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1" r:id="rId5"/>
  </p:sldMasterIdLst>
  <p:notesMasterIdLst>
    <p:notesMasterId r:id="rId37"/>
  </p:notesMasterIdLst>
  <p:sldIdLst>
    <p:sldId id="261" r:id="rId6"/>
    <p:sldId id="1457" r:id="rId7"/>
    <p:sldId id="1458" r:id="rId8"/>
    <p:sldId id="296" r:id="rId9"/>
    <p:sldId id="1445" r:id="rId10"/>
    <p:sldId id="1448" r:id="rId11"/>
    <p:sldId id="1449" r:id="rId12"/>
    <p:sldId id="1450" r:id="rId13"/>
    <p:sldId id="1451" r:id="rId14"/>
    <p:sldId id="1452" r:id="rId15"/>
    <p:sldId id="1453" r:id="rId16"/>
    <p:sldId id="1454" r:id="rId17"/>
    <p:sldId id="1459" r:id="rId18"/>
    <p:sldId id="264" r:id="rId19"/>
    <p:sldId id="292" r:id="rId20"/>
    <p:sldId id="310" r:id="rId21"/>
    <p:sldId id="297" r:id="rId22"/>
    <p:sldId id="1455" r:id="rId23"/>
    <p:sldId id="258" r:id="rId24"/>
    <p:sldId id="1456" r:id="rId25"/>
    <p:sldId id="269" r:id="rId26"/>
    <p:sldId id="293" r:id="rId27"/>
    <p:sldId id="302" r:id="rId28"/>
    <p:sldId id="303" r:id="rId29"/>
    <p:sldId id="304" r:id="rId30"/>
    <p:sldId id="305" r:id="rId31"/>
    <p:sldId id="314" r:id="rId32"/>
    <p:sldId id="1441" r:id="rId33"/>
    <p:sldId id="1439" r:id="rId34"/>
    <p:sldId id="1440" r:id="rId35"/>
    <p:sldId id="144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7115"/>
    <a:srgbClr val="FFE802"/>
    <a:srgbClr val="C55814"/>
    <a:srgbClr val="069BFB"/>
    <a:srgbClr val="F9CBAB"/>
    <a:srgbClr val="E9746D"/>
    <a:srgbClr val="E98B52"/>
    <a:srgbClr val="EABA8E"/>
    <a:srgbClr val="FBF7F2"/>
    <a:srgbClr val="CBB8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86382"/>
  </p:normalViewPr>
  <p:slideViewPr>
    <p:cSldViewPr snapToGrid="0">
      <p:cViewPr varScale="1">
        <p:scale>
          <a:sx n="114" d="100"/>
          <a:sy n="114" d="100"/>
        </p:scale>
        <p:origin x="648"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13A112-A29A-534B-A4CF-2ED32504C9CE}" type="doc">
      <dgm:prSet loTypeId="urn:microsoft.com/office/officeart/2005/8/layout/process5" loCatId="" qsTypeId="urn:microsoft.com/office/officeart/2005/8/quickstyle/simple5" qsCatId="simple" csTypeId="urn:microsoft.com/office/officeart/2005/8/colors/accent1_1" csCatId="accent1" phldr="1"/>
      <dgm:spPr/>
      <dgm:t>
        <a:bodyPr/>
        <a:lstStyle/>
        <a:p>
          <a:endParaRPr lang="en-US"/>
        </a:p>
      </dgm:t>
    </dgm:pt>
    <dgm:pt modelId="{0AA6CB99-EF57-D84F-AC16-8EEB39BC5E9C}">
      <dgm:prSet phldrT="[Text]" custT="1"/>
      <dgm:spPr/>
      <dgm:t>
        <a:bodyPr/>
        <a:lstStyle/>
        <a:p>
          <a:pPr marL="0" lvl="0" indent="0" algn="ctr" defTabSz="533400">
            <a:lnSpc>
              <a:spcPct val="90000"/>
            </a:lnSpc>
            <a:spcBef>
              <a:spcPct val="0"/>
            </a:spcBef>
            <a:spcAft>
              <a:spcPct val="35000"/>
            </a:spcAft>
            <a:buFont typeface="Wingdings" pitchFamily="2" charset="2"/>
            <a:buNone/>
          </a:pPr>
          <a:r>
            <a:rPr lang="en-US" sz="1200" b="0" kern="1200" dirty="0"/>
            <a:t>Update diagram with all application and data flows (including directions) and see slide 8</a:t>
          </a:r>
          <a:endParaRPr lang="en-US" sz="2000" b="0" kern="1200" dirty="0">
            <a:solidFill>
              <a:srgbClr val="9D360E"/>
            </a:solidFill>
            <a:latin typeface="Trebuchet MS" panose="020B0603020202020204"/>
            <a:ea typeface="+mn-ea"/>
            <a:cs typeface="+mn-cs"/>
          </a:endParaRPr>
        </a:p>
      </dgm:t>
    </dgm:pt>
    <dgm:pt modelId="{564B706A-2592-0948-A5ED-6E5A4FBA8EF0}" type="parTrans" cxnId="{8E165A4E-82EB-7A40-B9F9-C0644D75E5E0}">
      <dgm:prSet/>
      <dgm:spPr/>
      <dgm:t>
        <a:bodyPr/>
        <a:lstStyle/>
        <a:p>
          <a:endParaRPr lang="en-US"/>
        </a:p>
      </dgm:t>
    </dgm:pt>
    <dgm:pt modelId="{6959FA09-F46E-564D-875A-D8108265F1AD}" type="sibTrans" cxnId="{8E165A4E-82EB-7A40-B9F9-C0644D75E5E0}">
      <dgm:prSet/>
      <dgm:spPr/>
      <dgm:t>
        <a:bodyPr/>
        <a:lstStyle/>
        <a:p>
          <a:endParaRPr lang="en-US"/>
        </a:p>
      </dgm:t>
    </dgm:pt>
    <dgm:pt modelId="{E823E0E0-C0B4-A24B-AF6C-5822F55A40D0}">
      <dgm:prSet phldrT="[Text]" custT="1"/>
      <dgm:spPr/>
      <dgm:t>
        <a:bodyPr/>
        <a:lstStyle/>
        <a:p>
          <a:pPr algn="ctr">
            <a:buNone/>
          </a:pPr>
          <a:r>
            <a:rPr lang="en-US" sz="1200" dirty="0"/>
            <a:t>Quick Tips</a:t>
          </a:r>
        </a:p>
        <a:p>
          <a:pPr algn="ctr">
            <a:buNone/>
          </a:pPr>
          <a:endParaRPr lang="en-US" sz="1400" b="1" dirty="0">
            <a:solidFill>
              <a:schemeClr val="bg2"/>
            </a:solidFill>
          </a:endParaRPr>
        </a:p>
      </dgm:t>
    </dgm:pt>
    <dgm:pt modelId="{CD214A0B-939D-1348-9634-37C3DE0FC826}" type="parTrans" cxnId="{E80535EA-8167-3D4B-9A55-6F9024B5AFBE}">
      <dgm:prSet/>
      <dgm:spPr/>
      <dgm:t>
        <a:bodyPr/>
        <a:lstStyle/>
        <a:p>
          <a:endParaRPr lang="en-US"/>
        </a:p>
      </dgm:t>
    </dgm:pt>
    <dgm:pt modelId="{5C047251-B01D-9347-AA20-7D354B273E6B}" type="sibTrans" cxnId="{E80535EA-8167-3D4B-9A55-6F9024B5AFBE}">
      <dgm:prSet/>
      <dgm:spPr/>
      <dgm:t>
        <a:bodyPr/>
        <a:lstStyle/>
        <a:p>
          <a:endParaRPr lang="en-US"/>
        </a:p>
      </dgm:t>
    </dgm:pt>
    <dgm:pt modelId="{FEE0EB19-C477-1C41-82F7-33EA5FD5E74E}">
      <dgm:prSet phldrT="[Text]" custT="1"/>
      <dgm:spPr/>
      <dgm:t>
        <a:bodyPr/>
        <a:lstStyle/>
        <a:p>
          <a:endParaRPr lang="en-US" sz="1200" dirty="0"/>
        </a:p>
        <a:p>
          <a:r>
            <a:rPr lang="en-US" sz="1200" dirty="0"/>
            <a:t>Choose the appropriate Icons to identify Data (storage) Platform icons on slide 11.</a:t>
          </a:r>
        </a:p>
      </dgm:t>
    </dgm:pt>
    <dgm:pt modelId="{685C6013-E909-5040-A19A-AB0758D884FE}" type="sibTrans" cxnId="{C4FE7D97-BA1B-AD41-AAE8-470A5D00F8B4}">
      <dgm:prSet/>
      <dgm:spPr/>
      <dgm:t>
        <a:bodyPr/>
        <a:lstStyle/>
        <a:p>
          <a:endParaRPr lang="en-US"/>
        </a:p>
      </dgm:t>
    </dgm:pt>
    <dgm:pt modelId="{9276E378-D5BF-0C4F-98F0-D00248335F7A}" type="parTrans" cxnId="{C4FE7D97-BA1B-AD41-AAE8-470A5D00F8B4}">
      <dgm:prSet/>
      <dgm:spPr/>
      <dgm:t>
        <a:bodyPr/>
        <a:lstStyle/>
        <a:p>
          <a:endParaRPr lang="en-US"/>
        </a:p>
      </dgm:t>
    </dgm:pt>
    <dgm:pt modelId="{7AD18A64-1A98-9248-BD20-BBDF65AA6FD4}">
      <dgm:prSet phldrT="[Text]" custT="1"/>
      <dgm:spPr/>
      <dgm:t>
        <a:bodyPr/>
        <a:lstStyle/>
        <a:p>
          <a:pPr marL="0" lvl="0" indent="0" algn="l" defTabSz="533400">
            <a:lnSpc>
              <a:spcPct val="90000"/>
            </a:lnSpc>
            <a:spcBef>
              <a:spcPct val="0"/>
            </a:spcBef>
            <a:spcAft>
              <a:spcPct val="35000"/>
            </a:spcAft>
            <a:buFont typeface="Wingdings" pitchFamily="2" charset="2"/>
            <a:buNone/>
          </a:pPr>
          <a:r>
            <a:rPr lang="en-US" sz="1200" b="1" kern="1200" dirty="0">
              <a:solidFill>
                <a:srgbClr val="9D360E"/>
              </a:solidFill>
              <a:latin typeface="Trebuchet MS" panose="020B0603020202020204"/>
              <a:ea typeface="+mn-ea"/>
              <a:cs typeface="+mn-cs"/>
            </a:rPr>
            <a:t>Data Classification Icons</a:t>
          </a:r>
        </a:p>
      </dgm:t>
    </dgm:pt>
    <dgm:pt modelId="{ADDC1113-CFE7-5844-AD10-0E73649612EE}" type="sibTrans" cxnId="{7A741EA2-DD6C-D84A-894F-49B9512A3D05}">
      <dgm:prSet/>
      <dgm:spPr/>
      <dgm:t>
        <a:bodyPr/>
        <a:lstStyle/>
        <a:p>
          <a:endParaRPr lang="en-US"/>
        </a:p>
      </dgm:t>
    </dgm:pt>
    <dgm:pt modelId="{996CE670-BA36-4C4A-98FC-7AAE843388EB}" type="parTrans" cxnId="{7A741EA2-DD6C-D84A-894F-49B9512A3D05}">
      <dgm:prSet/>
      <dgm:spPr/>
      <dgm:t>
        <a:bodyPr/>
        <a:lstStyle/>
        <a:p>
          <a:endParaRPr lang="en-US"/>
        </a:p>
      </dgm:t>
    </dgm:pt>
    <dgm:pt modelId="{05893DD7-6DD6-3746-BCF9-A3D28675F6DB}">
      <dgm:prSet phldrT="[Text]" custT="1"/>
      <dgm:spPr/>
      <dgm:t>
        <a:bodyPr anchor="ctr"/>
        <a:lstStyle/>
        <a:p>
          <a:pPr marL="0" lvl="0" indent="0" algn="ctr" defTabSz="533400">
            <a:lnSpc>
              <a:spcPct val="90000"/>
            </a:lnSpc>
            <a:spcBef>
              <a:spcPct val="0"/>
            </a:spcBef>
            <a:spcAft>
              <a:spcPct val="35000"/>
            </a:spcAft>
            <a:buFont typeface="Wingdings" pitchFamily="2" charset="2"/>
            <a:buNone/>
          </a:pPr>
          <a:endParaRPr lang="en-US" sz="1200" kern="1200" dirty="0">
            <a:solidFill>
              <a:prstClr val="black">
                <a:hueOff val="0"/>
                <a:satOff val="0"/>
                <a:lumOff val="0"/>
                <a:alphaOff val="0"/>
              </a:prstClr>
            </a:solidFill>
            <a:latin typeface="Trebuchet MS" panose="020B0603020202020204"/>
            <a:ea typeface="+mn-ea"/>
            <a:cs typeface="+mn-cs"/>
          </a:endParaRPr>
        </a:p>
        <a:p>
          <a:pPr marL="0" lvl="0" indent="0" algn="ctr" defTabSz="533400">
            <a:lnSpc>
              <a:spcPct val="90000"/>
            </a:lnSpc>
            <a:spcBef>
              <a:spcPct val="0"/>
            </a:spcBef>
            <a:spcAft>
              <a:spcPct val="35000"/>
            </a:spcAft>
            <a:buFont typeface="Wingdings" pitchFamily="2" charset="2"/>
            <a:buNone/>
          </a:pPr>
          <a:r>
            <a:rPr lang="en-US" sz="1200" kern="1200" dirty="0">
              <a:solidFill>
                <a:prstClr val="black">
                  <a:hueOff val="0"/>
                  <a:satOff val="0"/>
                  <a:lumOff val="0"/>
                  <a:alphaOff val="0"/>
                </a:prstClr>
              </a:solidFill>
              <a:latin typeface="Trebuchet MS" panose="020B0603020202020204"/>
              <a:ea typeface="+mn-ea"/>
              <a:cs typeface="+mn-cs"/>
            </a:rPr>
            <a:t>Choose the appropriate icons to identify application (process) Platform icons with examples on slide 7</a:t>
          </a:r>
          <a:endParaRPr lang="en-US" sz="1400" b="1" kern="1200" dirty="0">
            <a:solidFill>
              <a:srgbClr val="9D360E"/>
            </a:solidFill>
            <a:latin typeface="Trebuchet MS" panose="020B0603020202020204"/>
            <a:ea typeface="+mn-ea"/>
            <a:cs typeface="+mn-cs"/>
          </a:endParaRPr>
        </a:p>
      </dgm:t>
    </dgm:pt>
    <dgm:pt modelId="{93BC91AB-55B5-FA44-AE75-3FA515231A3F}" type="sibTrans" cxnId="{9596B7F1-3D02-3443-B869-D985302BF816}">
      <dgm:prSet/>
      <dgm:spPr/>
      <dgm:t>
        <a:bodyPr/>
        <a:lstStyle/>
        <a:p>
          <a:endParaRPr lang="en-US"/>
        </a:p>
      </dgm:t>
    </dgm:pt>
    <dgm:pt modelId="{DADBEE64-F4D4-E947-9D11-698237793959}" type="parTrans" cxnId="{9596B7F1-3D02-3443-B869-D985302BF816}">
      <dgm:prSet/>
      <dgm:spPr/>
      <dgm:t>
        <a:bodyPr/>
        <a:lstStyle/>
        <a:p>
          <a:endParaRPr lang="en-US"/>
        </a:p>
      </dgm:t>
    </dgm:pt>
    <dgm:pt modelId="{5A0EBE38-A74D-0041-A6E3-836E8FFD5C14}">
      <dgm:prSet phldrT="[Text]" custT="1"/>
      <dgm:spPr/>
      <dgm:t>
        <a:bodyPr/>
        <a:lstStyle/>
        <a:p>
          <a:pPr marL="0" lvl="0" indent="0" algn="ctr" defTabSz="533400">
            <a:lnSpc>
              <a:spcPct val="90000"/>
            </a:lnSpc>
            <a:spcBef>
              <a:spcPct val="0"/>
            </a:spcBef>
            <a:spcAft>
              <a:spcPct val="35000"/>
            </a:spcAft>
            <a:buFont typeface="Wingdings" pitchFamily="2" charset="2"/>
            <a:buNone/>
          </a:pPr>
          <a:r>
            <a:rPr lang="en-US" sz="1400" b="1" kern="1200" dirty="0">
              <a:solidFill>
                <a:srgbClr val="9D360E"/>
              </a:solidFill>
              <a:latin typeface="Trebuchet MS" panose="020B0603020202020204"/>
              <a:ea typeface="+mn-ea"/>
              <a:cs typeface="+mn-cs"/>
            </a:rPr>
            <a:t>Instructions</a:t>
          </a:r>
        </a:p>
        <a:p>
          <a:pPr marL="0" lvl="0" indent="0" algn="ctr" defTabSz="533400">
            <a:lnSpc>
              <a:spcPct val="90000"/>
            </a:lnSpc>
            <a:spcBef>
              <a:spcPct val="0"/>
            </a:spcBef>
            <a:spcAft>
              <a:spcPct val="35000"/>
            </a:spcAft>
            <a:buFont typeface="Wingdings" pitchFamily="2" charset="2"/>
            <a:buNone/>
          </a:pPr>
          <a:r>
            <a:rPr lang="en-US" sz="1200" kern="1200" dirty="0"/>
            <a:t>Read all </a:t>
          </a:r>
          <a:r>
            <a:rPr lang="en-US" sz="1200" b="1" kern="1200" dirty="0"/>
            <a:t>Instructions </a:t>
          </a:r>
          <a:r>
            <a:rPr lang="en-US" sz="1200" b="0" kern="1200" dirty="0"/>
            <a:t>on</a:t>
          </a:r>
          <a:r>
            <a:rPr lang="en-US" sz="1200" b="1" kern="1200" dirty="0"/>
            <a:t> </a:t>
          </a:r>
          <a:br>
            <a:rPr lang="en-US" sz="1200" b="1" kern="1200" dirty="0"/>
          </a:br>
          <a:r>
            <a:rPr lang="en-US" sz="1200" i="1" kern="1200" dirty="0"/>
            <a:t>Slides 5-13</a:t>
          </a:r>
          <a:r>
            <a:rPr lang="en-US" sz="1200" kern="1200" dirty="0"/>
            <a:t> before starting the diagram</a:t>
          </a:r>
          <a:endParaRPr lang="en-US" sz="1200" b="1" kern="1200" dirty="0">
            <a:solidFill>
              <a:srgbClr val="9D360E"/>
            </a:solidFill>
            <a:latin typeface="Trebuchet MS" panose="020B0603020202020204"/>
            <a:ea typeface="+mn-ea"/>
            <a:cs typeface="+mn-cs"/>
          </a:endParaRPr>
        </a:p>
      </dgm:t>
    </dgm:pt>
    <dgm:pt modelId="{5416B941-17F8-4047-A4B0-DF74DCDB97C2}" type="parTrans" cxnId="{2007E4F1-327C-A040-8DE8-0B036316271E}">
      <dgm:prSet/>
      <dgm:spPr/>
      <dgm:t>
        <a:bodyPr/>
        <a:lstStyle/>
        <a:p>
          <a:endParaRPr lang="en-US"/>
        </a:p>
      </dgm:t>
    </dgm:pt>
    <dgm:pt modelId="{1170BE60-7240-0C48-A020-6854789D5301}" type="sibTrans" cxnId="{2007E4F1-327C-A040-8DE8-0B036316271E}">
      <dgm:prSet/>
      <dgm:spPr/>
      <dgm:t>
        <a:bodyPr/>
        <a:lstStyle/>
        <a:p>
          <a:endParaRPr lang="en-US"/>
        </a:p>
      </dgm:t>
    </dgm:pt>
    <dgm:pt modelId="{A74E499B-24A0-9E4F-B9CD-ECC54B9D3885}">
      <dgm:prSet phldrT="[Text]" custT="1"/>
      <dgm:spPr/>
      <dgm:t>
        <a:bodyPr/>
        <a:lstStyle/>
        <a:p>
          <a:pPr marL="0" lvl="0" indent="0" algn="l" defTabSz="533400">
            <a:lnSpc>
              <a:spcPct val="90000"/>
            </a:lnSpc>
            <a:spcBef>
              <a:spcPct val="0"/>
            </a:spcBef>
            <a:spcAft>
              <a:spcPct val="35000"/>
            </a:spcAft>
            <a:buFont typeface="Wingdings" pitchFamily="2" charset="2"/>
            <a:buNone/>
          </a:pPr>
          <a:r>
            <a:rPr lang="en-US" sz="1200" b="1" kern="1200" dirty="0">
              <a:solidFill>
                <a:srgbClr val="9D360E"/>
              </a:solidFill>
              <a:latin typeface="Trebuchet MS" panose="020B0603020202020204"/>
              <a:ea typeface="+mn-ea"/>
              <a:cs typeface="+mn-cs"/>
            </a:rPr>
            <a:t>Network Diagram Examples</a:t>
          </a:r>
        </a:p>
      </dgm:t>
    </dgm:pt>
    <dgm:pt modelId="{C4EA1E32-FD78-1440-8FB7-730D640CF086}" type="parTrans" cxnId="{B9C2DC92-6231-2742-B04A-7F9F70F2D309}">
      <dgm:prSet/>
      <dgm:spPr/>
      <dgm:t>
        <a:bodyPr/>
        <a:lstStyle/>
        <a:p>
          <a:endParaRPr lang="en-US"/>
        </a:p>
      </dgm:t>
    </dgm:pt>
    <dgm:pt modelId="{9AE07AA0-A40F-7249-9993-C54E9ABDF1E0}" type="sibTrans" cxnId="{B9C2DC92-6231-2742-B04A-7F9F70F2D309}">
      <dgm:prSet/>
      <dgm:spPr/>
      <dgm:t>
        <a:bodyPr/>
        <a:lstStyle/>
        <a:p>
          <a:endParaRPr lang="en-US"/>
        </a:p>
      </dgm:t>
    </dgm:pt>
    <dgm:pt modelId="{AA82CC52-E6B8-4443-AA02-E28E8FE60237}">
      <dgm:prSet phldrT="[Text]" custT="1"/>
      <dgm:spPr/>
      <dgm:t>
        <a:bodyPr/>
        <a:lstStyle/>
        <a:p>
          <a:pPr marL="0" lvl="0" indent="0" algn="ctr" defTabSz="533400">
            <a:lnSpc>
              <a:spcPct val="90000"/>
            </a:lnSpc>
            <a:spcBef>
              <a:spcPct val="0"/>
            </a:spcBef>
            <a:spcAft>
              <a:spcPct val="35000"/>
            </a:spcAft>
            <a:buFont typeface="Wingdings" pitchFamily="2" charset="2"/>
            <a:buNone/>
          </a:pPr>
          <a:r>
            <a:rPr lang="en-US" sz="1200" kern="1200" dirty="0"/>
            <a:t>All network diagrams must include an enumerated </a:t>
          </a:r>
          <a:r>
            <a:rPr lang="en-US" sz="1200" b="1" kern="1200" dirty="0"/>
            <a:t>process flow narrative as on slide 12</a:t>
          </a:r>
          <a:endParaRPr lang="en-US" sz="1200" kern="1200" dirty="0"/>
        </a:p>
      </dgm:t>
    </dgm:pt>
    <dgm:pt modelId="{6E6F7CBE-1987-864C-B2D6-57270F793385}" type="parTrans" cxnId="{075F7A19-054B-914B-BBFB-9CB4A0319626}">
      <dgm:prSet/>
      <dgm:spPr/>
      <dgm:t>
        <a:bodyPr/>
        <a:lstStyle/>
        <a:p>
          <a:endParaRPr lang="en-US"/>
        </a:p>
      </dgm:t>
    </dgm:pt>
    <dgm:pt modelId="{8A536070-3914-A94F-8719-D3BBE3CC7D4B}" type="sibTrans" cxnId="{075F7A19-054B-914B-BBFB-9CB4A0319626}">
      <dgm:prSet/>
      <dgm:spPr/>
      <dgm:t>
        <a:bodyPr/>
        <a:lstStyle/>
        <a:p>
          <a:endParaRPr lang="en-US"/>
        </a:p>
      </dgm:t>
    </dgm:pt>
    <dgm:pt modelId="{EA249233-EDAE-3D42-BAE0-A0EE08612C2F}">
      <dgm:prSet phldrT="[Text]" custT="1"/>
      <dgm:spPr/>
      <dgm:t>
        <a:bodyPr/>
        <a:lstStyle/>
        <a:p>
          <a:pPr algn="ctr">
            <a:buNone/>
          </a:pPr>
          <a:r>
            <a:rPr lang="en-US" sz="1200" dirty="0"/>
            <a:t>Identify the Environments and Infrastructure Platforms on Slide 5 and example on slide 6</a:t>
          </a:r>
          <a:endParaRPr lang="en-US" sz="1400" b="1" dirty="0">
            <a:solidFill>
              <a:schemeClr val="bg2"/>
            </a:solidFill>
          </a:endParaRPr>
        </a:p>
      </dgm:t>
    </dgm:pt>
    <dgm:pt modelId="{41F26F66-B759-8340-A7FC-00E754129469}" type="parTrans" cxnId="{ECA7A9D4-930C-694E-ABD8-F7EC9E34DF75}">
      <dgm:prSet/>
      <dgm:spPr/>
      <dgm:t>
        <a:bodyPr/>
        <a:lstStyle/>
        <a:p>
          <a:endParaRPr lang="en-US"/>
        </a:p>
      </dgm:t>
    </dgm:pt>
    <dgm:pt modelId="{DDA383D4-1E37-6A48-804E-D3272B62D06D}" type="sibTrans" cxnId="{ECA7A9D4-930C-694E-ABD8-F7EC9E34DF75}">
      <dgm:prSet/>
      <dgm:spPr/>
      <dgm:t>
        <a:bodyPr/>
        <a:lstStyle/>
        <a:p>
          <a:endParaRPr lang="en-US"/>
        </a:p>
      </dgm:t>
    </dgm:pt>
    <dgm:pt modelId="{51827762-3434-5F4B-B9E7-566FEFC891E6}">
      <dgm:prSet phldrT="[Text]" custT="1"/>
      <dgm:spPr/>
      <dgm:t>
        <a:bodyPr/>
        <a:lstStyle/>
        <a:p>
          <a:pPr marL="0" lvl="0" indent="0" algn="l" defTabSz="533400">
            <a:lnSpc>
              <a:spcPct val="90000"/>
            </a:lnSpc>
            <a:spcBef>
              <a:spcPct val="0"/>
            </a:spcBef>
            <a:spcAft>
              <a:spcPct val="35000"/>
            </a:spcAft>
            <a:buFont typeface="Wingdings" pitchFamily="2" charset="2"/>
            <a:buNone/>
          </a:pPr>
          <a:r>
            <a:rPr lang="en-US" sz="1050" b="1" kern="1200" dirty="0">
              <a:solidFill>
                <a:prstClr val="black">
                  <a:hueOff val="0"/>
                  <a:satOff val="0"/>
                  <a:lumOff val="0"/>
                  <a:alphaOff val="0"/>
                </a:prstClr>
              </a:solidFill>
              <a:latin typeface="Trebuchet MS" panose="020B0603020202020204"/>
              <a:ea typeface="+mn-ea"/>
              <a:cs typeface="+mn-cs"/>
            </a:rPr>
            <a:t>Choose the appropriate icons to show network devices and connections between environments on slides 9 and 10.</a:t>
          </a:r>
          <a:endParaRPr lang="en-US" sz="1050" b="1" kern="1200" dirty="0">
            <a:solidFill>
              <a:srgbClr val="9D360E"/>
            </a:solidFill>
            <a:latin typeface="Trebuchet MS" panose="020B0603020202020204"/>
            <a:ea typeface="+mn-ea"/>
            <a:cs typeface="+mn-cs"/>
          </a:endParaRPr>
        </a:p>
      </dgm:t>
    </dgm:pt>
    <dgm:pt modelId="{80C55484-55D5-1342-A81A-32CD864BFE10}" type="parTrans" cxnId="{32649D43-EB89-7944-845A-90A4BE9EA082}">
      <dgm:prSet/>
      <dgm:spPr/>
      <dgm:t>
        <a:bodyPr/>
        <a:lstStyle/>
        <a:p>
          <a:endParaRPr lang="en-US"/>
        </a:p>
      </dgm:t>
    </dgm:pt>
    <dgm:pt modelId="{E10E6A96-2091-A540-B877-2149DBDFD11C}" type="sibTrans" cxnId="{32649D43-EB89-7944-845A-90A4BE9EA082}">
      <dgm:prSet/>
      <dgm:spPr/>
      <dgm:t>
        <a:bodyPr/>
        <a:lstStyle/>
        <a:p>
          <a:endParaRPr lang="en-US"/>
        </a:p>
      </dgm:t>
    </dgm:pt>
    <dgm:pt modelId="{6BCB4151-1693-5348-A178-45012228C2CD}">
      <dgm:prSet phldrT="[Text]" custT="1"/>
      <dgm:spPr/>
      <dgm:t>
        <a:bodyPr/>
        <a:lstStyle/>
        <a:p>
          <a:pPr marL="0" lvl="0" indent="0" algn="l" defTabSz="533400">
            <a:lnSpc>
              <a:spcPct val="90000"/>
            </a:lnSpc>
            <a:spcBef>
              <a:spcPct val="0"/>
            </a:spcBef>
            <a:spcAft>
              <a:spcPct val="35000"/>
            </a:spcAft>
            <a:buFont typeface="Wingdings" pitchFamily="2" charset="2"/>
            <a:buNone/>
          </a:pPr>
          <a:endParaRPr lang="en-US" sz="900" kern="1200" dirty="0"/>
        </a:p>
        <a:p>
          <a:pPr marL="0" lvl="0" indent="0" algn="l" defTabSz="533400">
            <a:lnSpc>
              <a:spcPct val="90000"/>
            </a:lnSpc>
            <a:spcBef>
              <a:spcPct val="0"/>
            </a:spcBef>
            <a:spcAft>
              <a:spcPct val="35000"/>
            </a:spcAft>
            <a:buFont typeface="Wingdings" pitchFamily="2" charset="2"/>
            <a:buNone/>
          </a:pPr>
          <a:r>
            <a:rPr lang="en-US" sz="900" kern="1200" dirty="0"/>
            <a:t>Process Flow Narrative</a:t>
          </a:r>
        </a:p>
      </dgm:t>
    </dgm:pt>
    <dgm:pt modelId="{39FF267E-6531-0743-9FA0-4AFED331D8FA}" type="sibTrans" cxnId="{0F90C7C9-5AD8-A640-9526-9EC51BD73F81}">
      <dgm:prSet/>
      <dgm:spPr/>
      <dgm:t>
        <a:bodyPr/>
        <a:lstStyle/>
        <a:p>
          <a:endParaRPr lang="en-US"/>
        </a:p>
      </dgm:t>
    </dgm:pt>
    <dgm:pt modelId="{28281C06-4E16-F344-8A65-3FF7E8A69E7C}" type="parTrans" cxnId="{0F90C7C9-5AD8-A640-9526-9EC51BD73F81}">
      <dgm:prSet/>
      <dgm:spPr/>
      <dgm:t>
        <a:bodyPr/>
        <a:lstStyle/>
        <a:p>
          <a:endParaRPr lang="en-US"/>
        </a:p>
      </dgm:t>
    </dgm:pt>
    <dgm:pt modelId="{7E9CD458-A038-7449-8E7D-2DCDDA43AEB0}">
      <dgm:prSet phldrT="[Text]" custT="1"/>
      <dgm:spPr/>
      <dgm:t>
        <a:bodyPr/>
        <a:lstStyle/>
        <a:p>
          <a:pPr marL="0" lvl="0" indent="0" algn="ctr" defTabSz="533400">
            <a:lnSpc>
              <a:spcPct val="90000"/>
            </a:lnSpc>
            <a:spcBef>
              <a:spcPct val="0"/>
            </a:spcBef>
            <a:spcAft>
              <a:spcPct val="35000"/>
            </a:spcAft>
            <a:buFont typeface="Wingdings" pitchFamily="2" charset="2"/>
            <a:buNone/>
          </a:pPr>
          <a:endParaRPr lang="en-US" sz="1200" kern="1200" dirty="0"/>
        </a:p>
      </dgm:t>
    </dgm:pt>
    <dgm:pt modelId="{95826685-82B1-4141-BCEB-106E2B331A35}" type="parTrans" cxnId="{0A4BB566-F03A-264D-9D5B-CF5A84F1C138}">
      <dgm:prSet/>
      <dgm:spPr/>
      <dgm:t>
        <a:bodyPr/>
        <a:lstStyle/>
        <a:p>
          <a:endParaRPr lang="en-US"/>
        </a:p>
      </dgm:t>
    </dgm:pt>
    <dgm:pt modelId="{BB747D19-5125-8C4D-B9F5-61C0DBBC42D9}" type="sibTrans" cxnId="{0A4BB566-F03A-264D-9D5B-CF5A84F1C138}">
      <dgm:prSet/>
      <dgm:spPr/>
      <dgm:t>
        <a:bodyPr/>
        <a:lstStyle/>
        <a:p>
          <a:endParaRPr lang="en-US"/>
        </a:p>
      </dgm:t>
    </dgm:pt>
    <dgm:pt modelId="{01D34072-219D-2B46-92AF-0522F13BC811}">
      <dgm:prSet phldrT="[Text]" custT="1"/>
      <dgm:spPr/>
      <dgm:t>
        <a:bodyPr/>
        <a:lstStyle/>
        <a:p>
          <a:pPr marL="0" lvl="0" indent="0" algn="ctr" defTabSz="533400">
            <a:lnSpc>
              <a:spcPct val="90000"/>
            </a:lnSpc>
            <a:spcBef>
              <a:spcPct val="0"/>
            </a:spcBef>
            <a:spcAft>
              <a:spcPct val="35000"/>
            </a:spcAft>
            <a:buFont typeface="Wingdings" pitchFamily="2" charset="2"/>
            <a:buNone/>
          </a:pPr>
          <a:endParaRPr lang="en-US" sz="1200" kern="1200" dirty="0"/>
        </a:p>
        <a:p>
          <a:pPr marL="0" lvl="0" indent="0" algn="ctr" defTabSz="533400">
            <a:lnSpc>
              <a:spcPct val="90000"/>
            </a:lnSpc>
            <a:spcBef>
              <a:spcPct val="0"/>
            </a:spcBef>
            <a:spcAft>
              <a:spcPct val="35000"/>
            </a:spcAft>
            <a:buFont typeface="Wingdings" pitchFamily="2" charset="2"/>
            <a:buNone/>
          </a:pPr>
          <a:endParaRPr lang="en-US" sz="1200" kern="1200" dirty="0"/>
        </a:p>
        <a:p>
          <a:pPr marL="0" lvl="0" indent="0" algn="ctr" defTabSz="533400">
            <a:lnSpc>
              <a:spcPct val="90000"/>
            </a:lnSpc>
            <a:spcBef>
              <a:spcPct val="0"/>
            </a:spcBef>
            <a:spcAft>
              <a:spcPct val="35000"/>
            </a:spcAft>
            <a:buFont typeface="Wingdings" pitchFamily="2" charset="2"/>
            <a:buNone/>
          </a:pPr>
          <a:r>
            <a:rPr lang="en-US" sz="1200" kern="1200" dirty="0"/>
            <a:t>Chose the icon that fits the data type and security as well as compliance classifications. (slide 13)</a:t>
          </a:r>
        </a:p>
      </dgm:t>
    </dgm:pt>
    <dgm:pt modelId="{4B8556C9-DB71-2D4F-884E-2FE987CF9D1E}" type="parTrans" cxnId="{039AC5B6-4694-C449-850E-920AFC5E2188}">
      <dgm:prSet/>
      <dgm:spPr/>
      <dgm:t>
        <a:bodyPr/>
        <a:lstStyle/>
        <a:p>
          <a:endParaRPr lang="en-US"/>
        </a:p>
      </dgm:t>
    </dgm:pt>
    <dgm:pt modelId="{3E7A59E7-290D-9B4F-9E42-3F455E791396}" type="sibTrans" cxnId="{039AC5B6-4694-C449-850E-920AFC5E2188}">
      <dgm:prSet/>
      <dgm:spPr/>
      <dgm:t>
        <a:bodyPr/>
        <a:lstStyle/>
        <a:p>
          <a:endParaRPr lang="en-US"/>
        </a:p>
      </dgm:t>
    </dgm:pt>
    <dgm:pt modelId="{74FAF7A0-E11E-43A4-9F49-656D0B784278}">
      <dgm:prSet phldrT="[Text]"/>
      <dgm:spPr/>
      <dgm:t>
        <a:bodyPr/>
        <a:lstStyle/>
        <a:p>
          <a:pPr>
            <a:buFont typeface="Wingdings" pitchFamily="2" charset="2"/>
            <a:buNone/>
          </a:pPr>
          <a:endParaRPr lang="en-US" dirty="0"/>
        </a:p>
        <a:p>
          <a:pPr>
            <a:buFont typeface="Wingdings" pitchFamily="2" charset="2"/>
            <a:buNone/>
          </a:pPr>
          <a:endParaRPr lang="en-US" dirty="0"/>
        </a:p>
        <a:p>
          <a:pPr>
            <a:buFont typeface="Wingdings" pitchFamily="2" charset="2"/>
            <a:buNone/>
          </a:pPr>
          <a:r>
            <a:rPr lang="en-US" dirty="0"/>
            <a:t>Update the diagram with all Cybersecurity Icons from the General Stencils, Authentication, and Secrets Management… slides 14, 15, and 16</a:t>
          </a:r>
        </a:p>
      </dgm:t>
    </dgm:pt>
    <dgm:pt modelId="{10AFA5B6-47B2-466E-8545-4BF019C900B7}" type="parTrans" cxnId="{175FDFED-53C0-40CE-ACCC-72FC9F7E6EFA}">
      <dgm:prSet/>
      <dgm:spPr/>
      <dgm:t>
        <a:bodyPr/>
        <a:lstStyle/>
        <a:p>
          <a:endParaRPr lang="en-US"/>
        </a:p>
      </dgm:t>
    </dgm:pt>
    <dgm:pt modelId="{5530E3D4-9017-468E-B628-E92199CECEF4}" type="sibTrans" cxnId="{175FDFED-53C0-40CE-ACCC-72FC9F7E6EFA}">
      <dgm:prSet/>
      <dgm:spPr/>
      <dgm:t>
        <a:bodyPr/>
        <a:lstStyle/>
        <a:p>
          <a:endParaRPr lang="en-US"/>
        </a:p>
      </dgm:t>
    </dgm:pt>
    <dgm:pt modelId="{0CEA034B-ADC3-4DB2-972A-C793E9A203F1}">
      <dgm:prSet phldrT="[Text]" custT="1"/>
      <dgm:spPr/>
      <dgm:t>
        <a:bodyPr/>
        <a:lstStyle/>
        <a:p>
          <a:pPr marL="0" lvl="0" indent="0" algn="l" defTabSz="533400">
            <a:lnSpc>
              <a:spcPct val="90000"/>
            </a:lnSpc>
            <a:spcBef>
              <a:spcPct val="0"/>
            </a:spcBef>
            <a:spcAft>
              <a:spcPct val="35000"/>
            </a:spcAft>
            <a:buFont typeface="Wingdings" pitchFamily="2" charset="2"/>
            <a:buNone/>
          </a:pPr>
          <a:endParaRPr lang="en-US" sz="1200" b="1" kern="1200" dirty="0">
            <a:solidFill>
              <a:srgbClr val="9D360E"/>
            </a:solidFill>
            <a:latin typeface="Trebuchet MS" panose="020B0603020202020204"/>
            <a:ea typeface="+mn-ea"/>
            <a:cs typeface="+mn-cs"/>
          </a:endParaRPr>
        </a:p>
      </dgm:t>
    </dgm:pt>
    <dgm:pt modelId="{927A25DF-12F2-4F53-97F3-B02590555ADD}" type="parTrans" cxnId="{7A67B357-5F12-425B-AC7D-E0BD5EC7E1E9}">
      <dgm:prSet/>
      <dgm:spPr/>
      <dgm:t>
        <a:bodyPr/>
        <a:lstStyle/>
        <a:p>
          <a:endParaRPr lang="en-US"/>
        </a:p>
      </dgm:t>
    </dgm:pt>
    <dgm:pt modelId="{31F0F7A2-1AEC-4E64-BA2D-A7AB8E068730}" type="sibTrans" cxnId="{7A67B357-5F12-425B-AC7D-E0BD5EC7E1E9}">
      <dgm:prSet/>
      <dgm:spPr/>
      <dgm:t>
        <a:bodyPr/>
        <a:lstStyle/>
        <a:p>
          <a:endParaRPr lang="en-US"/>
        </a:p>
      </dgm:t>
    </dgm:pt>
    <dgm:pt modelId="{ADBCF657-4EA2-BE49-B6C7-51DDF00F93BF}" type="pres">
      <dgm:prSet presAssocID="{1513A112-A29A-534B-A4CF-2ED32504C9CE}" presName="diagram" presStyleCnt="0">
        <dgm:presLayoutVars>
          <dgm:dir/>
          <dgm:resizeHandles val="exact"/>
        </dgm:presLayoutVars>
      </dgm:prSet>
      <dgm:spPr/>
    </dgm:pt>
    <dgm:pt modelId="{19477908-CB5B-5949-BC48-DF88E6482812}" type="pres">
      <dgm:prSet presAssocID="{5A0EBE38-A74D-0041-A6E3-836E8FFD5C14}" presName="node" presStyleLbl="node1" presStyleIdx="0" presStyleCnt="9">
        <dgm:presLayoutVars>
          <dgm:bulletEnabled val="1"/>
        </dgm:presLayoutVars>
      </dgm:prSet>
      <dgm:spPr/>
    </dgm:pt>
    <dgm:pt modelId="{44601D1E-46D9-534C-8F83-E0E60A816749}" type="pres">
      <dgm:prSet presAssocID="{1170BE60-7240-0C48-A020-6854789D5301}" presName="sibTrans" presStyleLbl="sibTrans2D1" presStyleIdx="0" presStyleCnt="8"/>
      <dgm:spPr/>
    </dgm:pt>
    <dgm:pt modelId="{89492DF1-A318-7E4D-92E5-1802D5F6A00F}" type="pres">
      <dgm:prSet presAssocID="{1170BE60-7240-0C48-A020-6854789D5301}" presName="connectorText" presStyleLbl="sibTrans2D1" presStyleIdx="0" presStyleCnt="8"/>
      <dgm:spPr/>
    </dgm:pt>
    <dgm:pt modelId="{3CF5D896-903D-ED4B-B29B-68D5B67B5A6B}" type="pres">
      <dgm:prSet presAssocID="{E823E0E0-C0B4-A24B-AF6C-5822F55A40D0}" presName="node" presStyleLbl="node1" presStyleIdx="1" presStyleCnt="9">
        <dgm:presLayoutVars>
          <dgm:bulletEnabled val="1"/>
        </dgm:presLayoutVars>
      </dgm:prSet>
      <dgm:spPr/>
    </dgm:pt>
    <dgm:pt modelId="{7D9E723D-508C-404B-91B8-FD83452EB6A1}" type="pres">
      <dgm:prSet presAssocID="{5C047251-B01D-9347-AA20-7D354B273E6B}" presName="sibTrans" presStyleLbl="sibTrans2D1" presStyleIdx="1" presStyleCnt="8"/>
      <dgm:spPr/>
    </dgm:pt>
    <dgm:pt modelId="{168BF882-1022-4548-886E-921DDD157031}" type="pres">
      <dgm:prSet presAssocID="{5C047251-B01D-9347-AA20-7D354B273E6B}" presName="connectorText" presStyleLbl="sibTrans2D1" presStyleIdx="1" presStyleCnt="8"/>
      <dgm:spPr/>
    </dgm:pt>
    <dgm:pt modelId="{508743E3-AC73-FC43-9C4D-ADB2672622A7}" type="pres">
      <dgm:prSet presAssocID="{05893DD7-6DD6-3746-BCF9-A3D28675F6DB}" presName="node" presStyleLbl="node1" presStyleIdx="2" presStyleCnt="9">
        <dgm:presLayoutVars>
          <dgm:bulletEnabled val="1"/>
        </dgm:presLayoutVars>
      </dgm:prSet>
      <dgm:spPr/>
    </dgm:pt>
    <dgm:pt modelId="{F6ABC20E-E68A-CA48-A3FD-81566984145D}" type="pres">
      <dgm:prSet presAssocID="{93BC91AB-55B5-FA44-AE75-3FA515231A3F}" presName="sibTrans" presStyleLbl="sibTrans2D1" presStyleIdx="2" presStyleCnt="8" custAng="5400000" custScaleX="1344295" custLinFactX="-300000" custLinFactNeighborX="-339947" custLinFactNeighborY="3523"/>
      <dgm:spPr/>
    </dgm:pt>
    <dgm:pt modelId="{96F258E4-5C60-C448-A763-67C005AE8393}" type="pres">
      <dgm:prSet presAssocID="{93BC91AB-55B5-FA44-AE75-3FA515231A3F}" presName="connectorText" presStyleLbl="sibTrans2D1" presStyleIdx="2" presStyleCnt="8"/>
      <dgm:spPr/>
    </dgm:pt>
    <dgm:pt modelId="{7C7DB5AA-D8DC-354C-BD87-22A35F2C4B07}" type="pres">
      <dgm:prSet presAssocID="{FEE0EB19-C477-1C41-82F7-33EA5FD5E74E}" presName="node" presStyleLbl="node1" presStyleIdx="3" presStyleCnt="9">
        <dgm:presLayoutVars>
          <dgm:bulletEnabled val="1"/>
        </dgm:presLayoutVars>
      </dgm:prSet>
      <dgm:spPr/>
    </dgm:pt>
    <dgm:pt modelId="{BE519AA0-A1C0-A543-B91C-57DC6E26C4A8}" type="pres">
      <dgm:prSet presAssocID="{685C6013-E909-5040-A19A-AB0758D884FE}" presName="sibTrans" presStyleLbl="sibTrans2D1" presStyleIdx="3" presStyleCnt="8" custAng="10800000"/>
      <dgm:spPr/>
    </dgm:pt>
    <dgm:pt modelId="{679E4F9F-F639-1548-A7D8-B4599EB4829C}" type="pres">
      <dgm:prSet presAssocID="{685C6013-E909-5040-A19A-AB0758D884FE}" presName="connectorText" presStyleLbl="sibTrans2D1" presStyleIdx="3" presStyleCnt="8"/>
      <dgm:spPr/>
    </dgm:pt>
    <dgm:pt modelId="{4C445984-CD7B-9144-8853-04C69BDAE752}" type="pres">
      <dgm:prSet presAssocID="{7AD18A64-1A98-9248-BD20-BBDF65AA6FD4}" presName="node" presStyleLbl="node1" presStyleIdx="4" presStyleCnt="9">
        <dgm:presLayoutVars>
          <dgm:bulletEnabled val="1"/>
        </dgm:presLayoutVars>
      </dgm:prSet>
      <dgm:spPr/>
    </dgm:pt>
    <dgm:pt modelId="{F2D4FBBB-B4C0-644C-A068-762DA3090A15}" type="pres">
      <dgm:prSet presAssocID="{ADDC1113-CFE7-5844-AD10-0E73649612EE}" presName="sibTrans" presStyleLbl="sibTrans2D1" presStyleIdx="4" presStyleCnt="8" custAng="10800000" custLinFactNeighborX="2986" custLinFactNeighborY="2891"/>
      <dgm:spPr/>
    </dgm:pt>
    <dgm:pt modelId="{90D876A4-3D9D-C949-BCEF-9D264C677BE1}" type="pres">
      <dgm:prSet presAssocID="{ADDC1113-CFE7-5844-AD10-0E73649612EE}" presName="connectorText" presStyleLbl="sibTrans2D1" presStyleIdx="4" presStyleCnt="8"/>
      <dgm:spPr/>
    </dgm:pt>
    <dgm:pt modelId="{E53A6CB9-1861-2641-92FE-99B52D4A8802}" type="pres">
      <dgm:prSet presAssocID="{A74E499B-24A0-9E4F-B9CD-ECC54B9D3885}" presName="node" presStyleLbl="node1" presStyleIdx="5" presStyleCnt="9">
        <dgm:presLayoutVars>
          <dgm:bulletEnabled val="1"/>
        </dgm:presLayoutVars>
      </dgm:prSet>
      <dgm:spPr/>
    </dgm:pt>
    <dgm:pt modelId="{7B087635-7117-C641-937F-C42913BFC791}" type="pres">
      <dgm:prSet presAssocID="{9AE07AA0-A40F-7249-9993-C54E9ABDF1E0}" presName="sibTrans" presStyleLbl="sibTrans2D1" presStyleIdx="5" presStyleCnt="8" custAng="5400000" custScaleX="1417284" custLinFactX="300000" custLinFactNeighborX="373714" custLinFactNeighborY="2586"/>
      <dgm:spPr/>
    </dgm:pt>
    <dgm:pt modelId="{D32244C0-EA84-E34A-9839-685DB0BACECC}" type="pres">
      <dgm:prSet presAssocID="{9AE07AA0-A40F-7249-9993-C54E9ABDF1E0}" presName="connectorText" presStyleLbl="sibTrans2D1" presStyleIdx="5" presStyleCnt="8"/>
      <dgm:spPr/>
    </dgm:pt>
    <dgm:pt modelId="{0C6E5111-131B-5D4F-8248-CB90895934E3}" type="pres">
      <dgm:prSet presAssocID="{6BCB4151-1693-5348-A178-45012228C2CD}" presName="node" presStyleLbl="node1" presStyleIdx="6" presStyleCnt="9">
        <dgm:presLayoutVars>
          <dgm:bulletEnabled val="1"/>
        </dgm:presLayoutVars>
      </dgm:prSet>
      <dgm:spPr/>
    </dgm:pt>
    <dgm:pt modelId="{9424A064-BF8D-BF4E-A32B-931A64FFE671}" type="pres">
      <dgm:prSet presAssocID="{39FF267E-6531-0743-9FA0-4AFED331D8FA}" presName="sibTrans" presStyleLbl="sibTrans2D1" presStyleIdx="6" presStyleCnt="8"/>
      <dgm:spPr/>
    </dgm:pt>
    <dgm:pt modelId="{7B004399-C3D8-9344-983D-FB9274D1FED1}" type="pres">
      <dgm:prSet presAssocID="{39FF267E-6531-0743-9FA0-4AFED331D8FA}" presName="connectorText" presStyleLbl="sibTrans2D1" presStyleIdx="6" presStyleCnt="8"/>
      <dgm:spPr/>
    </dgm:pt>
    <dgm:pt modelId="{6D57F1D0-A7A0-B942-B85F-9FE65D1299EB}" type="pres">
      <dgm:prSet presAssocID="{01D34072-219D-2B46-92AF-0522F13BC811}" presName="node" presStyleLbl="node1" presStyleIdx="7" presStyleCnt="9">
        <dgm:presLayoutVars>
          <dgm:bulletEnabled val="1"/>
        </dgm:presLayoutVars>
      </dgm:prSet>
      <dgm:spPr/>
    </dgm:pt>
    <dgm:pt modelId="{8CC196CC-9EFD-41F2-82B3-F4F66821A28D}" type="pres">
      <dgm:prSet presAssocID="{3E7A59E7-290D-9B4F-9E42-3F455E791396}" presName="sibTrans" presStyleLbl="sibTrans2D1" presStyleIdx="7" presStyleCnt="8"/>
      <dgm:spPr/>
    </dgm:pt>
    <dgm:pt modelId="{914372D5-8D66-4863-A3E8-E3F2DBFFC41E}" type="pres">
      <dgm:prSet presAssocID="{3E7A59E7-290D-9B4F-9E42-3F455E791396}" presName="connectorText" presStyleLbl="sibTrans2D1" presStyleIdx="7" presStyleCnt="8"/>
      <dgm:spPr/>
    </dgm:pt>
    <dgm:pt modelId="{A5C4698E-F067-4605-B368-73681EA05468}" type="pres">
      <dgm:prSet presAssocID="{74FAF7A0-E11E-43A4-9F49-656D0B784278}" presName="node" presStyleLbl="node1" presStyleIdx="8" presStyleCnt="9">
        <dgm:presLayoutVars>
          <dgm:bulletEnabled val="1"/>
        </dgm:presLayoutVars>
      </dgm:prSet>
      <dgm:spPr/>
    </dgm:pt>
  </dgm:ptLst>
  <dgm:cxnLst>
    <dgm:cxn modelId="{1062EA05-DD57-A040-A549-719BC246833B}" type="presOf" srcId="{685C6013-E909-5040-A19A-AB0758D884FE}" destId="{BE519AA0-A1C0-A543-B91C-57DC6E26C4A8}" srcOrd="0" destOrd="0" presId="urn:microsoft.com/office/officeart/2005/8/layout/process5"/>
    <dgm:cxn modelId="{2407E709-5C30-6E4E-A464-746CE04DFAA3}" type="presOf" srcId="{1513A112-A29A-534B-A4CF-2ED32504C9CE}" destId="{ADBCF657-4EA2-BE49-B6C7-51DDF00F93BF}" srcOrd="0" destOrd="0" presId="urn:microsoft.com/office/officeart/2005/8/layout/process5"/>
    <dgm:cxn modelId="{CC9BF611-3ED6-3747-AEA3-7AF7D9E526E0}" type="presOf" srcId="{93BC91AB-55B5-FA44-AE75-3FA515231A3F}" destId="{96F258E4-5C60-C448-A763-67C005AE8393}" srcOrd="1" destOrd="0" presId="urn:microsoft.com/office/officeart/2005/8/layout/process5"/>
    <dgm:cxn modelId="{693B0817-96BB-7842-A91C-F006A36ACBC2}" type="presOf" srcId="{01D34072-219D-2B46-92AF-0522F13BC811}" destId="{6D57F1D0-A7A0-B942-B85F-9FE65D1299EB}" srcOrd="0" destOrd="0" presId="urn:microsoft.com/office/officeart/2005/8/layout/process5"/>
    <dgm:cxn modelId="{075F7A19-054B-914B-BBFB-9CB4A0319626}" srcId="{6BCB4151-1693-5348-A178-45012228C2CD}" destId="{AA82CC52-E6B8-4443-AA02-E28E8FE60237}" srcOrd="1" destOrd="0" parTransId="{6E6F7CBE-1987-864C-B2D6-57270F793385}" sibTransId="{8A536070-3914-A94F-8719-D3BBE3CC7D4B}"/>
    <dgm:cxn modelId="{F2CB771E-076B-214E-AF0F-100109907FA3}" type="presOf" srcId="{05893DD7-6DD6-3746-BCF9-A3D28675F6DB}" destId="{508743E3-AC73-FC43-9C4D-ADB2672622A7}" srcOrd="0" destOrd="0" presId="urn:microsoft.com/office/officeart/2005/8/layout/process5"/>
    <dgm:cxn modelId="{94A7A821-861D-0548-B50C-4654E3A4A5AC}" type="presOf" srcId="{39FF267E-6531-0743-9FA0-4AFED331D8FA}" destId="{7B004399-C3D8-9344-983D-FB9274D1FED1}" srcOrd="1" destOrd="0" presId="urn:microsoft.com/office/officeart/2005/8/layout/process5"/>
    <dgm:cxn modelId="{EFD40C38-5DC3-384B-B2C9-D5FC2C99BBF9}" type="presOf" srcId="{93BC91AB-55B5-FA44-AE75-3FA515231A3F}" destId="{F6ABC20E-E68A-CA48-A3FD-81566984145D}" srcOrd="0" destOrd="0" presId="urn:microsoft.com/office/officeart/2005/8/layout/process5"/>
    <dgm:cxn modelId="{F8609038-4972-2C46-9985-451C72B98666}" type="presOf" srcId="{6BCB4151-1693-5348-A178-45012228C2CD}" destId="{0C6E5111-131B-5D4F-8248-CB90895934E3}" srcOrd="0" destOrd="0" presId="urn:microsoft.com/office/officeart/2005/8/layout/process5"/>
    <dgm:cxn modelId="{B7B6B33F-616C-304C-B780-46B9B68B1866}" type="presOf" srcId="{7E9CD458-A038-7449-8E7D-2DCDDA43AEB0}" destId="{0C6E5111-131B-5D4F-8248-CB90895934E3}" srcOrd="0" destOrd="1" presId="urn:microsoft.com/office/officeart/2005/8/layout/process5"/>
    <dgm:cxn modelId="{5A15BB5F-29C0-3645-B131-E87723AC3F8A}" type="presOf" srcId="{51827762-3434-5F4B-B9E7-566FEFC891E6}" destId="{4C445984-CD7B-9144-8853-04C69BDAE752}" srcOrd="0" destOrd="2" presId="urn:microsoft.com/office/officeart/2005/8/layout/process5"/>
    <dgm:cxn modelId="{32649D43-EB89-7944-845A-90A4BE9EA082}" srcId="{7AD18A64-1A98-9248-BD20-BBDF65AA6FD4}" destId="{51827762-3434-5F4B-B9E7-566FEFC891E6}" srcOrd="1" destOrd="0" parTransId="{80C55484-55D5-1342-A81A-32CD864BFE10}" sibTransId="{E10E6A96-2091-A540-B877-2149DBDFD11C}"/>
    <dgm:cxn modelId="{0A4BB566-F03A-264D-9D5B-CF5A84F1C138}" srcId="{6BCB4151-1693-5348-A178-45012228C2CD}" destId="{7E9CD458-A038-7449-8E7D-2DCDDA43AEB0}" srcOrd="0" destOrd="0" parTransId="{95826685-82B1-4141-BCEB-106E2B331A35}" sibTransId="{BB747D19-5125-8C4D-B9F5-61C0DBBC42D9}"/>
    <dgm:cxn modelId="{96231D68-D8D9-5C49-91E7-C2864B848A55}" type="presOf" srcId="{5C047251-B01D-9347-AA20-7D354B273E6B}" destId="{168BF882-1022-4548-886E-921DDD157031}" srcOrd="1" destOrd="0" presId="urn:microsoft.com/office/officeart/2005/8/layout/process5"/>
    <dgm:cxn modelId="{62DE1549-5BF5-42A8-A9D0-F11D19DFE87F}" type="presOf" srcId="{0CEA034B-ADC3-4DB2-972A-C793E9A203F1}" destId="{4C445984-CD7B-9144-8853-04C69BDAE752}" srcOrd="0" destOrd="1" presId="urn:microsoft.com/office/officeart/2005/8/layout/process5"/>
    <dgm:cxn modelId="{F75D1B6A-EBC4-134A-93FF-3AEA850F6788}" type="presOf" srcId="{9AE07AA0-A40F-7249-9993-C54E9ABDF1E0}" destId="{D32244C0-EA84-E34A-9839-685DB0BACECC}" srcOrd="1" destOrd="0" presId="urn:microsoft.com/office/officeart/2005/8/layout/process5"/>
    <dgm:cxn modelId="{BEC41F4E-67F1-B845-931B-111FEC3721B2}" type="presOf" srcId="{E823E0E0-C0B4-A24B-AF6C-5822F55A40D0}" destId="{3CF5D896-903D-ED4B-B29B-68D5B67B5A6B}" srcOrd="0" destOrd="0" presId="urn:microsoft.com/office/officeart/2005/8/layout/process5"/>
    <dgm:cxn modelId="{8E165A4E-82EB-7A40-B9F9-C0644D75E5E0}" srcId="{A74E499B-24A0-9E4F-B9CD-ECC54B9D3885}" destId="{0AA6CB99-EF57-D84F-AC16-8EEB39BC5E9C}" srcOrd="0" destOrd="0" parTransId="{564B706A-2592-0948-A5ED-6E5A4FBA8EF0}" sibTransId="{6959FA09-F46E-564D-875A-D8108265F1AD}"/>
    <dgm:cxn modelId="{78B3A856-4310-7247-8979-A15990E9D057}" type="presOf" srcId="{39FF267E-6531-0743-9FA0-4AFED331D8FA}" destId="{9424A064-BF8D-BF4E-A32B-931A64FFE671}" srcOrd="0" destOrd="0" presId="urn:microsoft.com/office/officeart/2005/8/layout/process5"/>
    <dgm:cxn modelId="{7A67B357-5F12-425B-AC7D-E0BD5EC7E1E9}" srcId="{7AD18A64-1A98-9248-BD20-BBDF65AA6FD4}" destId="{0CEA034B-ADC3-4DB2-972A-C793E9A203F1}" srcOrd="0" destOrd="0" parTransId="{927A25DF-12F2-4F53-97F3-B02590555ADD}" sibTransId="{31F0F7A2-1AEC-4E64-BA2D-A7AB8E068730}"/>
    <dgm:cxn modelId="{95334B7C-703D-E347-8F08-F9A6A0041188}" type="presOf" srcId="{5A0EBE38-A74D-0041-A6E3-836E8FFD5C14}" destId="{19477908-CB5B-5949-BC48-DF88E6482812}" srcOrd="0" destOrd="0" presId="urn:microsoft.com/office/officeart/2005/8/layout/process5"/>
    <dgm:cxn modelId="{FD3DAE80-E2C4-4B5F-9577-715B3A52F00C}" type="presOf" srcId="{3E7A59E7-290D-9B4F-9E42-3F455E791396}" destId="{8CC196CC-9EFD-41F2-82B3-F4F66821A28D}" srcOrd="0" destOrd="0" presId="urn:microsoft.com/office/officeart/2005/8/layout/process5"/>
    <dgm:cxn modelId="{AEF39E8B-B0B1-B24E-BE1D-95D0BECAFEA8}" type="presOf" srcId="{AA82CC52-E6B8-4443-AA02-E28E8FE60237}" destId="{0C6E5111-131B-5D4F-8248-CB90895934E3}" srcOrd="0" destOrd="2" presId="urn:microsoft.com/office/officeart/2005/8/layout/process5"/>
    <dgm:cxn modelId="{DAF9BD92-F951-5844-8CF7-2E3BAA6761F4}" type="presOf" srcId="{685C6013-E909-5040-A19A-AB0758D884FE}" destId="{679E4F9F-F639-1548-A7D8-B4599EB4829C}" srcOrd="1" destOrd="0" presId="urn:microsoft.com/office/officeart/2005/8/layout/process5"/>
    <dgm:cxn modelId="{B9C2DC92-6231-2742-B04A-7F9F70F2D309}" srcId="{1513A112-A29A-534B-A4CF-2ED32504C9CE}" destId="{A74E499B-24A0-9E4F-B9CD-ECC54B9D3885}" srcOrd="5" destOrd="0" parTransId="{C4EA1E32-FD78-1440-8FB7-730D640CF086}" sibTransId="{9AE07AA0-A40F-7249-9993-C54E9ABDF1E0}"/>
    <dgm:cxn modelId="{C4FE7D97-BA1B-AD41-AAE8-470A5D00F8B4}" srcId="{1513A112-A29A-534B-A4CF-2ED32504C9CE}" destId="{FEE0EB19-C477-1C41-82F7-33EA5FD5E74E}" srcOrd="3" destOrd="0" parTransId="{9276E378-D5BF-0C4F-98F0-D00248335F7A}" sibTransId="{685C6013-E909-5040-A19A-AB0758D884FE}"/>
    <dgm:cxn modelId="{7A741EA2-DD6C-D84A-894F-49B9512A3D05}" srcId="{1513A112-A29A-534B-A4CF-2ED32504C9CE}" destId="{7AD18A64-1A98-9248-BD20-BBDF65AA6FD4}" srcOrd="4" destOrd="0" parTransId="{996CE670-BA36-4C4A-98FC-7AAE843388EB}" sibTransId="{ADDC1113-CFE7-5844-AD10-0E73649612EE}"/>
    <dgm:cxn modelId="{6FA92BA4-D0A7-4C4E-8F11-83348D9F21C0}" type="presOf" srcId="{7AD18A64-1A98-9248-BD20-BBDF65AA6FD4}" destId="{4C445984-CD7B-9144-8853-04C69BDAE752}" srcOrd="0" destOrd="0" presId="urn:microsoft.com/office/officeart/2005/8/layout/process5"/>
    <dgm:cxn modelId="{134950B0-277F-044D-95E7-0B8AD044F1DA}" type="presOf" srcId="{ADDC1113-CFE7-5844-AD10-0E73649612EE}" destId="{90D876A4-3D9D-C949-BCEF-9D264C677BE1}" srcOrd="1" destOrd="0" presId="urn:microsoft.com/office/officeart/2005/8/layout/process5"/>
    <dgm:cxn modelId="{890882B2-264F-7142-AFCA-C17EABBED2E8}" type="presOf" srcId="{1170BE60-7240-0C48-A020-6854789D5301}" destId="{89492DF1-A318-7E4D-92E5-1802D5F6A00F}" srcOrd="1" destOrd="0" presId="urn:microsoft.com/office/officeart/2005/8/layout/process5"/>
    <dgm:cxn modelId="{039AC5B6-4694-C449-850E-920AFC5E2188}" srcId="{1513A112-A29A-534B-A4CF-2ED32504C9CE}" destId="{01D34072-219D-2B46-92AF-0522F13BC811}" srcOrd="7" destOrd="0" parTransId="{4B8556C9-DB71-2D4F-884E-2FE987CF9D1E}" sibTransId="{3E7A59E7-290D-9B4F-9E42-3F455E791396}"/>
    <dgm:cxn modelId="{E3DFE6BF-4C1B-4B22-9B60-9CFD8D0EC59C}" type="presOf" srcId="{3E7A59E7-290D-9B4F-9E42-3F455E791396}" destId="{914372D5-8D66-4863-A3E8-E3F2DBFFC41E}" srcOrd="1" destOrd="0" presId="urn:microsoft.com/office/officeart/2005/8/layout/process5"/>
    <dgm:cxn modelId="{A2113BC8-E255-864F-B201-B4600DEDFFD5}" type="presOf" srcId="{ADDC1113-CFE7-5844-AD10-0E73649612EE}" destId="{F2D4FBBB-B4C0-644C-A068-762DA3090A15}" srcOrd="0" destOrd="0" presId="urn:microsoft.com/office/officeart/2005/8/layout/process5"/>
    <dgm:cxn modelId="{0F90C7C9-5AD8-A640-9526-9EC51BD73F81}" srcId="{1513A112-A29A-534B-A4CF-2ED32504C9CE}" destId="{6BCB4151-1693-5348-A178-45012228C2CD}" srcOrd="6" destOrd="0" parTransId="{28281C06-4E16-F344-8A65-3FF7E8A69E7C}" sibTransId="{39FF267E-6531-0743-9FA0-4AFED331D8FA}"/>
    <dgm:cxn modelId="{E25287CB-DBC8-1246-86D0-030545AC1985}" type="presOf" srcId="{FEE0EB19-C477-1C41-82F7-33EA5FD5E74E}" destId="{7C7DB5AA-D8DC-354C-BD87-22A35F2C4B07}" srcOrd="0" destOrd="0" presId="urn:microsoft.com/office/officeart/2005/8/layout/process5"/>
    <dgm:cxn modelId="{2A79A0D2-D59B-F94B-95CE-44EDCF97B981}" type="presOf" srcId="{A74E499B-24A0-9E4F-B9CD-ECC54B9D3885}" destId="{E53A6CB9-1861-2641-92FE-99B52D4A8802}" srcOrd="0" destOrd="0" presId="urn:microsoft.com/office/officeart/2005/8/layout/process5"/>
    <dgm:cxn modelId="{A5FAF8D3-ED11-F549-92E8-C4829862E7D1}" type="presOf" srcId="{5C047251-B01D-9347-AA20-7D354B273E6B}" destId="{7D9E723D-508C-404B-91B8-FD83452EB6A1}" srcOrd="0" destOrd="0" presId="urn:microsoft.com/office/officeart/2005/8/layout/process5"/>
    <dgm:cxn modelId="{ECA7A9D4-930C-694E-ABD8-F7EC9E34DF75}" srcId="{E823E0E0-C0B4-A24B-AF6C-5822F55A40D0}" destId="{EA249233-EDAE-3D42-BAE0-A0EE08612C2F}" srcOrd="0" destOrd="0" parTransId="{41F26F66-B759-8340-A7FC-00E754129469}" sibTransId="{DDA383D4-1E37-6A48-804E-D3272B62D06D}"/>
    <dgm:cxn modelId="{62D9F7D4-F9C9-C848-ADA8-02BCADAD5722}" type="presOf" srcId="{1170BE60-7240-0C48-A020-6854789D5301}" destId="{44601D1E-46D9-534C-8F83-E0E60A816749}" srcOrd="0" destOrd="0" presId="urn:microsoft.com/office/officeart/2005/8/layout/process5"/>
    <dgm:cxn modelId="{AF8AF2DA-0215-1C4F-BA5A-FEF83789F486}" type="presOf" srcId="{9AE07AA0-A40F-7249-9993-C54E9ABDF1E0}" destId="{7B087635-7117-C641-937F-C42913BFC791}" srcOrd="0" destOrd="0" presId="urn:microsoft.com/office/officeart/2005/8/layout/process5"/>
    <dgm:cxn modelId="{65B68DDD-E1A8-2847-9B08-05C414FB2BCC}" type="presOf" srcId="{0AA6CB99-EF57-D84F-AC16-8EEB39BC5E9C}" destId="{E53A6CB9-1861-2641-92FE-99B52D4A8802}" srcOrd="0" destOrd="1" presId="urn:microsoft.com/office/officeart/2005/8/layout/process5"/>
    <dgm:cxn modelId="{E80535EA-8167-3D4B-9A55-6F9024B5AFBE}" srcId="{1513A112-A29A-534B-A4CF-2ED32504C9CE}" destId="{E823E0E0-C0B4-A24B-AF6C-5822F55A40D0}" srcOrd="1" destOrd="0" parTransId="{CD214A0B-939D-1348-9634-37C3DE0FC826}" sibTransId="{5C047251-B01D-9347-AA20-7D354B273E6B}"/>
    <dgm:cxn modelId="{175FDFED-53C0-40CE-ACCC-72FC9F7E6EFA}" srcId="{1513A112-A29A-534B-A4CF-2ED32504C9CE}" destId="{74FAF7A0-E11E-43A4-9F49-656D0B784278}" srcOrd="8" destOrd="0" parTransId="{10AFA5B6-47B2-466E-8545-4BF019C900B7}" sibTransId="{5530E3D4-9017-468E-B628-E92199CECEF4}"/>
    <dgm:cxn modelId="{9596B7F1-3D02-3443-B869-D985302BF816}" srcId="{1513A112-A29A-534B-A4CF-2ED32504C9CE}" destId="{05893DD7-6DD6-3746-BCF9-A3D28675F6DB}" srcOrd="2" destOrd="0" parTransId="{DADBEE64-F4D4-E947-9D11-698237793959}" sibTransId="{93BC91AB-55B5-FA44-AE75-3FA515231A3F}"/>
    <dgm:cxn modelId="{2007E4F1-327C-A040-8DE8-0B036316271E}" srcId="{1513A112-A29A-534B-A4CF-2ED32504C9CE}" destId="{5A0EBE38-A74D-0041-A6E3-836E8FFD5C14}" srcOrd="0" destOrd="0" parTransId="{5416B941-17F8-4047-A4B0-DF74DCDB97C2}" sibTransId="{1170BE60-7240-0C48-A020-6854789D5301}"/>
    <dgm:cxn modelId="{A9B42FFA-2AE6-9148-A438-837E4611D307}" type="presOf" srcId="{EA249233-EDAE-3D42-BAE0-A0EE08612C2F}" destId="{3CF5D896-903D-ED4B-B29B-68D5B67B5A6B}" srcOrd="0" destOrd="1" presId="urn:microsoft.com/office/officeart/2005/8/layout/process5"/>
    <dgm:cxn modelId="{567826FF-8855-4C99-A3D2-B1D3C65175C0}" type="presOf" srcId="{74FAF7A0-E11E-43A4-9F49-656D0B784278}" destId="{A5C4698E-F067-4605-B368-73681EA05468}" srcOrd="0" destOrd="0" presId="urn:microsoft.com/office/officeart/2005/8/layout/process5"/>
    <dgm:cxn modelId="{5DE445F6-C499-EC4B-9125-289669FC03AE}" type="presParOf" srcId="{ADBCF657-4EA2-BE49-B6C7-51DDF00F93BF}" destId="{19477908-CB5B-5949-BC48-DF88E6482812}" srcOrd="0" destOrd="0" presId="urn:microsoft.com/office/officeart/2005/8/layout/process5"/>
    <dgm:cxn modelId="{CBBF7D55-4149-2446-9A19-C9096BB933DE}" type="presParOf" srcId="{ADBCF657-4EA2-BE49-B6C7-51DDF00F93BF}" destId="{44601D1E-46D9-534C-8F83-E0E60A816749}" srcOrd="1" destOrd="0" presId="urn:microsoft.com/office/officeart/2005/8/layout/process5"/>
    <dgm:cxn modelId="{8BA1C8E6-7078-8547-8C2A-E44D996E4E7B}" type="presParOf" srcId="{44601D1E-46D9-534C-8F83-E0E60A816749}" destId="{89492DF1-A318-7E4D-92E5-1802D5F6A00F}" srcOrd="0" destOrd="0" presId="urn:microsoft.com/office/officeart/2005/8/layout/process5"/>
    <dgm:cxn modelId="{5BABAA98-6F44-BB4D-B0A3-B2C563C7CB84}" type="presParOf" srcId="{ADBCF657-4EA2-BE49-B6C7-51DDF00F93BF}" destId="{3CF5D896-903D-ED4B-B29B-68D5B67B5A6B}" srcOrd="2" destOrd="0" presId="urn:microsoft.com/office/officeart/2005/8/layout/process5"/>
    <dgm:cxn modelId="{CFBF17F2-120E-3640-8A02-7EDC8150B1D8}" type="presParOf" srcId="{ADBCF657-4EA2-BE49-B6C7-51DDF00F93BF}" destId="{7D9E723D-508C-404B-91B8-FD83452EB6A1}" srcOrd="3" destOrd="0" presId="urn:microsoft.com/office/officeart/2005/8/layout/process5"/>
    <dgm:cxn modelId="{8D8A00E0-7ABB-874C-9568-C307CFBC47DE}" type="presParOf" srcId="{7D9E723D-508C-404B-91B8-FD83452EB6A1}" destId="{168BF882-1022-4548-886E-921DDD157031}" srcOrd="0" destOrd="0" presId="urn:microsoft.com/office/officeart/2005/8/layout/process5"/>
    <dgm:cxn modelId="{1B475F92-940D-FD40-93F1-F6DE75300C98}" type="presParOf" srcId="{ADBCF657-4EA2-BE49-B6C7-51DDF00F93BF}" destId="{508743E3-AC73-FC43-9C4D-ADB2672622A7}" srcOrd="4" destOrd="0" presId="urn:microsoft.com/office/officeart/2005/8/layout/process5"/>
    <dgm:cxn modelId="{EB074DD6-49DA-0345-BDBB-62EC3D43F330}" type="presParOf" srcId="{ADBCF657-4EA2-BE49-B6C7-51DDF00F93BF}" destId="{F6ABC20E-E68A-CA48-A3FD-81566984145D}" srcOrd="5" destOrd="0" presId="urn:microsoft.com/office/officeart/2005/8/layout/process5"/>
    <dgm:cxn modelId="{04D367E7-CB71-B843-9E92-AD77F00C271B}" type="presParOf" srcId="{F6ABC20E-E68A-CA48-A3FD-81566984145D}" destId="{96F258E4-5C60-C448-A763-67C005AE8393}" srcOrd="0" destOrd="0" presId="urn:microsoft.com/office/officeart/2005/8/layout/process5"/>
    <dgm:cxn modelId="{43217E6C-D26D-A949-BB32-ABB7292DFB76}" type="presParOf" srcId="{ADBCF657-4EA2-BE49-B6C7-51DDF00F93BF}" destId="{7C7DB5AA-D8DC-354C-BD87-22A35F2C4B07}" srcOrd="6" destOrd="0" presId="urn:microsoft.com/office/officeart/2005/8/layout/process5"/>
    <dgm:cxn modelId="{E275E271-638D-A94A-9CCF-A4919E1756E2}" type="presParOf" srcId="{ADBCF657-4EA2-BE49-B6C7-51DDF00F93BF}" destId="{BE519AA0-A1C0-A543-B91C-57DC6E26C4A8}" srcOrd="7" destOrd="0" presId="urn:microsoft.com/office/officeart/2005/8/layout/process5"/>
    <dgm:cxn modelId="{F280E2E7-1A68-EE45-94D6-C875D02087A8}" type="presParOf" srcId="{BE519AA0-A1C0-A543-B91C-57DC6E26C4A8}" destId="{679E4F9F-F639-1548-A7D8-B4599EB4829C}" srcOrd="0" destOrd="0" presId="urn:microsoft.com/office/officeart/2005/8/layout/process5"/>
    <dgm:cxn modelId="{BE3A1DA6-04C8-D748-88DF-153AF2446B47}" type="presParOf" srcId="{ADBCF657-4EA2-BE49-B6C7-51DDF00F93BF}" destId="{4C445984-CD7B-9144-8853-04C69BDAE752}" srcOrd="8" destOrd="0" presId="urn:microsoft.com/office/officeart/2005/8/layout/process5"/>
    <dgm:cxn modelId="{8F1C3A2A-8A9D-0348-8647-5E15C7D19210}" type="presParOf" srcId="{ADBCF657-4EA2-BE49-B6C7-51DDF00F93BF}" destId="{F2D4FBBB-B4C0-644C-A068-762DA3090A15}" srcOrd="9" destOrd="0" presId="urn:microsoft.com/office/officeart/2005/8/layout/process5"/>
    <dgm:cxn modelId="{A327A87C-DF38-1446-9A39-EA59CDC70984}" type="presParOf" srcId="{F2D4FBBB-B4C0-644C-A068-762DA3090A15}" destId="{90D876A4-3D9D-C949-BCEF-9D264C677BE1}" srcOrd="0" destOrd="0" presId="urn:microsoft.com/office/officeart/2005/8/layout/process5"/>
    <dgm:cxn modelId="{86DA9A29-BF54-B247-87E3-5335E4FDBB65}" type="presParOf" srcId="{ADBCF657-4EA2-BE49-B6C7-51DDF00F93BF}" destId="{E53A6CB9-1861-2641-92FE-99B52D4A8802}" srcOrd="10" destOrd="0" presId="urn:microsoft.com/office/officeart/2005/8/layout/process5"/>
    <dgm:cxn modelId="{4182954B-20C0-C543-8068-DCF2D4F8E060}" type="presParOf" srcId="{ADBCF657-4EA2-BE49-B6C7-51DDF00F93BF}" destId="{7B087635-7117-C641-937F-C42913BFC791}" srcOrd="11" destOrd="0" presId="urn:microsoft.com/office/officeart/2005/8/layout/process5"/>
    <dgm:cxn modelId="{AF3EBB50-442A-7043-A33B-EFD589E6500C}" type="presParOf" srcId="{7B087635-7117-C641-937F-C42913BFC791}" destId="{D32244C0-EA84-E34A-9839-685DB0BACECC}" srcOrd="0" destOrd="0" presId="urn:microsoft.com/office/officeart/2005/8/layout/process5"/>
    <dgm:cxn modelId="{7A274276-069E-9A47-A070-97181D0D777F}" type="presParOf" srcId="{ADBCF657-4EA2-BE49-B6C7-51DDF00F93BF}" destId="{0C6E5111-131B-5D4F-8248-CB90895934E3}" srcOrd="12" destOrd="0" presId="urn:microsoft.com/office/officeart/2005/8/layout/process5"/>
    <dgm:cxn modelId="{C82D7AFE-0484-C849-B8B8-41322EE51EB4}" type="presParOf" srcId="{ADBCF657-4EA2-BE49-B6C7-51DDF00F93BF}" destId="{9424A064-BF8D-BF4E-A32B-931A64FFE671}" srcOrd="13" destOrd="0" presId="urn:microsoft.com/office/officeart/2005/8/layout/process5"/>
    <dgm:cxn modelId="{504BA4FA-9C16-6D4D-9BCF-6438A8782C4C}" type="presParOf" srcId="{9424A064-BF8D-BF4E-A32B-931A64FFE671}" destId="{7B004399-C3D8-9344-983D-FB9274D1FED1}" srcOrd="0" destOrd="0" presId="urn:microsoft.com/office/officeart/2005/8/layout/process5"/>
    <dgm:cxn modelId="{E8DA09BC-149E-574E-9AF3-86D60D142D77}" type="presParOf" srcId="{ADBCF657-4EA2-BE49-B6C7-51DDF00F93BF}" destId="{6D57F1D0-A7A0-B942-B85F-9FE65D1299EB}" srcOrd="14" destOrd="0" presId="urn:microsoft.com/office/officeart/2005/8/layout/process5"/>
    <dgm:cxn modelId="{0F0807B0-394C-4F61-A887-76927157A307}" type="presParOf" srcId="{ADBCF657-4EA2-BE49-B6C7-51DDF00F93BF}" destId="{8CC196CC-9EFD-41F2-82B3-F4F66821A28D}" srcOrd="15" destOrd="0" presId="urn:microsoft.com/office/officeart/2005/8/layout/process5"/>
    <dgm:cxn modelId="{57E4C7C8-E0AE-4346-A9FB-A499B354F0CD}" type="presParOf" srcId="{8CC196CC-9EFD-41F2-82B3-F4F66821A28D}" destId="{914372D5-8D66-4863-A3E8-E3F2DBFFC41E}" srcOrd="0" destOrd="0" presId="urn:microsoft.com/office/officeart/2005/8/layout/process5"/>
    <dgm:cxn modelId="{5463B240-4253-465E-BC03-292C8D7BF475}" type="presParOf" srcId="{ADBCF657-4EA2-BE49-B6C7-51DDF00F93BF}" destId="{A5C4698E-F067-4605-B368-73681EA05468}"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77908-CB5B-5949-BC48-DF88E6482812}">
      <dsp:nvSpPr>
        <dsp:cNvPr id="0" name=""/>
        <dsp:cNvSpPr/>
      </dsp:nvSpPr>
      <dsp:spPr>
        <a:xfrm>
          <a:off x="1085120" y="718"/>
          <a:ext cx="2083550" cy="1250130"/>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Font typeface="Wingdings" pitchFamily="2" charset="2"/>
            <a:buNone/>
          </a:pPr>
          <a:r>
            <a:rPr lang="en-US" sz="1400" b="1" kern="1200" dirty="0">
              <a:solidFill>
                <a:srgbClr val="9D360E"/>
              </a:solidFill>
              <a:latin typeface="Trebuchet MS" panose="020B0603020202020204"/>
              <a:ea typeface="+mn-ea"/>
              <a:cs typeface="+mn-cs"/>
            </a:rPr>
            <a:t>Instructions</a:t>
          </a:r>
        </a:p>
        <a:p>
          <a:pPr marL="0" lvl="0" indent="0" algn="ctr" defTabSz="533400">
            <a:lnSpc>
              <a:spcPct val="90000"/>
            </a:lnSpc>
            <a:spcBef>
              <a:spcPct val="0"/>
            </a:spcBef>
            <a:spcAft>
              <a:spcPct val="35000"/>
            </a:spcAft>
            <a:buFont typeface="Wingdings" pitchFamily="2" charset="2"/>
            <a:buNone/>
          </a:pPr>
          <a:r>
            <a:rPr lang="en-US" sz="1200" kern="1200" dirty="0"/>
            <a:t>Read all </a:t>
          </a:r>
          <a:r>
            <a:rPr lang="en-US" sz="1200" b="1" kern="1200" dirty="0"/>
            <a:t>Instructions </a:t>
          </a:r>
          <a:r>
            <a:rPr lang="en-US" sz="1200" b="0" kern="1200" dirty="0"/>
            <a:t>on</a:t>
          </a:r>
          <a:r>
            <a:rPr lang="en-US" sz="1200" b="1" kern="1200" dirty="0"/>
            <a:t> </a:t>
          </a:r>
          <a:br>
            <a:rPr lang="en-US" sz="1200" b="1" kern="1200" dirty="0"/>
          </a:br>
          <a:r>
            <a:rPr lang="en-US" sz="1200" i="1" kern="1200" dirty="0"/>
            <a:t>Slides 5-13</a:t>
          </a:r>
          <a:r>
            <a:rPr lang="en-US" sz="1200" kern="1200" dirty="0"/>
            <a:t> before starting the diagram</a:t>
          </a:r>
          <a:endParaRPr lang="en-US" sz="1200" b="1" kern="1200" dirty="0">
            <a:solidFill>
              <a:srgbClr val="9D360E"/>
            </a:solidFill>
            <a:latin typeface="Trebuchet MS" panose="020B0603020202020204"/>
            <a:ea typeface="+mn-ea"/>
            <a:cs typeface="+mn-cs"/>
          </a:endParaRPr>
        </a:p>
      </dsp:txBody>
      <dsp:txXfrm>
        <a:off x="1121735" y="37333"/>
        <a:ext cx="2010320" cy="1176900"/>
      </dsp:txXfrm>
    </dsp:sp>
    <dsp:sp modelId="{44601D1E-46D9-534C-8F83-E0E60A816749}">
      <dsp:nvSpPr>
        <dsp:cNvPr id="0" name=""/>
        <dsp:cNvSpPr/>
      </dsp:nvSpPr>
      <dsp:spPr>
        <a:xfrm>
          <a:off x="3352023" y="367423"/>
          <a:ext cx="441712" cy="516720"/>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352023" y="470767"/>
        <a:ext cx="309198" cy="310032"/>
      </dsp:txXfrm>
    </dsp:sp>
    <dsp:sp modelId="{3CF5D896-903D-ED4B-B29B-68D5B67B5A6B}">
      <dsp:nvSpPr>
        <dsp:cNvPr id="0" name=""/>
        <dsp:cNvSpPr/>
      </dsp:nvSpPr>
      <dsp:spPr>
        <a:xfrm>
          <a:off x="4002090" y="718"/>
          <a:ext cx="2083550" cy="1250130"/>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kern="1200" dirty="0"/>
            <a:t>Quick Tips</a:t>
          </a:r>
        </a:p>
        <a:p>
          <a:pPr marL="0" lvl="0" indent="0" algn="ctr" defTabSz="533400">
            <a:lnSpc>
              <a:spcPct val="90000"/>
            </a:lnSpc>
            <a:spcBef>
              <a:spcPct val="0"/>
            </a:spcBef>
            <a:spcAft>
              <a:spcPct val="35000"/>
            </a:spcAft>
            <a:buNone/>
          </a:pPr>
          <a:endParaRPr lang="en-US" sz="1400" b="1" kern="1200" dirty="0">
            <a:solidFill>
              <a:schemeClr val="bg2"/>
            </a:solidFill>
          </a:endParaRPr>
        </a:p>
        <a:p>
          <a:pPr marL="114300" lvl="1" indent="-114300" algn="ctr" defTabSz="533400">
            <a:lnSpc>
              <a:spcPct val="90000"/>
            </a:lnSpc>
            <a:spcBef>
              <a:spcPct val="0"/>
            </a:spcBef>
            <a:spcAft>
              <a:spcPct val="15000"/>
            </a:spcAft>
            <a:buNone/>
          </a:pPr>
          <a:r>
            <a:rPr lang="en-US" sz="1200" kern="1200" dirty="0"/>
            <a:t>Identify the Environments and Infrastructure Platforms on Slide 5 and example on slide 6</a:t>
          </a:r>
          <a:endParaRPr lang="en-US" sz="1400" b="1" kern="1200" dirty="0">
            <a:solidFill>
              <a:schemeClr val="bg2"/>
            </a:solidFill>
          </a:endParaRPr>
        </a:p>
      </dsp:txBody>
      <dsp:txXfrm>
        <a:off x="4038705" y="37333"/>
        <a:ext cx="2010320" cy="1176900"/>
      </dsp:txXfrm>
    </dsp:sp>
    <dsp:sp modelId="{7D9E723D-508C-404B-91B8-FD83452EB6A1}">
      <dsp:nvSpPr>
        <dsp:cNvPr id="0" name=""/>
        <dsp:cNvSpPr/>
      </dsp:nvSpPr>
      <dsp:spPr>
        <a:xfrm>
          <a:off x="6268993" y="367423"/>
          <a:ext cx="441712" cy="516720"/>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268993" y="470767"/>
        <a:ext cx="309198" cy="310032"/>
      </dsp:txXfrm>
    </dsp:sp>
    <dsp:sp modelId="{508743E3-AC73-FC43-9C4D-ADB2672622A7}">
      <dsp:nvSpPr>
        <dsp:cNvPr id="0" name=""/>
        <dsp:cNvSpPr/>
      </dsp:nvSpPr>
      <dsp:spPr>
        <a:xfrm>
          <a:off x="6919061" y="718"/>
          <a:ext cx="2083550" cy="1250130"/>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Wingdings" pitchFamily="2" charset="2"/>
            <a:buNone/>
          </a:pPr>
          <a:endParaRPr lang="en-US" sz="1200" kern="1200" dirty="0">
            <a:solidFill>
              <a:prstClr val="black">
                <a:hueOff val="0"/>
                <a:satOff val="0"/>
                <a:lumOff val="0"/>
                <a:alphaOff val="0"/>
              </a:prstClr>
            </a:solidFill>
            <a:latin typeface="Trebuchet MS" panose="020B0603020202020204"/>
            <a:ea typeface="+mn-ea"/>
            <a:cs typeface="+mn-cs"/>
          </a:endParaRPr>
        </a:p>
        <a:p>
          <a:pPr marL="0" lvl="0" indent="0" algn="ctr" defTabSz="533400">
            <a:lnSpc>
              <a:spcPct val="90000"/>
            </a:lnSpc>
            <a:spcBef>
              <a:spcPct val="0"/>
            </a:spcBef>
            <a:spcAft>
              <a:spcPct val="35000"/>
            </a:spcAft>
            <a:buFont typeface="Wingdings" pitchFamily="2" charset="2"/>
            <a:buNone/>
          </a:pPr>
          <a:r>
            <a:rPr lang="en-US" sz="1200" kern="1200" dirty="0">
              <a:solidFill>
                <a:prstClr val="black">
                  <a:hueOff val="0"/>
                  <a:satOff val="0"/>
                  <a:lumOff val="0"/>
                  <a:alphaOff val="0"/>
                </a:prstClr>
              </a:solidFill>
              <a:latin typeface="Trebuchet MS" panose="020B0603020202020204"/>
              <a:ea typeface="+mn-ea"/>
              <a:cs typeface="+mn-cs"/>
            </a:rPr>
            <a:t>Choose the appropriate icons to identify application (process) Platform icons with examples on slide 7</a:t>
          </a:r>
          <a:endParaRPr lang="en-US" sz="1400" b="1" kern="1200" dirty="0">
            <a:solidFill>
              <a:srgbClr val="9D360E"/>
            </a:solidFill>
            <a:latin typeface="Trebuchet MS" panose="020B0603020202020204"/>
            <a:ea typeface="+mn-ea"/>
            <a:cs typeface="+mn-cs"/>
          </a:endParaRPr>
        </a:p>
      </dsp:txBody>
      <dsp:txXfrm>
        <a:off x="6955676" y="37333"/>
        <a:ext cx="2010320" cy="1176900"/>
      </dsp:txXfrm>
    </dsp:sp>
    <dsp:sp modelId="{F6ABC20E-E68A-CA48-A3FD-81566984145D}">
      <dsp:nvSpPr>
        <dsp:cNvPr id="0" name=""/>
        <dsp:cNvSpPr/>
      </dsp:nvSpPr>
      <dsp:spPr>
        <a:xfrm rot="10800000">
          <a:off x="2165149" y="1414900"/>
          <a:ext cx="5937920" cy="516720"/>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5056601" y="-1218192"/>
        <a:ext cx="310032" cy="5782904"/>
      </dsp:txXfrm>
    </dsp:sp>
    <dsp:sp modelId="{7C7DB5AA-D8DC-354C-BD87-22A35F2C4B07}">
      <dsp:nvSpPr>
        <dsp:cNvPr id="0" name=""/>
        <dsp:cNvSpPr/>
      </dsp:nvSpPr>
      <dsp:spPr>
        <a:xfrm>
          <a:off x="6919061" y="2084268"/>
          <a:ext cx="2083550" cy="1250130"/>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Choose the appropriate Icons to identify Data (storage) Platform icons on slide 11.</a:t>
          </a:r>
        </a:p>
      </dsp:txBody>
      <dsp:txXfrm>
        <a:off x="6955676" y="2120883"/>
        <a:ext cx="2010320" cy="1176900"/>
      </dsp:txXfrm>
    </dsp:sp>
    <dsp:sp modelId="{BE519AA0-A1C0-A543-B91C-57DC6E26C4A8}">
      <dsp:nvSpPr>
        <dsp:cNvPr id="0" name=""/>
        <dsp:cNvSpPr/>
      </dsp:nvSpPr>
      <dsp:spPr>
        <a:xfrm>
          <a:off x="6293996" y="2450973"/>
          <a:ext cx="441712" cy="516720"/>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6293996" y="2554317"/>
        <a:ext cx="309198" cy="310032"/>
      </dsp:txXfrm>
    </dsp:sp>
    <dsp:sp modelId="{4C445984-CD7B-9144-8853-04C69BDAE752}">
      <dsp:nvSpPr>
        <dsp:cNvPr id="0" name=""/>
        <dsp:cNvSpPr/>
      </dsp:nvSpPr>
      <dsp:spPr>
        <a:xfrm>
          <a:off x="4002090" y="2084268"/>
          <a:ext cx="2083550" cy="1250130"/>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Wingdings" pitchFamily="2" charset="2"/>
            <a:buNone/>
          </a:pPr>
          <a:r>
            <a:rPr lang="en-US" sz="1200" b="1" kern="1200" dirty="0">
              <a:solidFill>
                <a:srgbClr val="9D360E"/>
              </a:solidFill>
              <a:latin typeface="Trebuchet MS" panose="020B0603020202020204"/>
              <a:ea typeface="+mn-ea"/>
              <a:cs typeface="+mn-cs"/>
            </a:rPr>
            <a:t>Data Classification Icons</a:t>
          </a:r>
        </a:p>
        <a:p>
          <a:pPr marL="0" lvl="0" indent="0" algn="l" defTabSz="533400">
            <a:lnSpc>
              <a:spcPct val="90000"/>
            </a:lnSpc>
            <a:spcBef>
              <a:spcPct val="0"/>
            </a:spcBef>
            <a:spcAft>
              <a:spcPct val="35000"/>
            </a:spcAft>
            <a:buFont typeface="Wingdings" pitchFamily="2" charset="2"/>
            <a:buNone/>
          </a:pPr>
          <a:endParaRPr lang="en-US" sz="1200" b="1" kern="1200" dirty="0">
            <a:solidFill>
              <a:srgbClr val="9D360E"/>
            </a:solidFill>
            <a:latin typeface="Trebuchet MS" panose="020B0603020202020204"/>
            <a:ea typeface="+mn-ea"/>
            <a:cs typeface="+mn-cs"/>
          </a:endParaRPr>
        </a:p>
        <a:p>
          <a:pPr marL="0" lvl="0" indent="0" algn="l" defTabSz="533400">
            <a:lnSpc>
              <a:spcPct val="90000"/>
            </a:lnSpc>
            <a:spcBef>
              <a:spcPct val="0"/>
            </a:spcBef>
            <a:spcAft>
              <a:spcPct val="35000"/>
            </a:spcAft>
            <a:buFont typeface="Wingdings" pitchFamily="2" charset="2"/>
            <a:buNone/>
          </a:pPr>
          <a:r>
            <a:rPr lang="en-US" sz="1050" b="1" kern="1200" dirty="0">
              <a:solidFill>
                <a:prstClr val="black">
                  <a:hueOff val="0"/>
                  <a:satOff val="0"/>
                  <a:lumOff val="0"/>
                  <a:alphaOff val="0"/>
                </a:prstClr>
              </a:solidFill>
              <a:latin typeface="Trebuchet MS" panose="020B0603020202020204"/>
              <a:ea typeface="+mn-ea"/>
              <a:cs typeface="+mn-cs"/>
            </a:rPr>
            <a:t>Choose the appropriate icons to show network devices and connections between environments on slides 9 and 10.</a:t>
          </a:r>
          <a:endParaRPr lang="en-US" sz="1050" b="1" kern="1200" dirty="0">
            <a:solidFill>
              <a:srgbClr val="9D360E"/>
            </a:solidFill>
            <a:latin typeface="Trebuchet MS" panose="020B0603020202020204"/>
            <a:ea typeface="+mn-ea"/>
            <a:cs typeface="+mn-cs"/>
          </a:endParaRPr>
        </a:p>
      </dsp:txBody>
      <dsp:txXfrm>
        <a:off x="4038705" y="2120883"/>
        <a:ext cx="2010320" cy="1176900"/>
      </dsp:txXfrm>
    </dsp:sp>
    <dsp:sp modelId="{F2D4FBBB-B4C0-644C-A068-762DA3090A15}">
      <dsp:nvSpPr>
        <dsp:cNvPr id="0" name=""/>
        <dsp:cNvSpPr/>
      </dsp:nvSpPr>
      <dsp:spPr>
        <a:xfrm>
          <a:off x="3390215" y="2465911"/>
          <a:ext cx="441712" cy="516720"/>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390215" y="2569255"/>
        <a:ext cx="309198" cy="310032"/>
      </dsp:txXfrm>
    </dsp:sp>
    <dsp:sp modelId="{E53A6CB9-1861-2641-92FE-99B52D4A8802}">
      <dsp:nvSpPr>
        <dsp:cNvPr id="0" name=""/>
        <dsp:cNvSpPr/>
      </dsp:nvSpPr>
      <dsp:spPr>
        <a:xfrm>
          <a:off x="1085120" y="2084268"/>
          <a:ext cx="2083550" cy="1250130"/>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Wingdings" pitchFamily="2" charset="2"/>
            <a:buNone/>
          </a:pPr>
          <a:r>
            <a:rPr lang="en-US" sz="1200" b="1" kern="1200" dirty="0">
              <a:solidFill>
                <a:srgbClr val="9D360E"/>
              </a:solidFill>
              <a:latin typeface="Trebuchet MS" panose="020B0603020202020204"/>
              <a:ea typeface="+mn-ea"/>
              <a:cs typeface="+mn-cs"/>
            </a:rPr>
            <a:t>Network Diagram Examples</a:t>
          </a:r>
        </a:p>
        <a:p>
          <a:pPr marL="0" lvl="0" indent="0" algn="ctr" defTabSz="533400">
            <a:lnSpc>
              <a:spcPct val="90000"/>
            </a:lnSpc>
            <a:spcBef>
              <a:spcPct val="0"/>
            </a:spcBef>
            <a:spcAft>
              <a:spcPct val="35000"/>
            </a:spcAft>
            <a:buFont typeface="Wingdings" pitchFamily="2" charset="2"/>
            <a:buNone/>
          </a:pPr>
          <a:r>
            <a:rPr lang="en-US" sz="1200" b="0" kern="1200" dirty="0"/>
            <a:t>Update diagram with all application and data flows (including directions) and see slide 8</a:t>
          </a:r>
          <a:endParaRPr lang="en-US" sz="2000" b="0" kern="1200" dirty="0">
            <a:solidFill>
              <a:srgbClr val="9D360E"/>
            </a:solidFill>
            <a:latin typeface="Trebuchet MS" panose="020B0603020202020204"/>
            <a:ea typeface="+mn-ea"/>
            <a:cs typeface="+mn-cs"/>
          </a:endParaRPr>
        </a:p>
      </dsp:txBody>
      <dsp:txXfrm>
        <a:off x="1121735" y="2120883"/>
        <a:ext cx="2010320" cy="1176900"/>
      </dsp:txXfrm>
    </dsp:sp>
    <dsp:sp modelId="{7B087635-7117-C641-937F-C42913BFC791}">
      <dsp:nvSpPr>
        <dsp:cNvPr id="0" name=""/>
        <dsp:cNvSpPr/>
      </dsp:nvSpPr>
      <dsp:spPr>
        <a:xfrm rot="10800000">
          <a:off x="1972614" y="3493609"/>
          <a:ext cx="6260322" cy="516720"/>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5025267" y="699316"/>
        <a:ext cx="310032" cy="6105306"/>
      </dsp:txXfrm>
    </dsp:sp>
    <dsp:sp modelId="{0C6E5111-131B-5D4F-8248-CB90895934E3}">
      <dsp:nvSpPr>
        <dsp:cNvPr id="0" name=""/>
        <dsp:cNvSpPr/>
      </dsp:nvSpPr>
      <dsp:spPr>
        <a:xfrm>
          <a:off x="1085120" y="4167818"/>
          <a:ext cx="2083550" cy="1250130"/>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533400">
            <a:lnSpc>
              <a:spcPct val="90000"/>
            </a:lnSpc>
            <a:spcBef>
              <a:spcPct val="0"/>
            </a:spcBef>
            <a:spcAft>
              <a:spcPct val="35000"/>
            </a:spcAft>
            <a:buFont typeface="Wingdings" pitchFamily="2" charset="2"/>
            <a:buNone/>
          </a:pPr>
          <a:endParaRPr lang="en-US" sz="900" kern="1200" dirty="0"/>
        </a:p>
        <a:p>
          <a:pPr marL="0" lvl="0" indent="0" algn="l" defTabSz="533400">
            <a:lnSpc>
              <a:spcPct val="90000"/>
            </a:lnSpc>
            <a:spcBef>
              <a:spcPct val="0"/>
            </a:spcBef>
            <a:spcAft>
              <a:spcPct val="35000"/>
            </a:spcAft>
            <a:buFont typeface="Wingdings" pitchFamily="2" charset="2"/>
            <a:buNone/>
          </a:pPr>
          <a:r>
            <a:rPr lang="en-US" sz="900" kern="1200" dirty="0"/>
            <a:t>Process Flow Narrative</a:t>
          </a:r>
        </a:p>
        <a:p>
          <a:pPr marL="0" lvl="0" indent="0" algn="ctr" defTabSz="533400">
            <a:lnSpc>
              <a:spcPct val="90000"/>
            </a:lnSpc>
            <a:spcBef>
              <a:spcPct val="0"/>
            </a:spcBef>
            <a:spcAft>
              <a:spcPct val="35000"/>
            </a:spcAft>
            <a:buFont typeface="Wingdings" pitchFamily="2" charset="2"/>
            <a:buNone/>
          </a:pPr>
          <a:endParaRPr lang="en-US" sz="1200" kern="1200" dirty="0"/>
        </a:p>
        <a:p>
          <a:pPr marL="0" lvl="0" indent="0" algn="ctr" defTabSz="533400">
            <a:lnSpc>
              <a:spcPct val="90000"/>
            </a:lnSpc>
            <a:spcBef>
              <a:spcPct val="0"/>
            </a:spcBef>
            <a:spcAft>
              <a:spcPct val="35000"/>
            </a:spcAft>
            <a:buFont typeface="Wingdings" pitchFamily="2" charset="2"/>
            <a:buNone/>
          </a:pPr>
          <a:r>
            <a:rPr lang="en-US" sz="1200" kern="1200" dirty="0"/>
            <a:t>All network diagrams must include an enumerated </a:t>
          </a:r>
          <a:r>
            <a:rPr lang="en-US" sz="1200" b="1" kern="1200" dirty="0"/>
            <a:t>process flow narrative as on slide 12</a:t>
          </a:r>
          <a:endParaRPr lang="en-US" sz="1200" kern="1200" dirty="0"/>
        </a:p>
      </dsp:txBody>
      <dsp:txXfrm>
        <a:off x="1121735" y="4204433"/>
        <a:ext cx="2010320" cy="1176900"/>
      </dsp:txXfrm>
    </dsp:sp>
    <dsp:sp modelId="{9424A064-BF8D-BF4E-A32B-931A64FFE671}">
      <dsp:nvSpPr>
        <dsp:cNvPr id="0" name=""/>
        <dsp:cNvSpPr/>
      </dsp:nvSpPr>
      <dsp:spPr>
        <a:xfrm>
          <a:off x="3352023" y="4534523"/>
          <a:ext cx="441712" cy="516720"/>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352023" y="4637867"/>
        <a:ext cx="309198" cy="310032"/>
      </dsp:txXfrm>
    </dsp:sp>
    <dsp:sp modelId="{6D57F1D0-A7A0-B942-B85F-9FE65D1299EB}">
      <dsp:nvSpPr>
        <dsp:cNvPr id="0" name=""/>
        <dsp:cNvSpPr/>
      </dsp:nvSpPr>
      <dsp:spPr>
        <a:xfrm>
          <a:off x="4002090" y="4167818"/>
          <a:ext cx="2083550" cy="1250130"/>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Wingdings" pitchFamily="2" charset="2"/>
            <a:buNone/>
          </a:pPr>
          <a:endParaRPr lang="en-US" sz="1200" kern="1200" dirty="0"/>
        </a:p>
        <a:p>
          <a:pPr marL="0" lvl="0" indent="0" algn="ctr" defTabSz="533400">
            <a:lnSpc>
              <a:spcPct val="90000"/>
            </a:lnSpc>
            <a:spcBef>
              <a:spcPct val="0"/>
            </a:spcBef>
            <a:spcAft>
              <a:spcPct val="35000"/>
            </a:spcAft>
            <a:buFont typeface="Wingdings" pitchFamily="2" charset="2"/>
            <a:buNone/>
          </a:pPr>
          <a:endParaRPr lang="en-US" sz="1200" kern="1200" dirty="0"/>
        </a:p>
        <a:p>
          <a:pPr marL="0" lvl="0" indent="0" algn="ctr" defTabSz="533400">
            <a:lnSpc>
              <a:spcPct val="90000"/>
            </a:lnSpc>
            <a:spcBef>
              <a:spcPct val="0"/>
            </a:spcBef>
            <a:spcAft>
              <a:spcPct val="35000"/>
            </a:spcAft>
            <a:buFont typeface="Wingdings" pitchFamily="2" charset="2"/>
            <a:buNone/>
          </a:pPr>
          <a:r>
            <a:rPr lang="en-US" sz="1200" kern="1200" dirty="0"/>
            <a:t>Chose the icon that fits the data type and security as well as compliance classifications. (slide 13)</a:t>
          </a:r>
        </a:p>
      </dsp:txBody>
      <dsp:txXfrm>
        <a:off x="4038705" y="4204433"/>
        <a:ext cx="2010320" cy="1176900"/>
      </dsp:txXfrm>
    </dsp:sp>
    <dsp:sp modelId="{8CC196CC-9EFD-41F2-82B3-F4F66821A28D}">
      <dsp:nvSpPr>
        <dsp:cNvPr id="0" name=""/>
        <dsp:cNvSpPr/>
      </dsp:nvSpPr>
      <dsp:spPr>
        <a:xfrm>
          <a:off x="6268993" y="4534523"/>
          <a:ext cx="441712" cy="516720"/>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268993" y="4637867"/>
        <a:ext cx="309198" cy="310032"/>
      </dsp:txXfrm>
    </dsp:sp>
    <dsp:sp modelId="{A5C4698E-F067-4605-B368-73681EA05468}">
      <dsp:nvSpPr>
        <dsp:cNvPr id="0" name=""/>
        <dsp:cNvSpPr/>
      </dsp:nvSpPr>
      <dsp:spPr>
        <a:xfrm>
          <a:off x="6919061" y="4167818"/>
          <a:ext cx="2083550" cy="1250130"/>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Wingdings" pitchFamily="2" charset="2"/>
            <a:buNone/>
          </a:pPr>
          <a:endParaRPr lang="en-US" sz="1000" kern="1200" dirty="0"/>
        </a:p>
        <a:p>
          <a:pPr marL="0" lvl="0" indent="0" algn="ctr" defTabSz="444500">
            <a:lnSpc>
              <a:spcPct val="90000"/>
            </a:lnSpc>
            <a:spcBef>
              <a:spcPct val="0"/>
            </a:spcBef>
            <a:spcAft>
              <a:spcPct val="35000"/>
            </a:spcAft>
            <a:buFont typeface="Wingdings" pitchFamily="2" charset="2"/>
            <a:buNone/>
          </a:pPr>
          <a:endParaRPr lang="en-US" sz="1000" kern="1200" dirty="0"/>
        </a:p>
        <a:p>
          <a:pPr marL="0" lvl="0" indent="0" algn="ctr" defTabSz="444500">
            <a:lnSpc>
              <a:spcPct val="90000"/>
            </a:lnSpc>
            <a:spcBef>
              <a:spcPct val="0"/>
            </a:spcBef>
            <a:spcAft>
              <a:spcPct val="35000"/>
            </a:spcAft>
            <a:buFont typeface="Wingdings" pitchFamily="2" charset="2"/>
            <a:buNone/>
          </a:pPr>
          <a:r>
            <a:rPr lang="en-US" sz="1000" kern="1200" dirty="0"/>
            <a:t>Update the diagram with all Cybersecurity Icons from the General Stencils, Authentication, and Secrets Management… slides 14, 15, and 16</a:t>
          </a:r>
        </a:p>
      </dsp:txBody>
      <dsp:txXfrm>
        <a:off x="6955676" y="4204433"/>
        <a:ext cx="2010320" cy="11769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066018-918B-4970-9D16-53EDE0BB9329}" type="datetimeFigureOut">
              <a:rPr lang="en-US" smtClean="0"/>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2CA89-D79A-4DA5-BAFD-0445470D9E49}" type="slidenum">
              <a:rPr lang="en-US" smtClean="0"/>
              <a:t>‹#›</a:t>
            </a:fld>
            <a:endParaRPr lang="en-US"/>
          </a:p>
        </p:txBody>
      </p:sp>
    </p:spTree>
    <p:extLst>
      <p:ext uri="{BB962C8B-B14F-4D97-AF65-F5344CB8AC3E}">
        <p14:creationId xmlns:p14="http://schemas.microsoft.com/office/powerpoint/2010/main" val="173380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284764-23D7-A24F-89EF-C8BF52F32557}" type="slidenum">
              <a:rPr lang="en-US" smtClean="0"/>
              <a:t>1</a:t>
            </a:fld>
            <a:endParaRPr lang="en-US" dirty="0"/>
          </a:p>
        </p:txBody>
      </p:sp>
    </p:spTree>
    <p:extLst>
      <p:ext uri="{BB962C8B-B14F-4D97-AF65-F5344CB8AC3E}">
        <p14:creationId xmlns:p14="http://schemas.microsoft.com/office/powerpoint/2010/main" val="1358041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473953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117823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929740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84320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891263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277800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70832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126539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131171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226597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83724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72133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87228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628097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392255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F2CA89-D79A-4DA5-BAFD-0445470D9E4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326078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284764-23D7-A24F-89EF-C8BF52F3255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6828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10710C-26E8-A940-A190-4D93A621C9AE}" type="datetime1">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329179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C49F5-1F36-F141-B38B-854B9F0D9363}" type="datetime1">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346940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6ACD51-D3C5-CE45-9A64-7EB6C0362C3B}" type="datetime1">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2529778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1"/>
            <a:ext cx="2743200" cy="365125"/>
          </a:xfrm>
          <a:prstGeom prst="rect">
            <a:avLst/>
          </a:prstGeom>
        </p:spPr>
        <p:txBody>
          <a:bodyPr/>
          <a:lstStyle/>
          <a:p>
            <a:fld id="{0581D901-85C8-C642-98AA-BD385938CF15}" type="datetime1">
              <a:rPr lang="en-US" smtClean="0"/>
              <a:t>6/24/2020</a:t>
            </a:fld>
            <a:endParaRPr lang="en-US" dirty="0"/>
          </a:p>
        </p:txBody>
      </p:sp>
      <p:sp>
        <p:nvSpPr>
          <p:cNvPr id="4" name="Slide Number Placeholder 3"/>
          <p:cNvSpPr>
            <a:spLocks noGrp="1"/>
          </p:cNvSpPr>
          <p:nvPr>
            <p:ph type="sldNum" sz="quarter" idx="11"/>
          </p:nvPr>
        </p:nvSpPr>
        <p:spPr>
          <a:xfrm>
            <a:off x="8610600" y="6356351"/>
            <a:ext cx="2743200" cy="365125"/>
          </a:xfrm>
          <a:prstGeom prst="rect">
            <a:avLst/>
          </a:prstGeom>
        </p:spPr>
        <p:txBody>
          <a:bodyPr/>
          <a:lstStyle/>
          <a:p>
            <a:fld id="{9C2301DE-337A-BF42-A0D4-997FBAA88BED}" type="slidenum">
              <a:rPr lang="en-US" smtClean="0"/>
              <a:t>‹#›</a:t>
            </a:fld>
            <a:endParaRPr lang="en-US" dirty="0"/>
          </a:p>
        </p:txBody>
      </p:sp>
      <p:sp>
        <p:nvSpPr>
          <p:cNvPr id="2" name="Title 1"/>
          <p:cNvSpPr>
            <a:spLocks noGrp="1"/>
          </p:cNvSpPr>
          <p:nvPr>
            <p:ph type="title"/>
          </p:nvPr>
        </p:nvSpPr>
        <p:spPr>
          <a:xfrm>
            <a:off x="2329459" y="3429001"/>
            <a:ext cx="7247467" cy="1995485"/>
          </a:xfrm>
        </p:spPr>
        <p:txBody>
          <a:bodyPr anchor="t">
            <a:normAutofit/>
          </a:bodyPr>
          <a:lstStyle>
            <a:lvl1pPr>
              <a:defRPr sz="3200">
                <a:solidFill>
                  <a:schemeClr val="tx1"/>
                </a:solidFill>
              </a:defRPr>
            </a:lvl1pPr>
          </a:lstStyle>
          <a:p>
            <a:r>
              <a:rPr lang="en-US" dirty="0"/>
              <a:t>Click to edit Master title style</a:t>
            </a:r>
          </a:p>
        </p:txBody>
      </p:sp>
      <p:sp>
        <p:nvSpPr>
          <p:cNvPr id="7" name="Rectangle 6"/>
          <p:cNvSpPr/>
          <p:nvPr userDrawn="1"/>
        </p:nvSpPr>
        <p:spPr>
          <a:xfrm>
            <a:off x="2363326" y="3152002"/>
            <a:ext cx="611065" cy="276999"/>
          </a:xfrm>
          <a:prstGeom prst="rect">
            <a:avLst/>
          </a:prstGeom>
        </p:spPr>
        <p:txBody>
          <a:bodyPr wrap="none">
            <a:spAutoFit/>
          </a:bodyPr>
          <a:lstStyle/>
          <a:p>
            <a:fld id="{D6B22446-B61D-0F4A-A451-65833834890F}" type="datetimeFigureOut">
              <a:rPr lang="en-US" sz="1200" smtClean="0">
                <a:solidFill>
                  <a:schemeClr val="bg2"/>
                </a:solidFill>
              </a:rPr>
              <a:pPr/>
              <a:t>6/24/2020</a:t>
            </a:fld>
            <a:endParaRPr lang="en-US" sz="1200" dirty="0">
              <a:solidFill>
                <a:schemeClr val="bg2"/>
              </a:solidFill>
            </a:endParaRPr>
          </a:p>
        </p:txBody>
      </p:sp>
      <p:pic>
        <p:nvPicPr>
          <p:cNvPr id="8" name="Picture 6">
            <a:extLst>
              <a:ext uri="{FF2B5EF4-FFF2-40B4-BE49-F238E27FC236}">
                <a16:creationId xmlns:a16="http://schemas.microsoft.com/office/drawing/2014/main" id="{B9EF1450-7A0E-4968-A129-EC8A0043C29F}"/>
              </a:ext>
            </a:extLst>
          </p:cNvPr>
          <p:cNvPicPr>
            <a:picLocks noChangeAspect="1"/>
          </p:cNvPicPr>
          <p:nvPr userDrawn="1"/>
        </p:nvPicPr>
        <p:blipFill>
          <a:blip r:embed="rId2">
            <a:lum/>
            <a:alphaModFix/>
          </a:blip>
          <a:srcRect/>
          <a:stretch>
            <a:fillRect/>
          </a:stretch>
        </p:blipFill>
        <p:spPr>
          <a:xfrm>
            <a:off x="0" y="0"/>
            <a:ext cx="12192000" cy="6857640"/>
          </a:xfrm>
          <a:prstGeom prst="rect">
            <a:avLst/>
          </a:prstGeom>
          <a:noFill/>
          <a:ln>
            <a:noFill/>
          </a:ln>
        </p:spPr>
      </p:pic>
    </p:spTree>
    <p:extLst>
      <p:ext uri="{BB962C8B-B14F-4D97-AF65-F5344CB8AC3E}">
        <p14:creationId xmlns:p14="http://schemas.microsoft.com/office/powerpoint/2010/main" val="228185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A7BE99-B2DF-4041-9BFC-8535BF3D10BF}" type="datetime1">
              <a:rPr lang="en-US" smtClean="0">
                <a:solidFill>
                  <a:prstClr val="white">
                    <a:tint val="75000"/>
                  </a:prstClr>
                </a:solidFill>
              </a:rPr>
              <a:t>6/24/2020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793521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6E03D-080A-0249-832C-75FF3A48409E}" type="datetime1">
              <a:rPr lang="en-US" smtClean="0">
                <a:solidFill>
                  <a:prstClr val="white">
                    <a:tint val="75000"/>
                  </a:prstClr>
                </a:solidFill>
              </a:rPr>
              <a:t>6/24/2020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35139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0B448-4202-AC49-BCA7-A53C18BA4514}" type="datetime1">
              <a:rPr lang="en-US" smtClean="0">
                <a:solidFill>
                  <a:prstClr val="white">
                    <a:tint val="75000"/>
                  </a:prstClr>
                </a:solidFill>
              </a:rPr>
              <a:t>6/24/2020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336541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3B565-A0DE-2048-8E92-566BA4B28C39}" type="datetime1">
              <a:rPr lang="en-US" smtClean="0">
                <a:solidFill>
                  <a:prstClr val="white">
                    <a:tint val="75000"/>
                  </a:prstClr>
                </a:solidFill>
              </a:rPr>
              <a:t>6/24/2020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9765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93D2D-9DD5-2742-BA90-6EF515AAEA6A}" type="datetime1">
              <a:rPr lang="en-US" smtClean="0">
                <a:solidFill>
                  <a:prstClr val="white">
                    <a:tint val="75000"/>
                  </a:prstClr>
                </a:solidFill>
              </a:rPr>
              <a:t>6/24/2020</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912087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78E38-3D90-DF44-8CD7-4983D5662529}" type="datetime1">
              <a:rPr lang="en-US" smtClean="0">
                <a:solidFill>
                  <a:prstClr val="white">
                    <a:tint val="75000"/>
                  </a:prstClr>
                </a:solidFill>
              </a:rPr>
              <a:t>6/24/2020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447923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09264B1-CB7A-654A-A320-6D16003260A2}" type="datetime1">
              <a:rPr lang="en-US" smtClean="0">
                <a:solidFill>
                  <a:prstClr val="white">
                    <a:tint val="75000"/>
                  </a:prstClr>
                </a:solidFill>
              </a:rPr>
              <a:t>6/24/2020</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96716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5DC6C4-C138-7E49-9888-454F1044C99B}" type="datetime1">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1005902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680B9C-2C24-7749-A471-02C06D006977}" type="datetime1">
              <a:rPr lang="en-US" smtClean="0">
                <a:solidFill>
                  <a:prstClr val="white">
                    <a:tint val="75000"/>
                  </a:prstClr>
                </a:solidFill>
              </a:rPr>
              <a:t>6/24/2020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246070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E99DA3-017D-354C-BF6C-BA369DD4FC95}" type="datetime1">
              <a:rPr lang="en-US" smtClean="0">
                <a:solidFill>
                  <a:prstClr val="white">
                    <a:tint val="75000"/>
                  </a:prstClr>
                </a:solidFill>
              </a:rPr>
              <a:t>6/24/2020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114258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97E0C2-CCCD-6E40-BE78-EEA2E4BB97D4}" type="datetime1">
              <a:rPr lang="en-US" smtClean="0">
                <a:solidFill>
                  <a:prstClr val="white">
                    <a:tint val="75000"/>
                  </a:prstClr>
                </a:solidFill>
              </a:rPr>
              <a:t>6/24/2020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8945282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5B829-4FC6-BC47-8129-518348938BA0}" type="datetime1">
              <a:rPr lang="en-US" smtClean="0">
                <a:solidFill>
                  <a:prstClr val="white">
                    <a:tint val="75000"/>
                  </a:prstClr>
                </a:solidFill>
              </a:rPr>
              <a:t>6/24/2020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56738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2F8B96-B1FE-7E40-910B-AEE9C6DD0B22}" type="datetime1">
              <a:rPr lang="en-US" smtClean="0">
                <a:solidFill>
                  <a:prstClr val="white">
                    <a:tint val="75000"/>
                  </a:prstClr>
                </a:solidFill>
              </a:rPr>
              <a:t>6/24/2020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7200" dirty="0">
                <a:solidFill>
                  <a:prstClr val="white"/>
                </a:solidFill>
                <a:effectLst/>
              </a:rPr>
              <a:t>”</a:t>
            </a:r>
          </a:p>
        </p:txBody>
      </p:sp>
    </p:spTree>
    <p:extLst>
      <p:ext uri="{BB962C8B-B14F-4D97-AF65-F5344CB8AC3E}">
        <p14:creationId xmlns:p14="http://schemas.microsoft.com/office/powerpoint/2010/main" val="1479475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D40B3-F6CF-E744-A20D-09CD6E135EBC}" type="datetime1">
              <a:rPr lang="en-US" smtClean="0">
                <a:solidFill>
                  <a:prstClr val="white">
                    <a:tint val="75000"/>
                  </a:prstClr>
                </a:solidFill>
              </a:rPr>
              <a:t>6/24/2020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954126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2FEE2D-6416-E44C-956E-AB44C51647AA}" type="datetime1">
              <a:rPr lang="en-US" smtClean="0">
                <a:solidFill>
                  <a:prstClr val="white">
                    <a:tint val="75000"/>
                  </a:prstClr>
                </a:solidFill>
              </a:rPr>
              <a:t>6/24/2020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668711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42780A-134E-BF4D-B704-35A2A686B028}" type="datetime1">
              <a:rPr lang="en-US" smtClean="0">
                <a:solidFill>
                  <a:prstClr val="white">
                    <a:tint val="75000"/>
                  </a:prstClr>
                </a:solidFill>
              </a:rPr>
              <a:t>6/24/2020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8652024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D5CE3-4225-9B46-B67C-BF035C368DD6}" type="datetime1">
              <a:rPr lang="en-US" smtClean="0">
                <a:solidFill>
                  <a:prstClr val="white">
                    <a:tint val="75000"/>
                  </a:prstClr>
                </a:solidFill>
              </a:rPr>
              <a:t>6/24/2020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9238542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0A8090D-0B44-784B-8E1B-9BA2F73EC2D9}" type="datetime1">
              <a:rPr lang="en-US" smtClean="0">
                <a:solidFill>
                  <a:prstClr val="white">
                    <a:tint val="75000"/>
                  </a:prstClr>
                </a:solidFill>
              </a:rPr>
              <a:t>6/24/2020</a:t>
            </a:fld>
            <a:endParaRPr lang="en-US" dirty="0">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50672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9DFED8-9FEB-2745-9966-5B062F5E9A06}" type="datetime1">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3330218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1"/>
            <a:ext cx="2743200" cy="365125"/>
          </a:xfrm>
          <a:prstGeom prst="rect">
            <a:avLst/>
          </a:prstGeom>
        </p:spPr>
        <p:txBody>
          <a:bodyPr/>
          <a:lstStyle/>
          <a:p>
            <a:fld id="{63179887-1498-BA4B-862D-C8147E725771}" type="datetime1">
              <a:rPr lang="en-US" smtClean="0">
                <a:solidFill>
                  <a:prstClr val="white">
                    <a:tint val="75000"/>
                  </a:prstClr>
                </a:solidFill>
              </a:rPr>
              <a:t>6/24/2020</a:t>
            </a:fld>
            <a:endParaRPr lang="en-US" dirty="0">
              <a:solidFill>
                <a:prstClr val="white">
                  <a:tint val="75000"/>
                </a:prstClr>
              </a:solidFill>
            </a:endParaRPr>
          </a:p>
        </p:txBody>
      </p:sp>
      <p:sp>
        <p:nvSpPr>
          <p:cNvPr id="4" name="Slide Number Placeholder 3"/>
          <p:cNvSpPr>
            <a:spLocks noGrp="1"/>
          </p:cNvSpPr>
          <p:nvPr>
            <p:ph type="sldNum" sz="quarter" idx="11"/>
          </p:nvPr>
        </p:nvSpPr>
        <p:spPr>
          <a:xfrm>
            <a:off x="8610600" y="6356351"/>
            <a:ext cx="2743200" cy="365125"/>
          </a:xfrm>
          <a:prstGeom prst="rect">
            <a:avLst/>
          </a:prstGeom>
        </p:spPr>
        <p:txBody>
          <a:bodyPr/>
          <a:lstStyle/>
          <a:p>
            <a:fld id="{9C2301DE-337A-BF42-A0D4-997FBAA88BED}" type="slidenum">
              <a:rPr lang="en-US" smtClean="0">
                <a:solidFill>
                  <a:prstClr val="white">
                    <a:tint val="75000"/>
                  </a:prstClr>
                </a:solidFill>
              </a:rPr>
              <a:pPr/>
              <a:t>‹#›</a:t>
            </a:fld>
            <a:endParaRPr lang="en-US" dirty="0">
              <a:solidFill>
                <a:prstClr val="white">
                  <a:tint val="75000"/>
                </a:prstClr>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329459" y="3429001"/>
            <a:ext cx="7247467" cy="1995485"/>
          </a:xfrm>
        </p:spPr>
        <p:txBody>
          <a:bodyPr anchor="t">
            <a:normAutofit/>
          </a:bodyPr>
          <a:lstStyle>
            <a:lvl1pPr>
              <a:defRPr sz="3200">
                <a:solidFill>
                  <a:schemeClr val="tx1"/>
                </a:solidFill>
              </a:defRPr>
            </a:lvl1pPr>
          </a:lstStyle>
          <a:p>
            <a:r>
              <a:rPr lang="en-US" dirty="0"/>
              <a:t>Click to edit Master title style</a:t>
            </a:r>
          </a:p>
        </p:txBody>
      </p:sp>
      <p:sp>
        <p:nvSpPr>
          <p:cNvPr id="7" name="Rectangle 6"/>
          <p:cNvSpPr/>
          <p:nvPr userDrawn="1"/>
        </p:nvSpPr>
        <p:spPr>
          <a:xfrm>
            <a:off x="2363326" y="3152002"/>
            <a:ext cx="611065" cy="276999"/>
          </a:xfrm>
          <a:prstGeom prst="rect">
            <a:avLst/>
          </a:prstGeom>
        </p:spPr>
        <p:txBody>
          <a:bodyPr wrap="none">
            <a:spAutoFit/>
          </a:bodyPr>
          <a:lstStyle/>
          <a:p>
            <a:pPr defTabSz="457200"/>
            <a:fld id="{D6B22446-B61D-0F4A-A451-65833834890F}" type="datetimeFigureOut">
              <a:rPr lang="en-US" sz="1200" smtClean="0">
                <a:solidFill>
                  <a:srgbClr val="9D360E"/>
                </a:solidFill>
              </a:rPr>
              <a:pPr defTabSz="457200"/>
              <a:t>6/24/2020</a:t>
            </a:fld>
            <a:endParaRPr lang="en-US" sz="1200" dirty="0">
              <a:solidFill>
                <a:srgbClr val="9D360E"/>
              </a:solidFill>
            </a:endParaRPr>
          </a:p>
        </p:txBody>
      </p:sp>
    </p:spTree>
    <p:extLst>
      <p:ext uri="{BB962C8B-B14F-4D97-AF65-F5344CB8AC3E}">
        <p14:creationId xmlns:p14="http://schemas.microsoft.com/office/powerpoint/2010/main" val="39534149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1"/>
            <a:ext cx="2743200" cy="365125"/>
          </a:xfrm>
          <a:prstGeom prst="rect">
            <a:avLst/>
          </a:prstGeom>
        </p:spPr>
        <p:txBody>
          <a:bodyPr/>
          <a:lstStyle/>
          <a:p>
            <a:fld id="{C3DE7866-87F0-384C-81D5-6AC3D403E329}" type="datetime1">
              <a:rPr lang="en-US" smtClean="0">
                <a:solidFill>
                  <a:prstClr val="white">
                    <a:tint val="75000"/>
                  </a:prstClr>
                </a:solidFill>
              </a:rPr>
              <a:t>6/24/2020</a:t>
            </a:fld>
            <a:endParaRPr lang="en-US" dirty="0">
              <a:solidFill>
                <a:prstClr val="white">
                  <a:tint val="75000"/>
                </a:prstClr>
              </a:solidFill>
            </a:endParaRPr>
          </a:p>
        </p:txBody>
      </p:sp>
      <p:sp>
        <p:nvSpPr>
          <p:cNvPr id="4" name="Slide Number Placeholder 3"/>
          <p:cNvSpPr>
            <a:spLocks noGrp="1"/>
          </p:cNvSpPr>
          <p:nvPr>
            <p:ph type="sldNum" sz="quarter" idx="11"/>
          </p:nvPr>
        </p:nvSpPr>
        <p:spPr>
          <a:xfrm>
            <a:off x="8610600" y="6356351"/>
            <a:ext cx="2743200" cy="365125"/>
          </a:xfrm>
          <a:prstGeom prst="rect">
            <a:avLst/>
          </a:prstGeom>
        </p:spPr>
        <p:txBody>
          <a:bodyPr/>
          <a:lstStyle/>
          <a:p>
            <a:fld id="{9C2301DE-337A-BF42-A0D4-997FBAA88BED}" type="slidenum">
              <a:rPr lang="en-US" smtClean="0">
                <a:solidFill>
                  <a:prstClr val="white">
                    <a:tint val="75000"/>
                  </a:prstClr>
                </a:solidFill>
              </a:rPr>
              <a:pPr/>
              <a:t>‹#›</a:t>
            </a:fld>
            <a:endParaRPr lang="en-US" dirty="0">
              <a:solidFill>
                <a:prstClr val="white">
                  <a:tint val="75000"/>
                </a:prstClr>
              </a:solidFill>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p:nvPr>
        </p:nvSpPr>
        <p:spPr>
          <a:xfrm>
            <a:off x="2366681" y="1800225"/>
            <a:ext cx="8546353" cy="983042"/>
          </a:xfrm>
          <a:prstGeom prst="rect">
            <a:avLst/>
          </a:prstGeo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2"/>
          </p:nvPr>
        </p:nvSpPr>
        <p:spPr>
          <a:xfrm>
            <a:off x="2366434" y="2900364"/>
            <a:ext cx="8547100" cy="2814637"/>
          </a:xfrm>
        </p:spPr>
        <p:txBody>
          <a:bodyPr>
            <a:normAutofit/>
          </a:bodyPr>
          <a:lstStyle>
            <a:lvl1pPr marL="0" indent="0">
              <a:buNone/>
              <a:defRPr sz="1800">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1466062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41BF9B4-A717-2C42-8E04-6917FB33B966}" type="datetime1">
              <a:rPr lang="en-US" smtClean="0">
                <a:solidFill>
                  <a:prstClr val="white">
                    <a:tint val="75000"/>
                  </a:prstClr>
                </a:solidFill>
              </a:rPr>
              <a:t>6/24/2020</a:t>
            </a:fld>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
        <p:nvSpPr>
          <p:cNvPr id="2" name="Title 1"/>
          <p:cNvSpPr>
            <a:spLocks noGrp="1"/>
          </p:cNvSpPr>
          <p:nvPr>
            <p:ph type="title"/>
          </p:nvPr>
        </p:nvSpPr>
        <p:spPr>
          <a:xfrm>
            <a:off x="1133473" y="993782"/>
            <a:ext cx="9737727" cy="992185"/>
          </a:xfrm>
        </p:spPr>
        <p:txBody>
          <a:bodyPr/>
          <a:lstStyle/>
          <a:p>
            <a:r>
              <a:rPr lang="en-US"/>
              <a:t>Click to edit Master title style</a:t>
            </a:r>
          </a:p>
        </p:txBody>
      </p:sp>
      <p:sp>
        <p:nvSpPr>
          <p:cNvPr id="11" name="Content Placeholder 10"/>
          <p:cNvSpPr>
            <a:spLocks noGrp="1"/>
          </p:cNvSpPr>
          <p:nvPr>
            <p:ph sz="quarter" idx="13"/>
          </p:nvPr>
        </p:nvSpPr>
        <p:spPr>
          <a:xfrm>
            <a:off x="1170519" y="2214563"/>
            <a:ext cx="8854015" cy="2827337"/>
          </a:xfrm>
        </p:spPr>
        <p:txBody>
          <a:bodyPr/>
          <a:lstStyle>
            <a:lvl1pPr marL="0" indent="0">
              <a:buNone/>
              <a:defRPr/>
            </a:lvl1pPr>
          </a:lstStyle>
          <a:p>
            <a:pPr lvl="0"/>
            <a:r>
              <a:rPr lang="en-US" dirty="0"/>
              <a:t>Click to edit Master text styles</a:t>
            </a:r>
          </a:p>
        </p:txBody>
      </p:sp>
      <p:pic>
        <p:nvPicPr>
          <p:cNvPr id="9" name="Picture 8">
            <a:extLst>
              <a:ext uri="{FF2B5EF4-FFF2-40B4-BE49-F238E27FC236}">
                <a16:creationId xmlns:a16="http://schemas.microsoft.com/office/drawing/2014/main" id="{536AB02F-0170-4AEF-8400-B3B0D8EEB8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itle Placeholder 1">
            <a:extLst>
              <a:ext uri="{FF2B5EF4-FFF2-40B4-BE49-F238E27FC236}">
                <a16:creationId xmlns:a16="http://schemas.microsoft.com/office/drawing/2014/main" id="{8BC40DB5-B0E1-495E-8C70-E859EEF9C4C5}"/>
              </a:ext>
            </a:extLst>
          </p:cNvPr>
          <p:cNvSpPr txBox="1">
            <a:spLocks/>
          </p:cNvSpPr>
          <p:nvPr userDrawn="1"/>
        </p:nvSpPr>
        <p:spPr>
          <a:xfrm>
            <a:off x="292608" y="0"/>
            <a:ext cx="2210895" cy="7620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5600" b="1" dirty="0" err="1">
                <a:solidFill>
                  <a:srgbClr val="D07115"/>
                </a:solidFill>
              </a:rPr>
              <a:t>PSRB</a:t>
            </a:r>
            <a:r>
              <a:rPr lang="en-US" dirty="0" err="1"/>
              <a:t>e</a:t>
            </a:r>
            <a:endParaRPr lang="en-US" dirty="0"/>
          </a:p>
        </p:txBody>
      </p:sp>
    </p:spTree>
    <p:extLst>
      <p:ext uri="{BB962C8B-B14F-4D97-AF65-F5344CB8AC3E}">
        <p14:creationId xmlns:p14="http://schemas.microsoft.com/office/powerpoint/2010/main" val="33733818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8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
        <p:nvSpPr>
          <p:cNvPr id="4" name="Date Placeholder 3"/>
          <p:cNvSpPr>
            <a:spLocks noGrp="1"/>
          </p:cNvSpPr>
          <p:nvPr>
            <p:ph type="dt" sz="half" idx="11"/>
          </p:nvPr>
        </p:nvSpPr>
        <p:spPr/>
        <p:txBody>
          <a:bodyPr/>
          <a:lstStyle/>
          <a:p>
            <a:fld id="{46DC3463-524A-5D4E-A175-6EB3297F0B7D}" type="datetime1">
              <a:rPr lang="en-US" smtClean="0">
                <a:solidFill>
                  <a:prstClr val="white">
                    <a:tint val="75000"/>
                  </a:prstClr>
                </a:solidFill>
              </a:rPr>
              <a:t>6/24/2020</a:t>
            </a:fld>
            <a:endParaRPr lang="en-US" dirty="0">
              <a:solidFill>
                <a:prstClr val="white">
                  <a:tint val="75000"/>
                </a:prst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txBox="1">
            <a:spLocks/>
          </p:cNvSpPr>
          <p:nvPr userDrawn="1"/>
        </p:nvSpPr>
        <p:spPr>
          <a:xfrm>
            <a:off x="2329459" y="3429001"/>
            <a:ext cx="7247467" cy="1995485"/>
          </a:xfrm>
          <a:prstGeom prst="rect">
            <a:avLst/>
          </a:prstGeom>
        </p:spPr>
        <p:txBody>
          <a:bodyPr vert="horz" lIns="91440" tIns="45720" rIns="91440" bIns="45720" rtlCol="0" anchor="t" anchorCtr="0">
            <a:normAutofit/>
          </a:bodyPr>
          <a:lstStyle>
            <a:lvl1pPr algn="l" defTabSz="457200" rtl="0" eaLnBrk="1" latinLnBrk="0" hangingPunct="1">
              <a:lnSpc>
                <a:spcPct val="110000"/>
              </a:lnSpc>
              <a:spcBef>
                <a:spcPct val="0"/>
              </a:spcBef>
              <a:buNone/>
              <a:defRPr sz="3200" b="0" kern="1200">
                <a:solidFill>
                  <a:schemeClr val="tx1"/>
                </a:solidFill>
                <a:latin typeface="+mj-lt"/>
                <a:ea typeface="+mj-ea"/>
                <a:cs typeface="+mj-cs"/>
              </a:defRPr>
            </a:lvl1pPr>
          </a:lstStyle>
          <a:p>
            <a:r>
              <a:rPr lang="en-US" dirty="0">
                <a:solidFill>
                  <a:prstClr val="white"/>
                </a:solidFill>
              </a:rPr>
              <a:t>Click to edit Master title style</a:t>
            </a:r>
          </a:p>
        </p:txBody>
      </p:sp>
      <p:sp>
        <p:nvSpPr>
          <p:cNvPr id="7" name="Rectangle 6"/>
          <p:cNvSpPr/>
          <p:nvPr userDrawn="1"/>
        </p:nvSpPr>
        <p:spPr>
          <a:xfrm>
            <a:off x="2363326" y="3152002"/>
            <a:ext cx="611065" cy="276999"/>
          </a:xfrm>
          <a:prstGeom prst="rect">
            <a:avLst/>
          </a:prstGeom>
        </p:spPr>
        <p:txBody>
          <a:bodyPr wrap="none">
            <a:spAutoFit/>
          </a:bodyPr>
          <a:lstStyle/>
          <a:p>
            <a:pPr defTabSz="457200"/>
            <a:fld id="{D6B22446-B61D-0F4A-A451-65833834890F}" type="datetimeFigureOut">
              <a:rPr lang="en-US" sz="1200" smtClean="0">
                <a:solidFill>
                  <a:srgbClr val="9D360E"/>
                </a:solidFill>
              </a:rPr>
              <a:pPr defTabSz="457200"/>
              <a:t>6/24/2020</a:t>
            </a:fld>
            <a:endParaRPr lang="en-US" sz="1200" dirty="0">
              <a:solidFill>
                <a:srgbClr val="9D360E"/>
              </a:solidFill>
            </a:endParaRPr>
          </a:p>
        </p:txBody>
      </p:sp>
    </p:spTree>
    <p:extLst>
      <p:ext uri="{BB962C8B-B14F-4D97-AF65-F5344CB8AC3E}">
        <p14:creationId xmlns:p14="http://schemas.microsoft.com/office/powerpoint/2010/main" val="17976556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4C57474-2E12-A844-A0B7-6813C3A2980D}" type="slidenum">
              <a:rPr lang="en-US" smtClean="0">
                <a:solidFill>
                  <a:prstClr val="white">
                    <a:tint val="75000"/>
                  </a:prstClr>
                </a:solidFill>
              </a:rPr>
              <a:pPr/>
              <a:t>‹#›</a:t>
            </a:fld>
            <a:endParaRPr lang="en-US" dirty="0">
              <a:solidFill>
                <a:prstClr val="white">
                  <a:tint val="75000"/>
                </a:prstClr>
              </a:solidFill>
            </a:endParaRPr>
          </a:p>
        </p:txBody>
      </p:sp>
      <p:sp>
        <p:nvSpPr>
          <p:cNvPr id="4" name="Date Placeholder 3"/>
          <p:cNvSpPr>
            <a:spLocks noGrp="1"/>
          </p:cNvSpPr>
          <p:nvPr>
            <p:ph type="dt" sz="half" idx="11"/>
          </p:nvPr>
        </p:nvSpPr>
        <p:spPr/>
        <p:txBody>
          <a:bodyPr/>
          <a:lstStyle/>
          <a:p>
            <a:fld id="{A2C07CCB-01D4-C348-BE59-779F0A4CAAEC}" type="datetime1">
              <a:rPr lang="en-US" smtClean="0">
                <a:solidFill>
                  <a:prstClr val="white">
                    <a:tint val="75000"/>
                  </a:prstClr>
                </a:solidFill>
              </a:rPr>
              <a:t>6/24/2020</a:t>
            </a:fld>
            <a:endParaRPr lang="en-US" dirty="0">
              <a:solidFill>
                <a:prstClr val="white">
                  <a:tint val="75000"/>
                </a:prstClr>
              </a:solidFill>
            </a:endParaRPr>
          </a:p>
        </p:txBody>
      </p:sp>
      <p:sp>
        <p:nvSpPr>
          <p:cNvPr id="9" name="Content Placeholder 10"/>
          <p:cNvSpPr>
            <a:spLocks noGrp="1"/>
          </p:cNvSpPr>
          <p:nvPr>
            <p:ph sz="quarter" idx="13"/>
          </p:nvPr>
        </p:nvSpPr>
        <p:spPr>
          <a:xfrm>
            <a:off x="1170519" y="2214563"/>
            <a:ext cx="8854015" cy="2827337"/>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242049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C978FB-F5DA-8B4F-9B12-2CD8ED4780CA}" type="datetime1">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369072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BA1D37-8888-F647-81D9-AFD68C4E80EB}" type="datetime1">
              <a:rPr lang="en-US" smtClean="0"/>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293916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5043A9-C0F9-9D4C-B44F-56332D9858DA}" type="datetime1">
              <a:rPr lang="en-US" smtClean="0"/>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213632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CC8A0-9E85-AB42-BF6A-B6720B52EB2A}" type="datetime1">
              <a:rPr lang="en-US" smtClean="0"/>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1853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3FE53-A771-AB49-8068-7735D9C2D204}" type="datetime1">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262399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0EF36A-CBD8-3F4D-81A4-4424969F8792}" type="datetime1">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819C4-4B85-4480-82A1-AC4F3621CBFF}" type="slidenum">
              <a:rPr lang="en-US" smtClean="0"/>
              <a:t>‹#›</a:t>
            </a:fld>
            <a:endParaRPr lang="en-US"/>
          </a:p>
        </p:txBody>
      </p:sp>
    </p:spTree>
    <p:extLst>
      <p:ext uri="{BB962C8B-B14F-4D97-AF65-F5344CB8AC3E}">
        <p14:creationId xmlns:p14="http://schemas.microsoft.com/office/powerpoint/2010/main" val="126080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3.jp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2.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017CF-EC7B-8B4B-9E03-D221B53D87A6}" type="datetime1">
              <a:rPr lang="en-US" smtClean="0"/>
              <a:t>6/24/2020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819C4-4B85-4480-82A1-AC4F3621CBFF}" type="slidenum">
              <a:rPr lang="en-US" smtClean="0"/>
              <a:t>‹#›</a:t>
            </a:fld>
            <a:endParaRPr lang="en-US"/>
          </a:p>
        </p:txBody>
      </p:sp>
    </p:spTree>
    <p:extLst>
      <p:ext uri="{BB962C8B-B14F-4D97-AF65-F5344CB8AC3E}">
        <p14:creationId xmlns:p14="http://schemas.microsoft.com/office/powerpoint/2010/main" val="3024838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4">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9689C1BE-2AEB-F042-BE49-EDB4E1229E24}" type="datetime1">
              <a:rPr lang="en-US" smtClean="0">
                <a:solidFill>
                  <a:prstClr val="white">
                    <a:tint val="75000"/>
                  </a:prstClr>
                </a:solidFill>
              </a:rPr>
              <a:t>6/24/2020</a:t>
            </a:fld>
            <a:endParaRPr lang="en-US" dirty="0">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defTabSz="457200"/>
            <a:fld id="{94C57474-2E12-A844-A0B7-6813C3A2980D}" type="slidenum">
              <a:rPr lang="en-US" smtClean="0">
                <a:solidFill>
                  <a:prstClr val="white">
                    <a:tint val="75000"/>
                  </a:prstClr>
                </a:solidFill>
              </a:rPr>
              <a:pPr defTabSz="457200"/>
              <a:t>‹#›</a:t>
            </a:fld>
            <a:endParaRPr lang="en-US" dirty="0">
              <a:solidFill>
                <a:prstClr val="white">
                  <a:tint val="75000"/>
                </a:prstClr>
              </a:solidFill>
            </a:endParaRPr>
          </a:p>
        </p:txBody>
      </p:sp>
      <p:pic>
        <p:nvPicPr>
          <p:cNvPr id="8" name="Picture 7"/>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6330364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1.emf"/><Relationship Id="rId7"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3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5.emf"/></Relationships>
</file>

<file path=ppt/slides/_rels/slide11.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11.emf"/><Relationship Id="rId7" Type="http://schemas.openxmlformats.org/officeDocument/2006/relationships/image" Target="../media/image27.emf"/><Relationship Id="rId2" Type="http://schemas.openxmlformats.org/officeDocument/2006/relationships/notesSlide" Target="../notesSlides/notesSlide7.xml"/><Relationship Id="rId1" Type="http://schemas.openxmlformats.org/officeDocument/2006/relationships/slideLayout" Target="../slideLayouts/slideLayout32.xml"/><Relationship Id="rId6" Type="http://schemas.openxmlformats.org/officeDocument/2006/relationships/image" Target="../media/image26.emf"/><Relationship Id="rId11" Type="http://schemas.openxmlformats.org/officeDocument/2006/relationships/image" Target="../media/image31.e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12.emf"/><Relationship Id="rId9" Type="http://schemas.openxmlformats.org/officeDocument/2006/relationships/image" Target="../media/image29.emf"/></Relationships>
</file>

<file path=ppt/slides/_rels/slide12.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1.emf"/><Relationship Id="rId7"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5.emf"/></Relationships>
</file>

<file path=ppt/slides/_rels/slide13.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8.emf"/><Relationship Id="rId7" Type="http://schemas.openxmlformats.org/officeDocument/2006/relationships/image" Target="../media/image29.emf"/><Relationship Id="rId2" Type="http://schemas.openxmlformats.org/officeDocument/2006/relationships/hyperlink" Target="https://confluence.homedepot.com/display/Sec/Data+Security+-+PRD" TargetMode="External"/><Relationship Id="rId1" Type="http://schemas.openxmlformats.org/officeDocument/2006/relationships/slideLayout" Target="../slideLayouts/slideLayout32.xml"/><Relationship Id="rId6" Type="http://schemas.openxmlformats.org/officeDocument/2006/relationships/image" Target="../media/image32.emf"/><Relationship Id="rId5" Type="http://schemas.openxmlformats.org/officeDocument/2006/relationships/image" Target="../media/image15.emf"/><Relationship Id="rId4" Type="http://schemas.openxmlformats.org/officeDocument/2006/relationships/image" Target="../media/image31.emf"/></Relationships>
</file>

<file path=ppt/slides/_rels/slide14.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12.emf"/><Relationship Id="rId18" Type="http://schemas.openxmlformats.org/officeDocument/2006/relationships/image" Target="../media/image13.emf"/><Relationship Id="rId3" Type="http://schemas.openxmlformats.org/officeDocument/2006/relationships/image" Target="../media/image17.emf"/><Relationship Id="rId21" Type="http://schemas.openxmlformats.org/officeDocument/2006/relationships/image" Target="../media/image24.emf"/><Relationship Id="rId7" Type="http://schemas.openxmlformats.org/officeDocument/2006/relationships/image" Target="../media/image20.emf"/><Relationship Id="rId12" Type="http://schemas.openxmlformats.org/officeDocument/2006/relationships/image" Target="../media/image16.emf"/><Relationship Id="rId17" Type="http://schemas.openxmlformats.org/officeDocument/2006/relationships/image" Target="../media/image11.emf"/><Relationship Id="rId2" Type="http://schemas.openxmlformats.org/officeDocument/2006/relationships/notesSlide" Target="../notesSlides/notesSlide9.xml"/><Relationship Id="rId16" Type="http://schemas.openxmlformats.org/officeDocument/2006/relationships/image" Target="../media/image25.emf"/><Relationship Id="rId20" Type="http://schemas.openxmlformats.org/officeDocument/2006/relationships/image" Target="../media/image36.emf"/><Relationship Id="rId1" Type="http://schemas.openxmlformats.org/officeDocument/2006/relationships/slideLayout" Target="../slideLayouts/slideLayout32.xml"/><Relationship Id="rId6" Type="http://schemas.openxmlformats.org/officeDocument/2006/relationships/image" Target="../media/image19.emf"/><Relationship Id="rId11" Type="http://schemas.openxmlformats.org/officeDocument/2006/relationships/image" Target="../media/image35.emf"/><Relationship Id="rId24" Type="http://schemas.openxmlformats.org/officeDocument/2006/relationships/image" Target="../media/image30.emf"/><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29.emf"/><Relationship Id="rId10" Type="http://schemas.openxmlformats.org/officeDocument/2006/relationships/image" Target="../media/image34.emf"/><Relationship Id="rId19" Type="http://schemas.openxmlformats.org/officeDocument/2006/relationships/image" Target="../media/image23.emf"/><Relationship Id="rId4" Type="http://schemas.openxmlformats.org/officeDocument/2006/relationships/image" Target="../media/image18.emf"/><Relationship Id="rId9" Type="http://schemas.openxmlformats.org/officeDocument/2006/relationships/image" Target="../media/image33.emf"/><Relationship Id="rId14" Type="http://schemas.openxmlformats.org/officeDocument/2006/relationships/image" Target="../media/image26.emf"/><Relationship Id="rId22" Type="http://schemas.openxmlformats.org/officeDocument/2006/relationships/image" Target="../media/image28.emf"/></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image" Target="../media/image38.emf"/><Relationship Id="rId1" Type="http://schemas.openxmlformats.org/officeDocument/2006/relationships/slideLayout" Target="../slideLayouts/slideLayout32.xml"/><Relationship Id="rId6" Type="http://schemas.openxmlformats.org/officeDocument/2006/relationships/image" Target="../media/image42.emf"/><Relationship Id="rId5" Type="http://schemas.openxmlformats.org/officeDocument/2006/relationships/image" Target="../media/image41.emf"/><Relationship Id="rId10" Type="http://schemas.openxmlformats.org/officeDocument/2006/relationships/image" Target="../media/image46.emf"/><Relationship Id="rId4" Type="http://schemas.openxmlformats.org/officeDocument/2006/relationships/image" Target="../media/image40.emf"/><Relationship Id="rId9" Type="http://schemas.openxmlformats.org/officeDocument/2006/relationships/image" Target="../media/image4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18.emf"/><Relationship Id="rId18" Type="http://schemas.openxmlformats.org/officeDocument/2006/relationships/image" Target="../media/image29.emf"/><Relationship Id="rId3" Type="http://schemas.openxmlformats.org/officeDocument/2006/relationships/image" Target="../media/image11.emf"/><Relationship Id="rId7" Type="http://schemas.openxmlformats.org/officeDocument/2006/relationships/image" Target="../media/image23.emf"/><Relationship Id="rId12" Type="http://schemas.openxmlformats.org/officeDocument/2006/relationships/image" Target="../media/image17.emf"/><Relationship Id="rId17" Type="http://schemas.openxmlformats.org/officeDocument/2006/relationships/image" Target="../media/image15.emf"/><Relationship Id="rId2" Type="http://schemas.openxmlformats.org/officeDocument/2006/relationships/notesSlide" Target="../notesSlides/notesSlide10.xml"/><Relationship Id="rId16" Type="http://schemas.openxmlformats.org/officeDocument/2006/relationships/image" Target="../media/image41.emf"/><Relationship Id="rId1" Type="http://schemas.openxmlformats.org/officeDocument/2006/relationships/slideLayout" Target="../slideLayouts/slideLayout32.xml"/><Relationship Id="rId6" Type="http://schemas.openxmlformats.org/officeDocument/2006/relationships/image" Target="../media/image14.emf"/><Relationship Id="rId11" Type="http://schemas.openxmlformats.org/officeDocument/2006/relationships/image" Target="../media/image16.emf"/><Relationship Id="rId5" Type="http://schemas.openxmlformats.org/officeDocument/2006/relationships/image" Target="../media/image13.emf"/><Relationship Id="rId15" Type="http://schemas.openxmlformats.org/officeDocument/2006/relationships/image" Target="../media/image19.emf"/><Relationship Id="rId10" Type="http://schemas.openxmlformats.org/officeDocument/2006/relationships/image" Target="../media/image26.emf"/><Relationship Id="rId4" Type="http://schemas.openxmlformats.org/officeDocument/2006/relationships/image" Target="../media/image12.emf"/><Relationship Id="rId9" Type="http://schemas.openxmlformats.org/officeDocument/2006/relationships/image" Target="../media/image47.emf"/><Relationship Id="rId14" Type="http://schemas.openxmlformats.org/officeDocument/2006/relationships/image" Target="../media/image22.emf"/></Relationships>
</file>

<file path=ppt/slides/_rels/slide19.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42.emf"/><Relationship Id="rId3" Type="http://schemas.openxmlformats.org/officeDocument/2006/relationships/image" Target="../media/image12.emf"/><Relationship Id="rId7" Type="http://schemas.openxmlformats.org/officeDocument/2006/relationships/image" Target="../media/image17.emf"/><Relationship Id="rId12" Type="http://schemas.openxmlformats.org/officeDocument/2006/relationships/image" Target="../media/image20.emf"/><Relationship Id="rId2" Type="http://schemas.openxmlformats.org/officeDocument/2006/relationships/notesSlide" Target="../notesSlides/notesSlide11.xml"/><Relationship Id="rId16" Type="http://schemas.openxmlformats.org/officeDocument/2006/relationships/image" Target="../media/image31.emf"/><Relationship Id="rId1" Type="http://schemas.openxmlformats.org/officeDocument/2006/relationships/slideLayout" Target="../slideLayouts/slideLayout32.xml"/><Relationship Id="rId6" Type="http://schemas.openxmlformats.org/officeDocument/2006/relationships/image" Target="../media/image48.emf"/><Relationship Id="rId11" Type="http://schemas.openxmlformats.org/officeDocument/2006/relationships/image" Target="../media/image24.emf"/><Relationship Id="rId5" Type="http://schemas.openxmlformats.org/officeDocument/2006/relationships/image" Target="../media/image13.emf"/><Relationship Id="rId15" Type="http://schemas.openxmlformats.org/officeDocument/2006/relationships/image" Target="../media/image28.emf"/><Relationship Id="rId10" Type="http://schemas.openxmlformats.org/officeDocument/2006/relationships/image" Target="../media/image23.emf"/><Relationship Id="rId4" Type="http://schemas.openxmlformats.org/officeDocument/2006/relationships/image" Target="../media/image11.emf"/><Relationship Id="rId9" Type="http://schemas.openxmlformats.org/officeDocument/2006/relationships/image" Target="../media/image16.emf"/><Relationship Id="rId14" Type="http://schemas.openxmlformats.org/officeDocument/2006/relationships/image" Target="../media/image4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43.emf"/><Relationship Id="rId3" Type="http://schemas.openxmlformats.org/officeDocument/2006/relationships/image" Target="../media/image11.emf"/><Relationship Id="rId7" Type="http://schemas.openxmlformats.org/officeDocument/2006/relationships/image" Target="../media/image36.emf"/><Relationship Id="rId12" Type="http://schemas.openxmlformats.org/officeDocument/2006/relationships/image" Target="../media/image49.emf"/><Relationship Id="rId17" Type="http://schemas.openxmlformats.org/officeDocument/2006/relationships/image" Target="../media/image15.emf"/><Relationship Id="rId2" Type="http://schemas.openxmlformats.org/officeDocument/2006/relationships/notesSlide" Target="../notesSlides/notesSlide12.xml"/><Relationship Id="rId16" Type="http://schemas.openxmlformats.org/officeDocument/2006/relationships/image" Target="../media/image29.emf"/><Relationship Id="rId1" Type="http://schemas.openxmlformats.org/officeDocument/2006/relationships/slideLayout" Target="../slideLayouts/slideLayout32.xml"/><Relationship Id="rId6" Type="http://schemas.openxmlformats.org/officeDocument/2006/relationships/image" Target="../media/image24.emf"/><Relationship Id="rId11" Type="http://schemas.openxmlformats.org/officeDocument/2006/relationships/image" Target="../media/image22.emf"/><Relationship Id="rId5" Type="http://schemas.openxmlformats.org/officeDocument/2006/relationships/image" Target="../media/image23.emf"/><Relationship Id="rId15" Type="http://schemas.openxmlformats.org/officeDocument/2006/relationships/image" Target="../media/image31.emf"/><Relationship Id="rId10" Type="http://schemas.openxmlformats.org/officeDocument/2006/relationships/image" Target="../media/image17.emf"/><Relationship Id="rId4" Type="http://schemas.openxmlformats.org/officeDocument/2006/relationships/image" Target="../media/image12.emf"/><Relationship Id="rId9" Type="http://schemas.openxmlformats.org/officeDocument/2006/relationships/image" Target="../media/image48.emf"/><Relationship Id="rId14" Type="http://schemas.openxmlformats.org/officeDocument/2006/relationships/image" Target="../media/image42.emf"/></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31.emf"/><Relationship Id="rId3" Type="http://schemas.openxmlformats.org/officeDocument/2006/relationships/image" Target="../media/image11.emf"/><Relationship Id="rId7" Type="http://schemas.openxmlformats.org/officeDocument/2006/relationships/image" Target="../media/image24.emf"/><Relationship Id="rId12"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image" Target="../media/image13.emf"/><Relationship Id="rId11" Type="http://schemas.openxmlformats.org/officeDocument/2006/relationships/image" Target="../media/image53.emf"/><Relationship Id="rId5" Type="http://schemas.openxmlformats.org/officeDocument/2006/relationships/image" Target="../media/image23.emf"/><Relationship Id="rId10" Type="http://schemas.openxmlformats.org/officeDocument/2006/relationships/image" Target="../media/image52.emf"/><Relationship Id="rId4" Type="http://schemas.openxmlformats.org/officeDocument/2006/relationships/image" Target="../media/image33.emf"/><Relationship Id="rId9" Type="http://schemas.openxmlformats.org/officeDocument/2006/relationships/image" Target="../media/image51.png"/></Relationships>
</file>

<file path=ppt/slides/_rels/slide2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5.emf"/><Relationship Id="rId3" Type="http://schemas.openxmlformats.org/officeDocument/2006/relationships/image" Target="../media/image23.emf"/><Relationship Id="rId7" Type="http://schemas.openxmlformats.org/officeDocument/2006/relationships/image" Target="../media/image11.emf"/><Relationship Id="rId12"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48.emf"/><Relationship Id="rId11" Type="http://schemas.openxmlformats.org/officeDocument/2006/relationships/image" Target="../media/image55.emf"/><Relationship Id="rId5" Type="http://schemas.openxmlformats.org/officeDocument/2006/relationships/image" Target="../media/image13.emf"/><Relationship Id="rId10" Type="http://schemas.openxmlformats.org/officeDocument/2006/relationships/image" Target="../media/image54.emf"/><Relationship Id="rId4" Type="http://schemas.openxmlformats.org/officeDocument/2006/relationships/image" Target="../media/image24.emf"/><Relationship Id="rId9" Type="http://schemas.openxmlformats.org/officeDocument/2006/relationships/image" Target="../media/image22.emf"/></Relationships>
</file>

<file path=ppt/slides/_rels/slide23.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image" Target="../media/image29.emf"/><Relationship Id="rId3" Type="http://schemas.openxmlformats.org/officeDocument/2006/relationships/image" Target="../media/image11.emf"/><Relationship Id="rId7" Type="http://schemas.openxmlformats.org/officeDocument/2006/relationships/image" Target="../media/image14.emf"/><Relationship Id="rId12" Type="http://schemas.openxmlformats.org/officeDocument/2006/relationships/image" Target="../media/image42.emf"/><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24.emf"/><Relationship Id="rId11" Type="http://schemas.openxmlformats.org/officeDocument/2006/relationships/image" Target="../media/image58.emf"/><Relationship Id="rId5" Type="http://schemas.openxmlformats.org/officeDocument/2006/relationships/image" Target="../media/image23.emf"/><Relationship Id="rId10" Type="http://schemas.openxmlformats.org/officeDocument/2006/relationships/image" Target="../media/image57.png"/><Relationship Id="rId4" Type="http://schemas.openxmlformats.org/officeDocument/2006/relationships/image" Target="../media/image12.emf"/><Relationship Id="rId9" Type="http://schemas.openxmlformats.org/officeDocument/2006/relationships/image" Target="../media/image16.emf"/><Relationship Id="rId14" Type="http://schemas.openxmlformats.org/officeDocument/2006/relationships/image" Target="../media/image15.emf"/></Relationships>
</file>

<file path=ppt/slides/_rels/slide24.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11.emf"/><Relationship Id="rId7"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image" Target="../media/image56.emf"/><Relationship Id="rId11" Type="http://schemas.openxmlformats.org/officeDocument/2006/relationships/image" Target="../media/image15.emf"/><Relationship Id="rId5" Type="http://schemas.openxmlformats.org/officeDocument/2006/relationships/image" Target="../media/image23.emf"/><Relationship Id="rId10" Type="http://schemas.openxmlformats.org/officeDocument/2006/relationships/image" Target="../media/image29.emf"/><Relationship Id="rId4" Type="http://schemas.openxmlformats.org/officeDocument/2006/relationships/image" Target="../media/image24.emf"/><Relationship Id="rId9" Type="http://schemas.openxmlformats.org/officeDocument/2006/relationships/image" Target="../media/image55.emf"/></Relationships>
</file>

<file path=ppt/slides/_rels/slide2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56.emf"/><Relationship Id="rId12"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image" Target="../media/image23.emf"/><Relationship Id="rId11" Type="http://schemas.openxmlformats.org/officeDocument/2006/relationships/image" Target="../media/image29.emf"/><Relationship Id="rId5" Type="http://schemas.openxmlformats.org/officeDocument/2006/relationships/image" Target="../media/image24.emf"/><Relationship Id="rId10" Type="http://schemas.openxmlformats.org/officeDocument/2006/relationships/image" Target="../media/image43.emf"/><Relationship Id="rId4" Type="http://schemas.openxmlformats.org/officeDocument/2006/relationships/image" Target="../media/image12.emf"/><Relationship Id="rId9" Type="http://schemas.openxmlformats.org/officeDocument/2006/relationships/image" Target="../media/image60.emf"/></Relationships>
</file>

<file path=ppt/slides/_rels/slide26.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24.emf"/><Relationship Id="rId18" Type="http://schemas.openxmlformats.org/officeDocument/2006/relationships/image" Target="../media/image30.emf"/><Relationship Id="rId3" Type="http://schemas.openxmlformats.org/officeDocument/2006/relationships/image" Target="../media/image11.emf"/><Relationship Id="rId7" Type="http://schemas.openxmlformats.org/officeDocument/2006/relationships/image" Target="../media/image16.emf"/><Relationship Id="rId12" Type="http://schemas.openxmlformats.org/officeDocument/2006/relationships/image" Target="../media/image22.emf"/><Relationship Id="rId17" Type="http://schemas.openxmlformats.org/officeDocument/2006/relationships/image" Target="../media/image32.emf"/><Relationship Id="rId2" Type="http://schemas.openxmlformats.org/officeDocument/2006/relationships/notesSlide" Target="../notesSlides/notesSlide18.xml"/><Relationship Id="rId16" Type="http://schemas.openxmlformats.org/officeDocument/2006/relationships/image" Target="../media/image15.emf"/><Relationship Id="rId1" Type="http://schemas.openxmlformats.org/officeDocument/2006/relationships/slideLayout" Target="../slideLayouts/slideLayout32.xml"/><Relationship Id="rId6" Type="http://schemas.openxmlformats.org/officeDocument/2006/relationships/image" Target="../media/image13.emf"/><Relationship Id="rId11" Type="http://schemas.openxmlformats.org/officeDocument/2006/relationships/image" Target="../media/image12.emf"/><Relationship Id="rId5" Type="http://schemas.openxmlformats.org/officeDocument/2006/relationships/image" Target="../media/image17.emf"/><Relationship Id="rId15" Type="http://schemas.openxmlformats.org/officeDocument/2006/relationships/image" Target="../media/image42.emf"/><Relationship Id="rId10" Type="http://schemas.openxmlformats.org/officeDocument/2006/relationships/image" Target="../media/image14.emf"/><Relationship Id="rId19" Type="http://schemas.openxmlformats.org/officeDocument/2006/relationships/image" Target="../media/image29.emf"/><Relationship Id="rId4" Type="http://schemas.openxmlformats.org/officeDocument/2006/relationships/image" Target="../media/image61.emf"/><Relationship Id="rId9" Type="http://schemas.openxmlformats.org/officeDocument/2006/relationships/image" Target="../media/image63.emf"/><Relationship Id="rId14" Type="http://schemas.openxmlformats.org/officeDocument/2006/relationships/image" Target="../media/image6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32.xml"/><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32.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1.emf"/><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image" Target="../media/image13.emf"/><Relationship Id="rId11" Type="http://schemas.openxmlformats.org/officeDocument/2006/relationships/image" Target="../media/image21.emf"/><Relationship Id="rId5" Type="http://schemas.openxmlformats.org/officeDocument/2006/relationships/image" Target="../media/image16.emf"/><Relationship Id="rId10" Type="http://schemas.openxmlformats.org/officeDocument/2006/relationships/image" Target="../media/image20.emf"/><Relationship Id="rId4" Type="http://schemas.openxmlformats.org/officeDocument/2006/relationships/image" Target="../media/image12.emf"/><Relationship Id="rId9"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6257" y="1490853"/>
            <a:ext cx="10221368" cy="2210709"/>
          </a:xfrm>
        </p:spPr>
        <p:txBody>
          <a:bodyPr>
            <a:normAutofit/>
          </a:bodyPr>
          <a:lstStyle/>
          <a:p>
            <a:pPr>
              <a:lnSpc>
                <a:spcPts val="4680"/>
              </a:lnSpc>
            </a:pPr>
            <a:r>
              <a:rPr lang="en-US" sz="4000" b="1" dirty="0">
                <a:latin typeface="+mn-lt"/>
                <a:ea typeface="Georgia" charset="0"/>
                <a:cs typeface="Georgia" charset="0"/>
              </a:rPr>
              <a:t>Product and Solution Review Board (PSRB)</a:t>
            </a:r>
            <a:br>
              <a:rPr lang="en-US" sz="4400" b="1" dirty="0">
                <a:latin typeface="+mn-lt"/>
                <a:ea typeface="Georgia" charset="0"/>
                <a:cs typeface="Georgia" charset="0"/>
              </a:rPr>
            </a:br>
            <a:r>
              <a:rPr lang="en-US" b="1" dirty="0">
                <a:latin typeface="+mn-lt"/>
                <a:ea typeface="Georgia" charset="0"/>
                <a:cs typeface="Georgia" charset="0"/>
              </a:rPr>
              <a:t>Diagram Guidelines &amp; Examples to Support the PSRB Workshops – Version 1.3</a:t>
            </a:r>
          </a:p>
        </p:txBody>
      </p:sp>
      <p:sp>
        <p:nvSpPr>
          <p:cNvPr id="2" name="Slide Number Placeholder 1">
            <a:extLst>
              <a:ext uri="{FF2B5EF4-FFF2-40B4-BE49-F238E27FC236}">
                <a16:creationId xmlns:a16="http://schemas.microsoft.com/office/drawing/2014/main" id="{A5C67D6F-4E24-7240-8066-3F953FE6A224}"/>
              </a:ext>
            </a:extLst>
          </p:cNvPr>
          <p:cNvSpPr>
            <a:spLocks noGrp="1"/>
          </p:cNvSpPr>
          <p:nvPr>
            <p:ph type="sldNum" sz="quarter" idx="11"/>
          </p:nvPr>
        </p:nvSpPr>
        <p:spPr/>
        <p:txBody>
          <a:bodyPr/>
          <a:lstStyle/>
          <a:p>
            <a:fld id="{9C2301DE-337A-BF42-A0D4-997FBAA88BED}" type="slidenum">
              <a:rPr lang="en-US" smtClean="0"/>
              <a:t>1</a:t>
            </a:fld>
            <a:endParaRPr lang="en-US" dirty="0"/>
          </a:p>
        </p:txBody>
      </p:sp>
    </p:spTree>
    <p:extLst>
      <p:ext uri="{BB962C8B-B14F-4D97-AF65-F5344CB8AC3E}">
        <p14:creationId xmlns:p14="http://schemas.microsoft.com/office/powerpoint/2010/main" val="51461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10</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852180" y="112245"/>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Network Connections Part II</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F431CF9-1210-E74E-A35D-700F4AC516B9}"/>
              </a:ext>
            </a:extLst>
          </p:cNvPr>
          <p:cNvGrpSpPr/>
          <p:nvPr/>
        </p:nvGrpSpPr>
        <p:grpSpPr>
          <a:xfrm>
            <a:off x="4746436" y="5038343"/>
            <a:ext cx="2431604" cy="1473077"/>
            <a:chOff x="4746436" y="5038343"/>
            <a:chExt cx="2431604" cy="1473077"/>
          </a:xfrm>
        </p:grpSpPr>
        <p:pic>
          <p:nvPicPr>
            <p:cNvPr id="37" name="Picture 36">
              <a:extLst>
                <a:ext uri="{FF2B5EF4-FFF2-40B4-BE49-F238E27FC236}">
                  <a16:creationId xmlns:a16="http://schemas.microsoft.com/office/drawing/2014/main" id="{11B2822B-25D1-9A49-9726-F13E59E9D32B}"/>
                </a:ext>
              </a:extLst>
            </p:cNvPr>
            <p:cNvPicPr>
              <a:picLocks noChangeAspect="1"/>
            </p:cNvPicPr>
            <p:nvPr/>
          </p:nvPicPr>
          <p:blipFill>
            <a:blip r:embed="rId3"/>
            <a:stretch>
              <a:fillRect/>
            </a:stretch>
          </p:blipFill>
          <p:spPr>
            <a:xfrm>
              <a:off x="4746436" y="5038343"/>
              <a:ext cx="2431604" cy="1473077"/>
            </a:xfrm>
            <a:prstGeom prst="rect">
              <a:avLst/>
            </a:prstGeom>
          </p:spPr>
        </p:pic>
        <p:sp>
          <p:nvSpPr>
            <p:cNvPr id="38" name="TextBox 37">
              <a:extLst>
                <a:ext uri="{FF2B5EF4-FFF2-40B4-BE49-F238E27FC236}">
                  <a16:creationId xmlns:a16="http://schemas.microsoft.com/office/drawing/2014/main" id="{C6FAF07B-5F5E-F846-8D63-6675E3E8EB72}"/>
                </a:ext>
              </a:extLst>
            </p:cNvPr>
            <p:cNvSpPr txBox="1"/>
            <p:nvPr/>
          </p:nvSpPr>
          <p:spPr>
            <a:xfrm>
              <a:off x="4810444" y="5070650"/>
              <a:ext cx="433132" cy="253916"/>
            </a:xfrm>
            <a:prstGeom prst="rect">
              <a:avLst/>
            </a:prstGeom>
            <a:noFill/>
          </p:spPr>
          <p:txBody>
            <a:bodyPr wrap="none" rtlCol="0">
              <a:spAutoFit/>
            </a:bodyPr>
            <a:lstStyle/>
            <a:p>
              <a:r>
                <a:rPr lang="en-US" sz="1050" b="1" dirty="0">
                  <a:solidFill>
                    <a:prstClr val="black"/>
                  </a:solidFill>
                  <a:latin typeface="Trebuchet MS" panose="020B0603020202020204"/>
                </a:rPr>
                <a:t>ATC</a:t>
              </a:r>
            </a:p>
          </p:txBody>
        </p:sp>
      </p:grpSp>
      <p:grpSp>
        <p:nvGrpSpPr>
          <p:cNvPr id="39" name="Group 38">
            <a:extLst>
              <a:ext uri="{FF2B5EF4-FFF2-40B4-BE49-F238E27FC236}">
                <a16:creationId xmlns:a16="http://schemas.microsoft.com/office/drawing/2014/main" id="{56A0CE56-854A-A54B-80E9-0785CA85C25B}"/>
              </a:ext>
            </a:extLst>
          </p:cNvPr>
          <p:cNvGrpSpPr/>
          <p:nvPr/>
        </p:nvGrpSpPr>
        <p:grpSpPr>
          <a:xfrm>
            <a:off x="5579482" y="5470146"/>
            <a:ext cx="851074" cy="863949"/>
            <a:chOff x="5680066" y="5268978"/>
            <a:chExt cx="851074" cy="863949"/>
          </a:xfrm>
        </p:grpSpPr>
        <p:pic>
          <p:nvPicPr>
            <p:cNvPr id="40" name="Picture 39">
              <a:extLst>
                <a:ext uri="{FF2B5EF4-FFF2-40B4-BE49-F238E27FC236}">
                  <a16:creationId xmlns:a16="http://schemas.microsoft.com/office/drawing/2014/main" id="{807C0070-B39D-144E-979A-04121781E8AA}"/>
                </a:ext>
              </a:extLst>
            </p:cNvPr>
            <p:cNvPicPr>
              <a:picLocks noChangeAspect="1"/>
            </p:cNvPicPr>
            <p:nvPr/>
          </p:nvPicPr>
          <p:blipFill>
            <a:blip r:embed="rId4"/>
            <a:stretch>
              <a:fillRect/>
            </a:stretch>
          </p:blipFill>
          <p:spPr>
            <a:xfrm>
              <a:off x="5680066" y="5268978"/>
              <a:ext cx="851074" cy="863949"/>
            </a:xfrm>
            <a:prstGeom prst="rect">
              <a:avLst/>
            </a:prstGeom>
          </p:spPr>
        </p:pic>
        <p:sp>
          <p:nvSpPr>
            <p:cNvPr id="42" name="TextBox 41">
              <a:extLst>
                <a:ext uri="{FF2B5EF4-FFF2-40B4-BE49-F238E27FC236}">
                  <a16:creationId xmlns:a16="http://schemas.microsoft.com/office/drawing/2014/main" id="{812BF5E6-F0B0-354F-8A83-AF1D04574888}"/>
                </a:ext>
              </a:extLst>
            </p:cNvPr>
            <p:cNvSpPr txBox="1"/>
            <p:nvPr/>
          </p:nvSpPr>
          <p:spPr>
            <a:xfrm>
              <a:off x="5906674" y="5573994"/>
              <a:ext cx="423514" cy="253916"/>
            </a:xfrm>
            <a:prstGeom prst="rect">
              <a:avLst/>
            </a:prstGeom>
            <a:noFill/>
          </p:spPr>
          <p:txBody>
            <a:bodyPr wrap="none" rtlCol="0">
              <a:spAutoFit/>
            </a:bodyPr>
            <a:lstStyle/>
            <a:p>
              <a:pPr algn="ctr"/>
              <a:r>
                <a:rPr lang="en-US" sz="1050" b="1" dirty="0">
                  <a:solidFill>
                    <a:prstClr val="black"/>
                  </a:solidFill>
                  <a:latin typeface="Trebuchet MS" panose="020B0603020202020204"/>
                </a:rPr>
                <a:t>PCF</a:t>
              </a:r>
            </a:p>
          </p:txBody>
        </p:sp>
      </p:grpSp>
      <p:sp>
        <p:nvSpPr>
          <p:cNvPr id="43" name="Rectangle 42">
            <a:extLst>
              <a:ext uri="{FF2B5EF4-FFF2-40B4-BE49-F238E27FC236}">
                <a16:creationId xmlns:a16="http://schemas.microsoft.com/office/drawing/2014/main" id="{77D519FA-7694-864C-A4A2-35F3CF4DD2FE}"/>
              </a:ext>
            </a:extLst>
          </p:cNvPr>
          <p:cNvSpPr/>
          <p:nvPr/>
        </p:nvSpPr>
        <p:spPr>
          <a:xfrm>
            <a:off x="5418875" y="5442820"/>
            <a:ext cx="1096927" cy="192256"/>
          </a:xfrm>
          <a:prstGeom prst="rect">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grpSp>
        <p:nvGrpSpPr>
          <p:cNvPr id="44" name="Group 43">
            <a:extLst>
              <a:ext uri="{FF2B5EF4-FFF2-40B4-BE49-F238E27FC236}">
                <a16:creationId xmlns:a16="http://schemas.microsoft.com/office/drawing/2014/main" id="{AE41A365-6ED4-2749-8774-862757086396}"/>
              </a:ext>
            </a:extLst>
          </p:cNvPr>
          <p:cNvGrpSpPr/>
          <p:nvPr/>
        </p:nvGrpSpPr>
        <p:grpSpPr>
          <a:xfrm>
            <a:off x="3852180" y="1390313"/>
            <a:ext cx="5217680" cy="1657347"/>
            <a:chOff x="2694075" y="1338662"/>
            <a:chExt cx="6702552" cy="1931107"/>
          </a:xfrm>
        </p:grpSpPr>
        <p:pic>
          <p:nvPicPr>
            <p:cNvPr id="46" name="Picture 45">
              <a:extLst>
                <a:ext uri="{FF2B5EF4-FFF2-40B4-BE49-F238E27FC236}">
                  <a16:creationId xmlns:a16="http://schemas.microsoft.com/office/drawing/2014/main" id="{BE3C89CE-A60F-FA4F-84F9-3E378E288770}"/>
                </a:ext>
              </a:extLst>
            </p:cNvPr>
            <p:cNvPicPr>
              <a:picLocks noChangeAspect="1"/>
            </p:cNvPicPr>
            <p:nvPr/>
          </p:nvPicPr>
          <p:blipFill>
            <a:blip r:embed="rId3"/>
            <a:stretch>
              <a:fillRect/>
            </a:stretch>
          </p:blipFill>
          <p:spPr>
            <a:xfrm>
              <a:off x="2694075" y="1338662"/>
              <a:ext cx="6702552" cy="1931107"/>
            </a:xfrm>
            <a:prstGeom prst="rect">
              <a:avLst/>
            </a:prstGeom>
          </p:spPr>
        </p:pic>
        <p:sp>
          <p:nvSpPr>
            <p:cNvPr id="47" name="TextBox 46">
              <a:extLst>
                <a:ext uri="{FF2B5EF4-FFF2-40B4-BE49-F238E27FC236}">
                  <a16:creationId xmlns:a16="http://schemas.microsoft.com/office/drawing/2014/main" id="{7ED08165-38F9-D546-881D-D36430A428EF}"/>
                </a:ext>
              </a:extLst>
            </p:cNvPr>
            <p:cNvSpPr txBox="1"/>
            <p:nvPr/>
          </p:nvSpPr>
          <p:spPr>
            <a:xfrm>
              <a:off x="2941393" y="1418303"/>
              <a:ext cx="2573140" cy="430887"/>
            </a:xfrm>
            <a:prstGeom prst="rect">
              <a:avLst/>
            </a:prstGeom>
            <a:noFill/>
          </p:spPr>
          <p:txBody>
            <a:bodyPr wrap="none" rtlCol="0">
              <a:spAutoFit/>
            </a:bodyPr>
            <a:lstStyle/>
            <a:p>
              <a:r>
                <a:rPr lang="en-US" sz="1100" b="1" dirty="0">
                  <a:solidFill>
                    <a:prstClr val="black"/>
                  </a:solidFill>
                  <a:latin typeface="Trebuchet MS" panose="020B0603020202020204"/>
                </a:rPr>
                <a:t>GCP (&lt;Google Cloud Project Name&gt;)</a:t>
              </a:r>
            </a:p>
            <a:p>
              <a:r>
                <a:rPr lang="en-US" sz="1100" b="1" dirty="0">
                  <a:solidFill>
                    <a:prstClr val="black"/>
                  </a:solidFill>
                  <a:latin typeface="Trebuchet MS" panose="020B0603020202020204"/>
                </a:rPr>
                <a:t>Cloud Region and Zone</a:t>
              </a:r>
            </a:p>
          </p:txBody>
        </p:sp>
      </p:grpSp>
      <p:grpSp>
        <p:nvGrpSpPr>
          <p:cNvPr id="48" name="Group 47">
            <a:extLst>
              <a:ext uri="{FF2B5EF4-FFF2-40B4-BE49-F238E27FC236}">
                <a16:creationId xmlns:a16="http://schemas.microsoft.com/office/drawing/2014/main" id="{929EF7C1-385E-FB41-A0D4-749B66E2F343}"/>
              </a:ext>
            </a:extLst>
          </p:cNvPr>
          <p:cNvGrpSpPr/>
          <p:nvPr/>
        </p:nvGrpSpPr>
        <p:grpSpPr>
          <a:xfrm>
            <a:off x="5474444" y="1679914"/>
            <a:ext cx="1176341" cy="1153712"/>
            <a:chOff x="5501876" y="2033684"/>
            <a:chExt cx="853905" cy="863949"/>
          </a:xfrm>
        </p:grpSpPr>
        <p:pic>
          <p:nvPicPr>
            <p:cNvPr id="49" name="Picture 48">
              <a:extLst>
                <a:ext uri="{FF2B5EF4-FFF2-40B4-BE49-F238E27FC236}">
                  <a16:creationId xmlns:a16="http://schemas.microsoft.com/office/drawing/2014/main" id="{2A209096-5672-2845-9638-BD212E376CE8}"/>
                </a:ext>
              </a:extLst>
            </p:cNvPr>
            <p:cNvPicPr>
              <a:picLocks noChangeAspect="1"/>
            </p:cNvPicPr>
            <p:nvPr/>
          </p:nvPicPr>
          <p:blipFill>
            <a:blip r:embed="rId4"/>
            <a:stretch>
              <a:fillRect/>
            </a:stretch>
          </p:blipFill>
          <p:spPr>
            <a:xfrm>
              <a:off x="5501876" y="2033684"/>
              <a:ext cx="851074" cy="863949"/>
            </a:xfrm>
            <a:prstGeom prst="rect">
              <a:avLst/>
            </a:prstGeom>
          </p:spPr>
        </p:pic>
        <p:sp>
          <p:nvSpPr>
            <p:cNvPr id="51" name="TextBox 50">
              <a:extLst>
                <a:ext uri="{FF2B5EF4-FFF2-40B4-BE49-F238E27FC236}">
                  <a16:creationId xmlns:a16="http://schemas.microsoft.com/office/drawing/2014/main" id="{0EFAAB59-81B3-EB44-80D5-33844DD729EB}"/>
                </a:ext>
              </a:extLst>
            </p:cNvPr>
            <p:cNvSpPr txBox="1"/>
            <p:nvPr/>
          </p:nvSpPr>
          <p:spPr>
            <a:xfrm>
              <a:off x="5528215" y="2221093"/>
              <a:ext cx="827566" cy="190143"/>
            </a:xfrm>
            <a:prstGeom prst="rect">
              <a:avLst/>
            </a:prstGeom>
            <a:noFill/>
          </p:spPr>
          <p:txBody>
            <a:bodyPr wrap="none" rtlCol="0">
              <a:spAutoFit/>
            </a:bodyPr>
            <a:lstStyle/>
            <a:p>
              <a:pPr algn="ctr"/>
              <a:r>
                <a:rPr lang="en-US" sz="1050" b="1" dirty="0">
                  <a:solidFill>
                    <a:prstClr val="black"/>
                  </a:solidFill>
                  <a:latin typeface="Trebuchet MS" panose="020B0603020202020204"/>
                </a:rPr>
                <a:t>Cloud Function</a:t>
              </a:r>
            </a:p>
          </p:txBody>
        </p:sp>
      </p:grpSp>
      <p:sp>
        <p:nvSpPr>
          <p:cNvPr id="52" name="Rectangle 51">
            <a:extLst>
              <a:ext uri="{FF2B5EF4-FFF2-40B4-BE49-F238E27FC236}">
                <a16:creationId xmlns:a16="http://schemas.microsoft.com/office/drawing/2014/main" id="{D42D6240-ACE8-224F-9124-7D0349076B3D}"/>
              </a:ext>
            </a:extLst>
          </p:cNvPr>
          <p:cNvSpPr/>
          <p:nvPr/>
        </p:nvSpPr>
        <p:spPr>
          <a:xfrm>
            <a:off x="5504853" y="2265132"/>
            <a:ext cx="1112455" cy="230287"/>
          </a:xfrm>
          <a:prstGeom prst="rect">
            <a:avLst/>
          </a:prstGeom>
          <a:solidFill>
            <a:srgbClr val="F9CBAB"/>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cxnSp>
        <p:nvCxnSpPr>
          <p:cNvPr id="62" name="Straight Arrow Connector 61">
            <a:extLst>
              <a:ext uri="{FF2B5EF4-FFF2-40B4-BE49-F238E27FC236}">
                <a16:creationId xmlns:a16="http://schemas.microsoft.com/office/drawing/2014/main" id="{372650A0-6E11-4543-84DB-61C52D51736B}"/>
              </a:ext>
            </a:extLst>
          </p:cNvPr>
          <p:cNvCxnSpPr/>
          <p:nvPr/>
        </p:nvCxnSpPr>
        <p:spPr>
          <a:xfrm rot="10800000" flipH="1">
            <a:off x="6001343" y="2833626"/>
            <a:ext cx="166" cy="2609195"/>
          </a:xfrm>
          <a:prstGeom prst="straightConnector1">
            <a:avLst/>
          </a:prstGeom>
          <a:noFill/>
          <a:ln w="9525" cap="flat" cmpd="sng" algn="ctr">
            <a:solidFill>
              <a:sysClr val="windowText" lastClr="000000"/>
            </a:solidFill>
            <a:prstDash val="solid"/>
            <a:tailEnd type="triangle"/>
          </a:ln>
          <a:effectLst/>
        </p:spPr>
      </p:cxnSp>
      <p:sp>
        <p:nvSpPr>
          <p:cNvPr id="115" name="TextBox 114">
            <a:extLst>
              <a:ext uri="{FF2B5EF4-FFF2-40B4-BE49-F238E27FC236}">
                <a16:creationId xmlns:a16="http://schemas.microsoft.com/office/drawing/2014/main" id="{CE6B93A6-5645-E748-93A6-0F0B38D13288}"/>
              </a:ext>
            </a:extLst>
          </p:cNvPr>
          <p:cNvSpPr txBox="1"/>
          <p:nvPr/>
        </p:nvSpPr>
        <p:spPr>
          <a:xfrm>
            <a:off x="4495801" y="3433866"/>
            <a:ext cx="2020002" cy="307777"/>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TCP/443 TLS 1.2 THD</a:t>
            </a:r>
          </a:p>
        </p:txBody>
      </p:sp>
      <p:sp>
        <p:nvSpPr>
          <p:cNvPr id="136" name="Slide Number Placeholder 3">
            <a:extLst>
              <a:ext uri="{FF2B5EF4-FFF2-40B4-BE49-F238E27FC236}">
                <a16:creationId xmlns:a16="http://schemas.microsoft.com/office/drawing/2014/main" id="{51E2B9C4-2CB9-754A-93B8-AAFEBFADFFCE}"/>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10</a:t>
            </a:fld>
            <a:endParaRPr lang="en-US" b="1" dirty="0">
              <a:solidFill>
                <a:srgbClr val="C55814"/>
              </a:solidFill>
              <a:latin typeface="Calibri" panose="020F0502020204030204"/>
            </a:endParaRPr>
          </a:p>
        </p:txBody>
      </p:sp>
      <p:pic>
        <p:nvPicPr>
          <p:cNvPr id="69" name="Picture 68">
            <a:extLst>
              <a:ext uri="{FF2B5EF4-FFF2-40B4-BE49-F238E27FC236}">
                <a16:creationId xmlns:a16="http://schemas.microsoft.com/office/drawing/2014/main" id="{C81D0E0C-5180-4225-9CC5-46BF5937D376}"/>
              </a:ext>
            </a:extLst>
          </p:cNvPr>
          <p:cNvPicPr>
            <a:picLocks noChangeAspect="1"/>
          </p:cNvPicPr>
          <p:nvPr/>
        </p:nvPicPr>
        <p:blipFill>
          <a:blip r:embed="rId5"/>
          <a:stretch>
            <a:fillRect/>
          </a:stretch>
        </p:blipFill>
        <p:spPr>
          <a:xfrm>
            <a:off x="10329242" y="1831682"/>
            <a:ext cx="1397332" cy="904800"/>
          </a:xfrm>
          <a:prstGeom prst="rect">
            <a:avLst/>
          </a:prstGeom>
        </p:spPr>
      </p:pic>
      <p:sp>
        <p:nvSpPr>
          <p:cNvPr id="74" name="TextBox 73">
            <a:extLst>
              <a:ext uri="{FF2B5EF4-FFF2-40B4-BE49-F238E27FC236}">
                <a16:creationId xmlns:a16="http://schemas.microsoft.com/office/drawing/2014/main" id="{A46884CD-D769-44F9-AB07-5D3A9644CAE0}"/>
              </a:ext>
            </a:extLst>
          </p:cNvPr>
          <p:cNvSpPr txBox="1"/>
          <p:nvPr/>
        </p:nvSpPr>
        <p:spPr>
          <a:xfrm>
            <a:off x="10581592" y="2129812"/>
            <a:ext cx="772207" cy="253916"/>
          </a:xfrm>
          <a:prstGeom prst="rect">
            <a:avLst/>
          </a:prstGeom>
          <a:noFill/>
        </p:spPr>
        <p:txBody>
          <a:bodyPr wrap="none" rtlCol="0">
            <a:spAutoFit/>
          </a:bodyPr>
          <a:lstStyle/>
          <a:p>
            <a:pPr algn="ctr"/>
            <a:r>
              <a:rPr lang="en-US" sz="1050" b="1" dirty="0">
                <a:solidFill>
                  <a:prstClr val="black"/>
                </a:solidFill>
              </a:rPr>
              <a:t>Third Party</a:t>
            </a:r>
          </a:p>
        </p:txBody>
      </p:sp>
      <p:cxnSp>
        <p:nvCxnSpPr>
          <p:cNvPr id="75" name="Straight Arrow Connector 74">
            <a:extLst>
              <a:ext uri="{FF2B5EF4-FFF2-40B4-BE49-F238E27FC236}">
                <a16:creationId xmlns:a16="http://schemas.microsoft.com/office/drawing/2014/main" id="{F9B90608-35E9-415C-8FBF-2424CACA929E}"/>
              </a:ext>
            </a:extLst>
          </p:cNvPr>
          <p:cNvCxnSpPr>
            <a:cxnSpLocks/>
            <a:stCxn id="69" idx="1"/>
            <a:endCxn id="49" idx="3"/>
          </p:cNvCxnSpPr>
          <p:nvPr/>
        </p:nvCxnSpPr>
        <p:spPr>
          <a:xfrm flipH="1" flipV="1">
            <a:off x="6646885" y="2256770"/>
            <a:ext cx="3682357" cy="27312"/>
          </a:xfrm>
          <a:prstGeom prst="straightConnector1">
            <a:avLst/>
          </a:prstGeom>
          <a:noFill/>
          <a:ln w="9525" cap="flat" cmpd="sng" algn="ctr">
            <a:solidFill>
              <a:sysClr val="windowText" lastClr="000000"/>
            </a:solidFill>
            <a:prstDash val="solid"/>
            <a:tailEnd type="triangle"/>
          </a:ln>
          <a:effectLst/>
        </p:spPr>
      </p:cxnSp>
      <p:sp>
        <p:nvSpPr>
          <p:cNvPr id="76" name="TextBox 75">
            <a:extLst>
              <a:ext uri="{FF2B5EF4-FFF2-40B4-BE49-F238E27FC236}">
                <a16:creationId xmlns:a16="http://schemas.microsoft.com/office/drawing/2014/main" id="{5B85B959-8E43-4F09-A661-3083E0401906}"/>
              </a:ext>
            </a:extLst>
          </p:cNvPr>
          <p:cNvSpPr txBox="1"/>
          <p:nvPr/>
        </p:nvSpPr>
        <p:spPr>
          <a:xfrm>
            <a:off x="7789749" y="2087493"/>
            <a:ext cx="2030525" cy="307777"/>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TCP/443 TLS 1.2 THD</a:t>
            </a:r>
          </a:p>
        </p:txBody>
      </p:sp>
      <p:sp>
        <p:nvSpPr>
          <p:cNvPr id="35" name="TextBox 34">
            <a:extLst>
              <a:ext uri="{FF2B5EF4-FFF2-40B4-BE49-F238E27FC236}">
                <a16:creationId xmlns:a16="http://schemas.microsoft.com/office/drawing/2014/main" id="{44AA0089-2E2E-482E-9066-51611A0FB7DE}"/>
              </a:ext>
            </a:extLst>
          </p:cNvPr>
          <p:cNvSpPr txBox="1"/>
          <p:nvPr/>
        </p:nvSpPr>
        <p:spPr>
          <a:xfrm>
            <a:off x="7404648" y="3216937"/>
            <a:ext cx="4359037" cy="2593018"/>
          </a:xfrm>
          <a:prstGeom prst="rect">
            <a:avLst/>
          </a:prstGeom>
          <a:solidFill>
            <a:schemeClr val="tx1">
              <a:lumMod val="95000"/>
            </a:schemeClr>
          </a:solidFill>
          <a:ln w="28575">
            <a:solidFill>
              <a:schemeClr val="tx1">
                <a:lumMod val="65000"/>
              </a:schemeClr>
            </a:solidFill>
          </a:ln>
        </p:spPr>
        <p:txBody>
          <a:bodyPr wrap="square" rtlCol="0">
            <a:spAutoFit/>
          </a:bodyPr>
          <a:lstStyle/>
          <a:p>
            <a:pPr algn="ctr"/>
            <a:r>
              <a:rPr lang="en-US" sz="1050" b="1" u="sng" dirty="0">
                <a:solidFill>
                  <a:schemeClr val="bg1"/>
                </a:solidFill>
              </a:rPr>
              <a:t>Network Flow</a:t>
            </a:r>
          </a:p>
          <a:p>
            <a:endParaRPr lang="en-US" sz="900" dirty="0">
              <a:solidFill>
                <a:schemeClr val="bg1"/>
              </a:solidFill>
            </a:endParaRPr>
          </a:p>
          <a:p>
            <a:r>
              <a:rPr lang="en-US" sz="1100" dirty="0">
                <a:solidFill>
                  <a:schemeClr val="bg1"/>
                </a:solidFill>
                <a:latin typeface="+mj-lt"/>
                <a:ea typeface="Calibri" charset="0"/>
                <a:cs typeface="Calibri" charset="0"/>
              </a:rPr>
              <a:t>Each </a:t>
            </a:r>
            <a:r>
              <a:rPr lang="en-US" sz="1100" b="1" dirty="0">
                <a:solidFill>
                  <a:schemeClr val="bg1"/>
                </a:solidFill>
                <a:latin typeface="+mj-lt"/>
                <a:ea typeface="Calibri" charset="0"/>
                <a:cs typeface="Calibri" charset="0"/>
              </a:rPr>
              <a:t>network flow (arrow) </a:t>
            </a:r>
            <a:r>
              <a:rPr lang="en-US" sz="1100" dirty="0">
                <a:solidFill>
                  <a:schemeClr val="bg1"/>
                </a:solidFill>
                <a:latin typeface="+mj-lt"/>
                <a:ea typeface="Calibri" charset="0"/>
                <a:cs typeface="Calibri" charset="0"/>
              </a:rPr>
              <a:t>should have:</a:t>
            </a:r>
          </a:p>
          <a:p>
            <a:pPr marL="346075" lvl="1" indent="-171450">
              <a:buFont typeface="Wingdings" pitchFamily="2" charset="2"/>
              <a:buChar char="q"/>
            </a:pPr>
            <a:r>
              <a:rPr lang="en-US" sz="1100" dirty="0">
                <a:solidFill>
                  <a:schemeClr val="bg1"/>
                </a:solidFill>
                <a:latin typeface="+mj-lt"/>
                <a:ea typeface="Calibri" charset="0"/>
                <a:cs typeface="Calibri" charset="0"/>
              </a:rPr>
              <a:t>Arrow in the direction of the data flow</a:t>
            </a:r>
          </a:p>
          <a:p>
            <a:pPr marL="346075" lvl="1" indent="-171450">
              <a:buFont typeface="Wingdings" pitchFamily="2" charset="2"/>
              <a:buChar char="q"/>
            </a:pPr>
            <a:r>
              <a:rPr lang="en-US" sz="1100" dirty="0">
                <a:solidFill>
                  <a:schemeClr val="bg1"/>
                </a:solidFill>
                <a:latin typeface="+mj-lt"/>
                <a:ea typeface="Calibri" charset="0"/>
                <a:cs typeface="Calibri" charset="0"/>
              </a:rPr>
              <a:t>Protocol (</a:t>
            </a:r>
            <a:r>
              <a:rPr lang="en-US" sz="1100" dirty="0" err="1">
                <a:solidFill>
                  <a:schemeClr val="bg1"/>
                </a:solidFill>
                <a:latin typeface="+mj-lt"/>
                <a:ea typeface="Calibri" charset="0"/>
                <a:cs typeface="Calibri" charset="0"/>
              </a:rPr>
              <a:t>SQLNet</a:t>
            </a:r>
            <a:r>
              <a:rPr lang="en-US" sz="1100" dirty="0">
                <a:solidFill>
                  <a:schemeClr val="bg1"/>
                </a:solidFill>
                <a:latin typeface="+mj-lt"/>
                <a:ea typeface="Calibri" charset="0"/>
                <a:cs typeface="Calibri" charset="0"/>
              </a:rPr>
              <a:t>, SSH, JDBC, and instead of HTTPS say TLS 1.2 etc.)</a:t>
            </a:r>
          </a:p>
          <a:p>
            <a:pPr marL="346075" lvl="1" indent="-171450">
              <a:buFont typeface="Wingdings" pitchFamily="2" charset="2"/>
              <a:buChar char="q"/>
            </a:pPr>
            <a:r>
              <a:rPr lang="en-US" sz="1100" dirty="0">
                <a:solidFill>
                  <a:schemeClr val="bg1"/>
                </a:solidFill>
                <a:latin typeface="+mj-lt"/>
                <a:ea typeface="Calibri" charset="0"/>
                <a:cs typeface="Calibri" charset="0"/>
              </a:rPr>
              <a:t>Ports (TCP/80, TCP/443, TCP/22, etc.)</a:t>
            </a:r>
          </a:p>
          <a:p>
            <a:pPr marL="346075" lvl="1" indent="-171450">
              <a:buFont typeface="Wingdings" pitchFamily="2" charset="2"/>
              <a:buChar char="q"/>
            </a:pPr>
            <a:r>
              <a:rPr lang="en-US" sz="1100" dirty="0">
                <a:solidFill>
                  <a:schemeClr val="bg1"/>
                </a:solidFill>
                <a:latin typeface="+mj-lt"/>
                <a:ea typeface="Calibri" charset="0"/>
                <a:cs typeface="Calibri" charset="0"/>
              </a:rPr>
              <a:t>Encryption method for payload must be listed for restricted data</a:t>
            </a:r>
          </a:p>
          <a:p>
            <a:pPr marL="346075" lvl="1" indent="-171450">
              <a:buFont typeface="Wingdings" pitchFamily="2" charset="2"/>
              <a:buChar char="q"/>
            </a:pPr>
            <a:r>
              <a:rPr lang="en-US" sz="1100" dirty="0">
                <a:solidFill>
                  <a:schemeClr val="bg1"/>
                </a:solidFill>
                <a:latin typeface="+mj-lt"/>
                <a:ea typeface="Calibri" charset="0"/>
                <a:cs typeface="Calibri" charset="0"/>
              </a:rPr>
              <a:t>Authentication/authorization</a:t>
            </a:r>
          </a:p>
          <a:p>
            <a:pPr marL="346075" lvl="1" indent="-171450">
              <a:buFont typeface="Wingdings" pitchFamily="2" charset="2"/>
              <a:buChar char="q"/>
            </a:pPr>
            <a:r>
              <a:rPr lang="en-US" sz="1100" dirty="0">
                <a:solidFill>
                  <a:schemeClr val="bg1"/>
                </a:solidFill>
                <a:latin typeface="+mj-lt"/>
                <a:ea typeface="Calibri" charset="0"/>
                <a:cs typeface="Calibri" charset="0"/>
              </a:rPr>
              <a:t>Data classification in-transit</a:t>
            </a:r>
          </a:p>
          <a:p>
            <a:pPr marL="346075" lvl="1" indent="-171450">
              <a:buFont typeface="Wingdings" pitchFamily="2" charset="2"/>
              <a:buChar char="q"/>
            </a:pPr>
            <a:r>
              <a:rPr lang="en-US" sz="1100" dirty="0">
                <a:solidFill>
                  <a:schemeClr val="bg1"/>
                </a:solidFill>
                <a:latin typeface="+mj-lt"/>
                <a:ea typeface="Calibri" charset="0"/>
                <a:cs typeface="Calibri" charset="0"/>
              </a:rPr>
              <a:t>Process flow indicator with description of transaction on that flow (use a number that ties to the narrative e.g. “1”)</a:t>
            </a:r>
          </a:p>
          <a:p>
            <a:pPr marL="346075" lvl="1" indent="-171450">
              <a:buFont typeface="Wingdings" pitchFamily="2" charset="2"/>
              <a:buChar char="q"/>
            </a:pPr>
            <a:r>
              <a:rPr lang="en-US" sz="1100" dirty="0">
                <a:solidFill>
                  <a:schemeClr val="bg1"/>
                </a:solidFill>
                <a:latin typeface="+mj-lt"/>
                <a:ea typeface="Calibri" charset="0"/>
                <a:cs typeface="Calibri" charset="0"/>
              </a:rPr>
              <a:t>Certificate for TLS should say “Public” (Entrust, Verisign) or “THD” </a:t>
            </a:r>
            <a:endParaRPr lang="en-US" sz="900" dirty="0">
              <a:solidFill>
                <a:schemeClr val="bg1"/>
              </a:solidFill>
              <a:latin typeface="+mj-lt"/>
              <a:ea typeface="Calibri" charset="0"/>
              <a:cs typeface="Calibri" charset="0"/>
            </a:endParaRPr>
          </a:p>
        </p:txBody>
      </p:sp>
      <p:sp>
        <p:nvSpPr>
          <p:cNvPr id="50" name="TextBox 49">
            <a:extLst>
              <a:ext uri="{FF2B5EF4-FFF2-40B4-BE49-F238E27FC236}">
                <a16:creationId xmlns:a16="http://schemas.microsoft.com/office/drawing/2014/main" id="{204DD949-3ADA-4206-8BBC-A1C56D24F109}"/>
              </a:ext>
            </a:extLst>
          </p:cNvPr>
          <p:cNvSpPr txBox="1"/>
          <p:nvPr/>
        </p:nvSpPr>
        <p:spPr>
          <a:xfrm>
            <a:off x="8487881" y="6125518"/>
            <a:ext cx="1559407" cy="230832"/>
          </a:xfrm>
          <a:prstGeom prst="rect">
            <a:avLst/>
          </a:prstGeom>
          <a:noFill/>
        </p:spPr>
        <p:txBody>
          <a:bodyPr wrap="square" rtlCol="0">
            <a:spAutoFit/>
          </a:bodyPr>
          <a:lstStyle/>
          <a:p>
            <a:r>
              <a:rPr lang="en-US" sz="900" b="1" dirty="0">
                <a:solidFill>
                  <a:schemeClr val="bg1"/>
                </a:solidFill>
                <a:latin typeface="Calibri" panose="020F0502020204030204" pitchFamily="34" charset="0"/>
                <a:cs typeface="Calibri" panose="020F0502020204030204" pitchFamily="34" charset="0"/>
              </a:rPr>
              <a:t>TCP/443 TLS 1.2 Verisign</a:t>
            </a:r>
          </a:p>
        </p:txBody>
      </p:sp>
      <p:cxnSp>
        <p:nvCxnSpPr>
          <p:cNvPr id="53" name="Straight Arrow Connector 52">
            <a:extLst>
              <a:ext uri="{FF2B5EF4-FFF2-40B4-BE49-F238E27FC236}">
                <a16:creationId xmlns:a16="http://schemas.microsoft.com/office/drawing/2014/main" id="{A90F61D5-653A-4D91-BCA5-4AD1EC94228A}"/>
              </a:ext>
            </a:extLst>
          </p:cNvPr>
          <p:cNvCxnSpPr>
            <a:cxnSpLocks/>
            <a:stCxn id="57" idx="3"/>
            <a:endCxn id="58" idx="1"/>
          </p:cNvCxnSpPr>
          <p:nvPr/>
        </p:nvCxnSpPr>
        <p:spPr>
          <a:xfrm>
            <a:off x="8172145" y="6285003"/>
            <a:ext cx="1738434" cy="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01F38D08-697F-43F1-82B2-0654B9E5E9B7}"/>
              </a:ext>
            </a:extLst>
          </p:cNvPr>
          <p:cNvSpPr/>
          <p:nvPr/>
        </p:nvSpPr>
        <p:spPr>
          <a:xfrm>
            <a:off x="8715914" y="6369023"/>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AG</a:t>
            </a:r>
          </a:p>
        </p:txBody>
      </p:sp>
      <p:sp>
        <p:nvSpPr>
          <p:cNvPr id="56" name="TextBox 55">
            <a:extLst>
              <a:ext uri="{FF2B5EF4-FFF2-40B4-BE49-F238E27FC236}">
                <a16:creationId xmlns:a16="http://schemas.microsoft.com/office/drawing/2014/main" id="{D8CC9B11-5E5B-494B-8CD9-C87880D1D3B4}"/>
              </a:ext>
            </a:extLst>
          </p:cNvPr>
          <p:cNvSpPr txBox="1"/>
          <p:nvPr/>
        </p:nvSpPr>
        <p:spPr>
          <a:xfrm>
            <a:off x="8243798" y="5949581"/>
            <a:ext cx="172430"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1</a:t>
            </a:r>
          </a:p>
        </p:txBody>
      </p:sp>
      <p:sp>
        <p:nvSpPr>
          <p:cNvPr id="57" name="TextBox 56">
            <a:extLst>
              <a:ext uri="{FF2B5EF4-FFF2-40B4-BE49-F238E27FC236}">
                <a16:creationId xmlns:a16="http://schemas.microsoft.com/office/drawing/2014/main" id="{05A63ABD-49DA-401E-AA75-99B18419AA5B}"/>
              </a:ext>
            </a:extLst>
          </p:cNvPr>
          <p:cNvSpPr txBox="1"/>
          <p:nvPr/>
        </p:nvSpPr>
        <p:spPr>
          <a:xfrm>
            <a:off x="7488499" y="6100337"/>
            <a:ext cx="683646" cy="369332"/>
          </a:xfrm>
          <a:prstGeom prst="rect">
            <a:avLst/>
          </a:prstGeom>
          <a:solidFill>
            <a:schemeClr val="tx1"/>
          </a:solidFill>
          <a:ln>
            <a:solidFill>
              <a:srgbClr val="00B0F0"/>
            </a:solidFill>
          </a:ln>
        </p:spPr>
        <p:txBody>
          <a:bodyPr wrap="square" rtlCol="0">
            <a:spAutoFit/>
          </a:bodyPr>
          <a:lstStyle/>
          <a:p>
            <a:r>
              <a:rPr lang="en-US" sz="900" b="1" dirty="0">
                <a:solidFill>
                  <a:schemeClr val="bg1"/>
                </a:solidFill>
                <a:latin typeface="Calibri" panose="020F0502020204030204" pitchFamily="34" charset="0"/>
                <a:cs typeface="Calibri" panose="020F0502020204030204" pitchFamily="34" charset="0"/>
              </a:rPr>
              <a:t>System A</a:t>
            </a:r>
          </a:p>
          <a:p>
            <a:r>
              <a:rPr lang="en-US" sz="900" b="1" dirty="0">
                <a:solidFill>
                  <a:schemeClr val="bg1"/>
                </a:solidFill>
                <a:latin typeface="Calibri" panose="020F0502020204030204" pitchFamily="34" charset="0"/>
                <a:cs typeface="Calibri" panose="020F0502020204030204" pitchFamily="34" charset="0"/>
              </a:rPr>
              <a:t>(sends)</a:t>
            </a:r>
          </a:p>
        </p:txBody>
      </p:sp>
      <p:sp>
        <p:nvSpPr>
          <p:cNvPr id="58" name="TextBox 57">
            <a:extLst>
              <a:ext uri="{FF2B5EF4-FFF2-40B4-BE49-F238E27FC236}">
                <a16:creationId xmlns:a16="http://schemas.microsoft.com/office/drawing/2014/main" id="{465186B3-3DB7-4615-8A30-819A10A830EA}"/>
              </a:ext>
            </a:extLst>
          </p:cNvPr>
          <p:cNvSpPr txBox="1"/>
          <p:nvPr/>
        </p:nvSpPr>
        <p:spPr>
          <a:xfrm>
            <a:off x="9910579" y="6101133"/>
            <a:ext cx="683646" cy="369332"/>
          </a:xfrm>
          <a:prstGeom prst="rect">
            <a:avLst/>
          </a:prstGeom>
          <a:solidFill>
            <a:schemeClr val="tx1"/>
          </a:solidFill>
          <a:ln>
            <a:solidFill>
              <a:srgbClr val="00B0F0"/>
            </a:solidFill>
          </a:ln>
        </p:spPr>
        <p:txBody>
          <a:bodyPr wrap="square" rtlCol="0">
            <a:spAutoFit/>
          </a:bodyPr>
          <a:lstStyle/>
          <a:p>
            <a:r>
              <a:rPr lang="en-US" sz="900" b="1" dirty="0">
                <a:solidFill>
                  <a:schemeClr val="bg1"/>
                </a:solidFill>
                <a:latin typeface="Calibri" panose="020F0502020204030204" pitchFamily="34" charset="0"/>
                <a:cs typeface="Calibri" panose="020F0502020204030204" pitchFamily="34" charset="0"/>
              </a:rPr>
              <a:t>System B   (receives)</a:t>
            </a:r>
          </a:p>
        </p:txBody>
      </p:sp>
      <p:sp>
        <p:nvSpPr>
          <p:cNvPr id="59" name="TextBox 58">
            <a:extLst>
              <a:ext uri="{FF2B5EF4-FFF2-40B4-BE49-F238E27FC236}">
                <a16:creationId xmlns:a16="http://schemas.microsoft.com/office/drawing/2014/main" id="{DE827367-AB29-423B-8438-BAF5886BAB9E}"/>
              </a:ext>
            </a:extLst>
          </p:cNvPr>
          <p:cNvSpPr txBox="1"/>
          <p:nvPr/>
        </p:nvSpPr>
        <p:spPr>
          <a:xfrm>
            <a:off x="5084103" y="4061851"/>
            <a:ext cx="320131"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1</a:t>
            </a:r>
          </a:p>
        </p:txBody>
      </p:sp>
      <p:sp>
        <p:nvSpPr>
          <p:cNvPr id="60" name="TextBox 59">
            <a:extLst>
              <a:ext uri="{FF2B5EF4-FFF2-40B4-BE49-F238E27FC236}">
                <a16:creationId xmlns:a16="http://schemas.microsoft.com/office/drawing/2014/main" id="{DB2D86E2-F091-4BB2-A9BB-28698F0A4DA4}"/>
              </a:ext>
            </a:extLst>
          </p:cNvPr>
          <p:cNvSpPr txBox="1"/>
          <p:nvPr/>
        </p:nvSpPr>
        <p:spPr>
          <a:xfrm>
            <a:off x="9214668" y="1693183"/>
            <a:ext cx="364160"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2</a:t>
            </a:r>
          </a:p>
        </p:txBody>
      </p:sp>
      <p:pic>
        <p:nvPicPr>
          <p:cNvPr id="61" name="Picture 60">
            <a:extLst>
              <a:ext uri="{FF2B5EF4-FFF2-40B4-BE49-F238E27FC236}">
                <a16:creationId xmlns:a16="http://schemas.microsoft.com/office/drawing/2014/main" id="{7AEDABB1-8521-4BED-8FCF-32B3F895E03F}"/>
              </a:ext>
            </a:extLst>
          </p:cNvPr>
          <p:cNvPicPr>
            <a:picLocks noChangeAspect="1"/>
          </p:cNvPicPr>
          <p:nvPr/>
        </p:nvPicPr>
        <p:blipFill>
          <a:blip r:embed="rId6"/>
          <a:stretch>
            <a:fillRect/>
          </a:stretch>
        </p:blipFill>
        <p:spPr>
          <a:xfrm>
            <a:off x="8578173" y="1615774"/>
            <a:ext cx="386435" cy="434680"/>
          </a:xfrm>
          <a:prstGeom prst="rect">
            <a:avLst/>
          </a:prstGeom>
        </p:spPr>
      </p:pic>
      <p:sp>
        <p:nvSpPr>
          <p:cNvPr id="63" name="Oval 62">
            <a:extLst>
              <a:ext uri="{FF2B5EF4-FFF2-40B4-BE49-F238E27FC236}">
                <a16:creationId xmlns:a16="http://schemas.microsoft.com/office/drawing/2014/main" id="{9CF7A332-B63E-4E4D-B84E-271CB5BA6159}"/>
              </a:ext>
            </a:extLst>
          </p:cNvPr>
          <p:cNvSpPr/>
          <p:nvPr/>
        </p:nvSpPr>
        <p:spPr>
          <a:xfrm>
            <a:off x="5579482" y="4169413"/>
            <a:ext cx="354587" cy="307776"/>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000" dirty="0">
                <a:latin typeface="Calibri" panose="020F0502020204030204" pitchFamily="34" charset="0"/>
                <a:cs typeface="Calibri" panose="020F0502020204030204" pitchFamily="34" charset="0"/>
              </a:rPr>
              <a:t>SAG</a:t>
            </a:r>
          </a:p>
        </p:txBody>
      </p:sp>
      <p:sp>
        <p:nvSpPr>
          <p:cNvPr id="66" name="Rectangle 65">
            <a:extLst>
              <a:ext uri="{FF2B5EF4-FFF2-40B4-BE49-F238E27FC236}">
                <a16:creationId xmlns:a16="http://schemas.microsoft.com/office/drawing/2014/main" id="{1E1520D7-D225-4E39-9170-A37293EB2D72}"/>
              </a:ext>
            </a:extLst>
          </p:cNvPr>
          <p:cNvSpPr/>
          <p:nvPr/>
        </p:nvSpPr>
        <p:spPr>
          <a:xfrm>
            <a:off x="4063179" y="1520594"/>
            <a:ext cx="2583706" cy="1244557"/>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FF287A2-DD6F-4A37-94FC-B1AF415394FE}"/>
              </a:ext>
            </a:extLst>
          </p:cNvPr>
          <p:cNvSpPr/>
          <p:nvPr/>
        </p:nvSpPr>
        <p:spPr>
          <a:xfrm>
            <a:off x="4914902" y="5158277"/>
            <a:ext cx="2028825" cy="1193824"/>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F5B0914-8365-40E6-AA24-CAF29E67F3C8}"/>
              </a:ext>
            </a:extLst>
          </p:cNvPr>
          <p:cNvSpPr/>
          <p:nvPr/>
        </p:nvSpPr>
        <p:spPr>
          <a:xfrm>
            <a:off x="-637349" y="942185"/>
            <a:ext cx="4200725" cy="954107"/>
          </a:xfrm>
          <a:prstGeom prst="rect">
            <a:avLst/>
          </a:prstGeom>
        </p:spPr>
        <p:txBody>
          <a:bodyPr wrap="square">
            <a:spAutoFit/>
          </a:bodyPr>
          <a:lstStyle/>
          <a:p>
            <a:pPr marL="852487" lvl="2" indent="-228600" algn="just">
              <a:buFont typeface="+mj-lt"/>
              <a:buAutoNum type="arabicPeriod"/>
            </a:pPr>
            <a:r>
              <a:rPr lang="en-US" sz="1400" b="1" dirty="0">
                <a:solidFill>
                  <a:srgbClr val="9D360E"/>
                </a:solidFill>
              </a:rPr>
              <a:t>Network Components (Transmission of Data)</a:t>
            </a:r>
          </a:p>
          <a:p>
            <a:pPr marL="1309687" lvl="3" indent="-228600" algn="just">
              <a:buFont typeface="+mj-lt"/>
              <a:buAutoNum type="alphaLcPeriod"/>
            </a:pPr>
            <a:r>
              <a:rPr lang="en-US" sz="1400" b="1" dirty="0">
                <a:solidFill>
                  <a:prstClr val="black"/>
                </a:solidFill>
              </a:rPr>
              <a:t>Firewall ports for each connection.</a:t>
            </a:r>
          </a:p>
        </p:txBody>
      </p:sp>
      <p:grpSp>
        <p:nvGrpSpPr>
          <p:cNvPr id="55" name="Group 54">
            <a:extLst>
              <a:ext uri="{FF2B5EF4-FFF2-40B4-BE49-F238E27FC236}">
                <a16:creationId xmlns:a16="http://schemas.microsoft.com/office/drawing/2014/main" id="{A3E6718F-3902-444B-9423-281ABFE6FAF2}"/>
              </a:ext>
            </a:extLst>
          </p:cNvPr>
          <p:cNvGrpSpPr/>
          <p:nvPr/>
        </p:nvGrpSpPr>
        <p:grpSpPr>
          <a:xfrm>
            <a:off x="2586409" y="2225993"/>
            <a:ext cx="2909849" cy="338554"/>
            <a:chOff x="1487595" y="2293569"/>
            <a:chExt cx="4116693" cy="338554"/>
          </a:xfrm>
        </p:grpSpPr>
        <p:cxnSp>
          <p:nvCxnSpPr>
            <p:cNvPr id="68" name="Straight Arrow Connector 67">
              <a:extLst>
                <a:ext uri="{FF2B5EF4-FFF2-40B4-BE49-F238E27FC236}">
                  <a16:creationId xmlns:a16="http://schemas.microsoft.com/office/drawing/2014/main" id="{7EA87EF0-33D3-4A0D-9ADC-18C7CBB6958F}"/>
                </a:ext>
              </a:extLst>
            </p:cNvPr>
            <p:cNvCxnSpPr>
              <a:cxnSpLocks/>
            </p:cNvCxnSpPr>
            <p:nvPr/>
          </p:nvCxnSpPr>
          <p:spPr>
            <a:xfrm>
              <a:off x="1487595" y="2324331"/>
              <a:ext cx="4116693" cy="52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AF515FD-E4C6-40B3-8EF2-824329FD3305}"/>
                </a:ext>
              </a:extLst>
            </p:cNvPr>
            <p:cNvSpPr txBox="1"/>
            <p:nvPr/>
          </p:nvSpPr>
          <p:spPr>
            <a:xfrm>
              <a:off x="2057045" y="2293569"/>
              <a:ext cx="1314936"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 Public</a:t>
              </a:r>
            </a:p>
          </p:txBody>
        </p:sp>
      </p:grpSp>
      <p:sp>
        <p:nvSpPr>
          <p:cNvPr id="71" name="TextBox 70">
            <a:extLst>
              <a:ext uri="{FF2B5EF4-FFF2-40B4-BE49-F238E27FC236}">
                <a16:creationId xmlns:a16="http://schemas.microsoft.com/office/drawing/2014/main" id="{01FB49BE-7A71-4613-BE5D-E3B9E89A0E04}"/>
              </a:ext>
            </a:extLst>
          </p:cNvPr>
          <p:cNvSpPr txBox="1"/>
          <p:nvPr/>
        </p:nvSpPr>
        <p:spPr>
          <a:xfrm>
            <a:off x="3282375" y="1896292"/>
            <a:ext cx="299488"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3</a:t>
            </a:r>
          </a:p>
        </p:txBody>
      </p:sp>
      <p:grpSp>
        <p:nvGrpSpPr>
          <p:cNvPr id="72" name="Group 71">
            <a:extLst>
              <a:ext uri="{FF2B5EF4-FFF2-40B4-BE49-F238E27FC236}">
                <a16:creationId xmlns:a16="http://schemas.microsoft.com/office/drawing/2014/main" id="{B08E10F6-2D50-4C9A-9E4B-CB2508A712A0}"/>
              </a:ext>
            </a:extLst>
          </p:cNvPr>
          <p:cNvGrpSpPr/>
          <p:nvPr/>
        </p:nvGrpSpPr>
        <p:grpSpPr>
          <a:xfrm>
            <a:off x="1940523" y="1923760"/>
            <a:ext cx="914147" cy="478500"/>
            <a:chOff x="597636" y="1938175"/>
            <a:chExt cx="914147" cy="478500"/>
          </a:xfrm>
        </p:grpSpPr>
        <p:pic>
          <p:nvPicPr>
            <p:cNvPr id="73" name="Picture 72">
              <a:extLst>
                <a:ext uri="{FF2B5EF4-FFF2-40B4-BE49-F238E27FC236}">
                  <a16:creationId xmlns:a16="http://schemas.microsoft.com/office/drawing/2014/main" id="{1BD971AA-1AA8-468E-AA03-AEB34DD0540D}"/>
                </a:ext>
              </a:extLst>
            </p:cNvPr>
            <p:cNvPicPr>
              <a:picLocks noChangeAspect="1"/>
            </p:cNvPicPr>
            <p:nvPr/>
          </p:nvPicPr>
          <p:blipFill>
            <a:blip r:embed="rId7"/>
            <a:stretch>
              <a:fillRect/>
            </a:stretch>
          </p:blipFill>
          <p:spPr>
            <a:xfrm>
              <a:off x="1025341" y="1938175"/>
              <a:ext cx="486442" cy="478500"/>
            </a:xfrm>
            <a:prstGeom prst="rect">
              <a:avLst/>
            </a:prstGeom>
          </p:spPr>
        </p:pic>
        <p:pic>
          <p:nvPicPr>
            <p:cNvPr id="77" name="Picture 76">
              <a:extLst>
                <a:ext uri="{FF2B5EF4-FFF2-40B4-BE49-F238E27FC236}">
                  <a16:creationId xmlns:a16="http://schemas.microsoft.com/office/drawing/2014/main" id="{4A646118-447D-4711-AD0A-095DFE91AA2A}"/>
                </a:ext>
              </a:extLst>
            </p:cNvPr>
            <p:cNvPicPr>
              <a:picLocks noChangeAspect="1"/>
            </p:cNvPicPr>
            <p:nvPr/>
          </p:nvPicPr>
          <p:blipFill rotWithShape="1">
            <a:blip r:embed="rId8"/>
            <a:srcRect b="32831"/>
            <a:stretch/>
          </p:blipFill>
          <p:spPr>
            <a:xfrm>
              <a:off x="597636" y="2047100"/>
              <a:ext cx="489345" cy="331205"/>
            </a:xfrm>
            <a:prstGeom prst="rect">
              <a:avLst/>
            </a:prstGeom>
          </p:spPr>
        </p:pic>
      </p:grpSp>
      <p:sp>
        <p:nvSpPr>
          <p:cNvPr id="78" name="TextBox 77">
            <a:extLst>
              <a:ext uri="{FF2B5EF4-FFF2-40B4-BE49-F238E27FC236}">
                <a16:creationId xmlns:a16="http://schemas.microsoft.com/office/drawing/2014/main" id="{B3CA45B9-98B0-4DAB-A3B2-2ADB202E61E5}"/>
              </a:ext>
            </a:extLst>
          </p:cNvPr>
          <p:cNvSpPr txBox="1"/>
          <p:nvPr/>
        </p:nvSpPr>
        <p:spPr>
          <a:xfrm>
            <a:off x="1734464" y="2432293"/>
            <a:ext cx="1412902" cy="307777"/>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Associate</a:t>
            </a:r>
          </a:p>
        </p:txBody>
      </p:sp>
      <p:sp>
        <p:nvSpPr>
          <p:cNvPr id="80" name="Oval 79">
            <a:extLst>
              <a:ext uri="{FF2B5EF4-FFF2-40B4-BE49-F238E27FC236}">
                <a16:creationId xmlns:a16="http://schemas.microsoft.com/office/drawing/2014/main" id="{CB8BDF35-5B3F-4CA4-950C-55F567B2F4FD}"/>
              </a:ext>
            </a:extLst>
          </p:cNvPr>
          <p:cNvSpPr/>
          <p:nvPr/>
        </p:nvSpPr>
        <p:spPr>
          <a:xfrm>
            <a:off x="3403748" y="2578083"/>
            <a:ext cx="340726" cy="307777"/>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000" dirty="0">
                <a:latin typeface="Calibri" panose="020F0502020204030204" pitchFamily="34" charset="0"/>
                <a:cs typeface="Calibri" panose="020F0502020204030204" pitchFamily="34" charset="0"/>
              </a:rPr>
              <a:t>SP</a:t>
            </a:r>
          </a:p>
        </p:txBody>
      </p:sp>
      <p:pic>
        <p:nvPicPr>
          <p:cNvPr id="81" name="Picture 80">
            <a:extLst>
              <a:ext uri="{FF2B5EF4-FFF2-40B4-BE49-F238E27FC236}">
                <a16:creationId xmlns:a16="http://schemas.microsoft.com/office/drawing/2014/main" id="{1B4845B0-A6DE-4910-9C30-6E45CE98E536}"/>
              </a:ext>
            </a:extLst>
          </p:cNvPr>
          <p:cNvPicPr>
            <a:picLocks noChangeAspect="1"/>
          </p:cNvPicPr>
          <p:nvPr/>
        </p:nvPicPr>
        <p:blipFill>
          <a:blip r:embed="rId9"/>
          <a:stretch>
            <a:fillRect/>
          </a:stretch>
        </p:blipFill>
        <p:spPr>
          <a:xfrm>
            <a:off x="3082562" y="2572274"/>
            <a:ext cx="248484" cy="287100"/>
          </a:xfrm>
          <a:prstGeom prst="rect">
            <a:avLst/>
          </a:prstGeom>
        </p:spPr>
      </p:pic>
      <p:pic>
        <p:nvPicPr>
          <p:cNvPr id="82" name="Picture 81">
            <a:extLst>
              <a:ext uri="{FF2B5EF4-FFF2-40B4-BE49-F238E27FC236}">
                <a16:creationId xmlns:a16="http://schemas.microsoft.com/office/drawing/2014/main" id="{E5C59292-A557-474C-9345-52AE1E45B91E}"/>
              </a:ext>
            </a:extLst>
          </p:cNvPr>
          <p:cNvPicPr>
            <a:picLocks noChangeAspect="1"/>
          </p:cNvPicPr>
          <p:nvPr/>
        </p:nvPicPr>
        <p:blipFill>
          <a:blip r:embed="rId9"/>
          <a:stretch>
            <a:fillRect/>
          </a:stretch>
        </p:blipFill>
        <p:spPr>
          <a:xfrm>
            <a:off x="6203489" y="4102893"/>
            <a:ext cx="248484" cy="287100"/>
          </a:xfrm>
          <a:prstGeom prst="rect">
            <a:avLst/>
          </a:prstGeom>
        </p:spPr>
      </p:pic>
      <p:pic>
        <p:nvPicPr>
          <p:cNvPr id="83" name="Picture 82">
            <a:extLst>
              <a:ext uri="{FF2B5EF4-FFF2-40B4-BE49-F238E27FC236}">
                <a16:creationId xmlns:a16="http://schemas.microsoft.com/office/drawing/2014/main" id="{5F707039-961E-4ED1-A023-806C0CEB32FC}"/>
              </a:ext>
            </a:extLst>
          </p:cNvPr>
          <p:cNvPicPr>
            <a:picLocks noChangeAspect="1"/>
          </p:cNvPicPr>
          <p:nvPr/>
        </p:nvPicPr>
        <p:blipFill>
          <a:blip r:embed="rId9"/>
          <a:stretch>
            <a:fillRect/>
          </a:stretch>
        </p:blipFill>
        <p:spPr>
          <a:xfrm>
            <a:off x="9018709" y="6344522"/>
            <a:ext cx="248484" cy="287100"/>
          </a:xfrm>
          <a:prstGeom prst="rect">
            <a:avLst/>
          </a:prstGeom>
        </p:spPr>
      </p:pic>
      <p:pic>
        <p:nvPicPr>
          <p:cNvPr id="84" name="Picture 83">
            <a:extLst>
              <a:ext uri="{FF2B5EF4-FFF2-40B4-BE49-F238E27FC236}">
                <a16:creationId xmlns:a16="http://schemas.microsoft.com/office/drawing/2014/main" id="{C7AA076B-9844-4328-AE3B-1C33BCA65E93}"/>
              </a:ext>
            </a:extLst>
          </p:cNvPr>
          <p:cNvPicPr>
            <a:picLocks noChangeAspect="1"/>
          </p:cNvPicPr>
          <p:nvPr/>
        </p:nvPicPr>
        <p:blipFill>
          <a:blip r:embed="rId9"/>
          <a:stretch>
            <a:fillRect/>
          </a:stretch>
        </p:blipFill>
        <p:spPr>
          <a:xfrm>
            <a:off x="8221421" y="1688132"/>
            <a:ext cx="248484" cy="287100"/>
          </a:xfrm>
          <a:prstGeom prst="rect">
            <a:avLst/>
          </a:prstGeom>
        </p:spPr>
      </p:pic>
    </p:spTree>
    <p:extLst>
      <p:ext uri="{BB962C8B-B14F-4D97-AF65-F5344CB8AC3E}">
        <p14:creationId xmlns:p14="http://schemas.microsoft.com/office/powerpoint/2010/main" val="308433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11</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852180" y="112245"/>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Data Platforms</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F431CF9-1210-E74E-A35D-700F4AC516B9}"/>
              </a:ext>
            </a:extLst>
          </p:cNvPr>
          <p:cNvGrpSpPr/>
          <p:nvPr/>
        </p:nvGrpSpPr>
        <p:grpSpPr>
          <a:xfrm>
            <a:off x="7255220" y="2186077"/>
            <a:ext cx="2905448" cy="2681617"/>
            <a:chOff x="4746436" y="5038343"/>
            <a:chExt cx="2431604" cy="1473077"/>
          </a:xfrm>
        </p:grpSpPr>
        <p:pic>
          <p:nvPicPr>
            <p:cNvPr id="37" name="Picture 36">
              <a:extLst>
                <a:ext uri="{FF2B5EF4-FFF2-40B4-BE49-F238E27FC236}">
                  <a16:creationId xmlns:a16="http://schemas.microsoft.com/office/drawing/2014/main" id="{11B2822B-25D1-9A49-9726-F13E59E9D32B}"/>
                </a:ext>
              </a:extLst>
            </p:cNvPr>
            <p:cNvPicPr>
              <a:picLocks noChangeAspect="1"/>
            </p:cNvPicPr>
            <p:nvPr/>
          </p:nvPicPr>
          <p:blipFill>
            <a:blip r:embed="rId3"/>
            <a:stretch>
              <a:fillRect/>
            </a:stretch>
          </p:blipFill>
          <p:spPr>
            <a:xfrm>
              <a:off x="4746436" y="5038343"/>
              <a:ext cx="2431604" cy="1473077"/>
            </a:xfrm>
            <a:prstGeom prst="rect">
              <a:avLst/>
            </a:prstGeom>
          </p:spPr>
        </p:pic>
        <p:sp>
          <p:nvSpPr>
            <p:cNvPr id="38" name="TextBox 37">
              <a:extLst>
                <a:ext uri="{FF2B5EF4-FFF2-40B4-BE49-F238E27FC236}">
                  <a16:creationId xmlns:a16="http://schemas.microsoft.com/office/drawing/2014/main" id="{C6FAF07B-5F5E-F846-8D63-6675E3E8EB72}"/>
                </a:ext>
              </a:extLst>
            </p:cNvPr>
            <p:cNvSpPr txBox="1"/>
            <p:nvPr/>
          </p:nvSpPr>
          <p:spPr>
            <a:xfrm>
              <a:off x="4810444" y="5070650"/>
              <a:ext cx="433132" cy="253916"/>
            </a:xfrm>
            <a:prstGeom prst="rect">
              <a:avLst/>
            </a:prstGeom>
            <a:noFill/>
          </p:spPr>
          <p:txBody>
            <a:bodyPr wrap="none" rtlCol="0">
              <a:spAutoFit/>
            </a:bodyPr>
            <a:lstStyle/>
            <a:p>
              <a:r>
                <a:rPr lang="en-US" sz="1050" b="1" dirty="0">
                  <a:solidFill>
                    <a:prstClr val="black"/>
                  </a:solidFill>
                  <a:latin typeface="Trebuchet MS" panose="020B0603020202020204"/>
                </a:rPr>
                <a:t>ATC</a:t>
              </a:r>
            </a:p>
          </p:txBody>
        </p:sp>
      </p:grpSp>
      <p:grpSp>
        <p:nvGrpSpPr>
          <p:cNvPr id="39" name="Group 38">
            <a:extLst>
              <a:ext uri="{FF2B5EF4-FFF2-40B4-BE49-F238E27FC236}">
                <a16:creationId xmlns:a16="http://schemas.microsoft.com/office/drawing/2014/main" id="{56A0CE56-854A-A54B-80E9-0785CA85C25B}"/>
              </a:ext>
            </a:extLst>
          </p:cNvPr>
          <p:cNvGrpSpPr/>
          <p:nvPr/>
        </p:nvGrpSpPr>
        <p:grpSpPr>
          <a:xfrm>
            <a:off x="8088266" y="2617880"/>
            <a:ext cx="851074" cy="863949"/>
            <a:chOff x="5680066" y="5268978"/>
            <a:chExt cx="851074" cy="863949"/>
          </a:xfrm>
        </p:grpSpPr>
        <p:pic>
          <p:nvPicPr>
            <p:cNvPr id="40" name="Picture 39">
              <a:extLst>
                <a:ext uri="{FF2B5EF4-FFF2-40B4-BE49-F238E27FC236}">
                  <a16:creationId xmlns:a16="http://schemas.microsoft.com/office/drawing/2014/main" id="{807C0070-B39D-144E-979A-04121781E8AA}"/>
                </a:ext>
              </a:extLst>
            </p:cNvPr>
            <p:cNvPicPr>
              <a:picLocks noChangeAspect="1"/>
            </p:cNvPicPr>
            <p:nvPr/>
          </p:nvPicPr>
          <p:blipFill>
            <a:blip r:embed="rId4"/>
            <a:stretch>
              <a:fillRect/>
            </a:stretch>
          </p:blipFill>
          <p:spPr>
            <a:xfrm>
              <a:off x="5680066" y="5268978"/>
              <a:ext cx="851074" cy="863949"/>
            </a:xfrm>
            <a:prstGeom prst="rect">
              <a:avLst/>
            </a:prstGeom>
          </p:spPr>
        </p:pic>
        <p:sp>
          <p:nvSpPr>
            <p:cNvPr id="42" name="TextBox 41">
              <a:extLst>
                <a:ext uri="{FF2B5EF4-FFF2-40B4-BE49-F238E27FC236}">
                  <a16:creationId xmlns:a16="http://schemas.microsoft.com/office/drawing/2014/main" id="{812BF5E6-F0B0-354F-8A83-AF1D04574888}"/>
                </a:ext>
              </a:extLst>
            </p:cNvPr>
            <p:cNvSpPr txBox="1"/>
            <p:nvPr/>
          </p:nvSpPr>
          <p:spPr>
            <a:xfrm>
              <a:off x="5906674" y="5573994"/>
              <a:ext cx="423514" cy="253916"/>
            </a:xfrm>
            <a:prstGeom prst="rect">
              <a:avLst/>
            </a:prstGeom>
            <a:noFill/>
          </p:spPr>
          <p:txBody>
            <a:bodyPr wrap="none" rtlCol="0">
              <a:spAutoFit/>
            </a:bodyPr>
            <a:lstStyle/>
            <a:p>
              <a:pPr algn="ctr"/>
              <a:r>
                <a:rPr lang="en-US" sz="1050" b="1" dirty="0">
                  <a:solidFill>
                    <a:prstClr val="black"/>
                  </a:solidFill>
                  <a:latin typeface="Trebuchet MS" panose="020B0603020202020204"/>
                </a:rPr>
                <a:t>PCF</a:t>
              </a:r>
            </a:p>
          </p:txBody>
        </p:sp>
      </p:grpSp>
      <p:sp>
        <p:nvSpPr>
          <p:cNvPr id="43" name="Rectangle 42">
            <a:extLst>
              <a:ext uri="{FF2B5EF4-FFF2-40B4-BE49-F238E27FC236}">
                <a16:creationId xmlns:a16="http://schemas.microsoft.com/office/drawing/2014/main" id="{77D519FA-7694-864C-A4A2-35F3CF4DD2FE}"/>
              </a:ext>
            </a:extLst>
          </p:cNvPr>
          <p:cNvSpPr/>
          <p:nvPr/>
        </p:nvSpPr>
        <p:spPr>
          <a:xfrm>
            <a:off x="7927659" y="2590554"/>
            <a:ext cx="1096927" cy="192256"/>
          </a:xfrm>
          <a:prstGeom prst="rect">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sp>
        <p:nvSpPr>
          <p:cNvPr id="115" name="TextBox 114">
            <a:extLst>
              <a:ext uri="{FF2B5EF4-FFF2-40B4-BE49-F238E27FC236}">
                <a16:creationId xmlns:a16="http://schemas.microsoft.com/office/drawing/2014/main" id="{CE6B93A6-5645-E748-93A6-0F0B38D13288}"/>
              </a:ext>
            </a:extLst>
          </p:cNvPr>
          <p:cNvSpPr txBox="1"/>
          <p:nvPr/>
        </p:nvSpPr>
        <p:spPr>
          <a:xfrm>
            <a:off x="8213044" y="3594722"/>
            <a:ext cx="2020002" cy="307777"/>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TCP/1443 TLS 1.2 THD</a:t>
            </a:r>
          </a:p>
        </p:txBody>
      </p:sp>
      <p:sp>
        <p:nvSpPr>
          <p:cNvPr id="136" name="Slide Number Placeholder 3">
            <a:extLst>
              <a:ext uri="{FF2B5EF4-FFF2-40B4-BE49-F238E27FC236}">
                <a16:creationId xmlns:a16="http://schemas.microsoft.com/office/drawing/2014/main" id="{51E2B9C4-2CB9-754A-93B8-AAFEBFADFFCE}"/>
              </a:ext>
            </a:extLst>
          </p:cNvPr>
          <p:cNvSpPr txBox="1">
            <a:spLocks/>
          </p:cNvSpPr>
          <p:nvPr/>
        </p:nvSpPr>
        <p:spPr>
          <a:xfrm>
            <a:off x="13159094" y="8739149"/>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11</a:t>
            </a:fld>
            <a:endParaRPr lang="en-US" b="1" dirty="0">
              <a:solidFill>
                <a:srgbClr val="C55814"/>
              </a:solidFill>
              <a:latin typeface="Calibri" panose="020F0502020204030204"/>
            </a:endParaRPr>
          </a:p>
        </p:txBody>
      </p:sp>
      <p:sp>
        <p:nvSpPr>
          <p:cNvPr id="45" name="Rectangle 44">
            <a:extLst>
              <a:ext uri="{FF2B5EF4-FFF2-40B4-BE49-F238E27FC236}">
                <a16:creationId xmlns:a16="http://schemas.microsoft.com/office/drawing/2014/main" id="{4F5B0914-8365-40E6-AA24-CAF29E67F3C8}"/>
              </a:ext>
            </a:extLst>
          </p:cNvPr>
          <p:cNvSpPr/>
          <p:nvPr/>
        </p:nvSpPr>
        <p:spPr>
          <a:xfrm>
            <a:off x="1106590" y="1143778"/>
            <a:ext cx="10033264" cy="646331"/>
          </a:xfrm>
          <a:prstGeom prst="rect">
            <a:avLst/>
          </a:prstGeom>
        </p:spPr>
        <p:txBody>
          <a:bodyPr wrap="square">
            <a:spAutoFit/>
          </a:bodyPr>
          <a:lstStyle/>
          <a:p>
            <a:pPr marL="852487" lvl="2" indent="-228600" algn="just">
              <a:buFont typeface="+mj-lt"/>
              <a:buAutoNum type="arabicPeriod"/>
            </a:pPr>
            <a:r>
              <a:rPr lang="en-US" b="1" dirty="0">
                <a:solidFill>
                  <a:srgbClr val="9D360E"/>
                </a:solidFill>
              </a:rPr>
              <a:t>Data Platforms (Data Stored at rest)</a:t>
            </a:r>
            <a:endParaRPr lang="en-US" dirty="0"/>
          </a:p>
          <a:p>
            <a:pPr marL="1309687" lvl="3" indent="-228600" algn="just">
              <a:buFont typeface="+mj-lt"/>
              <a:buAutoNum type="alphaLcPeriod"/>
            </a:pPr>
            <a:r>
              <a:rPr lang="en-US" dirty="0">
                <a:solidFill>
                  <a:schemeClr val="bg1"/>
                </a:solidFill>
              </a:rPr>
              <a:t>Databases, on-premise or in cloud, or other storage like buckets or file shares.</a:t>
            </a:r>
            <a:endParaRPr lang="en-US" dirty="0">
              <a:solidFill>
                <a:prstClr val="black"/>
              </a:solidFill>
            </a:endParaRPr>
          </a:p>
        </p:txBody>
      </p:sp>
      <p:grpSp>
        <p:nvGrpSpPr>
          <p:cNvPr id="118" name="Group 117">
            <a:extLst>
              <a:ext uri="{FF2B5EF4-FFF2-40B4-BE49-F238E27FC236}">
                <a16:creationId xmlns:a16="http://schemas.microsoft.com/office/drawing/2014/main" id="{B3921E09-CD4A-4EDF-8373-0CF8553CC529}"/>
              </a:ext>
            </a:extLst>
          </p:cNvPr>
          <p:cNvGrpSpPr/>
          <p:nvPr/>
        </p:nvGrpSpPr>
        <p:grpSpPr>
          <a:xfrm>
            <a:off x="3798176" y="2249967"/>
            <a:ext cx="4268923" cy="2531462"/>
            <a:chOff x="6818010" y="4152005"/>
            <a:chExt cx="6538378" cy="2697243"/>
          </a:xfrm>
        </p:grpSpPr>
        <p:sp>
          <p:nvSpPr>
            <p:cNvPr id="120" name="TextBox 119">
              <a:extLst>
                <a:ext uri="{FF2B5EF4-FFF2-40B4-BE49-F238E27FC236}">
                  <a16:creationId xmlns:a16="http://schemas.microsoft.com/office/drawing/2014/main" id="{A067E21C-EE97-4808-AC0B-561A1251EE8D}"/>
                </a:ext>
              </a:extLst>
            </p:cNvPr>
            <p:cNvSpPr txBox="1"/>
            <p:nvPr/>
          </p:nvSpPr>
          <p:spPr>
            <a:xfrm>
              <a:off x="6818010" y="4152005"/>
              <a:ext cx="4359037" cy="2697243"/>
            </a:xfrm>
            <a:prstGeom prst="rect">
              <a:avLst/>
            </a:prstGeom>
            <a:solidFill>
              <a:schemeClr val="tx1">
                <a:lumMod val="95000"/>
              </a:schemeClr>
            </a:solidFill>
            <a:ln w="28575">
              <a:solidFill>
                <a:schemeClr val="tx1">
                  <a:lumMod val="65000"/>
                </a:schemeClr>
              </a:solidFill>
            </a:ln>
          </p:spPr>
          <p:txBody>
            <a:bodyPr wrap="square" rtlCol="0">
              <a:spAutoFit/>
            </a:bodyPr>
            <a:lstStyle/>
            <a:p>
              <a:pPr algn="ctr"/>
              <a:r>
                <a:rPr lang="en-US" sz="1050" b="1" u="sng" dirty="0">
                  <a:solidFill>
                    <a:schemeClr val="bg1"/>
                  </a:solidFill>
                  <a:latin typeface="+mj-lt"/>
                  <a:ea typeface="Calibri" charset="0"/>
                  <a:cs typeface="Calibri" charset="0"/>
                </a:rPr>
                <a:t>Data Store</a:t>
              </a:r>
            </a:p>
            <a:p>
              <a:endParaRPr lang="en-US" sz="1000" b="1" u="sng" dirty="0">
                <a:solidFill>
                  <a:schemeClr val="bg1"/>
                </a:solidFill>
                <a:latin typeface="+mj-lt"/>
                <a:ea typeface="Calibri" charset="0"/>
                <a:cs typeface="Calibri" charset="0"/>
              </a:endParaRPr>
            </a:p>
            <a:p>
              <a:r>
                <a:rPr lang="en-US" sz="1200" dirty="0">
                  <a:solidFill>
                    <a:schemeClr val="bg1"/>
                  </a:solidFill>
                  <a:latin typeface="+mj-lt"/>
                  <a:ea typeface="Calibri" charset="0"/>
                  <a:cs typeface="Calibri" charset="0"/>
                </a:rPr>
                <a:t>Each </a:t>
              </a:r>
              <a:r>
                <a:rPr lang="en-US" sz="1200" b="1" dirty="0">
                  <a:solidFill>
                    <a:schemeClr val="bg1"/>
                  </a:solidFill>
                  <a:latin typeface="+mj-lt"/>
                  <a:ea typeface="Calibri" charset="0"/>
                  <a:cs typeface="Calibri" charset="0"/>
                </a:rPr>
                <a:t>data store </a:t>
              </a:r>
              <a:r>
                <a:rPr lang="en-US" sz="1200" dirty="0">
                  <a:solidFill>
                    <a:schemeClr val="bg1"/>
                  </a:solidFill>
                  <a:latin typeface="+mj-lt"/>
                  <a:ea typeface="Calibri" charset="0"/>
                  <a:cs typeface="Calibri" charset="0"/>
                </a:rPr>
                <a:t>should have:</a:t>
              </a:r>
            </a:p>
            <a:p>
              <a:pPr marL="346075" indent="-171450">
                <a:buFont typeface="Wingdings" pitchFamily="2" charset="2"/>
                <a:buChar char="q"/>
              </a:pPr>
              <a:r>
                <a:rPr lang="en-US" sz="1200" dirty="0">
                  <a:solidFill>
                    <a:schemeClr val="bg1"/>
                  </a:solidFill>
                  <a:ea typeface="Calibri" charset="0"/>
                  <a:cs typeface="Calibri" charset="0"/>
                </a:rPr>
                <a:t>Database Type</a:t>
              </a:r>
            </a:p>
            <a:p>
              <a:pPr marL="346075" indent="-171450">
                <a:buFont typeface="Wingdings" pitchFamily="2" charset="2"/>
                <a:buChar char="q"/>
              </a:pPr>
              <a:r>
                <a:rPr lang="en-US" sz="1200" dirty="0">
                  <a:solidFill>
                    <a:schemeClr val="bg1"/>
                  </a:solidFill>
                  <a:latin typeface="+mj-lt"/>
                  <a:ea typeface="Calibri" charset="0"/>
                  <a:cs typeface="Calibri" charset="0"/>
                </a:rPr>
                <a:t>Database Name/Hostname</a:t>
              </a:r>
            </a:p>
            <a:p>
              <a:pPr marL="346075" indent="-171450">
                <a:buFont typeface="Wingdings" pitchFamily="2" charset="2"/>
                <a:buChar char="q"/>
              </a:pPr>
              <a:r>
                <a:rPr lang="en-US" sz="1200" dirty="0">
                  <a:solidFill>
                    <a:schemeClr val="bg1"/>
                  </a:solidFill>
                  <a:latin typeface="+mj-lt"/>
                  <a:ea typeface="Calibri" charset="0"/>
                  <a:cs typeface="Calibri" charset="0"/>
                </a:rPr>
                <a:t>Data classification at-rest</a:t>
              </a:r>
            </a:p>
            <a:p>
              <a:pPr marL="346075" indent="-171450">
                <a:buFont typeface="Wingdings" pitchFamily="2" charset="2"/>
                <a:buChar char="q"/>
              </a:pPr>
              <a:r>
                <a:rPr lang="en-US" sz="1200" dirty="0">
                  <a:solidFill>
                    <a:schemeClr val="bg1"/>
                  </a:solidFill>
                  <a:latin typeface="+mj-lt"/>
                  <a:ea typeface="Calibri" charset="0"/>
                  <a:cs typeface="Calibri" charset="0"/>
                </a:rPr>
                <a:t>Encryption algorithm used to protect data at-rest  (if applicable)</a:t>
              </a:r>
            </a:p>
            <a:p>
              <a:pPr marL="346075" indent="-171450">
                <a:buFont typeface="Wingdings" pitchFamily="2" charset="2"/>
                <a:buChar char="q"/>
              </a:pPr>
              <a:r>
                <a:rPr lang="en-US" sz="1200" dirty="0">
                  <a:solidFill>
                    <a:schemeClr val="bg1"/>
                  </a:solidFill>
                  <a:latin typeface="+mj-lt"/>
                  <a:ea typeface="Calibri" charset="0"/>
                  <a:cs typeface="Calibri" charset="0"/>
                </a:rPr>
                <a:t>An Authentication Mechanism</a:t>
              </a:r>
            </a:p>
            <a:p>
              <a:pPr marL="346075" indent="-171450">
                <a:buFont typeface="Wingdings" pitchFamily="2" charset="2"/>
                <a:buChar char="q"/>
              </a:pPr>
              <a:r>
                <a:rPr lang="en-US" sz="1200" dirty="0">
                  <a:solidFill>
                    <a:schemeClr val="bg1"/>
                  </a:solidFill>
                  <a:latin typeface="+mj-lt"/>
                  <a:ea typeface="Calibri" charset="0"/>
                  <a:cs typeface="Calibri" charset="0"/>
                </a:rPr>
                <a:t>A network port and protocol reference</a:t>
              </a:r>
              <a:endParaRPr lang="en-US" sz="900" dirty="0">
                <a:solidFill>
                  <a:schemeClr val="bg1"/>
                </a:solidFill>
                <a:latin typeface="+mj-lt"/>
              </a:endParaRPr>
            </a:p>
            <a:p>
              <a:endParaRPr lang="en-US" sz="900" dirty="0">
                <a:solidFill>
                  <a:schemeClr val="bg1"/>
                </a:solidFill>
                <a:latin typeface="+mj-lt"/>
              </a:endParaRPr>
            </a:p>
            <a:p>
              <a:endParaRPr lang="en-US" sz="900" dirty="0">
                <a:solidFill>
                  <a:schemeClr val="bg1"/>
                </a:solidFill>
                <a:latin typeface="+mj-lt"/>
              </a:endParaRPr>
            </a:p>
          </p:txBody>
        </p:sp>
        <p:grpSp>
          <p:nvGrpSpPr>
            <p:cNvPr id="121" name="Group 120">
              <a:extLst>
                <a:ext uri="{FF2B5EF4-FFF2-40B4-BE49-F238E27FC236}">
                  <a16:creationId xmlns:a16="http://schemas.microsoft.com/office/drawing/2014/main" id="{092BC15D-9359-4EC3-B670-D4EB6EFC2980}"/>
                </a:ext>
              </a:extLst>
            </p:cNvPr>
            <p:cNvGrpSpPr/>
            <p:nvPr/>
          </p:nvGrpSpPr>
          <p:grpSpPr>
            <a:xfrm>
              <a:off x="12330112" y="5835399"/>
              <a:ext cx="1026276" cy="787781"/>
              <a:chOff x="12330112" y="5835399"/>
              <a:chExt cx="1026276" cy="787781"/>
            </a:xfrm>
          </p:grpSpPr>
          <p:pic>
            <p:nvPicPr>
              <p:cNvPr id="122" name="Picture 121">
                <a:extLst>
                  <a:ext uri="{FF2B5EF4-FFF2-40B4-BE49-F238E27FC236}">
                    <a16:creationId xmlns:a16="http://schemas.microsoft.com/office/drawing/2014/main" id="{48F20295-1336-4FF2-B917-6E7B1FE41FFC}"/>
                  </a:ext>
                </a:extLst>
              </p:cNvPr>
              <p:cNvPicPr>
                <a:picLocks noChangeAspect="1"/>
              </p:cNvPicPr>
              <p:nvPr/>
            </p:nvPicPr>
            <p:blipFill>
              <a:blip r:embed="rId5"/>
              <a:stretch>
                <a:fillRect/>
              </a:stretch>
            </p:blipFill>
            <p:spPr>
              <a:xfrm>
                <a:off x="12754796" y="5835399"/>
                <a:ext cx="601592" cy="469800"/>
              </a:xfrm>
              <a:prstGeom prst="rect">
                <a:avLst/>
              </a:prstGeom>
            </p:spPr>
          </p:pic>
          <p:sp>
            <p:nvSpPr>
              <p:cNvPr id="125" name="TextBox 124">
                <a:extLst>
                  <a:ext uri="{FF2B5EF4-FFF2-40B4-BE49-F238E27FC236}">
                    <a16:creationId xmlns:a16="http://schemas.microsoft.com/office/drawing/2014/main" id="{9C85E5E5-DE3D-4219-98A7-9F3270A3FB73}"/>
                  </a:ext>
                </a:extLst>
              </p:cNvPr>
              <p:cNvSpPr txBox="1"/>
              <p:nvPr/>
            </p:nvSpPr>
            <p:spPr>
              <a:xfrm>
                <a:off x="12330112" y="6361570"/>
                <a:ext cx="856325" cy="261610"/>
              </a:xfrm>
              <a:prstGeom prst="rect">
                <a:avLst/>
              </a:prstGeom>
              <a:noFill/>
            </p:spPr>
            <p:txBody>
              <a:bodyPr wrap="none" rtlCol="0">
                <a:spAutoFit/>
              </a:bodyPr>
              <a:lstStyle/>
              <a:p>
                <a:r>
                  <a:rPr lang="en-US" sz="1100" dirty="0">
                    <a:solidFill>
                      <a:schemeClr val="bg1"/>
                    </a:solidFill>
                  </a:rPr>
                  <a:t>DB2: (PR1)</a:t>
                </a:r>
              </a:p>
            </p:txBody>
          </p:sp>
        </p:grpSp>
      </p:grpSp>
      <p:cxnSp>
        <p:nvCxnSpPr>
          <p:cNvPr id="127" name="Straight Arrow Connector 126">
            <a:extLst>
              <a:ext uri="{FF2B5EF4-FFF2-40B4-BE49-F238E27FC236}">
                <a16:creationId xmlns:a16="http://schemas.microsoft.com/office/drawing/2014/main" id="{4991DD5B-DC7D-42CC-A2FE-5F52F6580D2A}"/>
              </a:ext>
            </a:extLst>
          </p:cNvPr>
          <p:cNvCxnSpPr>
            <a:cxnSpLocks/>
            <a:stCxn id="40" idx="2"/>
          </p:cNvCxnSpPr>
          <p:nvPr/>
        </p:nvCxnSpPr>
        <p:spPr>
          <a:xfrm flipH="1">
            <a:off x="8063384" y="3481829"/>
            <a:ext cx="450419" cy="343038"/>
          </a:xfrm>
          <a:prstGeom prst="straightConnector1">
            <a:avLst/>
          </a:prstGeom>
          <a:noFill/>
          <a:ln w="9525" cap="flat" cmpd="sng" algn="ctr">
            <a:solidFill>
              <a:sysClr val="windowText" lastClr="000000"/>
            </a:solidFill>
            <a:prstDash val="solid"/>
            <a:tailEnd type="triangle"/>
          </a:ln>
          <a:effectLst/>
        </p:spPr>
      </p:cxnSp>
      <p:sp>
        <p:nvSpPr>
          <p:cNvPr id="129" name="Oval 128">
            <a:extLst>
              <a:ext uri="{FF2B5EF4-FFF2-40B4-BE49-F238E27FC236}">
                <a16:creationId xmlns:a16="http://schemas.microsoft.com/office/drawing/2014/main" id="{F61B7B00-C18F-4FD9-8183-C0E4D3472B8D}"/>
              </a:ext>
            </a:extLst>
          </p:cNvPr>
          <p:cNvSpPr/>
          <p:nvPr/>
        </p:nvSpPr>
        <p:spPr>
          <a:xfrm>
            <a:off x="9364297" y="3918207"/>
            <a:ext cx="373374" cy="356479"/>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SAA</a:t>
            </a:r>
          </a:p>
        </p:txBody>
      </p:sp>
      <p:grpSp>
        <p:nvGrpSpPr>
          <p:cNvPr id="41" name="Group 40">
            <a:extLst>
              <a:ext uri="{FF2B5EF4-FFF2-40B4-BE49-F238E27FC236}">
                <a16:creationId xmlns:a16="http://schemas.microsoft.com/office/drawing/2014/main" id="{5C204469-C852-4FAA-841B-9A5EEEFCDBE0}"/>
              </a:ext>
            </a:extLst>
          </p:cNvPr>
          <p:cNvGrpSpPr/>
          <p:nvPr/>
        </p:nvGrpSpPr>
        <p:grpSpPr>
          <a:xfrm>
            <a:off x="1088607" y="2379506"/>
            <a:ext cx="2117112" cy="2018784"/>
            <a:chOff x="7284131" y="1994601"/>
            <a:chExt cx="2117112" cy="2018784"/>
          </a:xfrm>
        </p:grpSpPr>
        <p:sp>
          <p:nvSpPr>
            <p:cNvPr id="44" name="Rectangle 43">
              <a:extLst>
                <a:ext uri="{FF2B5EF4-FFF2-40B4-BE49-F238E27FC236}">
                  <a16:creationId xmlns:a16="http://schemas.microsoft.com/office/drawing/2014/main" id="{60679485-0F81-4005-93AA-345427732817}"/>
                </a:ext>
              </a:extLst>
            </p:cNvPr>
            <p:cNvSpPr/>
            <p:nvPr/>
          </p:nvSpPr>
          <p:spPr>
            <a:xfrm>
              <a:off x="7302114" y="1994601"/>
              <a:ext cx="2019703" cy="382145"/>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Data Store</a:t>
              </a:r>
            </a:p>
          </p:txBody>
        </p:sp>
        <p:grpSp>
          <p:nvGrpSpPr>
            <p:cNvPr id="46" name="Group 45">
              <a:extLst>
                <a:ext uri="{FF2B5EF4-FFF2-40B4-BE49-F238E27FC236}">
                  <a16:creationId xmlns:a16="http://schemas.microsoft.com/office/drawing/2014/main" id="{25822A69-0036-4CAB-97F1-2CE1D41E6868}"/>
                </a:ext>
              </a:extLst>
            </p:cNvPr>
            <p:cNvGrpSpPr/>
            <p:nvPr/>
          </p:nvGrpSpPr>
          <p:grpSpPr>
            <a:xfrm>
              <a:off x="7284131" y="3219871"/>
              <a:ext cx="875561" cy="793514"/>
              <a:chOff x="7284131" y="3219871"/>
              <a:chExt cx="875561" cy="793514"/>
            </a:xfrm>
          </p:grpSpPr>
          <p:pic>
            <p:nvPicPr>
              <p:cNvPr id="53" name="Picture 52">
                <a:extLst>
                  <a:ext uri="{FF2B5EF4-FFF2-40B4-BE49-F238E27FC236}">
                    <a16:creationId xmlns:a16="http://schemas.microsoft.com/office/drawing/2014/main" id="{759F00AA-4269-44FA-AA62-C194B6471E32}"/>
                  </a:ext>
                </a:extLst>
              </p:cNvPr>
              <p:cNvPicPr>
                <a:picLocks noChangeAspect="1"/>
              </p:cNvPicPr>
              <p:nvPr/>
            </p:nvPicPr>
            <p:blipFill>
              <a:blip r:embed="rId6"/>
              <a:stretch>
                <a:fillRect/>
              </a:stretch>
            </p:blipFill>
            <p:spPr>
              <a:xfrm>
                <a:off x="7289948" y="3219871"/>
                <a:ext cx="601594" cy="469800"/>
              </a:xfrm>
              <a:prstGeom prst="rect">
                <a:avLst/>
              </a:prstGeom>
            </p:spPr>
          </p:pic>
          <p:sp>
            <p:nvSpPr>
              <p:cNvPr id="54" name="TextBox 53">
                <a:extLst>
                  <a:ext uri="{FF2B5EF4-FFF2-40B4-BE49-F238E27FC236}">
                    <a16:creationId xmlns:a16="http://schemas.microsoft.com/office/drawing/2014/main" id="{6F5A77F2-EF8A-47C8-B150-90E7BD0EB8E4}"/>
                  </a:ext>
                </a:extLst>
              </p:cNvPr>
              <p:cNvSpPr txBox="1"/>
              <p:nvPr/>
            </p:nvSpPr>
            <p:spPr>
              <a:xfrm>
                <a:off x="7284131" y="3767164"/>
                <a:ext cx="875561" cy="246221"/>
              </a:xfrm>
              <a:prstGeom prst="rect">
                <a:avLst/>
              </a:prstGeom>
              <a:noFill/>
            </p:spPr>
            <p:txBody>
              <a:bodyPr wrap="none" rtlCol="0">
                <a:spAutoFit/>
              </a:bodyPr>
              <a:lstStyle/>
              <a:p>
                <a:r>
                  <a:rPr lang="en-US" sz="1000" b="1" dirty="0">
                    <a:solidFill>
                      <a:schemeClr val="bg1"/>
                    </a:solidFill>
                  </a:rPr>
                  <a:t>Unmodified</a:t>
                </a:r>
              </a:p>
            </p:txBody>
          </p:sp>
        </p:grpSp>
        <p:grpSp>
          <p:nvGrpSpPr>
            <p:cNvPr id="47" name="Group 46">
              <a:extLst>
                <a:ext uri="{FF2B5EF4-FFF2-40B4-BE49-F238E27FC236}">
                  <a16:creationId xmlns:a16="http://schemas.microsoft.com/office/drawing/2014/main" id="{08114F58-23B2-4196-978B-41C933C4ED45}"/>
                </a:ext>
              </a:extLst>
            </p:cNvPr>
            <p:cNvGrpSpPr/>
            <p:nvPr/>
          </p:nvGrpSpPr>
          <p:grpSpPr>
            <a:xfrm>
              <a:off x="8032075" y="3207535"/>
              <a:ext cx="739635" cy="805850"/>
              <a:chOff x="8112760" y="3207535"/>
              <a:chExt cx="739635" cy="805850"/>
            </a:xfrm>
          </p:grpSpPr>
          <p:pic>
            <p:nvPicPr>
              <p:cNvPr id="51" name="Picture 50">
                <a:extLst>
                  <a:ext uri="{FF2B5EF4-FFF2-40B4-BE49-F238E27FC236}">
                    <a16:creationId xmlns:a16="http://schemas.microsoft.com/office/drawing/2014/main" id="{E1C3A143-5621-440A-98F5-32ECB17BEDF1}"/>
                  </a:ext>
                </a:extLst>
              </p:cNvPr>
              <p:cNvPicPr>
                <a:picLocks noChangeAspect="1"/>
              </p:cNvPicPr>
              <p:nvPr/>
            </p:nvPicPr>
            <p:blipFill>
              <a:blip r:embed="rId7"/>
              <a:stretch>
                <a:fillRect/>
              </a:stretch>
            </p:blipFill>
            <p:spPr>
              <a:xfrm>
                <a:off x="8112760" y="3207535"/>
                <a:ext cx="601594" cy="469800"/>
              </a:xfrm>
              <a:prstGeom prst="rect">
                <a:avLst/>
              </a:prstGeom>
            </p:spPr>
          </p:pic>
          <p:sp>
            <p:nvSpPr>
              <p:cNvPr id="52" name="TextBox 51">
                <a:extLst>
                  <a:ext uri="{FF2B5EF4-FFF2-40B4-BE49-F238E27FC236}">
                    <a16:creationId xmlns:a16="http://schemas.microsoft.com/office/drawing/2014/main" id="{B412E8DE-CBD1-4511-B053-55D5E0385B3A}"/>
                  </a:ext>
                </a:extLst>
              </p:cNvPr>
              <p:cNvSpPr txBox="1"/>
              <p:nvPr/>
            </p:nvSpPr>
            <p:spPr>
              <a:xfrm>
                <a:off x="8153165" y="3767164"/>
                <a:ext cx="699230" cy="246221"/>
              </a:xfrm>
              <a:prstGeom prst="rect">
                <a:avLst/>
              </a:prstGeom>
              <a:noFill/>
            </p:spPr>
            <p:txBody>
              <a:bodyPr wrap="none" rtlCol="0">
                <a:spAutoFit/>
              </a:bodyPr>
              <a:lstStyle/>
              <a:p>
                <a:r>
                  <a:rPr lang="en-US" sz="1000" b="1" dirty="0">
                    <a:solidFill>
                      <a:schemeClr val="bg1"/>
                    </a:solidFill>
                  </a:rPr>
                  <a:t>Modified</a:t>
                </a:r>
              </a:p>
            </p:txBody>
          </p:sp>
        </p:grpSp>
        <p:grpSp>
          <p:nvGrpSpPr>
            <p:cNvPr id="48" name="Group 47">
              <a:extLst>
                <a:ext uri="{FF2B5EF4-FFF2-40B4-BE49-F238E27FC236}">
                  <a16:creationId xmlns:a16="http://schemas.microsoft.com/office/drawing/2014/main" id="{D86CE9A0-D510-4F89-8790-EBFFB7AA1E17}"/>
                </a:ext>
              </a:extLst>
            </p:cNvPr>
            <p:cNvGrpSpPr/>
            <p:nvPr/>
          </p:nvGrpSpPr>
          <p:grpSpPr>
            <a:xfrm>
              <a:off x="8799649" y="3199324"/>
              <a:ext cx="601594" cy="805722"/>
              <a:chOff x="8943089" y="3199324"/>
              <a:chExt cx="601594" cy="805722"/>
            </a:xfrm>
          </p:grpSpPr>
          <p:pic>
            <p:nvPicPr>
              <p:cNvPr id="49" name="Picture 48">
                <a:extLst>
                  <a:ext uri="{FF2B5EF4-FFF2-40B4-BE49-F238E27FC236}">
                    <a16:creationId xmlns:a16="http://schemas.microsoft.com/office/drawing/2014/main" id="{DFC19F7A-4F6A-4C23-A469-BBBEF3F3FAFC}"/>
                  </a:ext>
                </a:extLst>
              </p:cNvPr>
              <p:cNvPicPr>
                <a:picLocks noChangeAspect="1"/>
              </p:cNvPicPr>
              <p:nvPr/>
            </p:nvPicPr>
            <p:blipFill>
              <a:blip r:embed="rId5"/>
              <a:stretch>
                <a:fillRect/>
              </a:stretch>
            </p:blipFill>
            <p:spPr>
              <a:xfrm>
                <a:off x="8943089" y="3199324"/>
                <a:ext cx="601594" cy="469800"/>
              </a:xfrm>
              <a:prstGeom prst="rect">
                <a:avLst/>
              </a:prstGeom>
              <a:solidFill>
                <a:srgbClr val="F9CBAB"/>
              </a:solidFill>
            </p:spPr>
          </p:pic>
          <p:sp>
            <p:nvSpPr>
              <p:cNvPr id="50" name="TextBox 49">
                <a:extLst>
                  <a:ext uri="{FF2B5EF4-FFF2-40B4-BE49-F238E27FC236}">
                    <a16:creationId xmlns:a16="http://schemas.microsoft.com/office/drawing/2014/main" id="{400948A9-E62D-49FC-850D-A4372210A756}"/>
                  </a:ext>
                </a:extLst>
              </p:cNvPr>
              <p:cNvSpPr txBox="1"/>
              <p:nvPr/>
            </p:nvSpPr>
            <p:spPr>
              <a:xfrm>
                <a:off x="9093401" y="3758825"/>
                <a:ext cx="444352" cy="246221"/>
              </a:xfrm>
              <a:prstGeom prst="rect">
                <a:avLst/>
              </a:prstGeom>
              <a:noFill/>
            </p:spPr>
            <p:txBody>
              <a:bodyPr wrap="none" rtlCol="0">
                <a:spAutoFit/>
              </a:bodyPr>
              <a:lstStyle/>
              <a:p>
                <a:r>
                  <a:rPr lang="en-US" sz="1000" b="1" dirty="0">
                    <a:solidFill>
                      <a:schemeClr val="bg1"/>
                    </a:solidFill>
                  </a:rPr>
                  <a:t>New</a:t>
                </a:r>
              </a:p>
            </p:txBody>
          </p:sp>
        </p:grpSp>
      </p:grpSp>
      <p:pic>
        <p:nvPicPr>
          <p:cNvPr id="55" name="Picture 54">
            <a:extLst>
              <a:ext uri="{FF2B5EF4-FFF2-40B4-BE49-F238E27FC236}">
                <a16:creationId xmlns:a16="http://schemas.microsoft.com/office/drawing/2014/main" id="{1BAB3F5C-ECA6-4966-A7A4-827DB9120D59}"/>
              </a:ext>
            </a:extLst>
          </p:cNvPr>
          <p:cNvPicPr>
            <a:picLocks noChangeAspect="1"/>
          </p:cNvPicPr>
          <p:nvPr/>
        </p:nvPicPr>
        <p:blipFill>
          <a:blip r:embed="rId8"/>
          <a:stretch>
            <a:fillRect/>
          </a:stretch>
        </p:blipFill>
        <p:spPr>
          <a:xfrm>
            <a:off x="1503043" y="3881285"/>
            <a:ext cx="248484" cy="282750"/>
          </a:xfrm>
          <a:prstGeom prst="rect">
            <a:avLst/>
          </a:prstGeom>
        </p:spPr>
      </p:pic>
      <p:pic>
        <p:nvPicPr>
          <p:cNvPr id="56" name="Picture 55">
            <a:extLst>
              <a:ext uri="{FF2B5EF4-FFF2-40B4-BE49-F238E27FC236}">
                <a16:creationId xmlns:a16="http://schemas.microsoft.com/office/drawing/2014/main" id="{33D0565B-DB41-431C-82E2-61DCA1A381D9}"/>
              </a:ext>
            </a:extLst>
          </p:cNvPr>
          <p:cNvPicPr>
            <a:picLocks noChangeAspect="1"/>
          </p:cNvPicPr>
          <p:nvPr/>
        </p:nvPicPr>
        <p:blipFill>
          <a:blip r:embed="rId9"/>
          <a:stretch>
            <a:fillRect/>
          </a:stretch>
        </p:blipFill>
        <p:spPr>
          <a:xfrm>
            <a:off x="2222577" y="3895158"/>
            <a:ext cx="248484" cy="282750"/>
          </a:xfrm>
          <a:prstGeom prst="rect">
            <a:avLst/>
          </a:prstGeom>
        </p:spPr>
      </p:pic>
      <p:pic>
        <p:nvPicPr>
          <p:cNvPr id="57" name="Picture 56">
            <a:extLst>
              <a:ext uri="{FF2B5EF4-FFF2-40B4-BE49-F238E27FC236}">
                <a16:creationId xmlns:a16="http://schemas.microsoft.com/office/drawing/2014/main" id="{9A1666BA-3529-431E-BF97-D0443531C49D}"/>
              </a:ext>
            </a:extLst>
          </p:cNvPr>
          <p:cNvPicPr>
            <a:picLocks noChangeAspect="1"/>
          </p:cNvPicPr>
          <p:nvPr/>
        </p:nvPicPr>
        <p:blipFill>
          <a:blip r:embed="rId10"/>
          <a:stretch>
            <a:fillRect/>
          </a:stretch>
        </p:blipFill>
        <p:spPr>
          <a:xfrm>
            <a:off x="3020950" y="3897642"/>
            <a:ext cx="248484" cy="282750"/>
          </a:xfrm>
          <a:prstGeom prst="rect">
            <a:avLst/>
          </a:prstGeom>
        </p:spPr>
      </p:pic>
      <p:sp>
        <p:nvSpPr>
          <p:cNvPr id="58" name="TextBox 57">
            <a:extLst>
              <a:ext uri="{FF2B5EF4-FFF2-40B4-BE49-F238E27FC236}">
                <a16:creationId xmlns:a16="http://schemas.microsoft.com/office/drawing/2014/main" id="{6E27B330-FC78-4A55-8FDE-BB0550298858}"/>
              </a:ext>
            </a:extLst>
          </p:cNvPr>
          <p:cNvSpPr txBox="1"/>
          <p:nvPr/>
        </p:nvSpPr>
        <p:spPr>
          <a:xfrm>
            <a:off x="1052152" y="4370842"/>
            <a:ext cx="2153889" cy="707886"/>
          </a:xfrm>
          <a:prstGeom prst="rect">
            <a:avLst/>
          </a:prstGeom>
          <a:noFill/>
        </p:spPr>
        <p:txBody>
          <a:bodyPr wrap="square" rtlCol="0">
            <a:spAutoFit/>
          </a:bodyPr>
          <a:lstStyle/>
          <a:p>
            <a:r>
              <a:rPr lang="en-US" sz="1000" b="1" dirty="0">
                <a:solidFill>
                  <a:schemeClr val="bg1"/>
                </a:solidFill>
              </a:rPr>
              <a:t>Use Grey for an existing data store, blue for a modified data store, and orange for a new data store.</a:t>
            </a:r>
          </a:p>
        </p:txBody>
      </p:sp>
      <p:sp>
        <p:nvSpPr>
          <p:cNvPr id="59" name="TextBox 58">
            <a:extLst>
              <a:ext uri="{FF2B5EF4-FFF2-40B4-BE49-F238E27FC236}">
                <a16:creationId xmlns:a16="http://schemas.microsoft.com/office/drawing/2014/main" id="{450697E3-28CD-4DD4-994B-066B7D6BC4C8}"/>
              </a:ext>
            </a:extLst>
          </p:cNvPr>
          <p:cNvSpPr txBox="1"/>
          <p:nvPr/>
        </p:nvSpPr>
        <p:spPr>
          <a:xfrm>
            <a:off x="1046062" y="2784685"/>
            <a:ext cx="2080231" cy="707886"/>
          </a:xfrm>
          <a:prstGeom prst="rect">
            <a:avLst/>
          </a:prstGeom>
          <a:noFill/>
        </p:spPr>
        <p:txBody>
          <a:bodyPr wrap="square" rtlCol="0">
            <a:spAutoFit/>
          </a:bodyPr>
          <a:lstStyle/>
          <a:p>
            <a:r>
              <a:rPr lang="en-US" sz="1000" b="1" dirty="0">
                <a:solidFill>
                  <a:schemeClr val="bg1"/>
                </a:solidFill>
              </a:rPr>
              <a:t>Use “C” for confidential, “I” for Internal, “P” for Public, and Green or Red “R” for Restricted data.</a:t>
            </a:r>
          </a:p>
        </p:txBody>
      </p:sp>
      <p:sp>
        <p:nvSpPr>
          <p:cNvPr id="60" name="Can 51">
            <a:extLst>
              <a:ext uri="{FF2B5EF4-FFF2-40B4-BE49-F238E27FC236}">
                <a16:creationId xmlns:a16="http://schemas.microsoft.com/office/drawing/2014/main" id="{7E2EDB12-8779-4AFA-BEC3-42B77A365741}"/>
              </a:ext>
            </a:extLst>
          </p:cNvPr>
          <p:cNvSpPr/>
          <p:nvPr/>
        </p:nvSpPr>
        <p:spPr>
          <a:xfrm>
            <a:off x="3911147" y="5201800"/>
            <a:ext cx="224443" cy="233154"/>
          </a:xfrm>
          <a:prstGeom prst="can">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R</a:t>
            </a:r>
          </a:p>
        </p:txBody>
      </p:sp>
      <p:sp>
        <p:nvSpPr>
          <p:cNvPr id="61" name="Can 49">
            <a:extLst>
              <a:ext uri="{FF2B5EF4-FFF2-40B4-BE49-F238E27FC236}">
                <a16:creationId xmlns:a16="http://schemas.microsoft.com/office/drawing/2014/main" id="{248CD70A-141E-400D-8CBB-9FD9F381BC51}"/>
              </a:ext>
            </a:extLst>
          </p:cNvPr>
          <p:cNvSpPr/>
          <p:nvPr/>
        </p:nvSpPr>
        <p:spPr>
          <a:xfrm>
            <a:off x="3892006" y="5628360"/>
            <a:ext cx="224443" cy="233154"/>
          </a:xfrm>
          <a:prstGeom prst="can">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R</a:t>
            </a:r>
          </a:p>
        </p:txBody>
      </p:sp>
      <p:sp>
        <p:nvSpPr>
          <p:cNvPr id="62" name="TextBox 61">
            <a:extLst>
              <a:ext uri="{FF2B5EF4-FFF2-40B4-BE49-F238E27FC236}">
                <a16:creationId xmlns:a16="http://schemas.microsoft.com/office/drawing/2014/main" id="{E6B532DB-E3A9-4A75-BE67-96F572408FDA}"/>
              </a:ext>
            </a:extLst>
          </p:cNvPr>
          <p:cNvSpPr txBox="1"/>
          <p:nvPr/>
        </p:nvSpPr>
        <p:spPr>
          <a:xfrm>
            <a:off x="4267631" y="5133542"/>
            <a:ext cx="2540350" cy="400110"/>
          </a:xfrm>
          <a:prstGeom prst="rect">
            <a:avLst/>
          </a:prstGeom>
          <a:noFill/>
        </p:spPr>
        <p:txBody>
          <a:bodyPr wrap="square" rtlCol="0">
            <a:spAutoFit/>
          </a:bodyPr>
          <a:lstStyle/>
          <a:p>
            <a:r>
              <a:rPr lang="en-US" sz="1000" b="1" dirty="0">
                <a:solidFill>
                  <a:schemeClr val="bg1"/>
                </a:solidFill>
              </a:rPr>
              <a:t>The red “R” indicates Restricted data without being encrypted at rest.</a:t>
            </a:r>
          </a:p>
        </p:txBody>
      </p:sp>
      <p:sp>
        <p:nvSpPr>
          <p:cNvPr id="63" name="TextBox 62">
            <a:extLst>
              <a:ext uri="{FF2B5EF4-FFF2-40B4-BE49-F238E27FC236}">
                <a16:creationId xmlns:a16="http://schemas.microsoft.com/office/drawing/2014/main" id="{D38320A5-6224-44CC-9D47-FB128BE0F891}"/>
              </a:ext>
            </a:extLst>
          </p:cNvPr>
          <p:cNvSpPr txBox="1"/>
          <p:nvPr/>
        </p:nvSpPr>
        <p:spPr>
          <a:xfrm>
            <a:off x="4267631" y="5634222"/>
            <a:ext cx="2846026" cy="707886"/>
          </a:xfrm>
          <a:prstGeom prst="rect">
            <a:avLst/>
          </a:prstGeom>
          <a:noFill/>
        </p:spPr>
        <p:txBody>
          <a:bodyPr wrap="square" rtlCol="0">
            <a:spAutoFit/>
          </a:bodyPr>
          <a:lstStyle/>
          <a:p>
            <a:r>
              <a:rPr lang="en-US" sz="1000" b="1" dirty="0">
                <a:solidFill>
                  <a:schemeClr val="bg1"/>
                </a:solidFill>
              </a:rPr>
              <a:t>The green “R” indicates Restricted data with encryption at rest. Details can be discussed at the PSRB. Consider the data security requirements for details.</a:t>
            </a:r>
          </a:p>
        </p:txBody>
      </p:sp>
      <p:pic>
        <p:nvPicPr>
          <p:cNvPr id="64" name="Picture 63">
            <a:extLst>
              <a:ext uri="{FF2B5EF4-FFF2-40B4-BE49-F238E27FC236}">
                <a16:creationId xmlns:a16="http://schemas.microsoft.com/office/drawing/2014/main" id="{5711966B-E80C-4970-ABF8-173B8BA522E8}"/>
              </a:ext>
            </a:extLst>
          </p:cNvPr>
          <p:cNvPicPr>
            <a:picLocks noChangeAspect="1"/>
          </p:cNvPicPr>
          <p:nvPr/>
        </p:nvPicPr>
        <p:blipFill>
          <a:blip r:embed="rId8"/>
          <a:stretch>
            <a:fillRect/>
          </a:stretch>
        </p:blipFill>
        <p:spPr>
          <a:xfrm>
            <a:off x="8190280" y="4062075"/>
            <a:ext cx="248484" cy="282750"/>
          </a:xfrm>
          <a:prstGeom prst="rect">
            <a:avLst/>
          </a:prstGeom>
        </p:spPr>
      </p:pic>
      <p:pic>
        <p:nvPicPr>
          <p:cNvPr id="65" name="Picture 64">
            <a:extLst>
              <a:ext uri="{FF2B5EF4-FFF2-40B4-BE49-F238E27FC236}">
                <a16:creationId xmlns:a16="http://schemas.microsoft.com/office/drawing/2014/main" id="{BDC2FC97-F88F-4BB5-9B17-DC43512DFCC4}"/>
              </a:ext>
            </a:extLst>
          </p:cNvPr>
          <p:cNvPicPr>
            <a:picLocks noChangeAspect="1"/>
          </p:cNvPicPr>
          <p:nvPr/>
        </p:nvPicPr>
        <p:blipFill>
          <a:blip r:embed="rId11"/>
          <a:stretch>
            <a:fillRect/>
          </a:stretch>
        </p:blipFill>
        <p:spPr>
          <a:xfrm>
            <a:off x="9038152" y="4015392"/>
            <a:ext cx="261563" cy="287100"/>
          </a:xfrm>
          <a:prstGeom prst="rect">
            <a:avLst/>
          </a:prstGeom>
        </p:spPr>
      </p:pic>
    </p:spTree>
    <p:extLst>
      <p:ext uri="{BB962C8B-B14F-4D97-AF65-F5344CB8AC3E}">
        <p14:creationId xmlns:p14="http://schemas.microsoft.com/office/powerpoint/2010/main" val="1627907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12</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852180" y="112245"/>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Process Flow Narrative</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F431CF9-1210-E74E-A35D-700F4AC516B9}"/>
              </a:ext>
            </a:extLst>
          </p:cNvPr>
          <p:cNvGrpSpPr/>
          <p:nvPr/>
        </p:nvGrpSpPr>
        <p:grpSpPr>
          <a:xfrm>
            <a:off x="4746436" y="5038343"/>
            <a:ext cx="2431604" cy="1473077"/>
            <a:chOff x="4746436" y="5038343"/>
            <a:chExt cx="2431604" cy="1473077"/>
          </a:xfrm>
        </p:grpSpPr>
        <p:pic>
          <p:nvPicPr>
            <p:cNvPr id="37" name="Picture 36">
              <a:extLst>
                <a:ext uri="{FF2B5EF4-FFF2-40B4-BE49-F238E27FC236}">
                  <a16:creationId xmlns:a16="http://schemas.microsoft.com/office/drawing/2014/main" id="{11B2822B-25D1-9A49-9726-F13E59E9D32B}"/>
                </a:ext>
              </a:extLst>
            </p:cNvPr>
            <p:cNvPicPr>
              <a:picLocks noChangeAspect="1"/>
            </p:cNvPicPr>
            <p:nvPr/>
          </p:nvPicPr>
          <p:blipFill>
            <a:blip r:embed="rId3"/>
            <a:stretch>
              <a:fillRect/>
            </a:stretch>
          </p:blipFill>
          <p:spPr>
            <a:xfrm>
              <a:off x="4746436" y="5038343"/>
              <a:ext cx="2431604" cy="1473077"/>
            </a:xfrm>
            <a:prstGeom prst="rect">
              <a:avLst/>
            </a:prstGeom>
          </p:spPr>
        </p:pic>
        <p:sp>
          <p:nvSpPr>
            <p:cNvPr id="38" name="TextBox 37">
              <a:extLst>
                <a:ext uri="{FF2B5EF4-FFF2-40B4-BE49-F238E27FC236}">
                  <a16:creationId xmlns:a16="http://schemas.microsoft.com/office/drawing/2014/main" id="{C6FAF07B-5F5E-F846-8D63-6675E3E8EB72}"/>
                </a:ext>
              </a:extLst>
            </p:cNvPr>
            <p:cNvSpPr txBox="1"/>
            <p:nvPr/>
          </p:nvSpPr>
          <p:spPr>
            <a:xfrm>
              <a:off x="4810444" y="5070650"/>
              <a:ext cx="433132" cy="253916"/>
            </a:xfrm>
            <a:prstGeom prst="rect">
              <a:avLst/>
            </a:prstGeom>
            <a:noFill/>
          </p:spPr>
          <p:txBody>
            <a:bodyPr wrap="none" rtlCol="0">
              <a:spAutoFit/>
            </a:bodyPr>
            <a:lstStyle/>
            <a:p>
              <a:r>
                <a:rPr lang="en-US" sz="1050" b="1" dirty="0">
                  <a:solidFill>
                    <a:prstClr val="black"/>
                  </a:solidFill>
                  <a:latin typeface="Trebuchet MS" panose="020B0603020202020204"/>
                </a:rPr>
                <a:t>ATC</a:t>
              </a:r>
            </a:p>
          </p:txBody>
        </p:sp>
      </p:grpSp>
      <p:grpSp>
        <p:nvGrpSpPr>
          <p:cNvPr id="39" name="Group 38">
            <a:extLst>
              <a:ext uri="{FF2B5EF4-FFF2-40B4-BE49-F238E27FC236}">
                <a16:creationId xmlns:a16="http://schemas.microsoft.com/office/drawing/2014/main" id="{56A0CE56-854A-A54B-80E9-0785CA85C25B}"/>
              </a:ext>
            </a:extLst>
          </p:cNvPr>
          <p:cNvGrpSpPr/>
          <p:nvPr/>
        </p:nvGrpSpPr>
        <p:grpSpPr>
          <a:xfrm>
            <a:off x="5579482" y="5470146"/>
            <a:ext cx="851074" cy="863949"/>
            <a:chOff x="5680066" y="5268978"/>
            <a:chExt cx="851074" cy="863949"/>
          </a:xfrm>
        </p:grpSpPr>
        <p:pic>
          <p:nvPicPr>
            <p:cNvPr id="40" name="Picture 39">
              <a:extLst>
                <a:ext uri="{FF2B5EF4-FFF2-40B4-BE49-F238E27FC236}">
                  <a16:creationId xmlns:a16="http://schemas.microsoft.com/office/drawing/2014/main" id="{807C0070-B39D-144E-979A-04121781E8AA}"/>
                </a:ext>
              </a:extLst>
            </p:cNvPr>
            <p:cNvPicPr>
              <a:picLocks noChangeAspect="1"/>
            </p:cNvPicPr>
            <p:nvPr/>
          </p:nvPicPr>
          <p:blipFill>
            <a:blip r:embed="rId4"/>
            <a:stretch>
              <a:fillRect/>
            </a:stretch>
          </p:blipFill>
          <p:spPr>
            <a:xfrm>
              <a:off x="5680066" y="5268978"/>
              <a:ext cx="851074" cy="863949"/>
            </a:xfrm>
            <a:prstGeom prst="rect">
              <a:avLst/>
            </a:prstGeom>
          </p:spPr>
        </p:pic>
        <p:sp>
          <p:nvSpPr>
            <p:cNvPr id="42" name="TextBox 41">
              <a:extLst>
                <a:ext uri="{FF2B5EF4-FFF2-40B4-BE49-F238E27FC236}">
                  <a16:creationId xmlns:a16="http://schemas.microsoft.com/office/drawing/2014/main" id="{812BF5E6-F0B0-354F-8A83-AF1D04574888}"/>
                </a:ext>
              </a:extLst>
            </p:cNvPr>
            <p:cNvSpPr txBox="1"/>
            <p:nvPr/>
          </p:nvSpPr>
          <p:spPr>
            <a:xfrm>
              <a:off x="5906674" y="5573994"/>
              <a:ext cx="423514" cy="253916"/>
            </a:xfrm>
            <a:prstGeom prst="rect">
              <a:avLst/>
            </a:prstGeom>
            <a:noFill/>
          </p:spPr>
          <p:txBody>
            <a:bodyPr wrap="none" rtlCol="0">
              <a:spAutoFit/>
            </a:bodyPr>
            <a:lstStyle/>
            <a:p>
              <a:pPr algn="ctr"/>
              <a:r>
                <a:rPr lang="en-US" sz="1050" b="1" dirty="0">
                  <a:solidFill>
                    <a:prstClr val="black"/>
                  </a:solidFill>
                  <a:latin typeface="Trebuchet MS" panose="020B0603020202020204"/>
                </a:rPr>
                <a:t>PCF</a:t>
              </a:r>
            </a:p>
          </p:txBody>
        </p:sp>
      </p:grpSp>
      <p:sp>
        <p:nvSpPr>
          <p:cNvPr id="43" name="Rectangle 42">
            <a:extLst>
              <a:ext uri="{FF2B5EF4-FFF2-40B4-BE49-F238E27FC236}">
                <a16:creationId xmlns:a16="http://schemas.microsoft.com/office/drawing/2014/main" id="{77D519FA-7694-864C-A4A2-35F3CF4DD2FE}"/>
              </a:ext>
            </a:extLst>
          </p:cNvPr>
          <p:cNvSpPr/>
          <p:nvPr/>
        </p:nvSpPr>
        <p:spPr>
          <a:xfrm>
            <a:off x="5418875" y="5442820"/>
            <a:ext cx="1096927" cy="192256"/>
          </a:xfrm>
          <a:prstGeom prst="rect">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grpSp>
        <p:nvGrpSpPr>
          <p:cNvPr id="44" name="Group 43">
            <a:extLst>
              <a:ext uri="{FF2B5EF4-FFF2-40B4-BE49-F238E27FC236}">
                <a16:creationId xmlns:a16="http://schemas.microsoft.com/office/drawing/2014/main" id="{AE41A365-6ED4-2749-8774-862757086396}"/>
              </a:ext>
            </a:extLst>
          </p:cNvPr>
          <p:cNvGrpSpPr/>
          <p:nvPr/>
        </p:nvGrpSpPr>
        <p:grpSpPr>
          <a:xfrm>
            <a:off x="3852180" y="1390313"/>
            <a:ext cx="5217680" cy="1657347"/>
            <a:chOff x="2694075" y="1338662"/>
            <a:chExt cx="6702552" cy="1931107"/>
          </a:xfrm>
        </p:grpSpPr>
        <p:pic>
          <p:nvPicPr>
            <p:cNvPr id="46" name="Picture 45">
              <a:extLst>
                <a:ext uri="{FF2B5EF4-FFF2-40B4-BE49-F238E27FC236}">
                  <a16:creationId xmlns:a16="http://schemas.microsoft.com/office/drawing/2014/main" id="{BE3C89CE-A60F-FA4F-84F9-3E378E288770}"/>
                </a:ext>
              </a:extLst>
            </p:cNvPr>
            <p:cNvPicPr>
              <a:picLocks noChangeAspect="1"/>
            </p:cNvPicPr>
            <p:nvPr/>
          </p:nvPicPr>
          <p:blipFill>
            <a:blip r:embed="rId3"/>
            <a:stretch>
              <a:fillRect/>
            </a:stretch>
          </p:blipFill>
          <p:spPr>
            <a:xfrm>
              <a:off x="2694075" y="1338662"/>
              <a:ext cx="6702552" cy="1931107"/>
            </a:xfrm>
            <a:prstGeom prst="rect">
              <a:avLst/>
            </a:prstGeom>
          </p:spPr>
        </p:pic>
        <p:sp>
          <p:nvSpPr>
            <p:cNvPr id="47" name="TextBox 46">
              <a:extLst>
                <a:ext uri="{FF2B5EF4-FFF2-40B4-BE49-F238E27FC236}">
                  <a16:creationId xmlns:a16="http://schemas.microsoft.com/office/drawing/2014/main" id="{7ED08165-38F9-D546-881D-D36430A428EF}"/>
                </a:ext>
              </a:extLst>
            </p:cNvPr>
            <p:cNvSpPr txBox="1"/>
            <p:nvPr/>
          </p:nvSpPr>
          <p:spPr>
            <a:xfrm>
              <a:off x="2941393" y="1418303"/>
              <a:ext cx="2573140" cy="430887"/>
            </a:xfrm>
            <a:prstGeom prst="rect">
              <a:avLst/>
            </a:prstGeom>
            <a:noFill/>
          </p:spPr>
          <p:txBody>
            <a:bodyPr wrap="none" rtlCol="0">
              <a:spAutoFit/>
            </a:bodyPr>
            <a:lstStyle/>
            <a:p>
              <a:r>
                <a:rPr lang="en-US" sz="1100" b="1" dirty="0">
                  <a:solidFill>
                    <a:prstClr val="black"/>
                  </a:solidFill>
                  <a:latin typeface="Trebuchet MS" panose="020B0603020202020204"/>
                </a:rPr>
                <a:t>GCP (&lt;Google Cloud Project Name&gt;)</a:t>
              </a:r>
            </a:p>
            <a:p>
              <a:r>
                <a:rPr lang="en-US" sz="1100" b="1" dirty="0">
                  <a:solidFill>
                    <a:prstClr val="black"/>
                  </a:solidFill>
                  <a:latin typeface="Trebuchet MS" panose="020B0603020202020204"/>
                </a:rPr>
                <a:t>Cloud Region and Zone</a:t>
              </a:r>
            </a:p>
          </p:txBody>
        </p:sp>
      </p:grpSp>
      <p:grpSp>
        <p:nvGrpSpPr>
          <p:cNvPr id="48" name="Group 47">
            <a:extLst>
              <a:ext uri="{FF2B5EF4-FFF2-40B4-BE49-F238E27FC236}">
                <a16:creationId xmlns:a16="http://schemas.microsoft.com/office/drawing/2014/main" id="{929EF7C1-385E-FB41-A0D4-749B66E2F343}"/>
              </a:ext>
            </a:extLst>
          </p:cNvPr>
          <p:cNvGrpSpPr/>
          <p:nvPr/>
        </p:nvGrpSpPr>
        <p:grpSpPr>
          <a:xfrm>
            <a:off x="5474444" y="1679914"/>
            <a:ext cx="1176341" cy="1153712"/>
            <a:chOff x="5501876" y="2033684"/>
            <a:chExt cx="853905" cy="863949"/>
          </a:xfrm>
        </p:grpSpPr>
        <p:pic>
          <p:nvPicPr>
            <p:cNvPr id="49" name="Picture 48">
              <a:extLst>
                <a:ext uri="{FF2B5EF4-FFF2-40B4-BE49-F238E27FC236}">
                  <a16:creationId xmlns:a16="http://schemas.microsoft.com/office/drawing/2014/main" id="{2A209096-5672-2845-9638-BD212E376CE8}"/>
                </a:ext>
              </a:extLst>
            </p:cNvPr>
            <p:cNvPicPr>
              <a:picLocks noChangeAspect="1"/>
            </p:cNvPicPr>
            <p:nvPr/>
          </p:nvPicPr>
          <p:blipFill>
            <a:blip r:embed="rId4"/>
            <a:stretch>
              <a:fillRect/>
            </a:stretch>
          </p:blipFill>
          <p:spPr>
            <a:xfrm>
              <a:off x="5501876" y="2033684"/>
              <a:ext cx="851074" cy="863949"/>
            </a:xfrm>
            <a:prstGeom prst="rect">
              <a:avLst/>
            </a:prstGeom>
          </p:spPr>
        </p:pic>
        <p:sp>
          <p:nvSpPr>
            <p:cNvPr id="51" name="TextBox 50">
              <a:extLst>
                <a:ext uri="{FF2B5EF4-FFF2-40B4-BE49-F238E27FC236}">
                  <a16:creationId xmlns:a16="http://schemas.microsoft.com/office/drawing/2014/main" id="{0EFAAB59-81B3-EB44-80D5-33844DD729EB}"/>
                </a:ext>
              </a:extLst>
            </p:cNvPr>
            <p:cNvSpPr txBox="1"/>
            <p:nvPr/>
          </p:nvSpPr>
          <p:spPr>
            <a:xfrm>
              <a:off x="5528215" y="2221093"/>
              <a:ext cx="827566" cy="190143"/>
            </a:xfrm>
            <a:prstGeom prst="rect">
              <a:avLst/>
            </a:prstGeom>
            <a:noFill/>
          </p:spPr>
          <p:txBody>
            <a:bodyPr wrap="none" rtlCol="0">
              <a:spAutoFit/>
            </a:bodyPr>
            <a:lstStyle/>
            <a:p>
              <a:pPr algn="ctr"/>
              <a:r>
                <a:rPr lang="en-US" sz="1050" b="1" dirty="0">
                  <a:solidFill>
                    <a:prstClr val="black"/>
                  </a:solidFill>
                  <a:latin typeface="Trebuchet MS" panose="020B0603020202020204"/>
                </a:rPr>
                <a:t>Cloud Function</a:t>
              </a:r>
            </a:p>
          </p:txBody>
        </p:sp>
      </p:grpSp>
      <p:sp>
        <p:nvSpPr>
          <p:cNvPr id="52" name="Rectangle 51">
            <a:extLst>
              <a:ext uri="{FF2B5EF4-FFF2-40B4-BE49-F238E27FC236}">
                <a16:creationId xmlns:a16="http://schemas.microsoft.com/office/drawing/2014/main" id="{D42D6240-ACE8-224F-9124-7D0349076B3D}"/>
              </a:ext>
            </a:extLst>
          </p:cNvPr>
          <p:cNvSpPr/>
          <p:nvPr/>
        </p:nvSpPr>
        <p:spPr>
          <a:xfrm>
            <a:off x="5504853" y="2265132"/>
            <a:ext cx="1112455" cy="230287"/>
          </a:xfrm>
          <a:prstGeom prst="rect">
            <a:avLst/>
          </a:prstGeom>
          <a:solidFill>
            <a:srgbClr val="F9CBAB"/>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cxnSp>
        <p:nvCxnSpPr>
          <p:cNvPr id="62" name="Straight Arrow Connector 61">
            <a:extLst>
              <a:ext uri="{FF2B5EF4-FFF2-40B4-BE49-F238E27FC236}">
                <a16:creationId xmlns:a16="http://schemas.microsoft.com/office/drawing/2014/main" id="{372650A0-6E11-4543-84DB-61C52D51736B}"/>
              </a:ext>
            </a:extLst>
          </p:cNvPr>
          <p:cNvCxnSpPr/>
          <p:nvPr/>
        </p:nvCxnSpPr>
        <p:spPr>
          <a:xfrm rot="10800000" flipH="1">
            <a:off x="6001343" y="2833626"/>
            <a:ext cx="166" cy="2609195"/>
          </a:xfrm>
          <a:prstGeom prst="straightConnector1">
            <a:avLst/>
          </a:prstGeom>
          <a:noFill/>
          <a:ln w="9525" cap="flat" cmpd="sng" algn="ctr">
            <a:solidFill>
              <a:sysClr val="windowText" lastClr="000000"/>
            </a:solidFill>
            <a:prstDash val="solid"/>
            <a:tailEnd type="triangle"/>
          </a:ln>
          <a:effectLst/>
        </p:spPr>
      </p:cxnSp>
      <p:sp>
        <p:nvSpPr>
          <p:cNvPr id="115" name="TextBox 114">
            <a:extLst>
              <a:ext uri="{FF2B5EF4-FFF2-40B4-BE49-F238E27FC236}">
                <a16:creationId xmlns:a16="http://schemas.microsoft.com/office/drawing/2014/main" id="{CE6B93A6-5645-E748-93A6-0F0B38D13288}"/>
              </a:ext>
            </a:extLst>
          </p:cNvPr>
          <p:cNvSpPr txBox="1"/>
          <p:nvPr/>
        </p:nvSpPr>
        <p:spPr>
          <a:xfrm>
            <a:off x="4810444" y="3653742"/>
            <a:ext cx="2020002" cy="24622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TCP/443 TLS 1.2 THD</a:t>
            </a:r>
          </a:p>
        </p:txBody>
      </p:sp>
      <p:sp>
        <p:nvSpPr>
          <p:cNvPr id="136" name="Slide Number Placeholder 3">
            <a:extLst>
              <a:ext uri="{FF2B5EF4-FFF2-40B4-BE49-F238E27FC236}">
                <a16:creationId xmlns:a16="http://schemas.microsoft.com/office/drawing/2014/main" id="{51E2B9C4-2CB9-754A-93B8-AAFEBFADFFCE}"/>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12</a:t>
            </a:fld>
            <a:endParaRPr lang="en-US" b="1" dirty="0">
              <a:solidFill>
                <a:srgbClr val="C55814"/>
              </a:solidFill>
              <a:latin typeface="Calibri" panose="020F0502020204030204"/>
            </a:endParaRPr>
          </a:p>
        </p:txBody>
      </p:sp>
      <p:pic>
        <p:nvPicPr>
          <p:cNvPr id="69" name="Picture 68">
            <a:extLst>
              <a:ext uri="{FF2B5EF4-FFF2-40B4-BE49-F238E27FC236}">
                <a16:creationId xmlns:a16="http://schemas.microsoft.com/office/drawing/2014/main" id="{C81D0E0C-5180-4225-9CC5-46BF5937D376}"/>
              </a:ext>
            </a:extLst>
          </p:cNvPr>
          <p:cNvPicPr>
            <a:picLocks noChangeAspect="1"/>
          </p:cNvPicPr>
          <p:nvPr/>
        </p:nvPicPr>
        <p:blipFill>
          <a:blip r:embed="rId5"/>
          <a:stretch>
            <a:fillRect/>
          </a:stretch>
        </p:blipFill>
        <p:spPr>
          <a:xfrm>
            <a:off x="10329242" y="1831682"/>
            <a:ext cx="1397332" cy="904800"/>
          </a:xfrm>
          <a:prstGeom prst="rect">
            <a:avLst/>
          </a:prstGeom>
        </p:spPr>
      </p:pic>
      <p:sp>
        <p:nvSpPr>
          <p:cNvPr id="74" name="TextBox 73">
            <a:extLst>
              <a:ext uri="{FF2B5EF4-FFF2-40B4-BE49-F238E27FC236}">
                <a16:creationId xmlns:a16="http://schemas.microsoft.com/office/drawing/2014/main" id="{A46884CD-D769-44F9-AB07-5D3A9644CAE0}"/>
              </a:ext>
            </a:extLst>
          </p:cNvPr>
          <p:cNvSpPr txBox="1"/>
          <p:nvPr/>
        </p:nvSpPr>
        <p:spPr>
          <a:xfrm>
            <a:off x="10581592" y="2129812"/>
            <a:ext cx="772207" cy="253916"/>
          </a:xfrm>
          <a:prstGeom prst="rect">
            <a:avLst/>
          </a:prstGeom>
          <a:noFill/>
        </p:spPr>
        <p:txBody>
          <a:bodyPr wrap="none" rtlCol="0">
            <a:spAutoFit/>
          </a:bodyPr>
          <a:lstStyle/>
          <a:p>
            <a:pPr algn="ctr"/>
            <a:r>
              <a:rPr lang="en-US" sz="1050" b="1" dirty="0">
                <a:solidFill>
                  <a:prstClr val="black"/>
                </a:solidFill>
              </a:rPr>
              <a:t>Third Party</a:t>
            </a:r>
          </a:p>
        </p:txBody>
      </p:sp>
      <p:cxnSp>
        <p:nvCxnSpPr>
          <p:cNvPr id="75" name="Straight Arrow Connector 74">
            <a:extLst>
              <a:ext uri="{FF2B5EF4-FFF2-40B4-BE49-F238E27FC236}">
                <a16:creationId xmlns:a16="http://schemas.microsoft.com/office/drawing/2014/main" id="{F9B90608-35E9-415C-8FBF-2424CACA929E}"/>
              </a:ext>
            </a:extLst>
          </p:cNvPr>
          <p:cNvCxnSpPr>
            <a:cxnSpLocks/>
            <a:stCxn id="69" idx="1"/>
            <a:endCxn id="49" idx="3"/>
          </p:cNvCxnSpPr>
          <p:nvPr/>
        </p:nvCxnSpPr>
        <p:spPr>
          <a:xfrm flipH="1" flipV="1">
            <a:off x="6646885" y="2256770"/>
            <a:ext cx="3682357" cy="27312"/>
          </a:xfrm>
          <a:prstGeom prst="straightConnector1">
            <a:avLst/>
          </a:prstGeom>
          <a:noFill/>
          <a:ln w="9525" cap="flat" cmpd="sng" algn="ctr">
            <a:solidFill>
              <a:sysClr val="windowText" lastClr="000000"/>
            </a:solidFill>
            <a:prstDash val="solid"/>
            <a:tailEnd type="triangle"/>
          </a:ln>
          <a:effectLst/>
        </p:spPr>
      </p:cxnSp>
      <p:sp>
        <p:nvSpPr>
          <p:cNvPr id="76" name="TextBox 75">
            <a:extLst>
              <a:ext uri="{FF2B5EF4-FFF2-40B4-BE49-F238E27FC236}">
                <a16:creationId xmlns:a16="http://schemas.microsoft.com/office/drawing/2014/main" id="{5B85B959-8E43-4F09-A661-3083E0401906}"/>
              </a:ext>
            </a:extLst>
          </p:cNvPr>
          <p:cNvSpPr txBox="1"/>
          <p:nvPr/>
        </p:nvSpPr>
        <p:spPr>
          <a:xfrm>
            <a:off x="7789749" y="2087493"/>
            <a:ext cx="2030525" cy="24622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TCP/443 TLS 1.2 THD</a:t>
            </a:r>
          </a:p>
        </p:txBody>
      </p:sp>
      <p:sp>
        <p:nvSpPr>
          <p:cNvPr id="59" name="TextBox 58">
            <a:extLst>
              <a:ext uri="{FF2B5EF4-FFF2-40B4-BE49-F238E27FC236}">
                <a16:creationId xmlns:a16="http://schemas.microsoft.com/office/drawing/2014/main" id="{DE827367-AB29-423B-8438-BAF5886BAB9E}"/>
              </a:ext>
            </a:extLst>
          </p:cNvPr>
          <p:cNvSpPr txBox="1"/>
          <p:nvPr/>
        </p:nvSpPr>
        <p:spPr>
          <a:xfrm>
            <a:off x="5084103" y="4061851"/>
            <a:ext cx="320131"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1</a:t>
            </a:r>
          </a:p>
        </p:txBody>
      </p:sp>
      <p:sp>
        <p:nvSpPr>
          <p:cNvPr id="60" name="TextBox 59">
            <a:extLst>
              <a:ext uri="{FF2B5EF4-FFF2-40B4-BE49-F238E27FC236}">
                <a16:creationId xmlns:a16="http://schemas.microsoft.com/office/drawing/2014/main" id="{DB2D86E2-F091-4BB2-A9BB-28698F0A4DA4}"/>
              </a:ext>
            </a:extLst>
          </p:cNvPr>
          <p:cNvSpPr txBox="1"/>
          <p:nvPr/>
        </p:nvSpPr>
        <p:spPr>
          <a:xfrm>
            <a:off x="9214668" y="1693183"/>
            <a:ext cx="364160"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2</a:t>
            </a:r>
          </a:p>
        </p:txBody>
      </p:sp>
      <p:pic>
        <p:nvPicPr>
          <p:cNvPr id="61" name="Picture 60">
            <a:extLst>
              <a:ext uri="{FF2B5EF4-FFF2-40B4-BE49-F238E27FC236}">
                <a16:creationId xmlns:a16="http://schemas.microsoft.com/office/drawing/2014/main" id="{7AEDABB1-8521-4BED-8FCF-32B3F895E03F}"/>
              </a:ext>
            </a:extLst>
          </p:cNvPr>
          <p:cNvPicPr>
            <a:picLocks noChangeAspect="1"/>
          </p:cNvPicPr>
          <p:nvPr/>
        </p:nvPicPr>
        <p:blipFill>
          <a:blip r:embed="rId6"/>
          <a:stretch>
            <a:fillRect/>
          </a:stretch>
        </p:blipFill>
        <p:spPr>
          <a:xfrm>
            <a:off x="8578173" y="1615774"/>
            <a:ext cx="386435" cy="434680"/>
          </a:xfrm>
          <a:prstGeom prst="rect">
            <a:avLst/>
          </a:prstGeom>
        </p:spPr>
      </p:pic>
      <p:sp>
        <p:nvSpPr>
          <p:cNvPr id="63" name="Oval 62">
            <a:extLst>
              <a:ext uri="{FF2B5EF4-FFF2-40B4-BE49-F238E27FC236}">
                <a16:creationId xmlns:a16="http://schemas.microsoft.com/office/drawing/2014/main" id="{9CF7A332-B63E-4E4D-B84E-271CB5BA6159}"/>
              </a:ext>
            </a:extLst>
          </p:cNvPr>
          <p:cNvSpPr/>
          <p:nvPr/>
        </p:nvSpPr>
        <p:spPr>
          <a:xfrm>
            <a:off x="5579482" y="4169413"/>
            <a:ext cx="354587" cy="307776"/>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000" dirty="0">
                <a:latin typeface="Calibri" panose="020F0502020204030204" pitchFamily="34" charset="0"/>
                <a:cs typeface="Calibri" panose="020F0502020204030204" pitchFamily="34" charset="0"/>
              </a:rPr>
              <a:t>SAG</a:t>
            </a:r>
          </a:p>
        </p:txBody>
      </p:sp>
      <p:grpSp>
        <p:nvGrpSpPr>
          <p:cNvPr id="55" name="Group 54">
            <a:extLst>
              <a:ext uri="{FF2B5EF4-FFF2-40B4-BE49-F238E27FC236}">
                <a16:creationId xmlns:a16="http://schemas.microsoft.com/office/drawing/2014/main" id="{A3E6718F-3902-444B-9423-281ABFE6FAF2}"/>
              </a:ext>
            </a:extLst>
          </p:cNvPr>
          <p:cNvGrpSpPr/>
          <p:nvPr/>
        </p:nvGrpSpPr>
        <p:grpSpPr>
          <a:xfrm>
            <a:off x="2586409" y="2225993"/>
            <a:ext cx="2909849" cy="338554"/>
            <a:chOff x="1487595" y="2293569"/>
            <a:chExt cx="4116693" cy="338554"/>
          </a:xfrm>
        </p:grpSpPr>
        <p:cxnSp>
          <p:nvCxnSpPr>
            <p:cNvPr id="68" name="Straight Arrow Connector 67">
              <a:extLst>
                <a:ext uri="{FF2B5EF4-FFF2-40B4-BE49-F238E27FC236}">
                  <a16:creationId xmlns:a16="http://schemas.microsoft.com/office/drawing/2014/main" id="{7EA87EF0-33D3-4A0D-9ADC-18C7CBB6958F}"/>
                </a:ext>
              </a:extLst>
            </p:cNvPr>
            <p:cNvCxnSpPr>
              <a:cxnSpLocks/>
            </p:cNvCxnSpPr>
            <p:nvPr/>
          </p:nvCxnSpPr>
          <p:spPr>
            <a:xfrm>
              <a:off x="1487595" y="2324331"/>
              <a:ext cx="4116693" cy="52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AF515FD-E4C6-40B3-8EF2-824329FD3305}"/>
                </a:ext>
              </a:extLst>
            </p:cNvPr>
            <p:cNvSpPr txBox="1"/>
            <p:nvPr/>
          </p:nvSpPr>
          <p:spPr>
            <a:xfrm>
              <a:off x="2057045" y="2293569"/>
              <a:ext cx="1314936"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 Public</a:t>
              </a:r>
            </a:p>
          </p:txBody>
        </p:sp>
      </p:grpSp>
      <p:sp>
        <p:nvSpPr>
          <p:cNvPr id="71" name="TextBox 70">
            <a:extLst>
              <a:ext uri="{FF2B5EF4-FFF2-40B4-BE49-F238E27FC236}">
                <a16:creationId xmlns:a16="http://schemas.microsoft.com/office/drawing/2014/main" id="{01FB49BE-7A71-4613-BE5D-E3B9E89A0E04}"/>
              </a:ext>
            </a:extLst>
          </p:cNvPr>
          <p:cNvSpPr txBox="1"/>
          <p:nvPr/>
        </p:nvSpPr>
        <p:spPr>
          <a:xfrm>
            <a:off x="3282375" y="1896292"/>
            <a:ext cx="299488"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3</a:t>
            </a:r>
          </a:p>
        </p:txBody>
      </p:sp>
      <p:grpSp>
        <p:nvGrpSpPr>
          <p:cNvPr id="72" name="Group 71">
            <a:extLst>
              <a:ext uri="{FF2B5EF4-FFF2-40B4-BE49-F238E27FC236}">
                <a16:creationId xmlns:a16="http://schemas.microsoft.com/office/drawing/2014/main" id="{B08E10F6-2D50-4C9A-9E4B-CB2508A712A0}"/>
              </a:ext>
            </a:extLst>
          </p:cNvPr>
          <p:cNvGrpSpPr/>
          <p:nvPr/>
        </p:nvGrpSpPr>
        <p:grpSpPr>
          <a:xfrm>
            <a:off x="1940523" y="1923760"/>
            <a:ext cx="914147" cy="478500"/>
            <a:chOff x="597636" y="1938175"/>
            <a:chExt cx="914147" cy="478500"/>
          </a:xfrm>
        </p:grpSpPr>
        <p:pic>
          <p:nvPicPr>
            <p:cNvPr id="73" name="Picture 72">
              <a:extLst>
                <a:ext uri="{FF2B5EF4-FFF2-40B4-BE49-F238E27FC236}">
                  <a16:creationId xmlns:a16="http://schemas.microsoft.com/office/drawing/2014/main" id="{1BD971AA-1AA8-468E-AA03-AEB34DD0540D}"/>
                </a:ext>
              </a:extLst>
            </p:cNvPr>
            <p:cNvPicPr>
              <a:picLocks noChangeAspect="1"/>
            </p:cNvPicPr>
            <p:nvPr/>
          </p:nvPicPr>
          <p:blipFill>
            <a:blip r:embed="rId7"/>
            <a:stretch>
              <a:fillRect/>
            </a:stretch>
          </p:blipFill>
          <p:spPr>
            <a:xfrm>
              <a:off x="1025341" y="1938175"/>
              <a:ext cx="486442" cy="478500"/>
            </a:xfrm>
            <a:prstGeom prst="rect">
              <a:avLst/>
            </a:prstGeom>
          </p:spPr>
        </p:pic>
        <p:pic>
          <p:nvPicPr>
            <p:cNvPr id="77" name="Picture 76">
              <a:extLst>
                <a:ext uri="{FF2B5EF4-FFF2-40B4-BE49-F238E27FC236}">
                  <a16:creationId xmlns:a16="http://schemas.microsoft.com/office/drawing/2014/main" id="{4A646118-447D-4711-AD0A-095DFE91AA2A}"/>
                </a:ext>
              </a:extLst>
            </p:cNvPr>
            <p:cNvPicPr>
              <a:picLocks noChangeAspect="1"/>
            </p:cNvPicPr>
            <p:nvPr/>
          </p:nvPicPr>
          <p:blipFill rotWithShape="1">
            <a:blip r:embed="rId8"/>
            <a:srcRect b="32831"/>
            <a:stretch/>
          </p:blipFill>
          <p:spPr>
            <a:xfrm>
              <a:off x="597636" y="2047100"/>
              <a:ext cx="489345" cy="331205"/>
            </a:xfrm>
            <a:prstGeom prst="rect">
              <a:avLst/>
            </a:prstGeom>
          </p:spPr>
        </p:pic>
      </p:grpSp>
      <p:sp>
        <p:nvSpPr>
          <p:cNvPr id="78" name="TextBox 77">
            <a:extLst>
              <a:ext uri="{FF2B5EF4-FFF2-40B4-BE49-F238E27FC236}">
                <a16:creationId xmlns:a16="http://schemas.microsoft.com/office/drawing/2014/main" id="{B3CA45B9-98B0-4DAB-A3B2-2ADB202E61E5}"/>
              </a:ext>
            </a:extLst>
          </p:cNvPr>
          <p:cNvSpPr txBox="1"/>
          <p:nvPr/>
        </p:nvSpPr>
        <p:spPr>
          <a:xfrm>
            <a:off x="1696108" y="2561936"/>
            <a:ext cx="1412902" cy="307777"/>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Associate</a:t>
            </a:r>
          </a:p>
        </p:txBody>
      </p:sp>
      <p:sp>
        <p:nvSpPr>
          <p:cNvPr id="80" name="Oval 79">
            <a:extLst>
              <a:ext uri="{FF2B5EF4-FFF2-40B4-BE49-F238E27FC236}">
                <a16:creationId xmlns:a16="http://schemas.microsoft.com/office/drawing/2014/main" id="{CB8BDF35-5B3F-4CA4-950C-55F567B2F4FD}"/>
              </a:ext>
            </a:extLst>
          </p:cNvPr>
          <p:cNvSpPr/>
          <p:nvPr/>
        </p:nvSpPr>
        <p:spPr>
          <a:xfrm>
            <a:off x="3403748" y="2578083"/>
            <a:ext cx="340726" cy="307777"/>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000" dirty="0">
                <a:latin typeface="Calibri" panose="020F0502020204030204" pitchFamily="34" charset="0"/>
                <a:cs typeface="Calibri" panose="020F0502020204030204" pitchFamily="34" charset="0"/>
              </a:rPr>
              <a:t>SP</a:t>
            </a:r>
          </a:p>
        </p:txBody>
      </p:sp>
      <p:grpSp>
        <p:nvGrpSpPr>
          <p:cNvPr id="82" name="Group 81">
            <a:extLst>
              <a:ext uri="{FF2B5EF4-FFF2-40B4-BE49-F238E27FC236}">
                <a16:creationId xmlns:a16="http://schemas.microsoft.com/office/drawing/2014/main" id="{9DE21171-3528-499C-9CF5-67AC441B05B8}"/>
              </a:ext>
            </a:extLst>
          </p:cNvPr>
          <p:cNvGrpSpPr/>
          <p:nvPr/>
        </p:nvGrpSpPr>
        <p:grpSpPr>
          <a:xfrm>
            <a:off x="187958" y="3303306"/>
            <a:ext cx="11418022" cy="2900794"/>
            <a:chOff x="1805667" y="1504936"/>
            <a:chExt cx="11418022" cy="2900794"/>
          </a:xfrm>
        </p:grpSpPr>
        <p:sp>
          <p:nvSpPr>
            <p:cNvPr id="84" name="TextBox 83">
              <a:extLst>
                <a:ext uri="{FF2B5EF4-FFF2-40B4-BE49-F238E27FC236}">
                  <a16:creationId xmlns:a16="http://schemas.microsoft.com/office/drawing/2014/main" id="{369F004A-49EA-4DB9-9971-F2B23ACADDFD}"/>
                </a:ext>
              </a:extLst>
            </p:cNvPr>
            <p:cNvSpPr txBox="1"/>
            <p:nvPr/>
          </p:nvSpPr>
          <p:spPr>
            <a:xfrm>
              <a:off x="1805667" y="1504936"/>
              <a:ext cx="4359037" cy="2900794"/>
            </a:xfrm>
            <a:prstGeom prst="rect">
              <a:avLst/>
            </a:prstGeom>
            <a:solidFill>
              <a:schemeClr val="tx1">
                <a:lumMod val="95000"/>
              </a:schemeClr>
            </a:solidFill>
            <a:ln w="28575">
              <a:solidFill>
                <a:schemeClr val="tx1">
                  <a:lumMod val="65000"/>
                </a:schemeClr>
              </a:solidFill>
            </a:ln>
          </p:spPr>
          <p:txBody>
            <a:bodyPr wrap="square" rtlCol="0">
              <a:spAutoFit/>
            </a:bodyPr>
            <a:lstStyle/>
            <a:p>
              <a:pPr algn="ctr"/>
              <a:r>
                <a:rPr lang="en-US" sz="1050" b="1" u="sng" dirty="0">
                  <a:solidFill>
                    <a:schemeClr val="bg1"/>
                  </a:solidFill>
                  <a:latin typeface="+mj-lt"/>
                </a:rPr>
                <a:t>Process Flow Details</a:t>
              </a:r>
            </a:p>
            <a:p>
              <a:endParaRPr lang="en-US" sz="1000" b="1" u="sng" dirty="0">
                <a:solidFill>
                  <a:schemeClr val="bg1"/>
                </a:solidFill>
                <a:latin typeface="+mj-lt"/>
              </a:endParaRPr>
            </a:p>
            <a:p>
              <a:pPr algn="just"/>
              <a:r>
                <a:rPr lang="en-US" sz="1100" dirty="0">
                  <a:solidFill>
                    <a:schemeClr val="bg1"/>
                  </a:solidFill>
                  <a:ea typeface="Calibri" charset="0"/>
                  <a:cs typeface="Calibri" charset="0"/>
                </a:rPr>
                <a:t>The </a:t>
              </a:r>
              <a:r>
                <a:rPr lang="en-US" sz="1100" b="1" dirty="0">
                  <a:solidFill>
                    <a:schemeClr val="bg1"/>
                  </a:solidFill>
                  <a:ea typeface="Calibri" charset="0"/>
                  <a:cs typeface="Calibri" charset="0"/>
                </a:rPr>
                <a:t>process flow details box </a:t>
              </a:r>
              <a:r>
                <a:rPr lang="en-US" sz="1100" dirty="0">
                  <a:solidFill>
                    <a:schemeClr val="bg1"/>
                  </a:solidFill>
                  <a:ea typeface="Calibri" charset="0"/>
                  <a:cs typeface="Calibri" charset="0"/>
                </a:rPr>
                <a:t>should include:</a:t>
              </a:r>
            </a:p>
            <a:p>
              <a:pPr marL="346075" indent="-171450" algn="just">
                <a:buFont typeface="Wingdings" pitchFamily="2" charset="2"/>
                <a:buChar char="q"/>
              </a:pPr>
              <a:r>
                <a:rPr lang="en-US" sz="1100" dirty="0">
                  <a:solidFill>
                    <a:schemeClr val="bg1"/>
                  </a:solidFill>
                  <a:ea typeface="Calibri" charset="0"/>
                  <a:cs typeface="Calibri" charset="0"/>
                </a:rPr>
                <a:t>Enumerated summary of the action/transaction executed for each flow</a:t>
              </a:r>
            </a:p>
            <a:p>
              <a:pPr marL="346075" indent="-171450" algn="just">
                <a:buFont typeface="Wingdings" pitchFamily="2" charset="2"/>
                <a:buChar char="q"/>
              </a:pPr>
              <a:r>
                <a:rPr lang="en-US" sz="1100" dirty="0">
                  <a:solidFill>
                    <a:schemeClr val="bg1"/>
                  </a:solidFill>
                  <a:ea typeface="Calibri" charset="0"/>
                  <a:cs typeface="Calibri" charset="0"/>
                </a:rPr>
                <a:t>All data elements that are transmitted, collected, stored, processed, or displayed for each flow.</a:t>
              </a:r>
            </a:p>
            <a:p>
              <a:pPr marL="346075" indent="-171450" algn="just">
                <a:buFont typeface="Wingdings" pitchFamily="2" charset="2"/>
                <a:buChar char="q"/>
              </a:pPr>
              <a:r>
                <a:rPr lang="en-US" sz="1100" dirty="0">
                  <a:solidFill>
                    <a:schemeClr val="bg1"/>
                  </a:solidFill>
                  <a:ea typeface="Calibri" charset="0"/>
                  <a:cs typeface="Calibri" charset="0"/>
                </a:rPr>
                <a:t>Where data is protected, specify the protection mechanism, AES 256 encryption, etc.</a:t>
              </a:r>
            </a:p>
            <a:p>
              <a:pPr marL="346075" indent="-171450" algn="just">
                <a:buFont typeface="Wingdings" pitchFamily="2" charset="2"/>
                <a:buChar char="q"/>
              </a:pPr>
              <a:r>
                <a:rPr lang="en-US" sz="1100" dirty="0">
                  <a:solidFill>
                    <a:schemeClr val="bg1"/>
                  </a:solidFill>
                  <a:ea typeface="Calibri" charset="0"/>
                  <a:cs typeface="Calibri" charset="0"/>
                </a:rPr>
                <a:t>Each entry in the process flow details box should correspond with a numbered network flow on the architecture diagram</a:t>
              </a:r>
            </a:p>
            <a:p>
              <a:pPr marL="174625"/>
              <a:endParaRPr lang="en-US" sz="900" dirty="0">
                <a:solidFill>
                  <a:schemeClr val="bg1"/>
                </a:solidFill>
                <a:ea typeface="Calibri" charset="0"/>
                <a:cs typeface="Calibri" charset="0"/>
              </a:endParaRPr>
            </a:p>
            <a:p>
              <a:pPr marL="174625"/>
              <a:endParaRPr lang="en-US" sz="900" dirty="0">
                <a:solidFill>
                  <a:schemeClr val="bg1"/>
                </a:solidFill>
                <a:ea typeface="Calibri" charset="0"/>
                <a:cs typeface="Calibri" charset="0"/>
              </a:endParaRPr>
            </a:p>
            <a:p>
              <a:pPr marL="174625"/>
              <a:endParaRPr lang="en-US" sz="900" dirty="0">
                <a:solidFill>
                  <a:schemeClr val="bg1"/>
                </a:solidFill>
                <a:ea typeface="Calibri" charset="0"/>
                <a:cs typeface="Calibri" charset="0"/>
              </a:endParaRPr>
            </a:p>
            <a:p>
              <a:pPr marL="174625"/>
              <a:endParaRPr lang="en-US" sz="900" dirty="0">
                <a:solidFill>
                  <a:schemeClr val="bg1"/>
                </a:solidFill>
                <a:ea typeface="Calibri" charset="0"/>
                <a:cs typeface="Calibri" charset="0"/>
              </a:endParaRPr>
            </a:p>
            <a:p>
              <a:pPr marL="174625"/>
              <a:endParaRPr lang="en-US" sz="900" dirty="0">
                <a:solidFill>
                  <a:schemeClr val="bg1"/>
                </a:solidFill>
                <a:ea typeface="Calibri" charset="0"/>
                <a:cs typeface="Calibri" charset="0"/>
              </a:endParaRPr>
            </a:p>
            <a:p>
              <a:pPr marL="174625"/>
              <a:endParaRPr lang="en-US" sz="900" dirty="0">
                <a:solidFill>
                  <a:schemeClr val="bg1"/>
                </a:solidFill>
                <a:ea typeface="Calibri" charset="0"/>
                <a:cs typeface="Calibri" charset="0"/>
              </a:endParaRPr>
            </a:p>
            <a:p>
              <a:pPr marL="174625"/>
              <a:endParaRPr lang="en-US" sz="900" dirty="0">
                <a:solidFill>
                  <a:schemeClr val="bg1"/>
                </a:solidFill>
                <a:ea typeface="Calibri" charset="0"/>
                <a:cs typeface="Calibri" charset="0"/>
              </a:endParaRPr>
            </a:p>
          </p:txBody>
        </p:sp>
        <p:sp>
          <p:nvSpPr>
            <p:cNvPr id="85" name="TextBox 84">
              <a:extLst>
                <a:ext uri="{FF2B5EF4-FFF2-40B4-BE49-F238E27FC236}">
                  <a16:creationId xmlns:a16="http://schemas.microsoft.com/office/drawing/2014/main" id="{E2D30148-E89A-47E0-A743-04EADF5160AB}"/>
                </a:ext>
              </a:extLst>
            </p:cNvPr>
            <p:cNvSpPr txBox="1"/>
            <p:nvPr/>
          </p:nvSpPr>
          <p:spPr>
            <a:xfrm>
              <a:off x="9652276" y="1522519"/>
              <a:ext cx="3571413" cy="2123658"/>
            </a:xfrm>
            <a:prstGeom prst="rect">
              <a:avLst/>
            </a:prstGeom>
            <a:solidFill>
              <a:schemeClr val="accent4">
                <a:lumMod val="20000"/>
                <a:lumOff val="80000"/>
              </a:schemeClr>
            </a:solidFill>
            <a:ln>
              <a:solidFill>
                <a:srgbClr val="D07115"/>
              </a:solidFill>
            </a:ln>
          </p:spPr>
          <p:txBody>
            <a:bodyPr wrap="square" rtlCol="0">
              <a:spAutoFit/>
            </a:bodyPr>
            <a:lstStyle/>
            <a:p>
              <a:r>
                <a:rPr lang="en-US" sz="1100" b="1" dirty="0">
                  <a:solidFill>
                    <a:schemeClr val="bg1"/>
                  </a:solidFill>
                </a:rPr>
                <a:t>Process Flow</a:t>
              </a:r>
            </a:p>
            <a:p>
              <a:pPr marL="231775" indent="-223838">
                <a:buFont typeface="+mj-lt"/>
                <a:buAutoNum type="arabicPeriod"/>
              </a:pPr>
              <a:r>
                <a:rPr lang="en-US" sz="1100" dirty="0">
                  <a:solidFill>
                    <a:schemeClr val="bg1"/>
                  </a:solidFill>
                </a:rPr>
                <a:t>Application on PCF pushes data into GCP using Google Service Account over TCP/443 with TLS 1.2 and a THD Certificate. </a:t>
              </a:r>
            </a:p>
            <a:p>
              <a:pPr marL="231775" indent="-223838">
                <a:buFont typeface="+mj-lt"/>
                <a:buAutoNum type="arabicPeriod"/>
              </a:pPr>
              <a:r>
                <a:rPr lang="en-US" sz="1100" dirty="0">
                  <a:solidFill>
                    <a:schemeClr val="bg1"/>
                  </a:solidFill>
                </a:rPr>
                <a:t>Application on GCP pulls data from Third Party using </a:t>
              </a:r>
              <a:r>
                <a:rPr lang="en-US" sz="1100" dirty="0" err="1">
                  <a:solidFill>
                    <a:schemeClr val="bg1"/>
                  </a:solidFill>
                </a:rPr>
                <a:t>Oauth</a:t>
              </a:r>
              <a:r>
                <a:rPr lang="en-US" sz="1100" dirty="0">
                  <a:solidFill>
                    <a:schemeClr val="bg1"/>
                  </a:solidFill>
                </a:rPr>
                <a:t> over TCP/443 with TLS 1.2 and THD Certificate. Cloud Function Application takes data from PCF Application and enriches it with data from Third Party. Data is now ready for customer.</a:t>
              </a:r>
            </a:p>
            <a:p>
              <a:pPr marL="231775" indent="-223838">
                <a:buFont typeface="+mj-lt"/>
                <a:buAutoNum type="arabicPeriod"/>
              </a:pPr>
              <a:r>
                <a:rPr lang="en-US" sz="1100" dirty="0">
                  <a:solidFill>
                    <a:schemeClr val="bg1"/>
                  </a:solidFill>
                </a:rPr>
                <a:t>Associate views data after logging in using PING/SAML over TCP/443 and TLS 1.2 with THD Certificate.</a:t>
              </a:r>
            </a:p>
          </p:txBody>
        </p:sp>
      </p:grpSp>
      <p:pic>
        <p:nvPicPr>
          <p:cNvPr id="45" name="Picture 44">
            <a:extLst>
              <a:ext uri="{FF2B5EF4-FFF2-40B4-BE49-F238E27FC236}">
                <a16:creationId xmlns:a16="http://schemas.microsoft.com/office/drawing/2014/main" id="{D077312D-A328-490E-A90F-6B3C0EC54D63}"/>
              </a:ext>
            </a:extLst>
          </p:cNvPr>
          <p:cNvPicPr>
            <a:picLocks noChangeAspect="1"/>
          </p:cNvPicPr>
          <p:nvPr/>
        </p:nvPicPr>
        <p:blipFill>
          <a:blip r:embed="rId9"/>
          <a:stretch>
            <a:fillRect/>
          </a:stretch>
        </p:blipFill>
        <p:spPr>
          <a:xfrm>
            <a:off x="8194531" y="1684917"/>
            <a:ext cx="248484" cy="287100"/>
          </a:xfrm>
          <a:prstGeom prst="rect">
            <a:avLst/>
          </a:prstGeom>
        </p:spPr>
      </p:pic>
      <p:pic>
        <p:nvPicPr>
          <p:cNvPr id="50" name="Picture 49">
            <a:extLst>
              <a:ext uri="{FF2B5EF4-FFF2-40B4-BE49-F238E27FC236}">
                <a16:creationId xmlns:a16="http://schemas.microsoft.com/office/drawing/2014/main" id="{D4BC81B4-D5EB-458E-A30C-BC7835E7A570}"/>
              </a:ext>
            </a:extLst>
          </p:cNvPr>
          <p:cNvPicPr>
            <a:picLocks noChangeAspect="1"/>
          </p:cNvPicPr>
          <p:nvPr/>
        </p:nvPicPr>
        <p:blipFill>
          <a:blip r:embed="rId9"/>
          <a:stretch>
            <a:fillRect/>
          </a:stretch>
        </p:blipFill>
        <p:spPr>
          <a:xfrm>
            <a:off x="6186885" y="4162502"/>
            <a:ext cx="248484" cy="287100"/>
          </a:xfrm>
          <a:prstGeom prst="rect">
            <a:avLst/>
          </a:prstGeom>
        </p:spPr>
      </p:pic>
      <p:pic>
        <p:nvPicPr>
          <p:cNvPr id="53" name="Picture 52">
            <a:extLst>
              <a:ext uri="{FF2B5EF4-FFF2-40B4-BE49-F238E27FC236}">
                <a16:creationId xmlns:a16="http://schemas.microsoft.com/office/drawing/2014/main" id="{E3DE70A3-C0E2-47D7-88F0-1F087F69CCE5}"/>
              </a:ext>
            </a:extLst>
          </p:cNvPr>
          <p:cNvPicPr>
            <a:picLocks noChangeAspect="1"/>
          </p:cNvPicPr>
          <p:nvPr/>
        </p:nvPicPr>
        <p:blipFill>
          <a:blip r:embed="rId9"/>
          <a:stretch>
            <a:fillRect/>
          </a:stretch>
        </p:blipFill>
        <p:spPr>
          <a:xfrm>
            <a:off x="3070071" y="2592074"/>
            <a:ext cx="248484" cy="287100"/>
          </a:xfrm>
          <a:prstGeom prst="rect">
            <a:avLst/>
          </a:prstGeom>
        </p:spPr>
      </p:pic>
    </p:spTree>
    <p:extLst>
      <p:ext uri="{BB962C8B-B14F-4D97-AF65-F5344CB8AC3E}">
        <p14:creationId xmlns:p14="http://schemas.microsoft.com/office/powerpoint/2010/main" val="159279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23771E08-2F44-C44F-B29C-4D2592EE912C}"/>
              </a:ext>
            </a:extLst>
          </p:cNvPr>
          <p:cNvSpPr txBox="1"/>
          <p:nvPr/>
        </p:nvSpPr>
        <p:spPr>
          <a:xfrm>
            <a:off x="6331974" y="1178316"/>
            <a:ext cx="5429883" cy="5516257"/>
          </a:xfrm>
          <a:prstGeom prst="rect">
            <a:avLst/>
          </a:prstGeom>
          <a:noFill/>
          <a:ln w="9525">
            <a:solidFill>
              <a:schemeClr val="accent1"/>
            </a:solidFill>
          </a:ln>
        </p:spPr>
        <p:txBody>
          <a:bodyPr wrap="square" rtlCol="0">
            <a:spAutoFit/>
          </a:bodyPr>
          <a:lstStyle/>
          <a:p>
            <a:endParaRPr lang="en-US" dirty="0"/>
          </a:p>
        </p:txBody>
      </p:sp>
      <p:graphicFrame>
        <p:nvGraphicFramePr>
          <p:cNvPr id="2" name="Table 1">
            <a:extLst>
              <a:ext uri="{FF2B5EF4-FFF2-40B4-BE49-F238E27FC236}">
                <a16:creationId xmlns:a16="http://schemas.microsoft.com/office/drawing/2014/main" id="{FDDA22EE-411D-8A40-B440-2D402815F767}"/>
              </a:ext>
            </a:extLst>
          </p:cNvPr>
          <p:cNvGraphicFramePr>
            <a:graphicFrameLocks noGrp="1"/>
          </p:cNvGraphicFramePr>
          <p:nvPr/>
        </p:nvGraphicFramePr>
        <p:xfrm>
          <a:off x="6870393" y="2312695"/>
          <a:ext cx="4544859" cy="2750814"/>
        </p:xfrm>
        <a:graphic>
          <a:graphicData uri="http://schemas.openxmlformats.org/drawingml/2006/table">
            <a:tbl>
              <a:tblPr firstRow="1" bandRow="1">
                <a:tableStyleId>{D7AC3CCA-C797-4891-BE02-D94E43425B78}</a:tableStyleId>
              </a:tblPr>
              <a:tblGrid>
                <a:gridCol w="2190073">
                  <a:extLst>
                    <a:ext uri="{9D8B030D-6E8A-4147-A177-3AD203B41FA5}">
                      <a16:colId xmlns:a16="http://schemas.microsoft.com/office/drawing/2014/main" val="1564021701"/>
                    </a:ext>
                  </a:extLst>
                </a:gridCol>
                <a:gridCol w="1130710">
                  <a:extLst>
                    <a:ext uri="{9D8B030D-6E8A-4147-A177-3AD203B41FA5}">
                      <a16:colId xmlns:a16="http://schemas.microsoft.com/office/drawing/2014/main" val="1202787845"/>
                    </a:ext>
                  </a:extLst>
                </a:gridCol>
                <a:gridCol w="1224076">
                  <a:extLst>
                    <a:ext uri="{9D8B030D-6E8A-4147-A177-3AD203B41FA5}">
                      <a16:colId xmlns:a16="http://schemas.microsoft.com/office/drawing/2014/main" val="3189678020"/>
                    </a:ext>
                  </a:extLst>
                </a:gridCol>
              </a:tblGrid>
              <a:tr h="464814">
                <a:tc>
                  <a:txBody>
                    <a:bodyPr/>
                    <a:lstStyle/>
                    <a:p>
                      <a:r>
                        <a:rPr lang="en-US" sz="1400" dirty="0"/>
                        <a:t>Data Classification</a:t>
                      </a:r>
                    </a:p>
                  </a:txBody>
                  <a:tcPr anchor="ctr"/>
                </a:tc>
                <a:tc>
                  <a:txBody>
                    <a:bodyPr/>
                    <a:lstStyle/>
                    <a:p>
                      <a:pPr algn="ctr"/>
                      <a:r>
                        <a:rPr lang="en-US" sz="1400" dirty="0"/>
                        <a:t>In-Transit</a:t>
                      </a:r>
                    </a:p>
                  </a:txBody>
                  <a:tcPr anchor="ctr"/>
                </a:tc>
                <a:tc>
                  <a:txBody>
                    <a:bodyPr/>
                    <a:lstStyle/>
                    <a:p>
                      <a:pPr algn="ctr"/>
                      <a:r>
                        <a:rPr lang="en-US" sz="1400" dirty="0"/>
                        <a:t>At-Rest</a:t>
                      </a:r>
                    </a:p>
                  </a:txBody>
                  <a:tcPr anchor="ctr"/>
                </a:tc>
                <a:extLst>
                  <a:ext uri="{0D108BD9-81ED-4DB2-BD59-A6C34878D82A}">
                    <a16:rowId xmlns:a16="http://schemas.microsoft.com/office/drawing/2014/main" val="2786155234"/>
                  </a:ext>
                </a:extLst>
              </a:tr>
              <a:tr h="457200">
                <a:tc>
                  <a:txBody>
                    <a:bodyPr/>
                    <a:lstStyle/>
                    <a:p>
                      <a:r>
                        <a:rPr lang="en-US" sz="1400" dirty="0"/>
                        <a:t>Restricted (encrypted)</a:t>
                      </a:r>
                    </a:p>
                  </a:txBody>
                  <a:tcPr anchor="ctr">
                    <a:solidFill>
                      <a:schemeClr val="tx1"/>
                    </a:solidFill>
                  </a:tcPr>
                </a:tc>
                <a:tc>
                  <a:txBody>
                    <a:bodyPr/>
                    <a:lstStyle/>
                    <a:p>
                      <a:endParaRPr lang="en-US" sz="1400" dirty="0"/>
                    </a:p>
                  </a:txBody>
                  <a:tcPr>
                    <a:solidFill>
                      <a:schemeClr val="tx1"/>
                    </a:solidFill>
                  </a:tcPr>
                </a:tc>
                <a:tc>
                  <a:txBody>
                    <a:bodyPr/>
                    <a:lstStyle/>
                    <a:p>
                      <a:endParaRPr lang="en-US" sz="1400" dirty="0"/>
                    </a:p>
                  </a:txBody>
                  <a:tcPr>
                    <a:solidFill>
                      <a:schemeClr val="tx1"/>
                    </a:solidFill>
                  </a:tcPr>
                </a:tc>
                <a:extLst>
                  <a:ext uri="{0D108BD9-81ED-4DB2-BD59-A6C34878D82A}">
                    <a16:rowId xmlns:a16="http://schemas.microsoft.com/office/drawing/2014/main" val="1011104745"/>
                  </a:ext>
                </a:extLst>
              </a:tr>
              <a:tr h="457200">
                <a:tc>
                  <a:txBody>
                    <a:bodyPr/>
                    <a:lstStyle/>
                    <a:p>
                      <a:r>
                        <a:rPr lang="en-US" sz="1400" dirty="0"/>
                        <a:t>Restricted (unencrypted)</a:t>
                      </a:r>
                    </a:p>
                  </a:txBody>
                  <a:tcPr anchor="ctr">
                    <a:solidFill>
                      <a:schemeClr val="tx1"/>
                    </a:solidFill>
                  </a:tcPr>
                </a:tc>
                <a:tc>
                  <a:txBody>
                    <a:bodyPr/>
                    <a:lstStyle/>
                    <a:p>
                      <a:endParaRPr lang="en-US" sz="1400" dirty="0"/>
                    </a:p>
                  </a:txBody>
                  <a:tcPr>
                    <a:solidFill>
                      <a:schemeClr val="tx1"/>
                    </a:solidFill>
                  </a:tcPr>
                </a:tc>
                <a:tc>
                  <a:txBody>
                    <a:bodyPr/>
                    <a:lstStyle/>
                    <a:p>
                      <a:endParaRPr lang="en-US" sz="1400" dirty="0"/>
                    </a:p>
                  </a:txBody>
                  <a:tcPr>
                    <a:solidFill>
                      <a:schemeClr val="tx1"/>
                    </a:solidFill>
                  </a:tcPr>
                </a:tc>
                <a:extLst>
                  <a:ext uri="{0D108BD9-81ED-4DB2-BD59-A6C34878D82A}">
                    <a16:rowId xmlns:a16="http://schemas.microsoft.com/office/drawing/2014/main" val="2025595587"/>
                  </a:ext>
                </a:extLst>
              </a:tr>
              <a:tr h="457200">
                <a:tc>
                  <a:txBody>
                    <a:bodyPr/>
                    <a:lstStyle/>
                    <a:p>
                      <a:r>
                        <a:rPr lang="en-US" sz="1400" dirty="0"/>
                        <a:t>Confidential</a:t>
                      </a:r>
                    </a:p>
                  </a:txBody>
                  <a:tcPr anchor="ctr">
                    <a:solidFill>
                      <a:schemeClr val="tx1"/>
                    </a:solidFill>
                  </a:tcPr>
                </a:tc>
                <a:tc>
                  <a:txBody>
                    <a:bodyPr/>
                    <a:lstStyle/>
                    <a:p>
                      <a:endParaRPr lang="en-US" sz="1400" dirty="0"/>
                    </a:p>
                  </a:txBody>
                  <a:tcPr>
                    <a:solidFill>
                      <a:schemeClr val="tx1"/>
                    </a:solidFill>
                  </a:tcPr>
                </a:tc>
                <a:tc>
                  <a:txBody>
                    <a:bodyPr/>
                    <a:lstStyle/>
                    <a:p>
                      <a:endParaRPr lang="en-US" sz="1400" dirty="0"/>
                    </a:p>
                  </a:txBody>
                  <a:tcPr>
                    <a:solidFill>
                      <a:schemeClr val="tx1"/>
                    </a:solidFill>
                  </a:tcPr>
                </a:tc>
                <a:extLst>
                  <a:ext uri="{0D108BD9-81ED-4DB2-BD59-A6C34878D82A}">
                    <a16:rowId xmlns:a16="http://schemas.microsoft.com/office/drawing/2014/main" val="12720760"/>
                  </a:ext>
                </a:extLst>
              </a:tr>
              <a:tr h="457200">
                <a:tc>
                  <a:txBody>
                    <a:bodyPr/>
                    <a:lstStyle/>
                    <a:p>
                      <a:r>
                        <a:rPr lang="en-US" sz="1400" dirty="0"/>
                        <a:t>Internal Use</a:t>
                      </a:r>
                    </a:p>
                  </a:txBody>
                  <a:tcPr anchor="ctr">
                    <a:solidFill>
                      <a:schemeClr val="tx1"/>
                    </a:solidFill>
                  </a:tcPr>
                </a:tc>
                <a:tc>
                  <a:txBody>
                    <a:bodyPr/>
                    <a:lstStyle/>
                    <a:p>
                      <a:endParaRPr lang="en-US" sz="1400" dirty="0"/>
                    </a:p>
                  </a:txBody>
                  <a:tcPr>
                    <a:solidFill>
                      <a:schemeClr val="tx1"/>
                    </a:solidFill>
                  </a:tcPr>
                </a:tc>
                <a:tc>
                  <a:txBody>
                    <a:bodyPr/>
                    <a:lstStyle/>
                    <a:p>
                      <a:endParaRPr lang="en-US" sz="1400" dirty="0"/>
                    </a:p>
                  </a:txBody>
                  <a:tcPr>
                    <a:solidFill>
                      <a:schemeClr val="tx1"/>
                    </a:solidFill>
                  </a:tcPr>
                </a:tc>
                <a:extLst>
                  <a:ext uri="{0D108BD9-81ED-4DB2-BD59-A6C34878D82A}">
                    <a16:rowId xmlns:a16="http://schemas.microsoft.com/office/drawing/2014/main" val="2506304371"/>
                  </a:ext>
                </a:extLst>
              </a:tr>
              <a:tr h="457200">
                <a:tc>
                  <a:txBody>
                    <a:bodyPr/>
                    <a:lstStyle/>
                    <a:p>
                      <a:r>
                        <a:rPr lang="en-US" sz="1400" dirty="0"/>
                        <a:t>Public</a:t>
                      </a:r>
                    </a:p>
                  </a:txBody>
                  <a:tcPr anchor="ctr">
                    <a:solidFill>
                      <a:schemeClr val="tx1"/>
                    </a:solidFill>
                  </a:tcPr>
                </a:tc>
                <a:tc>
                  <a:txBody>
                    <a:bodyPr/>
                    <a:lstStyle/>
                    <a:p>
                      <a:endParaRPr lang="en-US" sz="1400" dirty="0"/>
                    </a:p>
                  </a:txBody>
                  <a:tcPr>
                    <a:solidFill>
                      <a:schemeClr val="tx1"/>
                    </a:solidFill>
                  </a:tcPr>
                </a:tc>
                <a:tc>
                  <a:txBody>
                    <a:bodyPr/>
                    <a:lstStyle/>
                    <a:p>
                      <a:endParaRPr lang="en-US" sz="1400" dirty="0"/>
                    </a:p>
                  </a:txBody>
                  <a:tcPr>
                    <a:solidFill>
                      <a:schemeClr val="tx1"/>
                    </a:solidFill>
                  </a:tcPr>
                </a:tc>
                <a:extLst>
                  <a:ext uri="{0D108BD9-81ED-4DB2-BD59-A6C34878D82A}">
                    <a16:rowId xmlns:a16="http://schemas.microsoft.com/office/drawing/2014/main" val="1232061787"/>
                  </a:ext>
                </a:extLst>
              </a:tr>
            </a:tbl>
          </a:graphicData>
        </a:graphic>
      </p:graphicFrame>
      <p:grpSp>
        <p:nvGrpSpPr>
          <p:cNvPr id="45" name="Group 44">
            <a:extLst>
              <a:ext uri="{FF2B5EF4-FFF2-40B4-BE49-F238E27FC236}">
                <a16:creationId xmlns:a16="http://schemas.microsoft.com/office/drawing/2014/main" id="{27513643-9016-884E-A0BC-09C21B510D85}"/>
              </a:ext>
            </a:extLst>
          </p:cNvPr>
          <p:cNvGrpSpPr/>
          <p:nvPr/>
        </p:nvGrpSpPr>
        <p:grpSpPr>
          <a:xfrm>
            <a:off x="550792" y="1178316"/>
            <a:ext cx="5437054" cy="2214102"/>
            <a:chOff x="152400" y="1036289"/>
            <a:chExt cx="4555402" cy="2676372"/>
          </a:xfrm>
        </p:grpSpPr>
        <p:sp>
          <p:nvSpPr>
            <p:cNvPr id="12" name="TextBox 11"/>
            <p:cNvSpPr txBox="1"/>
            <p:nvPr/>
          </p:nvSpPr>
          <p:spPr>
            <a:xfrm>
              <a:off x="152400" y="1145616"/>
              <a:ext cx="4555402" cy="2567045"/>
            </a:xfrm>
            <a:prstGeom prst="rect">
              <a:avLst/>
            </a:prstGeom>
            <a:solidFill>
              <a:schemeClr val="tx1">
                <a:lumMod val="95000"/>
              </a:schemeClr>
            </a:solidFill>
            <a:ln>
              <a:solidFill>
                <a:schemeClr val="accent1"/>
              </a:solidFill>
            </a:ln>
          </p:spPr>
          <p:txBody>
            <a:bodyPr wrap="square" rtlCol="0">
              <a:spAutoFit/>
            </a:bodyPr>
            <a:lstStyle/>
            <a:p>
              <a:endParaRPr lang="en-US" sz="1100" dirty="0">
                <a:solidFill>
                  <a:schemeClr val="bg1"/>
                </a:solidFill>
              </a:endParaRPr>
            </a:p>
            <a:p>
              <a:endParaRPr lang="en-US" sz="1100" dirty="0">
                <a:solidFill>
                  <a:schemeClr val="bg1"/>
                </a:solidFill>
              </a:endParaRPr>
            </a:p>
            <a:p>
              <a:pPr algn="ctr">
                <a:lnSpc>
                  <a:spcPct val="150000"/>
                </a:lnSpc>
              </a:pPr>
              <a:r>
                <a:rPr lang="en-US" sz="1100" dirty="0">
                  <a:solidFill>
                    <a:schemeClr val="bg1"/>
                  </a:solidFill>
                </a:rPr>
                <a:t>Select the icon that correctly corresponds with classification of data for at-rest (stored) and in-transit (transmitted). </a:t>
              </a:r>
            </a:p>
            <a:p>
              <a:pPr algn="ctr"/>
              <a:endParaRPr lang="en-US" sz="1100" dirty="0">
                <a:solidFill>
                  <a:schemeClr val="bg1"/>
                </a:solidFill>
              </a:endParaRPr>
            </a:p>
            <a:p>
              <a:pPr algn="ctr"/>
              <a:r>
                <a:rPr lang="en-US" sz="1100" b="1" u="sng" dirty="0">
                  <a:solidFill>
                    <a:schemeClr val="bg1"/>
                  </a:solidFill>
                </a:rPr>
                <a:t>Example:</a:t>
              </a:r>
              <a:r>
                <a:rPr lang="en-US" sz="1100" dirty="0">
                  <a:solidFill>
                    <a:schemeClr val="bg1"/>
                  </a:solidFill>
                </a:rPr>
                <a:t> </a:t>
              </a:r>
              <a:r>
                <a:rPr lang="en-US" sz="1100" b="1" dirty="0">
                  <a:solidFill>
                    <a:schemeClr val="bg1"/>
                  </a:solidFill>
                </a:rPr>
                <a:t>Confidential</a:t>
              </a:r>
              <a:r>
                <a:rPr lang="en-US" sz="1100" dirty="0">
                  <a:solidFill>
                    <a:schemeClr val="bg1"/>
                  </a:solidFill>
                </a:rPr>
                <a:t> data </a:t>
              </a:r>
              <a:r>
                <a:rPr lang="en-US" sz="1100" b="1" dirty="0">
                  <a:solidFill>
                    <a:schemeClr val="bg1"/>
                  </a:solidFill>
                </a:rPr>
                <a:t>stored</a:t>
              </a:r>
              <a:r>
                <a:rPr lang="en-US" sz="1100" dirty="0">
                  <a:solidFill>
                    <a:schemeClr val="bg1"/>
                  </a:solidFill>
                </a:rPr>
                <a:t> in a database is represented by the       icon.</a:t>
              </a:r>
            </a:p>
            <a:p>
              <a:pPr algn="ctr"/>
              <a:endParaRPr lang="en-US" sz="1100" dirty="0">
                <a:solidFill>
                  <a:schemeClr val="bg1"/>
                </a:solidFill>
              </a:endParaRPr>
            </a:p>
            <a:p>
              <a:pPr algn="ctr"/>
              <a:r>
                <a:rPr lang="en-US" sz="1100" b="1" u="sng" dirty="0">
                  <a:solidFill>
                    <a:schemeClr val="bg1"/>
                  </a:solidFill>
                </a:rPr>
                <a:t>Example:</a:t>
              </a:r>
              <a:r>
                <a:rPr lang="en-US" sz="1100" dirty="0">
                  <a:solidFill>
                    <a:schemeClr val="bg1"/>
                  </a:solidFill>
                </a:rPr>
                <a:t> </a:t>
              </a:r>
              <a:r>
                <a:rPr lang="en-US" sz="1100" b="1" dirty="0">
                  <a:solidFill>
                    <a:schemeClr val="bg1"/>
                  </a:solidFill>
                </a:rPr>
                <a:t>Confidential</a:t>
              </a:r>
              <a:r>
                <a:rPr lang="en-US" sz="1100" dirty="0">
                  <a:solidFill>
                    <a:schemeClr val="bg1"/>
                  </a:solidFill>
                </a:rPr>
                <a:t> data </a:t>
              </a:r>
              <a:r>
                <a:rPr lang="en-US" sz="1100" b="1" dirty="0">
                  <a:solidFill>
                    <a:schemeClr val="bg1"/>
                  </a:solidFill>
                </a:rPr>
                <a:t>in-transit </a:t>
              </a:r>
              <a:r>
                <a:rPr lang="en-US" sz="1100" dirty="0">
                  <a:solidFill>
                    <a:schemeClr val="bg1"/>
                  </a:solidFill>
                </a:rPr>
                <a:t>is represented by the      icon.</a:t>
              </a:r>
            </a:p>
            <a:p>
              <a:pPr algn="ctr"/>
              <a:endParaRPr lang="en-US" sz="1100" i="1" dirty="0">
                <a:solidFill>
                  <a:schemeClr val="bg1"/>
                </a:solidFill>
              </a:endParaRPr>
            </a:p>
            <a:p>
              <a:pPr algn="ctr"/>
              <a:endParaRPr lang="en-US" sz="1100" i="1" dirty="0">
                <a:solidFill>
                  <a:schemeClr val="bg1"/>
                </a:solidFill>
              </a:endParaRPr>
            </a:p>
            <a:p>
              <a:pPr algn="ctr"/>
              <a:r>
                <a:rPr lang="en-US" sz="1100" b="1" i="1" dirty="0">
                  <a:solidFill>
                    <a:schemeClr val="bg1"/>
                  </a:solidFill>
                </a:rPr>
                <a:t>Note: </a:t>
              </a:r>
              <a:r>
                <a:rPr lang="en-US" sz="1100" i="1" dirty="0">
                  <a:solidFill>
                    <a:schemeClr val="bg1"/>
                  </a:solidFill>
                </a:rPr>
                <a:t>Refer to the </a:t>
              </a:r>
              <a:r>
                <a:rPr lang="en-US" sz="1100" i="1" dirty="0">
                  <a:solidFill>
                    <a:schemeClr val="bg1"/>
                  </a:solidFill>
                  <a:hlinkClick r:id="rId2"/>
                </a:rPr>
                <a:t>Data Security Standards</a:t>
              </a:r>
              <a:r>
                <a:rPr lang="en-US" sz="1100" i="1" dirty="0">
                  <a:solidFill>
                    <a:schemeClr val="bg1"/>
                  </a:solidFill>
                </a:rPr>
                <a:t> for guidance on data classification.</a:t>
              </a:r>
            </a:p>
          </p:txBody>
        </p:sp>
        <p:sp>
          <p:nvSpPr>
            <p:cNvPr id="13" name="Shape 355"/>
            <p:cNvSpPr/>
            <p:nvPr/>
          </p:nvSpPr>
          <p:spPr>
            <a:xfrm>
              <a:off x="159488" y="1036289"/>
              <a:ext cx="4548314" cy="411406"/>
            </a:xfrm>
            <a:prstGeom prst="rect">
              <a:avLst/>
            </a:prstGeom>
            <a:solidFill>
              <a:schemeClr val="bg1">
                <a:lumMod val="50000"/>
                <a:lumOff val="50000"/>
              </a:schemeClr>
            </a:solidFill>
            <a:ln w="19050">
              <a:solidFill>
                <a:schemeClr val="accent1"/>
              </a:solidFill>
            </a:ln>
          </p:spPr>
          <p:txBody>
            <a:bodyPr lIns="56625" tIns="28300" rIns="56625" bIns="28300" anchor="ctr" anchorCtr="0">
              <a:noAutofit/>
            </a:bodyPr>
            <a:lstStyle/>
            <a:p>
              <a:pPr marL="0" marR="0" lvl="0" indent="0" algn="ctr" defTabSz="914400" eaLnBrk="1" fontAlgn="auto" latinLnBrk="0" hangingPunct="1">
                <a:lnSpc>
                  <a:spcPct val="100000"/>
                </a:lnSpc>
                <a:spcBef>
                  <a:spcPts val="0"/>
                </a:spcBef>
                <a:spcAft>
                  <a:spcPts val="0"/>
                </a:spcAft>
                <a:buClr>
                  <a:srgbClr val="E7E6E6"/>
                </a:buClr>
                <a:buSzPct val="25000"/>
                <a:buFontTx/>
                <a:buNone/>
                <a:tabLst/>
                <a:defRPr/>
              </a:pPr>
              <a:r>
                <a:rPr lang="en" sz="1600" b="1" kern="0" dirty="0">
                  <a:latin typeface="Calibri"/>
                  <a:ea typeface="Calibri"/>
                  <a:cs typeface="Calibri"/>
                  <a:sym typeface="Calibri"/>
                </a:rPr>
                <a:t>Data Classification Example</a:t>
              </a:r>
              <a:endParaRPr kumimoji="0" lang="en" sz="1600" b="1" i="0" u="none" strike="noStrike" kern="0" cap="none" spc="0" normalizeH="0" baseline="0" noProof="0" dirty="0">
                <a:ln>
                  <a:noFill/>
                </a:ln>
                <a:effectLst/>
                <a:uLnTx/>
                <a:uFillTx/>
                <a:latin typeface="Calibri"/>
                <a:ea typeface="Calibri"/>
                <a:cs typeface="Calibri"/>
                <a:sym typeface="Calibri"/>
              </a:endParaRPr>
            </a:p>
          </p:txBody>
        </p:sp>
      </p:grpSp>
      <p:sp>
        <p:nvSpPr>
          <p:cNvPr id="61" name="Shape 355">
            <a:extLst>
              <a:ext uri="{FF2B5EF4-FFF2-40B4-BE49-F238E27FC236}">
                <a16:creationId xmlns:a16="http://schemas.microsoft.com/office/drawing/2014/main" id="{4709E671-2C64-F44F-B5C9-F0BA000FB758}"/>
              </a:ext>
            </a:extLst>
          </p:cNvPr>
          <p:cNvSpPr/>
          <p:nvPr/>
        </p:nvSpPr>
        <p:spPr>
          <a:xfrm>
            <a:off x="6331975" y="1188267"/>
            <a:ext cx="5429882" cy="664014"/>
          </a:xfrm>
          <a:prstGeom prst="rect">
            <a:avLst/>
          </a:prstGeom>
          <a:solidFill>
            <a:srgbClr val="FF8B21"/>
          </a:solidFill>
          <a:ln w="19050">
            <a:noFill/>
          </a:ln>
        </p:spPr>
        <p:txBody>
          <a:bodyPr lIns="56625" tIns="28300" rIns="56625" bIns="28300" anchor="ctr" anchorCtr="0">
            <a:noAutofit/>
          </a:bodyPr>
          <a:lstStyle/>
          <a:p>
            <a:pPr marL="0" marR="0" lvl="0" indent="0" algn="ctr" defTabSz="914400" eaLnBrk="1" fontAlgn="auto" latinLnBrk="0" hangingPunct="1">
              <a:lnSpc>
                <a:spcPct val="100000"/>
              </a:lnSpc>
              <a:spcBef>
                <a:spcPts val="0"/>
              </a:spcBef>
              <a:spcAft>
                <a:spcPts val="0"/>
              </a:spcAft>
              <a:buClr>
                <a:srgbClr val="E7E6E6"/>
              </a:buClr>
              <a:buSzPct val="25000"/>
              <a:buFontTx/>
              <a:buNone/>
              <a:tabLst/>
              <a:defRPr/>
            </a:pPr>
            <a:r>
              <a:rPr lang="en" sz="1600" b="1" kern="0" dirty="0">
                <a:latin typeface="Calibri"/>
                <a:ea typeface="Calibri"/>
                <a:cs typeface="Calibri"/>
                <a:sym typeface="Calibri"/>
              </a:rPr>
              <a:t>Data Classification Icons</a:t>
            </a:r>
            <a:endParaRPr kumimoji="0" lang="en" sz="1600" b="1" i="0" u="none" strike="noStrike" kern="0" cap="none" spc="0" normalizeH="0" baseline="0" noProof="0" dirty="0">
              <a:ln>
                <a:noFill/>
              </a:ln>
              <a:effectLst/>
              <a:uLnTx/>
              <a:uFillTx/>
              <a:latin typeface="Calibri"/>
              <a:ea typeface="Calibri"/>
              <a:cs typeface="Calibri"/>
              <a:sym typeface="Calibri"/>
            </a:endParaRPr>
          </a:p>
        </p:txBody>
      </p:sp>
      <p:sp>
        <p:nvSpPr>
          <p:cNvPr id="39" name="Rectangle 38">
            <a:extLst>
              <a:ext uri="{FF2B5EF4-FFF2-40B4-BE49-F238E27FC236}">
                <a16:creationId xmlns:a16="http://schemas.microsoft.com/office/drawing/2014/main" id="{B674D5FF-2894-9B46-A4BE-4F80D4B7DF3C}"/>
              </a:ext>
            </a:extLst>
          </p:cNvPr>
          <p:cNvSpPr/>
          <p:nvPr/>
        </p:nvSpPr>
        <p:spPr>
          <a:xfrm>
            <a:off x="4165847" y="306655"/>
            <a:ext cx="5870449" cy="445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latin typeface="Calibri" panose="020F0502020204030204" pitchFamily="34" charset="0"/>
              </a:rPr>
              <a:t>Product Classification</a:t>
            </a:r>
            <a:endParaRPr lang="en-US" sz="2400" b="1" dirty="0">
              <a:solidFill>
                <a:schemeClr val="bg2"/>
              </a:solidFill>
            </a:endParaRPr>
          </a:p>
        </p:txBody>
      </p:sp>
      <p:cxnSp>
        <p:nvCxnSpPr>
          <p:cNvPr id="44" name="Straight Connector 43">
            <a:extLst>
              <a:ext uri="{FF2B5EF4-FFF2-40B4-BE49-F238E27FC236}">
                <a16:creationId xmlns:a16="http://schemas.microsoft.com/office/drawing/2014/main" id="{A3D2807E-C97A-564D-862A-D8C9E6F748A7}"/>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Slide Number Placeholder 3">
            <a:extLst>
              <a:ext uri="{FF2B5EF4-FFF2-40B4-BE49-F238E27FC236}">
                <a16:creationId xmlns:a16="http://schemas.microsoft.com/office/drawing/2014/main" id="{52CD373E-117B-CF4B-ABB8-34ED715DC559}"/>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13</a:t>
            </a:fld>
            <a:endParaRPr lang="en-US" b="1" dirty="0">
              <a:solidFill>
                <a:srgbClr val="C55814"/>
              </a:solidFill>
              <a:latin typeface="Calibri" panose="020F0502020204030204"/>
            </a:endParaRPr>
          </a:p>
        </p:txBody>
      </p:sp>
      <p:sp>
        <p:nvSpPr>
          <p:cNvPr id="8" name="TextBox 7">
            <a:extLst>
              <a:ext uri="{FF2B5EF4-FFF2-40B4-BE49-F238E27FC236}">
                <a16:creationId xmlns:a16="http://schemas.microsoft.com/office/drawing/2014/main" id="{99EF2EE1-73DB-1C45-910D-4CE6544EB008}"/>
              </a:ext>
            </a:extLst>
          </p:cNvPr>
          <p:cNvSpPr txBox="1"/>
          <p:nvPr/>
        </p:nvSpPr>
        <p:spPr>
          <a:xfrm>
            <a:off x="6409642" y="5283869"/>
            <a:ext cx="5303055" cy="261610"/>
          </a:xfrm>
          <a:prstGeom prst="rect">
            <a:avLst/>
          </a:prstGeom>
          <a:noFill/>
        </p:spPr>
        <p:txBody>
          <a:bodyPr wrap="none" rtlCol="0">
            <a:spAutoFit/>
          </a:bodyPr>
          <a:lstStyle/>
          <a:p>
            <a:pPr algn="ctr"/>
            <a:r>
              <a:rPr lang="en-US" sz="1100" dirty="0">
                <a:solidFill>
                  <a:schemeClr val="bg1"/>
                </a:solidFill>
              </a:rPr>
              <a:t>Note: Encrypted data in-transit refers to the payload not the network connection</a:t>
            </a:r>
          </a:p>
        </p:txBody>
      </p:sp>
      <p:pic>
        <p:nvPicPr>
          <p:cNvPr id="47" name="Picture 46">
            <a:extLst>
              <a:ext uri="{FF2B5EF4-FFF2-40B4-BE49-F238E27FC236}">
                <a16:creationId xmlns:a16="http://schemas.microsoft.com/office/drawing/2014/main" id="{CE95C592-8E68-3649-9C4B-06B74B897AD7}"/>
              </a:ext>
            </a:extLst>
          </p:cNvPr>
          <p:cNvPicPr>
            <a:picLocks noChangeAspect="1"/>
          </p:cNvPicPr>
          <p:nvPr/>
        </p:nvPicPr>
        <p:blipFill>
          <a:blip r:embed="rId3"/>
          <a:stretch>
            <a:fillRect/>
          </a:stretch>
        </p:blipFill>
        <p:spPr>
          <a:xfrm>
            <a:off x="5242194" y="2260330"/>
            <a:ext cx="248484" cy="282750"/>
          </a:xfrm>
          <a:prstGeom prst="rect">
            <a:avLst/>
          </a:prstGeom>
        </p:spPr>
      </p:pic>
      <p:sp>
        <p:nvSpPr>
          <p:cNvPr id="30" name="Shape 355">
            <a:extLst>
              <a:ext uri="{FF2B5EF4-FFF2-40B4-BE49-F238E27FC236}">
                <a16:creationId xmlns:a16="http://schemas.microsoft.com/office/drawing/2014/main" id="{FB10C9EB-EBB7-F642-B56E-34305CF343A6}"/>
              </a:ext>
            </a:extLst>
          </p:cNvPr>
          <p:cNvSpPr/>
          <p:nvPr/>
        </p:nvSpPr>
        <p:spPr>
          <a:xfrm>
            <a:off x="559075" y="3503073"/>
            <a:ext cx="5428770" cy="290469"/>
          </a:xfrm>
          <a:prstGeom prst="rect">
            <a:avLst/>
          </a:prstGeom>
          <a:solidFill>
            <a:schemeClr val="bg1">
              <a:lumMod val="50000"/>
              <a:lumOff val="50000"/>
            </a:schemeClr>
          </a:solidFill>
          <a:ln w="19050">
            <a:solidFill>
              <a:schemeClr val="accent1"/>
            </a:solidFill>
          </a:ln>
        </p:spPr>
        <p:txBody>
          <a:bodyPr lIns="56625" tIns="28300" rIns="56625" bIns="28300" anchor="ctr" anchorCtr="0">
            <a:noAutofit/>
          </a:bodyPr>
          <a:lstStyle/>
          <a:p>
            <a:pPr marL="0" marR="0" lvl="0" indent="0" algn="ctr" defTabSz="914400" eaLnBrk="1" fontAlgn="auto" latinLnBrk="0" hangingPunct="1">
              <a:lnSpc>
                <a:spcPct val="100000"/>
              </a:lnSpc>
              <a:spcBef>
                <a:spcPts val="0"/>
              </a:spcBef>
              <a:spcAft>
                <a:spcPts val="0"/>
              </a:spcAft>
              <a:buClr>
                <a:srgbClr val="E7E6E6"/>
              </a:buClr>
              <a:buSzPct val="25000"/>
              <a:buFontTx/>
              <a:buNone/>
              <a:tabLst/>
              <a:defRPr/>
            </a:pPr>
            <a:r>
              <a:rPr lang="en" sz="1600" b="1" kern="0" dirty="0">
                <a:latin typeface="Calibri"/>
                <a:ea typeface="Calibri"/>
                <a:cs typeface="Calibri"/>
                <a:sym typeface="Calibri"/>
              </a:rPr>
              <a:t>Restricted Data Icons</a:t>
            </a:r>
            <a:endParaRPr kumimoji="0" lang="en" sz="1600" b="1" i="0" u="none" strike="noStrike" kern="0" cap="none" spc="0" normalizeH="0" baseline="0" noProof="0" dirty="0">
              <a:ln>
                <a:noFill/>
              </a:ln>
              <a:effectLst/>
              <a:uLnTx/>
              <a:uFillTx/>
              <a:latin typeface="Calibri"/>
              <a:ea typeface="Calibri"/>
              <a:cs typeface="Calibri"/>
              <a:sym typeface="Calibri"/>
            </a:endParaRPr>
          </a:p>
        </p:txBody>
      </p:sp>
      <p:pic>
        <p:nvPicPr>
          <p:cNvPr id="46" name="Picture 45">
            <a:extLst>
              <a:ext uri="{FF2B5EF4-FFF2-40B4-BE49-F238E27FC236}">
                <a16:creationId xmlns:a16="http://schemas.microsoft.com/office/drawing/2014/main" id="{575FF002-00CF-E145-A534-F069E1DC4F72}"/>
              </a:ext>
            </a:extLst>
          </p:cNvPr>
          <p:cNvPicPr>
            <a:picLocks noChangeAspect="1"/>
          </p:cNvPicPr>
          <p:nvPr/>
        </p:nvPicPr>
        <p:blipFill>
          <a:blip r:embed="rId4"/>
          <a:stretch>
            <a:fillRect/>
          </a:stretch>
        </p:blipFill>
        <p:spPr>
          <a:xfrm>
            <a:off x="4883406" y="2628593"/>
            <a:ext cx="261563" cy="287100"/>
          </a:xfrm>
          <a:prstGeom prst="rect">
            <a:avLst/>
          </a:prstGeom>
        </p:spPr>
      </p:pic>
      <p:sp>
        <p:nvSpPr>
          <p:cNvPr id="29" name="TextBox 28">
            <a:extLst>
              <a:ext uri="{FF2B5EF4-FFF2-40B4-BE49-F238E27FC236}">
                <a16:creationId xmlns:a16="http://schemas.microsoft.com/office/drawing/2014/main" id="{4D0B06D7-8875-C64B-BA5E-9A17FBBFB7D5}"/>
              </a:ext>
            </a:extLst>
          </p:cNvPr>
          <p:cNvSpPr txBox="1"/>
          <p:nvPr/>
        </p:nvSpPr>
        <p:spPr>
          <a:xfrm>
            <a:off x="550791" y="3809168"/>
            <a:ext cx="5437054" cy="2885405"/>
          </a:xfrm>
          <a:prstGeom prst="rect">
            <a:avLst/>
          </a:prstGeom>
          <a:solidFill>
            <a:schemeClr val="tx1">
              <a:lumMod val="95000"/>
            </a:schemeClr>
          </a:solidFill>
          <a:ln>
            <a:solidFill>
              <a:schemeClr val="accent1"/>
            </a:solidFill>
          </a:ln>
        </p:spPr>
        <p:txBody>
          <a:bodyPr wrap="square" rtlCol="0">
            <a:spAutoFit/>
          </a:bodyPr>
          <a:lstStyle/>
          <a:p>
            <a:pPr algn="ctr">
              <a:lnSpc>
                <a:spcPct val="150000"/>
              </a:lnSpc>
            </a:pPr>
            <a:r>
              <a:rPr lang="en-US" sz="1100" dirty="0">
                <a:solidFill>
                  <a:schemeClr val="bg1"/>
                </a:solidFill>
              </a:rPr>
              <a:t>Icons are used to distinguish between encrypted and unencrypted restricted data.</a:t>
            </a:r>
          </a:p>
          <a:p>
            <a:pPr algn="ctr"/>
            <a:endParaRPr lang="en-US" sz="1100" b="1" dirty="0">
              <a:solidFill>
                <a:schemeClr val="bg1"/>
              </a:solidFill>
            </a:endParaRPr>
          </a:p>
          <a:p>
            <a:pPr algn="ctr"/>
            <a:r>
              <a:rPr lang="en-US" sz="1100" b="1" u="sng" dirty="0">
                <a:solidFill>
                  <a:schemeClr val="bg1"/>
                </a:solidFill>
              </a:rPr>
              <a:t>At-Rest Icons</a:t>
            </a:r>
          </a:p>
          <a:p>
            <a:pPr algn="ctr">
              <a:lnSpc>
                <a:spcPct val="150000"/>
              </a:lnSpc>
            </a:pPr>
            <a:r>
              <a:rPr lang="en-US" sz="1100" dirty="0">
                <a:solidFill>
                  <a:schemeClr val="bg1"/>
                </a:solidFill>
              </a:rPr>
              <a:t>Use the       icon to represent </a:t>
            </a:r>
            <a:r>
              <a:rPr lang="en-US" sz="1100" b="1" dirty="0">
                <a:solidFill>
                  <a:schemeClr val="bg1"/>
                </a:solidFill>
              </a:rPr>
              <a:t>Restricted</a:t>
            </a:r>
            <a:r>
              <a:rPr lang="en-US" sz="1100" dirty="0">
                <a:solidFill>
                  <a:schemeClr val="bg1"/>
                </a:solidFill>
              </a:rPr>
              <a:t> data </a:t>
            </a:r>
            <a:r>
              <a:rPr lang="en-US" sz="1100" b="1" dirty="0">
                <a:solidFill>
                  <a:schemeClr val="bg1"/>
                </a:solidFill>
              </a:rPr>
              <a:t>stored</a:t>
            </a:r>
            <a:r>
              <a:rPr lang="en-US" sz="1100" dirty="0">
                <a:solidFill>
                  <a:schemeClr val="bg1"/>
                </a:solidFill>
              </a:rPr>
              <a:t> in an </a:t>
            </a:r>
            <a:r>
              <a:rPr lang="en-US" sz="1100" b="1" u="sng" dirty="0">
                <a:solidFill>
                  <a:schemeClr val="bg1"/>
                </a:solidFill>
              </a:rPr>
              <a:t>encrypted</a:t>
            </a:r>
            <a:r>
              <a:rPr lang="en-US" sz="1100" dirty="0">
                <a:solidFill>
                  <a:schemeClr val="bg1"/>
                </a:solidFill>
              </a:rPr>
              <a:t> state.</a:t>
            </a:r>
          </a:p>
          <a:p>
            <a:pPr algn="ctr">
              <a:lnSpc>
                <a:spcPct val="150000"/>
              </a:lnSpc>
            </a:pPr>
            <a:r>
              <a:rPr lang="en-US" sz="1100" dirty="0">
                <a:solidFill>
                  <a:schemeClr val="bg1"/>
                </a:solidFill>
              </a:rPr>
              <a:t>Use the       icon to represent </a:t>
            </a:r>
            <a:r>
              <a:rPr lang="en-US" sz="1100" b="1" dirty="0">
                <a:solidFill>
                  <a:schemeClr val="bg1"/>
                </a:solidFill>
              </a:rPr>
              <a:t>Restricted</a:t>
            </a:r>
            <a:r>
              <a:rPr lang="en-US" sz="1100" dirty="0">
                <a:solidFill>
                  <a:schemeClr val="bg1"/>
                </a:solidFill>
              </a:rPr>
              <a:t> data </a:t>
            </a:r>
            <a:r>
              <a:rPr lang="en-US" sz="1100" b="1" dirty="0">
                <a:solidFill>
                  <a:schemeClr val="bg1"/>
                </a:solidFill>
              </a:rPr>
              <a:t>stored</a:t>
            </a:r>
            <a:r>
              <a:rPr lang="en-US" sz="1100" dirty="0">
                <a:solidFill>
                  <a:schemeClr val="bg1"/>
                </a:solidFill>
              </a:rPr>
              <a:t> in an </a:t>
            </a:r>
            <a:r>
              <a:rPr lang="en-US" sz="1100" b="1" u="sng" dirty="0">
                <a:solidFill>
                  <a:schemeClr val="bg1"/>
                </a:solidFill>
              </a:rPr>
              <a:t>unencrypted</a:t>
            </a:r>
            <a:r>
              <a:rPr lang="en-US" sz="1100" dirty="0">
                <a:solidFill>
                  <a:schemeClr val="bg1"/>
                </a:solidFill>
              </a:rPr>
              <a:t> state.</a:t>
            </a:r>
          </a:p>
          <a:p>
            <a:pPr algn="ctr"/>
            <a:endParaRPr lang="en-US" sz="1100" b="1" dirty="0">
              <a:solidFill>
                <a:schemeClr val="bg1"/>
              </a:solidFill>
            </a:endParaRPr>
          </a:p>
          <a:p>
            <a:pPr algn="ctr">
              <a:lnSpc>
                <a:spcPct val="150000"/>
              </a:lnSpc>
            </a:pPr>
            <a:r>
              <a:rPr lang="en-US" sz="1100" b="1" u="sng" dirty="0">
                <a:solidFill>
                  <a:schemeClr val="bg1"/>
                </a:solidFill>
              </a:rPr>
              <a:t>In-Transit Icons</a:t>
            </a:r>
            <a:endParaRPr lang="en-US" sz="1100" u="sng" dirty="0">
              <a:solidFill>
                <a:schemeClr val="bg1"/>
              </a:solidFill>
            </a:endParaRPr>
          </a:p>
          <a:p>
            <a:pPr algn="ctr"/>
            <a:r>
              <a:rPr lang="en-US" sz="1100" dirty="0">
                <a:solidFill>
                  <a:schemeClr val="bg1"/>
                </a:solidFill>
              </a:rPr>
              <a:t>Use the       icon to represent an </a:t>
            </a:r>
            <a:r>
              <a:rPr lang="en-US" sz="1100" b="1" u="sng" dirty="0">
                <a:solidFill>
                  <a:schemeClr val="bg1"/>
                </a:solidFill>
              </a:rPr>
              <a:t>encrypted</a:t>
            </a:r>
            <a:r>
              <a:rPr lang="en-US" sz="1100" u="sng" dirty="0">
                <a:solidFill>
                  <a:schemeClr val="bg1"/>
                </a:solidFill>
              </a:rPr>
              <a:t> </a:t>
            </a:r>
            <a:r>
              <a:rPr lang="en-US" sz="1100" dirty="0">
                <a:solidFill>
                  <a:schemeClr val="bg1"/>
                </a:solidFill>
              </a:rPr>
              <a:t>payload.</a:t>
            </a:r>
          </a:p>
          <a:p>
            <a:pPr algn="ctr"/>
            <a:endParaRPr lang="en-US" sz="1100" i="1" dirty="0">
              <a:solidFill>
                <a:schemeClr val="bg1"/>
              </a:solidFill>
            </a:endParaRPr>
          </a:p>
          <a:p>
            <a:pPr algn="ctr"/>
            <a:r>
              <a:rPr lang="en-US" sz="1100" dirty="0">
                <a:solidFill>
                  <a:schemeClr val="bg1"/>
                </a:solidFill>
              </a:rPr>
              <a:t>Use the        icon to represent an </a:t>
            </a:r>
            <a:r>
              <a:rPr lang="en-US" sz="1100" b="1" u="sng" dirty="0">
                <a:solidFill>
                  <a:schemeClr val="bg1"/>
                </a:solidFill>
              </a:rPr>
              <a:t>unencrypted</a:t>
            </a:r>
            <a:r>
              <a:rPr lang="en-US" sz="1100" dirty="0">
                <a:solidFill>
                  <a:schemeClr val="bg1"/>
                </a:solidFill>
              </a:rPr>
              <a:t> payload.</a:t>
            </a:r>
          </a:p>
          <a:p>
            <a:pPr algn="ctr"/>
            <a:endParaRPr lang="en-US" sz="1100" dirty="0">
              <a:solidFill>
                <a:schemeClr val="bg1"/>
              </a:solidFill>
            </a:endParaRPr>
          </a:p>
          <a:p>
            <a:pPr algn="ctr"/>
            <a:r>
              <a:rPr lang="en-US" sz="1100" b="1" dirty="0">
                <a:solidFill>
                  <a:schemeClr val="bg1"/>
                </a:solidFill>
              </a:rPr>
              <a:t>Note:</a:t>
            </a:r>
            <a:r>
              <a:rPr lang="en-US" sz="1100" dirty="0">
                <a:solidFill>
                  <a:schemeClr val="bg1"/>
                </a:solidFill>
              </a:rPr>
              <a:t> </a:t>
            </a:r>
            <a:r>
              <a:rPr lang="en-US" sz="1100" i="1" dirty="0">
                <a:solidFill>
                  <a:schemeClr val="bg1"/>
                </a:solidFill>
              </a:rPr>
              <a:t>The in-transit icons for restricted data represent the state of the </a:t>
            </a:r>
            <a:r>
              <a:rPr lang="en-US" sz="1100" b="1" i="1" dirty="0">
                <a:solidFill>
                  <a:schemeClr val="bg1"/>
                </a:solidFill>
              </a:rPr>
              <a:t>payload</a:t>
            </a:r>
            <a:r>
              <a:rPr lang="en-US" sz="1100" i="1" dirty="0">
                <a:solidFill>
                  <a:schemeClr val="bg1"/>
                </a:solidFill>
              </a:rPr>
              <a:t>, not the network connection. Therefore, the unencrypted icon should be use if the network connection is encrypted using TLS, but the payload is not encrypted.</a:t>
            </a:r>
          </a:p>
        </p:txBody>
      </p:sp>
      <p:grpSp>
        <p:nvGrpSpPr>
          <p:cNvPr id="17" name="Group 16">
            <a:extLst>
              <a:ext uri="{FF2B5EF4-FFF2-40B4-BE49-F238E27FC236}">
                <a16:creationId xmlns:a16="http://schemas.microsoft.com/office/drawing/2014/main" id="{8617DB99-7C58-514C-B122-292AAF38A5E7}"/>
              </a:ext>
            </a:extLst>
          </p:cNvPr>
          <p:cNvGrpSpPr/>
          <p:nvPr/>
        </p:nvGrpSpPr>
        <p:grpSpPr>
          <a:xfrm>
            <a:off x="9496053" y="2878978"/>
            <a:ext cx="1427255" cy="2100007"/>
            <a:chOff x="9496053" y="2878978"/>
            <a:chExt cx="1427255" cy="2100007"/>
          </a:xfrm>
        </p:grpSpPr>
        <p:grpSp>
          <p:nvGrpSpPr>
            <p:cNvPr id="5" name="Group 4">
              <a:extLst>
                <a:ext uri="{FF2B5EF4-FFF2-40B4-BE49-F238E27FC236}">
                  <a16:creationId xmlns:a16="http://schemas.microsoft.com/office/drawing/2014/main" id="{49F4E154-6896-BB41-881E-1DA510883F78}"/>
                </a:ext>
              </a:extLst>
            </p:cNvPr>
            <p:cNvGrpSpPr/>
            <p:nvPr/>
          </p:nvGrpSpPr>
          <p:grpSpPr>
            <a:xfrm>
              <a:off x="9496053" y="3775846"/>
              <a:ext cx="1427255" cy="1203139"/>
              <a:chOff x="9172039" y="2670765"/>
              <a:chExt cx="1427255" cy="1203139"/>
            </a:xfrm>
          </p:grpSpPr>
          <p:pic>
            <p:nvPicPr>
              <p:cNvPr id="32" name="Picture 31">
                <a:extLst>
                  <a:ext uri="{FF2B5EF4-FFF2-40B4-BE49-F238E27FC236}">
                    <a16:creationId xmlns:a16="http://schemas.microsoft.com/office/drawing/2014/main" id="{D9377ABA-8680-7245-B403-7713E6C8AE4F}"/>
                  </a:ext>
                </a:extLst>
              </p:cNvPr>
              <p:cNvPicPr>
                <a:picLocks noChangeAspect="1"/>
              </p:cNvPicPr>
              <p:nvPr/>
            </p:nvPicPr>
            <p:blipFill>
              <a:blip r:embed="rId4"/>
              <a:stretch>
                <a:fillRect/>
              </a:stretch>
            </p:blipFill>
            <p:spPr>
              <a:xfrm>
                <a:off x="9172039" y="2688353"/>
                <a:ext cx="261563" cy="287100"/>
              </a:xfrm>
              <a:prstGeom prst="rect">
                <a:avLst/>
              </a:prstGeom>
            </p:spPr>
          </p:pic>
          <p:pic>
            <p:nvPicPr>
              <p:cNvPr id="33" name="Picture 32">
                <a:extLst>
                  <a:ext uri="{FF2B5EF4-FFF2-40B4-BE49-F238E27FC236}">
                    <a16:creationId xmlns:a16="http://schemas.microsoft.com/office/drawing/2014/main" id="{F1A07122-E2FE-F94A-90A5-7864B947A8BC}"/>
                  </a:ext>
                </a:extLst>
              </p:cNvPr>
              <p:cNvPicPr>
                <a:picLocks noChangeAspect="1"/>
              </p:cNvPicPr>
              <p:nvPr/>
            </p:nvPicPr>
            <p:blipFill>
              <a:blip r:embed="rId5"/>
              <a:stretch>
                <a:fillRect/>
              </a:stretch>
            </p:blipFill>
            <p:spPr>
              <a:xfrm>
                <a:off x="9185118" y="3126989"/>
                <a:ext cx="248484" cy="287100"/>
              </a:xfrm>
              <a:prstGeom prst="rect">
                <a:avLst/>
              </a:prstGeom>
            </p:spPr>
          </p:pic>
          <p:pic>
            <p:nvPicPr>
              <p:cNvPr id="35" name="Picture 34">
                <a:extLst>
                  <a:ext uri="{FF2B5EF4-FFF2-40B4-BE49-F238E27FC236}">
                    <a16:creationId xmlns:a16="http://schemas.microsoft.com/office/drawing/2014/main" id="{FCD8B07C-6230-3942-B575-26E147EEDA57}"/>
                  </a:ext>
                </a:extLst>
              </p:cNvPr>
              <p:cNvPicPr>
                <a:picLocks noChangeAspect="1"/>
              </p:cNvPicPr>
              <p:nvPr/>
            </p:nvPicPr>
            <p:blipFill>
              <a:blip r:embed="rId6"/>
              <a:stretch>
                <a:fillRect/>
              </a:stretch>
            </p:blipFill>
            <p:spPr>
              <a:xfrm>
                <a:off x="9178578" y="3584455"/>
                <a:ext cx="261563" cy="287100"/>
              </a:xfrm>
              <a:prstGeom prst="rect">
                <a:avLst/>
              </a:prstGeom>
            </p:spPr>
          </p:pic>
          <p:pic>
            <p:nvPicPr>
              <p:cNvPr id="37" name="Picture 36">
                <a:extLst>
                  <a:ext uri="{FF2B5EF4-FFF2-40B4-BE49-F238E27FC236}">
                    <a16:creationId xmlns:a16="http://schemas.microsoft.com/office/drawing/2014/main" id="{F174A75B-CB4C-884A-B7E8-9D1BF070C35E}"/>
                  </a:ext>
                </a:extLst>
              </p:cNvPr>
              <p:cNvPicPr>
                <a:picLocks noChangeAspect="1"/>
              </p:cNvPicPr>
              <p:nvPr/>
            </p:nvPicPr>
            <p:blipFill>
              <a:blip r:embed="rId3"/>
              <a:stretch>
                <a:fillRect/>
              </a:stretch>
            </p:blipFill>
            <p:spPr>
              <a:xfrm>
                <a:off x="10350810" y="2670765"/>
                <a:ext cx="248484" cy="282750"/>
              </a:xfrm>
              <a:prstGeom prst="rect">
                <a:avLst/>
              </a:prstGeom>
            </p:spPr>
          </p:pic>
          <p:pic>
            <p:nvPicPr>
              <p:cNvPr id="41" name="Picture 40">
                <a:extLst>
                  <a:ext uri="{FF2B5EF4-FFF2-40B4-BE49-F238E27FC236}">
                    <a16:creationId xmlns:a16="http://schemas.microsoft.com/office/drawing/2014/main" id="{75BDBDCD-E155-A94D-8713-A6A8F9C3D8F7}"/>
                  </a:ext>
                </a:extLst>
              </p:cNvPr>
              <p:cNvPicPr>
                <a:picLocks noChangeAspect="1"/>
              </p:cNvPicPr>
              <p:nvPr/>
            </p:nvPicPr>
            <p:blipFill>
              <a:blip r:embed="rId7"/>
              <a:stretch>
                <a:fillRect/>
              </a:stretch>
            </p:blipFill>
            <p:spPr>
              <a:xfrm>
                <a:off x="10350810" y="3138809"/>
                <a:ext cx="248484" cy="282750"/>
              </a:xfrm>
              <a:prstGeom prst="rect">
                <a:avLst/>
              </a:prstGeom>
            </p:spPr>
          </p:pic>
          <p:pic>
            <p:nvPicPr>
              <p:cNvPr id="42" name="Picture 41">
                <a:extLst>
                  <a:ext uri="{FF2B5EF4-FFF2-40B4-BE49-F238E27FC236}">
                    <a16:creationId xmlns:a16="http://schemas.microsoft.com/office/drawing/2014/main" id="{D47C4091-CA86-8B40-AC5E-40610B51B4F0}"/>
                  </a:ext>
                </a:extLst>
              </p:cNvPr>
              <p:cNvPicPr>
                <a:picLocks noChangeAspect="1"/>
              </p:cNvPicPr>
              <p:nvPr/>
            </p:nvPicPr>
            <p:blipFill>
              <a:blip r:embed="rId8"/>
              <a:stretch>
                <a:fillRect/>
              </a:stretch>
            </p:blipFill>
            <p:spPr>
              <a:xfrm>
                <a:off x="10350810" y="3591154"/>
                <a:ext cx="248484" cy="282750"/>
              </a:xfrm>
              <a:prstGeom prst="rect">
                <a:avLst/>
              </a:prstGeom>
            </p:spPr>
          </p:pic>
        </p:grpSp>
        <p:sp>
          <p:nvSpPr>
            <p:cNvPr id="38" name="Triangle 37">
              <a:extLst>
                <a:ext uri="{FF2B5EF4-FFF2-40B4-BE49-F238E27FC236}">
                  <a16:creationId xmlns:a16="http://schemas.microsoft.com/office/drawing/2014/main" id="{22EB7CC5-93EB-6840-8F16-DC3286EF54C7}"/>
                </a:ext>
              </a:extLst>
            </p:cNvPr>
            <p:cNvSpPr/>
            <p:nvPr/>
          </p:nvSpPr>
          <p:spPr>
            <a:xfrm rot="5400000">
              <a:off x="9503903" y="2907046"/>
              <a:ext cx="245861" cy="189725"/>
            </a:xfrm>
            <a:prstGeom prst="triangle">
              <a:avLst>
                <a:gd name="adj" fmla="val 53448"/>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dirty="0">
                  <a:latin typeface="Calibri" panose="020F0502020204030204" pitchFamily="34" charset="0"/>
                  <a:cs typeface="Calibri" panose="020F0502020204030204" pitchFamily="34" charset="0"/>
                </a:rPr>
                <a:t>R</a:t>
              </a:r>
            </a:p>
          </p:txBody>
        </p:sp>
        <p:sp>
          <p:nvSpPr>
            <p:cNvPr id="48" name="Triangle 47">
              <a:extLst>
                <a:ext uri="{FF2B5EF4-FFF2-40B4-BE49-F238E27FC236}">
                  <a16:creationId xmlns:a16="http://schemas.microsoft.com/office/drawing/2014/main" id="{5AA5BFB9-A196-A64A-9119-78EC63C5F66C}"/>
                </a:ext>
              </a:extLst>
            </p:cNvPr>
            <p:cNvSpPr/>
            <p:nvPr/>
          </p:nvSpPr>
          <p:spPr>
            <a:xfrm rot="5400000">
              <a:off x="9503902" y="3373267"/>
              <a:ext cx="245861" cy="189725"/>
            </a:xfrm>
            <a:prstGeom prst="triangle">
              <a:avLst>
                <a:gd name="adj" fmla="val 53448"/>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dirty="0">
                  <a:latin typeface="Calibri" panose="020F0502020204030204" pitchFamily="34" charset="0"/>
                  <a:cs typeface="Calibri" panose="020F0502020204030204" pitchFamily="34" charset="0"/>
                </a:rPr>
                <a:t>R</a:t>
              </a:r>
            </a:p>
          </p:txBody>
        </p:sp>
        <p:sp>
          <p:nvSpPr>
            <p:cNvPr id="50" name="Can 49">
              <a:extLst>
                <a:ext uri="{FF2B5EF4-FFF2-40B4-BE49-F238E27FC236}">
                  <a16:creationId xmlns:a16="http://schemas.microsoft.com/office/drawing/2014/main" id="{4672FAA3-70DC-2445-AEC1-F7F236A0B7ED}"/>
                </a:ext>
              </a:extLst>
            </p:cNvPr>
            <p:cNvSpPr/>
            <p:nvPr/>
          </p:nvSpPr>
          <p:spPr>
            <a:xfrm>
              <a:off x="10674823" y="2884271"/>
              <a:ext cx="224443" cy="233154"/>
            </a:xfrm>
            <a:prstGeom prst="can">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R</a:t>
              </a:r>
            </a:p>
          </p:txBody>
        </p:sp>
        <p:sp>
          <p:nvSpPr>
            <p:cNvPr id="52" name="Can 51">
              <a:extLst>
                <a:ext uri="{FF2B5EF4-FFF2-40B4-BE49-F238E27FC236}">
                  <a16:creationId xmlns:a16="http://schemas.microsoft.com/office/drawing/2014/main" id="{36860E84-B4EE-8748-81A3-9F6E78644DCE}"/>
                </a:ext>
              </a:extLst>
            </p:cNvPr>
            <p:cNvSpPr/>
            <p:nvPr/>
          </p:nvSpPr>
          <p:spPr>
            <a:xfrm>
              <a:off x="10674823" y="3341318"/>
              <a:ext cx="224443" cy="233154"/>
            </a:xfrm>
            <a:prstGeom prst="can">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R</a:t>
              </a:r>
            </a:p>
          </p:txBody>
        </p:sp>
      </p:grpSp>
      <p:sp>
        <p:nvSpPr>
          <p:cNvPr id="54" name="Can 53">
            <a:extLst>
              <a:ext uri="{FF2B5EF4-FFF2-40B4-BE49-F238E27FC236}">
                <a16:creationId xmlns:a16="http://schemas.microsoft.com/office/drawing/2014/main" id="{ECCCCEE4-56E5-1144-98B7-E431B19A9A95}"/>
              </a:ext>
            </a:extLst>
          </p:cNvPr>
          <p:cNvSpPr/>
          <p:nvPr/>
        </p:nvSpPr>
        <p:spPr>
          <a:xfrm>
            <a:off x="1366141" y="4390399"/>
            <a:ext cx="224443" cy="233154"/>
          </a:xfrm>
          <a:prstGeom prst="ca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R</a:t>
            </a:r>
          </a:p>
        </p:txBody>
      </p:sp>
      <p:sp>
        <p:nvSpPr>
          <p:cNvPr id="55" name="Can 54">
            <a:extLst>
              <a:ext uri="{FF2B5EF4-FFF2-40B4-BE49-F238E27FC236}">
                <a16:creationId xmlns:a16="http://schemas.microsoft.com/office/drawing/2014/main" id="{C7C1E672-926F-854F-8D0A-8BB209DF9FC5}"/>
              </a:ext>
            </a:extLst>
          </p:cNvPr>
          <p:cNvSpPr/>
          <p:nvPr/>
        </p:nvSpPr>
        <p:spPr>
          <a:xfrm>
            <a:off x="1273583" y="4679512"/>
            <a:ext cx="224443" cy="233154"/>
          </a:xfrm>
          <a:prstGeom prst="can">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R</a:t>
            </a:r>
          </a:p>
        </p:txBody>
      </p:sp>
      <p:sp>
        <p:nvSpPr>
          <p:cNvPr id="56" name="Triangle 55">
            <a:extLst>
              <a:ext uri="{FF2B5EF4-FFF2-40B4-BE49-F238E27FC236}">
                <a16:creationId xmlns:a16="http://schemas.microsoft.com/office/drawing/2014/main" id="{713412EA-B3D3-E94E-8E68-2D8F9BD1E8A3}"/>
              </a:ext>
            </a:extLst>
          </p:cNvPr>
          <p:cNvSpPr/>
          <p:nvPr/>
        </p:nvSpPr>
        <p:spPr>
          <a:xfrm rot="5400000">
            <a:off x="2109889" y="5328363"/>
            <a:ext cx="245861" cy="189725"/>
          </a:xfrm>
          <a:prstGeom prst="triangle">
            <a:avLst>
              <a:gd name="adj" fmla="val 53448"/>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dirty="0">
                <a:latin typeface="Calibri" panose="020F0502020204030204" pitchFamily="34" charset="0"/>
                <a:cs typeface="Calibri" panose="020F0502020204030204" pitchFamily="34" charset="0"/>
              </a:rPr>
              <a:t>R</a:t>
            </a:r>
          </a:p>
        </p:txBody>
      </p:sp>
      <p:sp>
        <p:nvSpPr>
          <p:cNvPr id="57" name="Triangle 56">
            <a:extLst>
              <a:ext uri="{FF2B5EF4-FFF2-40B4-BE49-F238E27FC236}">
                <a16:creationId xmlns:a16="http://schemas.microsoft.com/office/drawing/2014/main" id="{FF950669-B314-9344-B81C-3719C44BE7A5}"/>
              </a:ext>
            </a:extLst>
          </p:cNvPr>
          <p:cNvSpPr/>
          <p:nvPr/>
        </p:nvSpPr>
        <p:spPr>
          <a:xfrm rot="5400000">
            <a:off x="2015026" y="5669100"/>
            <a:ext cx="245861" cy="189725"/>
          </a:xfrm>
          <a:prstGeom prst="triangle">
            <a:avLst>
              <a:gd name="adj" fmla="val 53448"/>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dirty="0">
                <a:latin typeface="Calibri" panose="020F0502020204030204" pitchFamily="34" charset="0"/>
                <a:cs typeface="Calibri" panose="020F0502020204030204" pitchFamily="34" charset="0"/>
              </a:rPr>
              <a:t>R</a:t>
            </a:r>
          </a:p>
        </p:txBody>
      </p:sp>
    </p:spTree>
    <p:extLst>
      <p:ext uri="{BB962C8B-B14F-4D97-AF65-F5344CB8AC3E}">
        <p14:creationId xmlns:p14="http://schemas.microsoft.com/office/powerpoint/2010/main" val="343642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F3A4FD0-5F20-FD4E-BD38-68AC52E82BA0}"/>
              </a:ext>
            </a:extLst>
          </p:cNvPr>
          <p:cNvGrpSpPr/>
          <p:nvPr/>
        </p:nvGrpSpPr>
        <p:grpSpPr>
          <a:xfrm>
            <a:off x="9891876" y="4867607"/>
            <a:ext cx="2030798" cy="1691448"/>
            <a:chOff x="8990959" y="3614812"/>
            <a:chExt cx="2030798" cy="1691448"/>
          </a:xfrm>
        </p:grpSpPr>
        <p:sp>
          <p:nvSpPr>
            <p:cNvPr id="80" name="Rectangle 79"/>
            <p:cNvSpPr/>
            <p:nvPr/>
          </p:nvSpPr>
          <p:spPr>
            <a:xfrm>
              <a:off x="8990959" y="3614812"/>
              <a:ext cx="1934376" cy="417425"/>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Network Icons</a:t>
              </a:r>
            </a:p>
          </p:txBody>
        </p:sp>
        <p:pic>
          <p:nvPicPr>
            <p:cNvPr id="81" name="Picture 80"/>
            <p:cNvPicPr>
              <a:picLocks noChangeAspect="1"/>
            </p:cNvPicPr>
            <p:nvPr/>
          </p:nvPicPr>
          <p:blipFill>
            <a:blip r:embed="rId3"/>
            <a:stretch>
              <a:fillRect/>
            </a:stretch>
          </p:blipFill>
          <p:spPr>
            <a:xfrm>
              <a:off x="9082273" y="4249931"/>
              <a:ext cx="505688" cy="408900"/>
            </a:xfrm>
            <a:prstGeom prst="rect">
              <a:avLst/>
            </a:prstGeom>
          </p:spPr>
        </p:pic>
        <p:pic>
          <p:nvPicPr>
            <p:cNvPr id="82" name="Picture 81"/>
            <p:cNvPicPr>
              <a:picLocks noChangeAspect="1"/>
            </p:cNvPicPr>
            <p:nvPr/>
          </p:nvPicPr>
          <p:blipFill>
            <a:blip r:embed="rId4"/>
            <a:stretch>
              <a:fillRect/>
            </a:stretch>
          </p:blipFill>
          <p:spPr>
            <a:xfrm>
              <a:off x="9657590" y="4308812"/>
              <a:ext cx="688097" cy="258596"/>
            </a:xfrm>
            <a:prstGeom prst="rect">
              <a:avLst/>
            </a:prstGeom>
          </p:spPr>
        </p:pic>
        <p:pic>
          <p:nvPicPr>
            <p:cNvPr id="83" name="Picture 82"/>
            <p:cNvPicPr>
              <a:picLocks noChangeAspect="1"/>
            </p:cNvPicPr>
            <p:nvPr/>
          </p:nvPicPr>
          <p:blipFill>
            <a:blip r:embed="rId5"/>
            <a:stretch>
              <a:fillRect/>
            </a:stretch>
          </p:blipFill>
          <p:spPr>
            <a:xfrm>
              <a:off x="9082273" y="4566204"/>
              <a:ext cx="505688" cy="408900"/>
            </a:xfrm>
            <a:prstGeom prst="rect">
              <a:avLst/>
            </a:prstGeom>
          </p:spPr>
        </p:pic>
        <p:pic>
          <p:nvPicPr>
            <p:cNvPr id="84" name="Picture 83"/>
            <p:cNvPicPr>
              <a:picLocks noChangeAspect="1"/>
            </p:cNvPicPr>
            <p:nvPr/>
          </p:nvPicPr>
          <p:blipFill>
            <a:blip r:embed="rId6"/>
            <a:stretch>
              <a:fillRect/>
            </a:stretch>
          </p:blipFill>
          <p:spPr>
            <a:xfrm>
              <a:off x="9644216" y="4698561"/>
              <a:ext cx="1107281" cy="252300"/>
            </a:xfrm>
            <a:prstGeom prst="rect">
              <a:avLst/>
            </a:prstGeom>
          </p:spPr>
        </p:pic>
        <p:pic>
          <p:nvPicPr>
            <p:cNvPr id="85" name="Picture 84"/>
            <p:cNvPicPr>
              <a:picLocks noChangeAspect="1"/>
            </p:cNvPicPr>
            <p:nvPr/>
          </p:nvPicPr>
          <p:blipFill>
            <a:blip r:embed="rId7"/>
            <a:stretch>
              <a:fillRect/>
            </a:stretch>
          </p:blipFill>
          <p:spPr>
            <a:xfrm>
              <a:off x="9082273" y="4897360"/>
              <a:ext cx="505688" cy="408900"/>
            </a:xfrm>
            <a:prstGeom prst="rect">
              <a:avLst/>
            </a:prstGeom>
          </p:spPr>
        </p:pic>
        <p:pic>
          <p:nvPicPr>
            <p:cNvPr id="86" name="Picture 85"/>
            <p:cNvPicPr>
              <a:picLocks noChangeAspect="1"/>
            </p:cNvPicPr>
            <p:nvPr/>
          </p:nvPicPr>
          <p:blipFill>
            <a:blip r:embed="rId8"/>
            <a:stretch>
              <a:fillRect/>
            </a:stretch>
          </p:blipFill>
          <p:spPr>
            <a:xfrm>
              <a:off x="9652913" y="5014670"/>
              <a:ext cx="1368844" cy="252300"/>
            </a:xfrm>
            <a:prstGeom prst="rect">
              <a:avLst/>
            </a:prstGeom>
          </p:spPr>
        </p:pic>
      </p:grpSp>
      <p:grpSp>
        <p:nvGrpSpPr>
          <p:cNvPr id="19" name="Group 18">
            <a:extLst>
              <a:ext uri="{FF2B5EF4-FFF2-40B4-BE49-F238E27FC236}">
                <a16:creationId xmlns:a16="http://schemas.microsoft.com/office/drawing/2014/main" id="{49457420-7676-5A42-9304-45008A367EC8}"/>
              </a:ext>
            </a:extLst>
          </p:cNvPr>
          <p:cNvGrpSpPr/>
          <p:nvPr/>
        </p:nvGrpSpPr>
        <p:grpSpPr>
          <a:xfrm>
            <a:off x="9912509" y="2413218"/>
            <a:ext cx="1920577" cy="1611292"/>
            <a:chOff x="6697836" y="5009107"/>
            <a:chExt cx="1920577" cy="1611292"/>
          </a:xfrm>
        </p:grpSpPr>
        <p:sp>
          <p:nvSpPr>
            <p:cNvPr id="92" name="Rectangle 91"/>
            <p:cNvSpPr/>
            <p:nvPr/>
          </p:nvSpPr>
          <p:spPr>
            <a:xfrm>
              <a:off x="6697837" y="5009107"/>
              <a:ext cx="1920576" cy="382145"/>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Servers</a:t>
              </a:r>
            </a:p>
          </p:txBody>
        </p:sp>
        <p:pic>
          <p:nvPicPr>
            <p:cNvPr id="93" name="Picture 92"/>
            <p:cNvPicPr>
              <a:picLocks noChangeAspect="1"/>
            </p:cNvPicPr>
            <p:nvPr/>
          </p:nvPicPr>
          <p:blipFill>
            <a:blip r:embed="rId9"/>
            <a:stretch>
              <a:fillRect/>
            </a:stretch>
          </p:blipFill>
          <p:spPr>
            <a:xfrm>
              <a:off x="6697836" y="5829391"/>
              <a:ext cx="565105" cy="773629"/>
            </a:xfrm>
            <a:prstGeom prst="rect">
              <a:avLst/>
            </a:prstGeom>
          </p:spPr>
        </p:pic>
        <p:pic>
          <p:nvPicPr>
            <p:cNvPr id="94" name="Picture 93"/>
            <p:cNvPicPr>
              <a:picLocks noChangeAspect="1"/>
            </p:cNvPicPr>
            <p:nvPr/>
          </p:nvPicPr>
          <p:blipFill>
            <a:blip r:embed="rId10"/>
            <a:stretch>
              <a:fillRect/>
            </a:stretch>
          </p:blipFill>
          <p:spPr>
            <a:xfrm>
              <a:off x="7438746" y="5846770"/>
              <a:ext cx="523756" cy="773629"/>
            </a:xfrm>
            <a:prstGeom prst="rect">
              <a:avLst/>
            </a:prstGeom>
          </p:spPr>
        </p:pic>
        <p:pic>
          <p:nvPicPr>
            <p:cNvPr id="95" name="Picture 94"/>
            <p:cNvPicPr>
              <a:picLocks noChangeAspect="1"/>
            </p:cNvPicPr>
            <p:nvPr/>
          </p:nvPicPr>
          <p:blipFill>
            <a:blip r:embed="rId11"/>
            <a:stretch>
              <a:fillRect/>
            </a:stretch>
          </p:blipFill>
          <p:spPr>
            <a:xfrm>
              <a:off x="8094656" y="5831215"/>
              <a:ext cx="523756" cy="780506"/>
            </a:xfrm>
            <a:prstGeom prst="rect">
              <a:avLst/>
            </a:prstGeom>
          </p:spPr>
        </p:pic>
      </p:grpSp>
      <p:grpSp>
        <p:nvGrpSpPr>
          <p:cNvPr id="72" name="Group 71">
            <a:extLst>
              <a:ext uri="{FF2B5EF4-FFF2-40B4-BE49-F238E27FC236}">
                <a16:creationId xmlns:a16="http://schemas.microsoft.com/office/drawing/2014/main" id="{2BA21943-0E6B-A54E-8A27-1D76A161877B}"/>
              </a:ext>
            </a:extLst>
          </p:cNvPr>
          <p:cNvGrpSpPr/>
          <p:nvPr/>
        </p:nvGrpSpPr>
        <p:grpSpPr>
          <a:xfrm>
            <a:off x="7803408" y="4867608"/>
            <a:ext cx="1810770" cy="1464622"/>
            <a:chOff x="6696288" y="3698000"/>
            <a:chExt cx="1810770" cy="1464622"/>
          </a:xfrm>
        </p:grpSpPr>
        <p:sp>
          <p:nvSpPr>
            <p:cNvPr id="33" name="Rectangle 32"/>
            <p:cNvSpPr/>
            <p:nvPr/>
          </p:nvSpPr>
          <p:spPr>
            <a:xfrm>
              <a:off x="6696288" y="3698000"/>
              <a:ext cx="1810770" cy="417424"/>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Network Connections</a:t>
              </a:r>
            </a:p>
          </p:txBody>
        </p:sp>
        <p:pic>
          <p:nvPicPr>
            <p:cNvPr id="168" name="Picture 167"/>
            <p:cNvPicPr>
              <a:picLocks noChangeAspect="1"/>
            </p:cNvPicPr>
            <p:nvPr/>
          </p:nvPicPr>
          <p:blipFill>
            <a:blip r:embed="rId12"/>
            <a:stretch>
              <a:fillRect/>
            </a:stretch>
          </p:blipFill>
          <p:spPr>
            <a:xfrm>
              <a:off x="6818664" y="4454786"/>
              <a:ext cx="749813" cy="304500"/>
            </a:xfrm>
            <a:prstGeom prst="rect">
              <a:avLst/>
            </a:prstGeom>
          </p:spPr>
        </p:pic>
        <p:pic>
          <p:nvPicPr>
            <p:cNvPr id="169" name="Picture 168"/>
            <p:cNvPicPr>
              <a:picLocks noChangeAspect="1"/>
            </p:cNvPicPr>
            <p:nvPr/>
          </p:nvPicPr>
          <p:blipFill>
            <a:blip r:embed="rId12"/>
            <a:stretch>
              <a:fillRect/>
            </a:stretch>
          </p:blipFill>
          <p:spPr>
            <a:xfrm>
              <a:off x="7642773" y="4445246"/>
              <a:ext cx="749813" cy="304500"/>
            </a:xfrm>
            <a:prstGeom prst="rect">
              <a:avLst/>
            </a:prstGeom>
          </p:spPr>
        </p:pic>
        <p:pic>
          <p:nvPicPr>
            <p:cNvPr id="170" name="Picture 169"/>
            <p:cNvPicPr>
              <a:picLocks noChangeAspect="1"/>
            </p:cNvPicPr>
            <p:nvPr/>
          </p:nvPicPr>
          <p:blipFill>
            <a:blip r:embed="rId12"/>
            <a:stretch>
              <a:fillRect/>
            </a:stretch>
          </p:blipFill>
          <p:spPr>
            <a:xfrm>
              <a:off x="7276474" y="4858122"/>
              <a:ext cx="749813" cy="304500"/>
            </a:xfrm>
            <a:prstGeom prst="rect">
              <a:avLst/>
            </a:prstGeom>
          </p:spPr>
        </p:pic>
        <p:sp>
          <p:nvSpPr>
            <p:cNvPr id="171" name="TextBox 170"/>
            <p:cNvSpPr txBox="1"/>
            <p:nvPr/>
          </p:nvSpPr>
          <p:spPr>
            <a:xfrm>
              <a:off x="6963820" y="4491390"/>
              <a:ext cx="444352" cy="230832"/>
            </a:xfrm>
            <a:prstGeom prst="rect">
              <a:avLst/>
            </a:prstGeom>
            <a:noFill/>
          </p:spPr>
          <p:txBody>
            <a:bodyPr wrap="none" rtlCol="0">
              <a:spAutoFit/>
            </a:bodyPr>
            <a:lstStyle/>
            <a:p>
              <a:r>
                <a:rPr lang="en-US" sz="900" dirty="0">
                  <a:solidFill>
                    <a:schemeClr val="bg1"/>
                  </a:solidFill>
                </a:rPr>
                <a:t>MPLS</a:t>
              </a:r>
            </a:p>
          </p:txBody>
        </p:sp>
        <p:sp>
          <p:nvSpPr>
            <p:cNvPr id="172" name="TextBox 171"/>
            <p:cNvSpPr txBox="1"/>
            <p:nvPr/>
          </p:nvSpPr>
          <p:spPr>
            <a:xfrm>
              <a:off x="7728036" y="4476608"/>
              <a:ext cx="561372" cy="230832"/>
            </a:xfrm>
            <a:prstGeom prst="rect">
              <a:avLst/>
            </a:prstGeom>
            <a:noFill/>
          </p:spPr>
          <p:txBody>
            <a:bodyPr wrap="none" rtlCol="0">
              <a:spAutoFit/>
            </a:bodyPr>
            <a:lstStyle/>
            <a:p>
              <a:r>
                <a:rPr lang="en-US" sz="900" dirty="0">
                  <a:solidFill>
                    <a:schemeClr val="bg1"/>
                  </a:solidFill>
                </a:rPr>
                <a:t>Equinix</a:t>
              </a:r>
            </a:p>
          </p:txBody>
        </p:sp>
        <p:sp>
          <p:nvSpPr>
            <p:cNvPr id="173" name="TextBox 172"/>
            <p:cNvSpPr txBox="1"/>
            <p:nvPr/>
          </p:nvSpPr>
          <p:spPr>
            <a:xfrm>
              <a:off x="7348503" y="4889131"/>
              <a:ext cx="604653" cy="230832"/>
            </a:xfrm>
            <a:prstGeom prst="rect">
              <a:avLst/>
            </a:prstGeom>
            <a:noFill/>
          </p:spPr>
          <p:txBody>
            <a:bodyPr wrap="none" rtlCol="0">
              <a:spAutoFit/>
            </a:bodyPr>
            <a:lstStyle/>
            <a:p>
              <a:r>
                <a:rPr lang="en-US" sz="900" dirty="0">
                  <a:solidFill>
                    <a:schemeClr val="bg1"/>
                  </a:solidFill>
                </a:rPr>
                <a:t>Internet</a:t>
              </a:r>
            </a:p>
          </p:txBody>
        </p:sp>
      </p:grpSp>
      <p:grpSp>
        <p:nvGrpSpPr>
          <p:cNvPr id="7" name="Group 6">
            <a:extLst>
              <a:ext uri="{FF2B5EF4-FFF2-40B4-BE49-F238E27FC236}">
                <a16:creationId xmlns:a16="http://schemas.microsoft.com/office/drawing/2014/main" id="{F3F77464-AF37-6048-AA07-581EF187C43A}"/>
              </a:ext>
            </a:extLst>
          </p:cNvPr>
          <p:cNvGrpSpPr/>
          <p:nvPr/>
        </p:nvGrpSpPr>
        <p:grpSpPr>
          <a:xfrm>
            <a:off x="2588926" y="2417789"/>
            <a:ext cx="1694925" cy="1490838"/>
            <a:chOff x="4185579" y="2306572"/>
            <a:chExt cx="1694925" cy="1485240"/>
          </a:xfrm>
        </p:grpSpPr>
        <p:sp>
          <p:nvSpPr>
            <p:cNvPr id="26" name="Rectangle 25"/>
            <p:cNvSpPr/>
            <p:nvPr/>
          </p:nvSpPr>
          <p:spPr>
            <a:xfrm>
              <a:off x="4185579" y="2306572"/>
              <a:ext cx="1694925" cy="380710"/>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THD Platform </a:t>
              </a:r>
            </a:p>
            <a:p>
              <a:pPr algn="ctr"/>
              <a:r>
                <a:rPr lang="en-US" sz="900" dirty="0">
                  <a:solidFill>
                    <a:sysClr val="windowText" lastClr="000000"/>
                  </a:solidFill>
                </a:rPr>
                <a:t>(e.g. PCF, Grid, ISP, etc.)</a:t>
              </a:r>
            </a:p>
          </p:txBody>
        </p:sp>
        <p:pic>
          <p:nvPicPr>
            <p:cNvPr id="105" name="Picture 104"/>
            <p:cNvPicPr>
              <a:picLocks noChangeAspect="1"/>
            </p:cNvPicPr>
            <p:nvPr/>
          </p:nvPicPr>
          <p:blipFill>
            <a:blip r:embed="rId13"/>
            <a:stretch>
              <a:fillRect/>
            </a:stretch>
          </p:blipFill>
          <p:spPr>
            <a:xfrm>
              <a:off x="4587350" y="2927863"/>
              <a:ext cx="851074" cy="863949"/>
            </a:xfrm>
            <a:prstGeom prst="rect">
              <a:avLst/>
            </a:prstGeom>
          </p:spPr>
        </p:pic>
        <p:sp>
          <p:nvSpPr>
            <p:cNvPr id="106" name="TextBox 105"/>
            <p:cNvSpPr txBox="1"/>
            <p:nvPr/>
          </p:nvSpPr>
          <p:spPr>
            <a:xfrm>
              <a:off x="4679660" y="3164433"/>
              <a:ext cx="686405" cy="369332"/>
            </a:xfrm>
            <a:prstGeom prst="rect">
              <a:avLst/>
            </a:prstGeom>
            <a:noFill/>
          </p:spPr>
          <p:txBody>
            <a:bodyPr wrap="none" rtlCol="0">
              <a:spAutoFit/>
            </a:bodyPr>
            <a:lstStyle/>
            <a:p>
              <a:pPr algn="ctr"/>
              <a:r>
                <a:rPr lang="en-US" sz="900" b="1" dirty="0">
                  <a:solidFill>
                    <a:schemeClr val="bg1"/>
                  </a:solidFill>
                </a:rPr>
                <a:t>Platform </a:t>
              </a:r>
            </a:p>
            <a:p>
              <a:pPr algn="ctr"/>
              <a:r>
                <a:rPr lang="en-US" sz="900" b="1" dirty="0">
                  <a:solidFill>
                    <a:schemeClr val="bg1"/>
                  </a:solidFill>
                </a:rPr>
                <a:t>Name</a:t>
              </a:r>
            </a:p>
          </p:txBody>
        </p:sp>
      </p:grpSp>
      <p:grpSp>
        <p:nvGrpSpPr>
          <p:cNvPr id="27" name="Group 26">
            <a:extLst>
              <a:ext uri="{FF2B5EF4-FFF2-40B4-BE49-F238E27FC236}">
                <a16:creationId xmlns:a16="http://schemas.microsoft.com/office/drawing/2014/main" id="{E56B14E4-278F-0940-B1C4-8056B714D808}"/>
              </a:ext>
            </a:extLst>
          </p:cNvPr>
          <p:cNvGrpSpPr/>
          <p:nvPr/>
        </p:nvGrpSpPr>
        <p:grpSpPr>
          <a:xfrm>
            <a:off x="7417613" y="2413219"/>
            <a:ext cx="2120260" cy="1530697"/>
            <a:chOff x="7280983" y="2421133"/>
            <a:chExt cx="2120260" cy="1530697"/>
          </a:xfrm>
        </p:grpSpPr>
        <p:sp>
          <p:nvSpPr>
            <p:cNvPr id="20" name="Rectangle 19"/>
            <p:cNvSpPr/>
            <p:nvPr/>
          </p:nvSpPr>
          <p:spPr>
            <a:xfrm>
              <a:off x="7280983" y="2421133"/>
              <a:ext cx="2019703" cy="382145"/>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Data Store</a:t>
              </a:r>
            </a:p>
          </p:txBody>
        </p:sp>
        <p:grpSp>
          <p:nvGrpSpPr>
            <p:cNvPr id="21" name="Group 20">
              <a:extLst>
                <a:ext uri="{FF2B5EF4-FFF2-40B4-BE49-F238E27FC236}">
                  <a16:creationId xmlns:a16="http://schemas.microsoft.com/office/drawing/2014/main" id="{3EDF99A2-3612-6846-83A5-68668F80D26D}"/>
                </a:ext>
              </a:extLst>
            </p:cNvPr>
            <p:cNvGrpSpPr/>
            <p:nvPr/>
          </p:nvGrpSpPr>
          <p:grpSpPr>
            <a:xfrm>
              <a:off x="7284131" y="3219871"/>
              <a:ext cx="607411" cy="731959"/>
              <a:chOff x="7284131" y="3219871"/>
              <a:chExt cx="607411" cy="731959"/>
            </a:xfrm>
          </p:grpSpPr>
          <p:pic>
            <p:nvPicPr>
              <p:cNvPr id="175" name="Picture 174"/>
              <p:cNvPicPr>
                <a:picLocks noChangeAspect="1"/>
              </p:cNvPicPr>
              <p:nvPr/>
            </p:nvPicPr>
            <p:blipFill>
              <a:blip r:embed="rId14"/>
              <a:stretch>
                <a:fillRect/>
              </a:stretch>
            </p:blipFill>
            <p:spPr>
              <a:xfrm>
                <a:off x="7289948" y="3219871"/>
                <a:ext cx="601594" cy="469800"/>
              </a:xfrm>
              <a:prstGeom prst="rect">
                <a:avLst/>
              </a:prstGeom>
            </p:spPr>
          </p:pic>
          <p:sp>
            <p:nvSpPr>
              <p:cNvPr id="181" name="TextBox 180"/>
              <p:cNvSpPr txBox="1"/>
              <p:nvPr/>
            </p:nvSpPr>
            <p:spPr>
              <a:xfrm>
                <a:off x="7284131" y="3767164"/>
                <a:ext cx="599844" cy="184666"/>
              </a:xfrm>
              <a:prstGeom prst="rect">
                <a:avLst/>
              </a:prstGeom>
              <a:noFill/>
            </p:spPr>
            <p:txBody>
              <a:bodyPr wrap="none" rtlCol="0">
                <a:spAutoFit/>
              </a:bodyPr>
              <a:lstStyle/>
              <a:p>
                <a:r>
                  <a:rPr lang="en-US" sz="600" b="1" dirty="0">
                    <a:solidFill>
                      <a:schemeClr val="bg1"/>
                    </a:solidFill>
                  </a:rPr>
                  <a:t>Unmodified</a:t>
                </a:r>
              </a:p>
            </p:txBody>
          </p:sp>
        </p:grpSp>
        <p:grpSp>
          <p:nvGrpSpPr>
            <p:cNvPr id="18" name="Group 17">
              <a:extLst>
                <a:ext uri="{FF2B5EF4-FFF2-40B4-BE49-F238E27FC236}">
                  <a16:creationId xmlns:a16="http://schemas.microsoft.com/office/drawing/2014/main" id="{81B1877D-1F85-3448-899D-3053B5FF9F17}"/>
                </a:ext>
              </a:extLst>
            </p:cNvPr>
            <p:cNvGrpSpPr/>
            <p:nvPr/>
          </p:nvGrpSpPr>
          <p:grpSpPr>
            <a:xfrm>
              <a:off x="8032075" y="3207535"/>
              <a:ext cx="601594" cy="744295"/>
              <a:chOff x="8112760" y="3207535"/>
              <a:chExt cx="601594" cy="744295"/>
            </a:xfrm>
          </p:grpSpPr>
          <p:pic>
            <p:nvPicPr>
              <p:cNvPr id="176" name="Picture 175"/>
              <p:cNvPicPr>
                <a:picLocks noChangeAspect="1"/>
              </p:cNvPicPr>
              <p:nvPr/>
            </p:nvPicPr>
            <p:blipFill>
              <a:blip r:embed="rId15"/>
              <a:stretch>
                <a:fillRect/>
              </a:stretch>
            </p:blipFill>
            <p:spPr>
              <a:xfrm>
                <a:off x="8112760" y="3207535"/>
                <a:ext cx="601594" cy="469800"/>
              </a:xfrm>
              <a:prstGeom prst="rect">
                <a:avLst/>
              </a:prstGeom>
            </p:spPr>
          </p:pic>
          <p:sp>
            <p:nvSpPr>
              <p:cNvPr id="183" name="TextBox 182"/>
              <p:cNvSpPr txBox="1"/>
              <p:nvPr/>
            </p:nvSpPr>
            <p:spPr>
              <a:xfrm>
                <a:off x="8153165" y="3767164"/>
                <a:ext cx="494046" cy="184666"/>
              </a:xfrm>
              <a:prstGeom prst="rect">
                <a:avLst/>
              </a:prstGeom>
              <a:noFill/>
            </p:spPr>
            <p:txBody>
              <a:bodyPr wrap="none" rtlCol="0">
                <a:spAutoFit/>
              </a:bodyPr>
              <a:lstStyle/>
              <a:p>
                <a:r>
                  <a:rPr lang="en-US" sz="600" b="1" dirty="0">
                    <a:solidFill>
                      <a:schemeClr val="bg1"/>
                    </a:solidFill>
                  </a:rPr>
                  <a:t>Modified</a:t>
                </a:r>
              </a:p>
            </p:txBody>
          </p:sp>
        </p:grpSp>
        <p:grpSp>
          <p:nvGrpSpPr>
            <p:cNvPr id="17" name="Group 16">
              <a:extLst>
                <a:ext uri="{FF2B5EF4-FFF2-40B4-BE49-F238E27FC236}">
                  <a16:creationId xmlns:a16="http://schemas.microsoft.com/office/drawing/2014/main" id="{AC082203-6523-CB4B-83E2-440C52D3ACA2}"/>
                </a:ext>
              </a:extLst>
            </p:cNvPr>
            <p:cNvGrpSpPr/>
            <p:nvPr/>
          </p:nvGrpSpPr>
          <p:grpSpPr>
            <a:xfrm>
              <a:off x="8799649" y="3199324"/>
              <a:ext cx="601594" cy="744167"/>
              <a:chOff x="8943089" y="3199324"/>
              <a:chExt cx="601594" cy="744167"/>
            </a:xfrm>
          </p:grpSpPr>
          <p:pic>
            <p:nvPicPr>
              <p:cNvPr id="177" name="Picture 176"/>
              <p:cNvPicPr>
                <a:picLocks noChangeAspect="1"/>
              </p:cNvPicPr>
              <p:nvPr/>
            </p:nvPicPr>
            <p:blipFill>
              <a:blip r:embed="rId16"/>
              <a:stretch>
                <a:fillRect/>
              </a:stretch>
            </p:blipFill>
            <p:spPr>
              <a:xfrm>
                <a:off x="8943089" y="3199324"/>
                <a:ext cx="601594" cy="469800"/>
              </a:xfrm>
              <a:prstGeom prst="rect">
                <a:avLst/>
              </a:prstGeom>
              <a:solidFill>
                <a:srgbClr val="F9CBAB"/>
              </a:solidFill>
            </p:spPr>
          </p:pic>
          <p:sp>
            <p:nvSpPr>
              <p:cNvPr id="184" name="TextBox 183"/>
              <p:cNvSpPr txBox="1"/>
              <p:nvPr/>
            </p:nvSpPr>
            <p:spPr>
              <a:xfrm>
                <a:off x="9093401" y="3758825"/>
                <a:ext cx="341760" cy="184666"/>
              </a:xfrm>
              <a:prstGeom prst="rect">
                <a:avLst/>
              </a:prstGeom>
              <a:noFill/>
            </p:spPr>
            <p:txBody>
              <a:bodyPr wrap="none" rtlCol="0">
                <a:spAutoFit/>
              </a:bodyPr>
              <a:lstStyle/>
              <a:p>
                <a:r>
                  <a:rPr lang="en-US" sz="600" b="1" dirty="0">
                    <a:solidFill>
                      <a:schemeClr val="bg1"/>
                    </a:solidFill>
                  </a:rPr>
                  <a:t>New</a:t>
                </a:r>
              </a:p>
            </p:txBody>
          </p:sp>
        </p:grpSp>
      </p:grpSp>
      <p:grpSp>
        <p:nvGrpSpPr>
          <p:cNvPr id="41" name="Group 40">
            <a:extLst>
              <a:ext uri="{FF2B5EF4-FFF2-40B4-BE49-F238E27FC236}">
                <a16:creationId xmlns:a16="http://schemas.microsoft.com/office/drawing/2014/main" id="{82D1F4B0-58C4-E34D-BA0F-7636A84F26E1}"/>
              </a:ext>
            </a:extLst>
          </p:cNvPr>
          <p:cNvGrpSpPr/>
          <p:nvPr/>
        </p:nvGrpSpPr>
        <p:grpSpPr>
          <a:xfrm>
            <a:off x="6417155" y="102567"/>
            <a:ext cx="5572405" cy="1723852"/>
            <a:chOff x="5857595" y="102567"/>
            <a:chExt cx="5572405" cy="1723852"/>
          </a:xfrm>
        </p:grpSpPr>
        <p:grpSp>
          <p:nvGrpSpPr>
            <p:cNvPr id="40" name="Group 39">
              <a:extLst>
                <a:ext uri="{FF2B5EF4-FFF2-40B4-BE49-F238E27FC236}">
                  <a16:creationId xmlns:a16="http://schemas.microsoft.com/office/drawing/2014/main" id="{52503CEB-4F1F-2E41-B2C5-66ECD84C4086}"/>
                </a:ext>
              </a:extLst>
            </p:cNvPr>
            <p:cNvGrpSpPr/>
            <p:nvPr/>
          </p:nvGrpSpPr>
          <p:grpSpPr>
            <a:xfrm>
              <a:off x="5857595" y="105251"/>
              <a:ext cx="5572405" cy="1721168"/>
              <a:chOff x="5857595" y="105251"/>
              <a:chExt cx="5572405" cy="1721168"/>
            </a:xfrm>
          </p:grpSpPr>
          <p:grpSp>
            <p:nvGrpSpPr>
              <p:cNvPr id="13" name="Group 12">
                <a:extLst>
                  <a:ext uri="{FF2B5EF4-FFF2-40B4-BE49-F238E27FC236}">
                    <a16:creationId xmlns:a16="http://schemas.microsoft.com/office/drawing/2014/main" id="{9679477E-5365-054C-A9BE-7FD50A67A12F}"/>
                  </a:ext>
                </a:extLst>
              </p:cNvPr>
              <p:cNvGrpSpPr/>
              <p:nvPr/>
            </p:nvGrpSpPr>
            <p:grpSpPr>
              <a:xfrm>
                <a:off x="6137632" y="452851"/>
                <a:ext cx="2485882" cy="1294346"/>
                <a:chOff x="5937326" y="432303"/>
                <a:chExt cx="2485882" cy="1294346"/>
              </a:xfrm>
            </p:grpSpPr>
            <p:sp>
              <p:nvSpPr>
                <p:cNvPr id="4" name="Rectangle 3"/>
                <p:cNvSpPr/>
                <p:nvPr/>
              </p:nvSpPr>
              <p:spPr>
                <a:xfrm>
                  <a:off x="5937326" y="432303"/>
                  <a:ext cx="2485882" cy="403524"/>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THD Managed Environments </a:t>
                  </a:r>
                  <a:br>
                    <a:rPr lang="en-US" sz="900" b="1" dirty="0">
                      <a:solidFill>
                        <a:sysClr val="windowText" lastClr="000000"/>
                      </a:solidFill>
                    </a:rPr>
                  </a:br>
                  <a:r>
                    <a:rPr lang="en-US" sz="900" dirty="0">
                      <a:solidFill>
                        <a:sysClr val="windowText" lastClr="000000"/>
                      </a:solidFill>
                    </a:rPr>
                    <a:t>(</a:t>
                  </a:r>
                  <a:r>
                    <a:rPr lang="en-US" sz="900" dirty="0" err="1">
                      <a:solidFill>
                        <a:sysClr val="windowText" lastClr="000000"/>
                      </a:solidFill>
                    </a:rPr>
                    <a:t>e.g</a:t>
                  </a:r>
                  <a:r>
                    <a:rPr lang="en-US" sz="900" dirty="0">
                      <a:solidFill>
                        <a:sysClr val="windowText" lastClr="000000"/>
                      </a:solidFill>
                    </a:rPr>
                    <a:t> Store, SSC, ATC, Campus, GCP, Azure)</a:t>
                  </a:r>
                </a:p>
              </p:txBody>
            </p:sp>
            <p:grpSp>
              <p:nvGrpSpPr>
                <p:cNvPr id="8" name="Group 7">
                  <a:extLst>
                    <a:ext uri="{FF2B5EF4-FFF2-40B4-BE49-F238E27FC236}">
                      <a16:creationId xmlns:a16="http://schemas.microsoft.com/office/drawing/2014/main" id="{0D5BFE02-CA5E-454E-9B5E-1B7DF3EB6880}"/>
                    </a:ext>
                  </a:extLst>
                </p:cNvPr>
                <p:cNvGrpSpPr/>
                <p:nvPr/>
              </p:nvGrpSpPr>
              <p:grpSpPr>
                <a:xfrm>
                  <a:off x="6503370" y="902388"/>
                  <a:ext cx="1306437" cy="824261"/>
                  <a:chOff x="5033283" y="916712"/>
                  <a:chExt cx="1306437" cy="824261"/>
                </a:xfrm>
              </p:grpSpPr>
              <p:pic>
                <p:nvPicPr>
                  <p:cNvPr id="102" name="Picture 101"/>
                  <p:cNvPicPr>
                    <a:picLocks noChangeAspect="1"/>
                  </p:cNvPicPr>
                  <p:nvPr/>
                </p:nvPicPr>
                <p:blipFill>
                  <a:blip r:embed="rId17"/>
                  <a:stretch>
                    <a:fillRect/>
                  </a:stretch>
                </p:blipFill>
                <p:spPr>
                  <a:xfrm>
                    <a:off x="5033283" y="916712"/>
                    <a:ext cx="1268934" cy="824261"/>
                  </a:xfrm>
                  <a:prstGeom prst="rect">
                    <a:avLst/>
                  </a:prstGeom>
                </p:spPr>
              </p:pic>
              <p:sp>
                <p:nvSpPr>
                  <p:cNvPr id="5" name="TextBox 4"/>
                  <p:cNvSpPr txBox="1"/>
                  <p:nvPr/>
                </p:nvSpPr>
                <p:spPr>
                  <a:xfrm>
                    <a:off x="5068218" y="917011"/>
                    <a:ext cx="1271502" cy="230832"/>
                  </a:xfrm>
                  <a:prstGeom prst="rect">
                    <a:avLst/>
                  </a:prstGeom>
                  <a:noFill/>
                </p:spPr>
                <p:txBody>
                  <a:bodyPr wrap="none" rtlCol="0">
                    <a:spAutoFit/>
                  </a:bodyPr>
                  <a:lstStyle/>
                  <a:p>
                    <a:r>
                      <a:rPr lang="en-US" sz="900" b="1" dirty="0">
                        <a:solidFill>
                          <a:schemeClr val="bg1"/>
                        </a:solidFill>
                      </a:rPr>
                      <a:t>&lt;THD Environment&gt;</a:t>
                    </a:r>
                  </a:p>
                </p:txBody>
              </p:sp>
            </p:grpSp>
          </p:grpSp>
          <p:grpSp>
            <p:nvGrpSpPr>
              <p:cNvPr id="34" name="Group 33">
                <a:extLst>
                  <a:ext uri="{FF2B5EF4-FFF2-40B4-BE49-F238E27FC236}">
                    <a16:creationId xmlns:a16="http://schemas.microsoft.com/office/drawing/2014/main" id="{EC073EA1-5B55-5343-AD46-A8726F31F826}"/>
                  </a:ext>
                </a:extLst>
              </p:cNvPr>
              <p:cNvGrpSpPr/>
              <p:nvPr/>
            </p:nvGrpSpPr>
            <p:grpSpPr>
              <a:xfrm>
                <a:off x="8835156" y="457527"/>
                <a:ext cx="2499914" cy="1282921"/>
                <a:chOff x="8835156" y="457527"/>
                <a:chExt cx="2499914" cy="1282921"/>
              </a:xfrm>
            </p:grpSpPr>
            <p:sp>
              <p:nvSpPr>
                <p:cNvPr id="24" name="Rectangle 23"/>
                <p:cNvSpPr/>
                <p:nvPr/>
              </p:nvSpPr>
              <p:spPr>
                <a:xfrm>
                  <a:off x="8835156" y="457527"/>
                  <a:ext cx="2499914" cy="402688"/>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External Services </a:t>
                  </a:r>
                </a:p>
                <a:p>
                  <a:pPr algn="ctr"/>
                  <a:r>
                    <a:rPr lang="en-US" sz="900" dirty="0">
                      <a:solidFill>
                        <a:sysClr val="windowText" lastClr="000000"/>
                      </a:solidFill>
                    </a:rPr>
                    <a:t>(e.g. SaaS, Third-Party) – Not THD-managed</a:t>
                  </a:r>
                </a:p>
              </p:txBody>
            </p:sp>
            <p:pic>
              <p:nvPicPr>
                <p:cNvPr id="103" name="Picture 102"/>
                <p:cNvPicPr>
                  <a:picLocks noChangeAspect="1"/>
                </p:cNvPicPr>
                <p:nvPr/>
              </p:nvPicPr>
              <p:blipFill>
                <a:blip r:embed="rId18"/>
                <a:stretch>
                  <a:fillRect/>
                </a:stretch>
              </p:blipFill>
              <p:spPr>
                <a:xfrm>
                  <a:off x="9346370" y="889687"/>
                  <a:ext cx="1258397" cy="850761"/>
                </a:xfrm>
                <a:prstGeom prst="rect">
                  <a:avLst/>
                </a:prstGeom>
              </p:spPr>
            </p:pic>
            <p:sp>
              <p:nvSpPr>
                <p:cNvPr id="104" name="TextBox 103"/>
                <p:cNvSpPr txBox="1"/>
                <p:nvPr/>
              </p:nvSpPr>
              <p:spPr>
                <a:xfrm>
                  <a:off x="9715247" y="1151040"/>
                  <a:ext cx="487634" cy="230832"/>
                </a:xfrm>
                <a:prstGeom prst="rect">
                  <a:avLst/>
                </a:prstGeom>
                <a:noFill/>
              </p:spPr>
              <p:txBody>
                <a:bodyPr wrap="none" rtlCol="0">
                  <a:spAutoFit/>
                </a:bodyPr>
                <a:lstStyle/>
                <a:p>
                  <a:r>
                    <a:rPr lang="en-US" sz="900" b="1" dirty="0">
                      <a:solidFill>
                        <a:schemeClr val="bg1"/>
                      </a:solidFill>
                    </a:rPr>
                    <a:t>Name</a:t>
                  </a:r>
                </a:p>
              </p:txBody>
            </p:sp>
          </p:grpSp>
          <p:sp>
            <p:nvSpPr>
              <p:cNvPr id="11" name="Rectangle 10">
                <a:extLst>
                  <a:ext uri="{FF2B5EF4-FFF2-40B4-BE49-F238E27FC236}">
                    <a16:creationId xmlns:a16="http://schemas.microsoft.com/office/drawing/2014/main" id="{42098678-B268-BF4C-8C7D-07EA0680A217}"/>
                  </a:ext>
                </a:extLst>
              </p:cNvPr>
              <p:cNvSpPr/>
              <p:nvPr/>
            </p:nvSpPr>
            <p:spPr>
              <a:xfrm>
                <a:off x="5857595" y="105251"/>
                <a:ext cx="5572405" cy="1721168"/>
              </a:xfrm>
              <a:prstGeom prst="rect">
                <a:avLst/>
              </a:prstGeom>
              <a:noFill/>
              <a:ln w="28575">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EFE7B7E5-1D41-7F4F-A878-CBBA53C04CFF}"/>
                </a:ext>
              </a:extLst>
            </p:cNvPr>
            <p:cNvSpPr txBox="1"/>
            <p:nvPr/>
          </p:nvSpPr>
          <p:spPr>
            <a:xfrm>
              <a:off x="5953032" y="102567"/>
              <a:ext cx="1180131" cy="276999"/>
            </a:xfrm>
            <a:prstGeom prst="rect">
              <a:avLst/>
            </a:prstGeom>
            <a:noFill/>
            <a:ln>
              <a:noFill/>
            </a:ln>
          </p:spPr>
          <p:txBody>
            <a:bodyPr wrap="none" rtlCol="0">
              <a:spAutoFit/>
            </a:bodyPr>
            <a:lstStyle/>
            <a:p>
              <a:r>
                <a:rPr lang="en-US" sz="1200" b="1" u="sng" dirty="0">
                  <a:solidFill>
                    <a:schemeClr val="bg2"/>
                  </a:solidFill>
                </a:rPr>
                <a:t>Environments</a:t>
              </a:r>
            </a:p>
          </p:txBody>
        </p:sp>
      </p:grpSp>
      <p:grpSp>
        <p:nvGrpSpPr>
          <p:cNvPr id="38" name="Group 37">
            <a:extLst>
              <a:ext uri="{FF2B5EF4-FFF2-40B4-BE49-F238E27FC236}">
                <a16:creationId xmlns:a16="http://schemas.microsoft.com/office/drawing/2014/main" id="{7ADAECFD-C6BE-D44D-ADE6-98E2183BC422}"/>
              </a:ext>
            </a:extLst>
          </p:cNvPr>
          <p:cNvGrpSpPr/>
          <p:nvPr/>
        </p:nvGrpSpPr>
        <p:grpSpPr>
          <a:xfrm>
            <a:off x="5043594" y="4867606"/>
            <a:ext cx="2601612" cy="1685282"/>
            <a:chOff x="4057384" y="3617279"/>
            <a:chExt cx="2498963" cy="1685282"/>
          </a:xfrm>
        </p:grpSpPr>
        <p:sp>
          <p:nvSpPr>
            <p:cNvPr id="32" name="Rectangle 31"/>
            <p:cNvSpPr/>
            <p:nvPr/>
          </p:nvSpPr>
          <p:spPr>
            <a:xfrm>
              <a:off x="4299607" y="3617279"/>
              <a:ext cx="2063335" cy="417425"/>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Network Flow </a:t>
              </a:r>
            </a:p>
            <a:p>
              <a:pPr algn="ctr"/>
              <a:r>
                <a:rPr lang="en-US" sz="900" dirty="0">
                  <a:solidFill>
                    <a:sysClr val="windowText" lastClr="000000"/>
                  </a:solidFill>
                </a:rPr>
                <a:t>(Arrow points to data flow)</a:t>
              </a:r>
            </a:p>
          </p:txBody>
        </p:sp>
        <p:cxnSp>
          <p:nvCxnSpPr>
            <p:cNvPr id="23" name="Straight Arrow Connector 22">
              <a:extLst>
                <a:ext uri="{FF2B5EF4-FFF2-40B4-BE49-F238E27FC236}">
                  <a16:creationId xmlns:a16="http://schemas.microsoft.com/office/drawing/2014/main" id="{7B6C9C9C-DFC1-D94C-91C8-B4B734498813}"/>
                </a:ext>
              </a:extLst>
            </p:cNvPr>
            <p:cNvCxnSpPr>
              <a:cxnSpLocks/>
            </p:cNvCxnSpPr>
            <p:nvPr/>
          </p:nvCxnSpPr>
          <p:spPr>
            <a:xfrm>
              <a:off x="4749538" y="5112443"/>
              <a:ext cx="1024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9C7E20D-2230-0B4A-9795-AA6BE2345474}"/>
                </a:ext>
              </a:extLst>
            </p:cNvPr>
            <p:cNvSpPr txBox="1"/>
            <p:nvPr/>
          </p:nvSpPr>
          <p:spPr>
            <a:xfrm>
              <a:off x="4708992" y="4657706"/>
              <a:ext cx="1288937" cy="230832"/>
            </a:xfrm>
            <a:prstGeom prst="rect">
              <a:avLst/>
            </a:prstGeom>
            <a:solidFill>
              <a:schemeClr val="tx1"/>
            </a:solidFill>
          </p:spPr>
          <p:txBody>
            <a:bodyPr wrap="square" rtlCol="0">
              <a:spAutoFit/>
            </a:bodyPr>
            <a:lstStyle/>
            <a:p>
              <a:r>
                <a:rPr lang="en-US" sz="900" b="1" dirty="0">
                  <a:solidFill>
                    <a:schemeClr val="bg1"/>
                  </a:solidFill>
                  <a:latin typeface="Calibri" panose="020F0502020204030204" pitchFamily="34" charset="0"/>
                  <a:cs typeface="Calibri" panose="020F0502020204030204" pitchFamily="34" charset="0"/>
                </a:rPr>
                <a:t>TCP/443 TLS 1.2 Entrust</a:t>
              </a:r>
            </a:p>
          </p:txBody>
        </p:sp>
        <p:sp>
          <p:nvSpPr>
            <p:cNvPr id="117" name="TextBox 116">
              <a:extLst>
                <a:ext uri="{FF2B5EF4-FFF2-40B4-BE49-F238E27FC236}">
                  <a16:creationId xmlns:a16="http://schemas.microsoft.com/office/drawing/2014/main" id="{E6C12E63-767D-5F4E-9F65-8AD6C23251D3}"/>
                </a:ext>
              </a:extLst>
            </p:cNvPr>
            <p:cNvSpPr txBox="1"/>
            <p:nvPr/>
          </p:nvSpPr>
          <p:spPr>
            <a:xfrm>
              <a:off x="4714057" y="4862533"/>
              <a:ext cx="1126926" cy="230832"/>
            </a:xfrm>
            <a:prstGeom prst="rect">
              <a:avLst/>
            </a:prstGeom>
            <a:solidFill>
              <a:schemeClr val="tx1"/>
            </a:solidFill>
          </p:spPr>
          <p:txBody>
            <a:bodyPr wrap="square" rtlCol="0">
              <a:spAutoFit/>
            </a:bodyPr>
            <a:lstStyle/>
            <a:p>
              <a:r>
                <a:rPr lang="en-US" sz="900" b="1" dirty="0">
                  <a:solidFill>
                    <a:schemeClr val="bg1"/>
                  </a:solidFill>
                  <a:latin typeface="Calibri" panose="020F0502020204030204" pitchFamily="34" charset="0"/>
                  <a:cs typeface="Calibri" panose="020F0502020204030204" pitchFamily="34" charset="0"/>
                </a:rPr>
                <a:t>TCP/443 TLS 1.2 THD</a:t>
              </a:r>
            </a:p>
          </p:txBody>
        </p:sp>
        <p:sp>
          <p:nvSpPr>
            <p:cNvPr id="118" name="TextBox 117">
              <a:extLst>
                <a:ext uri="{FF2B5EF4-FFF2-40B4-BE49-F238E27FC236}">
                  <a16:creationId xmlns:a16="http://schemas.microsoft.com/office/drawing/2014/main" id="{217CE2D8-740A-414A-B9C6-34ACC3A45613}"/>
                </a:ext>
              </a:extLst>
            </p:cNvPr>
            <p:cNvSpPr txBox="1"/>
            <p:nvPr/>
          </p:nvSpPr>
          <p:spPr>
            <a:xfrm>
              <a:off x="4057384" y="4794730"/>
              <a:ext cx="656672" cy="507831"/>
            </a:xfrm>
            <a:prstGeom prst="rect">
              <a:avLst/>
            </a:prstGeom>
            <a:solidFill>
              <a:schemeClr val="tx1"/>
            </a:solidFill>
            <a:ln>
              <a:solidFill>
                <a:srgbClr val="00B0F0"/>
              </a:solidFill>
            </a:ln>
          </p:spPr>
          <p:txBody>
            <a:bodyPr wrap="square" rtlCol="0">
              <a:spAutoFit/>
            </a:bodyPr>
            <a:lstStyle/>
            <a:p>
              <a:r>
                <a:rPr lang="en-US" sz="900" b="1" dirty="0">
                  <a:solidFill>
                    <a:schemeClr val="bg1"/>
                  </a:solidFill>
                  <a:latin typeface="Calibri" panose="020F0502020204030204" pitchFamily="34" charset="0"/>
                  <a:cs typeface="Calibri" panose="020F0502020204030204" pitchFamily="34" charset="0"/>
                </a:rPr>
                <a:t>System A</a:t>
              </a:r>
            </a:p>
            <a:p>
              <a:r>
                <a:rPr lang="en-US" sz="900" b="1" dirty="0">
                  <a:solidFill>
                    <a:schemeClr val="bg1"/>
                  </a:solidFill>
                  <a:latin typeface="Calibri" panose="020F0502020204030204" pitchFamily="34" charset="0"/>
                  <a:cs typeface="Calibri" panose="020F0502020204030204" pitchFamily="34" charset="0"/>
                </a:rPr>
                <a:t>(sends data)</a:t>
              </a:r>
            </a:p>
          </p:txBody>
        </p:sp>
        <p:sp>
          <p:nvSpPr>
            <p:cNvPr id="119" name="TextBox 118">
              <a:extLst>
                <a:ext uri="{FF2B5EF4-FFF2-40B4-BE49-F238E27FC236}">
                  <a16:creationId xmlns:a16="http://schemas.microsoft.com/office/drawing/2014/main" id="{1CAE608D-0EBA-E543-B297-7D183D2F71CF}"/>
                </a:ext>
              </a:extLst>
            </p:cNvPr>
            <p:cNvSpPr txBox="1"/>
            <p:nvPr/>
          </p:nvSpPr>
          <p:spPr>
            <a:xfrm>
              <a:off x="5899675" y="4783940"/>
              <a:ext cx="656672" cy="507831"/>
            </a:xfrm>
            <a:prstGeom prst="rect">
              <a:avLst/>
            </a:prstGeom>
            <a:solidFill>
              <a:schemeClr val="tx1"/>
            </a:solidFill>
            <a:ln>
              <a:solidFill>
                <a:srgbClr val="00B0F0"/>
              </a:solidFill>
            </a:ln>
          </p:spPr>
          <p:txBody>
            <a:bodyPr wrap="square" rtlCol="0">
              <a:spAutoFit/>
            </a:bodyPr>
            <a:lstStyle/>
            <a:p>
              <a:r>
                <a:rPr lang="en-US" sz="900" b="1" dirty="0">
                  <a:solidFill>
                    <a:schemeClr val="bg1"/>
                  </a:solidFill>
                  <a:latin typeface="Calibri" panose="020F0502020204030204" pitchFamily="34" charset="0"/>
                  <a:cs typeface="Calibri" panose="020F0502020204030204" pitchFamily="34" charset="0"/>
                </a:rPr>
                <a:t>System B   (receives data)</a:t>
              </a:r>
            </a:p>
          </p:txBody>
        </p:sp>
        <p:cxnSp>
          <p:nvCxnSpPr>
            <p:cNvPr id="36" name="Straight Arrow Connector 35">
              <a:extLst>
                <a:ext uri="{FF2B5EF4-FFF2-40B4-BE49-F238E27FC236}">
                  <a16:creationId xmlns:a16="http://schemas.microsoft.com/office/drawing/2014/main" id="{11F0F35C-BF69-EB44-81D2-74266CBB802D}"/>
                </a:ext>
              </a:extLst>
            </p:cNvPr>
            <p:cNvCxnSpPr/>
            <p:nvPr/>
          </p:nvCxnSpPr>
          <p:spPr>
            <a:xfrm>
              <a:off x="4765786" y="4859066"/>
              <a:ext cx="9977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7" name="Rectangle 126">
            <a:extLst>
              <a:ext uri="{FF2B5EF4-FFF2-40B4-BE49-F238E27FC236}">
                <a16:creationId xmlns:a16="http://schemas.microsoft.com/office/drawing/2014/main" id="{5E56CDC6-2C0B-FD4F-9919-0E0422239B79}"/>
              </a:ext>
            </a:extLst>
          </p:cNvPr>
          <p:cNvSpPr/>
          <p:nvPr/>
        </p:nvSpPr>
        <p:spPr>
          <a:xfrm>
            <a:off x="4860033" y="4411823"/>
            <a:ext cx="7165390" cy="2318585"/>
          </a:xfrm>
          <a:prstGeom prst="rect">
            <a:avLst/>
          </a:prstGeom>
          <a:noFill/>
          <a:ln w="28575">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A69BD774-14E7-9C47-A780-D58C3863E872}"/>
              </a:ext>
            </a:extLst>
          </p:cNvPr>
          <p:cNvSpPr txBox="1"/>
          <p:nvPr/>
        </p:nvSpPr>
        <p:spPr>
          <a:xfrm>
            <a:off x="4948554" y="4454341"/>
            <a:ext cx="2829621" cy="276999"/>
          </a:xfrm>
          <a:prstGeom prst="rect">
            <a:avLst/>
          </a:prstGeom>
          <a:noFill/>
        </p:spPr>
        <p:txBody>
          <a:bodyPr wrap="none" rtlCol="0">
            <a:spAutoFit/>
          </a:bodyPr>
          <a:lstStyle/>
          <a:p>
            <a:r>
              <a:rPr lang="en-US" sz="1200" b="1" u="sng" dirty="0">
                <a:solidFill>
                  <a:schemeClr val="bg2"/>
                </a:solidFill>
              </a:rPr>
              <a:t>Network Connectivity and Interfaces</a:t>
            </a:r>
          </a:p>
        </p:txBody>
      </p:sp>
      <p:sp>
        <p:nvSpPr>
          <p:cNvPr id="108" name="Rectangle 107">
            <a:extLst>
              <a:ext uri="{FF2B5EF4-FFF2-40B4-BE49-F238E27FC236}">
                <a16:creationId xmlns:a16="http://schemas.microsoft.com/office/drawing/2014/main" id="{DF6BA974-555A-0A47-92FB-DC58CC254493}"/>
              </a:ext>
            </a:extLst>
          </p:cNvPr>
          <p:cNvSpPr/>
          <p:nvPr/>
        </p:nvSpPr>
        <p:spPr>
          <a:xfrm>
            <a:off x="156960" y="1966022"/>
            <a:ext cx="11868463" cy="2318585"/>
          </a:xfrm>
          <a:prstGeom prst="rect">
            <a:avLst/>
          </a:prstGeom>
          <a:noFill/>
          <a:ln w="28575">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E7DBC4FC-6734-1946-96C8-A810CB91CCDB}"/>
              </a:ext>
            </a:extLst>
          </p:cNvPr>
          <p:cNvGrpSpPr/>
          <p:nvPr/>
        </p:nvGrpSpPr>
        <p:grpSpPr>
          <a:xfrm>
            <a:off x="414956" y="2414231"/>
            <a:ext cx="1824978" cy="1788604"/>
            <a:chOff x="298411" y="2536210"/>
            <a:chExt cx="1824978" cy="1788604"/>
          </a:xfrm>
        </p:grpSpPr>
        <p:sp>
          <p:nvSpPr>
            <p:cNvPr id="96" name="Rectangle 95"/>
            <p:cNvSpPr/>
            <p:nvPr/>
          </p:nvSpPr>
          <p:spPr>
            <a:xfrm>
              <a:off x="298411" y="2536210"/>
              <a:ext cx="1784478" cy="375301"/>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User Interface</a:t>
              </a:r>
            </a:p>
          </p:txBody>
        </p:sp>
        <p:grpSp>
          <p:nvGrpSpPr>
            <p:cNvPr id="30" name="Group 29">
              <a:extLst>
                <a:ext uri="{FF2B5EF4-FFF2-40B4-BE49-F238E27FC236}">
                  <a16:creationId xmlns:a16="http://schemas.microsoft.com/office/drawing/2014/main" id="{FF3B2507-C4F7-E440-8B98-80D2476A7350}"/>
                </a:ext>
              </a:extLst>
            </p:cNvPr>
            <p:cNvGrpSpPr/>
            <p:nvPr/>
          </p:nvGrpSpPr>
          <p:grpSpPr>
            <a:xfrm>
              <a:off x="391102" y="2952729"/>
              <a:ext cx="1732287" cy="1372085"/>
              <a:chOff x="190805" y="2952729"/>
              <a:chExt cx="1732287" cy="1372085"/>
            </a:xfrm>
          </p:grpSpPr>
          <p:pic>
            <p:nvPicPr>
              <p:cNvPr id="99" name="Picture 98"/>
              <p:cNvPicPr>
                <a:picLocks noChangeAspect="1"/>
              </p:cNvPicPr>
              <p:nvPr/>
            </p:nvPicPr>
            <p:blipFill>
              <a:blip r:embed="rId19"/>
              <a:stretch>
                <a:fillRect/>
              </a:stretch>
            </p:blipFill>
            <p:spPr>
              <a:xfrm>
                <a:off x="591409" y="3939066"/>
                <a:ext cx="367477" cy="361478"/>
              </a:xfrm>
              <a:prstGeom prst="rect">
                <a:avLst/>
              </a:prstGeom>
            </p:spPr>
          </p:pic>
          <p:pic>
            <p:nvPicPr>
              <p:cNvPr id="100" name="Picture 99"/>
              <p:cNvPicPr>
                <a:picLocks noChangeAspect="1"/>
              </p:cNvPicPr>
              <p:nvPr/>
            </p:nvPicPr>
            <p:blipFill>
              <a:blip r:embed="rId20"/>
              <a:stretch>
                <a:fillRect/>
              </a:stretch>
            </p:blipFill>
            <p:spPr>
              <a:xfrm>
                <a:off x="1075010" y="3930240"/>
                <a:ext cx="193836" cy="394574"/>
              </a:xfrm>
              <a:prstGeom prst="rect">
                <a:avLst/>
              </a:prstGeom>
            </p:spPr>
          </p:pic>
          <p:grpSp>
            <p:nvGrpSpPr>
              <p:cNvPr id="25" name="Group 24">
                <a:extLst>
                  <a:ext uri="{FF2B5EF4-FFF2-40B4-BE49-F238E27FC236}">
                    <a16:creationId xmlns:a16="http://schemas.microsoft.com/office/drawing/2014/main" id="{C5877A01-8067-1A48-AC04-48BACE1B6345}"/>
                  </a:ext>
                </a:extLst>
              </p:cNvPr>
              <p:cNvGrpSpPr/>
              <p:nvPr/>
            </p:nvGrpSpPr>
            <p:grpSpPr>
              <a:xfrm>
                <a:off x="195538" y="3143287"/>
                <a:ext cx="532518" cy="456213"/>
                <a:chOff x="213904" y="4536402"/>
                <a:chExt cx="532518" cy="456213"/>
              </a:xfrm>
            </p:grpSpPr>
            <p:pic>
              <p:nvPicPr>
                <p:cNvPr id="114" name="Picture 113"/>
                <p:cNvPicPr>
                  <a:picLocks noChangeAspect="1"/>
                </p:cNvPicPr>
                <p:nvPr/>
              </p:nvPicPr>
              <p:blipFill rotWithShape="1">
                <a:blip r:embed="rId21"/>
                <a:srcRect b="32831"/>
                <a:stretch/>
              </p:blipFill>
              <p:spPr>
                <a:xfrm>
                  <a:off x="213904" y="4536402"/>
                  <a:ext cx="489345" cy="331205"/>
                </a:xfrm>
                <a:prstGeom prst="rect">
                  <a:avLst/>
                </a:prstGeom>
              </p:spPr>
            </p:pic>
            <p:sp>
              <p:nvSpPr>
                <p:cNvPr id="22" name="TextBox 21">
                  <a:extLst>
                    <a:ext uri="{FF2B5EF4-FFF2-40B4-BE49-F238E27FC236}">
                      <a16:creationId xmlns:a16="http://schemas.microsoft.com/office/drawing/2014/main" id="{09E026A4-F435-E14D-8E12-122FE7A3DD70}"/>
                    </a:ext>
                  </a:extLst>
                </p:cNvPr>
                <p:cNvSpPr txBox="1"/>
                <p:nvPr/>
              </p:nvSpPr>
              <p:spPr>
                <a:xfrm>
                  <a:off x="213904" y="4792560"/>
                  <a:ext cx="532518" cy="200055"/>
                </a:xfrm>
                <a:prstGeom prst="rect">
                  <a:avLst/>
                </a:prstGeom>
                <a:noFill/>
              </p:spPr>
              <p:txBody>
                <a:bodyPr wrap="none" rtlCol="0">
                  <a:spAutoFit/>
                </a:bodyPr>
                <a:lstStyle/>
                <a:p>
                  <a:r>
                    <a:rPr lang="en-US" sz="700" dirty="0">
                      <a:solidFill>
                        <a:schemeClr val="bg1"/>
                      </a:solidFill>
                      <a:latin typeface="Calibri" panose="020F0502020204030204" pitchFamily="34" charset="0"/>
                      <a:cs typeface="Calibri" panose="020F0502020204030204" pitchFamily="34" charset="0"/>
                    </a:rPr>
                    <a:t>Associate</a:t>
                  </a:r>
                </a:p>
              </p:txBody>
            </p:sp>
          </p:grpSp>
          <p:grpSp>
            <p:nvGrpSpPr>
              <p:cNvPr id="129" name="Group 128">
                <a:extLst>
                  <a:ext uri="{FF2B5EF4-FFF2-40B4-BE49-F238E27FC236}">
                    <a16:creationId xmlns:a16="http://schemas.microsoft.com/office/drawing/2014/main" id="{67A84248-1602-F44B-A2AA-061E59721662}"/>
                  </a:ext>
                </a:extLst>
              </p:cNvPr>
              <p:cNvGrpSpPr/>
              <p:nvPr/>
            </p:nvGrpSpPr>
            <p:grpSpPr>
              <a:xfrm>
                <a:off x="592163" y="3142561"/>
                <a:ext cx="489345" cy="456213"/>
                <a:chOff x="213904" y="4536402"/>
                <a:chExt cx="489345" cy="456213"/>
              </a:xfrm>
            </p:grpSpPr>
            <p:pic>
              <p:nvPicPr>
                <p:cNvPr id="130" name="Picture 129">
                  <a:extLst>
                    <a:ext uri="{FF2B5EF4-FFF2-40B4-BE49-F238E27FC236}">
                      <a16:creationId xmlns:a16="http://schemas.microsoft.com/office/drawing/2014/main" id="{346FD805-C094-B141-880C-E7F88CAC2380}"/>
                    </a:ext>
                  </a:extLst>
                </p:cNvPr>
                <p:cNvPicPr>
                  <a:picLocks noChangeAspect="1"/>
                </p:cNvPicPr>
                <p:nvPr/>
              </p:nvPicPr>
              <p:blipFill rotWithShape="1">
                <a:blip r:embed="rId21"/>
                <a:srcRect b="32831"/>
                <a:stretch/>
              </p:blipFill>
              <p:spPr>
                <a:xfrm>
                  <a:off x="213904" y="4536402"/>
                  <a:ext cx="489345" cy="331205"/>
                </a:xfrm>
                <a:prstGeom prst="rect">
                  <a:avLst/>
                </a:prstGeom>
              </p:spPr>
            </p:pic>
            <p:sp>
              <p:nvSpPr>
                <p:cNvPr id="131" name="TextBox 130">
                  <a:extLst>
                    <a:ext uri="{FF2B5EF4-FFF2-40B4-BE49-F238E27FC236}">
                      <a16:creationId xmlns:a16="http://schemas.microsoft.com/office/drawing/2014/main" id="{7E5C8B6D-D8FB-5540-8B90-C88ADC1323C8}"/>
                    </a:ext>
                  </a:extLst>
                </p:cNvPr>
                <p:cNvSpPr txBox="1"/>
                <p:nvPr/>
              </p:nvSpPr>
              <p:spPr>
                <a:xfrm>
                  <a:off x="213904" y="4792560"/>
                  <a:ext cx="453970" cy="200055"/>
                </a:xfrm>
                <a:prstGeom prst="rect">
                  <a:avLst/>
                </a:prstGeom>
                <a:noFill/>
              </p:spPr>
              <p:txBody>
                <a:bodyPr wrap="none" rtlCol="0">
                  <a:spAutoFit/>
                </a:bodyPr>
                <a:lstStyle/>
                <a:p>
                  <a:r>
                    <a:rPr lang="en-US" sz="700" dirty="0">
                      <a:solidFill>
                        <a:schemeClr val="bg1"/>
                      </a:solidFill>
                      <a:latin typeface="Calibri" panose="020F0502020204030204" pitchFamily="34" charset="0"/>
                      <a:cs typeface="Calibri" panose="020F0502020204030204" pitchFamily="34" charset="0"/>
                    </a:rPr>
                    <a:t>Vendor</a:t>
                  </a:r>
                </a:p>
              </p:txBody>
            </p:sp>
          </p:grpSp>
          <p:grpSp>
            <p:nvGrpSpPr>
              <p:cNvPr id="132" name="Group 131">
                <a:extLst>
                  <a:ext uri="{FF2B5EF4-FFF2-40B4-BE49-F238E27FC236}">
                    <a16:creationId xmlns:a16="http://schemas.microsoft.com/office/drawing/2014/main" id="{B8F3BFBB-2A04-F945-AC00-00119E0840D5}"/>
                  </a:ext>
                </a:extLst>
              </p:cNvPr>
              <p:cNvGrpSpPr/>
              <p:nvPr/>
            </p:nvGrpSpPr>
            <p:grpSpPr>
              <a:xfrm>
                <a:off x="931175" y="3147835"/>
                <a:ext cx="542136" cy="456213"/>
                <a:chOff x="213904" y="4536402"/>
                <a:chExt cx="542136" cy="456213"/>
              </a:xfrm>
            </p:grpSpPr>
            <p:pic>
              <p:nvPicPr>
                <p:cNvPr id="133" name="Picture 132">
                  <a:extLst>
                    <a:ext uri="{FF2B5EF4-FFF2-40B4-BE49-F238E27FC236}">
                      <a16:creationId xmlns:a16="http://schemas.microsoft.com/office/drawing/2014/main" id="{D5010FF9-CB5B-4B4D-9FB5-FE949841083B}"/>
                    </a:ext>
                  </a:extLst>
                </p:cNvPr>
                <p:cNvPicPr>
                  <a:picLocks noChangeAspect="1"/>
                </p:cNvPicPr>
                <p:nvPr/>
              </p:nvPicPr>
              <p:blipFill rotWithShape="1">
                <a:blip r:embed="rId21"/>
                <a:srcRect b="32831"/>
                <a:stretch/>
              </p:blipFill>
              <p:spPr>
                <a:xfrm>
                  <a:off x="213904" y="4536402"/>
                  <a:ext cx="489345" cy="331205"/>
                </a:xfrm>
                <a:prstGeom prst="rect">
                  <a:avLst/>
                </a:prstGeom>
              </p:spPr>
            </p:pic>
            <p:sp>
              <p:nvSpPr>
                <p:cNvPr id="134" name="TextBox 133">
                  <a:extLst>
                    <a:ext uri="{FF2B5EF4-FFF2-40B4-BE49-F238E27FC236}">
                      <a16:creationId xmlns:a16="http://schemas.microsoft.com/office/drawing/2014/main" id="{CE066EF8-3581-114F-A08A-889F90AD3900}"/>
                    </a:ext>
                  </a:extLst>
                </p:cNvPr>
                <p:cNvSpPr txBox="1"/>
                <p:nvPr/>
              </p:nvSpPr>
              <p:spPr>
                <a:xfrm>
                  <a:off x="213904" y="4792560"/>
                  <a:ext cx="542136" cy="200055"/>
                </a:xfrm>
                <a:prstGeom prst="rect">
                  <a:avLst/>
                </a:prstGeom>
                <a:noFill/>
              </p:spPr>
              <p:txBody>
                <a:bodyPr wrap="none" rtlCol="0">
                  <a:spAutoFit/>
                </a:bodyPr>
                <a:lstStyle/>
                <a:p>
                  <a:r>
                    <a:rPr lang="en-US" sz="700" dirty="0">
                      <a:solidFill>
                        <a:schemeClr val="bg1"/>
                      </a:solidFill>
                      <a:latin typeface="Calibri" panose="020F0502020204030204" pitchFamily="34" charset="0"/>
                      <a:cs typeface="Calibri" panose="020F0502020204030204" pitchFamily="34" charset="0"/>
                    </a:rPr>
                    <a:t>Customer</a:t>
                  </a:r>
                </a:p>
              </p:txBody>
            </p:sp>
          </p:grpSp>
          <p:grpSp>
            <p:nvGrpSpPr>
              <p:cNvPr id="135" name="Group 134">
                <a:extLst>
                  <a:ext uri="{FF2B5EF4-FFF2-40B4-BE49-F238E27FC236}">
                    <a16:creationId xmlns:a16="http://schemas.microsoft.com/office/drawing/2014/main" id="{F26581D8-4DB3-514A-A3B2-088B8759DF50}"/>
                  </a:ext>
                </a:extLst>
              </p:cNvPr>
              <p:cNvGrpSpPr/>
              <p:nvPr/>
            </p:nvGrpSpPr>
            <p:grpSpPr>
              <a:xfrm>
                <a:off x="1340881" y="3142561"/>
                <a:ext cx="582211" cy="456213"/>
                <a:chOff x="213904" y="4536402"/>
                <a:chExt cx="582211" cy="456213"/>
              </a:xfrm>
            </p:grpSpPr>
            <p:pic>
              <p:nvPicPr>
                <p:cNvPr id="136" name="Picture 135">
                  <a:extLst>
                    <a:ext uri="{FF2B5EF4-FFF2-40B4-BE49-F238E27FC236}">
                      <a16:creationId xmlns:a16="http://schemas.microsoft.com/office/drawing/2014/main" id="{2C983BB6-AAD5-F648-9B5A-0B822666B811}"/>
                    </a:ext>
                  </a:extLst>
                </p:cNvPr>
                <p:cNvPicPr>
                  <a:picLocks noChangeAspect="1"/>
                </p:cNvPicPr>
                <p:nvPr/>
              </p:nvPicPr>
              <p:blipFill rotWithShape="1">
                <a:blip r:embed="rId21"/>
                <a:srcRect b="32831"/>
                <a:stretch/>
              </p:blipFill>
              <p:spPr>
                <a:xfrm>
                  <a:off x="213904" y="4536402"/>
                  <a:ext cx="489345" cy="331205"/>
                </a:xfrm>
                <a:prstGeom prst="rect">
                  <a:avLst/>
                </a:prstGeom>
              </p:spPr>
            </p:pic>
            <p:sp>
              <p:nvSpPr>
                <p:cNvPr id="137" name="TextBox 136">
                  <a:extLst>
                    <a:ext uri="{FF2B5EF4-FFF2-40B4-BE49-F238E27FC236}">
                      <a16:creationId xmlns:a16="http://schemas.microsoft.com/office/drawing/2014/main" id="{3A7A563F-4EA7-984B-9C4B-FB3B9902ADB8}"/>
                    </a:ext>
                  </a:extLst>
                </p:cNvPr>
                <p:cNvSpPr txBox="1"/>
                <p:nvPr/>
              </p:nvSpPr>
              <p:spPr>
                <a:xfrm>
                  <a:off x="213904" y="4792560"/>
                  <a:ext cx="582211" cy="200055"/>
                </a:xfrm>
                <a:prstGeom prst="rect">
                  <a:avLst/>
                </a:prstGeom>
                <a:noFill/>
              </p:spPr>
              <p:txBody>
                <a:bodyPr wrap="none" rtlCol="0">
                  <a:spAutoFit/>
                </a:bodyPr>
                <a:lstStyle/>
                <a:p>
                  <a:r>
                    <a:rPr lang="en-US" sz="700" dirty="0">
                      <a:solidFill>
                        <a:schemeClr val="bg1"/>
                      </a:solidFill>
                      <a:latin typeface="Calibri" panose="020F0502020204030204" pitchFamily="34" charset="0"/>
                      <a:cs typeface="Calibri" panose="020F0502020204030204" pitchFamily="34" charset="0"/>
                    </a:rPr>
                    <a:t>Contractor</a:t>
                  </a:r>
                </a:p>
              </p:txBody>
            </p:sp>
          </p:grpSp>
          <p:sp>
            <p:nvSpPr>
              <p:cNvPr id="28" name="TextBox 27">
                <a:extLst>
                  <a:ext uri="{FF2B5EF4-FFF2-40B4-BE49-F238E27FC236}">
                    <a16:creationId xmlns:a16="http://schemas.microsoft.com/office/drawing/2014/main" id="{728AA2A4-554E-D94E-B5C7-CC25FB95BD51}"/>
                  </a:ext>
                </a:extLst>
              </p:cNvPr>
              <p:cNvSpPr txBox="1"/>
              <p:nvPr/>
            </p:nvSpPr>
            <p:spPr>
              <a:xfrm>
                <a:off x="202830" y="3669298"/>
                <a:ext cx="1627395" cy="307777"/>
              </a:xfrm>
              <a:prstGeom prst="rect">
                <a:avLst/>
              </a:prstGeom>
              <a:noFill/>
            </p:spPr>
            <p:txBody>
              <a:bodyPr wrap="square" rtlCol="0">
                <a:spAutoFit/>
              </a:bodyPr>
              <a:lstStyle/>
              <a:p>
                <a:pPr algn="ctr"/>
                <a:r>
                  <a:rPr lang="en-US" sz="700" b="1" dirty="0">
                    <a:solidFill>
                      <a:schemeClr val="bg1"/>
                    </a:solidFill>
                    <a:latin typeface="Calibri" panose="020F0502020204030204" pitchFamily="34" charset="0"/>
                    <a:cs typeface="Calibri" panose="020F0502020204030204" pitchFamily="34" charset="0"/>
                  </a:rPr>
                  <a:t>User Interface </a:t>
                </a:r>
                <a:br>
                  <a:rPr lang="en-US" sz="700" b="1" dirty="0">
                    <a:solidFill>
                      <a:schemeClr val="bg1"/>
                    </a:solidFill>
                    <a:latin typeface="Calibri" panose="020F0502020204030204" pitchFamily="34" charset="0"/>
                    <a:cs typeface="Calibri" panose="020F0502020204030204" pitchFamily="34" charset="0"/>
                  </a:rPr>
                </a:br>
                <a:r>
                  <a:rPr lang="en-US" sz="700" b="1" dirty="0">
                    <a:solidFill>
                      <a:schemeClr val="bg1"/>
                    </a:solidFill>
                    <a:latin typeface="Calibri" panose="020F0502020204030204" pitchFamily="34" charset="0"/>
                    <a:cs typeface="Calibri" panose="020F0502020204030204" pitchFamily="34" charset="0"/>
                  </a:rPr>
                  <a:t>(Web Browser, Mobile App, etc.)</a:t>
                </a:r>
              </a:p>
            </p:txBody>
          </p:sp>
          <p:sp>
            <p:nvSpPr>
              <p:cNvPr id="140" name="TextBox 139">
                <a:extLst>
                  <a:ext uri="{FF2B5EF4-FFF2-40B4-BE49-F238E27FC236}">
                    <a16:creationId xmlns:a16="http://schemas.microsoft.com/office/drawing/2014/main" id="{6C2A4870-BA46-D849-98F8-30E46E253853}"/>
                  </a:ext>
                </a:extLst>
              </p:cNvPr>
              <p:cNvSpPr txBox="1"/>
              <p:nvPr/>
            </p:nvSpPr>
            <p:spPr>
              <a:xfrm>
                <a:off x="190805" y="2952729"/>
                <a:ext cx="1602066" cy="200055"/>
              </a:xfrm>
              <a:prstGeom prst="rect">
                <a:avLst/>
              </a:prstGeom>
              <a:noFill/>
            </p:spPr>
            <p:txBody>
              <a:bodyPr wrap="square" rtlCol="0">
                <a:spAutoFit/>
              </a:bodyPr>
              <a:lstStyle/>
              <a:p>
                <a:pPr algn="ctr"/>
                <a:r>
                  <a:rPr lang="en-US" sz="700" b="1" dirty="0">
                    <a:solidFill>
                      <a:schemeClr val="bg1"/>
                    </a:solidFill>
                    <a:latin typeface="Calibri" panose="020F0502020204030204" pitchFamily="34" charset="0"/>
                    <a:cs typeface="Calibri" panose="020F0502020204030204" pitchFamily="34" charset="0"/>
                  </a:rPr>
                  <a:t>End Users and Support Users</a:t>
                </a:r>
              </a:p>
            </p:txBody>
          </p:sp>
        </p:grpSp>
      </p:grpSp>
      <p:grpSp>
        <p:nvGrpSpPr>
          <p:cNvPr id="29" name="Group 28">
            <a:extLst>
              <a:ext uri="{FF2B5EF4-FFF2-40B4-BE49-F238E27FC236}">
                <a16:creationId xmlns:a16="http://schemas.microsoft.com/office/drawing/2014/main" id="{4BFA0275-1F02-594C-A7EB-8E977E28D54A}"/>
              </a:ext>
            </a:extLst>
          </p:cNvPr>
          <p:cNvGrpSpPr/>
          <p:nvPr/>
        </p:nvGrpSpPr>
        <p:grpSpPr>
          <a:xfrm>
            <a:off x="4836049" y="2413219"/>
            <a:ext cx="1872099" cy="1674840"/>
            <a:chOff x="4008405" y="2526233"/>
            <a:chExt cx="1872099" cy="1674840"/>
          </a:xfrm>
        </p:grpSpPr>
        <p:sp>
          <p:nvSpPr>
            <p:cNvPr id="6" name="Rectangle 5"/>
            <p:cNvSpPr/>
            <p:nvPr/>
          </p:nvSpPr>
          <p:spPr>
            <a:xfrm>
              <a:off x="4063607" y="3115482"/>
              <a:ext cx="1204637" cy="283237"/>
            </a:xfrm>
            <a:prstGeom prst="rect">
              <a:avLst/>
            </a:prstGeom>
            <a:solidFill>
              <a:schemeClr val="tx1">
                <a:lumMod val="75000"/>
                <a:alpha val="50000"/>
              </a:schemeClr>
            </a:solidFill>
            <a:ln>
              <a:solidFill>
                <a:schemeClr val="bg1">
                  <a:lumMod val="65000"/>
                  <a:lumOff val="3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solidFill>
                    <a:schemeClr val="bg1"/>
                  </a:solidFill>
                </a:rPr>
                <a:t>Application Name</a:t>
              </a:r>
            </a:p>
          </p:txBody>
        </p:sp>
        <p:sp>
          <p:nvSpPr>
            <p:cNvPr id="112" name="Rectangle 111">
              <a:extLst>
                <a:ext uri="{FF2B5EF4-FFF2-40B4-BE49-F238E27FC236}">
                  <a16:creationId xmlns:a16="http://schemas.microsoft.com/office/drawing/2014/main" id="{9A3039AD-E361-0E4D-919D-DDEC2EC9AF69}"/>
                </a:ext>
              </a:extLst>
            </p:cNvPr>
            <p:cNvSpPr/>
            <p:nvPr/>
          </p:nvSpPr>
          <p:spPr>
            <a:xfrm>
              <a:off x="4063607" y="3918375"/>
              <a:ext cx="1204637" cy="247284"/>
            </a:xfrm>
            <a:prstGeom prst="rect">
              <a:avLst/>
            </a:prstGeom>
            <a:solidFill>
              <a:srgbClr val="E98B52">
                <a:alpha val="50000"/>
              </a:srgbClr>
            </a:solidFill>
            <a:ln>
              <a:solidFill>
                <a:schemeClr val="bg1">
                  <a:lumMod val="65000"/>
                  <a:lumOff val="3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solidFill>
                    <a:schemeClr val="bg1"/>
                  </a:solidFill>
                </a:rPr>
                <a:t>Application Name</a:t>
              </a:r>
            </a:p>
          </p:txBody>
        </p:sp>
        <p:sp>
          <p:nvSpPr>
            <p:cNvPr id="113" name="Rectangle 112">
              <a:extLst>
                <a:ext uri="{FF2B5EF4-FFF2-40B4-BE49-F238E27FC236}">
                  <a16:creationId xmlns:a16="http://schemas.microsoft.com/office/drawing/2014/main" id="{C2CDA961-28C7-9F42-82A6-7DE49DBCEC0C}"/>
                </a:ext>
              </a:extLst>
            </p:cNvPr>
            <p:cNvSpPr/>
            <p:nvPr/>
          </p:nvSpPr>
          <p:spPr>
            <a:xfrm>
              <a:off x="4063607" y="3524163"/>
              <a:ext cx="1204637" cy="267059"/>
            </a:xfrm>
            <a:prstGeom prst="rect">
              <a:avLst/>
            </a:prstGeom>
            <a:solidFill>
              <a:schemeClr val="accent4">
                <a:lumMod val="40000"/>
                <a:lumOff val="60000"/>
              </a:schemeClr>
            </a:solidFill>
            <a:ln>
              <a:solidFill>
                <a:schemeClr val="bg1">
                  <a:lumMod val="65000"/>
                  <a:lumOff val="3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solidFill>
                    <a:schemeClr val="bg1"/>
                  </a:solidFill>
                </a:rPr>
                <a:t>Application Name</a:t>
              </a:r>
            </a:p>
          </p:txBody>
        </p:sp>
        <p:sp>
          <p:nvSpPr>
            <p:cNvPr id="141" name="Rectangle 140">
              <a:extLst>
                <a:ext uri="{FF2B5EF4-FFF2-40B4-BE49-F238E27FC236}">
                  <a16:creationId xmlns:a16="http://schemas.microsoft.com/office/drawing/2014/main" id="{A5B988E6-18DD-9A4F-947D-BAD008FAF326}"/>
                </a:ext>
              </a:extLst>
            </p:cNvPr>
            <p:cNvSpPr/>
            <p:nvPr/>
          </p:nvSpPr>
          <p:spPr>
            <a:xfrm>
              <a:off x="4008405" y="2526233"/>
              <a:ext cx="1859988" cy="382145"/>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Application/Service</a:t>
              </a:r>
            </a:p>
          </p:txBody>
        </p:sp>
        <p:sp>
          <p:nvSpPr>
            <p:cNvPr id="142" name="TextBox 141">
              <a:extLst>
                <a:ext uri="{FF2B5EF4-FFF2-40B4-BE49-F238E27FC236}">
                  <a16:creationId xmlns:a16="http://schemas.microsoft.com/office/drawing/2014/main" id="{D1C1C698-59CB-FE4C-BDA9-2C545B193B05}"/>
                </a:ext>
              </a:extLst>
            </p:cNvPr>
            <p:cNvSpPr txBox="1"/>
            <p:nvPr/>
          </p:nvSpPr>
          <p:spPr>
            <a:xfrm>
              <a:off x="5280660" y="3196218"/>
              <a:ext cx="599844" cy="184666"/>
            </a:xfrm>
            <a:prstGeom prst="rect">
              <a:avLst/>
            </a:prstGeom>
            <a:noFill/>
          </p:spPr>
          <p:txBody>
            <a:bodyPr wrap="none" rtlCol="0">
              <a:spAutoFit/>
            </a:bodyPr>
            <a:lstStyle/>
            <a:p>
              <a:r>
                <a:rPr lang="en-US" sz="600" b="1" dirty="0">
                  <a:solidFill>
                    <a:schemeClr val="bg1"/>
                  </a:solidFill>
                </a:rPr>
                <a:t>Unmodified</a:t>
              </a:r>
            </a:p>
          </p:txBody>
        </p:sp>
        <p:sp>
          <p:nvSpPr>
            <p:cNvPr id="143" name="TextBox 142">
              <a:extLst>
                <a:ext uri="{FF2B5EF4-FFF2-40B4-BE49-F238E27FC236}">
                  <a16:creationId xmlns:a16="http://schemas.microsoft.com/office/drawing/2014/main" id="{6981D964-CF68-1740-8AC9-457ED1BDB757}"/>
                </a:ext>
              </a:extLst>
            </p:cNvPr>
            <p:cNvSpPr txBox="1"/>
            <p:nvPr/>
          </p:nvSpPr>
          <p:spPr>
            <a:xfrm>
              <a:off x="5307552" y="3606556"/>
              <a:ext cx="494046" cy="184666"/>
            </a:xfrm>
            <a:prstGeom prst="rect">
              <a:avLst/>
            </a:prstGeom>
            <a:noFill/>
          </p:spPr>
          <p:txBody>
            <a:bodyPr wrap="none" rtlCol="0">
              <a:spAutoFit/>
            </a:bodyPr>
            <a:lstStyle/>
            <a:p>
              <a:r>
                <a:rPr lang="en-US" sz="600" b="1" dirty="0">
                  <a:solidFill>
                    <a:schemeClr val="bg1"/>
                  </a:solidFill>
                </a:rPr>
                <a:t>Modified</a:t>
              </a:r>
            </a:p>
          </p:txBody>
        </p:sp>
        <p:sp>
          <p:nvSpPr>
            <p:cNvPr id="144" name="TextBox 143">
              <a:extLst>
                <a:ext uri="{FF2B5EF4-FFF2-40B4-BE49-F238E27FC236}">
                  <a16:creationId xmlns:a16="http://schemas.microsoft.com/office/drawing/2014/main" id="{5783A7A8-FFEC-CD4D-BBBC-79A6089A31C1}"/>
                </a:ext>
              </a:extLst>
            </p:cNvPr>
            <p:cNvSpPr txBox="1"/>
            <p:nvPr/>
          </p:nvSpPr>
          <p:spPr>
            <a:xfrm>
              <a:off x="5342341" y="4016407"/>
              <a:ext cx="341760" cy="184666"/>
            </a:xfrm>
            <a:prstGeom prst="rect">
              <a:avLst/>
            </a:prstGeom>
            <a:noFill/>
          </p:spPr>
          <p:txBody>
            <a:bodyPr wrap="none" rtlCol="0">
              <a:spAutoFit/>
            </a:bodyPr>
            <a:lstStyle/>
            <a:p>
              <a:r>
                <a:rPr lang="en-US" sz="600" b="1" dirty="0">
                  <a:solidFill>
                    <a:schemeClr val="bg1"/>
                  </a:solidFill>
                </a:rPr>
                <a:t>New</a:t>
              </a:r>
            </a:p>
          </p:txBody>
        </p:sp>
      </p:grpSp>
      <p:sp>
        <p:nvSpPr>
          <p:cNvPr id="147" name="TextBox 146">
            <a:extLst>
              <a:ext uri="{FF2B5EF4-FFF2-40B4-BE49-F238E27FC236}">
                <a16:creationId xmlns:a16="http://schemas.microsoft.com/office/drawing/2014/main" id="{FDB5B7DD-1131-5747-9B24-230587053D28}"/>
              </a:ext>
            </a:extLst>
          </p:cNvPr>
          <p:cNvSpPr txBox="1"/>
          <p:nvPr/>
        </p:nvSpPr>
        <p:spPr>
          <a:xfrm>
            <a:off x="217923" y="2028128"/>
            <a:ext cx="2307042" cy="276999"/>
          </a:xfrm>
          <a:prstGeom prst="rect">
            <a:avLst/>
          </a:prstGeom>
          <a:noFill/>
        </p:spPr>
        <p:txBody>
          <a:bodyPr wrap="none" rtlCol="0">
            <a:spAutoFit/>
          </a:bodyPr>
          <a:lstStyle/>
          <a:p>
            <a:r>
              <a:rPr lang="en-US" sz="1200" b="1" u="sng" dirty="0">
                <a:solidFill>
                  <a:schemeClr val="bg2"/>
                </a:solidFill>
              </a:rPr>
              <a:t>User and System Components</a:t>
            </a:r>
          </a:p>
        </p:txBody>
      </p:sp>
      <p:grpSp>
        <p:nvGrpSpPr>
          <p:cNvPr id="31" name="Group 30">
            <a:extLst>
              <a:ext uri="{FF2B5EF4-FFF2-40B4-BE49-F238E27FC236}">
                <a16:creationId xmlns:a16="http://schemas.microsoft.com/office/drawing/2014/main" id="{C922A613-BF2C-8F42-BD2F-8C6BCE3A6679}"/>
              </a:ext>
            </a:extLst>
          </p:cNvPr>
          <p:cNvGrpSpPr/>
          <p:nvPr/>
        </p:nvGrpSpPr>
        <p:grpSpPr>
          <a:xfrm>
            <a:off x="2578661" y="4932126"/>
            <a:ext cx="1621110" cy="1298385"/>
            <a:chOff x="1915121" y="4918567"/>
            <a:chExt cx="1621110" cy="1298385"/>
          </a:xfrm>
        </p:grpSpPr>
        <p:grpSp>
          <p:nvGrpSpPr>
            <p:cNvPr id="10" name="Group 9">
              <a:extLst>
                <a:ext uri="{FF2B5EF4-FFF2-40B4-BE49-F238E27FC236}">
                  <a16:creationId xmlns:a16="http://schemas.microsoft.com/office/drawing/2014/main" id="{FB58861A-528A-1341-8BEB-C429E54F1773}"/>
                </a:ext>
              </a:extLst>
            </p:cNvPr>
            <p:cNvGrpSpPr/>
            <p:nvPr/>
          </p:nvGrpSpPr>
          <p:grpSpPr>
            <a:xfrm>
              <a:off x="2289651" y="5944858"/>
              <a:ext cx="912748" cy="272094"/>
              <a:chOff x="2289651" y="5970985"/>
              <a:chExt cx="912748" cy="272094"/>
            </a:xfrm>
          </p:grpSpPr>
          <p:sp>
            <p:nvSpPr>
              <p:cNvPr id="121" name="TextBox 120">
                <a:extLst>
                  <a:ext uri="{FF2B5EF4-FFF2-40B4-BE49-F238E27FC236}">
                    <a16:creationId xmlns:a16="http://schemas.microsoft.com/office/drawing/2014/main" id="{108311EC-9CB6-D44C-9124-C7310251C3F2}"/>
                  </a:ext>
                </a:extLst>
              </p:cNvPr>
              <p:cNvSpPr txBox="1"/>
              <p:nvPr/>
            </p:nvSpPr>
            <p:spPr>
              <a:xfrm>
                <a:off x="2352486" y="6012247"/>
                <a:ext cx="849913" cy="230832"/>
              </a:xfrm>
              <a:prstGeom prst="rect">
                <a:avLst/>
              </a:prstGeom>
              <a:noFill/>
            </p:spPr>
            <p:txBody>
              <a:bodyPr wrap="none" rtlCol="0">
                <a:spAutoFit/>
              </a:bodyPr>
              <a:lstStyle/>
              <a:p>
                <a:r>
                  <a:rPr lang="en-US" sz="900" dirty="0">
                    <a:solidFill>
                      <a:schemeClr val="bg1"/>
                    </a:solidFill>
                  </a:rPr>
                  <a:t>Data Factory</a:t>
                </a:r>
              </a:p>
            </p:txBody>
          </p:sp>
          <p:sp>
            <p:nvSpPr>
              <p:cNvPr id="3" name="Rectangle 2">
                <a:extLst>
                  <a:ext uri="{FF2B5EF4-FFF2-40B4-BE49-F238E27FC236}">
                    <a16:creationId xmlns:a16="http://schemas.microsoft.com/office/drawing/2014/main" id="{5E2AF878-C305-334F-BE00-35E275485A05}"/>
                  </a:ext>
                </a:extLst>
              </p:cNvPr>
              <p:cNvSpPr/>
              <p:nvPr/>
            </p:nvSpPr>
            <p:spPr>
              <a:xfrm>
                <a:off x="2289651" y="5970985"/>
                <a:ext cx="909471" cy="272094"/>
              </a:xfrm>
              <a:prstGeom prst="rect">
                <a:avLst/>
              </a:prstGeom>
              <a:noFill/>
              <a:ln w="28575">
                <a:solidFill>
                  <a:srgbClr val="6B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78F654F-94AD-B84F-972A-F848BECA9F6F}"/>
                </a:ext>
              </a:extLst>
            </p:cNvPr>
            <p:cNvGrpSpPr/>
            <p:nvPr/>
          </p:nvGrpSpPr>
          <p:grpSpPr>
            <a:xfrm>
              <a:off x="2289222" y="5487317"/>
              <a:ext cx="913177" cy="252424"/>
              <a:chOff x="1025541" y="5943824"/>
              <a:chExt cx="913177" cy="252424"/>
            </a:xfrm>
          </p:grpSpPr>
          <p:sp>
            <p:nvSpPr>
              <p:cNvPr id="125" name="TextBox 124">
                <a:extLst>
                  <a:ext uri="{FF2B5EF4-FFF2-40B4-BE49-F238E27FC236}">
                    <a16:creationId xmlns:a16="http://schemas.microsoft.com/office/drawing/2014/main" id="{32BFB779-F311-A54A-8818-2D8CBAEAD300}"/>
                  </a:ext>
                </a:extLst>
              </p:cNvPr>
              <p:cNvSpPr txBox="1"/>
              <p:nvPr/>
            </p:nvSpPr>
            <p:spPr>
              <a:xfrm>
                <a:off x="1219282" y="5965416"/>
                <a:ext cx="550151" cy="230832"/>
              </a:xfrm>
              <a:prstGeom prst="rect">
                <a:avLst/>
              </a:prstGeom>
              <a:noFill/>
            </p:spPr>
            <p:txBody>
              <a:bodyPr wrap="none" rtlCol="0">
                <a:spAutoFit/>
              </a:bodyPr>
              <a:lstStyle/>
              <a:p>
                <a:r>
                  <a:rPr lang="en-US" sz="900" dirty="0">
                    <a:solidFill>
                      <a:schemeClr val="bg1"/>
                    </a:solidFill>
                  </a:rPr>
                  <a:t>BizLink</a:t>
                </a:r>
              </a:p>
            </p:txBody>
          </p:sp>
          <p:sp>
            <p:nvSpPr>
              <p:cNvPr id="126" name="Rectangle 125">
                <a:extLst>
                  <a:ext uri="{FF2B5EF4-FFF2-40B4-BE49-F238E27FC236}">
                    <a16:creationId xmlns:a16="http://schemas.microsoft.com/office/drawing/2014/main" id="{78E7D3E7-580C-B344-AEC0-9C74FEDB05BE}"/>
                  </a:ext>
                </a:extLst>
              </p:cNvPr>
              <p:cNvSpPr/>
              <p:nvPr/>
            </p:nvSpPr>
            <p:spPr>
              <a:xfrm>
                <a:off x="1025541" y="5943824"/>
                <a:ext cx="913177" cy="252423"/>
              </a:xfrm>
              <a:prstGeom prst="rect">
                <a:avLst/>
              </a:prstGeom>
              <a:noFill/>
              <a:ln w="28575">
                <a:solidFill>
                  <a:srgbClr val="6B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a:extLst>
                <a:ext uri="{FF2B5EF4-FFF2-40B4-BE49-F238E27FC236}">
                  <a16:creationId xmlns:a16="http://schemas.microsoft.com/office/drawing/2014/main" id="{F43A0A92-AD65-3B4E-B0D8-899D0412847C}"/>
                </a:ext>
              </a:extLst>
            </p:cNvPr>
            <p:cNvSpPr/>
            <p:nvPr/>
          </p:nvSpPr>
          <p:spPr>
            <a:xfrm>
              <a:off x="1915121" y="4918567"/>
              <a:ext cx="1621110" cy="417424"/>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Data Movement/Transfer</a:t>
              </a:r>
            </a:p>
          </p:txBody>
        </p:sp>
      </p:grpSp>
      <p:grpSp>
        <p:nvGrpSpPr>
          <p:cNvPr id="9" name="Group 8">
            <a:extLst>
              <a:ext uri="{FF2B5EF4-FFF2-40B4-BE49-F238E27FC236}">
                <a16:creationId xmlns:a16="http://schemas.microsoft.com/office/drawing/2014/main" id="{6579318F-65C0-E946-875C-7D314059548E}"/>
              </a:ext>
            </a:extLst>
          </p:cNvPr>
          <p:cNvGrpSpPr/>
          <p:nvPr/>
        </p:nvGrpSpPr>
        <p:grpSpPr>
          <a:xfrm>
            <a:off x="411377" y="4937267"/>
            <a:ext cx="1879839" cy="1296118"/>
            <a:chOff x="178293" y="4937267"/>
            <a:chExt cx="1879839" cy="1296118"/>
          </a:xfrm>
        </p:grpSpPr>
        <p:sp>
          <p:nvSpPr>
            <p:cNvPr id="115" name="Rectangle 114">
              <a:extLst>
                <a:ext uri="{FF2B5EF4-FFF2-40B4-BE49-F238E27FC236}">
                  <a16:creationId xmlns:a16="http://schemas.microsoft.com/office/drawing/2014/main" id="{2E3CC284-0D91-E64D-9F05-2AD90CB16710}"/>
                </a:ext>
              </a:extLst>
            </p:cNvPr>
            <p:cNvSpPr/>
            <p:nvPr/>
          </p:nvSpPr>
          <p:spPr>
            <a:xfrm>
              <a:off x="178293" y="4937267"/>
              <a:ext cx="1879838" cy="417424"/>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Access Management</a:t>
              </a:r>
            </a:p>
          </p:txBody>
        </p:sp>
        <p:grpSp>
          <p:nvGrpSpPr>
            <p:cNvPr id="2" name="Group 1">
              <a:extLst>
                <a:ext uri="{FF2B5EF4-FFF2-40B4-BE49-F238E27FC236}">
                  <a16:creationId xmlns:a16="http://schemas.microsoft.com/office/drawing/2014/main" id="{FC593D7C-D8F2-904B-9316-09686EF63D99}"/>
                </a:ext>
              </a:extLst>
            </p:cNvPr>
            <p:cNvGrpSpPr/>
            <p:nvPr/>
          </p:nvGrpSpPr>
          <p:grpSpPr>
            <a:xfrm>
              <a:off x="178293" y="5529504"/>
              <a:ext cx="1879839" cy="703881"/>
              <a:chOff x="178293" y="5529504"/>
              <a:chExt cx="1879839" cy="703881"/>
            </a:xfrm>
          </p:grpSpPr>
          <p:sp>
            <p:nvSpPr>
              <p:cNvPr id="107" name="TextBox 106">
                <a:extLst>
                  <a:ext uri="{FF2B5EF4-FFF2-40B4-BE49-F238E27FC236}">
                    <a16:creationId xmlns:a16="http://schemas.microsoft.com/office/drawing/2014/main" id="{A2991A8E-F8C8-7248-B569-590C03A547F4}"/>
                  </a:ext>
                </a:extLst>
              </p:cNvPr>
              <p:cNvSpPr txBox="1"/>
              <p:nvPr/>
            </p:nvSpPr>
            <p:spPr>
              <a:xfrm>
                <a:off x="253334" y="6000773"/>
                <a:ext cx="732179" cy="230832"/>
              </a:xfrm>
              <a:prstGeom prst="rect">
                <a:avLst/>
              </a:prstGeom>
              <a:noFill/>
            </p:spPr>
            <p:txBody>
              <a:bodyPr wrap="square" rtlCol="0">
                <a:spAutoFit/>
              </a:bodyPr>
              <a:lstStyle/>
              <a:p>
                <a:pPr algn="ctr"/>
                <a:r>
                  <a:rPr lang="en-US" sz="900" dirty="0">
                    <a:solidFill>
                      <a:schemeClr val="bg1"/>
                    </a:solidFill>
                  </a:rPr>
                  <a:t>VDI</a:t>
                </a:r>
              </a:p>
            </p:txBody>
          </p:sp>
          <p:sp>
            <p:nvSpPr>
              <p:cNvPr id="109" name="Rectangle 108">
                <a:extLst>
                  <a:ext uri="{FF2B5EF4-FFF2-40B4-BE49-F238E27FC236}">
                    <a16:creationId xmlns:a16="http://schemas.microsoft.com/office/drawing/2014/main" id="{F37CDDEC-EA9B-2C46-9468-A59A4BFB6578}"/>
                  </a:ext>
                </a:extLst>
              </p:cNvPr>
              <p:cNvSpPr/>
              <p:nvPr/>
            </p:nvSpPr>
            <p:spPr>
              <a:xfrm>
                <a:off x="178293" y="5981647"/>
                <a:ext cx="900205" cy="237287"/>
              </a:xfrm>
              <a:prstGeom prst="rect">
                <a:avLst/>
              </a:prstGeom>
              <a:noFill/>
              <a:ln w="28575">
                <a:solidFill>
                  <a:srgbClr val="E974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8942EFFF-39CF-4A41-8994-C5CDAB1B7378}"/>
                  </a:ext>
                </a:extLst>
              </p:cNvPr>
              <p:cNvSpPr txBox="1"/>
              <p:nvPr/>
            </p:nvSpPr>
            <p:spPr>
              <a:xfrm>
                <a:off x="239513" y="5533447"/>
                <a:ext cx="775420" cy="230832"/>
              </a:xfrm>
              <a:prstGeom prst="rect">
                <a:avLst/>
              </a:prstGeom>
              <a:noFill/>
            </p:spPr>
            <p:txBody>
              <a:bodyPr wrap="square" rtlCol="0">
                <a:spAutoFit/>
              </a:bodyPr>
              <a:lstStyle/>
              <a:p>
                <a:pPr algn="ctr"/>
                <a:r>
                  <a:rPr lang="en-US" sz="900" dirty="0">
                    <a:solidFill>
                      <a:schemeClr val="bg1"/>
                    </a:solidFill>
                  </a:rPr>
                  <a:t>CyberArk</a:t>
                </a:r>
              </a:p>
            </p:txBody>
          </p:sp>
          <p:sp>
            <p:nvSpPr>
              <p:cNvPr id="111" name="Rectangle 110">
                <a:extLst>
                  <a:ext uri="{FF2B5EF4-FFF2-40B4-BE49-F238E27FC236}">
                    <a16:creationId xmlns:a16="http://schemas.microsoft.com/office/drawing/2014/main" id="{36CFD018-ED5D-B244-9E09-E46844F99599}"/>
                  </a:ext>
                </a:extLst>
              </p:cNvPr>
              <p:cNvSpPr/>
              <p:nvPr/>
            </p:nvSpPr>
            <p:spPr>
              <a:xfrm>
                <a:off x="183291" y="5529504"/>
                <a:ext cx="902239" cy="232146"/>
              </a:xfrm>
              <a:prstGeom prst="rect">
                <a:avLst/>
              </a:prstGeom>
              <a:noFill/>
              <a:ln w="28575">
                <a:solidFill>
                  <a:srgbClr val="E974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5496F3E8-4292-A04B-8452-F94ECEE1278A}"/>
                  </a:ext>
                </a:extLst>
              </p:cNvPr>
              <p:cNvSpPr txBox="1"/>
              <p:nvPr/>
            </p:nvSpPr>
            <p:spPr>
              <a:xfrm>
                <a:off x="1239773" y="6002553"/>
                <a:ext cx="771015" cy="230832"/>
              </a:xfrm>
              <a:prstGeom prst="rect">
                <a:avLst/>
              </a:prstGeom>
              <a:noFill/>
            </p:spPr>
            <p:txBody>
              <a:bodyPr wrap="square" rtlCol="0">
                <a:spAutoFit/>
              </a:bodyPr>
              <a:lstStyle/>
              <a:p>
                <a:pPr algn="ctr"/>
                <a:r>
                  <a:rPr lang="en-US" sz="900" dirty="0">
                    <a:solidFill>
                      <a:schemeClr val="bg1"/>
                    </a:solidFill>
                  </a:rPr>
                  <a:t>VPN</a:t>
                </a:r>
              </a:p>
            </p:txBody>
          </p:sp>
          <p:sp>
            <p:nvSpPr>
              <p:cNvPr id="122" name="Rectangle 121">
                <a:extLst>
                  <a:ext uri="{FF2B5EF4-FFF2-40B4-BE49-F238E27FC236}">
                    <a16:creationId xmlns:a16="http://schemas.microsoft.com/office/drawing/2014/main" id="{D8579E22-D5D7-0240-98AE-5D47E80BCB5C}"/>
                  </a:ext>
                </a:extLst>
              </p:cNvPr>
              <p:cNvSpPr/>
              <p:nvPr/>
            </p:nvSpPr>
            <p:spPr>
              <a:xfrm>
                <a:off x="1155516" y="5981646"/>
                <a:ext cx="902616" cy="237287"/>
              </a:xfrm>
              <a:prstGeom prst="rect">
                <a:avLst/>
              </a:prstGeom>
              <a:noFill/>
              <a:ln w="28575">
                <a:solidFill>
                  <a:srgbClr val="E974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3" name="Rectangle 122">
            <a:extLst>
              <a:ext uri="{FF2B5EF4-FFF2-40B4-BE49-F238E27FC236}">
                <a16:creationId xmlns:a16="http://schemas.microsoft.com/office/drawing/2014/main" id="{0410F6B2-63A1-9740-A3AB-6C86859A8B7F}"/>
              </a:ext>
            </a:extLst>
          </p:cNvPr>
          <p:cNvSpPr/>
          <p:nvPr/>
        </p:nvSpPr>
        <p:spPr>
          <a:xfrm>
            <a:off x="164299" y="4424801"/>
            <a:ext cx="4564985" cy="2318585"/>
          </a:xfrm>
          <a:prstGeom prst="rect">
            <a:avLst/>
          </a:prstGeom>
          <a:noFill/>
          <a:ln w="28575">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TextBox 123">
            <a:extLst>
              <a:ext uri="{FF2B5EF4-FFF2-40B4-BE49-F238E27FC236}">
                <a16:creationId xmlns:a16="http://schemas.microsoft.com/office/drawing/2014/main" id="{190882F9-CEAA-244B-BACD-B3DBCC53AED4}"/>
              </a:ext>
            </a:extLst>
          </p:cNvPr>
          <p:cNvSpPr txBox="1"/>
          <p:nvPr/>
        </p:nvSpPr>
        <p:spPr>
          <a:xfrm>
            <a:off x="206006" y="4465567"/>
            <a:ext cx="3086101" cy="276999"/>
          </a:xfrm>
          <a:prstGeom prst="rect">
            <a:avLst/>
          </a:prstGeom>
          <a:noFill/>
        </p:spPr>
        <p:txBody>
          <a:bodyPr wrap="none" rtlCol="0">
            <a:spAutoFit/>
          </a:bodyPr>
          <a:lstStyle/>
          <a:p>
            <a:r>
              <a:rPr lang="en-US" sz="1200" b="1" u="sng" dirty="0">
                <a:solidFill>
                  <a:schemeClr val="bg2"/>
                </a:solidFill>
              </a:rPr>
              <a:t>Access Management and Data Movement</a:t>
            </a:r>
          </a:p>
        </p:txBody>
      </p:sp>
      <p:sp>
        <p:nvSpPr>
          <p:cNvPr id="15" name="TextBox 14">
            <a:extLst>
              <a:ext uri="{FF2B5EF4-FFF2-40B4-BE49-F238E27FC236}">
                <a16:creationId xmlns:a16="http://schemas.microsoft.com/office/drawing/2014/main" id="{FAB08FC5-C47D-C341-8E2E-9574CCE2CE36}"/>
              </a:ext>
            </a:extLst>
          </p:cNvPr>
          <p:cNvSpPr txBox="1"/>
          <p:nvPr/>
        </p:nvSpPr>
        <p:spPr>
          <a:xfrm>
            <a:off x="164299" y="1554707"/>
            <a:ext cx="6215353" cy="307777"/>
          </a:xfrm>
          <a:prstGeom prst="rect">
            <a:avLst/>
          </a:prstGeom>
          <a:solidFill>
            <a:schemeClr val="accent1"/>
          </a:solidFill>
          <a:ln>
            <a:solidFill>
              <a:srgbClr val="FFC000"/>
            </a:solidFill>
          </a:ln>
        </p:spPr>
        <p:txBody>
          <a:bodyPr wrap="square" rtlCol="0">
            <a:spAutoFit/>
          </a:bodyPr>
          <a:lstStyle/>
          <a:p>
            <a:pPr algn="ctr"/>
            <a:r>
              <a:rPr lang="en-US" sz="1400" dirty="0"/>
              <a:t>Refer to Additional Slides for </a:t>
            </a:r>
            <a:r>
              <a:rPr lang="en-US" sz="1400" b="1" dirty="0"/>
              <a:t>Authentication </a:t>
            </a:r>
            <a:r>
              <a:rPr lang="en-US" sz="1400" dirty="0"/>
              <a:t>Icons</a:t>
            </a:r>
          </a:p>
        </p:txBody>
      </p:sp>
      <p:sp>
        <p:nvSpPr>
          <p:cNvPr id="139" name="TextBox 138">
            <a:extLst>
              <a:ext uri="{FF2B5EF4-FFF2-40B4-BE49-F238E27FC236}">
                <a16:creationId xmlns:a16="http://schemas.microsoft.com/office/drawing/2014/main" id="{26190127-B0BD-5C4F-B4EE-973F4A0A09AE}"/>
              </a:ext>
            </a:extLst>
          </p:cNvPr>
          <p:cNvSpPr txBox="1"/>
          <p:nvPr/>
        </p:nvSpPr>
        <p:spPr>
          <a:xfrm>
            <a:off x="1467255" y="5555738"/>
            <a:ext cx="732179" cy="230832"/>
          </a:xfrm>
          <a:prstGeom prst="rect">
            <a:avLst/>
          </a:prstGeom>
          <a:noFill/>
        </p:spPr>
        <p:txBody>
          <a:bodyPr wrap="square" rtlCol="0">
            <a:spAutoFit/>
          </a:bodyPr>
          <a:lstStyle/>
          <a:p>
            <a:pPr algn="ctr"/>
            <a:r>
              <a:rPr lang="en-US" sz="900" dirty="0">
                <a:solidFill>
                  <a:schemeClr val="bg1"/>
                </a:solidFill>
              </a:rPr>
              <a:t>Bastion</a:t>
            </a:r>
          </a:p>
        </p:txBody>
      </p:sp>
      <p:sp>
        <p:nvSpPr>
          <p:cNvPr id="145" name="Rectangle 144">
            <a:extLst>
              <a:ext uri="{FF2B5EF4-FFF2-40B4-BE49-F238E27FC236}">
                <a16:creationId xmlns:a16="http://schemas.microsoft.com/office/drawing/2014/main" id="{C093631C-B335-FF4B-B8BD-E9AEE1E94AAC}"/>
              </a:ext>
            </a:extLst>
          </p:cNvPr>
          <p:cNvSpPr/>
          <p:nvPr/>
        </p:nvSpPr>
        <p:spPr>
          <a:xfrm>
            <a:off x="1392214" y="5536612"/>
            <a:ext cx="900205" cy="237287"/>
          </a:xfrm>
          <a:prstGeom prst="rect">
            <a:avLst/>
          </a:prstGeom>
          <a:noFill/>
          <a:ln w="28575">
            <a:solidFill>
              <a:srgbClr val="E974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E42F2F9D-55A8-A14C-96A0-A3B7F6A3090E}"/>
              </a:ext>
            </a:extLst>
          </p:cNvPr>
          <p:cNvSpPr/>
          <p:nvPr/>
        </p:nvSpPr>
        <p:spPr>
          <a:xfrm>
            <a:off x="2163525" y="208647"/>
            <a:ext cx="4438737" cy="689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rPr>
              <a:t>Summary of General Stencils</a:t>
            </a:r>
          </a:p>
        </p:txBody>
      </p:sp>
      <p:cxnSp>
        <p:nvCxnSpPr>
          <p:cNvPr id="149" name="Straight Connector 148">
            <a:extLst>
              <a:ext uri="{FF2B5EF4-FFF2-40B4-BE49-F238E27FC236}">
                <a16:creationId xmlns:a16="http://schemas.microsoft.com/office/drawing/2014/main" id="{2EFD0342-AF81-AD4F-AED6-7F6C1C1334B9}"/>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Slide Number Placeholder 3">
            <a:extLst>
              <a:ext uri="{FF2B5EF4-FFF2-40B4-BE49-F238E27FC236}">
                <a16:creationId xmlns:a16="http://schemas.microsoft.com/office/drawing/2014/main" id="{172786C5-8C3B-0E4F-80FB-55D6ED449240}"/>
              </a:ext>
            </a:extLst>
          </p:cNvPr>
          <p:cNvSpPr txBox="1">
            <a:spLocks/>
          </p:cNvSpPr>
          <p:nvPr/>
        </p:nvSpPr>
        <p:spPr>
          <a:xfrm>
            <a:off x="11145545" y="6442524"/>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14</a:t>
            </a:fld>
            <a:endParaRPr lang="en-US" b="1" dirty="0">
              <a:solidFill>
                <a:srgbClr val="C55814"/>
              </a:solidFill>
              <a:latin typeface="Calibri" panose="020F0502020204030204"/>
            </a:endParaRPr>
          </a:p>
        </p:txBody>
      </p:sp>
      <p:pic>
        <p:nvPicPr>
          <p:cNvPr id="138" name="Picture 137">
            <a:extLst>
              <a:ext uri="{FF2B5EF4-FFF2-40B4-BE49-F238E27FC236}">
                <a16:creationId xmlns:a16="http://schemas.microsoft.com/office/drawing/2014/main" id="{9C33A152-115E-4054-A70C-E98C13C4DFD7}"/>
              </a:ext>
            </a:extLst>
          </p:cNvPr>
          <p:cNvPicPr>
            <a:picLocks noChangeAspect="1"/>
          </p:cNvPicPr>
          <p:nvPr/>
        </p:nvPicPr>
        <p:blipFill rotWithShape="1">
          <a:blip r:embed="rId21"/>
          <a:srcRect b="32831"/>
          <a:stretch/>
        </p:blipFill>
        <p:spPr>
          <a:xfrm>
            <a:off x="175683" y="3031531"/>
            <a:ext cx="489345" cy="331205"/>
          </a:xfrm>
          <a:prstGeom prst="rect">
            <a:avLst/>
          </a:prstGeom>
        </p:spPr>
      </p:pic>
      <p:sp>
        <p:nvSpPr>
          <p:cNvPr id="150" name="TextBox 149">
            <a:extLst>
              <a:ext uri="{FF2B5EF4-FFF2-40B4-BE49-F238E27FC236}">
                <a16:creationId xmlns:a16="http://schemas.microsoft.com/office/drawing/2014/main" id="{EBE4847B-94C4-4339-908E-19AB129772B2}"/>
              </a:ext>
            </a:extLst>
          </p:cNvPr>
          <p:cNvSpPr txBox="1"/>
          <p:nvPr/>
        </p:nvSpPr>
        <p:spPr>
          <a:xfrm>
            <a:off x="208559" y="3302284"/>
            <a:ext cx="421910" cy="200055"/>
          </a:xfrm>
          <a:prstGeom prst="rect">
            <a:avLst/>
          </a:prstGeom>
          <a:noFill/>
        </p:spPr>
        <p:txBody>
          <a:bodyPr wrap="none" rtlCol="0">
            <a:spAutoFit/>
          </a:bodyPr>
          <a:lstStyle/>
          <a:p>
            <a:r>
              <a:rPr lang="en-US" sz="700" dirty="0">
                <a:solidFill>
                  <a:schemeClr val="bg1"/>
                </a:solidFill>
                <a:latin typeface="Calibri" panose="020F0502020204030204" pitchFamily="34" charset="0"/>
                <a:cs typeface="Calibri" panose="020F0502020204030204" pitchFamily="34" charset="0"/>
              </a:rPr>
              <a:t>Admin</a:t>
            </a:r>
          </a:p>
        </p:txBody>
      </p:sp>
      <p:sp>
        <p:nvSpPr>
          <p:cNvPr id="152" name="TextBox 151">
            <a:extLst>
              <a:ext uri="{FF2B5EF4-FFF2-40B4-BE49-F238E27FC236}">
                <a16:creationId xmlns:a16="http://schemas.microsoft.com/office/drawing/2014/main" id="{D1E30F64-EDBA-4695-BD3A-CE356BC70757}"/>
              </a:ext>
            </a:extLst>
          </p:cNvPr>
          <p:cNvSpPr txBox="1"/>
          <p:nvPr/>
        </p:nvSpPr>
        <p:spPr>
          <a:xfrm>
            <a:off x="5208474" y="5390611"/>
            <a:ext cx="2233826" cy="507831"/>
          </a:xfrm>
          <a:prstGeom prst="rect">
            <a:avLst/>
          </a:prstGeom>
          <a:solidFill>
            <a:schemeClr val="tx1"/>
          </a:solidFill>
        </p:spPr>
        <p:txBody>
          <a:bodyPr wrap="square" rtlCol="0">
            <a:spAutoFit/>
          </a:bodyPr>
          <a:lstStyle/>
          <a:p>
            <a:r>
              <a:rPr lang="en-US" sz="900" b="1" dirty="0">
                <a:solidFill>
                  <a:schemeClr val="bg1"/>
                </a:solidFill>
                <a:latin typeface="Calibri" panose="020F0502020204030204" pitchFamily="34" charset="0"/>
                <a:cs typeface="Calibri" panose="020F0502020204030204" pitchFamily="34" charset="0"/>
              </a:rPr>
              <a:t>Use Black Arrows for existing connections, </a:t>
            </a:r>
            <a:r>
              <a:rPr lang="en-US" sz="900" b="1" dirty="0">
                <a:solidFill>
                  <a:srgbClr val="D07115"/>
                </a:solidFill>
                <a:latin typeface="Calibri" panose="020F0502020204030204" pitchFamily="34" charset="0"/>
                <a:cs typeface="Calibri" panose="020F0502020204030204" pitchFamily="34" charset="0"/>
              </a:rPr>
              <a:t>orange  arrows for new connections</a:t>
            </a:r>
          </a:p>
          <a:p>
            <a:r>
              <a:rPr lang="en-US" sz="900" b="1" dirty="0">
                <a:solidFill>
                  <a:schemeClr val="bg1"/>
                </a:solidFill>
                <a:latin typeface="Calibri" panose="020F0502020204030204" pitchFamily="34" charset="0"/>
                <a:cs typeface="Calibri" panose="020F0502020204030204" pitchFamily="34" charset="0"/>
              </a:rPr>
              <a:t>List Certificate type (Public or THD)</a:t>
            </a:r>
          </a:p>
        </p:txBody>
      </p:sp>
      <p:pic>
        <p:nvPicPr>
          <p:cNvPr id="153" name="Picture 152">
            <a:extLst>
              <a:ext uri="{FF2B5EF4-FFF2-40B4-BE49-F238E27FC236}">
                <a16:creationId xmlns:a16="http://schemas.microsoft.com/office/drawing/2014/main" id="{7F4D88E0-B018-4696-BCF7-935CD4883A44}"/>
              </a:ext>
            </a:extLst>
          </p:cNvPr>
          <p:cNvPicPr>
            <a:picLocks noChangeAspect="1"/>
          </p:cNvPicPr>
          <p:nvPr/>
        </p:nvPicPr>
        <p:blipFill>
          <a:blip r:embed="rId22"/>
          <a:stretch>
            <a:fillRect/>
          </a:stretch>
        </p:blipFill>
        <p:spPr>
          <a:xfrm>
            <a:off x="7835197" y="3488466"/>
            <a:ext cx="248484" cy="282750"/>
          </a:xfrm>
          <a:prstGeom prst="rect">
            <a:avLst/>
          </a:prstGeom>
        </p:spPr>
      </p:pic>
      <p:pic>
        <p:nvPicPr>
          <p:cNvPr id="156" name="Picture 155">
            <a:extLst>
              <a:ext uri="{FF2B5EF4-FFF2-40B4-BE49-F238E27FC236}">
                <a16:creationId xmlns:a16="http://schemas.microsoft.com/office/drawing/2014/main" id="{60BCFBA7-694E-4DDB-944D-0703A29D24DA}"/>
              </a:ext>
            </a:extLst>
          </p:cNvPr>
          <p:cNvPicPr>
            <a:picLocks noChangeAspect="1"/>
          </p:cNvPicPr>
          <p:nvPr/>
        </p:nvPicPr>
        <p:blipFill>
          <a:blip r:embed="rId23"/>
          <a:stretch>
            <a:fillRect/>
          </a:stretch>
        </p:blipFill>
        <p:spPr>
          <a:xfrm>
            <a:off x="8554731" y="3502339"/>
            <a:ext cx="248484" cy="282750"/>
          </a:xfrm>
          <a:prstGeom prst="rect">
            <a:avLst/>
          </a:prstGeom>
        </p:spPr>
      </p:pic>
      <p:pic>
        <p:nvPicPr>
          <p:cNvPr id="157" name="Picture 156">
            <a:extLst>
              <a:ext uri="{FF2B5EF4-FFF2-40B4-BE49-F238E27FC236}">
                <a16:creationId xmlns:a16="http://schemas.microsoft.com/office/drawing/2014/main" id="{E32366B6-2712-44FC-AC92-8DEE164D7AE0}"/>
              </a:ext>
            </a:extLst>
          </p:cNvPr>
          <p:cNvPicPr>
            <a:picLocks noChangeAspect="1"/>
          </p:cNvPicPr>
          <p:nvPr/>
        </p:nvPicPr>
        <p:blipFill>
          <a:blip r:embed="rId24"/>
          <a:stretch>
            <a:fillRect/>
          </a:stretch>
        </p:blipFill>
        <p:spPr>
          <a:xfrm>
            <a:off x="9353104" y="3504823"/>
            <a:ext cx="248484" cy="282750"/>
          </a:xfrm>
          <a:prstGeom prst="rect">
            <a:avLst/>
          </a:prstGeom>
        </p:spPr>
      </p:pic>
      <p:sp>
        <p:nvSpPr>
          <p:cNvPr id="158" name="TextBox 157">
            <a:extLst>
              <a:ext uri="{FF2B5EF4-FFF2-40B4-BE49-F238E27FC236}">
                <a16:creationId xmlns:a16="http://schemas.microsoft.com/office/drawing/2014/main" id="{D4D6B820-B8CA-4297-ACBF-E07E43DA3DA3}"/>
              </a:ext>
            </a:extLst>
          </p:cNvPr>
          <p:cNvSpPr txBox="1"/>
          <p:nvPr/>
        </p:nvSpPr>
        <p:spPr>
          <a:xfrm>
            <a:off x="7428266" y="3978023"/>
            <a:ext cx="2153889" cy="276999"/>
          </a:xfrm>
          <a:prstGeom prst="rect">
            <a:avLst/>
          </a:prstGeom>
          <a:noFill/>
        </p:spPr>
        <p:txBody>
          <a:bodyPr wrap="square" rtlCol="0">
            <a:spAutoFit/>
          </a:bodyPr>
          <a:lstStyle/>
          <a:p>
            <a:r>
              <a:rPr lang="en-US" sz="600" b="1" dirty="0">
                <a:solidFill>
                  <a:schemeClr val="bg1"/>
                </a:solidFill>
              </a:rPr>
              <a:t>Use Grey for an existing data store, blue for a modified data store, and orange for a new data store.</a:t>
            </a:r>
          </a:p>
        </p:txBody>
      </p:sp>
      <p:sp>
        <p:nvSpPr>
          <p:cNvPr id="159" name="TextBox 158">
            <a:extLst>
              <a:ext uri="{FF2B5EF4-FFF2-40B4-BE49-F238E27FC236}">
                <a16:creationId xmlns:a16="http://schemas.microsoft.com/office/drawing/2014/main" id="{33E89660-BC4E-4B13-93D6-020B6B17C9D3}"/>
              </a:ext>
            </a:extLst>
          </p:cNvPr>
          <p:cNvSpPr txBox="1"/>
          <p:nvPr/>
        </p:nvSpPr>
        <p:spPr>
          <a:xfrm>
            <a:off x="7359343" y="2861621"/>
            <a:ext cx="2035373" cy="276999"/>
          </a:xfrm>
          <a:prstGeom prst="rect">
            <a:avLst/>
          </a:prstGeom>
          <a:noFill/>
        </p:spPr>
        <p:txBody>
          <a:bodyPr wrap="square" rtlCol="0">
            <a:spAutoFit/>
          </a:bodyPr>
          <a:lstStyle/>
          <a:p>
            <a:r>
              <a:rPr lang="en-US" sz="600" b="1" dirty="0">
                <a:solidFill>
                  <a:schemeClr val="bg1"/>
                </a:solidFill>
              </a:rPr>
              <a:t>Use “C” for confidential, “I” for Internal, “P” for Public, and Green or Red “R” for Restricted data.</a:t>
            </a:r>
          </a:p>
        </p:txBody>
      </p:sp>
    </p:spTree>
    <p:extLst>
      <p:ext uri="{BB962C8B-B14F-4D97-AF65-F5344CB8AC3E}">
        <p14:creationId xmlns:p14="http://schemas.microsoft.com/office/powerpoint/2010/main" val="2319578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96E9C896-2D4B-5140-BD4D-AF65893CD3A8}"/>
              </a:ext>
            </a:extLst>
          </p:cNvPr>
          <p:cNvGraphicFramePr>
            <a:graphicFrameLocks noGrp="1"/>
          </p:cNvGraphicFramePr>
          <p:nvPr>
            <p:extLst>
              <p:ext uri="{D42A27DB-BD31-4B8C-83A1-F6EECF244321}">
                <p14:modId xmlns:p14="http://schemas.microsoft.com/office/powerpoint/2010/main" val="340709610"/>
              </p:ext>
            </p:extLst>
          </p:nvPr>
        </p:nvGraphicFramePr>
        <p:xfrm>
          <a:off x="348796" y="2960841"/>
          <a:ext cx="3490146" cy="3500832"/>
        </p:xfrm>
        <a:graphic>
          <a:graphicData uri="http://schemas.openxmlformats.org/drawingml/2006/table">
            <a:tbl>
              <a:tblPr firstRow="1" bandRow="1">
                <a:tableStyleId>{D7AC3CCA-C797-4891-BE02-D94E43425B78}</a:tableStyleId>
              </a:tblPr>
              <a:tblGrid>
                <a:gridCol w="2109178">
                  <a:extLst>
                    <a:ext uri="{9D8B030D-6E8A-4147-A177-3AD203B41FA5}">
                      <a16:colId xmlns:a16="http://schemas.microsoft.com/office/drawing/2014/main" val="1564021701"/>
                    </a:ext>
                  </a:extLst>
                </a:gridCol>
                <a:gridCol w="1380968">
                  <a:extLst>
                    <a:ext uri="{9D8B030D-6E8A-4147-A177-3AD203B41FA5}">
                      <a16:colId xmlns:a16="http://schemas.microsoft.com/office/drawing/2014/main" val="1202787845"/>
                    </a:ext>
                  </a:extLst>
                </a:gridCol>
              </a:tblGrid>
              <a:tr h="294661">
                <a:tc>
                  <a:txBody>
                    <a:bodyPr/>
                    <a:lstStyle/>
                    <a:p>
                      <a:pPr algn="ctr"/>
                      <a:r>
                        <a:rPr lang="en-US" sz="1050" dirty="0"/>
                        <a:t>Authentication Mechanism</a:t>
                      </a:r>
                    </a:p>
                  </a:txBody>
                  <a:tcPr anchor="ctr"/>
                </a:tc>
                <a:tc>
                  <a:txBody>
                    <a:bodyPr/>
                    <a:lstStyle/>
                    <a:p>
                      <a:pPr algn="ctr"/>
                      <a:r>
                        <a:rPr lang="en-US" sz="1050" dirty="0"/>
                        <a:t>Resource</a:t>
                      </a:r>
                    </a:p>
                  </a:txBody>
                  <a:tcPr anchor="ctr"/>
                </a:tc>
                <a:extLst>
                  <a:ext uri="{0D108BD9-81ED-4DB2-BD59-A6C34878D82A}">
                    <a16:rowId xmlns:a16="http://schemas.microsoft.com/office/drawing/2014/main" val="2786155234"/>
                  </a:ext>
                </a:extLst>
              </a:tr>
              <a:tr h="293567">
                <a:tc rowSpan="4">
                  <a:txBody>
                    <a:bodyPr/>
                    <a:lstStyle/>
                    <a:p>
                      <a:pPr algn="ctr"/>
                      <a:r>
                        <a:rPr lang="en-US" sz="1200" b="1" i="0" dirty="0">
                          <a:solidFill>
                            <a:srgbClr val="D07115"/>
                          </a:solidFill>
                        </a:rPr>
                        <a:t>Windows Active Directory</a:t>
                      </a:r>
                    </a:p>
                  </a:txBody>
                  <a:tcPr anchor="ctr">
                    <a:lnB w="19050"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Kerberos</a:t>
                      </a:r>
                    </a:p>
                  </a:txBody>
                  <a:tcPr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274945202"/>
                  </a:ext>
                </a:extLst>
              </a:tr>
              <a:tr h="293567">
                <a:tc vMerge="1">
                  <a:txBody>
                    <a:bodyPr/>
                    <a:lstStyle/>
                    <a:p>
                      <a:endParaRPr lang="en-US" sz="1050" dirty="0"/>
                    </a:p>
                  </a:txBody>
                  <a:tcPr anchor="c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LDAPS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1539327"/>
                  </a:ext>
                </a:extLst>
              </a:tr>
              <a:tr h="293567">
                <a:tc vMerge="1">
                  <a:txBody>
                    <a:bodyPr/>
                    <a:lstStyle/>
                    <a:p>
                      <a:endParaRPr lang="en-US" sz="1050" dirty="0"/>
                    </a:p>
                  </a:txBody>
                  <a:tcPr anchor="ctr">
                    <a:solidFill>
                      <a:schemeClr val="tx1"/>
                    </a:solidFill>
                  </a:tcPr>
                </a:tc>
                <a:tc>
                  <a:txBody>
                    <a:bodyPr/>
                    <a:lstStyle/>
                    <a:p>
                      <a:r>
                        <a:rPr lang="en-US" sz="1050" dirty="0"/>
                        <a:t>RDP</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7034978"/>
                  </a:ext>
                </a:extLst>
              </a:tr>
              <a:tr h="293567">
                <a:tc vMerge="1">
                  <a:txBody>
                    <a:bodyPr/>
                    <a:lstStyle/>
                    <a:p>
                      <a:endParaRPr lang="en-US" sz="1050" dirty="0"/>
                    </a:p>
                  </a:txBody>
                  <a:tcPr anchor="ctr">
                    <a:solidFill>
                      <a:schemeClr val="tx1"/>
                    </a:solidFill>
                  </a:tcPr>
                </a:tc>
                <a:tc>
                  <a:txBody>
                    <a:bodyPr/>
                    <a:lstStyle/>
                    <a:p>
                      <a:r>
                        <a:rPr lang="en-US" sz="1050" dirty="0"/>
                        <a:t>NTLM</a:t>
                      </a:r>
                    </a:p>
                  </a:txBody>
                  <a:tcPr anchor="ct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35913312"/>
                  </a:ext>
                </a:extLst>
              </a:tr>
              <a:tr h="293567">
                <a:tc rowSpan="3">
                  <a:txBody>
                    <a:bodyPr/>
                    <a:lstStyle/>
                    <a:p>
                      <a:pPr algn="ctr"/>
                      <a:r>
                        <a:rPr lang="en-US" sz="1200" b="1" i="0" dirty="0">
                          <a:solidFill>
                            <a:srgbClr val="D07115"/>
                          </a:solidFill>
                        </a:rPr>
                        <a:t>API-Key</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GCP</a:t>
                      </a:r>
                    </a:p>
                  </a:txBody>
                  <a:tcPr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45544876"/>
                  </a:ext>
                </a:extLst>
              </a:tr>
              <a:tr h="293567">
                <a:tc vMerge="1">
                  <a:txBody>
                    <a:bodyPr/>
                    <a:lstStyle/>
                    <a:p>
                      <a:endParaRPr lang="en-US" sz="1050" dirty="0"/>
                    </a:p>
                  </a:txBody>
                  <a:tcPr anchor="c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Passport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5087071"/>
                  </a:ext>
                </a:extLst>
              </a:tr>
              <a:tr h="293567">
                <a:tc vMerge="1">
                  <a:txBody>
                    <a:bodyPr/>
                    <a:lstStyle/>
                    <a:p>
                      <a:endParaRPr lang="en-US" sz="1050" dirty="0"/>
                    </a:p>
                  </a:txBody>
                  <a:tcPr anchor="ctr">
                    <a:solidFill>
                      <a:schemeClr val="tx1"/>
                    </a:solidFill>
                  </a:tcPr>
                </a:tc>
                <a:tc>
                  <a:txBody>
                    <a:bodyPr/>
                    <a:lstStyle/>
                    <a:p>
                      <a:r>
                        <a:rPr lang="en-US" sz="1050" dirty="0"/>
                        <a:t>Other</a:t>
                      </a:r>
                    </a:p>
                  </a:txBody>
                  <a:tcPr anchor="ct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95425244"/>
                  </a:ext>
                </a:extLst>
              </a:tr>
              <a:tr h="11512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dirty="0">
                          <a:solidFill>
                            <a:srgbClr val="D07115"/>
                          </a:solidFill>
                        </a:rPr>
                        <a:t>Privileged Session Management (e.g. CyberArk, Google Bastion)</a:t>
                      </a:r>
                    </a:p>
                    <a:p>
                      <a:pPr algn="ctr"/>
                      <a:endParaRPr lang="en-US" sz="1200" b="1" i="0" kern="1200" dirty="0">
                        <a:solidFill>
                          <a:srgbClr val="D07115"/>
                        </a:solidFill>
                        <a:latin typeface="+mn-lt"/>
                        <a:ea typeface="+mn-ea"/>
                        <a:cs typeface="+mn-cs"/>
                      </a:endParaRP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RDP, SSH-Key, or SSH-PWD use “PSM” icon and then indicate the </a:t>
                      </a:r>
                      <a:r>
                        <a:rPr lang="en-US" sz="1050" dirty="0" err="1"/>
                        <a:t>tcp</a:t>
                      </a:r>
                      <a:r>
                        <a:rPr lang="en-US" sz="1050" dirty="0"/>
                        <a:t> port on the connection.</a:t>
                      </a:r>
                    </a:p>
                  </a:txBody>
                  <a:tcPr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986265939"/>
                  </a:ext>
                </a:extLst>
              </a:tr>
            </a:tbl>
          </a:graphicData>
        </a:graphic>
      </p:graphicFrame>
      <p:sp>
        <p:nvSpPr>
          <p:cNvPr id="20" name="Shape 355">
            <a:extLst>
              <a:ext uri="{FF2B5EF4-FFF2-40B4-BE49-F238E27FC236}">
                <a16:creationId xmlns:a16="http://schemas.microsoft.com/office/drawing/2014/main" id="{53DBD273-E7BF-0C49-BC3D-2487978C9A70}"/>
              </a:ext>
            </a:extLst>
          </p:cNvPr>
          <p:cNvSpPr/>
          <p:nvPr/>
        </p:nvSpPr>
        <p:spPr>
          <a:xfrm>
            <a:off x="348796" y="2494474"/>
            <a:ext cx="3490146" cy="433008"/>
          </a:xfrm>
          <a:prstGeom prst="rect">
            <a:avLst/>
          </a:prstGeom>
          <a:solidFill>
            <a:schemeClr val="bg2"/>
          </a:solidFill>
          <a:ln w="19050">
            <a:solidFill>
              <a:schemeClr val="bg2"/>
            </a:solidFill>
          </a:ln>
        </p:spPr>
        <p:txBody>
          <a:bodyPr lIns="56625" tIns="28300" rIns="56625" bIns="28300" anchor="ctr" anchorCtr="0">
            <a:noAutofit/>
          </a:bodyPr>
          <a:lstStyle/>
          <a:p>
            <a:pPr marL="0" marR="0" lvl="0" indent="0" algn="ctr" defTabSz="914400" eaLnBrk="1" fontAlgn="auto" latinLnBrk="0" hangingPunct="1">
              <a:lnSpc>
                <a:spcPct val="100000"/>
              </a:lnSpc>
              <a:spcBef>
                <a:spcPts val="0"/>
              </a:spcBef>
              <a:spcAft>
                <a:spcPts val="0"/>
              </a:spcAft>
              <a:buClr>
                <a:srgbClr val="E7E6E6"/>
              </a:buClr>
              <a:buSzPct val="25000"/>
              <a:buFontTx/>
              <a:buNone/>
              <a:tabLst/>
              <a:defRPr/>
            </a:pPr>
            <a:r>
              <a:rPr lang="en" sz="2000" b="1" kern="0" dirty="0">
                <a:latin typeface="Calibri"/>
                <a:ea typeface="Calibri"/>
                <a:cs typeface="Calibri"/>
                <a:sym typeface="Calibri"/>
              </a:rPr>
              <a:t>A – K</a:t>
            </a:r>
            <a:endParaRPr kumimoji="0" lang="en" sz="2000" b="1" i="0" u="none" strike="noStrike" kern="0" cap="none" spc="0" normalizeH="0" baseline="0" noProof="0" dirty="0">
              <a:ln>
                <a:noFill/>
              </a:ln>
              <a:effectLst/>
              <a:uLnTx/>
              <a:uFillTx/>
              <a:latin typeface="Calibri"/>
              <a:ea typeface="Calibri"/>
              <a:cs typeface="Calibri"/>
              <a:sym typeface="Calibri"/>
            </a:endParaRPr>
          </a:p>
        </p:txBody>
      </p:sp>
      <p:graphicFrame>
        <p:nvGraphicFramePr>
          <p:cNvPr id="33" name="Table 32">
            <a:extLst>
              <a:ext uri="{FF2B5EF4-FFF2-40B4-BE49-F238E27FC236}">
                <a16:creationId xmlns:a16="http://schemas.microsoft.com/office/drawing/2014/main" id="{680C10C8-8FB0-AC4B-8DB6-EA61632E068F}"/>
              </a:ext>
            </a:extLst>
          </p:cNvPr>
          <p:cNvGraphicFramePr>
            <a:graphicFrameLocks noGrp="1"/>
          </p:cNvGraphicFramePr>
          <p:nvPr>
            <p:extLst>
              <p:ext uri="{D42A27DB-BD31-4B8C-83A1-F6EECF244321}">
                <p14:modId xmlns:p14="http://schemas.microsoft.com/office/powerpoint/2010/main" val="1800567505"/>
              </p:ext>
            </p:extLst>
          </p:nvPr>
        </p:nvGraphicFramePr>
        <p:xfrm>
          <a:off x="8279127" y="1990865"/>
          <a:ext cx="3490136" cy="3520440"/>
        </p:xfrm>
        <a:graphic>
          <a:graphicData uri="http://schemas.openxmlformats.org/drawingml/2006/table">
            <a:tbl>
              <a:tblPr firstRow="1" bandRow="1">
                <a:tableStyleId>{D7AC3CCA-C797-4891-BE02-D94E43425B78}</a:tableStyleId>
              </a:tblPr>
              <a:tblGrid>
                <a:gridCol w="2027621">
                  <a:extLst>
                    <a:ext uri="{9D8B030D-6E8A-4147-A177-3AD203B41FA5}">
                      <a16:colId xmlns:a16="http://schemas.microsoft.com/office/drawing/2014/main" val="1564021701"/>
                    </a:ext>
                  </a:extLst>
                </a:gridCol>
                <a:gridCol w="1462515">
                  <a:extLst>
                    <a:ext uri="{9D8B030D-6E8A-4147-A177-3AD203B41FA5}">
                      <a16:colId xmlns:a16="http://schemas.microsoft.com/office/drawing/2014/main" val="1202787845"/>
                    </a:ext>
                  </a:extLst>
                </a:gridCol>
              </a:tblGrid>
              <a:tr h="320040">
                <a:tc>
                  <a:txBody>
                    <a:bodyPr/>
                    <a:lstStyle/>
                    <a:p>
                      <a:pPr algn="ctr"/>
                      <a:r>
                        <a:rPr lang="en-US" sz="1050" dirty="0"/>
                        <a:t>Authentication Mechanism</a:t>
                      </a:r>
                    </a:p>
                  </a:txBody>
                  <a:tcPr anchor="ctr"/>
                </a:tc>
                <a:tc>
                  <a:txBody>
                    <a:bodyPr/>
                    <a:lstStyle/>
                    <a:p>
                      <a:pPr algn="ctr"/>
                      <a:r>
                        <a:rPr lang="en-US" sz="1050" dirty="0"/>
                        <a:t>Resource</a:t>
                      </a:r>
                    </a:p>
                  </a:txBody>
                  <a:tcPr anchor="ctr"/>
                </a:tc>
                <a:extLst>
                  <a:ext uri="{0D108BD9-81ED-4DB2-BD59-A6C34878D82A}">
                    <a16:rowId xmlns:a16="http://schemas.microsoft.com/office/drawing/2014/main" val="2786155234"/>
                  </a:ext>
                </a:extLst>
              </a:tr>
              <a:tr h="320040">
                <a:tc rowSpan="2">
                  <a:txBody>
                    <a:bodyPr/>
                    <a:lstStyle/>
                    <a:p>
                      <a:pPr algn="ctr"/>
                      <a:r>
                        <a:rPr lang="en-US" sz="1200" b="1" dirty="0">
                          <a:solidFill>
                            <a:srgbClr val="D07115"/>
                          </a:solidFill>
                        </a:rPr>
                        <a:t>SAML</a:t>
                      </a:r>
                    </a:p>
                  </a:txBody>
                  <a:tcPr anchor="ctr">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Ping</a:t>
                      </a:r>
                    </a:p>
                  </a:txBody>
                  <a:tcPr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45393283"/>
                  </a:ext>
                </a:extLst>
              </a:tr>
              <a:tr h="320040">
                <a:tc vMerge="1">
                  <a:txBody>
                    <a:bodyPr/>
                    <a:lstStyle/>
                    <a:p>
                      <a:endParaRPr lang="en-US" sz="1050" dirty="0"/>
                    </a:p>
                  </a:txBody>
                  <a:tcPr anchor="ctr">
                    <a:solidFill>
                      <a:schemeClr val="tx1"/>
                    </a:solidFill>
                  </a:tcPr>
                </a:tc>
                <a:tc>
                  <a:txBody>
                    <a:bodyPr/>
                    <a:lstStyle/>
                    <a:p>
                      <a:r>
                        <a:rPr lang="en-US" sz="1050" dirty="0"/>
                        <a:t>SiteMinder</a:t>
                      </a:r>
                    </a:p>
                  </a:txBody>
                  <a:tcPr anchor="ct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506304371"/>
                  </a:ext>
                </a:extLst>
              </a:tr>
              <a:tr h="320040">
                <a:tc rowSpan="3">
                  <a:txBody>
                    <a:bodyPr/>
                    <a:lstStyle/>
                    <a:p>
                      <a:pPr algn="ctr"/>
                      <a:r>
                        <a:rPr lang="en-US" sz="1200" b="1" dirty="0">
                          <a:solidFill>
                            <a:srgbClr val="D07115"/>
                          </a:solidFill>
                        </a:rPr>
                        <a:t>Service Account</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AD (on-prem)</a:t>
                      </a:r>
                    </a:p>
                  </a:txBody>
                  <a:tcPr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59915601"/>
                  </a:ext>
                </a:extLst>
              </a:tr>
              <a:tr h="320040">
                <a:tc vMerge="1">
                  <a:txBody>
                    <a:bodyPr/>
                    <a:lstStyle/>
                    <a:p>
                      <a:endParaRPr lang="en-US"/>
                    </a:p>
                  </a:txBody>
                  <a:tcPr/>
                </a:tc>
                <a:tc>
                  <a:txBody>
                    <a:bodyPr/>
                    <a:lstStyle/>
                    <a:p>
                      <a:r>
                        <a:rPr lang="en-US" sz="1050" dirty="0"/>
                        <a:t>GCP</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743698165"/>
                  </a:ext>
                </a:extLst>
              </a:tr>
              <a:tr h="3200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anchor="ctr">
                    <a:solidFill>
                      <a:schemeClr val="tx1"/>
                    </a:solidFill>
                  </a:tcPr>
                </a:tc>
                <a:tc>
                  <a:txBody>
                    <a:bodyPr/>
                    <a:lstStyle/>
                    <a:p>
                      <a:r>
                        <a:rPr lang="en-US" sz="1050" dirty="0"/>
                        <a:t>Azure</a:t>
                      </a:r>
                    </a:p>
                  </a:txBody>
                  <a:tcPr anchor="ct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25831742"/>
                  </a:ext>
                </a:extLst>
              </a:tr>
              <a:tr h="32004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D07115"/>
                          </a:solidFill>
                        </a:rPr>
                        <a:t>Session/Cookies</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Passport</a:t>
                      </a:r>
                    </a:p>
                  </a:txBody>
                  <a:tcPr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30904817"/>
                  </a:ext>
                </a:extLst>
              </a:tr>
              <a:tr h="320040">
                <a:tc vMerge="1">
                  <a:txBody>
                    <a:bodyPr/>
                    <a:lstStyle/>
                    <a:p>
                      <a:endParaRPr lang="en-US" sz="1050" dirty="0"/>
                    </a:p>
                  </a:txBody>
                  <a:tcPr anchor="ctr">
                    <a:solidFill>
                      <a:schemeClr val="tx1"/>
                    </a:solidFill>
                  </a:tcPr>
                </a:tc>
                <a:tc>
                  <a:txBody>
                    <a:bodyPr/>
                    <a:lstStyle/>
                    <a:p>
                      <a:r>
                        <a:rPr lang="en-US" sz="1050" dirty="0"/>
                        <a:t>SAP</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663835314"/>
                  </a:ext>
                </a:extLst>
              </a:tr>
              <a:tr h="320040">
                <a:tc vMerge="1">
                  <a:txBody>
                    <a:bodyPr/>
                    <a:lstStyle/>
                    <a:p>
                      <a:endParaRPr lang="en-US" sz="1050" dirty="0"/>
                    </a:p>
                  </a:txBody>
                  <a:tcPr anchor="ctr">
                    <a:solidFill>
                      <a:schemeClr val="tx1"/>
                    </a:solidFill>
                  </a:tcPr>
                </a:tc>
                <a:tc>
                  <a:txBody>
                    <a:bodyPr/>
                    <a:lstStyle/>
                    <a:p>
                      <a:r>
                        <a:rPr lang="en-US" sz="1050" dirty="0"/>
                        <a:t>SiteMinder</a:t>
                      </a:r>
                    </a:p>
                  </a:txBody>
                  <a:tcPr anchor="ct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56159058"/>
                  </a:ext>
                </a:extLst>
              </a:tr>
              <a:tr h="320040">
                <a:tc>
                  <a:txBody>
                    <a:bodyPr/>
                    <a:lstStyle/>
                    <a:p>
                      <a:pPr algn="ctr"/>
                      <a:r>
                        <a:rPr lang="en-US" sz="1200" b="1" dirty="0">
                          <a:solidFill>
                            <a:srgbClr val="D07115"/>
                          </a:solidFill>
                        </a:rPr>
                        <a:t>SSO API</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SiteMinder</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990576909"/>
                  </a:ext>
                </a:extLst>
              </a:tr>
              <a:tr h="320040">
                <a:tc>
                  <a:txBody>
                    <a:bodyPr/>
                    <a:lstStyle/>
                    <a:p>
                      <a:pPr algn="ctr"/>
                      <a:r>
                        <a:rPr lang="en-US" sz="1200" b="1" dirty="0">
                          <a:solidFill>
                            <a:srgbClr val="D07115"/>
                          </a:solidFill>
                        </a:rPr>
                        <a:t>Two-Factor </a:t>
                      </a:r>
                      <a:r>
                        <a:rPr lang="en-US" sz="1200" b="1" dirty="0" err="1">
                          <a:solidFill>
                            <a:srgbClr val="D07115"/>
                          </a:solidFill>
                        </a:rPr>
                        <a:t>Auth</a:t>
                      </a:r>
                      <a:r>
                        <a:rPr lang="en-US" sz="1200" b="1" dirty="0">
                          <a:solidFill>
                            <a:srgbClr val="D07115"/>
                          </a:solidFill>
                        </a:rPr>
                        <a:t> (2FA)</a:t>
                      </a:r>
                    </a:p>
                  </a:txBody>
                  <a:tcPr anchor="ctr">
                    <a:lnT w="19050" cap="flat" cmpd="sng" algn="ctr">
                      <a:solidFill>
                        <a:schemeClr val="bg1"/>
                      </a:solidFill>
                      <a:prstDash val="solid"/>
                      <a:round/>
                      <a:headEnd type="none" w="med" len="med"/>
                      <a:tailEnd type="none" w="med" len="med"/>
                    </a:lnT>
                    <a:solidFill>
                      <a:schemeClr val="tx1"/>
                    </a:solidFill>
                  </a:tcPr>
                </a:tc>
                <a:tc>
                  <a:txBody>
                    <a:bodyPr/>
                    <a:lstStyle/>
                    <a:p>
                      <a:r>
                        <a:rPr lang="en-US" sz="1050" dirty="0"/>
                        <a:t>RSA</a:t>
                      </a:r>
                    </a:p>
                  </a:txBody>
                  <a:tcPr anchor="ctr">
                    <a:lnT w="1905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482120262"/>
                  </a:ext>
                </a:extLst>
              </a:tr>
            </a:tbl>
          </a:graphicData>
        </a:graphic>
      </p:graphicFrame>
      <p:sp>
        <p:nvSpPr>
          <p:cNvPr id="73" name="Shape 355">
            <a:extLst>
              <a:ext uri="{FF2B5EF4-FFF2-40B4-BE49-F238E27FC236}">
                <a16:creationId xmlns:a16="http://schemas.microsoft.com/office/drawing/2014/main" id="{04C819AF-49DB-1843-957D-62B70131F1B2}"/>
              </a:ext>
            </a:extLst>
          </p:cNvPr>
          <p:cNvSpPr/>
          <p:nvPr/>
        </p:nvSpPr>
        <p:spPr>
          <a:xfrm>
            <a:off x="8279127" y="1532182"/>
            <a:ext cx="3490136" cy="454356"/>
          </a:xfrm>
          <a:prstGeom prst="rect">
            <a:avLst/>
          </a:prstGeom>
          <a:solidFill>
            <a:schemeClr val="accent1"/>
          </a:solidFill>
          <a:ln w="19050">
            <a:solidFill>
              <a:schemeClr val="bg1"/>
            </a:solidFill>
          </a:ln>
        </p:spPr>
        <p:txBody>
          <a:bodyPr lIns="56625" tIns="28300" rIns="56625" bIns="28300" anchor="ctr" anchorCtr="0">
            <a:noAutofit/>
          </a:bodyPr>
          <a:lstStyle/>
          <a:p>
            <a:pPr marL="0" marR="0" lvl="0" indent="0" algn="ctr" defTabSz="914400" eaLnBrk="1" fontAlgn="auto" latinLnBrk="0" hangingPunct="1">
              <a:lnSpc>
                <a:spcPct val="100000"/>
              </a:lnSpc>
              <a:spcBef>
                <a:spcPts val="0"/>
              </a:spcBef>
              <a:spcAft>
                <a:spcPts val="0"/>
              </a:spcAft>
              <a:buClr>
                <a:srgbClr val="E7E6E6"/>
              </a:buClr>
              <a:buSzPct val="25000"/>
              <a:buFontTx/>
              <a:buNone/>
              <a:tabLst/>
              <a:defRPr/>
            </a:pPr>
            <a:r>
              <a:rPr lang="en" sz="2000" b="1" kern="0" dirty="0">
                <a:latin typeface="Calibri"/>
                <a:ea typeface="Calibri"/>
                <a:cs typeface="Calibri"/>
                <a:sym typeface="Calibri"/>
              </a:rPr>
              <a:t>S – Z</a:t>
            </a:r>
            <a:endParaRPr kumimoji="0" lang="en" sz="2000" b="1" i="0" u="none" strike="noStrike" kern="0" cap="none" spc="0" normalizeH="0" baseline="0" noProof="0" dirty="0">
              <a:ln>
                <a:noFill/>
              </a:ln>
              <a:effectLst/>
              <a:uLnTx/>
              <a:uFillTx/>
              <a:latin typeface="Calibri"/>
              <a:ea typeface="Calibri"/>
              <a:cs typeface="Calibri"/>
              <a:sym typeface="Calibri"/>
            </a:endParaRPr>
          </a:p>
        </p:txBody>
      </p:sp>
      <p:grpSp>
        <p:nvGrpSpPr>
          <p:cNvPr id="4" name="Group 3">
            <a:extLst>
              <a:ext uri="{FF2B5EF4-FFF2-40B4-BE49-F238E27FC236}">
                <a16:creationId xmlns:a16="http://schemas.microsoft.com/office/drawing/2014/main" id="{31E224C0-11D1-6443-B9DB-3B5A3148325C}"/>
              </a:ext>
            </a:extLst>
          </p:cNvPr>
          <p:cNvGrpSpPr/>
          <p:nvPr/>
        </p:nvGrpSpPr>
        <p:grpSpPr>
          <a:xfrm>
            <a:off x="11483785" y="2364804"/>
            <a:ext cx="210139" cy="3104690"/>
            <a:chOff x="10930638" y="3327466"/>
            <a:chExt cx="210139" cy="3104690"/>
          </a:xfrm>
        </p:grpSpPr>
        <p:sp>
          <p:nvSpPr>
            <p:cNvPr id="51" name="Oval 50">
              <a:extLst>
                <a:ext uri="{FF2B5EF4-FFF2-40B4-BE49-F238E27FC236}">
                  <a16:creationId xmlns:a16="http://schemas.microsoft.com/office/drawing/2014/main" id="{538A0515-1E92-E84D-BBD2-76A277D3907A}"/>
                </a:ext>
              </a:extLst>
            </p:cNvPr>
            <p:cNvSpPr/>
            <p:nvPr/>
          </p:nvSpPr>
          <p:spPr>
            <a:xfrm>
              <a:off x="10930638" y="6212426"/>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R</a:t>
              </a:r>
            </a:p>
          </p:txBody>
        </p:sp>
        <p:sp>
          <p:nvSpPr>
            <p:cNvPr id="66" name="Oval 65">
              <a:extLst>
                <a:ext uri="{FF2B5EF4-FFF2-40B4-BE49-F238E27FC236}">
                  <a16:creationId xmlns:a16="http://schemas.microsoft.com/office/drawing/2014/main" id="{1D955E6F-E912-6A42-9428-57605FABE331}"/>
                </a:ext>
              </a:extLst>
            </p:cNvPr>
            <p:cNvSpPr/>
            <p:nvPr/>
          </p:nvSpPr>
          <p:spPr>
            <a:xfrm>
              <a:off x="10930643" y="3327466"/>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SP</a:t>
              </a:r>
            </a:p>
          </p:txBody>
        </p:sp>
        <p:sp>
          <p:nvSpPr>
            <p:cNvPr id="67" name="Oval 66">
              <a:extLst>
                <a:ext uri="{FF2B5EF4-FFF2-40B4-BE49-F238E27FC236}">
                  <a16:creationId xmlns:a16="http://schemas.microsoft.com/office/drawing/2014/main" id="{E9182D90-E7BB-214B-9448-93517B68379D}"/>
                </a:ext>
              </a:extLst>
            </p:cNvPr>
            <p:cNvSpPr/>
            <p:nvPr/>
          </p:nvSpPr>
          <p:spPr>
            <a:xfrm>
              <a:off x="10936724" y="3642142"/>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SS</a:t>
              </a:r>
            </a:p>
          </p:txBody>
        </p:sp>
        <p:sp>
          <p:nvSpPr>
            <p:cNvPr id="68" name="Oval 67">
              <a:extLst>
                <a:ext uri="{FF2B5EF4-FFF2-40B4-BE49-F238E27FC236}">
                  <a16:creationId xmlns:a16="http://schemas.microsoft.com/office/drawing/2014/main" id="{FA4FA57C-C365-D549-9226-86202AC6D956}"/>
                </a:ext>
              </a:extLst>
            </p:cNvPr>
            <p:cNvSpPr/>
            <p:nvPr/>
          </p:nvSpPr>
          <p:spPr>
            <a:xfrm>
              <a:off x="10930642" y="4291590"/>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SAG</a:t>
              </a:r>
            </a:p>
          </p:txBody>
        </p:sp>
        <p:sp>
          <p:nvSpPr>
            <p:cNvPr id="69" name="Oval 68">
              <a:extLst>
                <a:ext uri="{FF2B5EF4-FFF2-40B4-BE49-F238E27FC236}">
                  <a16:creationId xmlns:a16="http://schemas.microsoft.com/office/drawing/2014/main" id="{12B2EAB5-E9E8-2F40-BA94-B28C494F4704}"/>
                </a:ext>
              </a:extLst>
            </p:cNvPr>
            <p:cNvSpPr/>
            <p:nvPr/>
          </p:nvSpPr>
          <p:spPr>
            <a:xfrm>
              <a:off x="10930641" y="4613271"/>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SAZ</a:t>
              </a:r>
            </a:p>
          </p:txBody>
        </p:sp>
        <p:sp>
          <p:nvSpPr>
            <p:cNvPr id="70" name="Oval 69">
              <a:extLst>
                <a:ext uri="{FF2B5EF4-FFF2-40B4-BE49-F238E27FC236}">
                  <a16:creationId xmlns:a16="http://schemas.microsoft.com/office/drawing/2014/main" id="{CC61B92A-AE85-8D45-B90D-C9A747F0AF14}"/>
                </a:ext>
              </a:extLst>
            </p:cNvPr>
            <p:cNvSpPr/>
            <p:nvPr/>
          </p:nvSpPr>
          <p:spPr>
            <a:xfrm>
              <a:off x="10930641" y="4937584"/>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SCP</a:t>
              </a:r>
            </a:p>
          </p:txBody>
        </p:sp>
        <p:sp>
          <p:nvSpPr>
            <p:cNvPr id="71" name="Oval 70">
              <a:extLst>
                <a:ext uri="{FF2B5EF4-FFF2-40B4-BE49-F238E27FC236}">
                  <a16:creationId xmlns:a16="http://schemas.microsoft.com/office/drawing/2014/main" id="{33EFB977-F4FA-774F-B634-3A7774390CDE}"/>
                </a:ext>
              </a:extLst>
            </p:cNvPr>
            <p:cNvSpPr/>
            <p:nvPr/>
          </p:nvSpPr>
          <p:spPr>
            <a:xfrm>
              <a:off x="10930641" y="5253367"/>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SCA</a:t>
              </a:r>
            </a:p>
          </p:txBody>
        </p:sp>
        <p:sp>
          <p:nvSpPr>
            <p:cNvPr id="72" name="Oval 71">
              <a:extLst>
                <a:ext uri="{FF2B5EF4-FFF2-40B4-BE49-F238E27FC236}">
                  <a16:creationId xmlns:a16="http://schemas.microsoft.com/office/drawing/2014/main" id="{4B9780FE-0ABF-9D46-9DFE-2FFDB20F2EB6}"/>
                </a:ext>
              </a:extLst>
            </p:cNvPr>
            <p:cNvSpPr/>
            <p:nvPr/>
          </p:nvSpPr>
          <p:spPr>
            <a:xfrm>
              <a:off x="10930641" y="5571202"/>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SCS</a:t>
              </a:r>
            </a:p>
          </p:txBody>
        </p:sp>
        <p:sp>
          <p:nvSpPr>
            <p:cNvPr id="35" name="Oval 34">
              <a:extLst>
                <a:ext uri="{FF2B5EF4-FFF2-40B4-BE49-F238E27FC236}">
                  <a16:creationId xmlns:a16="http://schemas.microsoft.com/office/drawing/2014/main" id="{F639CF68-88D1-AD48-AC42-0A1C6E7C54CB}"/>
                </a:ext>
              </a:extLst>
            </p:cNvPr>
            <p:cNvSpPr/>
            <p:nvPr/>
          </p:nvSpPr>
          <p:spPr>
            <a:xfrm>
              <a:off x="10930639" y="3947210"/>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SAA</a:t>
              </a:r>
            </a:p>
          </p:txBody>
        </p:sp>
        <p:sp>
          <p:nvSpPr>
            <p:cNvPr id="37" name="Oval 36">
              <a:extLst>
                <a:ext uri="{FF2B5EF4-FFF2-40B4-BE49-F238E27FC236}">
                  <a16:creationId xmlns:a16="http://schemas.microsoft.com/office/drawing/2014/main" id="{1E8A65D0-43C8-5642-96AB-33342E15D783}"/>
                </a:ext>
              </a:extLst>
            </p:cNvPr>
            <p:cNvSpPr/>
            <p:nvPr/>
          </p:nvSpPr>
          <p:spPr>
            <a:xfrm>
              <a:off x="10930639" y="5888113"/>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SSA</a:t>
              </a:r>
            </a:p>
          </p:txBody>
        </p:sp>
      </p:grpSp>
      <p:sp>
        <p:nvSpPr>
          <p:cNvPr id="42" name="Shape 355">
            <a:extLst>
              <a:ext uri="{FF2B5EF4-FFF2-40B4-BE49-F238E27FC236}">
                <a16:creationId xmlns:a16="http://schemas.microsoft.com/office/drawing/2014/main" id="{2DC21148-A7EA-7A49-BCAF-847528F193FD}"/>
              </a:ext>
            </a:extLst>
          </p:cNvPr>
          <p:cNvSpPr/>
          <p:nvPr/>
        </p:nvSpPr>
        <p:spPr>
          <a:xfrm>
            <a:off x="6454111" y="260143"/>
            <a:ext cx="5315152" cy="290469"/>
          </a:xfrm>
          <a:prstGeom prst="rect">
            <a:avLst/>
          </a:prstGeom>
          <a:solidFill>
            <a:srgbClr val="FF8B21"/>
          </a:solidFill>
          <a:ln w="19050">
            <a:solidFill>
              <a:schemeClr val="accent1"/>
            </a:solidFill>
          </a:ln>
        </p:spPr>
        <p:txBody>
          <a:bodyPr lIns="56625" tIns="28300" rIns="56625" bIns="28300" anchor="ctr" anchorCtr="0">
            <a:noAutofit/>
          </a:bodyPr>
          <a:lstStyle/>
          <a:p>
            <a:pPr marL="0" marR="0" lvl="0" indent="0" algn="ctr" defTabSz="914400" eaLnBrk="1" fontAlgn="auto" latinLnBrk="0" hangingPunct="1">
              <a:lnSpc>
                <a:spcPct val="100000"/>
              </a:lnSpc>
              <a:spcBef>
                <a:spcPts val="0"/>
              </a:spcBef>
              <a:spcAft>
                <a:spcPts val="0"/>
              </a:spcAft>
              <a:buClr>
                <a:srgbClr val="E7E6E6"/>
              </a:buClr>
              <a:buSzPct val="25000"/>
              <a:buFontTx/>
              <a:buNone/>
              <a:tabLst/>
              <a:defRPr/>
            </a:pPr>
            <a:r>
              <a:rPr lang="en" sz="1200" b="1" kern="0" dirty="0">
                <a:latin typeface="Calibri"/>
                <a:ea typeface="Calibri"/>
                <a:cs typeface="Calibri"/>
                <a:sym typeface="Calibri"/>
              </a:rPr>
              <a:t>Authentication </a:t>
            </a:r>
            <a:endParaRPr kumimoji="0" lang="en" sz="1200" b="1" i="0" u="none" strike="noStrike" kern="0" cap="none" spc="0" normalizeH="0" baseline="0" noProof="0" dirty="0">
              <a:ln>
                <a:noFill/>
              </a:ln>
              <a:effectLst/>
              <a:uLnTx/>
              <a:uFillTx/>
              <a:latin typeface="Calibri"/>
              <a:ea typeface="Calibri"/>
              <a:cs typeface="Calibri"/>
              <a:sym typeface="Calibri"/>
            </a:endParaRPr>
          </a:p>
        </p:txBody>
      </p:sp>
      <p:graphicFrame>
        <p:nvGraphicFramePr>
          <p:cNvPr id="44" name="Table 43">
            <a:extLst>
              <a:ext uri="{FF2B5EF4-FFF2-40B4-BE49-F238E27FC236}">
                <a16:creationId xmlns:a16="http://schemas.microsoft.com/office/drawing/2014/main" id="{7250D077-0711-8B48-B823-CBF6C927FFFB}"/>
              </a:ext>
            </a:extLst>
          </p:cNvPr>
          <p:cNvGraphicFramePr>
            <a:graphicFrameLocks noGrp="1"/>
          </p:cNvGraphicFramePr>
          <p:nvPr>
            <p:extLst>
              <p:ext uri="{D42A27DB-BD31-4B8C-83A1-F6EECF244321}">
                <p14:modId xmlns:p14="http://schemas.microsoft.com/office/powerpoint/2010/main" val="1577729091"/>
              </p:ext>
            </p:extLst>
          </p:nvPr>
        </p:nvGraphicFramePr>
        <p:xfrm>
          <a:off x="4395096" y="3035676"/>
          <a:ext cx="3490135" cy="3521633"/>
        </p:xfrm>
        <a:graphic>
          <a:graphicData uri="http://schemas.openxmlformats.org/drawingml/2006/table">
            <a:tbl>
              <a:tblPr firstRow="1" bandRow="1">
                <a:tableStyleId>{D7AC3CCA-C797-4891-BE02-D94E43425B78}</a:tableStyleId>
              </a:tblPr>
              <a:tblGrid>
                <a:gridCol w="2125849">
                  <a:extLst>
                    <a:ext uri="{9D8B030D-6E8A-4147-A177-3AD203B41FA5}">
                      <a16:colId xmlns:a16="http://schemas.microsoft.com/office/drawing/2014/main" val="1564021701"/>
                    </a:ext>
                  </a:extLst>
                </a:gridCol>
                <a:gridCol w="1364286">
                  <a:extLst>
                    <a:ext uri="{9D8B030D-6E8A-4147-A177-3AD203B41FA5}">
                      <a16:colId xmlns:a16="http://schemas.microsoft.com/office/drawing/2014/main" val="1202787845"/>
                    </a:ext>
                  </a:extLst>
                </a:gridCol>
              </a:tblGrid>
              <a:tr h="321233">
                <a:tc>
                  <a:txBody>
                    <a:bodyPr/>
                    <a:lstStyle/>
                    <a:p>
                      <a:pPr algn="ctr"/>
                      <a:r>
                        <a:rPr lang="en-US" sz="1050" dirty="0"/>
                        <a:t>Authentication Mechanism</a:t>
                      </a:r>
                    </a:p>
                  </a:txBody>
                  <a:tcPr anchor="ctr"/>
                </a:tc>
                <a:tc>
                  <a:txBody>
                    <a:bodyPr/>
                    <a:lstStyle/>
                    <a:p>
                      <a:pPr algn="ctr"/>
                      <a:r>
                        <a:rPr lang="en-US" sz="1050" dirty="0"/>
                        <a:t>Resource</a:t>
                      </a:r>
                    </a:p>
                  </a:txBody>
                  <a:tcPr anchor="ctr"/>
                </a:tc>
                <a:extLst>
                  <a:ext uri="{0D108BD9-81ED-4DB2-BD59-A6C34878D82A}">
                    <a16:rowId xmlns:a16="http://schemas.microsoft.com/office/drawing/2014/main" val="2786155234"/>
                  </a:ext>
                </a:extLst>
              </a:tr>
              <a:tr h="320040">
                <a:tc rowSpan="2">
                  <a:txBody>
                    <a:bodyPr/>
                    <a:lstStyle/>
                    <a:p>
                      <a:pPr algn="ctr"/>
                      <a:r>
                        <a:rPr lang="en-US" sz="1200" b="1" i="0" dirty="0">
                          <a:solidFill>
                            <a:srgbClr val="D07115"/>
                          </a:solidFill>
                        </a:rPr>
                        <a:t>Linux</a:t>
                      </a:r>
                    </a:p>
                  </a:txBody>
                  <a:tcPr anchor="ctr">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SSH-Key</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2348220"/>
                  </a:ext>
                </a:extLst>
              </a:tr>
              <a:tr h="320040">
                <a:tc vMerge="1">
                  <a:txBody>
                    <a:bodyPr/>
                    <a:lstStyle/>
                    <a:p>
                      <a:endParaRPr lang="en-US" sz="1050" dirty="0"/>
                    </a:p>
                  </a:txBody>
                  <a:tcPr anchor="ctr">
                    <a:solidFill>
                      <a:schemeClr val="tx1"/>
                    </a:solidFill>
                  </a:tcPr>
                </a:tc>
                <a:tc>
                  <a:txBody>
                    <a:bodyPr/>
                    <a:lstStyle/>
                    <a:p>
                      <a:r>
                        <a:rPr lang="en-US" sz="1050" dirty="0"/>
                        <a:t>SSH-</a:t>
                      </a:r>
                      <a:r>
                        <a:rPr lang="en-US" sz="1050" dirty="0" err="1"/>
                        <a:t>Pwd</a:t>
                      </a:r>
                      <a:endParaRPr lang="en-US" sz="1050" dirty="0"/>
                    </a:p>
                  </a:txBody>
                  <a:tcPr anchor="ct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24683835"/>
                  </a:ext>
                </a:extLst>
              </a:tr>
              <a:tr h="320040">
                <a:tc>
                  <a:txBody>
                    <a:bodyPr/>
                    <a:lstStyle/>
                    <a:p>
                      <a:pPr algn="ctr"/>
                      <a:r>
                        <a:rPr lang="en-US" sz="1200" b="1" i="0" dirty="0">
                          <a:solidFill>
                            <a:srgbClr val="D07115"/>
                          </a:solidFill>
                        </a:rPr>
                        <a:t>Local (App-based)</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Local</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4906975"/>
                  </a:ext>
                </a:extLst>
              </a:tr>
              <a:tr h="320040">
                <a:tc>
                  <a:txBody>
                    <a:bodyPr/>
                    <a:lstStyle/>
                    <a:p>
                      <a:pPr algn="ctr"/>
                      <a:r>
                        <a:rPr lang="en-US" sz="1200" b="1" i="0" dirty="0">
                          <a:solidFill>
                            <a:srgbClr val="D07115"/>
                          </a:solidFill>
                        </a:rPr>
                        <a:t>Mutual TLS</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API Gateway</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0272499"/>
                  </a:ext>
                </a:extLst>
              </a:tr>
              <a:tr h="320040">
                <a:tc>
                  <a:txBody>
                    <a:bodyPr/>
                    <a:lstStyle/>
                    <a:p>
                      <a:pPr algn="ctr"/>
                      <a:r>
                        <a:rPr lang="en-US" sz="1200" b="1" dirty="0">
                          <a:solidFill>
                            <a:srgbClr val="D07115"/>
                          </a:solidFill>
                        </a:rPr>
                        <a:t>No Authentication</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marL="0" indent="0" algn="l">
                        <a:tabLst/>
                      </a:pPr>
                      <a:r>
                        <a:rPr lang="en-US" sz="1050" dirty="0"/>
                        <a:t>None</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73186370"/>
                  </a:ext>
                </a:extLst>
              </a:tr>
              <a:tr h="320040">
                <a:tc rowSpan="4">
                  <a:txBody>
                    <a:bodyPr/>
                    <a:lstStyle/>
                    <a:p>
                      <a:pPr algn="ctr"/>
                      <a:r>
                        <a:rPr lang="en-US" sz="1200" b="1" dirty="0">
                          <a:solidFill>
                            <a:srgbClr val="D07115"/>
                          </a:solidFill>
                        </a:rPr>
                        <a:t>OAuth</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API Gateway</a:t>
                      </a:r>
                    </a:p>
                  </a:txBody>
                  <a:tcPr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2887152"/>
                  </a:ext>
                </a:extLst>
              </a:tr>
              <a:tr h="320040">
                <a:tc vMerge="1">
                  <a:txBody>
                    <a:bodyPr/>
                    <a:lstStyle/>
                    <a:p>
                      <a:endParaRPr lang="en-US" sz="1050" dirty="0"/>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GCP</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6871980"/>
                  </a:ext>
                </a:extLst>
              </a:tr>
              <a:tr h="320040">
                <a:tc vMerge="1">
                  <a:txBody>
                    <a:bodyPr/>
                    <a:lstStyle/>
                    <a:p>
                      <a:endParaRPr lang="en-US" sz="1050" dirty="0"/>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Passport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651387"/>
                  </a:ext>
                </a:extLst>
              </a:tr>
              <a:tr h="320040">
                <a:tc vMerge="1">
                  <a:txBody>
                    <a:bodyPr/>
                    <a:lstStyle/>
                    <a:p>
                      <a:endParaRPr lang="en-US" sz="1050" dirty="0"/>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SiteMinder</a:t>
                      </a:r>
                    </a:p>
                  </a:txBody>
                  <a:tcPr anchor="ct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72884000"/>
                  </a:ext>
                </a:extLst>
              </a:tr>
              <a:tr h="320040">
                <a:tc>
                  <a:txBody>
                    <a:bodyPr/>
                    <a:lstStyle/>
                    <a:p>
                      <a:pPr algn="ctr"/>
                      <a:r>
                        <a:rPr lang="en-US" sz="1200" b="1" dirty="0">
                          <a:solidFill>
                            <a:srgbClr val="D07115"/>
                          </a:solidFill>
                        </a:rPr>
                        <a:t>Oracle</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r>
                        <a:rPr lang="en-US" sz="1050" dirty="0"/>
                        <a:t>LDAPS</a:t>
                      </a:r>
                    </a:p>
                  </a:txBody>
                  <a:tcPr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9364361"/>
                  </a:ext>
                </a:extLst>
              </a:tr>
            </a:tbl>
          </a:graphicData>
        </a:graphic>
      </p:graphicFrame>
      <p:grpSp>
        <p:nvGrpSpPr>
          <p:cNvPr id="5" name="Group 4">
            <a:extLst>
              <a:ext uri="{FF2B5EF4-FFF2-40B4-BE49-F238E27FC236}">
                <a16:creationId xmlns:a16="http://schemas.microsoft.com/office/drawing/2014/main" id="{30F92CB0-73CA-7E4F-B6D9-7FBFB96CB55D}"/>
              </a:ext>
            </a:extLst>
          </p:cNvPr>
          <p:cNvGrpSpPr/>
          <p:nvPr/>
        </p:nvGrpSpPr>
        <p:grpSpPr>
          <a:xfrm>
            <a:off x="7553062" y="3421489"/>
            <a:ext cx="204910" cy="1490324"/>
            <a:chOff x="5394997" y="5124788"/>
            <a:chExt cx="204910" cy="1490324"/>
          </a:xfrm>
        </p:grpSpPr>
        <p:sp>
          <p:nvSpPr>
            <p:cNvPr id="58" name="Oval 57">
              <a:extLst>
                <a:ext uri="{FF2B5EF4-FFF2-40B4-BE49-F238E27FC236}">
                  <a16:creationId xmlns:a16="http://schemas.microsoft.com/office/drawing/2014/main" id="{974E8718-F77C-254A-8DE7-336A233BE7C2}"/>
                </a:ext>
              </a:extLst>
            </p:cNvPr>
            <p:cNvSpPr/>
            <p:nvPr/>
          </p:nvSpPr>
          <p:spPr>
            <a:xfrm>
              <a:off x="5394997" y="6395382"/>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NA</a:t>
              </a:r>
            </a:p>
          </p:txBody>
        </p:sp>
        <p:sp>
          <p:nvSpPr>
            <p:cNvPr id="59" name="Oval 58">
              <a:extLst>
                <a:ext uri="{FF2B5EF4-FFF2-40B4-BE49-F238E27FC236}">
                  <a16:creationId xmlns:a16="http://schemas.microsoft.com/office/drawing/2014/main" id="{33216E9D-AD83-FF45-AB0E-1D4B9B814393}"/>
                </a:ext>
              </a:extLst>
            </p:cNvPr>
            <p:cNvSpPr/>
            <p:nvPr/>
          </p:nvSpPr>
          <p:spPr>
            <a:xfrm>
              <a:off x="5394999" y="5431232"/>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LSP</a:t>
              </a:r>
            </a:p>
          </p:txBody>
        </p:sp>
        <p:sp>
          <p:nvSpPr>
            <p:cNvPr id="60" name="Oval 59">
              <a:extLst>
                <a:ext uri="{FF2B5EF4-FFF2-40B4-BE49-F238E27FC236}">
                  <a16:creationId xmlns:a16="http://schemas.microsoft.com/office/drawing/2014/main" id="{5EBE037F-1F03-7B4C-B512-611DCBA5BF25}"/>
                </a:ext>
              </a:extLst>
            </p:cNvPr>
            <p:cNvSpPr/>
            <p:nvPr/>
          </p:nvSpPr>
          <p:spPr>
            <a:xfrm>
              <a:off x="5395000" y="5124788"/>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LSK</a:t>
              </a:r>
            </a:p>
          </p:txBody>
        </p:sp>
        <p:sp>
          <p:nvSpPr>
            <p:cNvPr id="61" name="Oval 60">
              <a:extLst>
                <a:ext uri="{FF2B5EF4-FFF2-40B4-BE49-F238E27FC236}">
                  <a16:creationId xmlns:a16="http://schemas.microsoft.com/office/drawing/2014/main" id="{A7FC0CAA-048E-EE4B-B2BB-CB7C51886811}"/>
                </a:ext>
              </a:extLst>
            </p:cNvPr>
            <p:cNvSpPr/>
            <p:nvPr/>
          </p:nvSpPr>
          <p:spPr>
            <a:xfrm>
              <a:off x="5395002" y="6068836"/>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MA</a:t>
              </a:r>
            </a:p>
          </p:txBody>
        </p:sp>
        <p:sp>
          <p:nvSpPr>
            <p:cNvPr id="75" name="Oval 74">
              <a:extLst>
                <a:ext uri="{FF2B5EF4-FFF2-40B4-BE49-F238E27FC236}">
                  <a16:creationId xmlns:a16="http://schemas.microsoft.com/office/drawing/2014/main" id="{0C6F0BCB-82EA-004E-97F8-C13E73DEAD8F}"/>
                </a:ext>
              </a:extLst>
            </p:cNvPr>
            <p:cNvSpPr/>
            <p:nvPr/>
          </p:nvSpPr>
          <p:spPr>
            <a:xfrm>
              <a:off x="5395854" y="5749986"/>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LA</a:t>
              </a:r>
            </a:p>
          </p:txBody>
        </p:sp>
      </p:grpSp>
      <p:grpSp>
        <p:nvGrpSpPr>
          <p:cNvPr id="8" name="Group 7">
            <a:extLst>
              <a:ext uri="{FF2B5EF4-FFF2-40B4-BE49-F238E27FC236}">
                <a16:creationId xmlns:a16="http://schemas.microsoft.com/office/drawing/2014/main" id="{AB2F6913-3CEB-224F-8F4C-1091DD218AD9}"/>
              </a:ext>
            </a:extLst>
          </p:cNvPr>
          <p:cNvGrpSpPr/>
          <p:nvPr/>
        </p:nvGrpSpPr>
        <p:grpSpPr>
          <a:xfrm>
            <a:off x="7549826" y="4999259"/>
            <a:ext cx="209980" cy="1514277"/>
            <a:chOff x="10930641" y="1897292"/>
            <a:chExt cx="209980" cy="1514277"/>
          </a:xfrm>
        </p:grpSpPr>
        <p:sp>
          <p:nvSpPr>
            <p:cNvPr id="50" name="Oval 49">
              <a:extLst>
                <a:ext uri="{FF2B5EF4-FFF2-40B4-BE49-F238E27FC236}">
                  <a16:creationId xmlns:a16="http://schemas.microsoft.com/office/drawing/2014/main" id="{6991DB3B-964B-2E4C-AF80-02C64BEA21F2}"/>
                </a:ext>
              </a:extLst>
            </p:cNvPr>
            <p:cNvSpPr/>
            <p:nvPr/>
          </p:nvSpPr>
          <p:spPr>
            <a:xfrm>
              <a:off x="10936568" y="1897292"/>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OA</a:t>
              </a:r>
            </a:p>
          </p:txBody>
        </p:sp>
        <p:sp>
          <p:nvSpPr>
            <p:cNvPr id="52" name="Oval 51">
              <a:extLst>
                <a:ext uri="{FF2B5EF4-FFF2-40B4-BE49-F238E27FC236}">
                  <a16:creationId xmlns:a16="http://schemas.microsoft.com/office/drawing/2014/main" id="{CE52A1FD-C2F1-7F42-90BD-528DA9E205B6}"/>
                </a:ext>
              </a:extLst>
            </p:cNvPr>
            <p:cNvSpPr/>
            <p:nvPr/>
          </p:nvSpPr>
          <p:spPr>
            <a:xfrm>
              <a:off x="10936567" y="2247832"/>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OG</a:t>
              </a:r>
            </a:p>
          </p:txBody>
        </p:sp>
        <p:sp>
          <p:nvSpPr>
            <p:cNvPr id="54" name="Oval 53">
              <a:extLst>
                <a:ext uri="{FF2B5EF4-FFF2-40B4-BE49-F238E27FC236}">
                  <a16:creationId xmlns:a16="http://schemas.microsoft.com/office/drawing/2014/main" id="{FC4D3A48-8291-614A-96A9-E205B5DCEDF7}"/>
                </a:ext>
              </a:extLst>
            </p:cNvPr>
            <p:cNvSpPr/>
            <p:nvPr/>
          </p:nvSpPr>
          <p:spPr>
            <a:xfrm>
              <a:off x="10930643" y="2552900"/>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OP</a:t>
              </a:r>
            </a:p>
          </p:txBody>
        </p:sp>
        <p:sp>
          <p:nvSpPr>
            <p:cNvPr id="56" name="Oval 55">
              <a:extLst>
                <a:ext uri="{FF2B5EF4-FFF2-40B4-BE49-F238E27FC236}">
                  <a16:creationId xmlns:a16="http://schemas.microsoft.com/office/drawing/2014/main" id="{00265024-EFB9-394D-903C-DF5F89BA3718}"/>
                </a:ext>
              </a:extLst>
            </p:cNvPr>
            <p:cNvSpPr/>
            <p:nvPr/>
          </p:nvSpPr>
          <p:spPr>
            <a:xfrm>
              <a:off x="10930643" y="2875898"/>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OS</a:t>
              </a:r>
            </a:p>
          </p:txBody>
        </p:sp>
        <p:sp>
          <p:nvSpPr>
            <p:cNvPr id="76" name="Oval 75">
              <a:extLst>
                <a:ext uri="{FF2B5EF4-FFF2-40B4-BE49-F238E27FC236}">
                  <a16:creationId xmlns:a16="http://schemas.microsoft.com/office/drawing/2014/main" id="{FDE47CC2-9295-834E-BD9D-4C679078DD32}"/>
                </a:ext>
              </a:extLst>
            </p:cNvPr>
            <p:cNvSpPr/>
            <p:nvPr/>
          </p:nvSpPr>
          <p:spPr>
            <a:xfrm>
              <a:off x="10930641" y="3191839"/>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OL</a:t>
              </a:r>
            </a:p>
          </p:txBody>
        </p:sp>
      </p:grpSp>
      <p:sp>
        <p:nvSpPr>
          <p:cNvPr id="77" name="Shape 355">
            <a:extLst>
              <a:ext uri="{FF2B5EF4-FFF2-40B4-BE49-F238E27FC236}">
                <a16:creationId xmlns:a16="http://schemas.microsoft.com/office/drawing/2014/main" id="{C1339885-92DE-9F44-AC12-D25640B87676}"/>
              </a:ext>
            </a:extLst>
          </p:cNvPr>
          <p:cNvSpPr/>
          <p:nvPr/>
        </p:nvSpPr>
        <p:spPr>
          <a:xfrm>
            <a:off x="4395096" y="2569973"/>
            <a:ext cx="3490135" cy="460795"/>
          </a:xfrm>
          <a:prstGeom prst="rect">
            <a:avLst/>
          </a:prstGeom>
          <a:solidFill>
            <a:schemeClr val="bg1">
              <a:lumMod val="50000"/>
              <a:lumOff val="50000"/>
            </a:schemeClr>
          </a:solidFill>
          <a:ln w="19050">
            <a:solidFill>
              <a:schemeClr val="bg1"/>
            </a:solidFill>
          </a:ln>
        </p:spPr>
        <p:txBody>
          <a:bodyPr lIns="56625" tIns="28300" rIns="56625" bIns="28300" anchor="ctr" anchorCtr="0">
            <a:noAutofit/>
          </a:bodyPr>
          <a:lstStyle/>
          <a:p>
            <a:pPr marL="0" marR="0" lvl="0" indent="0" algn="ctr" defTabSz="914400" eaLnBrk="1" fontAlgn="auto" latinLnBrk="0" hangingPunct="1">
              <a:lnSpc>
                <a:spcPct val="100000"/>
              </a:lnSpc>
              <a:spcBef>
                <a:spcPts val="0"/>
              </a:spcBef>
              <a:spcAft>
                <a:spcPts val="0"/>
              </a:spcAft>
              <a:buClr>
                <a:srgbClr val="E7E6E6"/>
              </a:buClr>
              <a:buSzPct val="25000"/>
              <a:buFontTx/>
              <a:buNone/>
              <a:tabLst/>
              <a:defRPr/>
            </a:pPr>
            <a:r>
              <a:rPr lang="en" sz="2000" b="1" kern="0" dirty="0">
                <a:latin typeface="Calibri"/>
                <a:ea typeface="Calibri"/>
                <a:cs typeface="Calibri"/>
                <a:sym typeface="Calibri"/>
              </a:rPr>
              <a:t>L – O</a:t>
            </a:r>
            <a:endParaRPr kumimoji="0" lang="en" sz="2000" b="1" i="0" u="none" strike="noStrike" kern="0" cap="none" spc="0" normalizeH="0" baseline="0" noProof="0" dirty="0">
              <a:ln>
                <a:noFill/>
              </a:ln>
              <a:effectLst/>
              <a:uLnTx/>
              <a:uFillTx/>
              <a:latin typeface="Calibri"/>
              <a:ea typeface="Calibri"/>
              <a:cs typeface="Calibri"/>
              <a:sym typeface="Calibri"/>
            </a:endParaRPr>
          </a:p>
        </p:txBody>
      </p:sp>
      <p:grpSp>
        <p:nvGrpSpPr>
          <p:cNvPr id="10" name="Group 9">
            <a:extLst>
              <a:ext uri="{FF2B5EF4-FFF2-40B4-BE49-F238E27FC236}">
                <a16:creationId xmlns:a16="http://schemas.microsoft.com/office/drawing/2014/main" id="{5A9D2938-C743-B54B-8033-A82E3D0C8FD8}"/>
              </a:ext>
            </a:extLst>
          </p:cNvPr>
          <p:cNvGrpSpPr/>
          <p:nvPr/>
        </p:nvGrpSpPr>
        <p:grpSpPr>
          <a:xfrm>
            <a:off x="750282" y="1081788"/>
            <a:ext cx="7073462" cy="1246175"/>
            <a:chOff x="2682100" y="1132122"/>
            <a:chExt cx="7073462" cy="1246175"/>
          </a:xfrm>
        </p:grpSpPr>
        <p:sp>
          <p:nvSpPr>
            <p:cNvPr id="41" name="TextBox 40">
              <a:extLst>
                <a:ext uri="{FF2B5EF4-FFF2-40B4-BE49-F238E27FC236}">
                  <a16:creationId xmlns:a16="http://schemas.microsoft.com/office/drawing/2014/main" id="{C26E8727-669C-0146-80FC-2EB82E17DC63}"/>
                </a:ext>
              </a:extLst>
            </p:cNvPr>
            <p:cNvSpPr txBox="1"/>
            <p:nvPr/>
          </p:nvSpPr>
          <p:spPr>
            <a:xfrm>
              <a:off x="2682100" y="1132122"/>
              <a:ext cx="7073462" cy="1246175"/>
            </a:xfrm>
            <a:prstGeom prst="rect">
              <a:avLst/>
            </a:prstGeom>
            <a:solidFill>
              <a:schemeClr val="tx1">
                <a:lumMod val="95000"/>
              </a:schemeClr>
            </a:solidFill>
            <a:ln>
              <a:solidFill>
                <a:schemeClr val="accent1"/>
              </a:solidFill>
            </a:ln>
          </p:spPr>
          <p:txBody>
            <a:bodyPr wrap="square" rtlCol="0">
              <a:spAutoFit/>
            </a:bodyPr>
            <a:lstStyle/>
            <a:p>
              <a:pPr algn="ctr">
                <a:lnSpc>
                  <a:spcPct val="150000"/>
                </a:lnSpc>
              </a:pPr>
              <a:r>
                <a:rPr lang="en-US" sz="1100" dirty="0">
                  <a:solidFill>
                    <a:schemeClr val="bg1"/>
                  </a:solidFill>
                </a:rPr>
                <a:t>Select the icon that corresponds with the user or system authentication that applies for each network connection. First, find the authentication mechanism, then locate the resource that is used to implement it.</a:t>
              </a:r>
            </a:p>
            <a:p>
              <a:pPr algn="ctr"/>
              <a:endParaRPr lang="en-US" sz="1100" dirty="0">
                <a:solidFill>
                  <a:schemeClr val="bg1"/>
                </a:solidFill>
              </a:endParaRPr>
            </a:p>
            <a:p>
              <a:pPr algn="ctr">
                <a:lnSpc>
                  <a:spcPct val="150000"/>
                </a:lnSpc>
              </a:pPr>
              <a:r>
                <a:rPr lang="en-US" sz="1100" b="1" u="sng" dirty="0">
                  <a:solidFill>
                    <a:schemeClr val="bg1"/>
                  </a:solidFill>
                </a:rPr>
                <a:t>Example:</a:t>
              </a:r>
              <a:r>
                <a:rPr lang="en-US" sz="1100" dirty="0">
                  <a:solidFill>
                    <a:schemeClr val="bg1"/>
                  </a:solidFill>
                </a:rPr>
                <a:t> If users are accessing an application using a </a:t>
              </a:r>
              <a:r>
                <a:rPr lang="en-US" sz="1100" b="1" dirty="0">
                  <a:solidFill>
                    <a:schemeClr val="bg1"/>
                  </a:solidFill>
                </a:rPr>
                <a:t>SAML-based authentication mechanism</a:t>
              </a:r>
              <a:r>
                <a:rPr lang="en-US" sz="1100" dirty="0">
                  <a:solidFill>
                    <a:schemeClr val="bg1"/>
                  </a:solidFill>
                </a:rPr>
                <a:t> through the </a:t>
              </a:r>
              <a:r>
                <a:rPr lang="en-US" sz="1100" b="1" dirty="0">
                  <a:solidFill>
                    <a:schemeClr val="bg1"/>
                  </a:solidFill>
                </a:rPr>
                <a:t>Ping </a:t>
              </a:r>
              <a:r>
                <a:rPr lang="en-US" sz="1100" dirty="0">
                  <a:solidFill>
                    <a:schemeClr val="bg1"/>
                  </a:solidFill>
                </a:rPr>
                <a:t>resource, select the      icon.</a:t>
              </a:r>
            </a:p>
          </p:txBody>
        </p:sp>
        <p:sp>
          <p:nvSpPr>
            <p:cNvPr id="78" name="Oval 77">
              <a:extLst>
                <a:ext uri="{FF2B5EF4-FFF2-40B4-BE49-F238E27FC236}">
                  <a16:creationId xmlns:a16="http://schemas.microsoft.com/office/drawing/2014/main" id="{D5F7EDBF-D4C0-A443-96FB-579C3E2691A8}"/>
                </a:ext>
              </a:extLst>
            </p:cNvPr>
            <p:cNvSpPr/>
            <p:nvPr/>
          </p:nvSpPr>
          <p:spPr>
            <a:xfrm>
              <a:off x="6750006" y="2113010"/>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SP</a:t>
              </a:r>
            </a:p>
          </p:txBody>
        </p:sp>
      </p:grpSp>
      <p:sp>
        <p:nvSpPr>
          <p:cNvPr id="79" name="Rectangle 78">
            <a:extLst>
              <a:ext uri="{FF2B5EF4-FFF2-40B4-BE49-F238E27FC236}">
                <a16:creationId xmlns:a16="http://schemas.microsoft.com/office/drawing/2014/main" id="{2009D3A0-2311-164F-B9DE-6DF0E024EE70}"/>
              </a:ext>
            </a:extLst>
          </p:cNvPr>
          <p:cNvSpPr/>
          <p:nvPr/>
        </p:nvSpPr>
        <p:spPr>
          <a:xfrm>
            <a:off x="3546549" y="258000"/>
            <a:ext cx="5339255" cy="451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latin typeface="Calibri" panose="020F0502020204030204" pitchFamily="34" charset="0"/>
              </a:rPr>
              <a:t>Authentication Icons</a:t>
            </a:r>
            <a:endParaRPr lang="en-US" sz="2400" b="1" dirty="0">
              <a:solidFill>
                <a:schemeClr val="bg2"/>
              </a:solidFill>
            </a:endParaRPr>
          </a:p>
        </p:txBody>
      </p:sp>
      <p:cxnSp>
        <p:nvCxnSpPr>
          <p:cNvPr id="62" name="Straight Connector 61">
            <a:extLst>
              <a:ext uri="{FF2B5EF4-FFF2-40B4-BE49-F238E27FC236}">
                <a16:creationId xmlns:a16="http://schemas.microsoft.com/office/drawing/2014/main" id="{F3A52663-1630-CA43-ADAA-C4280F348841}"/>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Slide Number Placeholder 3">
            <a:extLst>
              <a:ext uri="{FF2B5EF4-FFF2-40B4-BE49-F238E27FC236}">
                <a16:creationId xmlns:a16="http://schemas.microsoft.com/office/drawing/2014/main" id="{C8E859E1-3D21-C146-ABEC-1B0DB74C85C4}"/>
              </a:ext>
            </a:extLst>
          </p:cNvPr>
          <p:cNvSpPr txBox="1">
            <a:spLocks/>
          </p:cNvSpPr>
          <p:nvPr/>
        </p:nvSpPr>
        <p:spPr>
          <a:xfrm>
            <a:off x="10743731" y="6492875"/>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15</a:t>
            </a:fld>
            <a:endParaRPr lang="en-US" b="1" dirty="0">
              <a:solidFill>
                <a:srgbClr val="C55814"/>
              </a:solidFill>
              <a:latin typeface="Calibri" panose="020F0502020204030204"/>
            </a:endParaRPr>
          </a:p>
        </p:txBody>
      </p:sp>
      <p:pic>
        <p:nvPicPr>
          <p:cNvPr id="3" name="Picture 2">
            <a:extLst>
              <a:ext uri="{FF2B5EF4-FFF2-40B4-BE49-F238E27FC236}">
                <a16:creationId xmlns:a16="http://schemas.microsoft.com/office/drawing/2014/main" id="{886DF319-0C86-4BE0-9B69-2AF9A85F4364}"/>
              </a:ext>
            </a:extLst>
          </p:cNvPr>
          <p:cNvPicPr>
            <a:picLocks noChangeAspect="1"/>
          </p:cNvPicPr>
          <p:nvPr/>
        </p:nvPicPr>
        <p:blipFill>
          <a:blip r:embed="rId2"/>
          <a:stretch>
            <a:fillRect/>
          </a:stretch>
        </p:blipFill>
        <p:spPr>
          <a:xfrm>
            <a:off x="3365574" y="3327096"/>
            <a:ext cx="361950" cy="2022704"/>
          </a:xfrm>
          <a:prstGeom prst="rect">
            <a:avLst/>
          </a:prstGeom>
        </p:spPr>
      </p:pic>
      <p:sp>
        <p:nvSpPr>
          <p:cNvPr id="39" name="Oval 38">
            <a:extLst>
              <a:ext uri="{FF2B5EF4-FFF2-40B4-BE49-F238E27FC236}">
                <a16:creationId xmlns:a16="http://schemas.microsoft.com/office/drawing/2014/main" id="{2F8DB3E1-333B-4B67-A7CD-13099FBDAF0E}"/>
              </a:ext>
            </a:extLst>
          </p:cNvPr>
          <p:cNvSpPr/>
          <p:nvPr/>
        </p:nvSpPr>
        <p:spPr>
          <a:xfrm>
            <a:off x="3365574" y="6127096"/>
            <a:ext cx="283001" cy="273704"/>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PSM</a:t>
            </a:r>
          </a:p>
        </p:txBody>
      </p:sp>
    </p:spTree>
    <p:extLst>
      <p:ext uri="{BB962C8B-B14F-4D97-AF65-F5344CB8AC3E}">
        <p14:creationId xmlns:p14="http://schemas.microsoft.com/office/powerpoint/2010/main" val="277740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2009D3A0-2311-164F-B9DE-6DF0E024EE70}"/>
              </a:ext>
            </a:extLst>
          </p:cNvPr>
          <p:cNvSpPr/>
          <p:nvPr/>
        </p:nvSpPr>
        <p:spPr>
          <a:xfrm>
            <a:off x="4068626" y="252994"/>
            <a:ext cx="5339255" cy="451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latin typeface="Calibri" panose="020F0502020204030204" pitchFamily="34" charset="0"/>
              </a:rPr>
              <a:t>Secrets Management Icons</a:t>
            </a:r>
            <a:endParaRPr lang="en-US" sz="2400" b="1" dirty="0">
              <a:solidFill>
                <a:schemeClr val="bg2"/>
              </a:solidFill>
            </a:endParaRPr>
          </a:p>
        </p:txBody>
      </p:sp>
      <p:cxnSp>
        <p:nvCxnSpPr>
          <p:cNvPr id="62" name="Straight Connector 61">
            <a:extLst>
              <a:ext uri="{FF2B5EF4-FFF2-40B4-BE49-F238E27FC236}">
                <a16:creationId xmlns:a16="http://schemas.microsoft.com/office/drawing/2014/main" id="{F3A52663-1630-CA43-ADAA-C4280F348841}"/>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Slide Number Placeholder 3">
            <a:extLst>
              <a:ext uri="{FF2B5EF4-FFF2-40B4-BE49-F238E27FC236}">
                <a16:creationId xmlns:a16="http://schemas.microsoft.com/office/drawing/2014/main" id="{C8E859E1-3D21-C146-ABEC-1B0DB74C85C4}"/>
              </a:ext>
            </a:extLst>
          </p:cNvPr>
          <p:cNvSpPr txBox="1">
            <a:spLocks/>
          </p:cNvSpPr>
          <p:nvPr/>
        </p:nvSpPr>
        <p:spPr>
          <a:xfrm>
            <a:off x="10743731" y="6492875"/>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16</a:t>
            </a:fld>
            <a:endParaRPr lang="en-US" b="1" dirty="0">
              <a:solidFill>
                <a:srgbClr val="C55814"/>
              </a:solidFill>
              <a:latin typeface="Calibri" panose="020F0502020204030204"/>
            </a:endParaRPr>
          </a:p>
        </p:txBody>
      </p:sp>
      <p:pic>
        <p:nvPicPr>
          <p:cNvPr id="5" name="Picture 4">
            <a:extLst>
              <a:ext uri="{FF2B5EF4-FFF2-40B4-BE49-F238E27FC236}">
                <a16:creationId xmlns:a16="http://schemas.microsoft.com/office/drawing/2014/main" id="{61FC5CEC-446F-43D0-B904-5E4348CDC46E}"/>
              </a:ext>
            </a:extLst>
          </p:cNvPr>
          <p:cNvPicPr>
            <a:picLocks noChangeAspect="1"/>
          </p:cNvPicPr>
          <p:nvPr/>
        </p:nvPicPr>
        <p:blipFill>
          <a:blip r:embed="rId2"/>
          <a:stretch>
            <a:fillRect/>
          </a:stretch>
        </p:blipFill>
        <p:spPr>
          <a:xfrm>
            <a:off x="1342844" y="1288627"/>
            <a:ext cx="3427057" cy="738664"/>
          </a:xfrm>
          <a:prstGeom prst="rect">
            <a:avLst/>
          </a:prstGeom>
        </p:spPr>
      </p:pic>
      <p:sp>
        <p:nvSpPr>
          <p:cNvPr id="19" name="TextBox 18">
            <a:extLst>
              <a:ext uri="{FF2B5EF4-FFF2-40B4-BE49-F238E27FC236}">
                <a16:creationId xmlns:a16="http://schemas.microsoft.com/office/drawing/2014/main" id="{6D5ECEF8-15EE-4F43-A6E5-2F07699BE31A}"/>
              </a:ext>
            </a:extLst>
          </p:cNvPr>
          <p:cNvSpPr txBox="1"/>
          <p:nvPr/>
        </p:nvSpPr>
        <p:spPr>
          <a:xfrm>
            <a:off x="1296865" y="3206350"/>
            <a:ext cx="3918073" cy="1169551"/>
          </a:xfrm>
          <a:prstGeom prst="rect">
            <a:avLst/>
          </a:prstGeom>
          <a:noFill/>
        </p:spPr>
        <p:txBody>
          <a:bodyPr wrap="square" rtlCol="0">
            <a:spAutoFit/>
          </a:bodyPr>
          <a:lstStyle/>
          <a:p>
            <a:r>
              <a:rPr lang="en-US" sz="1400" dirty="0">
                <a:solidFill>
                  <a:schemeClr val="bg1"/>
                </a:solidFill>
              </a:rPr>
              <a:t>To denote Secrets Management use gray for existing, blue for modified, and orange for new. Modify the text box with the particular technology being implemented (e.g. CyberArk DAP, </a:t>
            </a:r>
            <a:r>
              <a:rPr lang="en-US" sz="1400" dirty="0" err="1">
                <a:solidFill>
                  <a:schemeClr val="bg1"/>
                </a:solidFill>
              </a:rPr>
              <a:t>Hashicorp</a:t>
            </a:r>
            <a:r>
              <a:rPr lang="en-US" sz="1400" dirty="0">
                <a:solidFill>
                  <a:schemeClr val="bg1"/>
                </a:solidFill>
              </a:rPr>
              <a:t>, </a:t>
            </a:r>
            <a:r>
              <a:rPr lang="en-US" sz="1400" dirty="0" err="1">
                <a:solidFill>
                  <a:schemeClr val="bg1"/>
                </a:solidFill>
              </a:rPr>
              <a:t>etc</a:t>
            </a:r>
            <a:r>
              <a:rPr lang="en-US" sz="1400" dirty="0">
                <a:solidFill>
                  <a:schemeClr val="bg1"/>
                </a:solidFill>
              </a:rPr>
              <a:t>…)</a:t>
            </a:r>
          </a:p>
        </p:txBody>
      </p:sp>
      <p:pic>
        <p:nvPicPr>
          <p:cNvPr id="10" name="Picture 9">
            <a:extLst>
              <a:ext uri="{FF2B5EF4-FFF2-40B4-BE49-F238E27FC236}">
                <a16:creationId xmlns:a16="http://schemas.microsoft.com/office/drawing/2014/main" id="{E9B77C59-FCD1-464F-99E0-831102255686}"/>
              </a:ext>
            </a:extLst>
          </p:cNvPr>
          <p:cNvPicPr>
            <a:picLocks noChangeAspect="1"/>
          </p:cNvPicPr>
          <p:nvPr/>
        </p:nvPicPr>
        <p:blipFill>
          <a:blip r:embed="rId3"/>
          <a:stretch>
            <a:fillRect/>
          </a:stretch>
        </p:blipFill>
        <p:spPr>
          <a:xfrm>
            <a:off x="5649345" y="1357296"/>
            <a:ext cx="5936467" cy="669995"/>
          </a:xfrm>
          <a:prstGeom prst="rect">
            <a:avLst/>
          </a:prstGeom>
        </p:spPr>
      </p:pic>
      <p:pic>
        <p:nvPicPr>
          <p:cNvPr id="11" name="Picture 10">
            <a:extLst>
              <a:ext uri="{FF2B5EF4-FFF2-40B4-BE49-F238E27FC236}">
                <a16:creationId xmlns:a16="http://schemas.microsoft.com/office/drawing/2014/main" id="{FE2053B3-49AE-48C0-898C-EBC673A77AE4}"/>
              </a:ext>
            </a:extLst>
          </p:cNvPr>
          <p:cNvPicPr>
            <a:picLocks noChangeAspect="1"/>
          </p:cNvPicPr>
          <p:nvPr/>
        </p:nvPicPr>
        <p:blipFill>
          <a:blip r:embed="rId4"/>
          <a:stretch>
            <a:fillRect/>
          </a:stretch>
        </p:blipFill>
        <p:spPr>
          <a:xfrm>
            <a:off x="6835880" y="2366734"/>
            <a:ext cx="323850" cy="274320"/>
          </a:xfrm>
          <a:prstGeom prst="rect">
            <a:avLst/>
          </a:prstGeom>
        </p:spPr>
      </p:pic>
      <p:pic>
        <p:nvPicPr>
          <p:cNvPr id="12" name="Picture 11">
            <a:extLst>
              <a:ext uri="{FF2B5EF4-FFF2-40B4-BE49-F238E27FC236}">
                <a16:creationId xmlns:a16="http://schemas.microsoft.com/office/drawing/2014/main" id="{D29AF24D-6C14-4984-9095-ACD2B8D5A52D}"/>
              </a:ext>
            </a:extLst>
          </p:cNvPr>
          <p:cNvPicPr>
            <a:picLocks noChangeAspect="1"/>
          </p:cNvPicPr>
          <p:nvPr/>
        </p:nvPicPr>
        <p:blipFill>
          <a:blip r:embed="rId5"/>
          <a:stretch>
            <a:fillRect/>
          </a:stretch>
        </p:blipFill>
        <p:spPr>
          <a:xfrm>
            <a:off x="7477865" y="2378164"/>
            <a:ext cx="323850" cy="274320"/>
          </a:xfrm>
          <a:prstGeom prst="rect">
            <a:avLst/>
          </a:prstGeom>
        </p:spPr>
      </p:pic>
      <p:pic>
        <p:nvPicPr>
          <p:cNvPr id="13" name="Picture 12">
            <a:extLst>
              <a:ext uri="{FF2B5EF4-FFF2-40B4-BE49-F238E27FC236}">
                <a16:creationId xmlns:a16="http://schemas.microsoft.com/office/drawing/2014/main" id="{FEBE1524-29AE-463A-A9B7-36AC3B6D2047}"/>
              </a:ext>
            </a:extLst>
          </p:cNvPr>
          <p:cNvPicPr>
            <a:picLocks noChangeAspect="1"/>
          </p:cNvPicPr>
          <p:nvPr/>
        </p:nvPicPr>
        <p:blipFill>
          <a:blip r:embed="rId6"/>
          <a:stretch>
            <a:fillRect/>
          </a:stretch>
        </p:blipFill>
        <p:spPr>
          <a:xfrm>
            <a:off x="8028410" y="2378164"/>
            <a:ext cx="358140" cy="304800"/>
          </a:xfrm>
          <a:prstGeom prst="rect">
            <a:avLst/>
          </a:prstGeom>
        </p:spPr>
      </p:pic>
      <p:sp>
        <p:nvSpPr>
          <p:cNvPr id="14" name="TextBox 13">
            <a:extLst>
              <a:ext uri="{FF2B5EF4-FFF2-40B4-BE49-F238E27FC236}">
                <a16:creationId xmlns:a16="http://schemas.microsoft.com/office/drawing/2014/main" id="{8412F12C-1D3B-44C1-865B-999F2B3EF7F7}"/>
              </a:ext>
            </a:extLst>
          </p:cNvPr>
          <p:cNvSpPr txBox="1"/>
          <p:nvPr/>
        </p:nvSpPr>
        <p:spPr>
          <a:xfrm>
            <a:off x="5990949" y="3175516"/>
            <a:ext cx="4964266" cy="1169551"/>
          </a:xfrm>
          <a:prstGeom prst="rect">
            <a:avLst/>
          </a:prstGeom>
          <a:noFill/>
        </p:spPr>
        <p:txBody>
          <a:bodyPr wrap="square" rtlCol="0">
            <a:spAutoFit/>
          </a:bodyPr>
          <a:lstStyle/>
          <a:p>
            <a:r>
              <a:rPr lang="en-US" sz="1400" dirty="0">
                <a:solidFill>
                  <a:schemeClr val="bg1"/>
                </a:solidFill>
              </a:rPr>
              <a:t>Use 0, 6 months, or 12 months to denote the number of months before credentials are rotated. Zero indicates not rotated. The letter “A” indicates automatic rotation with approved Secrets Management system and timeframe (12 month minimum for most cases)</a:t>
            </a:r>
          </a:p>
        </p:txBody>
      </p:sp>
      <p:pic>
        <p:nvPicPr>
          <p:cNvPr id="2" name="Picture 1">
            <a:extLst>
              <a:ext uri="{FF2B5EF4-FFF2-40B4-BE49-F238E27FC236}">
                <a16:creationId xmlns:a16="http://schemas.microsoft.com/office/drawing/2014/main" id="{15A5C727-C7AA-495F-87E8-968F8D12E308}"/>
              </a:ext>
            </a:extLst>
          </p:cNvPr>
          <p:cNvPicPr>
            <a:picLocks noChangeAspect="1"/>
          </p:cNvPicPr>
          <p:nvPr/>
        </p:nvPicPr>
        <p:blipFill>
          <a:blip r:embed="rId7"/>
          <a:stretch>
            <a:fillRect/>
          </a:stretch>
        </p:blipFill>
        <p:spPr>
          <a:xfrm>
            <a:off x="8613245" y="2396018"/>
            <a:ext cx="358140" cy="331470"/>
          </a:xfrm>
          <a:prstGeom prst="rect">
            <a:avLst/>
          </a:prstGeom>
        </p:spPr>
      </p:pic>
      <p:pic>
        <p:nvPicPr>
          <p:cNvPr id="3" name="Picture 2">
            <a:extLst>
              <a:ext uri="{FF2B5EF4-FFF2-40B4-BE49-F238E27FC236}">
                <a16:creationId xmlns:a16="http://schemas.microsoft.com/office/drawing/2014/main" id="{9F054AB7-F87F-43E9-AB57-244603EB61C3}"/>
              </a:ext>
            </a:extLst>
          </p:cNvPr>
          <p:cNvPicPr>
            <a:picLocks noChangeAspect="1"/>
          </p:cNvPicPr>
          <p:nvPr/>
        </p:nvPicPr>
        <p:blipFill>
          <a:blip r:embed="rId8"/>
          <a:stretch>
            <a:fillRect/>
          </a:stretch>
        </p:blipFill>
        <p:spPr>
          <a:xfrm>
            <a:off x="2321887" y="2221954"/>
            <a:ext cx="140970" cy="281940"/>
          </a:xfrm>
          <a:prstGeom prst="rect">
            <a:avLst/>
          </a:prstGeom>
        </p:spPr>
      </p:pic>
      <p:pic>
        <p:nvPicPr>
          <p:cNvPr id="4" name="Picture 3">
            <a:extLst>
              <a:ext uri="{FF2B5EF4-FFF2-40B4-BE49-F238E27FC236}">
                <a16:creationId xmlns:a16="http://schemas.microsoft.com/office/drawing/2014/main" id="{48F8F5E7-1DE6-418E-BD37-FAFA3F2DE2B0}"/>
              </a:ext>
            </a:extLst>
          </p:cNvPr>
          <p:cNvPicPr>
            <a:picLocks noChangeAspect="1"/>
          </p:cNvPicPr>
          <p:nvPr/>
        </p:nvPicPr>
        <p:blipFill>
          <a:blip r:embed="rId9"/>
          <a:stretch>
            <a:fillRect/>
          </a:stretch>
        </p:blipFill>
        <p:spPr>
          <a:xfrm>
            <a:off x="3212172" y="2193910"/>
            <a:ext cx="140970" cy="281940"/>
          </a:xfrm>
          <a:prstGeom prst="rect">
            <a:avLst/>
          </a:prstGeom>
        </p:spPr>
      </p:pic>
      <p:pic>
        <p:nvPicPr>
          <p:cNvPr id="7" name="Picture 6">
            <a:extLst>
              <a:ext uri="{FF2B5EF4-FFF2-40B4-BE49-F238E27FC236}">
                <a16:creationId xmlns:a16="http://schemas.microsoft.com/office/drawing/2014/main" id="{D123DD39-93A7-4974-A366-83154B4D2243}"/>
              </a:ext>
            </a:extLst>
          </p:cNvPr>
          <p:cNvPicPr>
            <a:picLocks noChangeAspect="1"/>
          </p:cNvPicPr>
          <p:nvPr/>
        </p:nvPicPr>
        <p:blipFill>
          <a:blip r:embed="rId10"/>
          <a:stretch>
            <a:fillRect/>
          </a:stretch>
        </p:blipFill>
        <p:spPr>
          <a:xfrm>
            <a:off x="3998141" y="2229142"/>
            <a:ext cx="140970" cy="281940"/>
          </a:xfrm>
          <a:prstGeom prst="rect">
            <a:avLst/>
          </a:prstGeom>
        </p:spPr>
      </p:pic>
      <p:sp>
        <p:nvSpPr>
          <p:cNvPr id="20" name="TextBox 19">
            <a:extLst>
              <a:ext uri="{FF2B5EF4-FFF2-40B4-BE49-F238E27FC236}">
                <a16:creationId xmlns:a16="http://schemas.microsoft.com/office/drawing/2014/main" id="{4DD4B369-2DF2-4207-A586-13BAC95483B0}"/>
              </a:ext>
            </a:extLst>
          </p:cNvPr>
          <p:cNvSpPr txBox="1"/>
          <p:nvPr/>
        </p:nvSpPr>
        <p:spPr>
          <a:xfrm>
            <a:off x="1945728" y="2561753"/>
            <a:ext cx="851075" cy="400110"/>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CyberArk DAP </a:t>
            </a:r>
          </a:p>
        </p:txBody>
      </p:sp>
      <p:sp>
        <p:nvSpPr>
          <p:cNvPr id="21" name="TextBox 20">
            <a:extLst>
              <a:ext uri="{FF2B5EF4-FFF2-40B4-BE49-F238E27FC236}">
                <a16:creationId xmlns:a16="http://schemas.microsoft.com/office/drawing/2014/main" id="{F911A11B-0C48-45EE-8CFB-DB5053D3699C}"/>
              </a:ext>
            </a:extLst>
          </p:cNvPr>
          <p:cNvSpPr txBox="1"/>
          <p:nvPr/>
        </p:nvSpPr>
        <p:spPr>
          <a:xfrm>
            <a:off x="2857120" y="2562819"/>
            <a:ext cx="851075" cy="400110"/>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CyberArk DAP </a:t>
            </a:r>
          </a:p>
        </p:txBody>
      </p:sp>
      <p:sp>
        <p:nvSpPr>
          <p:cNvPr id="22" name="TextBox 21">
            <a:extLst>
              <a:ext uri="{FF2B5EF4-FFF2-40B4-BE49-F238E27FC236}">
                <a16:creationId xmlns:a16="http://schemas.microsoft.com/office/drawing/2014/main" id="{B1F29363-0AA2-4113-B61F-E850F7ECBFFA}"/>
              </a:ext>
            </a:extLst>
          </p:cNvPr>
          <p:cNvSpPr txBox="1"/>
          <p:nvPr/>
        </p:nvSpPr>
        <p:spPr>
          <a:xfrm>
            <a:off x="3600792" y="2561753"/>
            <a:ext cx="851075" cy="400110"/>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CyberArk DAP </a:t>
            </a:r>
          </a:p>
        </p:txBody>
      </p:sp>
      <p:sp>
        <p:nvSpPr>
          <p:cNvPr id="23" name="TextBox 22">
            <a:extLst>
              <a:ext uri="{FF2B5EF4-FFF2-40B4-BE49-F238E27FC236}">
                <a16:creationId xmlns:a16="http://schemas.microsoft.com/office/drawing/2014/main" id="{CE178C97-B7F5-437E-8FE2-9D254E8892C3}"/>
              </a:ext>
            </a:extLst>
          </p:cNvPr>
          <p:cNvSpPr txBox="1"/>
          <p:nvPr/>
        </p:nvSpPr>
        <p:spPr>
          <a:xfrm>
            <a:off x="1978106" y="1793376"/>
            <a:ext cx="851075" cy="24622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Existing</a:t>
            </a:r>
          </a:p>
        </p:txBody>
      </p:sp>
      <p:sp>
        <p:nvSpPr>
          <p:cNvPr id="24" name="TextBox 23">
            <a:extLst>
              <a:ext uri="{FF2B5EF4-FFF2-40B4-BE49-F238E27FC236}">
                <a16:creationId xmlns:a16="http://schemas.microsoft.com/office/drawing/2014/main" id="{03C9D076-8BF6-41DA-B679-B2F8B8A48DE7}"/>
              </a:ext>
            </a:extLst>
          </p:cNvPr>
          <p:cNvSpPr txBox="1"/>
          <p:nvPr/>
        </p:nvSpPr>
        <p:spPr>
          <a:xfrm>
            <a:off x="2866348" y="1793376"/>
            <a:ext cx="851075" cy="24622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Modified</a:t>
            </a:r>
          </a:p>
        </p:txBody>
      </p:sp>
      <p:sp>
        <p:nvSpPr>
          <p:cNvPr id="25" name="TextBox 24">
            <a:extLst>
              <a:ext uri="{FF2B5EF4-FFF2-40B4-BE49-F238E27FC236}">
                <a16:creationId xmlns:a16="http://schemas.microsoft.com/office/drawing/2014/main" id="{31EA63AD-3CDD-4132-B30D-778A820DC33C}"/>
              </a:ext>
            </a:extLst>
          </p:cNvPr>
          <p:cNvSpPr txBox="1"/>
          <p:nvPr/>
        </p:nvSpPr>
        <p:spPr>
          <a:xfrm>
            <a:off x="3620746" y="1806405"/>
            <a:ext cx="851075" cy="24622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New</a:t>
            </a:r>
          </a:p>
        </p:txBody>
      </p:sp>
    </p:spTree>
    <p:extLst>
      <p:ext uri="{BB962C8B-B14F-4D97-AF65-F5344CB8AC3E}">
        <p14:creationId xmlns:p14="http://schemas.microsoft.com/office/powerpoint/2010/main" val="8054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068BBA-11D3-0D43-8CF8-A7D5DF00F63C}"/>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17</a:t>
            </a:fld>
            <a:endParaRPr lang="en-US" dirty="0">
              <a:solidFill>
                <a:prstClr val="white">
                  <a:tint val="75000"/>
                </a:prstClr>
              </a:solidFill>
            </a:endParaRPr>
          </a:p>
        </p:txBody>
      </p:sp>
      <p:sp>
        <p:nvSpPr>
          <p:cNvPr id="3" name="Title 2">
            <a:extLst>
              <a:ext uri="{FF2B5EF4-FFF2-40B4-BE49-F238E27FC236}">
                <a16:creationId xmlns:a16="http://schemas.microsoft.com/office/drawing/2014/main" id="{FE593FB6-D11E-CD4C-8FC6-ADB734CC6A58}"/>
              </a:ext>
            </a:extLst>
          </p:cNvPr>
          <p:cNvSpPr>
            <a:spLocks noGrp="1"/>
          </p:cNvSpPr>
          <p:nvPr>
            <p:ph type="title"/>
          </p:nvPr>
        </p:nvSpPr>
        <p:spPr>
          <a:xfrm>
            <a:off x="1359615" y="2901240"/>
            <a:ext cx="9737727" cy="992185"/>
          </a:xfrm>
        </p:spPr>
        <p:txBody>
          <a:bodyPr/>
          <a:lstStyle/>
          <a:p>
            <a:pPr algn="ctr"/>
            <a:r>
              <a:rPr lang="en-US" b="1" dirty="0">
                <a:solidFill>
                  <a:schemeClr val="bg2"/>
                </a:solidFill>
              </a:rPr>
              <a:t>Network Diagram Examples &amp; Templates</a:t>
            </a:r>
          </a:p>
        </p:txBody>
      </p:sp>
      <p:cxnSp>
        <p:nvCxnSpPr>
          <p:cNvPr id="4" name="Straight Connector 3">
            <a:extLst>
              <a:ext uri="{FF2B5EF4-FFF2-40B4-BE49-F238E27FC236}">
                <a16:creationId xmlns:a16="http://schemas.microsoft.com/office/drawing/2014/main" id="{35285555-268E-6C4B-81EB-3C1BA4AB1DDF}"/>
              </a:ext>
            </a:extLst>
          </p:cNvPr>
          <p:cNvCxnSpPr>
            <a:cxnSpLocks/>
          </p:cNvCxnSpPr>
          <p:nvPr/>
        </p:nvCxnSpPr>
        <p:spPr>
          <a:xfrm flipV="1">
            <a:off x="1471450" y="3710152"/>
            <a:ext cx="9322674" cy="2473"/>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DB8BBB5E-A70F-3245-938F-196E9083BC47}"/>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17</a:t>
            </a:fld>
            <a:endParaRPr lang="en-US" b="1" dirty="0">
              <a:solidFill>
                <a:srgbClr val="C55814"/>
              </a:solidFill>
              <a:latin typeface="Calibri" panose="020F0502020204030204"/>
            </a:endParaRPr>
          </a:p>
        </p:txBody>
      </p:sp>
    </p:spTree>
    <p:extLst>
      <p:ext uri="{BB962C8B-B14F-4D97-AF65-F5344CB8AC3E}">
        <p14:creationId xmlns:p14="http://schemas.microsoft.com/office/powerpoint/2010/main" val="311094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18</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852180" y="112245"/>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bg2"/>
                </a:solidFill>
                <a:effectLst/>
                <a:uLnTx/>
                <a:uFillTx/>
                <a:latin typeface="Trebuchet MS" panose="020B0603020202020204"/>
                <a:ea typeface=""/>
                <a:cs typeface=""/>
              </a:rPr>
              <a:t>General Diagram Example</a:t>
            </a:r>
            <a:endParaRPr kumimoji="0" lang="en-US" sz="4000" b="1" i="1" u="none" strike="noStrike" kern="1200" cap="none" spc="0" normalizeH="0" baseline="0" noProof="0" dirty="0">
              <a:ln>
                <a:noFill/>
              </a:ln>
              <a:solidFill>
                <a:schemeClr val="bg2"/>
              </a:solidFill>
              <a:effectLst/>
              <a:uLnTx/>
              <a:uFillTx/>
              <a:latin typeface="Trebuchet MS" panose="020B0603020202020204"/>
              <a:ea typeface=""/>
              <a:cs typeface=""/>
            </a:endParaRP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F431CF9-1210-E74E-A35D-700F4AC516B9}"/>
              </a:ext>
            </a:extLst>
          </p:cNvPr>
          <p:cNvGrpSpPr/>
          <p:nvPr/>
        </p:nvGrpSpPr>
        <p:grpSpPr>
          <a:xfrm>
            <a:off x="3282375" y="5038343"/>
            <a:ext cx="3895665" cy="1473077"/>
            <a:chOff x="4746436" y="5038343"/>
            <a:chExt cx="2431604" cy="1473077"/>
          </a:xfrm>
        </p:grpSpPr>
        <p:pic>
          <p:nvPicPr>
            <p:cNvPr id="37" name="Picture 36">
              <a:extLst>
                <a:ext uri="{FF2B5EF4-FFF2-40B4-BE49-F238E27FC236}">
                  <a16:creationId xmlns:a16="http://schemas.microsoft.com/office/drawing/2014/main" id="{11B2822B-25D1-9A49-9726-F13E59E9D32B}"/>
                </a:ext>
              </a:extLst>
            </p:cNvPr>
            <p:cNvPicPr>
              <a:picLocks noChangeAspect="1"/>
            </p:cNvPicPr>
            <p:nvPr/>
          </p:nvPicPr>
          <p:blipFill>
            <a:blip r:embed="rId3"/>
            <a:stretch>
              <a:fillRect/>
            </a:stretch>
          </p:blipFill>
          <p:spPr>
            <a:xfrm>
              <a:off x="4746436" y="5038343"/>
              <a:ext cx="2431604" cy="1473077"/>
            </a:xfrm>
            <a:prstGeom prst="rect">
              <a:avLst/>
            </a:prstGeom>
          </p:spPr>
        </p:pic>
        <p:sp>
          <p:nvSpPr>
            <p:cNvPr id="38" name="TextBox 37">
              <a:extLst>
                <a:ext uri="{FF2B5EF4-FFF2-40B4-BE49-F238E27FC236}">
                  <a16:creationId xmlns:a16="http://schemas.microsoft.com/office/drawing/2014/main" id="{C6FAF07B-5F5E-F846-8D63-6675E3E8EB72}"/>
                </a:ext>
              </a:extLst>
            </p:cNvPr>
            <p:cNvSpPr txBox="1"/>
            <p:nvPr/>
          </p:nvSpPr>
          <p:spPr>
            <a:xfrm>
              <a:off x="4810444" y="5070650"/>
              <a:ext cx="433132" cy="253916"/>
            </a:xfrm>
            <a:prstGeom prst="rect">
              <a:avLst/>
            </a:prstGeom>
            <a:noFill/>
          </p:spPr>
          <p:txBody>
            <a:bodyPr wrap="none" rtlCol="0">
              <a:spAutoFit/>
            </a:bodyPr>
            <a:lstStyle/>
            <a:p>
              <a:r>
                <a:rPr lang="en-US" sz="1050" b="1" dirty="0">
                  <a:solidFill>
                    <a:prstClr val="black"/>
                  </a:solidFill>
                  <a:latin typeface="Trebuchet MS" panose="020B0603020202020204"/>
                </a:rPr>
                <a:t>ATC</a:t>
              </a:r>
            </a:p>
          </p:txBody>
        </p:sp>
      </p:grpSp>
      <p:grpSp>
        <p:nvGrpSpPr>
          <p:cNvPr id="39" name="Group 38">
            <a:extLst>
              <a:ext uri="{FF2B5EF4-FFF2-40B4-BE49-F238E27FC236}">
                <a16:creationId xmlns:a16="http://schemas.microsoft.com/office/drawing/2014/main" id="{56A0CE56-854A-A54B-80E9-0785CA85C25B}"/>
              </a:ext>
            </a:extLst>
          </p:cNvPr>
          <p:cNvGrpSpPr/>
          <p:nvPr/>
        </p:nvGrpSpPr>
        <p:grpSpPr>
          <a:xfrm>
            <a:off x="5579482" y="5470146"/>
            <a:ext cx="851074" cy="863949"/>
            <a:chOff x="5680066" y="5268978"/>
            <a:chExt cx="851074" cy="863949"/>
          </a:xfrm>
        </p:grpSpPr>
        <p:pic>
          <p:nvPicPr>
            <p:cNvPr id="40" name="Picture 39">
              <a:extLst>
                <a:ext uri="{FF2B5EF4-FFF2-40B4-BE49-F238E27FC236}">
                  <a16:creationId xmlns:a16="http://schemas.microsoft.com/office/drawing/2014/main" id="{807C0070-B39D-144E-979A-04121781E8AA}"/>
                </a:ext>
              </a:extLst>
            </p:cNvPr>
            <p:cNvPicPr>
              <a:picLocks noChangeAspect="1"/>
            </p:cNvPicPr>
            <p:nvPr/>
          </p:nvPicPr>
          <p:blipFill>
            <a:blip r:embed="rId4"/>
            <a:stretch>
              <a:fillRect/>
            </a:stretch>
          </p:blipFill>
          <p:spPr>
            <a:xfrm>
              <a:off x="5680066" y="5268978"/>
              <a:ext cx="851074" cy="863949"/>
            </a:xfrm>
            <a:prstGeom prst="rect">
              <a:avLst/>
            </a:prstGeom>
          </p:spPr>
        </p:pic>
        <p:sp>
          <p:nvSpPr>
            <p:cNvPr id="42" name="TextBox 41">
              <a:extLst>
                <a:ext uri="{FF2B5EF4-FFF2-40B4-BE49-F238E27FC236}">
                  <a16:creationId xmlns:a16="http://schemas.microsoft.com/office/drawing/2014/main" id="{812BF5E6-F0B0-354F-8A83-AF1D04574888}"/>
                </a:ext>
              </a:extLst>
            </p:cNvPr>
            <p:cNvSpPr txBox="1"/>
            <p:nvPr/>
          </p:nvSpPr>
          <p:spPr>
            <a:xfrm>
              <a:off x="5906674" y="5573994"/>
              <a:ext cx="423514" cy="253916"/>
            </a:xfrm>
            <a:prstGeom prst="rect">
              <a:avLst/>
            </a:prstGeom>
            <a:noFill/>
          </p:spPr>
          <p:txBody>
            <a:bodyPr wrap="none" rtlCol="0">
              <a:spAutoFit/>
            </a:bodyPr>
            <a:lstStyle/>
            <a:p>
              <a:pPr algn="ctr"/>
              <a:r>
                <a:rPr lang="en-US" sz="1050" b="1" dirty="0">
                  <a:solidFill>
                    <a:prstClr val="black"/>
                  </a:solidFill>
                  <a:latin typeface="Trebuchet MS" panose="020B0603020202020204"/>
                </a:rPr>
                <a:t>PCF</a:t>
              </a:r>
            </a:p>
          </p:txBody>
        </p:sp>
      </p:grpSp>
      <p:sp>
        <p:nvSpPr>
          <p:cNvPr id="43" name="Rectangle 42">
            <a:extLst>
              <a:ext uri="{FF2B5EF4-FFF2-40B4-BE49-F238E27FC236}">
                <a16:creationId xmlns:a16="http://schemas.microsoft.com/office/drawing/2014/main" id="{77D519FA-7694-864C-A4A2-35F3CF4DD2FE}"/>
              </a:ext>
            </a:extLst>
          </p:cNvPr>
          <p:cNvSpPr/>
          <p:nvPr/>
        </p:nvSpPr>
        <p:spPr>
          <a:xfrm>
            <a:off x="5418875" y="5442820"/>
            <a:ext cx="1096927" cy="192256"/>
          </a:xfrm>
          <a:prstGeom prst="rect">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grpSp>
        <p:nvGrpSpPr>
          <p:cNvPr id="44" name="Group 43">
            <a:extLst>
              <a:ext uri="{FF2B5EF4-FFF2-40B4-BE49-F238E27FC236}">
                <a16:creationId xmlns:a16="http://schemas.microsoft.com/office/drawing/2014/main" id="{AE41A365-6ED4-2749-8774-862757086396}"/>
              </a:ext>
            </a:extLst>
          </p:cNvPr>
          <p:cNvGrpSpPr/>
          <p:nvPr/>
        </p:nvGrpSpPr>
        <p:grpSpPr>
          <a:xfrm>
            <a:off x="3852180" y="1390313"/>
            <a:ext cx="5217680" cy="1657347"/>
            <a:chOff x="2694075" y="1338662"/>
            <a:chExt cx="6702552" cy="1931107"/>
          </a:xfrm>
        </p:grpSpPr>
        <p:pic>
          <p:nvPicPr>
            <p:cNvPr id="46" name="Picture 45">
              <a:extLst>
                <a:ext uri="{FF2B5EF4-FFF2-40B4-BE49-F238E27FC236}">
                  <a16:creationId xmlns:a16="http://schemas.microsoft.com/office/drawing/2014/main" id="{BE3C89CE-A60F-FA4F-84F9-3E378E288770}"/>
                </a:ext>
              </a:extLst>
            </p:cNvPr>
            <p:cNvPicPr>
              <a:picLocks noChangeAspect="1"/>
            </p:cNvPicPr>
            <p:nvPr/>
          </p:nvPicPr>
          <p:blipFill>
            <a:blip r:embed="rId3"/>
            <a:stretch>
              <a:fillRect/>
            </a:stretch>
          </p:blipFill>
          <p:spPr>
            <a:xfrm>
              <a:off x="2694075" y="1338662"/>
              <a:ext cx="6702552" cy="1931107"/>
            </a:xfrm>
            <a:prstGeom prst="rect">
              <a:avLst/>
            </a:prstGeom>
          </p:spPr>
        </p:pic>
        <p:sp>
          <p:nvSpPr>
            <p:cNvPr id="47" name="TextBox 46">
              <a:extLst>
                <a:ext uri="{FF2B5EF4-FFF2-40B4-BE49-F238E27FC236}">
                  <a16:creationId xmlns:a16="http://schemas.microsoft.com/office/drawing/2014/main" id="{7ED08165-38F9-D546-881D-D36430A428EF}"/>
                </a:ext>
              </a:extLst>
            </p:cNvPr>
            <p:cNvSpPr txBox="1"/>
            <p:nvPr/>
          </p:nvSpPr>
          <p:spPr>
            <a:xfrm>
              <a:off x="2941393" y="1418303"/>
              <a:ext cx="2573140" cy="430887"/>
            </a:xfrm>
            <a:prstGeom prst="rect">
              <a:avLst/>
            </a:prstGeom>
            <a:noFill/>
          </p:spPr>
          <p:txBody>
            <a:bodyPr wrap="none" rtlCol="0">
              <a:spAutoFit/>
            </a:bodyPr>
            <a:lstStyle/>
            <a:p>
              <a:r>
                <a:rPr lang="en-US" sz="1100" b="1" dirty="0">
                  <a:solidFill>
                    <a:prstClr val="black"/>
                  </a:solidFill>
                  <a:latin typeface="Trebuchet MS" panose="020B0603020202020204"/>
                </a:rPr>
                <a:t>GCP (&lt;Google Cloud Project Name&gt;)</a:t>
              </a:r>
            </a:p>
            <a:p>
              <a:r>
                <a:rPr lang="en-US" sz="1100" b="1" dirty="0">
                  <a:solidFill>
                    <a:prstClr val="black"/>
                  </a:solidFill>
                  <a:latin typeface="Trebuchet MS" panose="020B0603020202020204"/>
                </a:rPr>
                <a:t>Cloud Region and Zone</a:t>
              </a:r>
            </a:p>
          </p:txBody>
        </p:sp>
      </p:grpSp>
      <p:grpSp>
        <p:nvGrpSpPr>
          <p:cNvPr id="48" name="Group 47">
            <a:extLst>
              <a:ext uri="{FF2B5EF4-FFF2-40B4-BE49-F238E27FC236}">
                <a16:creationId xmlns:a16="http://schemas.microsoft.com/office/drawing/2014/main" id="{929EF7C1-385E-FB41-A0D4-749B66E2F343}"/>
              </a:ext>
            </a:extLst>
          </p:cNvPr>
          <p:cNvGrpSpPr/>
          <p:nvPr/>
        </p:nvGrpSpPr>
        <p:grpSpPr>
          <a:xfrm>
            <a:off x="5474444" y="1679914"/>
            <a:ext cx="1176341" cy="1153712"/>
            <a:chOff x="5501876" y="2033684"/>
            <a:chExt cx="853905" cy="863949"/>
          </a:xfrm>
        </p:grpSpPr>
        <p:pic>
          <p:nvPicPr>
            <p:cNvPr id="49" name="Picture 48">
              <a:extLst>
                <a:ext uri="{FF2B5EF4-FFF2-40B4-BE49-F238E27FC236}">
                  <a16:creationId xmlns:a16="http://schemas.microsoft.com/office/drawing/2014/main" id="{2A209096-5672-2845-9638-BD212E376CE8}"/>
                </a:ext>
              </a:extLst>
            </p:cNvPr>
            <p:cNvPicPr>
              <a:picLocks noChangeAspect="1"/>
            </p:cNvPicPr>
            <p:nvPr/>
          </p:nvPicPr>
          <p:blipFill>
            <a:blip r:embed="rId4"/>
            <a:stretch>
              <a:fillRect/>
            </a:stretch>
          </p:blipFill>
          <p:spPr>
            <a:xfrm>
              <a:off x="5501876" y="2033684"/>
              <a:ext cx="851074" cy="863949"/>
            </a:xfrm>
            <a:prstGeom prst="rect">
              <a:avLst/>
            </a:prstGeom>
          </p:spPr>
        </p:pic>
        <p:sp>
          <p:nvSpPr>
            <p:cNvPr id="51" name="TextBox 50">
              <a:extLst>
                <a:ext uri="{FF2B5EF4-FFF2-40B4-BE49-F238E27FC236}">
                  <a16:creationId xmlns:a16="http://schemas.microsoft.com/office/drawing/2014/main" id="{0EFAAB59-81B3-EB44-80D5-33844DD729EB}"/>
                </a:ext>
              </a:extLst>
            </p:cNvPr>
            <p:cNvSpPr txBox="1"/>
            <p:nvPr/>
          </p:nvSpPr>
          <p:spPr>
            <a:xfrm>
              <a:off x="5528215" y="2221093"/>
              <a:ext cx="827566" cy="190143"/>
            </a:xfrm>
            <a:prstGeom prst="rect">
              <a:avLst/>
            </a:prstGeom>
            <a:noFill/>
          </p:spPr>
          <p:txBody>
            <a:bodyPr wrap="none" rtlCol="0">
              <a:spAutoFit/>
            </a:bodyPr>
            <a:lstStyle/>
            <a:p>
              <a:pPr algn="ctr"/>
              <a:r>
                <a:rPr lang="en-US" sz="1050" b="1" dirty="0">
                  <a:solidFill>
                    <a:prstClr val="black"/>
                  </a:solidFill>
                  <a:latin typeface="Trebuchet MS" panose="020B0603020202020204"/>
                </a:rPr>
                <a:t>Cloud Function</a:t>
              </a:r>
            </a:p>
          </p:txBody>
        </p:sp>
      </p:grpSp>
      <p:sp>
        <p:nvSpPr>
          <p:cNvPr id="52" name="Rectangle 51">
            <a:extLst>
              <a:ext uri="{FF2B5EF4-FFF2-40B4-BE49-F238E27FC236}">
                <a16:creationId xmlns:a16="http://schemas.microsoft.com/office/drawing/2014/main" id="{D42D6240-ACE8-224F-9124-7D0349076B3D}"/>
              </a:ext>
            </a:extLst>
          </p:cNvPr>
          <p:cNvSpPr/>
          <p:nvPr/>
        </p:nvSpPr>
        <p:spPr>
          <a:xfrm>
            <a:off x="5504853" y="2265132"/>
            <a:ext cx="1112455" cy="230287"/>
          </a:xfrm>
          <a:prstGeom prst="rect">
            <a:avLst/>
          </a:prstGeom>
          <a:solidFill>
            <a:srgbClr val="F9CBAB"/>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cxnSp>
        <p:nvCxnSpPr>
          <p:cNvPr id="62" name="Straight Arrow Connector 61">
            <a:extLst>
              <a:ext uri="{FF2B5EF4-FFF2-40B4-BE49-F238E27FC236}">
                <a16:creationId xmlns:a16="http://schemas.microsoft.com/office/drawing/2014/main" id="{372650A0-6E11-4543-84DB-61C52D51736B}"/>
              </a:ext>
            </a:extLst>
          </p:cNvPr>
          <p:cNvCxnSpPr/>
          <p:nvPr/>
        </p:nvCxnSpPr>
        <p:spPr>
          <a:xfrm rot="10800000" flipH="1">
            <a:off x="6001343" y="2833626"/>
            <a:ext cx="166" cy="2609195"/>
          </a:xfrm>
          <a:prstGeom prst="straightConnector1">
            <a:avLst/>
          </a:prstGeom>
          <a:noFill/>
          <a:ln w="9525" cap="flat" cmpd="sng" algn="ctr">
            <a:solidFill>
              <a:sysClr val="windowText" lastClr="000000"/>
            </a:solidFill>
            <a:prstDash val="solid"/>
            <a:tailEnd type="triangle"/>
          </a:ln>
          <a:effectLst/>
        </p:spPr>
      </p:cxnSp>
      <p:sp>
        <p:nvSpPr>
          <p:cNvPr id="115" name="TextBox 114">
            <a:extLst>
              <a:ext uri="{FF2B5EF4-FFF2-40B4-BE49-F238E27FC236}">
                <a16:creationId xmlns:a16="http://schemas.microsoft.com/office/drawing/2014/main" id="{CE6B93A6-5645-E748-93A6-0F0B38D13288}"/>
              </a:ext>
            </a:extLst>
          </p:cNvPr>
          <p:cNvSpPr txBox="1"/>
          <p:nvPr/>
        </p:nvSpPr>
        <p:spPr>
          <a:xfrm>
            <a:off x="4810444" y="3653742"/>
            <a:ext cx="2020002" cy="24622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TCP/443 TLS 1.2 THD</a:t>
            </a:r>
          </a:p>
        </p:txBody>
      </p:sp>
      <p:sp>
        <p:nvSpPr>
          <p:cNvPr id="136" name="Slide Number Placeholder 3">
            <a:extLst>
              <a:ext uri="{FF2B5EF4-FFF2-40B4-BE49-F238E27FC236}">
                <a16:creationId xmlns:a16="http://schemas.microsoft.com/office/drawing/2014/main" id="{51E2B9C4-2CB9-754A-93B8-AAFEBFADFFCE}"/>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18</a:t>
            </a:fld>
            <a:endParaRPr lang="en-US" b="1" dirty="0">
              <a:solidFill>
                <a:srgbClr val="C55814"/>
              </a:solidFill>
              <a:latin typeface="Calibri" panose="020F0502020204030204"/>
            </a:endParaRPr>
          </a:p>
        </p:txBody>
      </p:sp>
      <p:pic>
        <p:nvPicPr>
          <p:cNvPr id="69" name="Picture 68">
            <a:extLst>
              <a:ext uri="{FF2B5EF4-FFF2-40B4-BE49-F238E27FC236}">
                <a16:creationId xmlns:a16="http://schemas.microsoft.com/office/drawing/2014/main" id="{C81D0E0C-5180-4225-9CC5-46BF5937D376}"/>
              </a:ext>
            </a:extLst>
          </p:cNvPr>
          <p:cNvPicPr>
            <a:picLocks noChangeAspect="1"/>
          </p:cNvPicPr>
          <p:nvPr/>
        </p:nvPicPr>
        <p:blipFill>
          <a:blip r:embed="rId5"/>
          <a:stretch>
            <a:fillRect/>
          </a:stretch>
        </p:blipFill>
        <p:spPr>
          <a:xfrm>
            <a:off x="10329242" y="1831682"/>
            <a:ext cx="1397332" cy="904800"/>
          </a:xfrm>
          <a:prstGeom prst="rect">
            <a:avLst/>
          </a:prstGeom>
        </p:spPr>
      </p:pic>
      <p:sp>
        <p:nvSpPr>
          <p:cNvPr id="74" name="TextBox 73">
            <a:extLst>
              <a:ext uri="{FF2B5EF4-FFF2-40B4-BE49-F238E27FC236}">
                <a16:creationId xmlns:a16="http://schemas.microsoft.com/office/drawing/2014/main" id="{A46884CD-D769-44F9-AB07-5D3A9644CAE0}"/>
              </a:ext>
            </a:extLst>
          </p:cNvPr>
          <p:cNvSpPr txBox="1"/>
          <p:nvPr/>
        </p:nvSpPr>
        <p:spPr>
          <a:xfrm>
            <a:off x="10581592" y="2129812"/>
            <a:ext cx="772207" cy="253916"/>
          </a:xfrm>
          <a:prstGeom prst="rect">
            <a:avLst/>
          </a:prstGeom>
          <a:noFill/>
        </p:spPr>
        <p:txBody>
          <a:bodyPr wrap="none" rtlCol="0">
            <a:spAutoFit/>
          </a:bodyPr>
          <a:lstStyle/>
          <a:p>
            <a:pPr algn="ctr"/>
            <a:r>
              <a:rPr lang="en-US" sz="1050" b="1" dirty="0">
                <a:solidFill>
                  <a:prstClr val="black"/>
                </a:solidFill>
              </a:rPr>
              <a:t>Third Party</a:t>
            </a:r>
          </a:p>
        </p:txBody>
      </p:sp>
      <p:cxnSp>
        <p:nvCxnSpPr>
          <p:cNvPr id="75" name="Straight Arrow Connector 74">
            <a:extLst>
              <a:ext uri="{FF2B5EF4-FFF2-40B4-BE49-F238E27FC236}">
                <a16:creationId xmlns:a16="http://schemas.microsoft.com/office/drawing/2014/main" id="{F9B90608-35E9-415C-8FBF-2424CACA929E}"/>
              </a:ext>
            </a:extLst>
          </p:cNvPr>
          <p:cNvCxnSpPr>
            <a:cxnSpLocks/>
            <a:stCxn id="69" idx="1"/>
            <a:endCxn id="49" idx="3"/>
          </p:cNvCxnSpPr>
          <p:nvPr/>
        </p:nvCxnSpPr>
        <p:spPr>
          <a:xfrm flipH="1" flipV="1">
            <a:off x="6646885" y="2256770"/>
            <a:ext cx="3682357" cy="27312"/>
          </a:xfrm>
          <a:prstGeom prst="straightConnector1">
            <a:avLst/>
          </a:prstGeom>
          <a:noFill/>
          <a:ln w="9525" cap="flat" cmpd="sng" algn="ctr">
            <a:solidFill>
              <a:sysClr val="windowText" lastClr="000000"/>
            </a:solidFill>
            <a:prstDash val="solid"/>
            <a:tailEnd type="triangle"/>
          </a:ln>
          <a:effectLst/>
        </p:spPr>
      </p:cxnSp>
      <p:sp>
        <p:nvSpPr>
          <p:cNvPr id="76" name="TextBox 75">
            <a:extLst>
              <a:ext uri="{FF2B5EF4-FFF2-40B4-BE49-F238E27FC236}">
                <a16:creationId xmlns:a16="http://schemas.microsoft.com/office/drawing/2014/main" id="{5B85B959-8E43-4F09-A661-3083E0401906}"/>
              </a:ext>
            </a:extLst>
          </p:cNvPr>
          <p:cNvSpPr txBox="1"/>
          <p:nvPr/>
        </p:nvSpPr>
        <p:spPr>
          <a:xfrm>
            <a:off x="7789749" y="2087493"/>
            <a:ext cx="1452837" cy="24622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TCP/443 TLS 1.2 THD</a:t>
            </a:r>
          </a:p>
        </p:txBody>
      </p:sp>
      <p:sp>
        <p:nvSpPr>
          <p:cNvPr id="59" name="TextBox 58">
            <a:extLst>
              <a:ext uri="{FF2B5EF4-FFF2-40B4-BE49-F238E27FC236}">
                <a16:creationId xmlns:a16="http://schemas.microsoft.com/office/drawing/2014/main" id="{DE827367-AB29-423B-8438-BAF5886BAB9E}"/>
              </a:ext>
            </a:extLst>
          </p:cNvPr>
          <p:cNvSpPr txBox="1"/>
          <p:nvPr/>
        </p:nvSpPr>
        <p:spPr>
          <a:xfrm>
            <a:off x="5084103" y="4061851"/>
            <a:ext cx="320131"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1</a:t>
            </a:r>
          </a:p>
        </p:txBody>
      </p:sp>
      <p:sp>
        <p:nvSpPr>
          <p:cNvPr id="60" name="TextBox 59">
            <a:extLst>
              <a:ext uri="{FF2B5EF4-FFF2-40B4-BE49-F238E27FC236}">
                <a16:creationId xmlns:a16="http://schemas.microsoft.com/office/drawing/2014/main" id="{DB2D86E2-F091-4BB2-A9BB-28698F0A4DA4}"/>
              </a:ext>
            </a:extLst>
          </p:cNvPr>
          <p:cNvSpPr txBox="1"/>
          <p:nvPr/>
        </p:nvSpPr>
        <p:spPr>
          <a:xfrm>
            <a:off x="9214668" y="1693183"/>
            <a:ext cx="364160"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2</a:t>
            </a:r>
          </a:p>
        </p:txBody>
      </p:sp>
      <p:pic>
        <p:nvPicPr>
          <p:cNvPr id="61" name="Picture 60">
            <a:extLst>
              <a:ext uri="{FF2B5EF4-FFF2-40B4-BE49-F238E27FC236}">
                <a16:creationId xmlns:a16="http://schemas.microsoft.com/office/drawing/2014/main" id="{7AEDABB1-8521-4BED-8FCF-32B3F895E03F}"/>
              </a:ext>
            </a:extLst>
          </p:cNvPr>
          <p:cNvPicPr>
            <a:picLocks noChangeAspect="1"/>
          </p:cNvPicPr>
          <p:nvPr/>
        </p:nvPicPr>
        <p:blipFill>
          <a:blip r:embed="rId6"/>
          <a:stretch>
            <a:fillRect/>
          </a:stretch>
        </p:blipFill>
        <p:spPr>
          <a:xfrm>
            <a:off x="8578173" y="1615774"/>
            <a:ext cx="386435" cy="434680"/>
          </a:xfrm>
          <a:prstGeom prst="rect">
            <a:avLst/>
          </a:prstGeom>
        </p:spPr>
      </p:pic>
      <p:sp>
        <p:nvSpPr>
          <p:cNvPr id="63" name="Oval 62">
            <a:extLst>
              <a:ext uri="{FF2B5EF4-FFF2-40B4-BE49-F238E27FC236}">
                <a16:creationId xmlns:a16="http://schemas.microsoft.com/office/drawing/2014/main" id="{9CF7A332-B63E-4E4D-B84E-271CB5BA6159}"/>
              </a:ext>
            </a:extLst>
          </p:cNvPr>
          <p:cNvSpPr/>
          <p:nvPr/>
        </p:nvSpPr>
        <p:spPr>
          <a:xfrm>
            <a:off x="5579482" y="4169413"/>
            <a:ext cx="354587" cy="307776"/>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000" dirty="0">
                <a:latin typeface="Calibri" panose="020F0502020204030204" pitchFamily="34" charset="0"/>
                <a:cs typeface="Calibri" panose="020F0502020204030204" pitchFamily="34" charset="0"/>
              </a:rPr>
              <a:t>SAG</a:t>
            </a:r>
          </a:p>
        </p:txBody>
      </p:sp>
      <p:grpSp>
        <p:nvGrpSpPr>
          <p:cNvPr id="55" name="Group 54">
            <a:extLst>
              <a:ext uri="{FF2B5EF4-FFF2-40B4-BE49-F238E27FC236}">
                <a16:creationId xmlns:a16="http://schemas.microsoft.com/office/drawing/2014/main" id="{A3E6718F-3902-444B-9423-281ABFE6FAF2}"/>
              </a:ext>
            </a:extLst>
          </p:cNvPr>
          <p:cNvGrpSpPr/>
          <p:nvPr/>
        </p:nvGrpSpPr>
        <p:grpSpPr>
          <a:xfrm>
            <a:off x="2243654" y="2172489"/>
            <a:ext cx="3252604" cy="338554"/>
            <a:chOff x="1002684" y="2240065"/>
            <a:chExt cx="4601604" cy="338554"/>
          </a:xfrm>
        </p:grpSpPr>
        <p:cxnSp>
          <p:nvCxnSpPr>
            <p:cNvPr id="68" name="Straight Arrow Connector 67">
              <a:extLst>
                <a:ext uri="{FF2B5EF4-FFF2-40B4-BE49-F238E27FC236}">
                  <a16:creationId xmlns:a16="http://schemas.microsoft.com/office/drawing/2014/main" id="{7EA87EF0-33D3-4A0D-9ADC-18C7CBB6958F}"/>
                </a:ext>
              </a:extLst>
            </p:cNvPr>
            <p:cNvCxnSpPr>
              <a:cxnSpLocks/>
            </p:cNvCxnSpPr>
            <p:nvPr/>
          </p:nvCxnSpPr>
          <p:spPr>
            <a:xfrm flipV="1">
              <a:off x="1002684" y="2329569"/>
              <a:ext cx="4601604" cy="253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AF515FD-E4C6-40B3-8EF2-824329FD3305}"/>
                </a:ext>
              </a:extLst>
            </p:cNvPr>
            <p:cNvSpPr txBox="1"/>
            <p:nvPr/>
          </p:nvSpPr>
          <p:spPr>
            <a:xfrm>
              <a:off x="3576847" y="2240065"/>
              <a:ext cx="1314936"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 Public</a:t>
              </a:r>
            </a:p>
          </p:txBody>
        </p:sp>
      </p:grpSp>
      <p:sp>
        <p:nvSpPr>
          <p:cNvPr id="71" name="TextBox 70">
            <a:extLst>
              <a:ext uri="{FF2B5EF4-FFF2-40B4-BE49-F238E27FC236}">
                <a16:creationId xmlns:a16="http://schemas.microsoft.com/office/drawing/2014/main" id="{01FB49BE-7A71-4613-BE5D-E3B9E89A0E04}"/>
              </a:ext>
            </a:extLst>
          </p:cNvPr>
          <p:cNvSpPr txBox="1"/>
          <p:nvPr/>
        </p:nvSpPr>
        <p:spPr>
          <a:xfrm>
            <a:off x="2641782" y="1896547"/>
            <a:ext cx="299488"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3</a:t>
            </a:r>
          </a:p>
        </p:txBody>
      </p:sp>
      <p:grpSp>
        <p:nvGrpSpPr>
          <p:cNvPr id="72" name="Group 71">
            <a:extLst>
              <a:ext uri="{FF2B5EF4-FFF2-40B4-BE49-F238E27FC236}">
                <a16:creationId xmlns:a16="http://schemas.microsoft.com/office/drawing/2014/main" id="{B08E10F6-2D50-4C9A-9E4B-CB2508A712A0}"/>
              </a:ext>
            </a:extLst>
          </p:cNvPr>
          <p:cNvGrpSpPr/>
          <p:nvPr/>
        </p:nvGrpSpPr>
        <p:grpSpPr>
          <a:xfrm>
            <a:off x="1299930" y="1924015"/>
            <a:ext cx="914147" cy="478500"/>
            <a:chOff x="597636" y="1938175"/>
            <a:chExt cx="914147" cy="478500"/>
          </a:xfrm>
        </p:grpSpPr>
        <p:pic>
          <p:nvPicPr>
            <p:cNvPr id="73" name="Picture 72">
              <a:extLst>
                <a:ext uri="{FF2B5EF4-FFF2-40B4-BE49-F238E27FC236}">
                  <a16:creationId xmlns:a16="http://schemas.microsoft.com/office/drawing/2014/main" id="{1BD971AA-1AA8-468E-AA03-AEB34DD0540D}"/>
                </a:ext>
              </a:extLst>
            </p:cNvPr>
            <p:cNvPicPr>
              <a:picLocks noChangeAspect="1"/>
            </p:cNvPicPr>
            <p:nvPr/>
          </p:nvPicPr>
          <p:blipFill>
            <a:blip r:embed="rId7"/>
            <a:stretch>
              <a:fillRect/>
            </a:stretch>
          </p:blipFill>
          <p:spPr>
            <a:xfrm>
              <a:off x="1025341" y="1938175"/>
              <a:ext cx="486442" cy="478500"/>
            </a:xfrm>
            <a:prstGeom prst="rect">
              <a:avLst/>
            </a:prstGeom>
          </p:spPr>
        </p:pic>
        <p:pic>
          <p:nvPicPr>
            <p:cNvPr id="77" name="Picture 76">
              <a:extLst>
                <a:ext uri="{FF2B5EF4-FFF2-40B4-BE49-F238E27FC236}">
                  <a16:creationId xmlns:a16="http://schemas.microsoft.com/office/drawing/2014/main" id="{4A646118-447D-4711-AD0A-095DFE91AA2A}"/>
                </a:ext>
              </a:extLst>
            </p:cNvPr>
            <p:cNvPicPr>
              <a:picLocks noChangeAspect="1"/>
            </p:cNvPicPr>
            <p:nvPr/>
          </p:nvPicPr>
          <p:blipFill rotWithShape="1">
            <a:blip r:embed="rId8"/>
            <a:srcRect b="32831"/>
            <a:stretch/>
          </p:blipFill>
          <p:spPr>
            <a:xfrm>
              <a:off x="597636" y="2047100"/>
              <a:ext cx="489345" cy="331205"/>
            </a:xfrm>
            <a:prstGeom prst="rect">
              <a:avLst/>
            </a:prstGeom>
          </p:spPr>
        </p:pic>
      </p:grpSp>
      <p:sp>
        <p:nvSpPr>
          <p:cNvPr id="78" name="TextBox 77">
            <a:extLst>
              <a:ext uri="{FF2B5EF4-FFF2-40B4-BE49-F238E27FC236}">
                <a16:creationId xmlns:a16="http://schemas.microsoft.com/office/drawing/2014/main" id="{B3CA45B9-98B0-4DAB-A3B2-2ADB202E61E5}"/>
              </a:ext>
            </a:extLst>
          </p:cNvPr>
          <p:cNvSpPr txBox="1"/>
          <p:nvPr/>
        </p:nvSpPr>
        <p:spPr>
          <a:xfrm>
            <a:off x="1055515" y="2562191"/>
            <a:ext cx="1412902" cy="307777"/>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Associate</a:t>
            </a:r>
          </a:p>
        </p:txBody>
      </p:sp>
      <p:sp>
        <p:nvSpPr>
          <p:cNvPr id="80" name="Oval 79">
            <a:extLst>
              <a:ext uri="{FF2B5EF4-FFF2-40B4-BE49-F238E27FC236}">
                <a16:creationId xmlns:a16="http://schemas.microsoft.com/office/drawing/2014/main" id="{CB8BDF35-5B3F-4CA4-950C-55F567B2F4FD}"/>
              </a:ext>
            </a:extLst>
          </p:cNvPr>
          <p:cNvSpPr/>
          <p:nvPr/>
        </p:nvSpPr>
        <p:spPr>
          <a:xfrm>
            <a:off x="2763155" y="2578338"/>
            <a:ext cx="340726" cy="307777"/>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000" dirty="0">
                <a:latin typeface="Calibri" panose="020F0502020204030204" pitchFamily="34" charset="0"/>
                <a:cs typeface="Calibri" panose="020F0502020204030204" pitchFamily="34" charset="0"/>
              </a:rPr>
              <a:t>SP</a:t>
            </a:r>
          </a:p>
        </p:txBody>
      </p:sp>
      <p:sp>
        <p:nvSpPr>
          <p:cNvPr id="85" name="TextBox 84">
            <a:extLst>
              <a:ext uri="{FF2B5EF4-FFF2-40B4-BE49-F238E27FC236}">
                <a16:creationId xmlns:a16="http://schemas.microsoft.com/office/drawing/2014/main" id="{E2D30148-E89A-47E0-A743-04EADF5160AB}"/>
              </a:ext>
            </a:extLst>
          </p:cNvPr>
          <p:cNvSpPr txBox="1"/>
          <p:nvPr/>
        </p:nvSpPr>
        <p:spPr>
          <a:xfrm>
            <a:off x="7855103" y="3560391"/>
            <a:ext cx="3714478" cy="2123658"/>
          </a:xfrm>
          <a:prstGeom prst="rect">
            <a:avLst/>
          </a:prstGeom>
          <a:solidFill>
            <a:schemeClr val="accent4">
              <a:lumMod val="20000"/>
              <a:lumOff val="80000"/>
            </a:schemeClr>
          </a:solidFill>
          <a:ln>
            <a:solidFill>
              <a:srgbClr val="D07115"/>
            </a:solidFill>
          </a:ln>
        </p:spPr>
        <p:txBody>
          <a:bodyPr wrap="square" rtlCol="0">
            <a:spAutoFit/>
          </a:bodyPr>
          <a:lstStyle/>
          <a:p>
            <a:r>
              <a:rPr lang="en-US" sz="1100" b="1" dirty="0">
                <a:solidFill>
                  <a:schemeClr val="bg1"/>
                </a:solidFill>
              </a:rPr>
              <a:t>Process Flow</a:t>
            </a:r>
          </a:p>
          <a:p>
            <a:pPr marL="231775" indent="-223838">
              <a:buFont typeface="+mj-lt"/>
              <a:buAutoNum type="arabicPeriod"/>
            </a:pPr>
            <a:r>
              <a:rPr lang="en-US" sz="1100" dirty="0">
                <a:solidFill>
                  <a:schemeClr val="bg1"/>
                </a:solidFill>
              </a:rPr>
              <a:t>Application on PCF pushes data into GCP using Google Service Account over TCP/443 with TLS 1.2 and a THD Certificate. </a:t>
            </a:r>
          </a:p>
          <a:p>
            <a:pPr marL="231775" indent="-223838">
              <a:buFont typeface="+mj-lt"/>
              <a:buAutoNum type="arabicPeriod"/>
            </a:pPr>
            <a:r>
              <a:rPr lang="en-US" sz="1100" dirty="0">
                <a:solidFill>
                  <a:schemeClr val="bg1"/>
                </a:solidFill>
              </a:rPr>
              <a:t>Application on GCP pulls data from Third Party using </a:t>
            </a:r>
            <a:r>
              <a:rPr lang="en-US" sz="1100" dirty="0" err="1">
                <a:solidFill>
                  <a:schemeClr val="bg1"/>
                </a:solidFill>
              </a:rPr>
              <a:t>Oauth</a:t>
            </a:r>
            <a:r>
              <a:rPr lang="en-US" sz="1100" dirty="0">
                <a:solidFill>
                  <a:schemeClr val="bg1"/>
                </a:solidFill>
              </a:rPr>
              <a:t> over TCP/443 with TLS 1.2 and THD Certificate. Cloud Function Application takes data from PCF Application and enriches it with data from Third Party. Data is now ready for customer.</a:t>
            </a:r>
          </a:p>
          <a:p>
            <a:pPr marL="231775" indent="-223838">
              <a:buFont typeface="+mj-lt"/>
              <a:buAutoNum type="arabicPeriod"/>
            </a:pPr>
            <a:r>
              <a:rPr lang="en-US" sz="1100" dirty="0">
                <a:solidFill>
                  <a:schemeClr val="bg1"/>
                </a:solidFill>
              </a:rPr>
              <a:t>Associate views data after logging in using PING/SAML over TCP/443 and TLS 1.2 with THD Certificate.</a:t>
            </a:r>
          </a:p>
        </p:txBody>
      </p:sp>
      <p:pic>
        <p:nvPicPr>
          <p:cNvPr id="45" name="Picture 44">
            <a:extLst>
              <a:ext uri="{FF2B5EF4-FFF2-40B4-BE49-F238E27FC236}">
                <a16:creationId xmlns:a16="http://schemas.microsoft.com/office/drawing/2014/main" id="{2E1AD78A-53D1-48E0-98D5-168098151824}"/>
              </a:ext>
            </a:extLst>
          </p:cNvPr>
          <p:cNvPicPr>
            <a:picLocks noChangeAspect="1"/>
          </p:cNvPicPr>
          <p:nvPr/>
        </p:nvPicPr>
        <p:blipFill>
          <a:blip r:embed="rId9"/>
          <a:stretch>
            <a:fillRect/>
          </a:stretch>
        </p:blipFill>
        <p:spPr>
          <a:xfrm>
            <a:off x="6351609" y="6029078"/>
            <a:ext cx="590550" cy="533400"/>
          </a:xfrm>
          <a:prstGeom prst="rect">
            <a:avLst/>
          </a:prstGeom>
        </p:spPr>
      </p:pic>
      <p:sp>
        <p:nvSpPr>
          <p:cNvPr id="50" name="TextBox 49">
            <a:extLst>
              <a:ext uri="{FF2B5EF4-FFF2-40B4-BE49-F238E27FC236}">
                <a16:creationId xmlns:a16="http://schemas.microsoft.com/office/drawing/2014/main" id="{51135C90-C65C-4BDF-BD63-38F4ED22A0BC}"/>
              </a:ext>
            </a:extLst>
          </p:cNvPr>
          <p:cNvSpPr txBox="1"/>
          <p:nvPr/>
        </p:nvSpPr>
        <p:spPr>
          <a:xfrm>
            <a:off x="6916349" y="6032112"/>
            <a:ext cx="851075" cy="400110"/>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CyberArk DAP</a:t>
            </a:r>
          </a:p>
        </p:txBody>
      </p:sp>
      <p:pic>
        <p:nvPicPr>
          <p:cNvPr id="54" name="Picture 53">
            <a:extLst>
              <a:ext uri="{FF2B5EF4-FFF2-40B4-BE49-F238E27FC236}">
                <a16:creationId xmlns:a16="http://schemas.microsoft.com/office/drawing/2014/main" id="{4A36E2D7-ECC8-4765-8DB7-4DF92AD6CD9F}"/>
              </a:ext>
            </a:extLst>
          </p:cNvPr>
          <p:cNvPicPr>
            <a:picLocks noChangeAspect="1"/>
          </p:cNvPicPr>
          <p:nvPr/>
        </p:nvPicPr>
        <p:blipFill>
          <a:blip r:embed="rId10"/>
          <a:stretch>
            <a:fillRect/>
          </a:stretch>
        </p:blipFill>
        <p:spPr>
          <a:xfrm>
            <a:off x="3672929" y="5668215"/>
            <a:ext cx="601594" cy="469800"/>
          </a:xfrm>
          <a:prstGeom prst="rect">
            <a:avLst/>
          </a:prstGeom>
        </p:spPr>
      </p:pic>
      <p:cxnSp>
        <p:nvCxnSpPr>
          <p:cNvPr id="57" name="Straight Arrow Connector 56">
            <a:extLst>
              <a:ext uri="{FF2B5EF4-FFF2-40B4-BE49-F238E27FC236}">
                <a16:creationId xmlns:a16="http://schemas.microsoft.com/office/drawing/2014/main" id="{849B84DF-C2A5-4791-AD87-09BBF72B99A7}"/>
              </a:ext>
            </a:extLst>
          </p:cNvPr>
          <p:cNvCxnSpPr>
            <a:cxnSpLocks/>
            <a:endCxn id="54" idx="3"/>
          </p:cNvCxnSpPr>
          <p:nvPr/>
        </p:nvCxnSpPr>
        <p:spPr>
          <a:xfrm flipH="1">
            <a:off x="4274523" y="5890646"/>
            <a:ext cx="1243201" cy="12469"/>
          </a:xfrm>
          <a:prstGeom prst="straightConnector1">
            <a:avLst/>
          </a:prstGeom>
          <a:noFill/>
          <a:ln w="9525" cap="flat" cmpd="sng" algn="ctr">
            <a:solidFill>
              <a:sysClr val="windowText" lastClr="000000"/>
            </a:solidFill>
            <a:prstDash val="solid"/>
            <a:tailEnd type="triangle"/>
          </a:ln>
          <a:effectLst/>
        </p:spPr>
      </p:cxnSp>
      <p:sp>
        <p:nvSpPr>
          <p:cNvPr id="58" name="Oval 57">
            <a:extLst>
              <a:ext uri="{FF2B5EF4-FFF2-40B4-BE49-F238E27FC236}">
                <a16:creationId xmlns:a16="http://schemas.microsoft.com/office/drawing/2014/main" id="{01A254D4-4D81-442E-80EF-D92E54C37126}"/>
              </a:ext>
            </a:extLst>
          </p:cNvPr>
          <p:cNvSpPr/>
          <p:nvPr/>
        </p:nvSpPr>
        <p:spPr>
          <a:xfrm>
            <a:off x="4579709" y="5467641"/>
            <a:ext cx="373374" cy="356479"/>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SAA</a:t>
            </a:r>
          </a:p>
        </p:txBody>
      </p:sp>
      <p:sp>
        <p:nvSpPr>
          <p:cNvPr id="67" name="TextBox 66">
            <a:extLst>
              <a:ext uri="{FF2B5EF4-FFF2-40B4-BE49-F238E27FC236}">
                <a16:creationId xmlns:a16="http://schemas.microsoft.com/office/drawing/2014/main" id="{697CC0FF-6379-47A1-96E2-8A43E9D7E73A}"/>
              </a:ext>
            </a:extLst>
          </p:cNvPr>
          <p:cNvSpPr txBox="1"/>
          <p:nvPr/>
        </p:nvSpPr>
        <p:spPr>
          <a:xfrm>
            <a:off x="4315893" y="5944518"/>
            <a:ext cx="1262336" cy="400110"/>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rPr>
              <a:t>TCP/1443 TLS 1.2 THD</a:t>
            </a:r>
          </a:p>
        </p:txBody>
      </p:sp>
      <p:grpSp>
        <p:nvGrpSpPr>
          <p:cNvPr id="81" name="Group 80">
            <a:extLst>
              <a:ext uri="{FF2B5EF4-FFF2-40B4-BE49-F238E27FC236}">
                <a16:creationId xmlns:a16="http://schemas.microsoft.com/office/drawing/2014/main" id="{77E7B299-9ECA-4BED-84DE-7BE8B681471C}"/>
              </a:ext>
            </a:extLst>
          </p:cNvPr>
          <p:cNvGrpSpPr/>
          <p:nvPr/>
        </p:nvGrpSpPr>
        <p:grpSpPr>
          <a:xfrm>
            <a:off x="5672892" y="4573919"/>
            <a:ext cx="749813" cy="304500"/>
            <a:chOff x="10055718" y="3124202"/>
            <a:chExt cx="749813" cy="304500"/>
          </a:xfrm>
        </p:grpSpPr>
        <p:pic>
          <p:nvPicPr>
            <p:cNvPr id="83" name="Picture 82">
              <a:extLst>
                <a:ext uri="{FF2B5EF4-FFF2-40B4-BE49-F238E27FC236}">
                  <a16:creationId xmlns:a16="http://schemas.microsoft.com/office/drawing/2014/main" id="{909BC445-109B-4D5C-8632-89EBC3D49ADF}"/>
                </a:ext>
              </a:extLst>
            </p:cNvPr>
            <p:cNvPicPr>
              <a:picLocks noChangeAspect="1"/>
            </p:cNvPicPr>
            <p:nvPr/>
          </p:nvPicPr>
          <p:blipFill>
            <a:blip r:embed="rId11"/>
            <a:stretch>
              <a:fillRect/>
            </a:stretch>
          </p:blipFill>
          <p:spPr>
            <a:xfrm>
              <a:off x="10055718" y="3124202"/>
              <a:ext cx="749813" cy="304500"/>
            </a:xfrm>
            <a:prstGeom prst="rect">
              <a:avLst/>
            </a:prstGeom>
          </p:spPr>
        </p:pic>
        <p:sp>
          <p:nvSpPr>
            <p:cNvPr id="86" name="TextBox 85">
              <a:extLst>
                <a:ext uri="{FF2B5EF4-FFF2-40B4-BE49-F238E27FC236}">
                  <a16:creationId xmlns:a16="http://schemas.microsoft.com/office/drawing/2014/main" id="{B45DD6E8-CFA8-402F-BA27-64C2C3176D9A}"/>
                </a:ext>
              </a:extLst>
            </p:cNvPr>
            <p:cNvSpPr txBox="1"/>
            <p:nvPr/>
          </p:nvSpPr>
          <p:spPr>
            <a:xfrm>
              <a:off x="10129808" y="3152497"/>
              <a:ext cx="527709" cy="230832"/>
            </a:xfrm>
            <a:prstGeom prst="rect">
              <a:avLst/>
            </a:prstGeom>
            <a:noFill/>
          </p:spPr>
          <p:txBody>
            <a:bodyPr wrap="none" rtlCol="0">
              <a:spAutoFit/>
            </a:bodyPr>
            <a:lstStyle/>
            <a:p>
              <a:r>
                <a:rPr lang="en-US" sz="900" dirty="0">
                  <a:solidFill>
                    <a:prstClr val="black"/>
                  </a:solidFill>
                  <a:latin typeface="Calibri" panose="020F0502020204030204"/>
                </a:rPr>
                <a:t>Equinix</a:t>
              </a:r>
            </a:p>
          </p:txBody>
        </p:sp>
      </p:grpSp>
      <p:pic>
        <p:nvPicPr>
          <p:cNvPr id="88" name="Picture 87">
            <a:extLst>
              <a:ext uri="{FF2B5EF4-FFF2-40B4-BE49-F238E27FC236}">
                <a16:creationId xmlns:a16="http://schemas.microsoft.com/office/drawing/2014/main" id="{CA65CB24-4A8D-4748-B3B8-8757E96F3B5C}"/>
              </a:ext>
            </a:extLst>
          </p:cNvPr>
          <p:cNvPicPr>
            <a:picLocks noChangeAspect="1"/>
          </p:cNvPicPr>
          <p:nvPr/>
        </p:nvPicPr>
        <p:blipFill>
          <a:blip r:embed="rId11"/>
          <a:stretch>
            <a:fillRect/>
          </a:stretch>
        </p:blipFill>
        <p:spPr>
          <a:xfrm>
            <a:off x="9463491" y="2151537"/>
            <a:ext cx="749813" cy="304500"/>
          </a:xfrm>
          <a:prstGeom prst="rect">
            <a:avLst/>
          </a:prstGeom>
        </p:spPr>
      </p:pic>
      <p:sp>
        <p:nvSpPr>
          <p:cNvPr id="87" name="TextBox 86">
            <a:extLst>
              <a:ext uri="{FF2B5EF4-FFF2-40B4-BE49-F238E27FC236}">
                <a16:creationId xmlns:a16="http://schemas.microsoft.com/office/drawing/2014/main" id="{5EEDB49A-2EA3-43C0-95AD-9EC6EE7AD3FF}"/>
              </a:ext>
            </a:extLst>
          </p:cNvPr>
          <p:cNvSpPr txBox="1"/>
          <p:nvPr/>
        </p:nvSpPr>
        <p:spPr>
          <a:xfrm>
            <a:off x="9536070" y="2190709"/>
            <a:ext cx="604653" cy="230832"/>
          </a:xfrm>
          <a:prstGeom prst="rect">
            <a:avLst/>
          </a:prstGeom>
          <a:noFill/>
        </p:spPr>
        <p:txBody>
          <a:bodyPr wrap="none" rtlCol="0">
            <a:spAutoFit/>
          </a:bodyPr>
          <a:lstStyle/>
          <a:p>
            <a:r>
              <a:rPr lang="en-US" sz="900" dirty="0">
                <a:solidFill>
                  <a:schemeClr val="bg1"/>
                </a:solidFill>
              </a:rPr>
              <a:t>Internet</a:t>
            </a:r>
          </a:p>
        </p:txBody>
      </p:sp>
      <p:grpSp>
        <p:nvGrpSpPr>
          <p:cNvPr id="90" name="Group 89">
            <a:extLst>
              <a:ext uri="{FF2B5EF4-FFF2-40B4-BE49-F238E27FC236}">
                <a16:creationId xmlns:a16="http://schemas.microsoft.com/office/drawing/2014/main" id="{F8A8DDE4-BFC9-4C8E-87AF-778F579B4517}"/>
              </a:ext>
            </a:extLst>
          </p:cNvPr>
          <p:cNvGrpSpPr/>
          <p:nvPr/>
        </p:nvGrpSpPr>
        <p:grpSpPr>
          <a:xfrm>
            <a:off x="3110483" y="2151537"/>
            <a:ext cx="749813" cy="304500"/>
            <a:chOff x="10055718" y="3124202"/>
            <a:chExt cx="749813" cy="304500"/>
          </a:xfrm>
        </p:grpSpPr>
        <p:pic>
          <p:nvPicPr>
            <p:cNvPr id="91" name="Picture 90">
              <a:extLst>
                <a:ext uri="{FF2B5EF4-FFF2-40B4-BE49-F238E27FC236}">
                  <a16:creationId xmlns:a16="http://schemas.microsoft.com/office/drawing/2014/main" id="{00B7CD25-D617-4564-8CE4-6F64E0F46662}"/>
                </a:ext>
              </a:extLst>
            </p:cNvPr>
            <p:cNvPicPr>
              <a:picLocks noChangeAspect="1"/>
            </p:cNvPicPr>
            <p:nvPr/>
          </p:nvPicPr>
          <p:blipFill>
            <a:blip r:embed="rId11"/>
            <a:stretch>
              <a:fillRect/>
            </a:stretch>
          </p:blipFill>
          <p:spPr>
            <a:xfrm>
              <a:off x="10055718" y="3124202"/>
              <a:ext cx="749813" cy="304500"/>
            </a:xfrm>
            <a:prstGeom prst="rect">
              <a:avLst/>
            </a:prstGeom>
          </p:spPr>
        </p:pic>
        <p:sp>
          <p:nvSpPr>
            <p:cNvPr id="92" name="TextBox 91">
              <a:extLst>
                <a:ext uri="{FF2B5EF4-FFF2-40B4-BE49-F238E27FC236}">
                  <a16:creationId xmlns:a16="http://schemas.microsoft.com/office/drawing/2014/main" id="{A02DD7A7-6F2B-417C-AE47-27F84B7E50A0}"/>
                </a:ext>
              </a:extLst>
            </p:cNvPr>
            <p:cNvSpPr txBox="1"/>
            <p:nvPr/>
          </p:nvSpPr>
          <p:spPr>
            <a:xfrm>
              <a:off x="10129808" y="3152497"/>
              <a:ext cx="527709" cy="230832"/>
            </a:xfrm>
            <a:prstGeom prst="rect">
              <a:avLst/>
            </a:prstGeom>
            <a:noFill/>
          </p:spPr>
          <p:txBody>
            <a:bodyPr wrap="none" rtlCol="0">
              <a:spAutoFit/>
            </a:bodyPr>
            <a:lstStyle/>
            <a:p>
              <a:r>
                <a:rPr lang="en-US" sz="900" dirty="0">
                  <a:solidFill>
                    <a:prstClr val="black"/>
                  </a:solidFill>
                  <a:latin typeface="Calibri" panose="020F0502020204030204"/>
                </a:rPr>
                <a:t>Equinix</a:t>
              </a:r>
            </a:p>
          </p:txBody>
        </p:sp>
      </p:grpSp>
      <p:pic>
        <p:nvPicPr>
          <p:cNvPr id="93" name="Picture 92">
            <a:extLst>
              <a:ext uri="{FF2B5EF4-FFF2-40B4-BE49-F238E27FC236}">
                <a16:creationId xmlns:a16="http://schemas.microsoft.com/office/drawing/2014/main" id="{1B2009C0-5344-4324-B20D-C6098D449E49}"/>
              </a:ext>
            </a:extLst>
          </p:cNvPr>
          <p:cNvPicPr>
            <a:picLocks noChangeAspect="1"/>
          </p:cNvPicPr>
          <p:nvPr/>
        </p:nvPicPr>
        <p:blipFill>
          <a:blip r:embed="rId12"/>
          <a:stretch>
            <a:fillRect/>
          </a:stretch>
        </p:blipFill>
        <p:spPr>
          <a:xfrm>
            <a:off x="7417973" y="2102143"/>
            <a:ext cx="505688" cy="408900"/>
          </a:xfrm>
          <a:prstGeom prst="rect">
            <a:avLst/>
          </a:prstGeom>
        </p:spPr>
      </p:pic>
      <p:pic>
        <p:nvPicPr>
          <p:cNvPr id="94" name="Picture 93">
            <a:extLst>
              <a:ext uri="{FF2B5EF4-FFF2-40B4-BE49-F238E27FC236}">
                <a16:creationId xmlns:a16="http://schemas.microsoft.com/office/drawing/2014/main" id="{171F0CF7-494C-41F1-9179-35F65D75197F}"/>
              </a:ext>
            </a:extLst>
          </p:cNvPr>
          <p:cNvPicPr>
            <a:picLocks noChangeAspect="1"/>
          </p:cNvPicPr>
          <p:nvPr/>
        </p:nvPicPr>
        <p:blipFill>
          <a:blip r:embed="rId13"/>
          <a:stretch>
            <a:fillRect/>
          </a:stretch>
        </p:blipFill>
        <p:spPr>
          <a:xfrm>
            <a:off x="7355309" y="2537174"/>
            <a:ext cx="688097" cy="258596"/>
          </a:xfrm>
          <a:prstGeom prst="rect">
            <a:avLst/>
          </a:prstGeom>
        </p:spPr>
      </p:pic>
      <p:pic>
        <p:nvPicPr>
          <p:cNvPr id="95" name="Picture 94">
            <a:extLst>
              <a:ext uri="{FF2B5EF4-FFF2-40B4-BE49-F238E27FC236}">
                <a16:creationId xmlns:a16="http://schemas.microsoft.com/office/drawing/2014/main" id="{8732F7E9-5BA8-43D5-ACD7-517BBB645802}"/>
              </a:ext>
            </a:extLst>
          </p:cNvPr>
          <p:cNvPicPr>
            <a:picLocks noChangeAspect="1"/>
          </p:cNvPicPr>
          <p:nvPr/>
        </p:nvPicPr>
        <p:blipFill>
          <a:blip r:embed="rId14"/>
          <a:stretch>
            <a:fillRect/>
          </a:stretch>
        </p:blipFill>
        <p:spPr>
          <a:xfrm>
            <a:off x="5672892" y="4819427"/>
            <a:ext cx="505688" cy="408900"/>
          </a:xfrm>
          <a:prstGeom prst="rect">
            <a:avLst/>
          </a:prstGeom>
        </p:spPr>
      </p:pic>
      <p:pic>
        <p:nvPicPr>
          <p:cNvPr id="96" name="Picture 95">
            <a:extLst>
              <a:ext uri="{FF2B5EF4-FFF2-40B4-BE49-F238E27FC236}">
                <a16:creationId xmlns:a16="http://schemas.microsoft.com/office/drawing/2014/main" id="{C1F41F2F-DD4B-41E2-A8E6-9EF4AD91418E}"/>
              </a:ext>
            </a:extLst>
          </p:cNvPr>
          <p:cNvPicPr>
            <a:picLocks noChangeAspect="1"/>
          </p:cNvPicPr>
          <p:nvPr/>
        </p:nvPicPr>
        <p:blipFill>
          <a:blip r:embed="rId15"/>
          <a:stretch>
            <a:fillRect/>
          </a:stretch>
        </p:blipFill>
        <p:spPr>
          <a:xfrm>
            <a:off x="6124670" y="4881078"/>
            <a:ext cx="1107281" cy="252300"/>
          </a:xfrm>
          <a:prstGeom prst="rect">
            <a:avLst/>
          </a:prstGeom>
        </p:spPr>
      </p:pic>
      <p:pic>
        <p:nvPicPr>
          <p:cNvPr id="97" name="Picture 96">
            <a:extLst>
              <a:ext uri="{FF2B5EF4-FFF2-40B4-BE49-F238E27FC236}">
                <a16:creationId xmlns:a16="http://schemas.microsoft.com/office/drawing/2014/main" id="{54C567E5-5CD9-413F-BD68-73A015904D26}"/>
              </a:ext>
            </a:extLst>
          </p:cNvPr>
          <p:cNvPicPr>
            <a:picLocks noChangeAspect="1"/>
          </p:cNvPicPr>
          <p:nvPr/>
        </p:nvPicPr>
        <p:blipFill>
          <a:blip r:embed="rId12"/>
          <a:stretch>
            <a:fillRect/>
          </a:stretch>
        </p:blipFill>
        <p:spPr>
          <a:xfrm>
            <a:off x="5769003" y="2936548"/>
            <a:ext cx="505688" cy="408900"/>
          </a:xfrm>
          <a:prstGeom prst="rect">
            <a:avLst/>
          </a:prstGeom>
        </p:spPr>
      </p:pic>
      <p:pic>
        <p:nvPicPr>
          <p:cNvPr id="98" name="Picture 97">
            <a:extLst>
              <a:ext uri="{FF2B5EF4-FFF2-40B4-BE49-F238E27FC236}">
                <a16:creationId xmlns:a16="http://schemas.microsoft.com/office/drawing/2014/main" id="{379D2754-8B76-4FB6-8F23-B753DAB14D02}"/>
              </a:ext>
            </a:extLst>
          </p:cNvPr>
          <p:cNvPicPr>
            <a:picLocks noChangeAspect="1"/>
          </p:cNvPicPr>
          <p:nvPr/>
        </p:nvPicPr>
        <p:blipFill>
          <a:blip r:embed="rId13"/>
          <a:stretch>
            <a:fillRect/>
          </a:stretch>
        </p:blipFill>
        <p:spPr>
          <a:xfrm>
            <a:off x="6302836" y="3097358"/>
            <a:ext cx="688097" cy="258596"/>
          </a:xfrm>
          <a:prstGeom prst="rect">
            <a:avLst/>
          </a:prstGeom>
        </p:spPr>
      </p:pic>
      <p:graphicFrame>
        <p:nvGraphicFramePr>
          <p:cNvPr id="99" name="Table 2">
            <a:extLst>
              <a:ext uri="{FF2B5EF4-FFF2-40B4-BE49-F238E27FC236}">
                <a16:creationId xmlns:a16="http://schemas.microsoft.com/office/drawing/2014/main" id="{AF23D4B4-C259-409B-AE17-2EF9AB9B2A63}"/>
              </a:ext>
            </a:extLst>
          </p:cNvPr>
          <p:cNvGraphicFramePr>
            <a:graphicFrameLocks noGrp="1"/>
          </p:cNvGraphicFramePr>
          <p:nvPr>
            <p:extLst>
              <p:ext uri="{D42A27DB-BD31-4B8C-83A1-F6EECF244321}">
                <p14:modId xmlns:p14="http://schemas.microsoft.com/office/powerpoint/2010/main" val="761878726"/>
              </p:ext>
            </p:extLst>
          </p:nvPr>
        </p:nvGraphicFramePr>
        <p:xfrm>
          <a:off x="89452" y="2895270"/>
          <a:ext cx="3164778" cy="2658780"/>
        </p:xfrm>
        <a:graphic>
          <a:graphicData uri="http://schemas.openxmlformats.org/drawingml/2006/table">
            <a:tbl>
              <a:tblPr firstRow="1" bandRow="1">
                <a:tableStyleId>{5C22544A-7EE6-4342-B048-85BDC9FD1C3A}</a:tableStyleId>
              </a:tblPr>
              <a:tblGrid>
                <a:gridCol w="2534478">
                  <a:extLst>
                    <a:ext uri="{9D8B030D-6E8A-4147-A177-3AD203B41FA5}">
                      <a16:colId xmlns:a16="http://schemas.microsoft.com/office/drawing/2014/main" val="2703832701"/>
                    </a:ext>
                  </a:extLst>
                </a:gridCol>
                <a:gridCol w="630300">
                  <a:extLst>
                    <a:ext uri="{9D8B030D-6E8A-4147-A177-3AD203B41FA5}">
                      <a16:colId xmlns:a16="http://schemas.microsoft.com/office/drawing/2014/main" val="2459628925"/>
                    </a:ext>
                  </a:extLst>
                </a:gridCol>
              </a:tblGrid>
              <a:tr h="302130">
                <a:tc>
                  <a:txBody>
                    <a:bodyPr/>
                    <a:lstStyle/>
                    <a:p>
                      <a:r>
                        <a:rPr lang="en-US" sz="800" b="1" dirty="0"/>
                        <a:t>Programming Language</a:t>
                      </a:r>
                    </a:p>
                  </a:txBody>
                  <a:tcPr/>
                </a:tc>
                <a:tc>
                  <a:txBody>
                    <a:bodyPr/>
                    <a:lstStyle/>
                    <a:p>
                      <a:r>
                        <a:rPr lang="en-US" sz="800" b="1" dirty="0"/>
                        <a:t>Java</a:t>
                      </a:r>
                    </a:p>
                  </a:txBody>
                  <a:tcPr/>
                </a:tc>
                <a:extLst>
                  <a:ext uri="{0D108BD9-81ED-4DB2-BD59-A6C34878D82A}">
                    <a16:rowId xmlns:a16="http://schemas.microsoft.com/office/drawing/2014/main" val="2774017645"/>
                  </a:ext>
                </a:extLst>
              </a:tr>
              <a:tr h="203334">
                <a:tc>
                  <a:txBody>
                    <a:bodyPr/>
                    <a:lstStyle/>
                    <a:p>
                      <a:r>
                        <a:rPr lang="en-US" sz="800" b="1" dirty="0"/>
                        <a:t>Framework</a:t>
                      </a:r>
                    </a:p>
                  </a:txBody>
                  <a:tcPr/>
                </a:tc>
                <a:tc>
                  <a:txBody>
                    <a:bodyPr/>
                    <a:lstStyle/>
                    <a:p>
                      <a:r>
                        <a:rPr lang="en-US" sz="800" b="1" dirty="0"/>
                        <a:t>Spring</a:t>
                      </a:r>
                    </a:p>
                  </a:txBody>
                  <a:tcPr/>
                </a:tc>
                <a:extLst>
                  <a:ext uri="{0D108BD9-81ED-4DB2-BD59-A6C34878D82A}">
                    <a16:rowId xmlns:a16="http://schemas.microsoft.com/office/drawing/2014/main" val="252932585"/>
                  </a:ext>
                </a:extLst>
              </a:tr>
              <a:tr h="203334">
                <a:tc>
                  <a:txBody>
                    <a:bodyPr/>
                    <a:lstStyle/>
                    <a:p>
                      <a:r>
                        <a:rPr lang="en-US" sz="800" b="1" dirty="0"/>
                        <a:t>CI Tool</a:t>
                      </a:r>
                    </a:p>
                  </a:txBody>
                  <a:tcPr/>
                </a:tc>
                <a:tc>
                  <a:txBody>
                    <a:bodyPr/>
                    <a:lstStyle/>
                    <a:p>
                      <a:r>
                        <a:rPr lang="en-US" sz="800" b="1" dirty="0"/>
                        <a:t>Jenkins</a:t>
                      </a:r>
                    </a:p>
                  </a:txBody>
                  <a:tcPr/>
                </a:tc>
                <a:extLst>
                  <a:ext uri="{0D108BD9-81ED-4DB2-BD59-A6C34878D82A}">
                    <a16:rowId xmlns:a16="http://schemas.microsoft.com/office/drawing/2014/main" val="2889492417"/>
                  </a:ext>
                </a:extLst>
              </a:tr>
              <a:tr h="203334">
                <a:tc>
                  <a:txBody>
                    <a:bodyPr/>
                    <a:lstStyle/>
                    <a:p>
                      <a:r>
                        <a:rPr lang="en-US" sz="800" b="1" dirty="0"/>
                        <a:t>CD Tool</a:t>
                      </a:r>
                    </a:p>
                  </a:txBody>
                  <a:tcPr/>
                </a:tc>
                <a:tc>
                  <a:txBody>
                    <a:bodyPr/>
                    <a:lstStyle/>
                    <a:p>
                      <a:r>
                        <a:rPr lang="en-US" sz="800" b="1" dirty="0"/>
                        <a:t>Spinnaker</a:t>
                      </a:r>
                    </a:p>
                  </a:txBody>
                  <a:tcPr/>
                </a:tc>
                <a:extLst>
                  <a:ext uri="{0D108BD9-81ED-4DB2-BD59-A6C34878D82A}">
                    <a16:rowId xmlns:a16="http://schemas.microsoft.com/office/drawing/2014/main" val="1673308628"/>
                  </a:ext>
                </a:extLst>
              </a:tr>
              <a:tr h="319525">
                <a:tc>
                  <a:txBody>
                    <a:bodyPr/>
                    <a:lstStyle/>
                    <a:p>
                      <a:r>
                        <a:rPr lang="en-US" sz="800" b="1" dirty="0"/>
                        <a:t>Code stored in </a:t>
                      </a:r>
                      <a:r>
                        <a:rPr lang="en-US" sz="800" b="1" dirty="0" err="1"/>
                        <a:t>Github</a:t>
                      </a:r>
                      <a:endParaRPr lang="en-US" sz="800" b="1" dirty="0"/>
                    </a:p>
                  </a:txBody>
                  <a:tcPr/>
                </a:tc>
                <a:tc>
                  <a:txBody>
                    <a:bodyPr/>
                    <a:lstStyle/>
                    <a:p>
                      <a:r>
                        <a:rPr lang="en-US" sz="800" b="1" dirty="0"/>
                        <a:t>Yes (repo not yet created)</a:t>
                      </a:r>
                    </a:p>
                  </a:txBody>
                  <a:tcPr/>
                </a:tc>
                <a:extLst>
                  <a:ext uri="{0D108BD9-81ED-4DB2-BD59-A6C34878D82A}">
                    <a16:rowId xmlns:a16="http://schemas.microsoft.com/office/drawing/2014/main" val="3966343695"/>
                  </a:ext>
                </a:extLst>
              </a:tr>
              <a:tr h="254106">
                <a:tc>
                  <a:txBody>
                    <a:bodyPr/>
                    <a:lstStyle/>
                    <a:p>
                      <a:r>
                        <a:rPr lang="en-US" sz="800" b="1" dirty="0"/>
                        <a:t>Using Fortify for static app sec testing?</a:t>
                      </a:r>
                    </a:p>
                  </a:txBody>
                  <a:tcPr/>
                </a:tc>
                <a:tc>
                  <a:txBody>
                    <a:bodyPr/>
                    <a:lstStyle/>
                    <a:p>
                      <a:r>
                        <a:rPr lang="en-US" sz="800" b="1" dirty="0"/>
                        <a:t>Yes</a:t>
                      </a:r>
                    </a:p>
                  </a:txBody>
                  <a:tcPr/>
                </a:tc>
                <a:extLst>
                  <a:ext uri="{0D108BD9-81ED-4DB2-BD59-A6C34878D82A}">
                    <a16:rowId xmlns:a16="http://schemas.microsoft.com/office/drawing/2014/main" val="3707416617"/>
                  </a:ext>
                </a:extLst>
              </a:tr>
              <a:tr h="298591">
                <a:tc>
                  <a:txBody>
                    <a:bodyPr/>
                    <a:lstStyle/>
                    <a:p>
                      <a:r>
                        <a:rPr lang="en-US" sz="800" b="1" dirty="0"/>
                        <a:t>Using </a:t>
                      </a:r>
                      <a:r>
                        <a:rPr lang="en-US" sz="800" b="1" dirty="0" err="1"/>
                        <a:t>WebInspect</a:t>
                      </a:r>
                      <a:r>
                        <a:rPr lang="en-US" sz="800" b="1" dirty="0"/>
                        <a:t> for dynamic app sec testing?</a:t>
                      </a:r>
                    </a:p>
                  </a:txBody>
                  <a:tcPr/>
                </a:tc>
                <a:tc>
                  <a:txBody>
                    <a:bodyPr/>
                    <a:lstStyle/>
                    <a:p>
                      <a:r>
                        <a:rPr lang="en-US" sz="800" b="1" dirty="0"/>
                        <a:t>Yes</a:t>
                      </a:r>
                    </a:p>
                  </a:txBody>
                  <a:tcPr/>
                </a:tc>
                <a:extLst>
                  <a:ext uri="{0D108BD9-81ED-4DB2-BD59-A6C34878D82A}">
                    <a16:rowId xmlns:a16="http://schemas.microsoft.com/office/drawing/2014/main" val="1071075988"/>
                  </a:ext>
                </a:extLst>
              </a:tr>
              <a:tr h="462833">
                <a:tc>
                  <a:txBody>
                    <a:bodyPr/>
                    <a:lstStyle/>
                    <a:p>
                      <a:r>
                        <a:rPr lang="en-US" sz="800" b="1" dirty="0"/>
                        <a:t>Using </a:t>
                      </a:r>
                      <a:r>
                        <a:rPr lang="en-US" sz="800" b="1" dirty="0" err="1"/>
                        <a:t>Whitesource</a:t>
                      </a:r>
                      <a:r>
                        <a:rPr lang="en-US" sz="800" b="1" dirty="0"/>
                        <a:t> for software composition analysis?</a:t>
                      </a:r>
                    </a:p>
                  </a:txBody>
                  <a:tcPr/>
                </a:tc>
                <a:tc>
                  <a:txBody>
                    <a:bodyPr/>
                    <a:lstStyle/>
                    <a:p>
                      <a:r>
                        <a:rPr lang="en-US" sz="800" b="1" dirty="0"/>
                        <a:t>No</a:t>
                      </a:r>
                    </a:p>
                  </a:txBody>
                  <a:tcPr/>
                </a:tc>
                <a:extLst>
                  <a:ext uri="{0D108BD9-81ED-4DB2-BD59-A6C34878D82A}">
                    <a16:rowId xmlns:a16="http://schemas.microsoft.com/office/drawing/2014/main" val="2738036765"/>
                  </a:ext>
                </a:extLst>
              </a:tr>
            </a:tbl>
          </a:graphicData>
        </a:graphic>
      </p:graphicFrame>
      <p:pic>
        <p:nvPicPr>
          <p:cNvPr id="100" name="Picture 99">
            <a:extLst>
              <a:ext uri="{FF2B5EF4-FFF2-40B4-BE49-F238E27FC236}">
                <a16:creationId xmlns:a16="http://schemas.microsoft.com/office/drawing/2014/main" id="{77731B11-821B-4457-94DF-3EF5F43017FA}"/>
              </a:ext>
            </a:extLst>
          </p:cNvPr>
          <p:cNvPicPr>
            <a:picLocks noChangeAspect="1"/>
          </p:cNvPicPr>
          <p:nvPr/>
        </p:nvPicPr>
        <p:blipFill>
          <a:blip r:embed="rId16"/>
          <a:stretch>
            <a:fillRect/>
          </a:stretch>
        </p:blipFill>
        <p:spPr>
          <a:xfrm>
            <a:off x="8884240" y="1412062"/>
            <a:ext cx="323850" cy="274320"/>
          </a:xfrm>
          <a:prstGeom prst="rect">
            <a:avLst/>
          </a:prstGeom>
        </p:spPr>
      </p:pic>
      <p:pic>
        <p:nvPicPr>
          <p:cNvPr id="101" name="Picture 100">
            <a:extLst>
              <a:ext uri="{FF2B5EF4-FFF2-40B4-BE49-F238E27FC236}">
                <a16:creationId xmlns:a16="http://schemas.microsoft.com/office/drawing/2014/main" id="{48EEB7E7-D29D-4357-961B-98FCD1402079}"/>
              </a:ext>
            </a:extLst>
          </p:cNvPr>
          <p:cNvPicPr>
            <a:picLocks noChangeAspect="1"/>
          </p:cNvPicPr>
          <p:nvPr/>
        </p:nvPicPr>
        <p:blipFill>
          <a:blip r:embed="rId16"/>
          <a:stretch>
            <a:fillRect/>
          </a:stretch>
        </p:blipFill>
        <p:spPr>
          <a:xfrm>
            <a:off x="5832221" y="3933892"/>
            <a:ext cx="323850" cy="274320"/>
          </a:xfrm>
          <a:prstGeom prst="rect">
            <a:avLst/>
          </a:prstGeom>
        </p:spPr>
      </p:pic>
      <p:pic>
        <p:nvPicPr>
          <p:cNvPr id="102" name="Picture 101">
            <a:extLst>
              <a:ext uri="{FF2B5EF4-FFF2-40B4-BE49-F238E27FC236}">
                <a16:creationId xmlns:a16="http://schemas.microsoft.com/office/drawing/2014/main" id="{518B1A83-81D4-47E3-9A3E-25D88D6A0B0A}"/>
              </a:ext>
            </a:extLst>
          </p:cNvPr>
          <p:cNvPicPr>
            <a:picLocks noChangeAspect="1"/>
          </p:cNvPicPr>
          <p:nvPr/>
        </p:nvPicPr>
        <p:blipFill>
          <a:blip r:embed="rId16"/>
          <a:stretch>
            <a:fillRect/>
          </a:stretch>
        </p:blipFill>
        <p:spPr>
          <a:xfrm>
            <a:off x="4796915" y="5218386"/>
            <a:ext cx="323850" cy="274320"/>
          </a:xfrm>
          <a:prstGeom prst="rect">
            <a:avLst/>
          </a:prstGeom>
        </p:spPr>
      </p:pic>
      <p:pic>
        <p:nvPicPr>
          <p:cNvPr id="82" name="Picture 81">
            <a:extLst>
              <a:ext uri="{FF2B5EF4-FFF2-40B4-BE49-F238E27FC236}">
                <a16:creationId xmlns:a16="http://schemas.microsoft.com/office/drawing/2014/main" id="{DC923B2D-5FF7-41CB-818D-E40E38144CCF}"/>
              </a:ext>
            </a:extLst>
          </p:cNvPr>
          <p:cNvPicPr>
            <a:picLocks noChangeAspect="1"/>
          </p:cNvPicPr>
          <p:nvPr/>
        </p:nvPicPr>
        <p:blipFill>
          <a:blip r:embed="rId17"/>
          <a:stretch>
            <a:fillRect/>
          </a:stretch>
        </p:blipFill>
        <p:spPr>
          <a:xfrm>
            <a:off x="6142015" y="4195500"/>
            <a:ext cx="248484" cy="287100"/>
          </a:xfrm>
          <a:prstGeom prst="rect">
            <a:avLst/>
          </a:prstGeom>
        </p:spPr>
      </p:pic>
      <p:pic>
        <p:nvPicPr>
          <p:cNvPr id="84" name="Picture 83">
            <a:extLst>
              <a:ext uri="{FF2B5EF4-FFF2-40B4-BE49-F238E27FC236}">
                <a16:creationId xmlns:a16="http://schemas.microsoft.com/office/drawing/2014/main" id="{B9274451-A743-4A55-9E69-4B7178F66C88}"/>
              </a:ext>
            </a:extLst>
          </p:cNvPr>
          <p:cNvPicPr>
            <a:picLocks noChangeAspect="1"/>
          </p:cNvPicPr>
          <p:nvPr/>
        </p:nvPicPr>
        <p:blipFill>
          <a:blip r:embed="rId17"/>
          <a:stretch>
            <a:fillRect/>
          </a:stretch>
        </p:blipFill>
        <p:spPr>
          <a:xfrm>
            <a:off x="8060300" y="1741482"/>
            <a:ext cx="248484" cy="287100"/>
          </a:xfrm>
          <a:prstGeom prst="rect">
            <a:avLst/>
          </a:prstGeom>
        </p:spPr>
      </p:pic>
      <p:pic>
        <p:nvPicPr>
          <p:cNvPr id="89" name="Picture 88">
            <a:extLst>
              <a:ext uri="{FF2B5EF4-FFF2-40B4-BE49-F238E27FC236}">
                <a16:creationId xmlns:a16="http://schemas.microsoft.com/office/drawing/2014/main" id="{1172BB70-9B35-4AE0-9AB6-5AE7598A33E0}"/>
              </a:ext>
            </a:extLst>
          </p:cNvPr>
          <p:cNvPicPr>
            <a:picLocks noChangeAspect="1"/>
          </p:cNvPicPr>
          <p:nvPr/>
        </p:nvPicPr>
        <p:blipFill>
          <a:blip r:embed="rId17"/>
          <a:stretch>
            <a:fillRect/>
          </a:stretch>
        </p:blipFill>
        <p:spPr>
          <a:xfrm>
            <a:off x="5061737" y="5475761"/>
            <a:ext cx="248484" cy="287100"/>
          </a:xfrm>
          <a:prstGeom prst="rect">
            <a:avLst/>
          </a:prstGeom>
        </p:spPr>
      </p:pic>
      <p:pic>
        <p:nvPicPr>
          <p:cNvPr id="103" name="Picture 102">
            <a:extLst>
              <a:ext uri="{FF2B5EF4-FFF2-40B4-BE49-F238E27FC236}">
                <a16:creationId xmlns:a16="http://schemas.microsoft.com/office/drawing/2014/main" id="{62EAFCAD-0E5B-43DF-97C6-8809A457DACF}"/>
              </a:ext>
            </a:extLst>
          </p:cNvPr>
          <p:cNvPicPr>
            <a:picLocks noChangeAspect="1"/>
          </p:cNvPicPr>
          <p:nvPr/>
        </p:nvPicPr>
        <p:blipFill>
          <a:blip r:embed="rId17"/>
          <a:stretch>
            <a:fillRect/>
          </a:stretch>
        </p:blipFill>
        <p:spPr>
          <a:xfrm>
            <a:off x="2430111" y="2591144"/>
            <a:ext cx="248484" cy="287100"/>
          </a:xfrm>
          <a:prstGeom prst="rect">
            <a:avLst/>
          </a:prstGeom>
        </p:spPr>
      </p:pic>
      <p:pic>
        <p:nvPicPr>
          <p:cNvPr id="104" name="Picture 103">
            <a:extLst>
              <a:ext uri="{FF2B5EF4-FFF2-40B4-BE49-F238E27FC236}">
                <a16:creationId xmlns:a16="http://schemas.microsoft.com/office/drawing/2014/main" id="{8F370E63-8E18-4C20-B362-EF4BEE125265}"/>
              </a:ext>
            </a:extLst>
          </p:cNvPr>
          <p:cNvPicPr>
            <a:picLocks noChangeAspect="1"/>
          </p:cNvPicPr>
          <p:nvPr/>
        </p:nvPicPr>
        <p:blipFill>
          <a:blip r:embed="rId18"/>
          <a:stretch>
            <a:fillRect/>
          </a:stretch>
        </p:blipFill>
        <p:spPr>
          <a:xfrm>
            <a:off x="4036530" y="5928851"/>
            <a:ext cx="248484" cy="282750"/>
          </a:xfrm>
          <a:prstGeom prst="rect">
            <a:avLst/>
          </a:prstGeom>
        </p:spPr>
      </p:pic>
    </p:spTree>
    <p:extLst>
      <p:ext uri="{BB962C8B-B14F-4D97-AF65-F5344CB8AC3E}">
        <p14:creationId xmlns:p14="http://schemas.microsoft.com/office/powerpoint/2010/main" val="143308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107">
            <a:extLst>
              <a:ext uri="{FF2B5EF4-FFF2-40B4-BE49-F238E27FC236}">
                <a16:creationId xmlns:a16="http://schemas.microsoft.com/office/drawing/2014/main" id="{D6CCF572-2452-9B44-BB51-3EE830191805}"/>
              </a:ext>
            </a:extLst>
          </p:cNvPr>
          <p:cNvPicPr>
            <a:picLocks noChangeAspect="1"/>
          </p:cNvPicPr>
          <p:nvPr/>
        </p:nvPicPr>
        <p:blipFill>
          <a:blip r:embed="rId3"/>
          <a:stretch>
            <a:fillRect/>
          </a:stretch>
        </p:blipFill>
        <p:spPr>
          <a:xfrm>
            <a:off x="4241763" y="1721075"/>
            <a:ext cx="749428" cy="763529"/>
          </a:xfrm>
          <a:prstGeom prst="rect">
            <a:avLst/>
          </a:prstGeom>
        </p:spPr>
      </p:pic>
      <p:sp>
        <p:nvSpPr>
          <p:cNvPr id="13" name="Slide Number Placeholder 12">
            <a:extLst>
              <a:ext uri="{FF2B5EF4-FFF2-40B4-BE49-F238E27FC236}">
                <a16:creationId xmlns:a16="http://schemas.microsoft.com/office/drawing/2014/main" id="{5D09B809-5D32-3044-89D8-F74EAC9ACC14}"/>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19</a:t>
            </a:fld>
            <a:endParaRPr lang="en-US" dirty="0">
              <a:solidFill>
                <a:prstClr val="white">
                  <a:tint val="75000"/>
                </a:prstClr>
              </a:solidFill>
            </a:endParaRPr>
          </a:p>
        </p:txBody>
      </p:sp>
      <p:grpSp>
        <p:nvGrpSpPr>
          <p:cNvPr id="114" name="Group 113"/>
          <p:cNvGrpSpPr/>
          <p:nvPr/>
        </p:nvGrpSpPr>
        <p:grpSpPr>
          <a:xfrm>
            <a:off x="3863035" y="4561271"/>
            <a:ext cx="4483965" cy="1473077"/>
            <a:chOff x="4746436" y="5038343"/>
            <a:chExt cx="2431604" cy="1473077"/>
          </a:xfrm>
        </p:grpSpPr>
        <p:pic>
          <p:nvPicPr>
            <p:cNvPr id="63" name="Picture 62"/>
            <p:cNvPicPr>
              <a:picLocks noChangeAspect="1"/>
            </p:cNvPicPr>
            <p:nvPr/>
          </p:nvPicPr>
          <p:blipFill>
            <a:blip r:embed="rId4"/>
            <a:stretch>
              <a:fillRect/>
            </a:stretch>
          </p:blipFill>
          <p:spPr>
            <a:xfrm>
              <a:off x="4746436" y="5038343"/>
              <a:ext cx="2431604" cy="1473077"/>
            </a:xfrm>
            <a:prstGeom prst="rect">
              <a:avLst/>
            </a:prstGeom>
          </p:spPr>
        </p:pic>
        <p:sp>
          <p:nvSpPr>
            <p:cNvPr id="64" name="TextBox 63"/>
            <p:cNvSpPr txBox="1"/>
            <p:nvPr/>
          </p:nvSpPr>
          <p:spPr>
            <a:xfrm>
              <a:off x="4810444" y="5070650"/>
              <a:ext cx="881635" cy="415498"/>
            </a:xfrm>
            <a:prstGeom prst="rect">
              <a:avLst/>
            </a:prstGeom>
            <a:noFill/>
          </p:spPr>
          <p:txBody>
            <a:bodyPr wrap="none" rtlCol="0">
              <a:spAutoFit/>
            </a:bodyPr>
            <a:lstStyle/>
            <a:p>
              <a:r>
                <a:rPr lang="en-US" sz="1050" b="1" dirty="0">
                  <a:solidFill>
                    <a:prstClr val="black"/>
                  </a:solidFill>
                </a:rPr>
                <a:t>GCP (</a:t>
              </a:r>
              <a:r>
                <a:rPr lang="en-US" sz="1050" b="1" dirty="0" err="1">
                  <a:solidFill>
                    <a:prstClr val="black"/>
                  </a:solidFill>
                </a:rPr>
                <a:t>pr</a:t>
              </a:r>
              <a:r>
                <a:rPr lang="en-US" sz="1050" b="1" dirty="0">
                  <a:solidFill>
                    <a:prstClr val="black"/>
                  </a:solidFill>
                </a:rPr>
                <a:t>-project-</a:t>
              </a:r>
              <a:r>
                <a:rPr lang="en-US" sz="1050" b="1" dirty="0" err="1">
                  <a:solidFill>
                    <a:prstClr val="black"/>
                  </a:solidFill>
                </a:rPr>
                <a:t>thd</a:t>
              </a:r>
              <a:r>
                <a:rPr lang="en-US" sz="1050" b="1" dirty="0">
                  <a:solidFill>
                    <a:prstClr val="black"/>
                  </a:solidFill>
                </a:rPr>
                <a:t>)</a:t>
              </a:r>
            </a:p>
            <a:p>
              <a:r>
                <a:rPr lang="en-US" sz="1050" b="1" dirty="0">
                  <a:solidFill>
                    <a:prstClr val="black"/>
                  </a:solidFill>
                </a:rPr>
                <a:t>Cloud Region and Zone</a:t>
              </a:r>
            </a:p>
          </p:txBody>
        </p:sp>
      </p:grpSp>
      <p:grpSp>
        <p:nvGrpSpPr>
          <p:cNvPr id="28" name="Group 27"/>
          <p:cNvGrpSpPr/>
          <p:nvPr/>
        </p:nvGrpSpPr>
        <p:grpSpPr>
          <a:xfrm>
            <a:off x="6673821" y="5360817"/>
            <a:ext cx="851074" cy="863949"/>
            <a:chOff x="5680066" y="5268978"/>
            <a:chExt cx="851074" cy="863949"/>
          </a:xfrm>
        </p:grpSpPr>
        <p:pic>
          <p:nvPicPr>
            <p:cNvPr id="68" name="Picture 67"/>
            <p:cNvPicPr>
              <a:picLocks noChangeAspect="1"/>
            </p:cNvPicPr>
            <p:nvPr/>
          </p:nvPicPr>
          <p:blipFill>
            <a:blip r:embed="rId3"/>
            <a:stretch>
              <a:fillRect/>
            </a:stretch>
          </p:blipFill>
          <p:spPr>
            <a:xfrm>
              <a:off x="5680066" y="5268978"/>
              <a:ext cx="851074" cy="863949"/>
            </a:xfrm>
            <a:prstGeom prst="rect">
              <a:avLst/>
            </a:prstGeom>
          </p:spPr>
        </p:pic>
        <p:sp>
          <p:nvSpPr>
            <p:cNvPr id="69" name="TextBox 68"/>
            <p:cNvSpPr txBox="1"/>
            <p:nvPr/>
          </p:nvSpPr>
          <p:spPr>
            <a:xfrm>
              <a:off x="5724734" y="5573994"/>
              <a:ext cx="787395" cy="415498"/>
            </a:xfrm>
            <a:prstGeom prst="rect">
              <a:avLst/>
            </a:prstGeom>
            <a:noFill/>
          </p:spPr>
          <p:txBody>
            <a:bodyPr wrap="none" rtlCol="0">
              <a:spAutoFit/>
            </a:bodyPr>
            <a:lstStyle/>
            <a:p>
              <a:pPr algn="ctr"/>
              <a:r>
                <a:rPr lang="en-US" sz="1050" b="1" dirty="0">
                  <a:solidFill>
                    <a:prstClr val="black"/>
                  </a:solidFill>
                </a:rPr>
                <a:t>Compute </a:t>
              </a:r>
            </a:p>
            <a:p>
              <a:pPr algn="ctr"/>
              <a:r>
                <a:rPr lang="en-US" sz="1050" b="1" dirty="0">
                  <a:solidFill>
                    <a:prstClr val="black"/>
                  </a:solidFill>
                </a:rPr>
                <a:t>Engine</a:t>
              </a:r>
            </a:p>
          </p:txBody>
        </p:sp>
      </p:grpSp>
      <p:sp>
        <p:nvSpPr>
          <p:cNvPr id="66" name="Rectangle 65"/>
          <p:cNvSpPr/>
          <p:nvPr/>
        </p:nvSpPr>
        <p:spPr>
          <a:xfrm>
            <a:off x="6641231" y="4965748"/>
            <a:ext cx="943590" cy="266221"/>
          </a:xfrm>
          <a:prstGeom prst="rect">
            <a:avLst/>
          </a:prstGeom>
          <a:solidFill>
            <a:schemeClr val="tx1">
              <a:lumMod val="8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prstClr val="black">
                    <a:lumMod val="65000"/>
                    <a:lumOff val="35000"/>
                  </a:prstClr>
                </a:solidFill>
                <a:latin typeface="Calibri" charset="0"/>
                <a:ea typeface="Calibri" charset="0"/>
                <a:cs typeface="Calibri" charset="0"/>
              </a:rPr>
              <a:t>Cloud Application</a:t>
            </a:r>
          </a:p>
        </p:txBody>
      </p:sp>
      <p:grpSp>
        <p:nvGrpSpPr>
          <p:cNvPr id="113" name="Group 112"/>
          <p:cNvGrpSpPr/>
          <p:nvPr/>
        </p:nvGrpSpPr>
        <p:grpSpPr>
          <a:xfrm>
            <a:off x="2329935" y="970920"/>
            <a:ext cx="5568279" cy="1787816"/>
            <a:chOff x="2694075" y="1338662"/>
            <a:chExt cx="6702552" cy="1931107"/>
          </a:xfrm>
        </p:grpSpPr>
        <p:pic>
          <p:nvPicPr>
            <p:cNvPr id="8" name="Picture 7"/>
            <p:cNvPicPr>
              <a:picLocks noChangeAspect="1"/>
            </p:cNvPicPr>
            <p:nvPr/>
          </p:nvPicPr>
          <p:blipFill>
            <a:blip r:embed="rId4"/>
            <a:stretch>
              <a:fillRect/>
            </a:stretch>
          </p:blipFill>
          <p:spPr>
            <a:xfrm>
              <a:off x="2694075" y="1338662"/>
              <a:ext cx="6702552" cy="1931107"/>
            </a:xfrm>
            <a:prstGeom prst="rect">
              <a:avLst/>
            </a:prstGeom>
          </p:spPr>
        </p:pic>
        <p:sp>
          <p:nvSpPr>
            <p:cNvPr id="10" name="TextBox 9"/>
            <p:cNvSpPr txBox="1"/>
            <p:nvPr/>
          </p:nvSpPr>
          <p:spPr>
            <a:xfrm>
              <a:off x="2941393" y="1418304"/>
              <a:ext cx="500136" cy="282578"/>
            </a:xfrm>
            <a:prstGeom prst="rect">
              <a:avLst/>
            </a:prstGeom>
            <a:noFill/>
          </p:spPr>
          <p:txBody>
            <a:bodyPr wrap="none" rtlCol="0">
              <a:spAutoFit/>
            </a:bodyPr>
            <a:lstStyle/>
            <a:p>
              <a:r>
                <a:rPr lang="en-US" sz="1100" b="1" dirty="0">
                  <a:solidFill>
                    <a:prstClr val="black"/>
                  </a:solidFill>
                </a:rPr>
                <a:t>SSC</a:t>
              </a:r>
            </a:p>
          </p:txBody>
        </p:sp>
      </p:grpSp>
      <p:grpSp>
        <p:nvGrpSpPr>
          <p:cNvPr id="95" name="Group 94"/>
          <p:cNvGrpSpPr/>
          <p:nvPr/>
        </p:nvGrpSpPr>
        <p:grpSpPr>
          <a:xfrm>
            <a:off x="1243522" y="1673909"/>
            <a:ext cx="2909849" cy="532707"/>
            <a:chOff x="1487595" y="1956588"/>
            <a:chExt cx="4116693" cy="532707"/>
          </a:xfrm>
        </p:grpSpPr>
        <p:cxnSp>
          <p:nvCxnSpPr>
            <p:cNvPr id="12" name="Straight Arrow Connector 11"/>
            <p:cNvCxnSpPr>
              <a:cxnSpLocks/>
              <a:endCxn id="25" idx="1"/>
            </p:cNvCxnSpPr>
            <p:nvPr/>
          </p:nvCxnSpPr>
          <p:spPr>
            <a:xfrm>
              <a:off x="1487595" y="1956588"/>
              <a:ext cx="4116693" cy="52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35091" y="2273851"/>
              <a:ext cx="1293156" cy="21544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a:t>
              </a:r>
            </a:p>
          </p:txBody>
        </p:sp>
      </p:grpSp>
      <p:sp>
        <p:nvSpPr>
          <p:cNvPr id="25" name="Rectangle 24"/>
          <p:cNvSpPr/>
          <p:nvPr/>
        </p:nvSpPr>
        <p:spPr>
          <a:xfrm>
            <a:off x="4153371" y="1840342"/>
            <a:ext cx="1003158" cy="242967"/>
          </a:xfrm>
          <a:prstGeom prst="rect">
            <a:avLst/>
          </a:prstGeom>
          <a:solidFill>
            <a:schemeClr val="tx1">
              <a:lumMod val="8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prstClr val="black">
                    <a:lumMod val="65000"/>
                    <a:lumOff val="35000"/>
                  </a:prstClr>
                </a:solidFill>
                <a:latin typeface="Calibri" charset="0"/>
                <a:ea typeface="Calibri" charset="0"/>
                <a:cs typeface="Calibri" charset="0"/>
              </a:rPr>
              <a:t>my Application UI</a:t>
            </a:r>
          </a:p>
        </p:txBody>
      </p:sp>
      <p:grpSp>
        <p:nvGrpSpPr>
          <p:cNvPr id="115" name="Group 114"/>
          <p:cNvGrpSpPr/>
          <p:nvPr/>
        </p:nvGrpSpPr>
        <p:grpSpPr>
          <a:xfrm>
            <a:off x="6897438" y="1843163"/>
            <a:ext cx="688729" cy="485458"/>
            <a:chOff x="8150166" y="2210906"/>
            <a:chExt cx="688729" cy="485458"/>
          </a:xfrm>
        </p:grpSpPr>
        <p:sp>
          <p:nvSpPr>
            <p:cNvPr id="27" name="Can 26"/>
            <p:cNvSpPr/>
            <p:nvPr/>
          </p:nvSpPr>
          <p:spPr>
            <a:xfrm>
              <a:off x="8150166" y="2210906"/>
              <a:ext cx="688729" cy="485458"/>
            </a:xfrm>
            <a:prstGeom prst="can">
              <a:avLst/>
            </a:prstGeom>
            <a:solidFill>
              <a:srgbClr val="F9CB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8317242" y="2383116"/>
              <a:ext cx="354585" cy="215444"/>
            </a:xfrm>
            <a:prstGeom prst="rect">
              <a:avLst/>
            </a:prstGeom>
            <a:noFill/>
          </p:spPr>
          <p:txBody>
            <a:bodyPr wrap="none" rtlCol="0">
              <a:spAutoFit/>
            </a:bodyPr>
            <a:lstStyle/>
            <a:p>
              <a:pPr algn="ctr"/>
              <a:r>
                <a:rPr lang="en-US" sz="800" dirty="0">
                  <a:solidFill>
                    <a:prstClr val="black"/>
                  </a:solidFill>
                </a:rPr>
                <a:t>SQL</a:t>
              </a:r>
            </a:p>
          </p:txBody>
        </p:sp>
      </p:grpSp>
      <p:grpSp>
        <p:nvGrpSpPr>
          <p:cNvPr id="107" name="Group 106"/>
          <p:cNvGrpSpPr/>
          <p:nvPr/>
        </p:nvGrpSpPr>
        <p:grpSpPr>
          <a:xfrm>
            <a:off x="5135234" y="1945339"/>
            <a:ext cx="1762204" cy="338554"/>
            <a:chOff x="6387962" y="2209846"/>
            <a:chExt cx="1762204" cy="338554"/>
          </a:xfrm>
        </p:grpSpPr>
        <p:cxnSp>
          <p:nvCxnSpPr>
            <p:cNvPr id="105" name="Straight Arrow Connector 104"/>
            <p:cNvCxnSpPr/>
            <p:nvPr/>
          </p:nvCxnSpPr>
          <p:spPr>
            <a:xfrm flipV="1">
              <a:off x="6387962" y="2341307"/>
              <a:ext cx="1762204" cy="784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669154" y="2209846"/>
              <a:ext cx="878825" cy="338554"/>
            </a:xfrm>
            <a:prstGeom prst="rect">
              <a:avLst/>
            </a:prstGeom>
            <a:solidFill>
              <a:schemeClr val="tx1"/>
            </a:solidFill>
          </p:spPr>
          <p:txBody>
            <a:bodyPr wrap="square" rtlCol="0">
              <a:spAutoFit/>
            </a:bodyPr>
            <a:lstStyle/>
            <a:p>
              <a:pPr algn="ctr"/>
              <a:r>
                <a:rPr lang="en-US" sz="800" dirty="0">
                  <a:solidFill>
                    <a:prstClr val="black"/>
                  </a:solidFill>
                </a:rPr>
                <a:t>TCP/1433 MSSQL TLS 1.2</a:t>
              </a:r>
            </a:p>
          </p:txBody>
        </p:sp>
      </p:grpSp>
      <p:grpSp>
        <p:nvGrpSpPr>
          <p:cNvPr id="42" name="Group 41"/>
          <p:cNvGrpSpPr/>
          <p:nvPr/>
        </p:nvGrpSpPr>
        <p:grpSpPr>
          <a:xfrm>
            <a:off x="7505883" y="5505838"/>
            <a:ext cx="2486811" cy="814851"/>
            <a:chOff x="6657350" y="2001310"/>
            <a:chExt cx="2156734" cy="675077"/>
          </a:xfrm>
        </p:grpSpPr>
        <p:cxnSp>
          <p:nvCxnSpPr>
            <p:cNvPr id="43" name="Straight Arrow Connector 42"/>
            <p:cNvCxnSpPr>
              <a:stCxn id="69" idx="3"/>
              <a:endCxn id="45" idx="1"/>
            </p:cNvCxnSpPr>
            <p:nvPr/>
          </p:nvCxnSpPr>
          <p:spPr>
            <a:xfrm flipV="1">
              <a:off x="6657350" y="2001310"/>
              <a:ext cx="2156734" cy="3046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649279" y="2293908"/>
              <a:ext cx="646363" cy="382479"/>
            </a:xfrm>
            <a:prstGeom prst="rect">
              <a:avLst/>
            </a:prstGeom>
            <a:solidFill>
              <a:schemeClr val="tx1"/>
            </a:solidFill>
          </p:spPr>
          <p:txBody>
            <a:bodyPr wrap="square" rtlCol="0">
              <a:spAutoFit/>
            </a:bodyPr>
            <a:lstStyle/>
            <a:p>
              <a:pPr algn="ctr"/>
              <a:r>
                <a:rPr lang="en-US" sz="800" dirty="0">
                  <a:solidFill>
                    <a:prstClr val="black"/>
                  </a:solidFill>
                </a:rPr>
                <a:t>TCP/443 TLS 1.2 Public</a:t>
              </a:r>
            </a:p>
          </p:txBody>
        </p:sp>
      </p:grpSp>
      <p:grpSp>
        <p:nvGrpSpPr>
          <p:cNvPr id="7" name="Group 6"/>
          <p:cNvGrpSpPr/>
          <p:nvPr/>
        </p:nvGrpSpPr>
        <p:grpSpPr>
          <a:xfrm>
            <a:off x="8313684" y="5053439"/>
            <a:ext cx="3076343" cy="904800"/>
            <a:chOff x="7293615" y="5361720"/>
            <a:chExt cx="2946441" cy="904800"/>
          </a:xfrm>
        </p:grpSpPr>
        <p:pic>
          <p:nvPicPr>
            <p:cNvPr id="45" name="Picture 44"/>
            <p:cNvPicPr>
              <a:picLocks noChangeAspect="1"/>
            </p:cNvPicPr>
            <p:nvPr/>
          </p:nvPicPr>
          <p:blipFill>
            <a:blip r:embed="rId5"/>
            <a:stretch>
              <a:fillRect/>
            </a:stretch>
          </p:blipFill>
          <p:spPr>
            <a:xfrm>
              <a:off x="8901728" y="5361720"/>
              <a:ext cx="1338328" cy="904800"/>
            </a:xfrm>
            <a:prstGeom prst="rect">
              <a:avLst/>
            </a:prstGeom>
          </p:spPr>
        </p:pic>
        <p:sp>
          <p:nvSpPr>
            <p:cNvPr id="50" name="TextBox 49"/>
            <p:cNvSpPr txBox="1"/>
            <p:nvPr/>
          </p:nvSpPr>
          <p:spPr>
            <a:xfrm>
              <a:off x="9238019" y="5662803"/>
              <a:ext cx="739600" cy="253916"/>
            </a:xfrm>
            <a:prstGeom prst="rect">
              <a:avLst/>
            </a:prstGeom>
            <a:noFill/>
          </p:spPr>
          <p:txBody>
            <a:bodyPr wrap="none" rtlCol="0">
              <a:spAutoFit/>
            </a:bodyPr>
            <a:lstStyle/>
            <a:p>
              <a:pPr algn="ctr"/>
              <a:r>
                <a:rPr lang="en-US" sz="1050" b="1" dirty="0">
                  <a:solidFill>
                    <a:prstClr val="black"/>
                  </a:solidFill>
                </a:rPr>
                <a:t>Third Party</a:t>
              </a:r>
            </a:p>
          </p:txBody>
        </p:sp>
        <p:pic>
          <p:nvPicPr>
            <p:cNvPr id="56" name="Picture 55"/>
            <p:cNvPicPr>
              <a:picLocks noChangeAspect="1"/>
            </p:cNvPicPr>
            <p:nvPr/>
          </p:nvPicPr>
          <p:blipFill>
            <a:blip r:embed="rId6"/>
            <a:stretch>
              <a:fillRect/>
            </a:stretch>
          </p:blipFill>
          <p:spPr>
            <a:xfrm>
              <a:off x="7293615" y="5647270"/>
              <a:ext cx="749813" cy="304500"/>
            </a:xfrm>
            <a:prstGeom prst="rect">
              <a:avLst/>
            </a:prstGeom>
          </p:spPr>
        </p:pic>
      </p:grpSp>
      <p:sp>
        <p:nvSpPr>
          <p:cNvPr id="2" name="TextBox 1"/>
          <p:cNvSpPr txBox="1"/>
          <p:nvPr/>
        </p:nvSpPr>
        <p:spPr>
          <a:xfrm>
            <a:off x="4162745" y="3163765"/>
            <a:ext cx="691215" cy="200055"/>
          </a:xfrm>
          <a:prstGeom prst="rect">
            <a:avLst/>
          </a:prstGeom>
          <a:noFill/>
        </p:spPr>
        <p:txBody>
          <a:bodyPr wrap="none" rtlCol="0">
            <a:spAutoFit/>
          </a:bodyPr>
          <a:lstStyle/>
          <a:p>
            <a:r>
              <a:rPr lang="en-US" sz="700" dirty="0">
                <a:solidFill>
                  <a:schemeClr val="bg1"/>
                </a:solidFill>
              </a:rPr>
              <a:t>API Gateway</a:t>
            </a:r>
          </a:p>
        </p:txBody>
      </p:sp>
      <p:grpSp>
        <p:nvGrpSpPr>
          <p:cNvPr id="60" name="Group 59"/>
          <p:cNvGrpSpPr/>
          <p:nvPr/>
        </p:nvGrpSpPr>
        <p:grpSpPr>
          <a:xfrm>
            <a:off x="4384644" y="5599712"/>
            <a:ext cx="688729" cy="485458"/>
            <a:chOff x="8150166" y="2210906"/>
            <a:chExt cx="688729" cy="485458"/>
          </a:xfrm>
        </p:grpSpPr>
        <p:sp>
          <p:nvSpPr>
            <p:cNvPr id="61" name="Can 60"/>
            <p:cNvSpPr/>
            <p:nvPr/>
          </p:nvSpPr>
          <p:spPr>
            <a:xfrm>
              <a:off x="8150166" y="2210906"/>
              <a:ext cx="688729" cy="485458"/>
            </a:xfrm>
            <a:prstGeom prst="can">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TextBox 61"/>
            <p:cNvSpPr txBox="1"/>
            <p:nvPr/>
          </p:nvSpPr>
          <p:spPr>
            <a:xfrm>
              <a:off x="8181790" y="2383116"/>
              <a:ext cx="625492" cy="215444"/>
            </a:xfrm>
            <a:prstGeom prst="rect">
              <a:avLst/>
            </a:prstGeom>
            <a:noFill/>
          </p:spPr>
          <p:txBody>
            <a:bodyPr wrap="none" rtlCol="0">
              <a:spAutoFit/>
            </a:bodyPr>
            <a:lstStyle/>
            <a:p>
              <a:pPr algn="ctr"/>
              <a:r>
                <a:rPr lang="en-US" sz="800" dirty="0">
                  <a:solidFill>
                    <a:prstClr val="black"/>
                  </a:solidFill>
                </a:rPr>
                <a:t>Big Query</a:t>
              </a:r>
            </a:p>
          </p:txBody>
        </p:sp>
      </p:grpSp>
      <p:grpSp>
        <p:nvGrpSpPr>
          <p:cNvPr id="67" name="Group 66"/>
          <p:cNvGrpSpPr/>
          <p:nvPr/>
        </p:nvGrpSpPr>
        <p:grpSpPr>
          <a:xfrm rot="10800000">
            <a:off x="5073940" y="5741609"/>
            <a:ext cx="2219490" cy="396701"/>
            <a:chOff x="2891341" y="2176788"/>
            <a:chExt cx="2219490" cy="396701"/>
          </a:xfrm>
        </p:grpSpPr>
        <p:cxnSp>
          <p:nvCxnSpPr>
            <p:cNvPr id="70" name="Straight Arrow Connector 69"/>
            <p:cNvCxnSpPr>
              <a:stCxn id="68" idx="1"/>
            </p:cNvCxnSpPr>
            <p:nvPr/>
          </p:nvCxnSpPr>
          <p:spPr>
            <a:xfrm rot="10800000" flipH="1" flipV="1">
              <a:off x="2891341" y="2573488"/>
              <a:ext cx="1585143"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rot="10800000">
              <a:off x="4206756" y="2176788"/>
              <a:ext cx="904075"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 THD</a:t>
              </a:r>
            </a:p>
          </p:txBody>
        </p:sp>
      </p:grpSp>
      <p:grpSp>
        <p:nvGrpSpPr>
          <p:cNvPr id="75" name="Group 74"/>
          <p:cNvGrpSpPr/>
          <p:nvPr/>
        </p:nvGrpSpPr>
        <p:grpSpPr>
          <a:xfrm>
            <a:off x="482429" y="3129365"/>
            <a:ext cx="1942843" cy="1473077"/>
            <a:chOff x="4746436" y="4920359"/>
            <a:chExt cx="2431604" cy="1473077"/>
          </a:xfrm>
        </p:grpSpPr>
        <p:pic>
          <p:nvPicPr>
            <p:cNvPr id="76" name="Picture 75"/>
            <p:cNvPicPr>
              <a:picLocks noChangeAspect="1"/>
            </p:cNvPicPr>
            <p:nvPr/>
          </p:nvPicPr>
          <p:blipFill>
            <a:blip r:embed="rId4"/>
            <a:stretch>
              <a:fillRect/>
            </a:stretch>
          </p:blipFill>
          <p:spPr>
            <a:xfrm>
              <a:off x="4746436" y="4920359"/>
              <a:ext cx="2431604" cy="1473077"/>
            </a:xfrm>
            <a:prstGeom prst="rect">
              <a:avLst/>
            </a:prstGeom>
          </p:spPr>
        </p:pic>
        <p:sp>
          <p:nvSpPr>
            <p:cNvPr id="77" name="TextBox 76"/>
            <p:cNvSpPr txBox="1"/>
            <p:nvPr/>
          </p:nvSpPr>
          <p:spPr>
            <a:xfrm>
              <a:off x="4810444" y="4967414"/>
              <a:ext cx="542095" cy="253916"/>
            </a:xfrm>
            <a:prstGeom prst="rect">
              <a:avLst/>
            </a:prstGeom>
            <a:noFill/>
          </p:spPr>
          <p:txBody>
            <a:bodyPr wrap="none" rtlCol="0">
              <a:spAutoFit/>
            </a:bodyPr>
            <a:lstStyle/>
            <a:p>
              <a:r>
                <a:rPr lang="en-US" sz="1050" b="1" dirty="0">
                  <a:solidFill>
                    <a:prstClr val="black"/>
                  </a:solidFill>
                </a:rPr>
                <a:t>ATC</a:t>
              </a:r>
            </a:p>
          </p:txBody>
        </p:sp>
      </p:grpSp>
      <p:grpSp>
        <p:nvGrpSpPr>
          <p:cNvPr id="78" name="Group 77"/>
          <p:cNvGrpSpPr/>
          <p:nvPr/>
        </p:nvGrpSpPr>
        <p:grpSpPr>
          <a:xfrm>
            <a:off x="1080589" y="3562749"/>
            <a:ext cx="749428" cy="763529"/>
            <a:chOff x="5680066" y="5341402"/>
            <a:chExt cx="851074" cy="763529"/>
          </a:xfrm>
        </p:grpSpPr>
        <p:pic>
          <p:nvPicPr>
            <p:cNvPr id="80" name="Picture 79"/>
            <p:cNvPicPr>
              <a:picLocks noChangeAspect="1"/>
            </p:cNvPicPr>
            <p:nvPr/>
          </p:nvPicPr>
          <p:blipFill>
            <a:blip r:embed="rId3"/>
            <a:stretch>
              <a:fillRect/>
            </a:stretch>
          </p:blipFill>
          <p:spPr>
            <a:xfrm>
              <a:off x="5680066" y="5341402"/>
              <a:ext cx="851074" cy="763529"/>
            </a:xfrm>
            <a:prstGeom prst="rect">
              <a:avLst/>
            </a:prstGeom>
          </p:spPr>
        </p:pic>
        <p:sp>
          <p:nvSpPr>
            <p:cNvPr id="82" name="TextBox 81"/>
            <p:cNvSpPr txBox="1"/>
            <p:nvPr/>
          </p:nvSpPr>
          <p:spPr>
            <a:xfrm>
              <a:off x="5877957" y="5573994"/>
              <a:ext cx="480956" cy="253916"/>
            </a:xfrm>
            <a:prstGeom prst="rect">
              <a:avLst/>
            </a:prstGeom>
            <a:noFill/>
          </p:spPr>
          <p:txBody>
            <a:bodyPr wrap="none" rtlCol="0">
              <a:spAutoFit/>
            </a:bodyPr>
            <a:lstStyle/>
            <a:p>
              <a:pPr algn="ctr"/>
              <a:r>
                <a:rPr lang="en-US" sz="1050" b="1" dirty="0">
                  <a:solidFill>
                    <a:prstClr val="black"/>
                  </a:solidFill>
                </a:rPr>
                <a:t>PCF</a:t>
              </a:r>
            </a:p>
          </p:txBody>
        </p:sp>
      </p:grpSp>
      <p:sp>
        <p:nvSpPr>
          <p:cNvPr id="83" name="Rectangle 82"/>
          <p:cNvSpPr/>
          <p:nvPr/>
        </p:nvSpPr>
        <p:spPr>
          <a:xfrm>
            <a:off x="966703" y="3580688"/>
            <a:ext cx="985209" cy="231413"/>
          </a:xfrm>
          <a:prstGeom prst="rect">
            <a:avLst/>
          </a:prstGeom>
          <a:solidFill>
            <a:srgbClr val="F9CBAB"/>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prstClr val="black">
                    <a:lumMod val="65000"/>
                    <a:lumOff val="35000"/>
                  </a:prstClr>
                </a:solidFill>
                <a:latin typeface="Calibri" charset="0"/>
                <a:ea typeface="Calibri" charset="0"/>
                <a:cs typeface="Calibri" charset="0"/>
              </a:rPr>
              <a:t>my Application API</a:t>
            </a:r>
          </a:p>
        </p:txBody>
      </p:sp>
      <p:cxnSp>
        <p:nvCxnSpPr>
          <p:cNvPr id="23" name="Elbow Connector 22"/>
          <p:cNvCxnSpPr>
            <a:cxnSpLocks/>
            <a:stCxn id="80" idx="3"/>
            <a:endCxn id="66" idx="0"/>
          </p:cNvCxnSpPr>
          <p:nvPr/>
        </p:nvCxnSpPr>
        <p:spPr>
          <a:xfrm>
            <a:off x="1830017" y="3944514"/>
            <a:ext cx="5283009" cy="10212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cxnSpLocks/>
            <a:stCxn id="109" idx="2"/>
            <a:endCxn id="83" idx="0"/>
          </p:cNvCxnSpPr>
          <p:nvPr/>
        </p:nvCxnSpPr>
        <p:spPr>
          <a:xfrm rot="5400000">
            <a:off x="2425157" y="1354210"/>
            <a:ext cx="1260630" cy="3192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352235" y="2908414"/>
            <a:ext cx="646561"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a:t>
            </a:r>
          </a:p>
        </p:txBody>
      </p:sp>
      <p:sp>
        <p:nvSpPr>
          <p:cNvPr id="85" name="TextBox 84"/>
          <p:cNvSpPr txBox="1"/>
          <p:nvPr/>
        </p:nvSpPr>
        <p:spPr>
          <a:xfrm>
            <a:off x="4331515" y="3646899"/>
            <a:ext cx="544818" cy="461665"/>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 THD</a:t>
            </a:r>
          </a:p>
        </p:txBody>
      </p:sp>
      <p:pic>
        <p:nvPicPr>
          <p:cNvPr id="55" name="Picture 54"/>
          <p:cNvPicPr>
            <a:picLocks noChangeAspect="1"/>
          </p:cNvPicPr>
          <p:nvPr/>
        </p:nvPicPr>
        <p:blipFill>
          <a:blip r:embed="rId7"/>
          <a:stretch>
            <a:fillRect/>
          </a:stretch>
        </p:blipFill>
        <p:spPr>
          <a:xfrm>
            <a:off x="4138230" y="2830047"/>
            <a:ext cx="505688" cy="408900"/>
          </a:xfrm>
          <a:prstGeom prst="rect">
            <a:avLst/>
          </a:prstGeom>
        </p:spPr>
      </p:pic>
      <p:pic>
        <p:nvPicPr>
          <p:cNvPr id="86" name="Picture 85"/>
          <p:cNvPicPr>
            <a:picLocks noChangeAspect="1"/>
          </p:cNvPicPr>
          <p:nvPr/>
        </p:nvPicPr>
        <p:blipFill>
          <a:blip r:embed="rId8"/>
          <a:stretch>
            <a:fillRect/>
          </a:stretch>
        </p:blipFill>
        <p:spPr>
          <a:xfrm>
            <a:off x="2821929" y="2731735"/>
            <a:ext cx="239766" cy="269700"/>
          </a:xfrm>
          <a:prstGeom prst="rect">
            <a:avLst/>
          </a:prstGeom>
        </p:spPr>
      </p:pic>
      <p:pic>
        <p:nvPicPr>
          <p:cNvPr id="96" name="Picture 95"/>
          <p:cNvPicPr>
            <a:picLocks noChangeAspect="1"/>
          </p:cNvPicPr>
          <p:nvPr/>
        </p:nvPicPr>
        <p:blipFill>
          <a:blip r:embed="rId8"/>
          <a:stretch>
            <a:fillRect/>
          </a:stretch>
        </p:blipFill>
        <p:spPr>
          <a:xfrm>
            <a:off x="3745140" y="3663037"/>
            <a:ext cx="239766" cy="269700"/>
          </a:xfrm>
          <a:prstGeom prst="rect">
            <a:avLst/>
          </a:prstGeom>
        </p:spPr>
      </p:pic>
      <p:grpSp>
        <p:nvGrpSpPr>
          <p:cNvPr id="6" name="Group 5">
            <a:extLst>
              <a:ext uri="{FF2B5EF4-FFF2-40B4-BE49-F238E27FC236}">
                <a16:creationId xmlns:a16="http://schemas.microsoft.com/office/drawing/2014/main" id="{8B59DE4A-7812-734B-8726-475D59505DB4}"/>
              </a:ext>
            </a:extLst>
          </p:cNvPr>
          <p:cNvGrpSpPr/>
          <p:nvPr/>
        </p:nvGrpSpPr>
        <p:grpSpPr>
          <a:xfrm>
            <a:off x="2829547" y="3789028"/>
            <a:ext cx="749813" cy="310308"/>
            <a:chOff x="10012124" y="2666615"/>
            <a:chExt cx="749813" cy="310308"/>
          </a:xfrm>
        </p:grpSpPr>
        <p:pic>
          <p:nvPicPr>
            <p:cNvPr id="88" name="Picture 87">
              <a:extLst>
                <a:ext uri="{FF2B5EF4-FFF2-40B4-BE49-F238E27FC236}">
                  <a16:creationId xmlns:a16="http://schemas.microsoft.com/office/drawing/2014/main" id="{65B88FE8-A723-844A-8965-D2E0FF355641}"/>
                </a:ext>
              </a:extLst>
            </p:cNvPr>
            <p:cNvPicPr>
              <a:picLocks noChangeAspect="1"/>
            </p:cNvPicPr>
            <p:nvPr/>
          </p:nvPicPr>
          <p:blipFill>
            <a:blip r:embed="rId9"/>
            <a:stretch>
              <a:fillRect/>
            </a:stretch>
          </p:blipFill>
          <p:spPr>
            <a:xfrm>
              <a:off x="10012124" y="2672423"/>
              <a:ext cx="749813" cy="304500"/>
            </a:xfrm>
            <a:prstGeom prst="rect">
              <a:avLst/>
            </a:prstGeom>
          </p:spPr>
        </p:pic>
        <p:sp>
          <p:nvSpPr>
            <p:cNvPr id="89" name="TextBox 88">
              <a:extLst>
                <a:ext uri="{FF2B5EF4-FFF2-40B4-BE49-F238E27FC236}">
                  <a16:creationId xmlns:a16="http://schemas.microsoft.com/office/drawing/2014/main" id="{7C8F8C6A-B4EB-D144-84B9-1E3639B5ACE2}"/>
                </a:ext>
              </a:extLst>
            </p:cNvPr>
            <p:cNvSpPr txBox="1"/>
            <p:nvPr/>
          </p:nvSpPr>
          <p:spPr>
            <a:xfrm>
              <a:off x="10075085" y="2666615"/>
              <a:ext cx="561372" cy="230832"/>
            </a:xfrm>
            <a:prstGeom prst="rect">
              <a:avLst/>
            </a:prstGeom>
            <a:noFill/>
          </p:spPr>
          <p:txBody>
            <a:bodyPr wrap="none" rtlCol="0">
              <a:spAutoFit/>
            </a:bodyPr>
            <a:lstStyle/>
            <a:p>
              <a:r>
                <a:rPr lang="en-US" sz="900" dirty="0">
                  <a:solidFill>
                    <a:schemeClr val="bg1"/>
                  </a:solidFill>
                </a:rPr>
                <a:t>Equinix</a:t>
              </a:r>
            </a:p>
          </p:txBody>
        </p:sp>
      </p:grpSp>
      <p:sp>
        <p:nvSpPr>
          <p:cNvPr id="9" name="Rectangle 8">
            <a:extLst>
              <a:ext uri="{FF2B5EF4-FFF2-40B4-BE49-F238E27FC236}">
                <a16:creationId xmlns:a16="http://schemas.microsoft.com/office/drawing/2014/main" id="{90624561-932F-0F4B-A50A-FB3A2CB65F0A}"/>
              </a:ext>
            </a:extLst>
          </p:cNvPr>
          <p:cNvSpPr/>
          <p:nvPr/>
        </p:nvSpPr>
        <p:spPr>
          <a:xfrm>
            <a:off x="8909250" y="970920"/>
            <a:ext cx="2921252" cy="38500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chemeClr val="bg1"/>
                </a:solidFill>
              </a:rPr>
              <a:t>Process Flow</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a:t>
            </a:r>
            <a:r>
              <a:rPr lang="en-US" sz="800" i="1" dirty="0">
                <a:solidFill>
                  <a:schemeClr val="bg1"/>
                </a:solidFill>
              </a:rPr>
              <a:t>E.g. Corporate Associates log into  my THD application using THD SSO (SAML/Ping) to launch the application and stage jobs.</a:t>
            </a:r>
          </a:p>
          <a:p>
            <a:pPr marL="342900" indent="-342900">
              <a:buFont typeface="+mj-lt"/>
              <a:buAutoNum type="arabicPeriod"/>
            </a:pPr>
            <a:r>
              <a:rPr lang="en-US" sz="800" b="1" dirty="0">
                <a:solidFill>
                  <a:schemeClr val="bg1"/>
                </a:solidFill>
              </a:rPr>
              <a:t>Describe the actions that are executed on this flow, including including all data elements that are transmitted and stored, authentication mechanism, etc. </a:t>
            </a:r>
            <a:r>
              <a:rPr lang="en-US" sz="800" i="1" dirty="0">
                <a:solidFill>
                  <a:schemeClr val="bg1"/>
                </a:solidFill>
              </a:rPr>
              <a:t>E.g. The </a:t>
            </a:r>
            <a:r>
              <a:rPr lang="en-US" sz="800" i="1" dirty="0" err="1">
                <a:solidFill>
                  <a:schemeClr val="bg1"/>
                </a:solidFill>
              </a:rPr>
              <a:t>myTHDapplication</a:t>
            </a:r>
            <a:r>
              <a:rPr lang="en-US" sz="800" i="1" dirty="0">
                <a:solidFill>
                  <a:schemeClr val="bg1"/>
                </a:solidFill>
              </a:rPr>
              <a:t> queries the Db Name database to retrieve customer name, address, order information, etc. over an SSL-secured JDBC connection. The data stored in the database is encrypted using AES 256.</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p>
          <a:p>
            <a:pPr marL="342900" indent="-342900">
              <a:buFont typeface="+mj-lt"/>
              <a:buAutoNum type="arabicPeriod"/>
            </a:pPr>
            <a:endParaRPr lang="en-US" sz="800" dirty="0">
              <a:solidFill>
                <a:schemeClr val="bg1"/>
              </a:solidFill>
            </a:endParaRPr>
          </a:p>
          <a:p>
            <a:pPr marL="342900" indent="-342900">
              <a:buFont typeface="+mj-lt"/>
              <a:buAutoNum type="arabicPeriod"/>
            </a:pPr>
            <a:endParaRPr lang="en-US" sz="800" dirty="0">
              <a:solidFill>
                <a:schemeClr val="bg1"/>
              </a:solidFill>
            </a:endParaRPr>
          </a:p>
          <a:p>
            <a:pPr marL="342900" indent="-342900">
              <a:buFont typeface="+mj-lt"/>
              <a:buAutoNum type="arabicPeriod"/>
            </a:pPr>
            <a:endParaRPr lang="en-US" sz="800" dirty="0">
              <a:solidFill>
                <a:schemeClr val="bg1"/>
              </a:solidFill>
            </a:endParaRPr>
          </a:p>
          <a:p>
            <a:pPr marL="342900" indent="-342900">
              <a:buFont typeface="+mj-lt"/>
              <a:buAutoNum type="arabicPeriod"/>
            </a:pPr>
            <a:endParaRPr lang="en-US" sz="800" dirty="0">
              <a:solidFill>
                <a:schemeClr val="bg1"/>
              </a:solidFill>
            </a:endParaRPr>
          </a:p>
          <a:p>
            <a:pPr marL="342900" indent="-342900">
              <a:buFont typeface="+mj-lt"/>
              <a:buAutoNum type="arabicPeriod"/>
            </a:pPr>
            <a:endParaRPr lang="en-US" sz="800" dirty="0"/>
          </a:p>
        </p:txBody>
      </p:sp>
      <p:sp>
        <p:nvSpPr>
          <p:cNvPr id="91" name="TextBox 90">
            <a:extLst>
              <a:ext uri="{FF2B5EF4-FFF2-40B4-BE49-F238E27FC236}">
                <a16:creationId xmlns:a16="http://schemas.microsoft.com/office/drawing/2014/main" id="{C5B56CDB-8A6D-7346-BFF7-DBCC4683588A}"/>
              </a:ext>
            </a:extLst>
          </p:cNvPr>
          <p:cNvSpPr txBox="1"/>
          <p:nvPr/>
        </p:nvSpPr>
        <p:spPr>
          <a:xfrm>
            <a:off x="2053164" y="1546597"/>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1</a:t>
            </a:r>
          </a:p>
        </p:txBody>
      </p:sp>
      <p:sp>
        <p:nvSpPr>
          <p:cNvPr id="92" name="TextBox 91">
            <a:extLst>
              <a:ext uri="{FF2B5EF4-FFF2-40B4-BE49-F238E27FC236}">
                <a16:creationId xmlns:a16="http://schemas.microsoft.com/office/drawing/2014/main" id="{6CA06A2B-8CC8-6443-91AE-EF99B609255C}"/>
              </a:ext>
            </a:extLst>
          </p:cNvPr>
          <p:cNvSpPr txBox="1"/>
          <p:nvPr/>
        </p:nvSpPr>
        <p:spPr>
          <a:xfrm>
            <a:off x="5823859" y="1701364"/>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2</a:t>
            </a:r>
          </a:p>
        </p:txBody>
      </p:sp>
      <p:sp>
        <p:nvSpPr>
          <p:cNvPr id="93" name="TextBox 92">
            <a:extLst>
              <a:ext uri="{FF2B5EF4-FFF2-40B4-BE49-F238E27FC236}">
                <a16:creationId xmlns:a16="http://schemas.microsoft.com/office/drawing/2014/main" id="{2FD22622-C310-A444-B217-968BA8CBD035}"/>
              </a:ext>
            </a:extLst>
          </p:cNvPr>
          <p:cNvSpPr txBox="1"/>
          <p:nvPr/>
        </p:nvSpPr>
        <p:spPr>
          <a:xfrm>
            <a:off x="1462319" y="2678785"/>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3</a:t>
            </a:r>
          </a:p>
        </p:txBody>
      </p:sp>
      <p:sp>
        <p:nvSpPr>
          <p:cNvPr id="94" name="TextBox 93">
            <a:extLst>
              <a:ext uri="{FF2B5EF4-FFF2-40B4-BE49-F238E27FC236}">
                <a16:creationId xmlns:a16="http://schemas.microsoft.com/office/drawing/2014/main" id="{3DD9D0C2-01A1-3F4F-9F45-59E7145BB48D}"/>
              </a:ext>
            </a:extLst>
          </p:cNvPr>
          <p:cNvSpPr txBox="1"/>
          <p:nvPr/>
        </p:nvSpPr>
        <p:spPr>
          <a:xfrm>
            <a:off x="5348166" y="5121054"/>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5</a:t>
            </a:r>
          </a:p>
        </p:txBody>
      </p:sp>
      <p:sp>
        <p:nvSpPr>
          <p:cNvPr id="100" name="TextBox 99">
            <a:extLst>
              <a:ext uri="{FF2B5EF4-FFF2-40B4-BE49-F238E27FC236}">
                <a16:creationId xmlns:a16="http://schemas.microsoft.com/office/drawing/2014/main" id="{9F470C9B-ACC9-1842-9820-4A2F99E39A87}"/>
              </a:ext>
            </a:extLst>
          </p:cNvPr>
          <p:cNvSpPr txBox="1"/>
          <p:nvPr/>
        </p:nvSpPr>
        <p:spPr>
          <a:xfrm>
            <a:off x="8625178" y="5046071"/>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6</a:t>
            </a:r>
          </a:p>
        </p:txBody>
      </p:sp>
      <p:sp>
        <p:nvSpPr>
          <p:cNvPr id="101" name="TextBox 100">
            <a:extLst>
              <a:ext uri="{FF2B5EF4-FFF2-40B4-BE49-F238E27FC236}">
                <a16:creationId xmlns:a16="http://schemas.microsoft.com/office/drawing/2014/main" id="{77FA68C6-CC8C-9A43-96EC-60C4FAB5F2BA}"/>
              </a:ext>
            </a:extLst>
          </p:cNvPr>
          <p:cNvSpPr txBox="1"/>
          <p:nvPr/>
        </p:nvSpPr>
        <p:spPr>
          <a:xfrm>
            <a:off x="2498791" y="3558196"/>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4</a:t>
            </a:r>
          </a:p>
        </p:txBody>
      </p:sp>
      <p:grpSp>
        <p:nvGrpSpPr>
          <p:cNvPr id="19" name="Group 18">
            <a:extLst>
              <a:ext uri="{FF2B5EF4-FFF2-40B4-BE49-F238E27FC236}">
                <a16:creationId xmlns:a16="http://schemas.microsoft.com/office/drawing/2014/main" id="{9EB82408-2B8A-0944-819B-DDFDD6E5E116}"/>
              </a:ext>
            </a:extLst>
          </p:cNvPr>
          <p:cNvGrpSpPr/>
          <p:nvPr/>
        </p:nvGrpSpPr>
        <p:grpSpPr>
          <a:xfrm>
            <a:off x="597636" y="1708657"/>
            <a:ext cx="914147" cy="478500"/>
            <a:chOff x="597636" y="1938175"/>
            <a:chExt cx="914147" cy="478500"/>
          </a:xfrm>
        </p:grpSpPr>
        <p:pic>
          <p:nvPicPr>
            <p:cNvPr id="102" name="Picture 101"/>
            <p:cNvPicPr>
              <a:picLocks noChangeAspect="1"/>
            </p:cNvPicPr>
            <p:nvPr/>
          </p:nvPicPr>
          <p:blipFill>
            <a:blip r:embed="rId10"/>
            <a:stretch>
              <a:fillRect/>
            </a:stretch>
          </p:blipFill>
          <p:spPr>
            <a:xfrm>
              <a:off x="1025341" y="1938175"/>
              <a:ext cx="486442" cy="478500"/>
            </a:xfrm>
            <a:prstGeom prst="rect">
              <a:avLst/>
            </a:prstGeom>
          </p:spPr>
        </p:pic>
        <p:pic>
          <p:nvPicPr>
            <p:cNvPr id="103" name="Picture 102">
              <a:extLst>
                <a:ext uri="{FF2B5EF4-FFF2-40B4-BE49-F238E27FC236}">
                  <a16:creationId xmlns:a16="http://schemas.microsoft.com/office/drawing/2014/main" id="{E6C5E532-0CE2-8642-9862-686E65CBF60E}"/>
                </a:ext>
              </a:extLst>
            </p:cNvPr>
            <p:cNvPicPr>
              <a:picLocks noChangeAspect="1"/>
            </p:cNvPicPr>
            <p:nvPr/>
          </p:nvPicPr>
          <p:blipFill rotWithShape="1">
            <a:blip r:embed="rId11"/>
            <a:srcRect b="32831"/>
            <a:stretch/>
          </p:blipFill>
          <p:spPr>
            <a:xfrm>
              <a:off x="597636" y="2047100"/>
              <a:ext cx="489345" cy="331205"/>
            </a:xfrm>
            <a:prstGeom prst="rect">
              <a:avLst/>
            </a:prstGeom>
          </p:spPr>
        </p:pic>
      </p:grpSp>
      <p:sp>
        <p:nvSpPr>
          <p:cNvPr id="109" name="TextBox 108">
            <a:extLst>
              <a:ext uri="{FF2B5EF4-FFF2-40B4-BE49-F238E27FC236}">
                <a16:creationId xmlns:a16="http://schemas.microsoft.com/office/drawing/2014/main" id="{5883F1F8-9A86-5241-A5FB-DD60788D0985}"/>
              </a:ext>
            </a:extLst>
          </p:cNvPr>
          <p:cNvSpPr txBox="1"/>
          <p:nvPr/>
        </p:nvSpPr>
        <p:spPr>
          <a:xfrm>
            <a:off x="4426252" y="2066142"/>
            <a:ext cx="450765" cy="253916"/>
          </a:xfrm>
          <a:prstGeom prst="rect">
            <a:avLst/>
          </a:prstGeom>
          <a:noFill/>
        </p:spPr>
        <p:txBody>
          <a:bodyPr wrap="none" rtlCol="0">
            <a:spAutoFit/>
          </a:bodyPr>
          <a:lstStyle/>
          <a:p>
            <a:pPr algn="ctr"/>
            <a:r>
              <a:rPr lang="en-US" sz="1050" b="1" dirty="0">
                <a:solidFill>
                  <a:prstClr val="black"/>
                </a:solidFill>
              </a:rPr>
              <a:t>Grid</a:t>
            </a:r>
          </a:p>
        </p:txBody>
      </p:sp>
      <p:sp>
        <p:nvSpPr>
          <p:cNvPr id="110" name="Oval 109">
            <a:extLst>
              <a:ext uri="{FF2B5EF4-FFF2-40B4-BE49-F238E27FC236}">
                <a16:creationId xmlns:a16="http://schemas.microsoft.com/office/drawing/2014/main" id="{9B7B166E-D3D3-5341-A177-C015290BAC1A}"/>
              </a:ext>
            </a:extLst>
          </p:cNvPr>
          <p:cNvSpPr/>
          <p:nvPr/>
        </p:nvSpPr>
        <p:spPr>
          <a:xfrm>
            <a:off x="9233976" y="5232761"/>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AO</a:t>
            </a:r>
          </a:p>
        </p:txBody>
      </p:sp>
      <p:sp>
        <p:nvSpPr>
          <p:cNvPr id="112" name="Oval 111">
            <a:extLst>
              <a:ext uri="{FF2B5EF4-FFF2-40B4-BE49-F238E27FC236}">
                <a16:creationId xmlns:a16="http://schemas.microsoft.com/office/drawing/2014/main" id="{7DE07076-DDDC-1445-A3B6-021D0667706F}"/>
              </a:ext>
            </a:extLst>
          </p:cNvPr>
          <p:cNvSpPr/>
          <p:nvPr/>
        </p:nvSpPr>
        <p:spPr>
          <a:xfrm>
            <a:off x="6329731" y="1793783"/>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SAA</a:t>
            </a:r>
          </a:p>
        </p:txBody>
      </p:sp>
      <p:sp>
        <p:nvSpPr>
          <p:cNvPr id="117" name="Oval 116">
            <a:extLst>
              <a:ext uri="{FF2B5EF4-FFF2-40B4-BE49-F238E27FC236}">
                <a16:creationId xmlns:a16="http://schemas.microsoft.com/office/drawing/2014/main" id="{787AFD0D-809F-1647-BF46-F24B5B714ED3}"/>
              </a:ext>
            </a:extLst>
          </p:cNvPr>
          <p:cNvSpPr/>
          <p:nvPr/>
        </p:nvSpPr>
        <p:spPr>
          <a:xfrm>
            <a:off x="6254823" y="5122896"/>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SAG</a:t>
            </a:r>
          </a:p>
        </p:txBody>
      </p:sp>
      <p:sp>
        <p:nvSpPr>
          <p:cNvPr id="118" name="Oval 117">
            <a:extLst>
              <a:ext uri="{FF2B5EF4-FFF2-40B4-BE49-F238E27FC236}">
                <a16:creationId xmlns:a16="http://schemas.microsoft.com/office/drawing/2014/main" id="{4830624B-C479-6648-8AB9-993D9E5752EA}"/>
              </a:ext>
            </a:extLst>
          </p:cNvPr>
          <p:cNvSpPr/>
          <p:nvPr/>
        </p:nvSpPr>
        <p:spPr>
          <a:xfrm>
            <a:off x="2610087" y="1735505"/>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SCP</a:t>
            </a:r>
          </a:p>
        </p:txBody>
      </p:sp>
      <p:sp>
        <p:nvSpPr>
          <p:cNvPr id="119" name="TextBox 118">
            <a:extLst>
              <a:ext uri="{FF2B5EF4-FFF2-40B4-BE49-F238E27FC236}">
                <a16:creationId xmlns:a16="http://schemas.microsoft.com/office/drawing/2014/main" id="{A47A40AF-416D-3C4D-BBDA-A87CFAD428CB}"/>
              </a:ext>
            </a:extLst>
          </p:cNvPr>
          <p:cNvSpPr txBox="1"/>
          <p:nvPr/>
        </p:nvSpPr>
        <p:spPr>
          <a:xfrm>
            <a:off x="563135" y="2101725"/>
            <a:ext cx="532518" cy="200055"/>
          </a:xfrm>
          <a:prstGeom prst="rect">
            <a:avLst/>
          </a:prstGeom>
          <a:noFill/>
        </p:spPr>
        <p:txBody>
          <a:bodyPr wrap="none" rtlCol="0">
            <a:spAutoFit/>
          </a:bodyPr>
          <a:lstStyle/>
          <a:p>
            <a:r>
              <a:rPr lang="en-US" sz="700" dirty="0">
                <a:solidFill>
                  <a:schemeClr val="bg1"/>
                </a:solidFill>
                <a:latin typeface="Calibri" panose="020F0502020204030204" pitchFamily="34" charset="0"/>
                <a:cs typeface="Calibri" panose="020F0502020204030204" pitchFamily="34" charset="0"/>
              </a:rPr>
              <a:t>Associate</a:t>
            </a:r>
          </a:p>
        </p:txBody>
      </p:sp>
      <p:pic>
        <p:nvPicPr>
          <p:cNvPr id="120" name="Picture 119">
            <a:extLst>
              <a:ext uri="{FF2B5EF4-FFF2-40B4-BE49-F238E27FC236}">
                <a16:creationId xmlns:a16="http://schemas.microsoft.com/office/drawing/2014/main" id="{CE46498B-CF64-5240-B38D-8FA081AA2116}"/>
              </a:ext>
            </a:extLst>
          </p:cNvPr>
          <p:cNvPicPr>
            <a:picLocks noChangeAspect="1"/>
          </p:cNvPicPr>
          <p:nvPr/>
        </p:nvPicPr>
        <p:blipFill>
          <a:blip r:embed="rId12"/>
          <a:stretch>
            <a:fillRect/>
          </a:stretch>
        </p:blipFill>
        <p:spPr>
          <a:xfrm>
            <a:off x="1763167" y="1835214"/>
            <a:ext cx="505688" cy="408900"/>
          </a:xfrm>
          <a:prstGeom prst="rect">
            <a:avLst/>
          </a:prstGeom>
        </p:spPr>
      </p:pic>
      <p:sp>
        <p:nvSpPr>
          <p:cNvPr id="123" name="TextBox 122">
            <a:extLst>
              <a:ext uri="{FF2B5EF4-FFF2-40B4-BE49-F238E27FC236}">
                <a16:creationId xmlns:a16="http://schemas.microsoft.com/office/drawing/2014/main" id="{0E784168-10E6-6445-8420-955FA153941B}"/>
              </a:ext>
            </a:extLst>
          </p:cNvPr>
          <p:cNvSpPr txBox="1"/>
          <p:nvPr/>
        </p:nvSpPr>
        <p:spPr>
          <a:xfrm>
            <a:off x="1600424" y="2157515"/>
            <a:ext cx="752129" cy="200055"/>
          </a:xfrm>
          <a:prstGeom prst="rect">
            <a:avLst/>
          </a:prstGeom>
          <a:noFill/>
        </p:spPr>
        <p:txBody>
          <a:bodyPr wrap="none" rtlCol="0">
            <a:spAutoFit/>
          </a:bodyPr>
          <a:lstStyle/>
          <a:p>
            <a:r>
              <a:rPr lang="en-US" sz="700" dirty="0">
                <a:solidFill>
                  <a:schemeClr val="bg1"/>
                </a:solidFill>
              </a:rPr>
              <a:t>Load Balancer</a:t>
            </a:r>
          </a:p>
        </p:txBody>
      </p:sp>
      <p:sp>
        <p:nvSpPr>
          <p:cNvPr id="125" name="Title 2">
            <a:extLst>
              <a:ext uri="{FF2B5EF4-FFF2-40B4-BE49-F238E27FC236}">
                <a16:creationId xmlns:a16="http://schemas.microsoft.com/office/drawing/2014/main" id="{6F27B351-D1D2-4F46-B9F8-160F608A5891}"/>
              </a:ext>
            </a:extLst>
          </p:cNvPr>
          <p:cNvSpPr txBox="1">
            <a:spLocks/>
          </p:cNvSpPr>
          <p:nvPr/>
        </p:nvSpPr>
        <p:spPr>
          <a:xfrm>
            <a:off x="3973588" y="192708"/>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Multi-Environment Solution</a:t>
            </a:r>
          </a:p>
        </p:txBody>
      </p:sp>
      <p:cxnSp>
        <p:nvCxnSpPr>
          <p:cNvPr id="87" name="Straight Connector 86">
            <a:extLst>
              <a:ext uri="{FF2B5EF4-FFF2-40B4-BE49-F238E27FC236}">
                <a16:creationId xmlns:a16="http://schemas.microsoft.com/office/drawing/2014/main" id="{4725CE14-5DA8-7541-B8B4-2D2657D9419A}"/>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Slide Number Placeholder 3">
            <a:extLst>
              <a:ext uri="{FF2B5EF4-FFF2-40B4-BE49-F238E27FC236}">
                <a16:creationId xmlns:a16="http://schemas.microsoft.com/office/drawing/2014/main" id="{75F9AEE2-4799-2E40-AB73-32991F5E2AC7}"/>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19</a:t>
            </a:fld>
            <a:endParaRPr lang="en-US" b="1" dirty="0">
              <a:solidFill>
                <a:srgbClr val="C55814"/>
              </a:solidFill>
              <a:latin typeface="Calibri" panose="020F0502020204030204"/>
            </a:endParaRPr>
          </a:p>
        </p:txBody>
      </p:sp>
      <p:graphicFrame>
        <p:nvGraphicFramePr>
          <p:cNvPr id="84" name="Table 2">
            <a:extLst>
              <a:ext uri="{FF2B5EF4-FFF2-40B4-BE49-F238E27FC236}">
                <a16:creationId xmlns:a16="http://schemas.microsoft.com/office/drawing/2014/main" id="{BDD626AA-DCF0-4247-810F-F2BB66BB9353}"/>
              </a:ext>
            </a:extLst>
          </p:cNvPr>
          <p:cNvGraphicFramePr>
            <a:graphicFrameLocks noGrp="1"/>
          </p:cNvGraphicFramePr>
          <p:nvPr>
            <p:extLst>
              <p:ext uri="{D42A27DB-BD31-4B8C-83A1-F6EECF244321}">
                <p14:modId xmlns:p14="http://schemas.microsoft.com/office/powerpoint/2010/main" val="2541282216"/>
              </p:ext>
            </p:extLst>
          </p:nvPr>
        </p:nvGraphicFramePr>
        <p:xfrm>
          <a:off x="79512" y="4681954"/>
          <a:ext cx="3751909" cy="2105618"/>
        </p:xfrm>
        <a:graphic>
          <a:graphicData uri="http://schemas.openxmlformats.org/drawingml/2006/table">
            <a:tbl>
              <a:tblPr firstRow="1" bandRow="1">
                <a:tableStyleId>{5C22544A-7EE6-4342-B048-85BDC9FD1C3A}</a:tableStyleId>
              </a:tblPr>
              <a:tblGrid>
                <a:gridCol w="2792897">
                  <a:extLst>
                    <a:ext uri="{9D8B030D-6E8A-4147-A177-3AD203B41FA5}">
                      <a16:colId xmlns:a16="http://schemas.microsoft.com/office/drawing/2014/main" val="2703832701"/>
                    </a:ext>
                  </a:extLst>
                </a:gridCol>
                <a:gridCol w="959012">
                  <a:extLst>
                    <a:ext uri="{9D8B030D-6E8A-4147-A177-3AD203B41FA5}">
                      <a16:colId xmlns:a16="http://schemas.microsoft.com/office/drawing/2014/main" val="2459628925"/>
                    </a:ext>
                  </a:extLst>
                </a:gridCol>
              </a:tblGrid>
              <a:tr h="277869">
                <a:tc>
                  <a:txBody>
                    <a:bodyPr/>
                    <a:lstStyle/>
                    <a:p>
                      <a:r>
                        <a:rPr lang="en-US" sz="800" b="1" dirty="0"/>
                        <a:t>Programming Language</a:t>
                      </a:r>
                    </a:p>
                  </a:txBody>
                  <a:tcPr/>
                </a:tc>
                <a:tc>
                  <a:txBody>
                    <a:bodyPr/>
                    <a:lstStyle/>
                    <a:p>
                      <a:r>
                        <a:rPr lang="en-US" sz="800" b="1" dirty="0"/>
                        <a:t>Java</a:t>
                      </a:r>
                    </a:p>
                  </a:txBody>
                  <a:tcPr/>
                </a:tc>
                <a:extLst>
                  <a:ext uri="{0D108BD9-81ED-4DB2-BD59-A6C34878D82A}">
                    <a16:rowId xmlns:a16="http://schemas.microsoft.com/office/drawing/2014/main" val="2774017645"/>
                  </a:ext>
                </a:extLst>
              </a:tr>
              <a:tr h="203302">
                <a:tc>
                  <a:txBody>
                    <a:bodyPr/>
                    <a:lstStyle/>
                    <a:p>
                      <a:r>
                        <a:rPr lang="en-US" sz="800" b="1" dirty="0"/>
                        <a:t>Framework</a:t>
                      </a:r>
                    </a:p>
                  </a:txBody>
                  <a:tcPr/>
                </a:tc>
                <a:tc>
                  <a:txBody>
                    <a:bodyPr/>
                    <a:lstStyle/>
                    <a:p>
                      <a:r>
                        <a:rPr lang="en-US" sz="800" b="1" dirty="0"/>
                        <a:t>Spring</a:t>
                      </a:r>
                    </a:p>
                  </a:txBody>
                  <a:tcPr/>
                </a:tc>
                <a:extLst>
                  <a:ext uri="{0D108BD9-81ED-4DB2-BD59-A6C34878D82A}">
                    <a16:rowId xmlns:a16="http://schemas.microsoft.com/office/drawing/2014/main" val="2698243248"/>
                  </a:ext>
                </a:extLst>
              </a:tr>
              <a:tr h="203302">
                <a:tc>
                  <a:txBody>
                    <a:bodyPr/>
                    <a:lstStyle/>
                    <a:p>
                      <a:r>
                        <a:rPr lang="en-US" sz="800" b="1" dirty="0"/>
                        <a:t>CI Tool</a:t>
                      </a:r>
                    </a:p>
                  </a:txBody>
                  <a:tcPr/>
                </a:tc>
                <a:tc>
                  <a:txBody>
                    <a:bodyPr/>
                    <a:lstStyle/>
                    <a:p>
                      <a:r>
                        <a:rPr lang="en-US" sz="800" b="1" dirty="0"/>
                        <a:t>Jenkins</a:t>
                      </a:r>
                    </a:p>
                  </a:txBody>
                  <a:tcPr/>
                </a:tc>
                <a:extLst>
                  <a:ext uri="{0D108BD9-81ED-4DB2-BD59-A6C34878D82A}">
                    <a16:rowId xmlns:a16="http://schemas.microsoft.com/office/drawing/2014/main" val="1344561205"/>
                  </a:ext>
                </a:extLst>
              </a:tr>
              <a:tr h="203302">
                <a:tc>
                  <a:txBody>
                    <a:bodyPr/>
                    <a:lstStyle/>
                    <a:p>
                      <a:r>
                        <a:rPr lang="en-US" sz="800" b="1" dirty="0"/>
                        <a:t>CD Tool</a:t>
                      </a:r>
                    </a:p>
                  </a:txBody>
                  <a:tcPr/>
                </a:tc>
                <a:tc>
                  <a:txBody>
                    <a:bodyPr/>
                    <a:lstStyle/>
                    <a:p>
                      <a:r>
                        <a:rPr lang="en-US" sz="800" b="1" dirty="0"/>
                        <a:t>Spinnaker</a:t>
                      </a:r>
                    </a:p>
                  </a:txBody>
                  <a:tcPr/>
                </a:tc>
                <a:extLst>
                  <a:ext uri="{0D108BD9-81ED-4DB2-BD59-A6C34878D82A}">
                    <a16:rowId xmlns:a16="http://schemas.microsoft.com/office/drawing/2014/main" val="252932585"/>
                  </a:ext>
                </a:extLst>
              </a:tr>
              <a:tr h="319474">
                <a:tc>
                  <a:txBody>
                    <a:bodyPr/>
                    <a:lstStyle/>
                    <a:p>
                      <a:r>
                        <a:rPr lang="en-US" sz="800" b="1" dirty="0"/>
                        <a:t>Code stored in </a:t>
                      </a:r>
                      <a:r>
                        <a:rPr lang="en-US" sz="800" b="1" dirty="0" err="1"/>
                        <a:t>Github</a:t>
                      </a:r>
                      <a:endParaRPr lang="en-US" sz="800" b="1" dirty="0"/>
                    </a:p>
                  </a:txBody>
                  <a:tcPr/>
                </a:tc>
                <a:tc>
                  <a:txBody>
                    <a:bodyPr/>
                    <a:lstStyle/>
                    <a:p>
                      <a:r>
                        <a:rPr lang="en-US" sz="800" b="1" dirty="0"/>
                        <a:t>Yes (repo not yet created)</a:t>
                      </a:r>
                    </a:p>
                  </a:txBody>
                  <a:tcPr/>
                </a:tc>
                <a:extLst>
                  <a:ext uri="{0D108BD9-81ED-4DB2-BD59-A6C34878D82A}">
                    <a16:rowId xmlns:a16="http://schemas.microsoft.com/office/drawing/2014/main" val="2889492417"/>
                  </a:ext>
                </a:extLst>
              </a:tr>
              <a:tr h="203302">
                <a:tc>
                  <a:txBody>
                    <a:bodyPr/>
                    <a:lstStyle/>
                    <a:p>
                      <a:r>
                        <a:rPr lang="en-US" sz="800" b="1" dirty="0"/>
                        <a:t>Using Fortify for static app sec testing?</a:t>
                      </a:r>
                    </a:p>
                  </a:txBody>
                  <a:tcPr/>
                </a:tc>
                <a:tc>
                  <a:txBody>
                    <a:bodyPr/>
                    <a:lstStyle/>
                    <a:p>
                      <a:r>
                        <a:rPr lang="en-US" sz="800" b="1" dirty="0"/>
                        <a:t>Yes</a:t>
                      </a:r>
                    </a:p>
                  </a:txBody>
                  <a:tcPr/>
                </a:tc>
                <a:extLst>
                  <a:ext uri="{0D108BD9-81ED-4DB2-BD59-A6C34878D82A}">
                    <a16:rowId xmlns:a16="http://schemas.microsoft.com/office/drawing/2014/main" val="1673308628"/>
                  </a:ext>
                </a:extLst>
              </a:tr>
              <a:tr h="203302">
                <a:tc>
                  <a:txBody>
                    <a:bodyPr/>
                    <a:lstStyle/>
                    <a:p>
                      <a:r>
                        <a:rPr lang="en-US" sz="800" b="1" dirty="0"/>
                        <a:t>Using </a:t>
                      </a:r>
                      <a:r>
                        <a:rPr lang="en-US" sz="800" b="1" dirty="0" err="1"/>
                        <a:t>WebInspect</a:t>
                      </a:r>
                      <a:r>
                        <a:rPr lang="en-US" sz="800" b="1" dirty="0"/>
                        <a:t> for dynamic app sec testing?</a:t>
                      </a:r>
                    </a:p>
                  </a:txBody>
                  <a:tcPr/>
                </a:tc>
                <a:tc>
                  <a:txBody>
                    <a:bodyPr/>
                    <a:lstStyle/>
                    <a:p>
                      <a:r>
                        <a:rPr lang="en-US" sz="800" b="1" dirty="0"/>
                        <a:t>Yes</a:t>
                      </a:r>
                    </a:p>
                  </a:txBody>
                  <a:tcPr/>
                </a:tc>
                <a:extLst>
                  <a:ext uri="{0D108BD9-81ED-4DB2-BD59-A6C34878D82A}">
                    <a16:rowId xmlns:a16="http://schemas.microsoft.com/office/drawing/2014/main" val="3966343695"/>
                  </a:ext>
                </a:extLst>
              </a:tr>
              <a:tr h="425669">
                <a:tc>
                  <a:txBody>
                    <a:bodyPr/>
                    <a:lstStyle/>
                    <a:p>
                      <a:r>
                        <a:rPr lang="en-US" sz="800" b="1" dirty="0"/>
                        <a:t>Using </a:t>
                      </a:r>
                      <a:r>
                        <a:rPr lang="en-US" sz="800" b="1" dirty="0" err="1"/>
                        <a:t>Whitesource</a:t>
                      </a:r>
                      <a:r>
                        <a:rPr lang="en-US" sz="800" b="1" dirty="0"/>
                        <a:t> for software composition analysis?</a:t>
                      </a:r>
                    </a:p>
                  </a:txBody>
                  <a:tcPr/>
                </a:tc>
                <a:tc>
                  <a:txBody>
                    <a:bodyPr/>
                    <a:lstStyle/>
                    <a:p>
                      <a:r>
                        <a:rPr lang="en-US" sz="800" b="1" dirty="0"/>
                        <a:t>No</a:t>
                      </a:r>
                    </a:p>
                  </a:txBody>
                  <a:tcPr/>
                </a:tc>
                <a:extLst>
                  <a:ext uri="{0D108BD9-81ED-4DB2-BD59-A6C34878D82A}">
                    <a16:rowId xmlns:a16="http://schemas.microsoft.com/office/drawing/2014/main" val="3707416617"/>
                  </a:ext>
                </a:extLst>
              </a:tr>
            </a:tbl>
          </a:graphicData>
        </a:graphic>
      </p:graphicFrame>
      <p:pic>
        <p:nvPicPr>
          <p:cNvPr id="121" name="Picture 120">
            <a:extLst>
              <a:ext uri="{FF2B5EF4-FFF2-40B4-BE49-F238E27FC236}">
                <a16:creationId xmlns:a16="http://schemas.microsoft.com/office/drawing/2014/main" id="{A028C779-D7BA-4279-BB08-123CD650CD9E}"/>
              </a:ext>
            </a:extLst>
          </p:cNvPr>
          <p:cNvPicPr>
            <a:picLocks noChangeAspect="1"/>
          </p:cNvPicPr>
          <p:nvPr/>
        </p:nvPicPr>
        <p:blipFill>
          <a:blip r:embed="rId13"/>
          <a:stretch>
            <a:fillRect/>
          </a:stretch>
        </p:blipFill>
        <p:spPr>
          <a:xfrm>
            <a:off x="6552178" y="1581827"/>
            <a:ext cx="358140" cy="304800"/>
          </a:xfrm>
          <a:prstGeom prst="rect">
            <a:avLst/>
          </a:prstGeom>
        </p:spPr>
      </p:pic>
      <p:pic>
        <p:nvPicPr>
          <p:cNvPr id="132" name="Picture 131">
            <a:extLst>
              <a:ext uri="{FF2B5EF4-FFF2-40B4-BE49-F238E27FC236}">
                <a16:creationId xmlns:a16="http://schemas.microsoft.com/office/drawing/2014/main" id="{A269E25F-D526-4588-9E0E-8EF535BCEC45}"/>
              </a:ext>
            </a:extLst>
          </p:cNvPr>
          <p:cNvPicPr>
            <a:picLocks noChangeAspect="1"/>
          </p:cNvPicPr>
          <p:nvPr/>
        </p:nvPicPr>
        <p:blipFill>
          <a:blip r:embed="rId13"/>
          <a:stretch>
            <a:fillRect/>
          </a:stretch>
        </p:blipFill>
        <p:spPr>
          <a:xfrm>
            <a:off x="9221746" y="4929314"/>
            <a:ext cx="358140" cy="304800"/>
          </a:xfrm>
          <a:prstGeom prst="rect">
            <a:avLst/>
          </a:prstGeom>
        </p:spPr>
      </p:pic>
      <p:pic>
        <p:nvPicPr>
          <p:cNvPr id="133" name="Picture 132">
            <a:extLst>
              <a:ext uri="{FF2B5EF4-FFF2-40B4-BE49-F238E27FC236}">
                <a16:creationId xmlns:a16="http://schemas.microsoft.com/office/drawing/2014/main" id="{E36B3F2D-366C-4F3C-A504-7A91333F7967}"/>
              </a:ext>
            </a:extLst>
          </p:cNvPr>
          <p:cNvPicPr>
            <a:picLocks noChangeAspect="1"/>
          </p:cNvPicPr>
          <p:nvPr/>
        </p:nvPicPr>
        <p:blipFill>
          <a:blip r:embed="rId13"/>
          <a:stretch>
            <a:fillRect/>
          </a:stretch>
        </p:blipFill>
        <p:spPr>
          <a:xfrm>
            <a:off x="6243182" y="4804634"/>
            <a:ext cx="358140" cy="304800"/>
          </a:xfrm>
          <a:prstGeom prst="rect">
            <a:avLst/>
          </a:prstGeom>
        </p:spPr>
      </p:pic>
      <p:pic>
        <p:nvPicPr>
          <p:cNvPr id="139" name="Picture 138">
            <a:extLst>
              <a:ext uri="{FF2B5EF4-FFF2-40B4-BE49-F238E27FC236}">
                <a16:creationId xmlns:a16="http://schemas.microsoft.com/office/drawing/2014/main" id="{3592EDA6-0824-4DD4-B31A-42969764C896}"/>
              </a:ext>
            </a:extLst>
          </p:cNvPr>
          <p:cNvPicPr>
            <a:picLocks noChangeAspect="1"/>
          </p:cNvPicPr>
          <p:nvPr/>
        </p:nvPicPr>
        <p:blipFill>
          <a:blip r:embed="rId14"/>
          <a:stretch>
            <a:fillRect/>
          </a:stretch>
        </p:blipFill>
        <p:spPr>
          <a:xfrm>
            <a:off x="1656637" y="4058721"/>
            <a:ext cx="590550" cy="533400"/>
          </a:xfrm>
          <a:prstGeom prst="rect">
            <a:avLst/>
          </a:prstGeom>
        </p:spPr>
      </p:pic>
      <p:pic>
        <p:nvPicPr>
          <p:cNvPr id="140" name="Picture 139">
            <a:extLst>
              <a:ext uri="{FF2B5EF4-FFF2-40B4-BE49-F238E27FC236}">
                <a16:creationId xmlns:a16="http://schemas.microsoft.com/office/drawing/2014/main" id="{9E06B06E-19F9-4F75-9CCE-E107F2D16DFF}"/>
              </a:ext>
            </a:extLst>
          </p:cNvPr>
          <p:cNvPicPr>
            <a:picLocks noChangeAspect="1"/>
          </p:cNvPicPr>
          <p:nvPr/>
        </p:nvPicPr>
        <p:blipFill>
          <a:blip r:embed="rId13"/>
          <a:stretch>
            <a:fillRect/>
          </a:stretch>
        </p:blipFill>
        <p:spPr>
          <a:xfrm>
            <a:off x="2028850" y="3992600"/>
            <a:ext cx="358140" cy="304800"/>
          </a:xfrm>
          <a:prstGeom prst="rect">
            <a:avLst/>
          </a:prstGeom>
        </p:spPr>
      </p:pic>
      <p:pic>
        <p:nvPicPr>
          <p:cNvPr id="141" name="Picture 140">
            <a:extLst>
              <a:ext uri="{FF2B5EF4-FFF2-40B4-BE49-F238E27FC236}">
                <a16:creationId xmlns:a16="http://schemas.microsoft.com/office/drawing/2014/main" id="{4F462D3A-1312-4373-A98F-7F612BEBF0CC}"/>
              </a:ext>
            </a:extLst>
          </p:cNvPr>
          <p:cNvPicPr>
            <a:picLocks noChangeAspect="1"/>
          </p:cNvPicPr>
          <p:nvPr/>
        </p:nvPicPr>
        <p:blipFill>
          <a:blip r:embed="rId13"/>
          <a:stretch>
            <a:fillRect/>
          </a:stretch>
        </p:blipFill>
        <p:spPr>
          <a:xfrm>
            <a:off x="2681939" y="1416252"/>
            <a:ext cx="358140" cy="304800"/>
          </a:xfrm>
          <a:prstGeom prst="rect">
            <a:avLst/>
          </a:prstGeom>
        </p:spPr>
      </p:pic>
      <p:pic>
        <p:nvPicPr>
          <p:cNvPr id="97" name="Picture 96">
            <a:extLst>
              <a:ext uri="{FF2B5EF4-FFF2-40B4-BE49-F238E27FC236}">
                <a16:creationId xmlns:a16="http://schemas.microsoft.com/office/drawing/2014/main" id="{A2772AE6-7FF0-4789-88D1-1833CCA69435}"/>
              </a:ext>
            </a:extLst>
          </p:cNvPr>
          <p:cNvPicPr>
            <a:picLocks noChangeAspect="1"/>
          </p:cNvPicPr>
          <p:nvPr/>
        </p:nvPicPr>
        <p:blipFill>
          <a:blip r:embed="rId15"/>
          <a:stretch>
            <a:fillRect/>
          </a:stretch>
        </p:blipFill>
        <p:spPr>
          <a:xfrm>
            <a:off x="4904367" y="5956066"/>
            <a:ext cx="248484" cy="282750"/>
          </a:xfrm>
          <a:prstGeom prst="rect">
            <a:avLst/>
          </a:prstGeom>
        </p:spPr>
      </p:pic>
      <p:sp>
        <p:nvSpPr>
          <p:cNvPr id="99" name="Triangle 47">
            <a:extLst>
              <a:ext uri="{FF2B5EF4-FFF2-40B4-BE49-F238E27FC236}">
                <a16:creationId xmlns:a16="http://schemas.microsoft.com/office/drawing/2014/main" id="{CBDCDA02-675E-4981-8D72-2D079B00D346}"/>
              </a:ext>
            </a:extLst>
          </p:cNvPr>
          <p:cNvSpPr/>
          <p:nvPr/>
        </p:nvSpPr>
        <p:spPr>
          <a:xfrm rot="5400000">
            <a:off x="6102741" y="1665928"/>
            <a:ext cx="245861" cy="189725"/>
          </a:xfrm>
          <a:prstGeom prst="triangle">
            <a:avLst>
              <a:gd name="adj" fmla="val 53448"/>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dirty="0">
                <a:latin typeface="Calibri" panose="020F0502020204030204" pitchFamily="34" charset="0"/>
                <a:cs typeface="Calibri" panose="020F0502020204030204" pitchFamily="34" charset="0"/>
              </a:rPr>
              <a:t>R</a:t>
            </a:r>
          </a:p>
        </p:txBody>
      </p:sp>
      <p:sp>
        <p:nvSpPr>
          <p:cNvPr id="104" name="Can 51">
            <a:extLst>
              <a:ext uri="{FF2B5EF4-FFF2-40B4-BE49-F238E27FC236}">
                <a16:creationId xmlns:a16="http://schemas.microsoft.com/office/drawing/2014/main" id="{19D7B292-94B5-4851-8919-221CDE6F056F}"/>
              </a:ext>
            </a:extLst>
          </p:cNvPr>
          <p:cNvSpPr/>
          <p:nvPr/>
        </p:nvSpPr>
        <p:spPr>
          <a:xfrm>
            <a:off x="7419099" y="2168750"/>
            <a:ext cx="224443" cy="233154"/>
          </a:xfrm>
          <a:prstGeom prst="can">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R</a:t>
            </a:r>
          </a:p>
        </p:txBody>
      </p:sp>
      <p:pic>
        <p:nvPicPr>
          <p:cNvPr id="124" name="Picture 123">
            <a:extLst>
              <a:ext uri="{FF2B5EF4-FFF2-40B4-BE49-F238E27FC236}">
                <a16:creationId xmlns:a16="http://schemas.microsoft.com/office/drawing/2014/main" id="{894DC7C1-17F1-4A19-B17B-5C396D522162}"/>
              </a:ext>
            </a:extLst>
          </p:cNvPr>
          <p:cNvPicPr>
            <a:picLocks noChangeAspect="1"/>
          </p:cNvPicPr>
          <p:nvPr/>
        </p:nvPicPr>
        <p:blipFill>
          <a:blip r:embed="rId16"/>
          <a:stretch>
            <a:fillRect/>
          </a:stretch>
        </p:blipFill>
        <p:spPr>
          <a:xfrm>
            <a:off x="3764245" y="4060896"/>
            <a:ext cx="261563" cy="287100"/>
          </a:xfrm>
          <a:prstGeom prst="rect">
            <a:avLst/>
          </a:prstGeom>
        </p:spPr>
      </p:pic>
      <p:pic>
        <p:nvPicPr>
          <p:cNvPr id="129" name="Picture 128">
            <a:extLst>
              <a:ext uri="{FF2B5EF4-FFF2-40B4-BE49-F238E27FC236}">
                <a16:creationId xmlns:a16="http://schemas.microsoft.com/office/drawing/2014/main" id="{590E934B-EB8E-431B-AFC1-4436AB80758D}"/>
              </a:ext>
            </a:extLst>
          </p:cNvPr>
          <p:cNvPicPr>
            <a:picLocks noChangeAspect="1"/>
          </p:cNvPicPr>
          <p:nvPr/>
        </p:nvPicPr>
        <p:blipFill>
          <a:blip r:embed="rId16"/>
          <a:stretch>
            <a:fillRect/>
          </a:stretch>
        </p:blipFill>
        <p:spPr>
          <a:xfrm>
            <a:off x="2811030" y="3066224"/>
            <a:ext cx="261563" cy="287100"/>
          </a:xfrm>
          <a:prstGeom prst="rect">
            <a:avLst/>
          </a:prstGeom>
        </p:spPr>
      </p:pic>
      <p:pic>
        <p:nvPicPr>
          <p:cNvPr id="130" name="Picture 129">
            <a:extLst>
              <a:ext uri="{FF2B5EF4-FFF2-40B4-BE49-F238E27FC236}">
                <a16:creationId xmlns:a16="http://schemas.microsoft.com/office/drawing/2014/main" id="{EAF3F858-ED45-4879-B128-D985BA231995}"/>
              </a:ext>
            </a:extLst>
          </p:cNvPr>
          <p:cNvPicPr>
            <a:picLocks noChangeAspect="1"/>
          </p:cNvPicPr>
          <p:nvPr/>
        </p:nvPicPr>
        <p:blipFill>
          <a:blip r:embed="rId16"/>
          <a:stretch>
            <a:fillRect/>
          </a:stretch>
        </p:blipFill>
        <p:spPr>
          <a:xfrm>
            <a:off x="5846571" y="5098161"/>
            <a:ext cx="261563" cy="287100"/>
          </a:xfrm>
          <a:prstGeom prst="rect">
            <a:avLst/>
          </a:prstGeom>
        </p:spPr>
      </p:pic>
      <p:pic>
        <p:nvPicPr>
          <p:cNvPr id="131" name="Picture 130">
            <a:extLst>
              <a:ext uri="{FF2B5EF4-FFF2-40B4-BE49-F238E27FC236}">
                <a16:creationId xmlns:a16="http://schemas.microsoft.com/office/drawing/2014/main" id="{4C84A81A-4A0C-451E-A5B6-2C39966B9829}"/>
              </a:ext>
            </a:extLst>
          </p:cNvPr>
          <p:cNvPicPr>
            <a:picLocks noChangeAspect="1"/>
          </p:cNvPicPr>
          <p:nvPr/>
        </p:nvPicPr>
        <p:blipFill>
          <a:blip r:embed="rId16"/>
          <a:stretch>
            <a:fillRect/>
          </a:stretch>
        </p:blipFill>
        <p:spPr>
          <a:xfrm>
            <a:off x="3055321" y="1729312"/>
            <a:ext cx="261563" cy="287100"/>
          </a:xfrm>
          <a:prstGeom prst="rect">
            <a:avLst/>
          </a:prstGeom>
        </p:spPr>
      </p:pic>
      <p:pic>
        <p:nvPicPr>
          <p:cNvPr id="134" name="Picture 133">
            <a:extLst>
              <a:ext uri="{FF2B5EF4-FFF2-40B4-BE49-F238E27FC236}">
                <a16:creationId xmlns:a16="http://schemas.microsoft.com/office/drawing/2014/main" id="{3CEF90C6-56C5-49C2-B09C-F3416B67BCD4}"/>
              </a:ext>
            </a:extLst>
          </p:cNvPr>
          <p:cNvPicPr>
            <a:picLocks noChangeAspect="1"/>
          </p:cNvPicPr>
          <p:nvPr/>
        </p:nvPicPr>
        <p:blipFill>
          <a:blip r:embed="rId16"/>
          <a:stretch>
            <a:fillRect/>
          </a:stretch>
        </p:blipFill>
        <p:spPr>
          <a:xfrm>
            <a:off x="9527583" y="5199753"/>
            <a:ext cx="261563" cy="287100"/>
          </a:xfrm>
          <a:prstGeom prst="rect">
            <a:avLst/>
          </a:prstGeom>
        </p:spPr>
      </p:pic>
    </p:spTree>
    <p:extLst>
      <p:ext uri="{BB962C8B-B14F-4D97-AF65-F5344CB8AC3E}">
        <p14:creationId xmlns:p14="http://schemas.microsoft.com/office/powerpoint/2010/main" val="181324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19A471-3220-3E47-B353-C2EE529017F5}"/>
              </a:ext>
            </a:extLst>
          </p:cNvPr>
          <p:cNvSpPr/>
          <p:nvPr/>
        </p:nvSpPr>
        <p:spPr>
          <a:xfrm>
            <a:off x="1293556" y="1127781"/>
            <a:ext cx="9332396" cy="5632311"/>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93CCF50-8CE8-A041-BADE-2372F9611130}"/>
              </a:ext>
            </a:extLst>
          </p:cNvPr>
          <p:cNvSpPr/>
          <p:nvPr/>
        </p:nvSpPr>
        <p:spPr>
          <a:xfrm>
            <a:off x="1136576" y="1127782"/>
            <a:ext cx="9090658" cy="4985980"/>
          </a:xfrm>
          <a:prstGeom prst="rect">
            <a:avLst/>
          </a:prstGeom>
          <a:noFill/>
        </p:spPr>
        <p:txBody>
          <a:bodyPr wrap="square">
            <a:spAutoFit/>
          </a:bodyPr>
          <a:lstStyle/>
          <a:p>
            <a:pPr lvl="1" algn="just"/>
            <a:r>
              <a:rPr lang="en-US" b="1" dirty="0">
                <a:solidFill>
                  <a:schemeClr val="bg1"/>
                </a:solidFill>
              </a:rPr>
              <a:t>Portfolio Distinguished and Principal Engineers are accountable to the technology selection for their respective domains.</a:t>
            </a:r>
          </a:p>
          <a:p>
            <a:pPr lvl="1" algn="just"/>
            <a:endParaRPr lang="en-US" b="1" dirty="0">
              <a:solidFill>
                <a:schemeClr val="bg1"/>
              </a:solidFill>
            </a:endParaRPr>
          </a:p>
          <a:p>
            <a:pPr lvl="1" algn="just"/>
            <a:r>
              <a:rPr lang="en-US" b="1" dirty="0">
                <a:solidFill>
                  <a:schemeClr val="bg1"/>
                </a:solidFill>
              </a:rPr>
              <a:t>The value to various teams across THD of these diagrams includes the following:</a:t>
            </a:r>
          </a:p>
          <a:p>
            <a:pPr lvl="1" algn="just"/>
            <a:endParaRPr lang="en-US" b="1" dirty="0">
              <a:solidFill>
                <a:schemeClr val="bg1"/>
              </a:solidFill>
            </a:endParaRPr>
          </a:p>
          <a:p>
            <a:pPr lvl="1" algn="just"/>
            <a:endParaRPr lang="en-US" b="1" dirty="0">
              <a:solidFill>
                <a:schemeClr val="bg1"/>
              </a:solidFill>
            </a:endParaRPr>
          </a:p>
          <a:p>
            <a:pPr lvl="1" algn="just"/>
            <a:r>
              <a:rPr lang="en-US" sz="1600" b="1" dirty="0">
                <a:solidFill>
                  <a:schemeClr val="bg1"/>
                </a:solidFill>
              </a:rPr>
              <a:t>Application Teams </a:t>
            </a:r>
            <a:r>
              <a:rPr lang="en-US" sz="1600" dirty="0">
                <a:solidFill>
                  <a:schemeClr val="bg1"/>
                </a:solidFill>
              </a:rPr>
              <a:t>– The diagrams define the architecture and system design that the application teams will build towards. </a:t>
            </a:r>
          </a:p>
          <a:p>
            <a:pPr lvl="1" algn="just"/>
            <a:endParaRPr lang="en-US" sz="1600" dirty="0">
              <a:solidFill>
                <a:schemeClr val="bg1"/>
              </a:solidFill>
            </a:endParaRPr>
          </a:p>
          <a:p>
            <a:pPr lvl="1" algn="just"/>
            <a:r>
              <a:rPr lang="en-US" sz="1600" b="1" dirty="0">
                <a:solidFill>
                  <a:schemeClr val="bg1"/>
                </a:solidFill>
              </a:rPr>
              <a:t>Cybersecurity</a:t>
            </a:r>
            <a:r>
              <a:rPr lang="en-US" sz="1600" dirty="0">
                <a:solidFill>
                  <a:schemeClr val="bg1"/>
                </a:solidFill>
              </a:rPr>
              <a:t> – The diagrams provide key indicators that help us drive secure designs to minimize risk.</a:t>
            </a:r>
          </a:p>
          <a:p>
            <a:pPr lvl="1" algn="just"/>
            <a:endParaRPr lang="en-US" sz="1600" dirty="0">
              <a:solidFill>
                <a:schemeClr val="bg1"/>
              </a:solidFill>
            </a:endParaRPr>
          </a:p>
          <a:p>
            <a:pPr lvl="1" algn="just"/>
            <a:r>
              <a:rPr lang="en-US" sz="1600" b="1" dirty="0">
                <a:solidFill>
                  <a:schemeClr val="bg1"/>
                </a:solidFill>
              </a:rPr>
              <a:t>Operations – </a:t>
            </a:r>
            <a:r>
              <a:rPr lang="en-US" sz="1600" dirty="0">
                <a:solidFill>
                  <a:schemeClr val="bg1"/>
                </a:solidFill>
              </a:rPr>
              <a:t>The diagrams provide useful insight to operations teams by providing a reference during incidents and documents High Availability &amp; Disaster Recovery designs.</a:t>
            </a:r>
          </a:p>
          <a:p>
            <a:pPr lvl="1" algn="just"/>
            <a:endParaRPr lang="en-US" sz="1600" dirty="0">
              <a:solidFill>
                <a:schemeClr val="bg1"/>
              </a:solidFill>
            </a:endParaRPr>
          </a:p>
          <a:p>
            <a:pPr lvl="1" algn="just"/>
            <a:r>
              <a:rPr lang="en-US" sz="1600" b="1" dirty="0">
                <a:solidFill>
                  <a:schemeClr val="bg1"/>
                </a:solidFill>
              </a:rPr>
              <a:t>Architecture</a:t>
            </a:r>
            <a:r>
              <a:rPr lang="en-US" sz="1600" dirty="0">
                <a:solidFill>
                  <a:schemeClr val="bg1"/>
                </a:solidFill>
              </a:rPr>
              <a:t> – These diagrams drive paved road technical components and solution patterns. This helps drive faster development of solutions and minimizes risks (technical, operations, security, and compliance.)</a:t>
            </a:r>
          </a:p>
        </p:txBody>
      </p:sp>
      <p:sp>
        <p:nvSpPr>
          <p:cNvPr id="9" name="Rectangle 8">
            <a:extLst>
              <a:ext uri="{FF2B5EF4-FFF2-40B4-BE49-F238E27FC236}">
                <a16:creationId xmlns:a16="http://schemas.microsoft.com/office/drawing/2014/main" id="{673B9F3F-9693-7C4B-97C6-7895E0E9D9EA}"/>
              </a:ext>
            </a:extLst>
          </p:cNvPr>
          <p:cNvSpPr/>
          <p:nvPr/>
        </p:nvSpPr>
        <p:spPr>
          <a:xfrm>
            <a:off x="4237302" y="367219"/>
            <a:ext cx="6618052" cy="421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rPr>
              <a:t>Value of the Solution Architecture Diagrams</a:t>
            </a:r>
          </a:p>
        </p:txBody>
      </p:sp>
      <p:cxnSp>
        <p:nvCxnSpPr>
          <p:cNvPr id="8" name="Straight Connector 7">
            <a:extLst>
              <a:ext uri="{FF2B5EF4-FFF2-40B4-BE49-F238E27FC236}">
                <a16:creationId xmlns:a16="http://schemas.microsoft.com/office/drawing/2014/main" id="{E5D2B78F-2390-134F-AC01-3121B043CAFB}"/>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3">
            <a:extLst>
              <a:ext uri="{FF2B5EF4-FFF2-40B4-BE49-F238E27FC236}">
                <a16:creationId xmlns:a16="http://schemas.microsoft.com/office/drawing/2014/main" id="{67FE2397-B589-F143-A1AD-547B67CD68A7}"/>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2</a:t>
            </a:fld>
            <a:endParaRPr lang="en-US" b="1" dirty="0">
              <a:solidFill>
                <a:srgbClr val="C55814"/>
              </a:solidFill>
              <a:latin typeface="Calibri" panose="020F0502020204030204"/>
            </a:endParaRPr>
          </a:p>
        </p:txBody>
      </p:sp>
    </p:spTree>
    <p:extLst>
      <p:ext uri="{BB962C8B-B14F-4D97-AF65-F5344CB8AC3E}">
        <p14:creationId xmlns:p14="http://schemas.microsoft.com/office/powerpoint/2010/main" val="3288171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329935" y="1338662"/>
            <a:ext cx="6075396" cy="1950637"/>
          </a:xfrm>
          <a:prstGeom prst="rect">
            <a:avLst/>
          </a:prstGeom>
        </p:spPr>
      </p:pic>
      <p:sp>
        <p:nvSpPr>
          <p:cNvPr id="13" name="Slide Number Placeholder 12">
            <a:extLst>
              <a:ext uri="{FF2B5EF4-FFF2-40B4-BE49-F238E27FC236}">
                <a16:creationId xmlns:a16="http://schemas.microsoft.com/office/drawing/2014/main" id="{5D09B809-5D32-3044-89D8-F74EAC9ACC14}"/>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20</a:t>
            </a:fld>
            <a:endParaRPr lang="en-US" dirty="0">
              <a:solidFill>
                <a:prstClr val="white">
                  <a:tint val="75000"/>
                </a:prstClr>
              </a:solidFill>
            </a:endParaRPr>
          </a:p>
        </p:txBody>
      </p:sp>
      <p:sp>
        <p:nvSpPr>
          <p:cNvPr id="10" name="TextBox 9"/>
          <p:cNvSpPr txBox="1"/>
          <p:nvPr/>
        </p:nvSpPr>
        <p:spPr>
          <a:xfrm>
            <a:off x="2535399" y="1412395"/>
            <a:ext cx="447558" cy="261610"/>
          </a:xfrm>
          <a:prstGeom prst="rect">
            <a:avLst/>
          </a:prstGeom>
          <a:noFill/>
        </p:spPr>
        <p:txBody>
          <a:bodyPr wrap="none" rtlCol="0">
            <a:spAutoFit/>
          </a:bodyPr>
          <a:lstStyle/>
          <a:p>
            <a:r>
              <a:rPr lang="en-US" sz="1100" b="1" dirty="0">
                <a:solidFill>
                  <a:prstClr val="black"/>
                </a:solidFill>
              </a:rPr>
              <a:t>ATC</a:t>
            </a:r>
          </a:p>
        </p:txBody>
      </p:sp>
      <p:grpSp>
        <p:nvGrpSpPr>
          <p:cNvPr id="95" name="Group 94"/>
          <p:cNvGrpSpPr/>
          <p:nvPr/>
        </p:nvGrpSpPr>
        <p:grpSpPr>
          <a:xfrm>
            <a:off x="1243522" y="2216346"/>
            <a:ext cx="2909849" cy="338554"/>
            <a:chOff x="1487595" y="2131282"/>
            <a:chExt cx="4116693" cy="338554"/>
          </a:xfrm>
        </p:grpSpPr>
        <p:cxnSp>
          <p:nvCxnSpPr>
            <p:cNvPr id="12" name="Straight Arrow Connector 11"/>
            <p:cNvCxnSpPr>
              <a:cxnSpLocks/>
            </p:cNvCxnSpPr>
            <p:nvPr/>
          </p:nvCxnSpPr>
          <p:spPr>
            <a:xfrm>
              <a:off x="1487595" y="2324331"/>
              <a:ext cx="4116693" cy="52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14198" y="2131282"/>
              <a:ext cx="1314936"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 THD</a:t>
              </a:r>
            </a:p>
          </p:txBody>
        </p:sp>
      </p:grpSp>
      <p:pic>
        <p:nvPicPr>
          <p:cNvPr id="108" name="Picture 107">
            <a:extLst>
              <a:ext uri="{FF2B5EF4-FFF2-40B4-BE49-F238E27FC236}">
                <a16:creationId xmlns:a16="http://schemas.microsoft.com/office/drawing/2014/main" id="{D6CCF572-2452-9B44-BB51-3EE830191805}"/>
              </a:ext>
            </a:extLst>
          </p:cNvPr>
          <p:cNvPicPr>
            <a:picLocks noChangeAspect="1"/>
          </p:cNvPicPr>
          <p:nvPr/>
        </p:nvPicPr>
        <p:blipFill>
          <a:blip r:embed="rId4"/>
          <a:stretch>
            <a:fillRect/>
          </a:stretch>
        </p:blipFill>
        <p:spPr>
          <a:xfrm>
            <a:off x="4241763" y="2152318"/>
            <a:ext cx="749428" cy="763529"/>
          </a:xfrm>
          <a:prstGeom prst="rect">
            <a:avLst/>
          </a:prstGeom>
        </p:spPr>
      </p:pic>
      <p:grpSp>
        <p:nvGrpSpPr>
          <p:cNvPr id="107" name="Group 106"/>
          <p:cNvGrpSpPr/>
          <p:nvPr/>
        </p:nvGrpSpPr>
        <p:grpSpPr>
          <a:xfrm>
            <a:off x="5093494" y="2303250"/>
            <a:ext cx="1689851" cy="338554"/>
            <a:chOff x="6346222" y="2200014"/>
            <a:chExt cx="1689851" cy="338554"/>
          </a:xfrm>
        </p:grpSpPr>
        <p:cxnSp>
          <p:nvCxnSpPr>
            <p:cNvPr id="105" name="Straight Arrow Connector 104"/>
            <p:cNvCxnSpPr>
              <a:cxnSpLocks/>
              <a:stCxn id="129" idx="3"/>
              <a:endCxn id="99" idx="1"/>
            </p:cNvCxnSpPr>
            <p:nvPr/>
          </p:nvCxnSpPr>
          <p:spPr>
            <a:xfrm>
              <a:off x="6346222" y="2269461"/>
              <a:ext cx="1689851" cy="226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403019" y="2200014"/>
              <a:ext cx="1007312" cy="338554"/>
            </a:xfrm>
            <a:prstGeom prst="rect">
              <a:avLst/>
            </a:prstGeom>
            <a:solidFill>
              <a:schemeClr val="tx1"/>
            </a:solidFill>
          </p:spPr>
          <p:txBody>
            <a:bodyPr wrap="square" rtlCol="0">
              <a:spAutoFit/>
            </a:bodyPr>
            <a:lstStyle/>
            <a:p>
              <a:pPr algn="ctr"/>
              <a:r>
                <a:rPr lang="en-US" sz="800" dirty="0">
                  <a:solidFill>
                    <a:prstClr val="black"/>
                  </a:solidFill>
                </a:rPr>
                <a:t>TCP/443 TLS 1.2 THD</a:t>
              </a:r>
            </a:p>
          </p:txBody>
        </p:sp>
      </p:grpSp>
      <p:sp>
        <p:nvSpPr>
          <p:cNvPr id="9" name="Rectangle 8">
            <a:extLst>
              <a:ext uri="{FF2B5EF4-FFF2-40B4-BE49-F238E27FC236}">
                <a16:creationId xmlns:a16="http://schemas.microsoft.com/office/drawing/2014/main" id="{90624561-932F-0F4B-A50A-FB3A2CB65F0A}"/>
              </a:ext>
            </a:extLst>
          </p:cNvPr>
          <p:cNvSpPr/>
          <p:nvPr/>
        </p:nvSpPr>
        <p:spPr>
          <a:xfrm>
            <a:off x="8801832" y="1330676"/>
            <a:ext cx="2921252" cy="30422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dirty="0">
                <a:solidFill>
                  <a:schemeClr val="bg1"/>
                </a:solidFill>
              </a:rPr>
              <a:t>Process Flow</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a:t>
            </a:r>
            <a:r>
              <a:rPr lang="en-US" sz="800" i="1" dirty="0">
                <a:solidFill>
                  <a:schemeClr val="bg1"/>
                </a:solidFill>
              </a:rPr>
              <a:t>E.g. Corporate Associates log into  my THD application using THD SSO (SAML/Ping) to launch the application and stage jobs.</a:t>
            </a:r>
          </a:p>
          <a:p>
            <a:pPr marL="342900" indent="-342900">
              <a:buFont typeface="+mj-lt"/>
              <a:buAutoNum type="arabicPeriod"/>
            </a:pPr>
            <a:r>
              <a:rPr lang="en-US" sz="800" b="1" dirty="0">
                <a:solidFill>
                  <a:schemeClr val="bg1"/>
                </a:solidFill>
              </a:rPr>
              <a:t>Describe the actions that are executed on this flow, including including all data elements that are transmitted and stored, authentication mechanism, etc. </a:t>
            </a:r>
            <a:r>
              <a:rPr lang="en-US" sz="800" i="1" dirty="0">
                <a:solidFill>
                  <a:schemeClr val="bg1"/>
                </a:solidFill>
              </a:rPr>
              <a:t>E.g. The </a:t>
            </a:r>
            <a:r>
              <a:rPr lang="en-US" sz="800" i="1" dirty="0" err="1">
                <a:solidFill>
                  <a:schemeClr val="bg1"/>
                </a:solidFill>
              </a:rPr>
              <a:t>myTHDapplication</a:t>
            </a:r>
            <a:r>
              <a:rPr lang="en-US" sz="800" i="1" dirty="0">
                <a:solidFill>
                  <a:schemeClr val="bg1"/>
                </a:solidFill>
              </a:rPr>
              <a:t> queries the Db Name database to retrieve customer name, address, order information, etc. over an SSL-secured JDBC connection. The data stored in the database is encrypted using AES 256.</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endParaRPr lang="en-US" sz="800" dirty="0">
              <a:solidFill>
                <a:schemeClr val="bg1"/>
              </a:solidFill>
            </a:endParaRPr>
          </a:p>
          <a:p>
            <a:pPr marL="342900" indent="-342900">
              <a:buFont typeface="+mj-lt"/>
              <a:buAutoNum type="arabicPeriod"/>
            </a:pPr>
            <a:endParaRPr lang="en-US" sz="800" dirty="0">
              <a:solidFill>
                <a:schemeClr val="bg1"/>
              </a:solidFill>
            </a:endParaRPr>
          </a:p>
          <a:p>
            <a:pPr marL="342900" indent="-342900">
              <a:buFont typeface="+mj-lt"/>
              <a:buAutoNum type="arabicPeriod"/>
            </a:pPr>
            <a:endParaRPr lang="en-US" sz="800" dirty="0">
              <a:solidFill>
                <a:schemeClr val="bg1"/>
              </a:solidFill>
            </a:endParaRPr>
          </a:p>
          <a:p>
            <a:pPr marL="342900" indent="-342900">
              <a:buFont typeface="+mj-lt"/>
              <a:buAutoNum type="arabicPeriod"/>
            </a:pPr>
            <a:endParaRPr lang="en-US" sz="800" dirty="0">
              <a:solidFill>
                <a:schemeClr val="bg1"/>
              </a:solidFill>
            </a:endParaRPr>
          </a:p>
          <a:p>
            <a:pPr marL="342900" indent="-342900">
              <a:buFont typeface="+mj-lt"/>
              <a:buAutoNum type="arabicPeriod"/>
            </a:pPr>
            <a:endParaRPr lang="en-US" sz="800" dirty="0"/>
          </a:p>
        </p:txBody>
      </p:sp>
      <p:sp>
        <p:nvSpPr>
          <p:cNvPr id="91" name="TextBox 90">
            <a:extLst>
              <a:ext uri="{FF2B5EF4-FFF2-40B4-BE49-F238E27FC236}">
                <a16:creationId xmlns:a16="http://schemas.microsoft.com/office/drawing/2014/main" id="{C5B56CDB-8A6D-7346-BFF7-DBCC4683588A}"/>
              </a:ext>
            </a:extLst>
          </p:cNvPr>
          <p:cNvSpPr txBox="1"/>
          <p:nvPr/>
        </p:nvSpPr>
        <p:spPr>
          <a:xfrm>
            <a:off x="2066546" y="2069909"/>
            <a:ext cx="172430"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1</a:t>
            </a:r>
          </a:p>
        </p:txBody>
      </p:sp>
      <p:sp>
        <p:nvSpPr>
          <p:cNvPr id="92" name="TextBox 91">
            <a:extLst>
              <a:ext uri="{FF2B5EF4-FFF2-40B4-BE49-F238E27FC236}">
                <a16:creationId xmlns:a16="http://schemas.microsoft.com/office/drawing/2014/main" id="{6CA06A2B-8CC8-6443-91AE-EF99B609255C}"/>
              </a:ext>
            </a:extLst>
          </p:cNvPr>
          <p:cNvSpPr txBox="1"/>
          <p:nvPr/>
        </p:nvSpPr>
        <p:spPr>
          <a:xfrm>
            <a:off x="5174901" y="1971460"/>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2</a:t>
            </a:r>
          </a:p>
        </p:txBody>
      </p:sp>
      <p:grpSp>
        <p:nvGrpSpPr>
          <p:cNvPr id="19" name="Group 18">
            <a:extLst>
              <a:ext uri="{FF2B5EF4-FFF2-40B4-BE49-F238E27FC236}">
                <a16:creationId xmlns:a16="http://schemas.microsoft.com/office/drawing/2014/main" id="{9EB82408-2B8A-0944-819B-DDFDD6E5E116}"/>
              </a:ext>
            </a:extLst>
          </p:cNvPr>
          <p:cNvGrpSpPr/>
          <p:nvPr/>
        </p:nvGrpSpPr>
        <p:grpSpPr>
          <a:xfrm>
            <a:off x="597636" y="2076400"/>
            <a:ext cx="914147" cy="478500"/>
            <a:chOff x="597636" y="1938175"/>
            <a:chExt cx="914147" cy="478500"/>
          </a:xfrm>
        </p:grpSpPr>
        <p:pic>
          <p:nvPicPr>
            <p:cNvPr id="102" name="Picture 101"/>
            <p:cNvPicPr>
              <a:picLocks noChangeAspect="1"/>
            </p:cNvPicPr>
            <p:nvPr/>
          </p:nvPicPr>
          <p:blipFill>
            <a:blip r:embed="rId5"/>
            <a:stretch>
              <a:fillRect/>
            </a:stretch>
          </p:blipFill>
          <p:spPr>
            <a:xfrm>
              <a:off x="1025341" y="1938175"/>
              <a:ext cx="486442" cy="478500"/>
            </a:xfrm>
            <a:prstGeom prst="rect">
              <a:avLst/>
            </a:prstGeom>
          </p:spPr>
        </p:pic>
        <p:pic>
          <p:nvPicPr>
            <p:cNvPr id="103" name="Picture 102">
              <a:extLst>
                <a:ext uri="{FF2B5EF4-FFF2-40B4-BE49-F238E27FC236}">
                  <a16:creationId xmlns:a16="http://schemas.microsoft.com/office/drawing/2014/main" id="{E6C5E532-0CE2-8642-9862-686E65CBF60E}"/>
                </a:ext>
              </a:extLst>
            </p:cNvPr>
            <p:cNvPicPr>
              <a:picLocks noChangeAspect="1"/>
            </p:cNvPicPr>
            <p:nvPr/>
          </p:nvPicPr>
          <p:blipFill rotWithShape="1">
            <a:blip r:embed="rId6"/>
            <a:srcRect b="32831"/>
            <a:stretch/>
          </p:blipFill>
          <p:spPr>
            <a:xfrm>
              <a:off x="597636" y="2047100"/>
              <a:ext cx="489345" cy="331205"/>
            </a:xfrm>
            <a:prstGeom prst="rect">
              <a:avLst/>
            </a:prstGeom>
          </p:spPr>
        </p:pic>
      </p:grpSp>
      <p:sp>
        <p:nvSpPr>
          <p:cNvPr id="109" name="TextBox 108">
            <a:extLst>
              <a:ext uri="{FF2B5EF4-FFF2-40B4-BE49-F238E27FC236}">
                <a16:creationId xmlns:a16="http://schemas.microsoft.com/office/drawing/2014/main" id="{5883F1F8-9A86-5241-A5FB-DD60788D0985}"/>
              </a:ext>
            </a:extLst>
          </p:cNvPr>
          <p:cNvSpPr txBox="1"/>
          <p:nvPr/>
        </p:nvSpPr>
        <p:spPr>
          <a:xfrm>
            <a:off x="4439878" y="2510085"/>
            <a:ext cx="423514" cy="253916"/>
          </a:xfrm>
          <a:prstGeom prst="rect">
            <a:avLst/>
          </a:prstGeom>
          <a:noFill/>
        </p:spPr>
        <p:txBody>
          <a:bodyPr wrap="none" rtlCol="0">
            <a:spAutoFit/>
          </a:bodyPr>
          <a:lstStyle/>
          <a:p>
            <a:pPr algn="ctr"/>
            <a:r>
              <a:rPr lang="en-US" sz="1050" b="1" dirty="0">
                <a:solidFill>
                  <a:prstClr val="black"/>
                </a:solidFill>
              </a:rPr>
              <a:t>PCF</a:t>
            </a:r>
          </a:p>
        </p:txBody>
      </p:sp>
      <p:sp>
        <p:nvSpPr>
          <p:cNvPr id="119" name="TextBox 118">
            <a:extLst>
              <a:ext uri="{FF2B5EF4-FFF2-40B4-BE49-F238E27FC236}">
                <a16:creationId xmlns:a16="http://schemas.microsoft.com/office/drawing/2014/main" id="{A47A40AF-416D-3C4D-BBDA-A87CFAD428CB}"/>
              </a:ext>
            </a:extLst>
          </p:cNvPr>
          <p:cNvSpPr txBox="1"/>
          <p:nvPr/>
        </p:nvSpPr>
        <p:spPr>
          <a:xfrm>
            <a:off x="563135" y="2469468"/>
            <a:ext cx="532518" cy="200055"/>
          </a:xfrm>
          <a:prstGeom prst="rect">
            <a:avLst/>
          </a:prstGeom>
          <a:noFill/>
        </p:spPr>
        <p:txBody>
          <a:bodyPr wrap="none" rtlCol="0">
            <a:spAutoFit/>
          </a:bodyPr>
          <a:lstStyle/>
          <a:p>
            <a:r>
              <a:rPr lang="en-US" sz="700" dirty="0">
                <a:solidFill>
                  <a:schemeClr val="bg1"/>
                </a:solidFill>
                <a:latin typeface="Calibri" panose="020F0502020204030204" pitchFamily="34" charset="0"/>
                <a:cs typeface="Calibri" panose="020F0502020204030204" pitchFamily="34" charset="0"/>
              </a:rPr>
              <a:t>Associate</a:t>
            </a:r>
          </a:p>
        </p:txBody>
      </p:sp>
      <p:sp>
        <p:nvSpPr>
          <p:cNvPr id="125" name="Title 2">
            <a:extLst>
              <a:ext uri="{FF2B5EF4-FFF2-40B4-BE49-F238E27FC236}">
                <a16:creationId xmlns:a16="http://schemas.microsoft.com/office/drawing/2014/main" id="{6F27B351-D1D2-4F46-B9F8-160F608A5891}"/>
              </a:ext>
            </a:extLst>
          </p:cNvPr>
          <p:cNvSpPr txBox="1">
            <a:spLocks/>
          </p:cNvSpPr>
          <p:nvPr/>
        </p:nvSpPr>
        <p:spPr>
          <a:xfrm>
            <a:off x="3973588" y="192708"/>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PCF Application with 3</a:t>
            </a:r>
            <a:r>
              <a:rPr kumimoji="0" lang="en-US" sz="2400" b="1" i="1" u="none" strike="noStrike" kern="1200" cap="none" spc="0" normalizeH="0" baseline="30000" noProof="0" dirty="0">
                <a:ln>
                  <a:noFill/>
                </a:ln>
                <a:solidFill>
                  <a:schemeClr val="bg2"/>
                </a:solidFill>
                <a:effectLst/>
                <a:uLnTx/>
                <a:uFillTx/>
                <a:latin typeface="Trebuchet MS" panose="020B0603020202020204"/>
                <a:ea typeface=""/>
                <a:cs typeface=""/>
              </a:rPr>
              <a:t>rd</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 Party SaaS</a:t>
            </a:r>
          </a:p>
        </p:txBody>
      </p:sp>
      <p:cxnSp>
        <p:nvCxnSpPr>
          <p:cNvPr id="87" name="Straight Connector 86">
            <a:extLst>
              <a:ext uri="{FF2B5EF4-FFF2-40B4-BE49-F238E27FC236}">
                <a16:creationId xmlns:a16="http://schemas.microsoft.com/office/drawing/2014/main" id="{4725CE14-5DA8-7541-B8B4-2D2657D9419A}"/>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Slide Number Placeholder 3">
            <a:extLst>
              <a:ext uri="{FF2B5EF4-FFF2-40B4-BE49-F238E27FC236}">
                <a16:creationId xmlns:a16="http://schemas.microsoft.com/office/drawing/2014/main" id="{75F9AEE2-4799-2E40-AB73-32991F5E2AC7}"/>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20</a:t>
            </a:fld>
            <a:endParaRPr lang="en-US" b="1" dirty="0">
              <a:solidFill>
                <a:srgbClr val="C55814"/>
              </a:solidFill>
              <a:latin typeface="Calibri" panose="020F0502020204030204"/>
            </a:endParaRPr>
          </a:p>
        </p:txBody>
      </p:sp>
      <p:pic>
        <p:nvPicPr>
          <p:cNvPr id="90" name="Picture 89">
            <a:extLst>
              <a:ext uri="{FF2B5EF4-FFF2-40B4-BE49-F238E27FC236}">
                <a16:creationId xmlns:a16="http://schemas.microsoft.com/office/drawing/2014/main" id="{39D3EDF7-0B88-654F-A7EE-CB488E98535A}"/>
              </a:ext>
            </a:extLst>
          </p:cNvPr>
          <p:cNvPicPr>
            <a:picLocks noChangeAspect="1"/>
          </p:cNvPicPr>
          <p:nvPr/>
        </p:nvPicPr>
        <p:blipFill>
          <a:blip r:embed="rId4"/>
          <a:stretch>
            <a:fillRect/>
          </a:stretch>
        </p:blipFill>
        <p:spPr>
          <a:xfrm>
            <a:off x="6871737" y="2129230"/>
            <a:ext cx="749428" cy="763529"/>
          </a:xfrm>
          <a:prstGeom prst="rect">
            <a:avLst/>
          </a:prstGeom>
        </p:spPr>
      </p:pic>
      <p:sp>
        <p:nvSpPr>
          <p:cNvPr id="99" name="Rectangle 98">
            <a:extLst>
              <a:ext uri="{FF2B5EF4-FFF2-40B4-BE49-F238E27FC236}">
                <a16:creationId xmlns:a16="http://schemas.microsoft.com/office/drawing/2014/main" id="{20097FAF-C470-4544-8D2F-C5E42BC34BCE}"/>
              </a:ext>
            </a:extLst>
          </p:cNvPr>
          <p:cNvSpPr/>
          <p:nvPr/>
        </p:nvSpPr>
        <p:spPr>
          <a:xfrm>
            <a:off x="6783345" y="2273897"/>
            <a:ext cx="1003158" cy="242967"/>
          </a:xfrm>
          <a:prstGeom prst="rect">
            <a:avLst/>
          </a:prstGeom>
          <a:solidFill>
            <a:schemeClr val="tx1">
              <a:lumMod val="8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prstClr val="black">
                    <a:lumMod val="65000"/>
                    <a:lumOff val="35000"/>
                  </a:prstClr>
                </a:solidFill>
                <a:latin typeface="Calibri" charset="0"/>
                <a:ea typeface="Calibri" charset="0"/>
                <a:cs typeface="Calibri" charset="0"/>
              </a:rPr>
              <a:t>my Application API</a:t>
            </a:r>
          </a:p>
        </p:txBody>
      </p:sp>
      <p:sp>
        <p:nvSpPr>
          <p:cNvPr id="104" name="TextBox 103">
            <a:extLst>
              <a:ext uri="{FF2B5EF4-FFF2-40B4-BE49-F238E27FC236}">
                <a16:creationId xmlns:a16="http://schemas.microsoft.com/office/drawing/2014/main" id="{F899D4C7-622E-D040-9B56-337DC0A4CCB6}"/>
              </a:ext>
            </a:extLst>
          </p:cNvPr>
          <p:cNvSpPr txBox="1"/>
          <p:nvPr/>
        </p:nvSpPr>
        <p:spPr>
          <a:xfrm>
            <a:off x="7069852" y="2512397"/>
            <a:ext cx="423514" cy="253916"/>
          </a:xfrm>
          <a:prstGeom prst="rect">
            <a:avLst/>
          </a:prstGeom>
          <a:noFill/>
        </p:spPr>
        <p:txBody>
          <a:bodyPr wrap="none" rtlCol="0">
            <a:spAutoFit/>
          </a:bodyPr>
          <a:lstStyle/>
          <a:p>
            <a:pPr algn="ctr"/>
            <a:r>
              <a:rPr lang="en-US" sz="1050" b="1" dirty="0">
                <a:solidFill>
                  <a:prstClr val="black"/>
                </a:solidFill>
              </a:rPr>
              <a:t>PCF</a:t>
            </a:r>
          </a:p>
        </p:txBody>
      </p:sp>
      <p:sp>
        <p:nvSpPr>
          <p:cNvPr id="127" name="Oval 126">
            <a:extLst>
              <a:ext uri="{FF2B5EF4-FFF2-40B4-BE49-F238E27FC236}">
                <a16:creationId xmlns:a16="http://schemas.microsoft.com/office/drawing/2014/main" id="{DD9707B7-DC76-0641-A8FD-2E2E41B1223F}"/>
              </a:ext>
            </a:extLst>
          </p:cNvPr>
          <p:cNvSpPr/>
          <p:nvPr/>
        </p:nvSpPr>
        <p:spPr>
          <a:xfrm>
            <a:off x="3412207" y="2610787"/>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SS</a:t>
            </a:r>
          </a:p>
        </p:txBody>
      </p:sp>
      <p:pic>
        <p:nvPicPr>
          <p:cNvPr id="128" name="Picture 127">
            <a:extLst>
              <a:ext uri="{FF2B5EF4-FFF2-40B4-BE49-F238E27FC236}">
                <a16:creationId xmlns:a16="http://schemas.microsoft.com/office/drawing/2014/main" id="{C40B6ADF-D6F8-B146-B8BB-9702D8EA79BC}"/>
              </a:ext>
            </a:extLst>
          </p:cNvPr>
          <p:cNvPicPr>
            <a:picLocks noChangeAspect="1"/>
          </p:cNvPicPr>
          <p:nvPr/>
        </p:nvPicPr>
        <p:blipFill>
          <a:blip r:embed="rId7"/>
          <a:stretch>
            <a:fillRect/>
          </a:stretch>
        </p:blipFill>
        <p:spPr>
          <a:xfrm>
            <a:off x="972237" y="1943854"/>
            <a:ext cx="193836" cy="394574"/>
          </a:xfrm>
          <a:prstGeom prst="rect">
            <a:avLst/>
          </a:prstGeom>
        </p:spPr>
      </p:pic>
      <p:sp>
        <p:nvSpPr>
          <p:cNvPr id="129" name="Rectangle 128">
            <a:extLst>
              <a:ext uri="{FF2B5EF4-FFF2-40B4-BE49-F238E27FC236}">
                <a16:creationId xmlns:a16="http://schemas.microsoft.com/office/drawing/2014/main" id="{31E7E58E-D332-7D48-9EBC-D27B7DE281C4}"/>
              </a:ext>
            </a:extLst>
          </p:cNvPr>
          <p:cNvSpPr/>
          <p:nvPr/>
        </p:nvSpPr>
        <p:spPr>
          <a:xfrm>
            <a:off x="4115464" y="2249055"/>
            <a:ext cx="978030" cy="247284"/>
          </a:xfrm>
          <a:prstGeom prst="rect">
            <a:avLst/>
          </a:prstGeom>
          <a:solidFill>
            <a:srgbClr val="E98B52">
              <a:alpha val="50000"/>
            </a:srgbClr>
          </a:solidFill>
          <a:ln>
            <a:solidFill>
              <a:schemeClr val="bg1">
                <a:lumMod val="65000"/>
                <a:lumOff val="3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solidFill>
                  <a:schemeClr val="bg1"/>
                </a:solidFill>
              </a:rPr>
              <a:t>my Application UI</a:t>
            </a:r>
          </a:p>
        </p:txBody>
      </p:sp>
      <p:pic>
        <p:nvPicPr>
          <p:cNvPr id="131" name="Picture 130">
            <a:extLst>
              <a:ext uri="{FF2B5EF4-FFF2-40B4-BE49-F238E27FC236}">
                <a16:creationId xmlns:a16="http://schemas.microsoft.com/office/drawing/2014/main" id="{E81D03BD-0D1D-6144-9948-E25AB92272C8}"/>
              </a:ext>
            </a:extLst>
          </p:cNvPr>
          <p:cNvPicPr>
            <a:picLocks noChangeAspect="1"/>
          </p:cNvPicPr>
          <p:nvPr/>
        </p:nvPicPr>
        <p:blipFill>
          <a:blip r:embed="rId8"/>
          <a:stretch>
            <a:fillRect/>
          </a:stretch>
        </p:blipFill>
        <p:spPr>
          <a:xfrm>
            <a:off x="6540792" y="5188720"/>
            <a:ext cx="1397332" cy="904800"/>
          </a:xfrm>
          <a:prstGeom prst="rect">
            <a:avLst/>
          </a:prstGeom>
        </p:spPr>
      </p:pic>
      <p:sp>
        <p:nvSpPr>
          <p:cNvPr id="132" name="TextBox 131">
            <a:extLst>
              <a:ext uri="{FF2B5EF4-FFF2-40B4-BE49-F238E27FC236}">
                <a16:creationId xmlns:a16="http://schemas.microsoft.com/office/drawing/2014/main" id="{EBC9FF05-5F7C-E744-AB67-B1D41871A966}"/>
              </a:ext>
            </a:extLst>
          </p:cNvPr>
          <p:cNvSpPr txBox="1"/>
          <p:nvPr/>
        </p:nvSpPr>
        <p:spPr>
          <a:xfrm>
            <a:off x="6726475" y="5445932"/>
            <a:ext cx="973343" cy="253916"/>
          </a:xfrm>
          <a:prstGeom prst="rect">
            <a:avLst/>
          </a:prstGeom>
          <a:noFill/>
        </p:spPr>
        <p:txBody>
          <a:bodyPr wrap="none" rtlCol="0">
            <a:spAutoFit/>
          </a:bodyPr>
          <a:lstStyle/>
          <a:p>
            <a:pPr algn="ctr"/>
            <a:r>
              <a:rPr lang="en-US" sz="1050" b="1" dirty="0">
                <a:solidFill>
                  <a:prstClr val="black"/>
                </a:solidFill>
              </a:rPr>
              <a:t>SaaS/Vendor</a:t>
            </a:r>
          </a:p>
        </p:txBody>
      </p:sp>
      <p:cxnSp>
        <p:nvCxnSpPr>
          <p:cNvPr id="135" name="Straight Arrow Connector 134">
            <a:extLst>
              <a:ext uri="{FF2B5EF4-FFF2-40B4-BE49-F238E27FC236}">
                <a16:creationId xmlns:a16="http://schemas.microsoft.com/office/drawing/2014/main" id="{E4F4BF4B-B6E6-A141-BBFB-D75B972C91D8}"/>
              </a:ext>
            </a:extLst>
          </p:cNvPr>
          <p:cNvCxnSpPr>
            <a:cxnSpLocks/>
            <a:stCxn id="90" idx="2"/>
            <a:endCxn id="131" idx="0"/>
          </p:cNvCxnSpPr>
          <p:nvPr/>
        </p:nvCxnSpPr>
        <p:spPr>
          <a:xfrm flipH="1">
            <a:off x="7239458" y="2892759"/>
            <a:ext cx="6993" cy="22959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33" name="Picture 132">
            <a:extLst>
              <a:ext uri="{FF2B5EF4-FFF2-40B4-BE49-F238E27FC236}">
                <a16:creationId xmlns:a16="http://schemas.microsoft.com/office/drawing/2014/main" id="{3E645704-DB44-BA4E-B8C1-23EB30E38A90}"/>
              </a:ext>
            </a:extLst>
          </p:cNvPr>
          <p:cNvPicPr>
            <a:picLocks noChangeAspect="1"/>
          </p:cNvPicPr>
          <p:nvPr/>
        </p:nvPicPr>
        <p:blipFill>
          <a:blip r:embed="rId9"/>
          <a:stretch>
            <a:fillRect/>
          </a:stretch>
        </p:blipFill>
        <p:spPr>
          <a:xfrm>
            <a:off x="6868700" y="4475795"/>
            <a:ext cx="782871" cy="304500"/>
          </a:xfrm>
          <a:prstGeom prst="rect">
            <a:avLst/>
          </a:prstGeom>
        </p:spPr>
      </p:pic>
      <p:sp>
        <p:nvSpPr>
          <p:cNvPr id="137" name="Oval 136">
            <a:extLst>
              <a:ext uri="{FF2B5EF4-FFF2-40B4-BE49-F238E27FC236}">
                <a16:creationId xmlns:a16="http://schemas.microsoft.com/office/drawing/2014/main" id="{5C1269F8-4A16-DC49-9645-1D7B841B1CFD}"/>
              </a:ext>
            </a:extLst>
          </p:cNvPr>
          <p:cNvSpPr/>
          <p:nvPr/>
        </p:nvSpPr>
        <p:spPr>
          <a:xfrm>
            <a:off x="6952053" y="4117857"/>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AO</a:t>
            </a:r>
          </a:p>
        </p:txBody>
      </p:sp>
      <p:sp>
        <p:nvSpPr>
          <p:cNvPr id="139" name="TextBox 138">
            <a:extLst>
              <a:ext uri="{FF2B5EF4-FFF2-40B4-BE49-F238E27FC236}">
                <a16:creationId xmlns:a16="http://schemas.microsoft.com/office/drawing/2014/main" id="{BF0B4BC7-B2EF-3F43-8120-B37756BC47EC}"/>
              </a:ext>
            </a:extLst>
          </p:cNvPr>
          <p:cNvSpPr txBox="1"/>
          <p:nvPr/>
        </p:nvSpPr>
        <p:spPr>
          <a:xfrm>
            <a:off x="6221940" y="3998876"/>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3</a:t>
            </a:r>
          </a:p>
        </p:txBody>
      </p:sp>
      <p:sp>
        <p:nvSpPr>
          <p:cNvPr id="140" name="TextBox 139">
            <a:extLst>
              <a:ext uri="{FF2B5EF4-FFF2-40B4-BE49-F238E27FC236}">
                <a16:creationId xmlns:a16="http://schemas.microsoft.com/office/drawing/2014/main" id="{4762EF5D-16BD-8840-BC67-5F92CD6B68CA}"/>
              </a:ext>
            </a:extLst>
          </p:cNvPr>
          <p:cNvSpPr txBox="1"/>
          <p:nvPr/>
        </p:nvSpPr>
        <p:spPr>
          <a:xfrm>
            <a:off x="6647214" y="3379956"/>
            <a:ext cx="973951" cy="215444"/>
          </a:xfrm>
          <a:prstGeom prst="rect">
            <a:avLst/>
          </a:prstGeom>
          <a:solidFill>
            <a:schemeClr val="tx1"/>
          </a:solidFill>
        </p:spPr>
        <p:txBody>
          <a:bodyPr wrap="square" rtlCol="0">
            <a:spAutoFit/>
          </a:bodyPr>
          <a:lstStyle/>
          <a:p>
            <a:pPr algn="ctr"/>
            <a:r>
              <a:rPr lang="en-US" sz="800" dirty="0">
                <a:solidFill>
                  <a:prstClr val="black"/>
                </a:solidFill>
              </a:rPr>
              <a:t>TCP/443 TLS 1.2</a:t>
            </a:r>
          </a:p>
        </p:txBody>
      </p:sp>
      <p:sp>
        <p:nvSpPr>
          <p:cNvPr id="141" name="TextBox 140">
            <a:extLst>
              <a:ext uri="{FF2B5EF4-FFF2-40B4-BE49-F238E27FC236}">
                <a16:creationId xmlns:a16="http://schemas.microsoft.com/office/drawing/2014/main" id="{6AF2D511-3FAF-7043-AA9E-24A77E92689A}"/>
              </a:ext>
            </a:extLst>
          </p:cNvPr>
          <p:cNvSpPr txBox="1"/>
          <p:nvPr/>
        </p:nvSpPr>
        <p:spPr>
          <a:xfrm>
            <a:off x="6166041" y="2519043"/>
            <a:ext cx="691215" cy="200055"/>
          </a:xfrm>
          <a:prstGeom prst="rect">
            <a:avLst/>
          </a:prstGeom>
          <a:noFill/>
        </p:spPr>
        <p:txBody>
          <a:bodyPr wrap="none" rtlCol="0">
            <a:spAutoFit/>
          </a:bodyPr>
          <a:lstStyle/>
          <a:p>
            <a:r>
              <a:rPr lang="en-US" sz="700" dirty="0">
                <a:solidFill>
                  <a:schemeClr val="bg1"/>
                </a:solidFill>
              </a:rPr>
              <a:t>API Gateway</a:t>
            </a:r>
          </a:p>
        </p:txBody>
      </p:sp>
      <p:pic>
        <p:nvPicPr>
          <p:cNvPr id="142" name="Picture 141">
            <a:extLst>
              <a:ext uri="{FF2B5EF4-FFF2-40B4-BE49-F238E27FC236}">
                <a16:creationId xmlns:a16="http://schemas.microsoft.com/office/drawing/2014/main" id="{E70A07EA-8AAF-5B45-9F0E-990E463FF08C}"/>
              </a:ext>
            </a:extLst>
          </p:cNvPr>
          <p:cNvPicPr>
            <a:picLocks noChangeAspect="1"/>
          </p:cNvPicPr>
          <p:nvPr/>
        </p:nvPicPr>
        <p:blipFill>
          <a:blip r:embed="rId10"/>
          <a:stretch>
            <a:fillRect/>
          </a:stretch>
        </p:blipFill>
        <p:spPr>
          <a:xfrm>
            <a:off x="6141526" y="2185325"/>
            <a:ext cx="505688" cy="408900"/>
          </a:xfrm>
          <a:prstGeom prst="rect">
            <a:avLst/>
          </a:prstGeom>
        </p:spPr>
      </p:pic>
      <p:grpSp>
        <p:nvGrpSpPr>
          <p:cNvPr id="26" name="Group 25">
            <a:extLst>
              <a:ext uri="{FF2B5EF4-FFF2-40B4-BE49-F238E27FC236}">
                <a16:creationId xmlns:a16="http://schemas.microsoft.com/office/drawing/2014/main" id="{76CDCB0C-AC24-E149-95D7-4B3FAE620763}"/>
              </a:ext>
            </a:extLst>
          </p:cNvPr>
          <p:cNvGrpSpPr/>
          <p:nvPr/>
        </p:nvGrpSpPr>
        <p:grpSpPr>
          <a:xfrm>
            <a:off x="3357769" y="5471783"/>
            <a:ext cx="542136" cy="456213"/>
            <a:chOff x="1248017" y="3025856"/>
            <a:chExt cx="542136" cy="456213"/>
          </a:xfrm>
        </p:grpSpPr>
        <p:pic>
          <p:nvPicPr>
            <p:cNvPr id="143" name="Picture 142">
              <a:extLst>
                <a:ext uri="{FF2B5EF4-FFF2-40B4-BE49-F238E27FC236}">
                  <a16:creationId xmlns:a16="http://schemas.microsoft.com/office/drawing/2014/main" id="{43E09DEC-E63C-BE45-ABA5-FD3989B1C87A}"/>
                </a:ext>
              </a:extLst>
            </p:cNvPr>
            <p:cNvPicPr>
              <a:picLocks noChangeAspect="1"/>
            </p:cNvPicPr>
            <p:nvPr/>
          </p:nvPicPr>
          <p:blipFill rotWithShape="1">
            <a:blip r:embed="rId6"/>
            <a:srcRect b="32831"/>
            <a:stretch/>
          </p:blipFill>
          <p:spPr>
            <a:xfrm>
              <a:off x="1248017" y="3025856"/>
              <a:ext cx="489345" cy="331205"/>
            </a:xfrm>
            <a:prstGeom prst="rect">
              <a:avLst/>
            </a:prstGeom>
          </p:spPr>
        </p:pic>
        <p:sp>
          <p:nvSpPr>
            <p:cNvPr id="144" name="TextBox 143">
              <a:extLst>
                <a:ext uri="{FF2B5EF4-FFF2-40B4-BE49-F238E27FC236}">
                  <a16:creationId xmlns:a16="http://schemas.microsoft.com/office/drawing/2014/main" id="{DE16D708-2A57-C04B-99AC-F108641C7CB8}"/>
                </a:ext>
              </a:extLst>
            </p:cNvPr>
            <p:cNvSpPr txBox="1"/>
            <p:nvPr/>
          </p:nvSpPr>
          <p:spPr>
            <a:xfrm>
              <a:off x="1248017" y="3282014"/>
              <a:ext cx="542136" cy="200055"/>
            </a:xfrm>
            <a:prstGeom prst="rect">
              <a:avLst/>
            </a:prstGeom>
            <a:noFill/>
          </p:spPr>
          <p:txBody>
            <a:bodyPr wrap="none" rtlCol="0">
              <a:spAutoFit/>
            </a:bodyPr>
            <a:lstStyle/>
            <a:p>
              <a:r>
                <a:rPr lang="en-US" sz="700" dirty="0">
                  <a:solidFill>
                    <a:schemeClr val="bg1"/>
                  </a:solidFill>
                  <a:latin typeface="Calibri" panose="020F0502020204030204" pitchFamily="34" charset="0"/>
                  <a:cs typeface="Calibri" panose="020F0502020204030204" pitchFamily="34" charset="0"/>
                </a:rPr>
                <a:t>Customer</a:t>
              </a:r>
            </a:p>
          </p:txBody>
        </p:sp>
      </p:grpSp>
      <p:cxnSp>
        <p:nvCxnSpPr>
          <p:cNvPr id="31" name="Straight Arrow Connector 30">
            <a:extLst>
              <a:ext uri="{FF2B5EF4-FFF2-40B4-BE49-F238E27FC236}">
                <a16:creationId xmlns:a16="http://schemas.microsoft.com/office/drawing/2014/main" id="{B3956A47-3677-F244-A36F-B0A55119FB3C}"/>
              </a:ext>
            </a:extLst>
          </p:cNvPr>
          <p:cNvCxnSpPr>
            <a:cxnSpLocks/>
            <a:stCxn id="131" idx="1"/>
            <a:endCxn id="143" idx="3"/>
          </p:cNvCxnSpPr>
          <p:nvPr/>
        </p:nvCxnSpPr>
        <p:spPr>
          <a:xfrm flipH="1" flipV="1">
            <a:off x="3847114" y="5637386"/>
            <a:ext cx="2693678" cy="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0DF7ED8D-F04A-EA43-908B-9C3DCE64F289}"/>
              </a:ext>
            </a:extLst>
          </p:cNvPr>
          <p:cNvSpPr txBox="1"/>
          <p:nvPr/>
        </p:nvSpPr>
        <p:spPr>
          <a:xfrm>
            <a:off x="4731322" y="5511119"/>
            <a:ext cx="720070" cy="338554"/>
          </a:xfrm>
          <a:prstGeom prst="rect">
            <a:avLst/>
          </a:prstGeom>
          <a:solidFill>
            <a:schemeClr val="tx1"/>
          </a:solidFill>
        </p:spPr>
        <p:txBody>
          <a:bodyPr wrap="square" rtlCol="0">
            <a:spAutoFit/>
          </a:bodyPr>
          <a:lstStyle/>
          <a:p>
            <a:pPr algn="ctr"/>
            <a:r>
              <a:rPr lang="en-US" sz="800" dirty="0">
                <a:solidFill>
                  <a:prstClr val="black"/>
                </a:solidFill>
              </a:rPr>
              <a:t>TCP/25 SMTP</a:t>
            </a:r>
          </a:p>
        </p:txBody>
      </p:sp>
      <p:sp>
        <p:nvSpPr>
          <p:cNvPr id="147" name="Oval 146">
            <a:extLst>
              <a:ext uri="{FF2B5EF4-FFF2-40B4-BE49-F238E27FC236}">
                <a16:creationId xmlns:a16="http://schemas.microsoft.com/office/drawing/2014/main" id="{B0234FC9-3C7B-4544-A1BA-C3B5570C80E1}"/>
              </a:ext>
            </a:extLst>
          </p:cNvPr>
          <p:cNvSpPr/>
          <p:nvPr/>
        </p:nvSpPr>
        <p:spPr>
          <a:xfrm>
            <a:off x="4107083" y="5224990"/>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NA</a:t>
            </a:r>
          </a:p>
        </p:txBody>
      </p:sp>
      <p:pic>
        <p:nvPicPr>
          <p:cNvPr id="148" name="Picture 147">
            <a:extLst>
              <a:ext uri="{FF2B5EF4-FFF2-40B4-BE49-F238E27FC236}">
                <a16:creationId xmlns:a16="http://schemas.microsoft.com/office/drawing/2014/main" id="{E6EF2011-3AC2-6943-9BC3-D4B922BD028E}"/>
              </a:ext>
            </a:extLst>
          </p:cNvPr>
          <p:cNvPicPr>
            <a:picLocks noChangeAspect="1"/>
          </p:cNvPicPr>
          <p:nvPr/>
        </p:nvPicPr>
        <p:blipFill>
          <a:blip r:embed="rId9"/>
          <a:stretch>
            <a:fillRect/>
          </a:stretch>
        </p:blipFill>
        <p:spPr>
          <a:xfrm>
            <a:off x="5625753" y="5494700"/>
            <a:ext cx="782871" cy="304500"/>
          </a:xfrm>
          <a:prstGeom prst="rect">
            <a:avLst/>
          </a:prstGeom>
        </p:spPr>
      </p:pic>
      <p:sp>
        <p:nvSpPr>
          <p:cNvPr id="149" name="TextBox 148">
            <a:extLst>
              <a:ext uri="{FF2B5EF4-FFF2-40B4-BE49-F238E27FC236}">
                <a16:creationId xmlns:a16="http://schemas.microsoft.com/office/drawing/2014/main" id="{9E0A8092-E15C-1045-B345-EB9A75EE7AC2}"/>
              </a:ext>
            </a:extLst>
          </p:cNvPr>
          <p:cNvSpPr txBox="1"/>
          <p:nvPr/>
        </p:nvSpPr>
        <p:spPr>
          <a:xfrm>
            <a:off x="4951627" y="5217154"/>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4</a:t>
            </a:r>
          </a:p>
        </p:txBody>
      </p:sp>
      <p:pic>
        <p:nvPicPr>
          <p:cNvPr id="150" name="Picture 149">
            <a:extLst>
              <a:ext uri="{FF2B5EF4-FFF2-40B4-BE49-F238E27FC236}">
                <a16:creationId xmlns:a16="http://schemas.microsoft.com/office/drawing/2014/main" id="{DF4A380A-1332-BD46-9A9E-9DD22EFCBEA4}"/>
              </a:ext>
            </a:extLst>
          </p:cNvPr>
          <p:cNvPicPr>
            <a:picLocks noChangeAspect="1"/>
          </p:cNvPicPr>
          <p:nvPr/>
        </p:nvPicPr>
        <p:blipFill>
          <a:blip r:embed="rId11"/>
          <a:stretch>
            <a:fillRect/>
          </a:stretch>
        </p:blipFill>
        <p:spPr>
          <a:xfrm>
            <a:off x="7064411" y="3589899"/>
            <a:ext cx="505688" cy="408900"/>
          </a:xfrm>
          <a:prstGeom prst="rect">
            <a:avLst/>
          </a:prstGeom>
        </p:spPr>
      </p:pic>
      <p:sp>
        <p:nvSpPr>
          <p:cNvPr id="151" name="TextBox 150">
            <a:extLst>
              <a:ext uri="{FF2B5EF4-FFF2-40B4-BE49-F238E27FC236}">
                <a16:creationId xmlns:a16="http://schemas.microsoft.com/office/drawing/2014/main" id="{7399942E-A73C-724A-937D-B9A133E1E5F7}"/>
              </a:ext>
            </a:extLst>
          </p:cNvPr>
          <p:cNvSpPr txBox="1"/>
          <p:nvPr/>
        </p:nvSpPr>
        <p:spPr>
          <a:xfrm>
            <a:off x="6015306" y="3646065"/>
            <a:ext cx="1061509" cy="200055"/>
          </a:xfrm>
          <a:prstGeom prst="rect">
            <a:avLst/>
          </a:prstGeom>
          <a:noFill/>
        </p:spPr>
        <p:txBody>
          <a:bodyPr wrap="none" rtlCol="0">
            <a:spAutoFit/>
          </a:bodyPr>
          <a:lstStyle/>
          <a:p>
            <a:r>
              <a:rPr lang="en-US" sz="700" dirty="0">
                <a:solidFill>
                  <a:schemeClr val="bg1"/>
                </a:solidFill>
              </a:rPr>
              <a:t>McAfee Web Gateway</a:t>
            </a:r>
          </a:p>
        </p:txBody>
      </p:sp>
      <p:sp>
        <p:nvSpPr>
          <p:cNvPr id="55" name="Oval 54">
            <a:extLst>
              <a:ext uri="{FF2B5EF4-FFF2-40B4-BE49-F238E27FC236}">
                <a16:creationId xmlns:a16="http://schemas.microsoft.com/office/drawing/2014/main" id="{50DCAFB6-AC6F-4744-AAC5-1586C934B8CE}"/>
              </a:ext>
            </a:extLst>
          </p:cNvPr>
          <p:cNvSpPr/>
          <p:nvPr/>
        </p:nvSpPr>
        <p:spPr>
          <a:xfrm>
            <a:off x="5778373" y="2059281"/>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OA</a:t>
            </a:r>
          </a:p>
        </p:txBody>
      </p:sp>
      <p:pic>
        <p:nvPicPr>
          <p:cNvPr id="2" name="Picture 1">
            <a:extLst>
              <a:ext uri="{FF2B5EF4-FFF2-40B4-BE49-F238E27FC236}">
                <a16:creationId xmlns:a16="http://schemas.microsoft.com/office/drawing/2014/main" id="{E3277BD6-6124-4D80-AD2E-0D92DDCB67FD}"/>
              </a:ext>
            </a:extLst>
          </p:cNvPr>
          <p:cNvPicPr>
            <a:picLocks noChangeAspect="1"/>
          </p:cNvPicPr>
          <p:nvPr/>
        </p:nvPicPr>
        <p:blipFill>
          <a:blip r:embed="rId12"/>
          <a:stretch>
            <a:fillRect/>
          </a:stretch>
        </p:blipFill>
        <p:spPr>
          <a:xfrm>
            <a:off x="4639482" y="1581051"/>
            <a:ext cx="462519" cy="481126"/>
          </a:xfrm>
          <a:prstGeom prst="rect">
            <a:avLst/>
          </a:prstGeom>
        </p:spPr>
      </p:pic>
      <p:pic>
        <p:nvPicPr>
          <p:cNvPr id="58" name="Picture 57">
            <a:extLst>
              <a:ext uri="{FF2B5EF4-FFF2-40B4-BE49-F238E27FC236}">
                <a16:creationId xmlns:a16="http://schemas.microsoft.com/office/drawing/2014/main" id="{E5EB3EB4-9850-46E3-90FF-02F57B3C843D}"/>
              </a:ext>
            </a:extLst>
          </p:cNvPr>
          <p:cNvPicPr>
            <a:picLocks noChangeAspect="1"/>
          </p:cNvPicPr>
          <p:nvPr/>
        </p:nvPicPr>
        <p:blipFill>
          <a:blip r:embed="rId13"/>
          <a:stretch>
            <a:fillRect/>
          </a:stretch>
        </p:blipFill>
        <p:spPr>
          <a:xfrm>
            <a:off x="5024004" y="1565852"/>
            <a:ext cx="358140" cy="331470"/>
          </a:xfrm>
          <a:prstGeom prst="rect">
            <a:avLst/>
          </a:prstGeom>
        </p:spPr>
      </p:pic>
      <p:pic>
        <p:nvPicPr>
          <p:cNvPr id="60" name="Picture 59">
            <a:extLst>
              <a:ext uri="{FF2B5EF4-FFF2-40B4-BE49-F238E27FC236}">
                <a16:creationId xmlns:a16="http://schemas.microsoft.com/office/drawing/2014/main" id="{8B199BD9-57E2-4BC7-8254-05E7BF012B47}"/>
              </a:ext>
            </a:extLst>
          </p:cNvPr>
          <p:cNvPicPr>
            <a:picLocks noChangeAspect="1"/>
          </p:cNvPicPr>
          <p:nvPr/>
        </p:nvPicPr>
        <p:blipFill>
          <a:blip r:embed="rId14"/>
          <a:stretch>
            <a:fillRect/>
          </a:stretch>
        </p:blipFill>
        <p:spPr>
          <a:xfrm>
            <a:off x="6555900" y="4074753"/>
            <a:ext cx="358140" cy="304800"/>
          </a:xfrm>
          <a:prstGeom prst="rect">
            <a:avLst/>
          </a:prstGeom>
        </p:spPr>
      </p:pic>
      <p:pic>
        <p:nvPicPr>
          <p:cNvPr id="59" name="Picture 58">
            <a:extLst>
              <a:ext uri="{FF2B5EF4-FFF2-40B4-BE49-F238E27FC236}">
                <a16:creationId xmlns:a16="http://schemas.microsoft.com/office/drawing/2014/main" id="{B3F1E22D-4F3B-479A-8EA5-009920B14F96}"/>
              </a:ext>
            </a:extLst>
          </p:cNvPr>
          <p:cNvPicPr>
            <a:picLocks noChangeAspect="1"/>
          </p:cNvPicPr>
          <p:nvPr/>
        </p:nvPicPr>
        <p:blipFill>
          <a:blip r:embed="rId15"/>
          <a:stretch>
            <a:fillRect/>
          </a:stretch>
        </p:blipFill>
        <p:spPr>
          <a:xfrm>
            <a:off x="5460529" y="1994360"/>
            <a:ext cx="261563" cy="287100"/>
          </a:xfrm>
          <a:prstGeom prst="rect">
            <a:avLst/>
          </a:prstGeom>
        </p:spPr>
      </p:pic>
      <p:pic>
        <p:nvPicPr>
          <p:cNvPr id="65" name="Picture 64">
            <a:extLst>
              <a:ext uri="{FF2B5EF4-FFF2-40B4-BE49-F238E27FC236}">
                <a16:creationId xmlns:a16="http://schemas.microsoft.com/office/drawing/2014/main" id="{2FA15772-49E8-4598-9E3C-95243C1B424C}"/>
              </a:ext>
            </a:extLst>
          </p:cNvPr>
          <p:cNvPicPr>
            <a:picLocks noChangeAspect="1"/>
          </p:cNvPicPr>
          <p:nvPr/>
        </p:nvPicPr>
        <p:blipFill>
          <a:blip r:embed="rId16"/>
          <a:stretch>
            <a:fillRect/>
          </a:stretch>
        </p:blipFill>
        <p:spPr>
          <a:xfrm>
            <a:off x="6924863" y="5637385"/>
            <a:ext cx="248484" cy="282750"/>
          </a:xfrm>
          <a:prstGeom prst="rect">
            <a:avLst/>
          </a:prstGeom>
        </p:spPr>
      </p:pic>
      <p:pic>
        <p:nvPicPr>
          <p:cNvPr id="66" name="Picture 65">
            <a:extLst>
              <a:ext uri="{FF2B5EF4-FFF2-40B4-BE49-F238E27FC236}">
                <a16:creationId xmlns:a16="http://schemas.microsoft.com/office/drawing/2014/main" id="{C779875C-8404-4EC2-93D6-1F40B15ED1A6}"/>
              </a:ext>
            </a:extLst>
          </p:cNvPr>
          <p:cNvPicPr>
            <a:picLocks noChangeAspect="1"/>
          </p:cNvPicPr>
          <p:nvPr/>
        </p:nvPicPr>
        <p:blipFill>
          <a:blip r:embed="rId17"/>
          <a:stretch>
            <a:fillRect/>
          </a:stretch>
        </p:blipFill>
        <p:spPr>
          <a:xfrm>
            <a:off x="4528782" y="5232238"/>
            <a:ext cx="248484" cy="287100"/>
          </a:xfrm>
          <a:prstGeom prst="rect">
            <a:avLst/>
          </a:prstGeom>
        </p:spPr>
      </p:pic>
      <p:pic>
        <p:nvPicPr>
          <p:cNvPr id="67" name="Picture 66">
            <a:extLst>
              <a:ext uri="{FF2B5EF4-FFF2-40B4-BE49-F238E27FC236}">
                <a16:creationId xmlns:a16="http://schemas.microsoft.com/office/drawing/2014/main" id="{145C2184-B2D5-4A45-A452-9AD112CD131B}"/>
              </a:ext>
            </a:extLst>
          </p:cNvPr>
          <p:cNvPicPr>
            <a:picLocks noChangeAspect="1"/>
          </p:cNvPicPr>
          <p:nvPr/>
        </p:nvPicPr>
        <p:blipFill>
          <a:blip r:embed="rId17"/>
          <a:stretch>
            <a:fillRect/>
          </a:stretch>
        </p:blipFill>
        <p:spPr>
          <a:xfrm>
            <a:off x="7300542" y="4111958"/>
            <a:ext cx="248484" cy="287100"/>
          </a:xfrm>
          <a:prstGeom prst="rect">
            <a:avLst/>
          </a:prstGeom>
        </p:spPr>
      </p:pic>
      <p:pic>
        <p:nvPicPr>
          <p:cNvPr id="68" name="Picture 67">
            <a:extLst>
              <a:ext uri="{FF2B5EF4-FFF2-40B4-BE49-F238E27FC236}">
                <a16:creationId xmlns:a16="http://schemas.microsoft.com/office/drawing/2014/main" id="{40D84851-1DC7-49A2-AD4E-18F9C68363BD}"/>
              </a:ext>
            </a:extLst>
          </p:cNvPr>
          <p:cNvPicPr>
            <a:picLocks noChangeAspect="1"/>
          </p:cNvPicPr>
          <p:nvPr/>
        </p:nvPicPr>
        <p:blipFill>
          <a:blip r:embed="rId15"/>
          <a:stretch>
            <a:fillRect/>
          </a:stretch>
        </p:blipFill>
        <p:spPr>
          <a:xfrm>
            <a:off x="3024286" y="2619707"/>
            <a:ext cx="261563" cy="287100"/>
          </a:xfrm>
          <a:prstGeom prst="rect">
            <a:avLst/>
          </a:prstGeom>
        </p:spPr>
      </p:pic>
      <p:graphicFrame>
        <p:nvGraphicFramePr>
          <p:cNvPr id="61" name="Table 2">
            <a:extLst>
              <a:ext uri="{FF2B5EF4-FFF2-40B4-BE49-F238E27FC236}">
                <a16:creationId xmlns:a16="http://schemas.microsoft.com/office/drawing/2014/main" id="{AEF42243-426C-7944-B273-4D27410B7B59}"/>
              </a:ext>
            </a:extLst>
          </p:cNvPr>
          <p:cNvGraphicFramePr>
            <a:graphicFrameLocks noGrp="1"/>
          </p:cNvGraphicFramePr>
          <p:nvPr>
            <p:extLst>
              <p:ext uri="{D42A27DB-BD31-4B8C-83A1-F6EECF244321}">
                <p14:modId xmlns:p14="http://schemas.microsoft.com/office/powerpoint/2010/main" val="3059615746"/>
              </p:ext>
            </p:extLst>
          </p:nvPr>
        </p:nvGraphicFramePr>
        <p:xfrm>
          <a:off x="89451" y="4068086"/>
          <a:ext cx="3322755" cy="2414940"/>
        </p:xfrm>
        <a:graphic>
          <a:graphicData uri="http://schemas.openxmlformats.org/drawingml/2006/table">
            <a:tbl>
              <a:tblPr firstRow="1" bandRow="1">
                <a:tableStyleId>{5C22544A-7EE6-4342-B048-85BDC9FD1C3A}</a:tableStyleId>
              </a:tblPr>
              <a:tblGrid>
                <a:gridCol w="2660992">
                  <a:extLst>
                    <a:ext uri="{9D8B030D-6E8A-4147-A177-3AD203B41FA5}">
                      <a16:colId xmlns:a16="http://schemas.microsoft.com/office/drawing/2014/main" val="2703832701"/>
                    </a:ext>
                  </a:extLst>
                </a:gridCol>
                <a:gridCol w="661763">
                  <a:extLst>
                    <a:ext uri="{9D8B030D-6E8A-4147-A177-3AD203B41FA5}">
                      <a16:colId xmlns:a16="http://schemas.microsoft.com/office/drawing/2014/main" val="2459628925"/>
                    </a:ext>
                  </a:extLst>
                </a:gridCol>
              </a:tblGrid>
              <a:tr h="302130">
                <a:tc>
                  <a:txBody>
                    <a:bodyPr/>
                    <a:lstStyle/>
                    <a:p>
                      <a:r>
                        <a:rPr lang="en-US" sz="800" b="1" dirty="0"/>
                        <a:t>Programming Language</a:t>
                      </a:r>
                    </a:p>
                  </a:txBody>
                  <a:tcPr/>
                </a:tc>
                <a:tc>
                  <a:txBody>
                    <a:bodyPr/>
                    <a:lstStyle/>
                    <a:p>
                      <a:r>
                        <a:rPr lang="en-US" sz="800" b="1" dirty="0"/>
                        <a:t>Java</a:t>
                      </a:r>
                    </a:p>
                  </a:txBody>
                  <a:tcPr/>
                </a:tc>
                <a:extLst>
                  <a:ext uri="{0D108BD9-81ED-4DB2-BD59-A6C34878D82A}">
                    <a16:rowId xmlns:a16="http://schemas.microsoft.com/office/drawing/2014/main" val="2774017645"/>
                  </a:ext>
                </a:extLst>
              </a:tr>
              <a:tr h="203334">
                <a:tc>
                  <a:txBody>
                    <a:bodyPr/>
                    <a:lstStyle/>
                    <a:p>
                      <a:r>
                        <a:rPr lang="en-US" sz="800" b="1" dirty="0"/>
                        <a:t>Framework</a:t>
                      </a:r>
                    </a:p>
                  </a:txBody>
                  <a:tcPr/>
                </a:tc>
                <a:tc>
                  <a:txBody>
                    <a:bodyPr/>
                    <a:lstStyle/>
                    <a:p>
                      <a:r>
                        <a:rPr lang="en-US" sz="800" b="1" dirty="0"/>
                        <a:t>Spring</a:t>
                      </a:r>
                    </a:p>
                  </a:txBody>
                  <a:tcPr/>
                </a:tc>
                <a:extLst>
                  <a:ext uri="{0D108BD9-81ED-4DB2-BD59-A6C34878D82A}">
                    <a16:rowId xmlns:a16="http://schemas.microsoft.com/office/drawing/2014/main" val="252932585"/>
                  </a:ext>
                </a:extLst>
              </a:tr>
              <a:tr h="203334">
                <a:tc>
                  <a:txBody>
                    <a:bodyPr/>
                    <a:lstStyle/>
                    <a:p>
                      <a:r>
                        <a:rPr lang="en-US" sz="800" b="1" dirty="0"/>
                        <a:t>CI Tool</a:t>
                      </a:r>
                    </a:p>
                  </a:txBody>
                  <a:tcPr/>
                </a:tc>
                <a:tc>
                  <a:txBody>
                    <a:bodyPr/>
                    <a:lstStyle/>
                    <a:p>
                      <a:r>
                        <a:rPr lang="en-US" sz="800" b="1" dirty="0"/>
                        <a:t>Jenkins</a:t>
                      </a:r>
                    </a:p>
                  </a:txBody>
                  <a:tcPr/>
                </a:tc>
                <a:extLst>
                  <a:ext uri="{0D108BD9-81ED-4DB2-BD59-A6C34878D82A}">
                    <a16:rowId xmlns:a16="http://schemas.microsoft.com/office/drawing/2014/main" val="2889492417"/>
                  </a:ext>
                </a:extLst>
              </a:tr>
              <a:tr h="203334">
                <a:tc>
                  <a:txBody>
                    <a:bodyPr/>
                    <a:lstStyle/>
                    <a:p>
                      <a:r>
                        <a:rPr lang="en-US" sz="800" b="1" dirty="0"/>
                        <a:t>CD Tool</a:t>
                      </a:r>
                    </a:p>
                  </a:txBody>
                  <a:tcPr/>
                </a:tc>
                <a:tc>
                  <a:txBody>
                    <a:bodyPr/>
                    <a:lstStyle/>
                    <a:p>
                      <a:r>
                        <a:rPr lang="en-US" sz="800" b="1" dirty="0"/>
                        <a:t>Spinnaker</a:t>
                      </a:r>
                    </a:p>
                  </a:txBody>
                  <a:tcPr/>
                </a:tc>
                <a:extLst>
                  <a:ext uri="{0D108BD9-81ED-4DB2-BD59-A6C34878D82A}">
                    <a16:rowId xmlns:a16="http://schemas.microsoft.com/office/drawing/2014/main" val="1673308628"/>
                  </a:ext>
                </a:extLst>
              </a:tr>
              <a:tr h="319525">
                <a:tc>
                  <a:txBody>
                    <a:bodyPr/>
                    <a:lstStyle/>
                    <a:p>
                      <a:r>
                        <a:rPr lang="en-US" sz="800" b="1" dirty="0"/>
                        <a:t>Code stored in </a:t>
                      </a:r>
                      <a:r>
                        <a:rPr lang="en-US" sz="800" b="1" dirty="0" err="1"/>
                        <a:t>Github</a:t>
                      </a:r>
                      <a:endParaRPr lang="en-US" sz="800" b="1" dirty="0"/>
                    </a:p>
                  </a:txBody>
                  <a:tcPr/>
                </a:tc>
                <a:tc>
                  <a:txBody>
                    <a:bodyPr/>
                    <a:lstStyle/>
                    <a:p>
                      <a:r>
                        <a:rPr lang="en-US" sz="800" b="1" dirty="0"/>
                        <a:t>Yes (repo not yet created)</a:t>
                      </a:r>
                    </a:p>
                  </a:txBody>
                  <a:tcPr/>
                </a:tc>
                <a:extLst>
                  <a:ext uri="{0D108BD9-81ED-4DB2-BD59-A6C34878D82A}">
                    <a16:rowId xmlns:a16="http://schemas.microsoft.com/office/drawing/2014/main" val="3966343695"/>
                  </a:ext>
                </a:extLst>
              </a:tr>
              <a:tr h="254106">
                <a:tc>
                  <a:txBody>
                    <a:bodyPr/>
                    <a:lstStyle/>
                    <a:p>
                      <a:r>
                        <a:rPr lang="en-US" sz="800" b="1" dirty="0"/>
                        <a:t>Using Fortify for static app sec testing?</a:t>
                      </a:r>
                    </a:p>
                  </a:txBody>
                  <a:tcPr/>
                </a:tc>
                <a:tc>
                  <a:txBody>
                    <a:bodyPr/>
                    <a:lstStyle/>
                    <a:p>
                      <a:r>
                        <a:rPr lang="en-US" sz="800" b="1" dirty="0"/>
                        <a:t>Yes</a:t>
                      </a:r>
                    </a:p>
                  </a:txBody>
                  <a:tcPr/>
                </a:tc>
                <a:extLst>
                  <a:ext uri="{0D108BD9-81ED-4DB2-BD59-A6C34878D82A}">
                    <a16:rowId xmlns:a16="http://schemas.microsoft.com/office/drawing/2014/main" val="3707416617"/>
                  </a:ext>
                </a:extLst>
              </a:tr>
              <a:tr h="298591">
                <a:tc>
                  <a:txBody>
                    <a:bodyPr/>
                    <a:lstStyle/>
                    <a:p>
                      <a:r>
                        <a:rPr lang="en-US" sz="800" b="1" dirty="0"/>
                        <a:t>Using </a:t>
                      </a:r>
                      <a:r>
                        <a:rPr lang="en-US" sz="800" b="1" dirty="0" err="1"/>
                        <a:t>WebInspect</a:t>
                      </a:r>
                      <a:r>
                        <a:rPr lang="en-US" sz="800" b="1" dirty="0"/>
                        <a:t> for dynamic app sec testing?</a:t>
                      </a:r>
                    </a:p>
                  </a:txBody>
                  <a:tcPr/>
                </a:tc>
                <a:tc>
                  <a:txBody>
                    <a:bodyPr/>
                    <a:lstStyle/>
                    <a:p>
                      <a:r>
                        <a:rPr lang="en-US" sz="800" b="1" dirty="0"/>
                        <a:t>Yes</a:t>
                      </a:r>
                    </a:p>
                  </a:txBody>
                  <a:tcPr/>
                </a:tc>
                <a:extLst>
                  <a:ext uri="{0D108BD9-81ED-4DB2-BD59-A6C34878D82A}">
                    <a16:rowId xmlns:a16="http://schemas.microsoft.com/office/drawing/2014/main" val="1071075988"/>
                  </a:ext>
                </a:extLst>
              </a:tr>
              <a:tr h="462833">
                <a:tc>
                  <a:txBody>
                    <a:bodyPr/>
                    <a:lstStyle/>
                    <a:p>
                      <a:r>
                        <a:rPr lang="en-US" sz="800" b="1" dirty="0"/>
                        <a:t>Using </a:t>
                      </a:r>
                      <a:r>
                        <a:rPr lang="en-US" sz="800" b="1" dirty="0" err="1"/>
                        <a:t>Whitesource</a:t>
                      </a:r>
                      <a:r>
                        <a:rPr lang="en-US" sz="800" b="1" dirty="0"/>
                        <a:t> for software composition analysis?</a:t>
                      </a:r>
                    </a:p>
                  </a:txBody>
                  <a:tcPr/>
                </a:tc>
                <a:tc>
                  <a:txBody>
                    <a:bodyPr/>
                    <a:lstStyle/>
                    <a:p>
                      <a:r>
                        <a:rPr lang="en-US" sz="800" b="1" dirty="0"/>
                        <a:t>No</a:t>
                      </a:r>
                    </a:p>
                  </a:txBody>
                  <a:tcPr/>
                </a:tc>
                <a:extLst>
                  <a:ext uri="{0D108BD9-81ED-4DB2-BD59-A6C34878D82A}">
                    <a16:rowId xmlns:a16="http://schemas.microsoft.com/office/drawing/2014/main" val="2738036765"/>
                  </a:ext>
                </a:extLst>
              </a:tr>
            </a:tbl>
          </a:graphicData>
        </a:graphic>
      </p:graphicFrame>
    </p:spTree>
    <p:extLst>
      <p:ext uri="{BB962C8B-B14F-4D97-AF65-F5344CB8AC3E}">
        <p14:creationId xmlns:p14="http://schemas.microsoft.com/office/powerpoint/2010/main" val="2639523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cxnSpLocks/>
            <a:endCxn id="104" idx="2"/>
          </p:cNvCxnSpPr>
          <p:nvPr/>
        </p:nvCxnSpPr>
        <p:spPr>
          <a:xfrm flipH="1" flipV="1">
            <a:off x="4644547" y="2696366"/>
            <a:ext cx="5821" cy="30385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27630" y="4118462"/>
            <a:ext cx="900959"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 Public</a:t>
            </a:r>
          </a:p>
        </p:txBody>
      </p:sp>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21</a:t>
            </a:fld>
            <a:endParaRPr lang="en-US" dirty="0">
              <a:solidFill>
                <a:prstClr val="white">
                  <a:tint val="75000"/>
                </a:prstClr>
              </a:solidFill>
            </a:endParaRPr>
          </a:p>
        </p:txBody>
      </p:sp>
      <p:grpSp>
        <p:nvGrpSpPr>
          <p:cNvPr id="113" name="Group 112"/>
          <p:cNvGrpSpPr/>
          <p:nvPr/>
        </p:nvGrpSpPr>
        <p:grpSpPr>
          <a:xfrm>
            <a:off x="2329935" y="1338663"/>
            <a:ext cx="5568279" cy="1787816"/>
            <a:chOff x="2694075" y="1338662"/>
            <a:chExt cx="6702552" cy="1931107"/>
          </a:xfrm>
        </p:grpSpPr>
        <p:pic>
          <p:nvPicPr>
            <p:cNvPr id="8" name="Picture 7"/>
            <p:cNvPicPr>
              <a:picLocks noChangeAspect="1"/>
            </p:cNvPicPr>
            <p:nvPr/>
          </p:nvPicPr>
          <p:blipFill>
            <a:blip r:embed="rId3"/>
            <a:stretch>
              <a:fillRect/>
            </a:stretch>
          </p:blipFill>
          <p:spPr>
            <a:xfrm>
              <a:off x="2694075" y="1338662"/>
              <a:ext cx="6702552" cy="1931107"/>
            </a:xfrm>
            <a:prstGeom prst="rect">
              <a:avLst/>
            </a:prstGeom>
          </p:spPr>
        </p:pic>
        <p:sp>
          <p:nvSpPr>
            <p:cNvPr id="10" name="TextBox 9"/>
            <p:cNvSpPr txBox="1"/>
            <p:nvPr/>
          </p:nvSpPr>
          <p:spPr>
            <a:xfrm>
              <a:off x="2941393" y="1418304"/>
              <a:ext cx="538727" cy="282578"/>
            </a:xfrm>
            <a:prstGeom prst="rect">
              <a:avLst/>
            </a:prstGeom>
            <a:noFill/>
          </p:spPr>
          <p:txBody>
            <a:bodyPr wrap="none" rtlCol="0">
              <a:spAutoFit/>
            </a:bodyPr>
            <a:lstStyle/>
            <a:p>
              <a:r>
                <a:rPr lang="en-US" sz="1100" b="1" dirty="0">
                  <a:solidFill>
                    <a:prstClr val="black"/>
                  </a:solidFill>
                </a:rPr>
                <a:t>ATC</a:t>
              </a:r>
            </a:p>
          </p:txBody>
        </p:sp>
      </p:grpSp>
      <p:pic>
        <p:nvPicPr>
          <p:cNvPr id="104" name="Picture 103">
            <a:extLst>
              <a:ext uri="{FF2B5EF4-FFF2-40B4-BE49-F238E27FC236}">
                <a16:creationId xmlns:a16="http://schemas.microsoft.com/office/drawing/2014/main" id="{B3B824F0-9D7A-4142-87E9-7540D52D9D5A}"/>
              </a:ext>
            </a:extLst>
          </p:cNvPr>
          <p:cNvPicPr>
            <a:picLocks noChangeAspect="1"/>
          </p:cNvPicPr>
          <p:nvPr/>
        </p:nvPicPr>
        <p:blipFill rotWithShape="1">
          <a:blip r:embed="rId4"/>
          <a:srcRect b="30099"/>
          <a:stretch/>
        </p:blipFill>
        <p:spPr>
          <a:xfrm>
            <a:off x="4361993" y="2155591"/>
            <a:ext cx="565105" cy="540774"/>
          </a:xfrm>
          <a:prstGeom prst="rect">
            <a:avLst/>
          </a:prstGeom>
        </p:spPr>
      </p:pic>
      <p:sp>
        <p:nvSpPr>
          <p:cNvPr id="25" name="Rectangle 24"/>
          <p:cNvSpPr/>
          <p:nvPr/>
        </p:nvSpPr>
        <p:spPr>
          <a:xfrm>
            <a:off x="4126146" y="2328027"/>
            <a:ext cx="1003158" cy="242967"/>
          </a:xfrm>
          <a:prstGeom prst="rect">
            <a:avLst/>
          </a:prstGeom>
          <a:solidFill>
            <a:schemeClr val="tx1">
              <a:lumMod val="8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prstClr val="black">
                    <a:lumMod val="65000"/>
                    <a:lumOff val="35000"/>
                  </a:prstClr>
                </a:solidFill>
                <a:latin typeface="Calibri" charset="0"/>
                <a:ea typeface="Calibri" charset="0"/>
                <a:cs typeface="Calibri" charset="0"/>
              </a:rPr>
              <a:t>COTS Application</a:t>
            </a:r>
          </a:p>
        </p:txBody>
      </p:sp>
      <p:grpSp>
        <p:nvGrpSpPr>
          <p:cNvPr id="115" name="Group 114"/>
          <p:cNvGrpSpPr/>
          <p:nvPr/>
        </p:nvGrpSpPr>
        <p:grpSpPr>
          <a:xfrm>
            <a:off x="6897438" y="2210906"/>
            <a:ext cx="688729" cy="485458"/>
            <a:chOff x="8150166" y="2210906"/>
            <a:chExt cx="688729" cy="485458"/>
          </a:xfrm>
        </p:grpSpPr>
        <p:sp>
          <p:nvSpPr>
            <p:cNvPr id="27" name="Can 26"/>
            <p:cNvSpPr/>
            <p:nvPr/>
          </p:nvSpPr>
          <p:spPr>
            <a:xfrm>
              <a:off x="8150166" y="2210906"/>
              <a:ext cx="688729" cy="485458"/>
            </a:xfrm>
            <a:prstGeom prst="can">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8196215" y="2383116"/>
              <a:ext cx="596638" cy="215444"/>
            </a:xfrm>
            <a:prstGeom prst="rect">
              <a:avLst/>
            </a:prstGeom>
            <a:noFill/>
          </p:spPr>
          <p:txBody>
            <a:bodyPr wrap="none" rtlCol="0">
              <a:spAutoFit/>
            </a:bodyPr>
            <a:lstStyle/>
            <a:p>
              <a:pPr algn="ctr"/>
              <a:r>
                <a:rPr lang="en-US" sz="800" dirty="0">
                  <a:solidFill>
                    <a:prstClr val="black"/>
                  </a:solidFill>
                </a:rPr>
                <a:t>Db Name</a:t>
              </a:r>
            </a:p>
          </p:txBody>
        </p:sp>
      </p:grpSp>
      <p:pic>
        <p:nvPicPr>
          <p:cNvPr id="102" name="Picture 101"/>
          <p:cNvPicPr>
            <a:picLocks noChangeAspect="1"/>
          </p:cNvPicPr>
          <p:nvPr/>
        </p:nvPicPr>
        <p:blipFill>
          <a:blip r:embed="rId5"/>
          <a:stretch>
            <a:fillRect/>
          </a:stretch>
        </p:blipFill>
        <p:spPr>
          <a:xfrm>
            <a:off x="4597369" y="5650376"/>
            <a:ext cx="486442" cy="478500"/>
          </a:xfrm>
          <a:prstGeom prst="rect">
            <a:avLst/>
          </a:prstGeom>
        </p:spPr>
      </p:pic>
      <p:grpSp>
        <p:nvGrpSpPr>
          <p:cNvPr id="107" name="Group 106"/>
          <p:cNvGrpSpPr/>
          <p:nvPr/>
        </p:nvGrpSpPr>
        <p:grpSpPr>
          <a:xfrm>
            <a:off x="5135234" y="2313082"/>
            <a:ext cx="1762204" cy="461665"/>
            <a:chOff x="6387962" y="2209846"/>
            <a:chExt cx="1762204" cy="461665"/>
          </a:xfrm>
        </p:grpSpPr>
        <p:cxnSp>
          <p:nvCxnSpPr>
            <p:cNvPr id="105" name="Straight Arrow Connector 104"/>
            <p:cNvCxnSpPr/>
            <p:nvPr/>
          </p:nvCxnSpPr>
          <p:spPr>
            <a:xfrm flipV="1">
              <a:off x="6387962" y="2341307"/>
              <a:ext cx="1762204" cy="784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827909" y="2209846"/>
              <a:ext cx="720070" cy="461665"/>
            </a:xfrm>
            <a:prstGeom prst="rect">
              <a:avLst/>
            </a:prstGeom>
            <a:solidFill>
              <a:schemeClr val="tx1"/>
            </a:solidFill>
          </p:spPr>
          <p:txBody>
            <a:bodyPr wrap="square" rtlCol="0">
              <a:spAutoFit/>
            </a:bodyPr>
            <a:lstStyle/>
            <a:p>
              <a:pPr algn="ctr"/>
              <a:r>
                <a:rPr lang="en-US" sz="800" dirty="0">
                  <a:solidFill>
                    <a:prstClr val="black"/>
                  </a:solidFill>
                </a:rPr>
                <a:t>TCP/1521 ORACLE SQL*NET</a:t>
              </a:r>
            </a:p>
          </p:txBody>
        </p:sp>
      </p:grpSp>
      <p:pic>
        <p:nvPicPr>
          <p:cNvPr id="45" name="Picture 44"/>
          <p:cNvPicPr>
            <a:picLocks noChangeAspect="1"/>
          </p:cNvPicPr>
          <p:nvPr/>
        </p:nvPicPr>
        <p:blipFill>
          <a:blip r:embed="rId6"/>
          <a:stretch>
            <a:fillRect/>
          </a:stretch>
        </p:blipFill>
        <p:spPr>
          <a:xfrm>
            <a:off x="6528767" y="5233769"/>
            <a:ext cx="1397332" cy="904800"/>
          </a:xfrm>
          <a:prstGeom prst="rect">
            <a:avLst/>
          </a:prstGeom>
        </p:spPr>
      </p:pic>
      <p:sp>
        <p:nvSpPr>
          <p:cNvPr id="50" name="TextBox 49"/>
          <p:cNvSpPr txBox="1"/>
          <p:nvPr/>
        </p:nvSpPr>
        <p:spPr>
          <a:xfrm>
            <a:off x="6854345" y="5490981"/>
            <a:ext cx="772207" cy="253916"/>
          </a:xfrm>
          <a:prstGeom prst="rect">
            <a:avLst/>
          </a:prstGeom>
          <a:noFill/>
        </p:spPr>
        <p:txBody>
          <a:bodyPr wrap="none" rtlCol="0">
            <a:spAutoFit/>
          </a:bodyPr>
          <a:lstStyle/>
          <a:p>
            <a:pPr algn="ctr"/>
            <a:r>
              <a:rPr lang="en-US" sz="1050" b="1" dirty="0">
                <a:solidFill>
                  <a:prstClr val="black"/>
                </a:solidFill>
              </a:rPr>
              <a:t>Third Party</a:t>
            </a:r>
          </a:p>
        </p:txBody>
      </p:sp>
      <p:sp>
        <p:nvSpPr>
          <p:cNvPr id="9" name="Rectangle 8">
            <a:extLst>
              <a:ext uri="{FF2B5EF4-FFF2-40B4-BE49-F238E27FC236}">
                <a16:creationId xmlns:a16="http://schemas.microsoft.com/office/drawing/2014/main" id="{90624561-932F-0F4B-A50A-FB3A2CB65F0A}"/>
              </a:ext>
            </a:extLst>
          </p:cNvPr>
          <p:cNvSpPr/>
          <p:nvPr/>
        </p:nvSpPr>
        <p:spPr>
          <a:xfrm>
            <a:off x="8472780" y="1078021"/>
            <a:ext cx="3239177" cy="27101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chemeClr val="bg1"/>
                </a:solidFill>
              </a:rPr>
              <a:t>Process Flow</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a:t>
            </a:r>
            <a:r>
              <a:rPr lang="en-US" sz="800" i="1" dirty="0">
                <a:solidFill>
                  <a:schemeClr val="bg1"/>
                </a:solidFill>
              </a:rPr>
              <a:t>E.g. Corporate Associates log into  my THD application using THD SSO (SAML/Ping) to launch the application and stage jobs.</a:t>
            </a:r>
          </a:p>
          <a:p>
            <a:pPr marL="342900" indent="-342900">
              <a:buFont typeface="+mj-lt"/>
              <a:buAutoNum type="arabicPeriod"/>
            </a:pPr>
            <a:r>
              <a:rPr lang="en-US" sz="800" b="1" dirty="0">
                <a:solidFill>
                  <a:schemeClr val="bg1"/>
                </a:solidFill>
              </a:rPr>
              <a:t>Describe the actions that are executed on this flow, including including all data elements that are transmitted and stored, authentication mechanism, etc. </a:t>
            </a:r>
            <a:r>
              <a:rPr lang="en-US" sz="800" i="1" dirty="0">
                <a:solidFill>
                  <a:schemeClr val="bg1"/>
                </a:solidFill>
              </a:rPr>
              <a:t>E.g. The </a:t>
            </a:r>
            <a:r>
              <a:rPr lang="en-US" sz="800" i="1" dirty="0" err="1">
                <a:solidFill>
                  <a:schemeClr val="bg1"/>
                </a:solidFill>
              </a:rPr>
              <a:t>myTHDapplication</a:t>
            </a:r>
            <a:r>
              <a:rPr lang="en-US" sz="800" i="1" dirty="0">
                <a:solidFill>
                  <a:schemeClr val="bg1"/>
                </a:solidFill>
              </a:rPr>
              <a:t> queries the Db Name database to retrieve customer name, address, order information, etc. over an SSL-secured JDBC connection. The data stored in the database is encrypted using AES 256.</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p>
          <a:p>
            <a:pPr marL="342900" indent="-342900">
              <a:buFont typeface="+mj-lt"/>
              <a:buAutoNum type="arabicPeriod"/>
            </a:pPr>
            <a:endParaRPr lang="en-US" sz="800" b="1" dirty="0">
              <a:solidFill>
                <a:schemeClr val="bg1"/>
              </a:solidFill>
            </a:endParaRPr>
          </a:p>
          <a:p>
            <a:pPr marL="342900" indent="-342900">
              <a:buFont typeface="+mj-lt"/>
              <a:buAutoNum type="arabicPeriod"/>
            </a:pPr>
            <a:endParaRPr lang="en-US" sz="800" b="1" dirty="0">
              <a:solidFill>
                <a:schemeClr val="bg1"/>
              </a:solidFill>
            </a:endParaRPr>
          </a:p>
          <a:p>
            <a:pPr marL="342900" indent="-342900">
              <a:buFont typeface="+mj-lt"/>
              <a:buAutoNum type="arabicPeriod"/>
            </a:pPr>
            <a:endParaRPr lang="en-US" sz="800" b="1" dirty="0">
              <a:solidFill>
                <a:schemeClr val="bg1"/>
              </a:solidFill>
            </a:endParaRPr>
          </a:p>
          <a:p>
            <a:pPr marL="342900" indent="-342900">
              <a:buFont typeface="+mj-lt"/>
              <a:buAutoNum type="arabicPeriod"/>
            </a:pPr>
            <a:endParaRPr lang="en-US" sz="800" dirty="0">
              <a:solidFill>
                <a:schemeClr val="bg1"/>
              </a:solidFill>
            </a:endParaRPr>
          </a:p>
          <a:p>
            <a:pPr marL="342900" indent="-342900">
              <a:buFont typeface="+mj-lt"/>
              <a:buAutoNum type="arabicPeriod"/>
            </a:pPr>
            <a:endParaRPr lang="en-US" sz="800" dirty="0">
              <a:solidFill>
                <a:schemeClr val="bg1"/>
              </a:solidFill>
            </a:endParaRPr>
          </a:p>
          <a:p>
            <a:pPr marL="342900" indent="-342900">
              <a:buFont typeface="+mj-lt"/>
              <a:buAutoNum type="arabicPeriod"/>
            </a:pPr>
            <a:endParaRPr lang="en-US" sz="800" dirty="0"/>
          </a:p>
          <a:p>
            <a:pPr marL="342900" indent="-342900">
              <a:buFont typeface="+mj-lt"/>
              <a:buAutoNum type="arabicPeriod"/>
            </a:pPr>
            <a:endParaRPr lang="en-US" sz="800" dirty="0"/>
          </a:p>
          <a:p>
            <a:pPr marL="342900" indent="-342900">
              <a:buFont typeface="+mj-lt"/>
              <a:buAutoNum type="arabicPeriod"/>
            </a:pPr>
            <a:endParaRPr lang="en-US" sz="800" dirty="0"/>
          </a:p>
        </p:txBody>
      </p:sp>
      <p:sp>
        <p:nvSpPr>
          <p:cNvPr id="91" name="TextBox 90">
            <a:extLst>
              <a:ext uri="{FF2B5EF4-FFF2-40B4-BE49-F238E27FC236}">
                <a16:creationId xmlns:a16="http://schemas.microsoft.com/office/drawing/2014/main" id="{C5B56CDB-8A6D-7346-BFF7-DBCC4683588A}"/>
              </a:ext>
            </a:extLst>
          </p:cNvPr>
          <p:cNvSpPr txBox="1"/>
          <p:nvPr/>
        </p:nvSpPr>
        <p:spPr>
          <a:xfrm>
            <a:off x="1874321" y="2103634"/>
            <a:ext cx="172430"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1</a:t>
            </a:r>
          </a:p>
        </p:txBody>
      </p:sp>
      <p:sp>
        <p:nvSpPr>
          <p:cNvPr id="92" name="TextBox 91">
            <a:extLst>
              <a:ext uri="{FF2B5EF4-FFF2-40B4-BE49-F238E27FC236}">
                <a16:creationId xmlns:a16="http://schemas.microsoft.com/office/drawing/2014/main" id="{6CA06A2B-8CC8-6443-91AE-EF99B609255C}"/>
              </a:ext>
            </a:extLst>
          </p:cNvPr>
          <p:cNvSpPr txBox="1"/>
          <p:nvPr/>
        </p:nvSpPr>
        <p:spPr>
          <a:xfrm>
            <a:off x="5823859" y="2069107"/>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2</a:t>
            </a:r>
          </a:p>
        </p:txBody>
      </p:sp>
      <p:sp>
        <p:nvSpPr>
          <p:cNvPr id="93" name="TextBox 92">
            <a:extLst>
              <a:ext uri="{FF2B5EF4-FFF2-40B4-BE49-F238E27FC236}">
                <a16:creationId xmlns:a16="http://schemas.microsoft.com/office/drawing/2014/main" id="{2FD22622-C310-A444-B217-968BA8CBD035}"/>
              </a:ext>
            </a:extLst>
          </p:cNvPr>
          <p:cNvSpPr txBox="1"/>
          <p:nvPr/>
        </p:nvSpPr>
        <p:spPr>
          <a:xfrm>
            <a:off x="6913030" y="3728426"/>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3</a:t>
            </a:r>
          </a:p>
        </p:txBody>
      </p:sp>
      <p:grpSp>
        <p:nvGrpSpPr>
          <p:cNvPr id="11" name="Group 10">
            <a:extLst>
              <a:ext uri="{FF2B5EF4-FFF2-40B4-BE49-F238E27FC236}">
                <a16:creationId xmlns:a16="http://schemas.microsoft.com/office/drawing/2014/main" id="{5C05F3EA-82CA-C743-9D94-8F307FBE051A}"/>
              </a:ext>
            </a:extLst>
          </p:cNvPr>
          <p:cNvGrpSpPr/>
          <p:nvPr/>
        </p:nvGrpSpPr>
        <p:grpSpPr>
          <a:xfrm>
            <a:off x="4252166" y="5744897"/>
            <a:ext cx="489345" cy="456213"/>
            <a:chOff x="909005" y="3020582"/>
            <a:chExt cx="489345" cy="456213"/>
          </a:xfrm>
        </p:grpSpPr>
        <p:pic>
          <p:nvPicPr>
            <p:cNvPr id="90" name="Picture 89">
              <a:extLst>
                <a:ext uri="{FF2B5EF4-FFF2-40B4-BE49-F238E27FC236}">
                  <a16:creationId xmlns:a16="http://schemas.microsoft.com/office/drawing/2014/main" id="{ED23EB5E-9F85-1746-8A6F-8AB1A9B40A31}"/>
                </a:ext>
              </a:extLst>
            </p:cNvPr>
            <p:cNvPicPr>
              <a:picLocks noChangeAspect="1"/>
            </p:cNvPicPr>
            <p:nvPr/>
          </p:nvPicPr>
          <p:blipFill rotWithShape="1">
            <a:blip r:embed="rId7"/>
            <a:srcRect b="32831"/>
            <a:stretch/>
          </p:blipFill>
          <p:spPr>
            <a:xfrm>
              <a:off x="909005" y="3020582"/>
              <a:ext cx="489345" cy="331205"/>
            </a:xfrm>
            <a:prstGeom prst="rect">
              <a:avLst/>
            </a:prstGeom>
          </p:spPr>
        </p:pic>
        <p:sp>
          <p:nvSpPr>
            <p:cNvPr id="103" name="TextBox 102">
              <a:extLst>
                <a:ext uri="{FF2B5EF4-FFF2-40B4-BE49-F238E27FC236}">
                  <a16:creationId xmlns:a16="http://schemas.microsoft.com/office/drawing/2014/main" id="{C7564C0A-CCEA-0342-8848-9FAC65364736}"/>
                </a:ext>
              </a:extLst>
            </p:cNvPr>
            <p:cNvSpPr txBox="1"/>
            <p:nvPr/>
          </p:nvSpPr>
          <p:spPr>
            <a:xfrm>
              <a:off x="909005" y="3276740"/>
              <a:ext cx="453970" cy="200055"/>
            </a:xfrm>
            <a:prstGeom prst="rect">
              <a:avLst/>
            </a:prstGeom>
            <a:noFill/>
          </p:spPr>
          <p:txBody>
            <a:bodyPr wrap="none" rtlCol="0">
              <a:spAutoFit/>
            </a:bodyPr>
            <a:lstStyle/>
            <a:p>
              <a:r>
                <a:rPr lang="en-US" sz="700" dirty="0">
                  <a:solidFill>
                    <a:schemeClr val="bg1"/>
                  </a:solidFill>
                  <a:latin typeface="Calibri" panose="020F0502020204030204" pitchFamily="34" charset="0"/>
                  <a:cs typeface="Calibri" panose="020F0502020204030204" pitchFamily="34" charset="0"/>
                </a:rPr>
                <a:t>Vendor</a:t>
              </a:r>
            </a:p>
          </p:txBody>
        </p:sp>
      </p:grpSp>
      <p:grpSp>
        <p:nvGrpSpPr>
          <p:cNvPr id="14" name="Group 13">
            <a:extLst>
              <a:ext uri="{FF2B5EF4-FFF2-40B4-BE49-F238E27FC236}">
                <a16:creationId xmlns:a16="http://schemas.microsoft.com/office/drawing/2014/main" id="{10F17AD2-043B-264D-A644-15A4FCAE88B9}"/>
              </a:ext>
            </a:extLst>
          </p:cNvPr>
          <p:cNvGrpSpPr/>
          <p:nvPr/>
        </p:nvGrpSpPr>
        <p:grpSpPr>
          <a:xfrm>
            <a:off x="3992891" y="3593884"/>
            <a:ext cx="900205" cy="249958"/>
            <a:chOff x="411377" y="5981647"/>
            <a:chExt cx="900205" cy="249958"/>
          </a:xfrm>
        </p:grpSpPr>
        <p:sp>
          <p:nvSpPr>
            <p:cNvPr id="108" name="TextBox 107">
              <a:extLst>
                <a:ext uri="{FF2B5EF4-FFF2-40B4-BE49-F238E27FC236}">
                  <a16:creationId xmlns:a16="http://schemas.microsoft.com/office/drawing/2014/main" id="{1D96D2CF-2F22-694C-9ED3-8FD05330864C}"/>
                </a:ext>
              </a:extLst>
            </p:cNvPr>
            <p:cNvSpPr txBox="1"/>
            <p:nvPr/>
          </p:nvSpPr>
          <p:spPr>
            <a:xfrm>
              <a:off x="486418" y="6000773"/>
              <a:ext cx="732179" cy="230832"/>
            </a:xfrm>
            <a:prstGeom prst="rect">
              <a:avLst/>
            </a:prstGeom>
            <a:noFill/>
          </p:spPr>
          <p:txBody>
            <a:bodyPr wrap="square" rtlCol="0">
              <a:spAutoFit/>
            </a:bodyPr>
            <a:lstStyle/>
            <a:p>
              <a:pPr algn="ctr"/>
              <a:r>
                <a:rPr lang="en-US" sz="900" dirty="0">
                  <a:solidFill>
                    <a:schemeClr val="bg1"/>
                  </a:solidFill>
                </a:rPr>
                <a:t>VDI</a:t>
              </a:r>
            </a:p>
          </p:txBody>
        </p:sp>
        <p:sp>
          <p:nvSpPr>
            <p:cNvPr id="109" name="Rectangle 108">
              <a:extLst>
                <a:ext uri="{FF2B5EF4-FFF2-40B4-BE49-F238E27FC236}">
                  <a16:creationId xmlns:a16="http://schemas.microsoft.com/office/drawing/2014/main" id="{E40D6E8E-8F43-1643-8D47-5522B83022D7}"/>
                </a:ext>
              </a:extLst>
            </p:cNvPr>
            <p:cNvSpPr/>
            <p:nvPr/>
          </p:nvSpPr>
          <p:spPr>
            <a:xfrm>
              <a:off x="411377" y="5981647"/>
              <a:ext cx="900205" cy="237287"/>
            </a:xfrm>
            <a:prstGeom prst="rect">
              <a:avLst/>
            </a:prstGeom>
            <a:noFill/>
            <a:ln w="28575">
              <a:solidFill>
                <a:srgbClr val="E974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Oval 109">
            <a:extLst>
              <a:ext uri="{FF2B5EF4-FFF2-40B4-BE49-F238E27FC236}">
                <a16:creationId xmlns:a16="http://schemas.microsoft.com/office/drawing/2014/main" id="{5E35F002-14B5-2D4E-8957-DF47DCFBE8DE}"/>
              </a:ext>
            </a:extLst>
          </p:cNvPr>
          <p:cNvSpPr/>
          <p:nvPr/>
        </p:nvSpPr>
        <p:spPr>
          <a:xfrm>
            <a:off x="7369406" y="3762033"/>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B</a:t>
            </a:r>
          </a:p>
        </p:txBody>
      </p:sp>
      <p:sp>
        <p:nvSpPr>
          <p:cNvPr id="118" name="TextBox 117">
            <a:extLst>
              <a:ext uri="{FF2B5EF4-FFF2-40B4-BE49-F238E27FC236}">
                <a16:creationId xmlns:a16="http://schemas.microsoft.com/office/drawing/2014/main" id="{D9183AEF-5212-6447-B725-5D5235C8122A}"/>
              </a:ext>
            </a:extLst>
          </p:cNvPr>
          <p:cNvSpPr txBox="1"/>
          <p:nvPr/>
        </p:nvSpPr>
        <p:spPr>
          <a:xfrm>
            <a:off x="6943487" y="2929677"/>
            <a:ext cx="544317"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TCP/22 SFTP</a:t>
            </a:r>
          </a:p>
        </p:txBody>
      </p:sp>
      <p:grpSp>
        <p:nvGrpSpPr>
          <p:cNvPr id="20" name="Group 19">
            <a:extLst>
              <a:ext uri="{FF2B5EF4-FFF2-40B4-BE49-F238E27FC236}">
                <a16:creationId xmlns:a16="http://schemas.microsoft.com/office/drawing/2014/main" id="{A153CA9E-FBC7-F143-AC2D-AD1E02B3B45D}"/>
              </a:ext>
            </a:extLst>
          </p:cNvPr>
          <p:cNvGrpSpPr/>
          <p:nvPr/>
        </p:nvGrpSpPr>
        <p:grpSpPr>
          <a:xfrm>
            <a:off x="6838128" y="3296459"/>
            <a:ext cx="913177" cy="252424"/>
            <a:chOff x="2952762" y="5500876"/>
            <a:chExt cx="913177" cy="252424"/>
          </a:xfrm>
        </p:grpSpPr>
        <p:sp>
          <p:nvSpPr>
            <p:cNvPr id="116" name="TextBox 115">
              <a:extLst>
                <a:ext uri="{FF2B5EF4-FFF2-40B4-BE49-F238E27FC236}">
                  <a16:creationId xmlns:a16="http://schemas.microsoft.com/office/drawing/2014/main" id="{A0F13577-27F5-3649-B247-94929E5E74BB}"/>
                </a:ext>
              </a:extLst>
            </p:cNvPr>
            <p:cNvSpPr txBox="1"/>
            <p:nvPr/>
          </p:nvSpPr>
          <p:spPr>
            <a:xfrm>
              <a:off x="3146503" y="5522468"/>
              <a:ext cx="550151" cy="230832"/>
            </a:xfrm>
            <a:prstGeom prst="rect">
              <a:avLst/>
            </a:prstGeom>
            <a:noFill/>
          </p:spPr>
          <p:txBody>
            <a:bodyPr wrap="none" rtlCol="0">
              <a:spAutoFit/>
            </a:bodyPr>
            <a:lstStyle/>
            <a:p>
              <a:r>
                <a:rPr lang="en-US" sz="900" dirty="0">
                  <a:solidFill>
                    <a:schemeClr val="bg1"/>
                  </a:solidFill>
                </a:rPr>
                <a:t>BizLink</a:t>
              </a:r>
            </a:p>
          </p:txBody>
        </p:sp>
        <p:sp>
          <p:nvSpPr>
            <p:cNvPr id="117" name="Rectangle 116">
              <a:extLst>
                <a:ext uri="{FF2B5EF4-FFF2-40B4-BE49-F238E27FC236}">
                  <a16:creationId xmlns:a16="http://schemas.microsoft.com/office/drawing/2014/main" id="{4E353EA7-DC41-7B41-8FC2-24300E294D46}"/>
                </a:ext>
              </a:extLst>
            </p:cNvPr>
            <p:cNvSpPr/>
            <p:nvPr/>
          </p:nvSpPr>
          <p:spPr>
            <a:xfrm>
              <a:off x="2952762" y="5500876"/>
              <a:ext cx="913177" cy="252423"/>
            </a:xfrm>
            <a:prstGeom prst="rect">
              <a:avLst/>
            </a:prstGeom>
            <a:noFill/>
            <a:ln w="28575">
              <a:solidFill>
                <a:srgbClr val="6B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a:extLst>
              <a:ext uri="{FF2B5EF4-FFF2-40B4-BE49-F238E27FC236}">
                <a16:creationId xmlns:a16="http://schemas.microsoft.com/office/drawing/2014/main" id="{FBC157FC-C244-A34E-B0FF-44DB7EDAA3E5}"/>
              </a:ext>
            </a:extLst>
          </p:cNvPr>
          <p:cNvCxnSpPr>
            <a:stCxn id="45" idx="0"/>
            <a:endCxn id="27" idx="3"/>
          </p:cNvCxnSpPr>
          <p:nvPr/>
        </p:nvCxnSpPr>
        <p:spPr>
          <a:xfrm flipV="1">
            <a:off x="7227433" y="2696364"/>
            <a:ext cx="14370" cy="253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F9874C13-0F3E-074F-AFAA-18922EDFD82C}"/>
              </a:ext>
            </a:extLst>
          </p:cNvPr>
          <p:cNvGrpSpPr/>
          <p:nvPr/>
        </p:nvGrpSpPr>
        <p:grpSpPr>
          <a:xfrm>
            <a:off x="697014" y="1928437"/>
            <a:ext cx="855925" cy="799179"/>
            <a:chOff x="3121636" y="1956729"/>
            <a:chExt cx="855925" cy="799179"/>
          </a:xfrm>
        </p:grpSpPr>
        <p:pic>
          <p:nvPicPr>
            <p:cNvPr id="124" name="Picture 123">
              <a:extLst>
                <a:ext uri="{FF2B5EF4-FFF2-40B4-BE49-F238E27FC236}">
                  <a16:creationId xmlns:a16="http://schemas.microsoft.com/office/drawing/2014/main" id="{C123B5C7-BEE0-7E4D-A2CC-72B3FE7BB1D1}"/>
                </a:ext>
              </a:extLst>
            </p:cNvPr>
            <p:cNvPicPr>
              <a:picLocks noChangeAspect="1"/>
            </p:cNvPicPr>
            <p:nvPr/>
          </p:nvPicPr>
          <p:blipFill>
            <a:blip r:embed="rId5"/>
            <a:stretch>
              <a:fillRect/>
            </a:stretch>
          </p:blipFill>
          <p:spPr>
            <a:xfrm>
              <a:off x="3491119" y="1956729"/>
              <a:ext cx="486442" cy="478500"/>
            </a:xfrm>
            <a:prstGeom prst="rect">
              <a:avLst/>
            </a:prstGeom>
          </p:spPr>
        </p:pic>
        <p:pic>
          <p:nvPicPr>
            <p:cNvPr id="125" name="Picture 124">
              <a:extLst>
                <a:ext uri="{FF2B5EF4-FFF2-40B4-BE49-F238E27FC236}">
                  <a16:creationId xmlns:a16="http://schemas.microsoft.com/office/drawing/2014/main" id="{99BB0512-133A-3B43-8A81-C5126637D587}"/>
                </a:ext>
              </a:extLst>
            </p:cNvPr>
            <p:cNvPicPr>
              <a:picLocks noChangeAspect="1"/>
            </p:cNvPicPr>
            <p:nvPr/>
          </p:nvPicPr>
          <p:blipFill>
            <a:blip r:embed="rId7"/>
            <a:stretch>
              <a:fillRect/>
            </a:stretch>
          </p:blipFill>
          <p:spPr>
            <a:xfrm>
              <a:off x="3121636" y="2169746"/>
              <a:ext cx="581705" cy="586162"/>
            </a:xfrm>
            <a:prstGeom prst="rect">
              <a:avLst/>
            </a:prstGeom>
          </p:spPr>
        </p:pic>
      </p:grpSp>
      <p:sp>
        <p:nvSpPr>
          <p:cNvPr id="127" name="TextBox 126">
            <a:extLst>
              <a:ext uri="{FF2B5EF4-FFF2-40B4-BE49-F238E27FC236}">
                <a16:creationId xmlns:a16="http://schemas.microsoft.com/office/drawing/2014/main" id="{EE6735A0-181F-E544-9A1A-B0BBAC04727F}"/>
              </a:ext>
            </a:extLst>
          </p:cNvPr>
          <p:cNvSpPr txBox="1"/>
          <p:nvPr/>
        </p:nvSpPr>
        <p:spPr>
          <a:xfrm>
            <a:off x="4154477" y="4115833"/>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4</a:t>
            </a:r>
          </a:p>
        </p:txBody>
      </p:sp>
      <p:cxnSp>
        <p:nvCxnSpPr>
          <p:cNvPr id="129" name="Straight Arrow Connector 128">
            <a:extLst>
              <a:ext uri="{FF2B5EF4-FFF2-40B4-BE49-F238E27FC236}">
                <a16:creationId xmlns:a16="http://schemas.microsoft.com/office/drawing/2014/main" id="{A354150A-CA12-C344-A9A7-D9F3547B7F12}"/>
              </a:ext>
            </a:extLst>
          </p:cNvPr>
          <p:cNvCxnSpPr>
            <a:cxnSpLocks/>
          </p:cNvCxnSpPr>
          <p:nvPr/>
        </p:nvCxnSpPr>
        <p:spPr>
          <a:xfrm>
            <a:off x="1213332" y="2446774"/>
            <a:ext cx="2909849" cy="52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36" name="Picture 135">
            <a:extLst>
              <a:ext uri="{FF2B5EF4-FFF2-40B4-BE49-F238E27FC236}">
                <a16:creationId xmlns:a16="http://schemas.microsoft.com/office/drawing/2014/main" id="{C89C2D39-ADC3-2040-8824-9329A68FA86E}"/>
              </a:ext>
            </a:extLst>
          </p:cNvPr>
          <p:cNvPicPr>
            <a:picLocks noChangeAspect="1"/>
          </p:cNvPicPr>
          <p:nvPr/>
        </p:nvPicPr>
        <p:blipFill rotWithShape="1">
          <a:blip r:embed="rId7"/>
          <a:srcRect b="26516"/>
          <a:stretch/>
        </p:blipFill>
        <p:spPr>
          <a:xfrm>
            <a:off x="204024" y="2139271"/>
            <a:ext cx="581705" cy="430733"/>
          </a:xfrm>
          <a:prstGeom prst="rect">
            <a:avLst/>
          </a:prstGeom>
        </p:spPr>
      </p:pic>
      <p:sp>
        <p:nvSpPr>
          <p:cNvPr id="137" name="TextBox 136">
            <a:extLst>
              <a:ext uri="{FF2B5EF4-FFF2-40B4-BE49-F238E27FC236}">
                <a16:creationId xmlns:a16="http://schemas.microsoft.com/office/drawing/2014/main" id="{396C3AB9-21DA-AD46-ACE2-F5BD502C4713}"/>
              </a:ext>
            </a:extLst>
          </p:cNvPr>
          <p:cNvSpPr txBox="1"/>
          <p:nvPr/>
        </p:nvSpPr>
        <p:spPr>
          <a:xfrm>
            <a:off x="149527" y="2512172"/>
            <a:ext cx="630301" cy="215444"/>
          </a:xfrm>
          <a:prstGeom prst="rect">
            <a:avLst/>
          </a:prstGeom>
          <a:noFill/>
        </p:spPr>
        <p:txBody>
          <a:bodyPr wrap="none" rtlCol="0">
            <a:spAutoFit/>
          </a:bodyPr>
          <a:lstStyle/>
          <a:p>
            <a:r>
              <a:rPr lang="en-US" sz="800" i="1" dirty="0">
                <a:solidFill>
                  <a:schemeClr val="bg1"/>
                </a:solidFill>
                <a:latin typeface="Calibri" panose="020F0502020204030204" pitchFamily="34" charset="0"/>
                <a:cs typeface="Calibri" panose="020F0502020204030204" pitchFamily="34" charset="0"/>
              </a:rPr>
              <a:t>Contractor</a:t>
            </a:r>
          </a:p>
        </p:txBody>
      </p:sp>
      <p:sp>
        <p:nvSpPr>
          <p:cNvPr id="138" name="TextBox 137">
            <a:extLst>
              <a:ext uri="{FF2B5EF4-FFF2-40B4-BE49-F238E27FC236}">
                <a16:creationId xmlns:a16="http://schemas.microsoft.com/office/drawing/2014/main" id="{2F799C5C-C9EF-5E42-B9A9-018A50676861}"/>
              </a:ext>
            </a:extLst>
          </p:cNvPr>
          <p:cNvSpPr txBox="1"/>
          <p:nvPr/>
        </p:nvSpPr>
        <p:spPr>
          <a:xfrm>
            <a:off x="1589647" y="2334466"/>
            <a:ext cx="880868"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 THD</a:t>
            </a:r>
          </a:p>
        </p:txBody>
      </p:sp>
      <p:sp>
        <p:nvSpPr>
          <p:cNvPr id="141" name="TextBox 140">
            <a:extLst>
              <a:ext uri="{FF2B5EF4-FFF2-40B4-BE49-F238E27FC236}">
                <a16:creationId xmlns:a16="http://schemas.microsoft.com/office/drawing/2014/main" id="{889778E2-8EB3-9F47-9E98-E3805A3EA1DE}"/>
              </a:ext>
            </a:extLst>
          </p:cNvPr>
          <p:cNvSpPr txBox="1"/>
          <p:nvPr/>
        </p:nvSpPr>
        <p:spPr>
          <a:xfrm>
            <a:off x="4164000" y="6213559"/>
            <a:ext cx="712054" cy="215444"/>
          </a:xfrm>
          <a:prstGeom prst="rect">
            <a:avLst/>
          </a:prstGeom>
          <a:noFill/>
        </p:spPr>
        <p:txBody>
          <a:bodyPr wrap="none" rtlCol="0">
            <a:spAutoFit/>
          </a:bodyPr>
          <a:lstStyle/>
          <a:p>
            <a:r>
              <a:rPr lang="en-US" sz="800" i="1" dirty="0">
                <a:solidFill>
                  <a:schemeClr val="bg1"/>
                </a:solidFill>
                <a:latin typeface="Calibri" panose="020F0502020204030204" pitchFamily="34" charset="0"/>
                <a:cs typeface="Calibri" panose="020F0502020204030204" pitchFamily="34" charset="0"/>
              </a:rPr>
              <a:t>Support user</a:t>
            </a:r>
          </a:p>
        </p:txBody>
      </p:sp>
      <p:grpSp>
        <p:nvGrpSpPr>
          <p:cNvPr id="54" name="Group 53">
            <a:extLst>
              <a:ext uri="{FF2B5EF4-FFF2-40B4-BE49-F238E27FC236}">
                <a16:creationId xmlns:a16="http://schemas.microsoft.com/office/drawing/2014/main" id="{C08A9C08-8AFF-FB47-A665-123CB33C4C3C}"/>
              </a:ext>
            </a:extLst>
          </p:cNvPr>
          <p:cNvGrpSpPr/>
          <p:nvPr/>
        </p:nvGrpSpPr>
        <p:grpSpPr>
          <a:xfrm>
            <a:off x="3973220" y="3277649"/>
            <a:ext cx="902239" cy="234775"/>
            <a:chOff x="4255016" y="3581680"/>
            <a:chExt cx="902239" cy="234775"/>
          </a:xfrm>
        </p:grpSpPr>
        <p:sp>
          <p:nvSpPr>
            <p:cNvPr id="142" name="TextBox 141">
              <a:extLst>
                <a:ext uri="{FF2B5EF4-FFF2-40B4-BE49-F238E27FC236}">
                  <a16:creationId xmlns:a16="http://schemas.microsoft.com/office/drawing/2014/main" id="{BA3BC9FD-919B-A94B-AFD5-359C940B10A9}"/>
                </a:ext>
              </a:extLst>
            </p:cNvPr>
            <p:cNvSpPr txBox="1"/>
            <p:nvPr/>
          </p:nvSpPr>
          <p:spPr>
            <a:xfrm>
              <a:off x="4311238" y="3585623"/>
              <a:ext cx="775420" cy="230832"/>
            </a:xfrm>
            <a:prstGeom prst="rect">
              <a:avLst/>
            </a:prstGeom>
            <a:noFill/>
          </p:spPr>
          <p:txBody>
            <a:bodyPr wrap="square" rtlCol="0">
              <a:spAutoFit/>
            </a:bodyPr>
            <a:lstStyle/>
            <a:p>
              <a:pPr algn="ctr"/>
              <a:r>
                <a:rPr lang="en-US" sz="900" dirty="0">
                  <a:solidFill>
                    <a:schemeClr val="bg1"/>
                  </a:solidFill>
                </a:rPr>
                <a:t>CyberArk</a:t>
              </a:r>
            </a:p>
          </p:txBody>
        </p:sp>
        <p:sp>
          <p:nvSpPr>
            <p:cNvPr id="143" name="Rectangle 142">
              <a:extLst>
                <a:ext uri="{FF2B5EF4-FFF2-40B4-BE49-F238E27FC236}">
                  <a16:creationId xmlns:a16="http://schemas.microsoft.com/office/drawing/2014/main" id="{F1C17E41-8627-0142-AA3F-D77E572203B6}"/>
                </a:ext>
              </a:extLst>
            </p:cNvPr>
            <p:cNvSpPr/>
            <p:nvPr/>
          </p:nvSpPr>
          <p:spPr>
            <a:xfrm>
              <a:off x="4255016" y="3581680"/>
              <a:ext cx="902239" cy="232146"/>
            </a:xfrm>
            <a:prstGeom prst="rect">
              <a:avLst/>
            </a:prstGeom>
            <a:noFill/>
            <a:ln w="28575">
              <a:solidFill>
                <a:srgbClr val="E974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4" name="Oval 143">
            <a:extLst>
              <a:ext uri="{FF2B5EF4-FFF2-40B4-BE49-F238E27FC236}">
                <a16:creationId xmlns:a16="http://schemas.microsoft.com/office/drawing/2014/main" id="{667447E2-73DA-6946-9CC2-31E89F4F75D6}"/>
              </a:ext>
            </a:extLst>
          </p:cNvPr>
          <p:cNvSpPr/>
          <p:nvPr/>
        </p:nvSpPr>
        <p:spPr>
          <a:xfrm>
            <a:off x="6306058" y="2160863"/>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SAA</a:t>
            </a:r>
          </a:p>
        </p:txBody>
      </p:sp>
      <p:sp>
        <p:nvSpPr>
          <p:cNvPr id="146" name="TextBox 145">
            <a:extLst>
              <a:ext uri="{FF2B5EF4-FFF2-40B4-BE49-F238E27FC236}">
                <a16:creationId xmlns:a16="http://schemas.microsoft.com/office/drawing/2014/main" id="{97ECEC28-AE9D-5442-A48B-9BBD0C3C458D}"/>
              </a:ext>
            </a:extLst>
          </p:cNvPr>
          <p:cNvSpPr txBox="1"/>
          <p:nvPr/>
        </p:nvSpPr>
        <p:spPr>
          <a:xfrm>
            <a:off x="428010" y="1880975"/>
            <a:ext cx="580608" cy="215444"/>
          </a:xfrm>
          <a:prstGeom prst="rect">
            <a:avLst/>
          </a:prstGeom>
          <a:noFill/>
        </p:spPr>
        <p:txBody>
          <a:bodyPr wrap="none" rtlCol="0">
            <a:spAutoFit/>
          </a:bodyPr>
          <a:lstStyle/>
          <a:p>
            <a:r>
              <a:rPr lang="en-US" sz="800" i="1" dirty="0">
                <a:solidFill>
                  <a:schemeClr val="bg1"/>
                </a:solidFill>
                <a:latin typeface="Calibri" panose="020F0502020204030204" pitchFamily="34" charset="0"/>
                <a:cs typeface="Calibri" panose="020F0502020204030204" pitchFamily="34" charset="0"/>
              </a:rPr>
              <a:t>End users</a:t>
            </a:r>
          </a:p>
        </p:txBody>
      </p:sp>
      <p:sp>
        <p:nvSpPr>
          <p:cNvPr id="147" name="Title 2">
            <a:extLst>
              <a:ext uri="{FF2B5EF4-FFF2-40B4-BE49-F238E27FC236}">
                <a16:creationId xmlns:a16="http://schemas.microsoft.com/office/drawing/2014/main" id="{1BFE2FF1-1FC8-8549-9EFA-46F22B76BD5A}"/>
              </a:ext>
            </a:extLst>
          </p:cNvPr>
          <p:cNvSpPr txBox="1">
            <a:spLocks/>
          </p:cNvSpPr>
          <p:nvPr/>
        </p:nvSpPr>
        <p:spPr>
          <a:xfrm>
            <a:off x="3765755" y="280691"/>
            <a:ext cx="8324875"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COTS Application with Vendor Access</a:t>
            </a:r>
          </a:p>
        </p:txBody>
      </p:sp>
      <p:cxnSp>
        <p:nvCxnSpPr>
          <p:cNvPr id="58" name="Straight Connector 57">
            <a:extLst>
              <a:ext uri="{FF2B5EF4-FFF2-40B4-BE49-F238E27FC236}">
                <a16:creationId xmlns:a16="http://schemas.microsoft.com/office/drawing/2014/main" id="{0BD6EC27-966B-D249-9268-C0BE7A990F54}"/>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Slide Number Placeholder 3">
            <a:extLst>
              <a:ext uri="{FF2B5EF4-FFF2-40B4-BE49-F238E27FC236}">
                <a16:creationId xmlns:a16="http://schemas.microsoft.com/office/drawing/2014/main" id="{5DFC6B7D-95FB-9143-9F2F-FCB39BA8EA42}"/>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21</a:t>
            </a:fld>
            <a:endParaRPr lang="en-US" b="1" dirty="0">
              <a:solidFill>
                <a:srgbClr val="C55814"/>
              </a:solidFill>
              <a:latin typeface="Calibri" panose="020F0502020204030204"/>
            </a:endParaRPr>
          </a:p>
        </p:txBody>
      </p:sp>
      <p:pic>
        <p:nvPicPr>
          <p:cNvPr id="3" name="Picture 2">
            <a:extLst>
              <a:ext uri="{FF2B5EF4-FFF2-40B4-BE49-F238E27FC236}">
                <a16:creationId xmlns:a16="http://schemas.microsoft.com/office/drawing/2014/main" id="{FB54E199-E8E1-49EB-B2EC-A81BC434FD1E}"/>
              </a:ext>
            </a:extLst>
          </p:cNvPr>
          <p:cNvPicPr>
            <a:picLocks noChangeAspect="1"/>
          </p:cNvPicPr>
          <p:nvPr/>
        </p:nvPicPr>
        <p:blipFill>
          <a:blip r:embed="rId8"/>
          <a:stretch>
            <a:fillRect/>
          </a:stretch>
        </p:blipFill>
        <p:spPr>
          <a:xfrm>
            <a:off x="4087932" y="5054540"/>
            <a:ext cx="207282" cy="225572"/>
          </a:xfrm>
          <a:prstGeom prst="rect">
            <a:avLst/>
          </a:prstGeom>
        </p:spPr>
      </p:pic>
      <p:pic>
        <p:nvPicPr>
          <p:cNvPr id="4" name="Picture 3">
            <a:extLst>
              <a:ext uri="{FF2B5EF4-FFF2-40B4-BE49-F238E27FC236}">
                <a16:creationId xmlns:a16="http://schemas.microsoft.com/office/drawing/2014/main" id="{2A885E7E-D000-4343-8483-C0BB20930603}"/>
              </a:ext>
            </a:extLst>
          </p:cNvPr>
          <p:cNvPicPr>
            <a:picLocks noChangeAspect="1"/>
          </p:cNvPicPr>
          <p:nvPr/>
        </p:nvPicPr>
        <p:blipFill>
          <a:blip r:embed="rId8"/>
          <a:stretch>
            <a:fillRect/>
          </a:stretch>
        </p:blipFill>
        <p:spPr>
          <a:xfrm>
            <a:off x="2867923" y="2181365"/>
            <a:ext cx="207282" cy="225572"/>
          </a:xfrm>
          <a:prstGeom prst="rect">
            <a:avLst/>
          </a:prstGeom>
        </p:spPr>
      </p:pic>
      <p:pic>
        <p:nvPicPr>
          <p:cNvPr id="6" name="Picture 5">
            <a:extLst>
              <a:ext uri="{FF2B5EF4-FFF2-40B4-BE49-F238E27FC236}">
                <a16:creationId xmlns:a16="http://schemas.microsoft.com/office/drawing/2014/main" id="{8AFEF553-FAEA-4C39-8A67-01964958398C}"/>
              </a:ext>
            </a:extLst>
          </p:cNvPr>
          <p:cNvPicPr>
            <a:picLocks noChangeAspect="1"/>
          </p:cNvPicPr>
          <p:nvPr/>
        </p:nvPicPr>
        <p:blipFill>
          <a:blip r:embed="rId9"/>
          <a:stretch>
            <a:fillRect/>
          </a:stretch>
        </p:blipFill>
        <p:spPr>
          <a:xfrm>
            <a:off x="6837255" y="4790644"/>
            <a:ext cx="780356" cy="304826"/>
          </a:xfrm>
          <a:prstGeom prst="rect">
            <a:avLst/>
          </a:prstGeom>
        </p:spPr>
      </p:pic>
      <p:pic>
        <p:nvPicPr>
          <p:cNvPr id="7" name="Picture 6">
            <a:extLst>
              <a:ext uri="{FF2B5EF4-FFF2-40B4-BE49-F238E27FC236}">
                <a16:creationId xmlns:a16="http://schemas.microsoft.com/office/drawing/2014/main" id="{63C1A155-1920-42A1-B7F3-996989B7AAF0}"/>
              </a:ext>
            </a:extLst>
          </p:cNvPr>
          <p:cNvPicPr>
            <a:picLocks noChangeAspect="1"/>
          </p:cNvPicPr>
          <p:nvPr/>
        </p:nvPicPr>
        <p:blipFill>
          <a:blip r:embed="rId9"/>
          <a:stretch>
            <a:fillRect/>
          </a:stretch>
        </p:blipFill>
        <p:spPr>
          <a:xfrm>
            <a:off x="4240692" y="5333101"/>
            <a:ext cx="780356" cy="304826"/>
          </a:xfrm>
          <a:prstGeom prst="rect">
            <a:avLst/>
          </a:prstGeom>
        </p:spPr>
      </p:pic>
      <p:sp>
        <p:nvSpPr>
          <p:cNvPr id="65" name="Oval 64">
            <a:extLst>
              <a:ext uri="{FF2B5EF4-FFF2-40B4-BE49-F238E27FC236}">
                <a16:creationId xmlns:a16="http://schemas.microsoft.com/office/drawing/2014/main" id="{52B9579B-8414-43EF-A033-D303BEBCA54E}"/>
              </a:ext>
            </a:extLst>
          </p:cNvPr>
          <p:cNvSpPr/>
          <p:nvPr/>
        </p:nvSpPr>
        <p:spPr>
          <a:xfrm>
            <a:off x="4368815" y="5044643"/>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R</a:t>
            </a:r>
          </a:p>
        </p:txBody>
      </p:sp>
      <p:pic>
        <p:nvPicPr>
          <p:cNvPr id="16" name="Picture 15">
            <a:extLst>
              <a:ext uri="{FF2B5EF4-FFF2-40B4-BE49-F238E27FC236}">
                <a16:creationId xmlns:a16="http://schemas.microsoft.com/office/drawing/2014/main" id="{80E3B054-CBA2-4FB7-98A8-C9C99BE3782D}"/>
              </a:ext>
            </a:extLst>
          </p:cNvPr>
          <p:cNvPicPr>
            <a:picLocks noChangeAspect="1"/>
          </p:cNvPicPr>
          <p:nvPr/>
        </p:nvPicPr>
        <p:blipFill>
          <a:blip r:embed="rId10"/>
          <a:stretch>
            <a:fillRect/>
          </a:stretch>
        </p:blipFill>
        <p:spPr>
          <a:xfrm>
            <a:off x="4361993" y="1758585"/>
            <a:ext cx="386720" cy="402278"/>
          </a:xfrm>
          <a:prstGeom prst="rect">
            <a:avLst/>
          </a:prstGeom>
        </p:spPr>
      </p:pic>
      <p:pic>
        <p:nvPicPr>
          <p:cNvPr id="17" name="Picture 16">
            <a:extLst>
              <a:ext uri="{FF2B5EF4-FFF2-40B4-BE49-F238E27FC236}">
                <a16:creationId xmlns:a16="http://schemas.microsoft.com/office/drawing/2014/main" id="{1BDC543D-BED4-43F5-9F96-BB6F5D61AB48}"/>
              </a:ext>
            </a:extLst>
          </p:cNvPr>
          <p:cNvPicPr>
            <a:picLocks noChangeAspect="1"/>
          </p:cNvPicPr>
          <p:nvPr/>
        </p:nvPicPr>
        <p:blipFill>
          <a:blip r:embed="rId11"/>
          <a:stretch>
            <a:fillRect/>
          </a:stretch>
        </p:blipFill>
        <p:spPr>
          <a:xfrm>
            <a:off x="4641831" y="1727610"/>
            <a:ext cx="316559" cy="292985"/>
          </a:xfrm>
          <a:prstGeom prst="rect">
            <a:avLst/>
          </a:prstGeom>
        </p:spPr>
      </p:pic>
      <p:pic>
        <p:nvPicPr>
          <p:cNvPr id="72" name="Picture 71">
            <a:extLst>
              <a:ext uri="{FF2B5EF4-FFF2-40B4-BE49-F238E27FC236}">
                <a16:creationId xmlns:a16="http://schemas.microsoft.com/office/drawing/2014/main" id="{23A069E6-E799-405E-9291-40CA74642AFB}"/>
              </a:ext>
            </a:extLst>
          </p:cNvPr>
          <p:cNvPicPr>
            <a:picLocks noChangeAspect="1"/>
          </p:cNvPicPr>
          <p:nvPr/>
        </p:nvPicPr>
        <p:blipFill>
          <a:blip r:embed="rId12"/>
          <a:stretch>
            <a:fillRect/>
          </a:stretch>
        </p:blipFill>
        <p:spPr>
          <a:xfrm>
            <a:off x="7433614" y="2530271"/>
            <a:ext cx="248484" cy="282750"/>
          </a:xfrm>
          <a:prstGeom prst="rect">
            <a:avLst/>
          </a:prstGeom>
        </p:spPr>
      </p:pic>
      <p:pic>
        <p:nvPicPr>
          <p:cNvPr id="73" name="Picture 72">
            <a:extLst>
              <a:ext uri="{FF2B5EF4-FFF2-40B4-BE49-F238E27FC236}">
                <a16:creationId xmlns:a16="http://schemas.microsoft.com/office/drawing/2014/main" id="{7CA9B929-4F49-4E88-820C-69160BB4B75E}"/>
              </a:ext>
            </a:extLst>
          </p:cNvPr>
          <p:cNvPicPr>
            <a:picLocks noChangeAspect="1"/>
          </p:cNvPicPr>
          <p:nvPr/>
        </p:nvPicPr>
        <p:blipFill>
          <a:blip r:embed="rId13"/>
          <a:stretch>
            <a:fillRect/>
          </a:stretch>
        </p:blipFill>
        <p:spPr>
          <a:xfrm>
            <a:off x="3166747" y="2148164"/>
            <a:ext cx="261563" cy="287100"/>
          </a:xfrm>
          <a:prstGeom prst="rect">
            <a:avLst/>
          </a:prstGeom>
        </p:spPr>
      </p:pic>
      <p:pic>
        <p:nvPicPr>
          <p:cNvPr id="74" name="Picture 73">
            <a:extLst>
              <a:ext uri="{FF2B5EF4-FFF2-40B4-BE49-F238E27FC236}">
                <a16:creationId xmlns:a16="http://schemas.microsoft.com/office/drawing/2014/main" id="{EE88E991-58EA-460F-ACAE-7F482162864A}"/>
              </a:ext>
            </a:extLst>
          </p:cNvPr>
          <p:cNvPicPr>
            <a:picLocks noChangeAspect="1"/>
          </p:cNvPicPr>
          <p:nvPr/>
        </p:nvPicPr>
        <p:blipFill>
          <a:blip r:embed="rId12"/>
          <a:stretch>
            <a:fillRect/>
          </a:stretch>
        </p:blipFill>
        <p:spPr>
          <a:xfrm>
            <a:off x="6825397" y="5707852"/>
            <a:ext cx="248484" cy="282750"/>
          </a:xfrm>
          <a:prstGeom prst="rect">
            <a:avLst/>
          </a:prstGeom>
        </p:spPr>
      </p:pic>
      <p:pic>
        <p:nvPicPr>
          <p:cNvPr id="75" name="Picture 74">
            <a:extLst>
              <a:ext uri="{FF2B5EF4-FFF2-40B4-BE49-F238E27FC236}">
                <a16:creationId xmlns:a16="http://schemas.microsoft.com/office/drawing/2014/main" id="{27B38B7E-D2DC-4CAE-9539-3C631EE36439}"/>
              </a:ext>
            </a:extLst>
          </p:cNvPr>
          <p:cNvPicPr>
            <a:picLocks noChangeAspect="1"/>
          </p:cNvPicPr>
          <p:nvPr/>
        </p:nvPicPr>
        <p:blipFill>
          <a:blip r:embed="rId13"/>
          <a:stretch>
            <a:fillRect/>
          </a:stretch>
        </p:blipFill>
        <p:spPr>
          <a:xfrm>
            <a:off x="4744974" y="5024531"/>
            <a:ext cx="261563" cy="287100"/>
          </a:xfrm>
          <a:prstGeom prst="rect">
            <a:avLst/>
          </a:prstGeom>
        </p:spPr>
      </p:pic>
      <p:pic>
        <p:nvPicPr>
          <p:cNvPr id="76" name="Picture 75">
            <a:extLst>
              <a:ext uri="{FF2B5EF4-FFF2-40B4-BE49-F238E27FC236}">
                <a16:creationId xmlns:a16="http://schemas.microsoft.com/office/drawing/2014/main" id="{48370EAA-0F96-4A29-8480-7D23A21A4BB8}"/>
              </a:ext>
            </a:extLst>
          </p:cNvPr>
          <p:cNvPicPr>
            <a:picLocks noChangeAspect="1"/>
          </p:cNvPicPr>
          <p:nvPr/>
        </p:nvPicPr>
        <p:blipFill>
          <a:blip r:embed="rId13"/>
          <a:stretch>
            <a:fillRect/>
          </a:stretch>
        </p:blipFill>
        <p:spPr>
          <a:xfrm>
            <a:off x="7383776" y="4144189"/>
            <a:ext cx="261563" cy="287100"/>
          </a:xfrm>
          <a:prstGeom prst="rect">
            <a:avLst/>
          </a:prstGeom>
        </p:spPr>
      </p:pic>
      <p:pic>
        <p:nvPicPr>
          <p:cNvPr id="77" name="Picture 76">
            <a:extLst>
              <a:ext uri="{FF2B5EF4-FFF2-40B4-BE49-F238E27FC236}">
                <a16:creationId xmlns:a16="http://schemas.microsoft.com/office/drawing/2014/main" id="{59866A7E-347F-4967-9601-400940C2DB7B}"/>
              </a:ext>
            </a:extLst>
          </p:cNvPr>
          <p:cNvPicPr>
            <a:picLocks noChangeAspect="1"/>
          </p:cNvPicPr>
          <p:nvPr/>
        </p:nvPicPr>
        <p:blipFill>
          <a:blip r:embed="rId13"/>
          <a:stretch>
            <a:fillRect/>
          </a:stretch>
        </p:blipFill>
        <p:spPr>
          <a:xfrm>
            <a:off x="6334578" y="2534822"/>
            <a:ext cx="261563" cy="287100"/>
          </a:xfrm>
          <a:prstGeom prst="rect">
            <a:avLst/>
          </a:prstGeom>
        </p:spPr>
      </p:pic>
      <p:graphicFrame>
        <p:nvGraphicFramePr>
          <p:cNvPr id="67" name="Table 2">
            <a:extLst>
              <a:ext uri="{FF2B5EF4-FFF2-40B4-BE49-F238E27FC236}">
                <a16:creationId xmlns:a16="http://schemas.microsoft.com/office/drawing/2014/main" id="{710D889B-171A-8A44-ABEF-83AF4AE31C83}"/>
              </a:ext>
            </a:extLst>
          </p:cNvPr>
          <p:cNvGraphicFramePr>
            <a:graphicFrameLocks noGrp="1"/>
          </p:cNvGraphicFramePr>
          <p:nvPr>
            <p:extLst>
              <p:ext uri="{D42A27DB-BD31-4B8C-83A1-F6EECF244321}">
                <p14:modId xmlns:p14="http://schemas.microsoft.com/office/powerpoint/2010/main" val="2969110052"/>
              </p:ext>
            </p:extLst>
          </p:nvPr>
        </p:nvGraphicFramePr>
        <p:xfrm>
          <a:off x="89451" y="4068086"/>
          <a:ext cx="3655700" cy="2578005"/>
        </p:xfrm>
        <a:graphic>
          <a:graphicData uri="http://schemas.openxmlformats.org/drawingml/2006/table">
            <a:tbl>
              <a:tblPr firstRow="1" bandRow="1">
                <a:tableStyleId>{5C22544A-7EE6-4342-B048-85BDC9FD1C3A}</a:tableStyleId>
              </a:tblPr>
              <a:tblGrid>
                <a:gridCol w="2927627">
                  <a:extLst>
                    <a:ext uri="{9D8B030D-6E8A-4147-A177-3AD203B41FA5}">
                      <a16:colId xmlns:a16="http://schemas.microsoft.com/office/drawing/2014/main" val="2703832701"/>
                    </a:ext>
                  </a:extLst>
                </a:gridCol>
                <a:gridCol w="728073">
                  <a:extLst>
                    <a:ext uri="{9D8B030D-6E8A-4147-A177-3AD203B41FA5}">
                      <a16:colId xmlns:a16="http://schemas.microsoft.com/office/drawing/2014/main" val="2459628925"/>
                    </a:ext>
                  </a:extLst>
                </a:gridCol>
              </a:tblGrid>
              <a:tr h="314754">
                <a:tc>
                  <a:txBody>
                    <a:bodyPr/>
                    <a:lstStyle/>
                    <a:p>
                      <a:r>
                        <a:rPr lang="en-US" sz="800" b="1" dirty="0"/>
                        <a:t>Programming Language</a:t>
                      </a:r>
                    </a:p>
                  </a:txBody>
                  <a:tcPr/>
                </a:tc>
                <a:tc>
                  <a:txBody>
                    <a:bodyPr/>
                    <a:lstStyle/>
                    <a:p>
                      <a:r>
                        <a:rPr lang="en-US" sz="800" b="1" dirty="0"/>
                        <a:t>Java, Go, Java Script</a:t>
                      </a:r>
                    </a:p>
                  </a:txBody>
                  <a:tcPr/>
                </a:tc>
                <a:extLst>
                  <a:ext uri="{0D108BD9-81ED-4DB2-BD59-A6C34878D82A}">
                    <a16:rowId xmlns:a16="http://schemas.microsoft.com/office/drawing/2014/main" val="2774017645"/>
                  </a:ext>
                </a:extLst>
              </a:tr>
              <a:tr h="314754">
                <a:tc>
                  <a:txBody>
                    <a:bodyPr/>
                    <a:lstStyle/>
                    <a:p>
                      <a:r>
                        <a:rPr lang="en-US" sz="800" b="1" dirty="0"/>
                        <a:t>Framework</a:t>
                      </a:r>
                    </a:p>
                  </a:txBody>
                  <a:tcPr/>
                </a:tc>
                <a:tc>
                  <a:txBody>
                    <a:bodyPr/>
                    <a:lstStyle/>
                    <a:p>
                      <a:r>
                        <a:rPr lang="en-US" sz="800" b="1" dirty="0"/>
                        <a:t>Spring Boot, React</a:t>
                      </a:r>
                    </a:p>
                  </a:txBody>
                  <a:tcPr/>
                </a:tc>
                <a:extLst>
                  <a:ext uri="{0D108BD9-81ED-4DB2-BD59-A6C34878D82A}">
                    <a16:rowId xmlns:a16="http://schemas.microsoft.com/office/drawing/2014/main" val="252932585"/>
                  </a:ext>
                </a:extLst>
              </a:tr>
              <a:tr h="200298">
                <a:tc>
                  <a:txBody>
                    <a:bodyPr/>
                    <a:lstStyle/>
                    <a:p>
                      <a:r>
                        <a:rPr lang="en-US" sz="800" b="1" dirty="0"/>
                        <a:t>CI Tool</a:t>
                      </a:r>
                    </a:p>
                  </a:txBody>
                  <a:tcPr/>
                </a:tc>
                <a:tc>
                  <a:txBody>
                    <a:bodyPr/>
                    <a:lstStyle/>
                    <a:p>
                      <a:r>
                        <a:rPr lang="en-US" sz="800" b="1" dirty="0"/>
                        <a:t>Jenkins</a:t>
                      </a:r>
                    </a:p>
                  </a:txBody>
                  <a:tcPr/>
                </a:tc>
                <a:extLst>
                  <a:ext uri="{0D108BD9-81ED-4DB2-BD59-A6C34878D82A}">
                    <a16:rowId xmlns:a16="http://schemas.microsoft.com/office/drawing/2014/main" val="2889492417"/>
                  </a:ext>
                </a:extLst>
              </a:tr>
              <a:tr h="200298">
                <a:tc>
                  <a:txBody>
                    <a:bodyPr/>
                    <a:lstStyle/>
                    <a:p>
                      <a:r>
                        <a:rPr lang="en-US" sz="800" b="1" dirty="0"/>
                        <a:t>CD Tool</a:t>
                      </a:r>
                    </a:p>
                  </a:txBody>
                  <a:tcPr/>
                </a:tc>
                <a:tc>
                  <a:txBody>
                    <a:bodyPr/>
                    <a:lstStyle/>
                    <a:p>
                      <a:r>
                        <a:rPr lang="en-US" sz="800" b="1" dirty="0"/>
                        <a:t>Spinnaker</a:t>
                      </a:r>
                    </a:p>
                  </a:txBody>
                  <a:tcPr/>
                </a:tc>
                <a:extLst>
                  <a:ext uri="{0D108BD9-81ED-4DB2-BD59-A6C34878D82A}">
                    <a16:rowId xmlns:a16="http://schemas.microsoft.com/office/drawing/2014/main" val="1673308628"/>
                  </a:ext>
                </a:extLst>
              </a:tr>
              <a:tr h="429210">
                <a:tc>
                  <a:txBody>
                    <a:bodyPr/>
                    <a:lstStyle/>
                    <a:p>
                      <a:r>
                        <a:rPr lang="en-US" sz="800" b="1" dirty="0"/>
                        <a:t>Code stored in </a:t>
                      </a:r>
                      <a:r>
                        <a:rPr lang="en-US" sz="800" b="1" dirty="0" err="1"/>
                        <a:t>Github</a:t>
                      </a:r>
                      <a:endParaRPr lang="en-US" sz="800" b="1" dirty="0"/>
                    </a:p>
                  </a:txBody>
                  <a:tcPr/>
                </a:tc>
                <a:tc>
                  <a:txBody>
                    <a:bodyPr/>
                    <a:lstStyle/>
                    <a:p>
                      <a:r>
                        <a:rPr lang="en-US" sz="800" b="1" dirty="0"/>
                        <a:t>Yes (repo not yet created)</a:t>
                      </a:r>
                    </a:p>
                  </a:txBody>
                  <a:tcPr/>
                </a:tc>
                <a:extLst>
                  <a:ext uri="{0D108BD9-81ED-4DB2-BD59-A6C34878D82A}">
                    <a16:rowId xmlns:a16="http://schemas.microsoft.com/office/drawing/2014/main" val="3966343695"/>
                  </a:ext>
                </a:extLst>
              </a:tr>
              <a:tr h="225600">
                <a:tc>
                  <a:txBody>
                    <a:bodyPr/>
                    <a:lstStyle/>
                    <a:p>
                      <a:r>
                        <a:rPr lang="en-US" sz="800" b="1" dirty="0"/>
                        <a:t>Using Fortify for static app sec testing?</a:t>
                      </a:r>
                    </a:p>
                  </a:txBody>
                  <a:tcPr/>
                </a:tc>
                <a:tc>
                  <a:txBody>
                    <a:bodyPr/>
                    <a:lstStyle/>
                    <a:p>
                      <a:r>
                        <a:rPr lang="en-US" sz="800" b="1" dirty="0"/>
                        <a:t>Yes</a:t>
                      </a:r>
                    </a:p>
                  </a:txBody>
                  <a:tcPr/>
                </a:tc>
                <a:extLst>
                  <a:ext uri="{0D108BD9-81ED-4DB2-BD59-A6C34878D82A}">
                    <a16:rowId xmlns:a16="http://schemas.microsoft.com/office/drawing/2014/main" val="3707416617"/>
                  </a:ext>
                </a:extLst>
              </a:tr>
              <a:tr h="265094">
                <a:tc>
                  <a:txBody>
                    <a:bodyPr/>
                    <a:lstStyle/>
                    <a:p>
                      <a:r>
                        <a:rPr lang="en-US" sz="800" b="1" dirty="0"/>
                        <a:t>Using </a:t>
                      </a:r>
                      <a:r>
                        <a:rPr lang="en-US" sz="800" b="1" dirty="0" err="1"/>
                        <a:t>WebInspect</a:t>
                      </a:r>
                      <a:r>
                        <a:rPr lang="en-US" sz="800" b="1" dirty="0"/>
                        <a:t> for dynamic app sec testing?</a:t>
                      </a:r>
                    </a:p>
                  </a:txBody>
                  <a:tcPr/>
                </a:tc>
                <a:tc>
                  <a:txBody>
                    <a:bodyPr/>
                    <a:lstStyle/>
                    <a:p>
                      <a:r>
                        <a:rPr lang="en-US" sz="800" b="1" dirty="0"/>
                        <a:t>No</a:t>
                      </a:r>
                    </a:p>
                  </a:txBody>
                  <a:tcPr/>
                </a:tc>
                <a:extLst>
                  <a:ext uri="{0D108BD9-81ED-4DB2-BD59-A6C34878D82A}">
                    <a16:rowId xmlns:a16="http://schemas.microsoft.com/office/drawing/2014/main" val="1071075988"/>
                  </a:ext>
                </a:extLst>
              </a:tr>
              <a:tr h="410911">
                <a:tc>
                  <a:txBody>
                    <a:bodyPr/>
                    <a:lstStyle/>
                    <a:p>
                      <a:r>
                        <a:rPr lang="en-US" sz="800" b="1" dirty="0"/>
                        <a:t>Using </a:t>
                      </a:r>
                      <a:r>
                        <a:rPr lang="en-US" sz="800" b="1" dirty="0" err="1"/>
                        <a:t>Whitesource</a:t>
                      </a:r>
                      <a:r>
                        <a:rPr lang="en-US" sz="800" b="1" dirty="0"/>
                        <a:t> for software composition analysis?</a:t>
                      </a:r>
                    </a:p>
                  </a:txBody>
                  <a:tcPr/>
                </a:tc>
                <a:tc>
                  <a:txBody>
                    <a:bodyPr/>
                    <a:lstStyle/>
                    <a:p>
                      <a:r>
                        <a:rPr lang="en-US" sz="800" b="1" dirty="0"/>
                        <a:t>No</a:t>
                      </a:r>
                    </a:p>
                  </a:txBody>
                  <a:tcPr/>
                </a:tc>
                <a:extLst>
                  <a:ext uri="{0D108BD9-81ED-4DB2-BD59-A6C34878D82A}">
                    <a16:rowId xmlns:a16="http://schemas.microsoft.com/office/drawing/2014/main" val="2738036765"/>
                  </a:ext>
                </a:extLst>
              </a:tr>
            </a:tbl>
          </a:graphicData>
        </a:graphic>
      </p:graphicFrame>
    </p:spTree>
    <p:extLst>
      <p:ext uri="{BB962C8B-B14F-4D97-AF65-F5344CB8AC3E}">
        <p14:creationId xmlns:p14="http://schemas.microsoft.com/office/powerpoint/2010/main" val="811087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6" name="Straight Arrow Connector 115">
            <a:extLst>
              <a:ext uri="{FF2B5EF4-FFF2-40B4-BE49-F238E27FC236}">
                <a16:creationId xmlns:a16="http://schemas.microsoft.com/office/drawing/2014/main" id="{532AC46D-79D7-B04B-9BCB-DEF7AF1263AE}"/>
              </a:ext>
            </a:extLst>
          </p:cNvPr>
          <p:cNvCxnSpPr>
            <a:cxnSpLocks/>
          </p:cNvCxnSpPr>
          <p:nvPr/>
        </p:nvCxnSpPr>
        <p:spPr>
          <a:xfrm flipV="1">
            <a:off x="5290712" y="2370329"/>
            <a:ext cx="5506" cy="2679237"/>
          </a:xfrm>
          <a:prstGeom prst="straightConnector1">
            <a:avLst/>
          </a:prstGeom>
          <a:noFill/>
          <a:ln w="9525" cap="flat" cmpd="sng" algn="ctr">
            <a:solidFill>
              <a:sysClr val="windowText" lastClr="000000"/>
            </a:solidFill>
            <a:prstDash val="solid"/>
            <a:tailEnd type="triangle"/>
          </a:ln>
          <a:effectLst/>
        </p:spPr>
      </p:cxnSp>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22</a:t>
            </a:fld>
            <a:endParaRPr lang="en-US" dirty="0">
              <a:solidFill>
                <a:prstClr val="white">
                  <a:tint val="75000"/>
                </a:prstClr>
              </a:solidFill>
            </a:endParaRPr>
          </a:p>
        </p:txBody>
      </p:sp>
      <p:grpSp>
        <p:nvGrpSpPr>
          <p:cNvPr id="95" name="Group 94"/>
          <p:cNvGrpSpPr/>
          <p:nvPr/>
        </p:nvGrpSpPr>
        <p:grpSpPr>
          <a:xfrm>
            <a:off x="1767401" y="1880080"/>
            <a:ext cx="2909849" cy="338554"/>
            <a:chOff x="2047993" y="2093238"/>
            <a:chExt cx="4116693" cy="338554"/>
          </a:xfrm>
        </p:grpSpPr>
        <p:cxnSp>
          <p:nvCxnSpPr>
            <p:cNvPr id="12" name="Straight Arrow Connector 11"/>
            <p:cNvCxnSpPr>
              <a:cxnSpLocks/>
            </p:cNvCxnSpPr>
            <p:nvPr/>
          </p:nvCxnSpPr>
          <p:spPr>
            <a:xfrm>
              <a:off x="2047993" y="2181798"/>
              <a:ext cx="4116693" cy="52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82896" y="2093238"/>
              <a:ext cx="1394140"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 Public</a:t>
              </a:r>
            </a:p>
          </p:txBody>
        </p:sp>
      </p:grpSp>
      <p:grpSp>
        <p:nvGrpSpPr>
          <p:cNvPr id="41" name="Group 40"/>
          <p:cNvGrpSpPr/>
          <p:nvPr/>
        </p:nvGrpSpPr>
        <p:grpSpPr>
          <a:xfrm>
            <a:off x="1108727" y="1675700"/>
            <a:ext cx="877191" cy="799179"/>
            <a:chOff x="3100370" y="1956729"/>
            <a:chExt cx="877191" cy="799179"/>
          </a:xfrm>
        </p:grpSpPr>
        <p:pic>
          <p:nvPicPr>
            <p:cNvPr id="102" name="Picture 101"/>
            <p:cNvPicPr>
              <a:picLocks noChangeAspect="1"/>
            </p:cNvPicPr>
            <p:nvPr/>
          </p:nvPicPr>
          <p:blipFill>
            <a:blip r:embed="rId3"/>
            <a:stretch>
              <a:fillRect/>
            </a:stretch>
          </p:blipFill>
          <p:spPr>
            <a:xfrm>
              <a:off x="3491119" y="1956729"/>
              <a:ext cx="486442" cy="478500"/>
            </a:xfrm>
            <a:prstGeom prst="rect">
              <a:avLst/>
            </a:prstGeom>
          </p:spPr>
        </p:pic>
        <p:pic>
          <p:nvPicPr>
            <p:cNvPr id="4" name="Picture 3"/>
            <p:cNvPicPr>
              <a:picLocks noChangeAspect="1"/>
            </p:cNvPicPr>
            <p:nvPr/>
          </p:nvPicPr>
          <p:blipFill>
            <a:blip r:embed="rId4"/>
            <a:stretch>
              <a:fillRect/>
            </a:stretch>
          </p:blipFill>
          <p:spPr>
            <a:xfrm>
              <a:off x="3100370" y="2169746"/>
              <a:ext cx="581705" cy="586162"/>
            </a:xfrm>
            <a:prstGeom prst="rect">
              <a:avLst/>
            </a:prstGeom>
          </p:spPr>
        </p:pic>
      </p:grpSp>
      <p:grpSp>
        <p:nvGrpSpPr>
          <p:cNvPr id="7" name="Group 6"/>
          <p:cNvGrpSpPr/>
          <p:nvPr/>
        </p:nvGrpSpPr>
        <p:grpSpPr>
          <a:xfrm>
            <a:off x="2649334" y="1498137"/>
            <a:ext cx="3398141" cy="904800"/>
            <a:chOff x="7293615" y="5316125"/>
            <a:chExt cx="3254651" cy="904800"/>
          </a:xfrm>
        </p:grpSpPr>
        <p:pic>
          <p:nvPicPr>
            <p:cNvPr id="45" name="Picture 44"/>
            <p:cNvPicPr>
              <a:picLocks noChangeAspect="1"/>
            </p:cNvPicPr>
            <p:nvPr/>
          </p:nvPicPr>
          <p:blipFill>
            <a:blip r:embed="rId5"/>
            <a:stretch>
              <a:fillRect/>
            </a:stretch>
          </p:blipFill>
          <p:spPr>
            <a:xfrm>
              <a:off x="9209938" y="5316125"/>
              <a:ext cx="1338328" cy="904800"/>
            </a:xfrm>
            <a:prstGeom prst="rect">
              <a:avLst/>
            </a:prstGeom>
          </p:spPr>
        </p:pic>
        <p:sp>
          <p:nvSpPr>
            <p:cNvPr id="50" name="TextBox 49"/>
            <p:cNvSpPr txBox="1"/>
            <p:nvPr/>
          </p:nvSpPr>
          <p:spPr>
            <a:xfrm>
              <a:off x="9264187" y="5573337"/>
              <a:ext cx="1179429" cy="253916"/>
            </a:xfrm>
            <a:prstGeom prst="rect">
              <a:avLst/>
            </a:prstGeom>
            <a:noFill/>
          </p:spPr>
          <p:txBody>
            <a:bodyPr wrap="none" rtlCol="0">
              <a:spAutoFit/>
            </a:bodyPr>
            <a:lstStyle/>
            <a:p>
              <a:pPr algn="ctr"/>
              <a:r>
                <a:rPr lang="en-US" sz="1050" b="1" dirty="0">
                  <a:solidFill>
                    <a:prstClr val="black"/>
                  </a:solidFill>
                </a:rPr>
                <a:t>SaaS/Third Party</a:t>
              </a:r>
            </a:p>
          </p:txBody>
        </p:sp>
        <p:pic>
          <p:nvPicPr>
            <p:cNvPr id="56" name="Picture 55"/>
            <p:cNvPicPr>
              <a:picLocks noChangeAspect="1"/>
            </p:cNvPicPr>
            <p:nvPr/>
          </p:nvPicPr>
          <p:blipFill>
            <a:blip r:embed="rId6"/>
            <a:stretch>
              <a:fillRect/>
            </a:stretch>
          </p:blipFill>
          <p:spPr>
            <a:xfrm>
              <a:off x="7293615" y="5647270"/>
              <a:ext cx="749813" cy="304500"/>
            </a:xfrm>
            <a:prstGeom prst="rect">
              <a:avLst/>
            </a:prstGeom>
          </p:spPr>
        </p:pic>
      </p:grpSp>
      <p:sp>
        <p:nvSpPr>
          <p:cNvPr id="9" name="Rectangle 8">
            <a:extLst>
              <a:ext uri="{FF2B5EF4-FFF2-40B4-BE49-F238E27FC236}">
                <a16:creationId xmlns:a16="http://schemas.microsoft.com/office/drawing/2014/main" id="{90624561-932F-0F4B-A50A-FB3A2CB65F0A}"/>
              </a:ext>
            </a:extLst>
          </p:cNvPr>
          <p:cNvSpPr/>
          <p:nvPr/>
        </p:nvSpPr>
        <p:spPr>
          <a:xfrm>
            <a:off x="7415078" y="1354165"/>
            <a:ext cx="3481658" cy="1101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chemeClr val="bg1"/>
                </a:solidFill>
              </a:rPr>
              <a:t>Process Flow</a:t>
            </a:r>
          </a:p>
          <a:p>
            <a:pPr marL="342900" indent="-342900">
              <a:buFont typeface="+mj-lt"/>
              <a:buAutoNum type="arabicPeriod"/>
            </a:pPr>
            <a:r>
              <a:rPr lang="en-US" sz="800" dirty="0" err="1">
                <a:solidFill>
                  <a:schemeClr val="bg1"/>
                </a:solidFill>
              </a:rPr>
              <a:t>THDApplication</a:t>
            </a:r>
            <a:r>
              <a:rPr lang="en-US" sz="800" dirty="0">
                <a:solidFill>
                  <a:schemeClr val="bg1"/>
                </a:solidFill>
              </a:rPr>
              <a:t> is connecting to the SaaS/Third-Party system to send system metrics that will be used for analytics and reporting.</a:t>
            </a:r>
          </a:p>
          <a:p>
            <a:pPr marL="342900" indent="-342900">
              <a:buFont typeface="+mj-lt"/>
              <a:buAutoNum type="arabicPeriod"/>
            </a:pPr>
            <a:r>
              <a:rPr lang="en-US" sz="800" dirty="0">
                <a:solidFill>
                  <a:schemeClr val="bg1"/>
                </a:solidFill>
              </a:rPr>
              <a:t>Corporate Associates on the Business Analytics &amp; Reporting team log into the SaaS application to view analytics such as system performance metrics.</a:t>
            </a:r>
          </a:p>
          <a:p>
            <a:pPr marL="342900" indent="-342900">
              <a:buFont typeface="+mj-lt"/>
              <a:buAutoNum type="arabicPeriod"/>
            </a:pPr>
            <a:endParaRPr lang="en-US" sz="800" dirty="0">
              <a:solidFill>
                <a:schemeClr val="bg1"/>
              </a:solidFill>
            </a:endParaRPr>
          </a:p>
          <a:p>
            <a:pPr marL="342900" indent="-342900">
              <a:buFont typeface="+mj-lt"/>
              <a:buAutoNum type="arabicPeriod"/>
            </a:pPr>
            <a:endParaRPr lang="en-US" sz="800" dirty="0"/>
          </a:p>
          <a:p>
            <a:pPr marL="342900" indent="-342900">
              <a:buFont typeface="+mj-lt"/>
              <a:buAutoNum type="arabicPeriod"/>
            </a:pPr>
            <a:endParaRPr lang="en-US" sz="800" dirty="0"/>
          </a:p>
          <a:p>
            <a:pPr marL="342900" indent="-342900">
              <a:buFont typeface="+mj-lt"/>
              <a:buAutoNum type="arabicPeriod"/>
            </a:pPr>
            <a:endParaRPr lang="en-US" sz="800" dirty="0"/>
          </a:p>
        </p:txBody>
      </p:sp>
      <p:sp>
        <p:nvSpPr>
          <p:cNvPr id="91" name="TextBox 90">
            <a:extLst>
              <a:ext uri="{FF2B5EF4-FFF2-40B4-BE49-F238E27FC236}">
                <a16:creationId xmlns:a16="http://schemas.microsoft.com/office/drawing/2014/main" id="{C5B56CDB-8A6D-7346-BFF7-DBCC4683588A}"/>
              </a:ext>
            </a:extLst>
          </p:cNvPr>
          <p:cNvSpPr txBox="1"/>
          <p:nvPr/>
        </p:nvSpPr>
        <p:spPr>
          <a:xfrm>
            <a:off x="4815814" y="3522907"/>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1</a:t>
            </a:r>
          </a:p>
        </p:txBody>
      </p:sp>
      <p:sp>
        <p:nvSpPr>
          <p:cNvPr id="100" name="TextBox 99">
            <a:extLst>
              <a:ext uri="{FF2B5EF4-FFF2-40B4-BE49-F238E27FC236}">
                <a16:creationId xmlns:a16="http://schemas.microsoft.com/office/drawing/2014/main" id="{9F470C9B-ACC9-1842-9820-4A2F99E39A87}"/>
              </a:ext>
            </a:extLst>
          </p:cNvPr>
          <p:cNvSpPr txBox="1"/>
          <p:nvPr/>
        </p:nvSpPr>
        <p:spPr>
          <a:xfrm>
            <a:off x="2380188" y="1693320"/>
            <a:ext cx="172430" cy="230832"/>
          </a:xfrm>
          <a:prstGeom prst="rect">
            <a:avLst/>
          </a:prstGeom>
          <a:solidFill>
            <a:srgbClr val="FFE802"/>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2</a:t>
            </a:r>
          </a:p>
        </p:txBody>
      </p:sp>
      <p:grpSp>
        <p:nvGrpSpPr>
          <p:cNvPr id="90" name="Group 89">
            <a:extLst>
              <a:ext uri="{FF2B5EF4-FFF2-40B4-BE49-F238E27FC236}">
                <a16:creationId xmlns:a16="http://schemas.microsoft.com/office/drawing/2014/main" id="{4C7B88D3-D0E5-1044-AF63-59DD2816EDEE}"/>
              </a:ext>
            </a:extLst>
          </p:cNvPr>
          <p:cNvGrpSpPr/>
          <p:nvPr/>
        </p:nvGrpSpPr>
        <p:grpSpPr>
          <a:xfrm>
            <a:off x="4069111" y="4645089"/>
            <a:ext cx="2431604" cy="1473077"/>
            <a:chOff x="4746436" y="5038343"/>
            <a:chExt cx="2431604" cy="1473077"/>
          </a:xfrm>
        </p:grpSpPr>
        <p:pic>
          <p:nvPicPr>
            <p:cNvPr id="103" name="Picture 102">
              <a:extLst>
                <a:ext uri="{FF2B5EF4-FFF2-40B4-BE49-F238E27FC236}">
                  <a16:creationId xmlns:a16="http://schemas.microsoft.com/office/drawing/2014/main" id="{E3AEBE8B-51A8-494C-A1AC-537D9ABE82D3}"/>
                </a:ext>
              </a:extLst>
            </p:cNvPr>
            <p:cNvPicPr>
              <a:picLocks noChangeAspect="1"/>
            </p:cNvPicPr>
            <p:nvPr/>
          </p:nvPicPr>
          <p:blipFill>
            <a:blip r:embed="rId7"/>
            <a:stretch>
              <a:fillRect/>
            </a:stretch>
          </p:blipFill>
          <p:spPr>
            <a:xfrm>
              <a:off x="4746436" y="5038343"/>
              <a:ext cx="2431604" cy="1473077"/>
            </a:xfrm>
            <a:prstGeom prst="rect">
              <a:avLst/>
            </a:prstGeom>
          </p:spPr>
        </p:pic>
        <p:sp>
          <p:nvSpPr>
            <p:cNvPr id="104" name="TextBox 103">
              <a:extLst>
                <a:ext uri="{FF2B5EF4-FFF2-40B4-BE49-F238E27FC236}">
                  <a16:creationId xmlns:a16="http://schemas.microsoft.com/office/drawing/2014/main" id="{B5526870-2F74-DD44-B8BA-BE7323EE9EA2}"/>
                </a:ext>
              </a:extLst>
            </p:cNvPr>
            <p:cNvSpPr txBox="1"/>
            <p:nvPr/>
          </p:nvSpPr>
          <p:spPr>
            <a:xfrm>
              <a:off x="4810444" y="5070650"/>
              <a:ext cx="433132" cy="253916"/>
            </a:xfrm>
            <a:prstGeom prst="rect">
              <a:avLst/>
            </a:prstGeom>
            <a:noFill/>
          </p:spPr>
          <p:txBody>
            <a:bodyPr wrap="none" rtlCol="0">
              <a:spAutoFit/>
            </a:bodyPr>
            <a:lstStyle/>
            <a:p>
              <a:r>
                <a:rPr lang="en-US" sz="1050" b="1" dirty="0">
                  <a:solidFill>
                    <a:prstClr val="black"/>
                  </a:solidFill>
                  <a:latin typeface="Trebuchet MS" panose="020B0603020202020204"/>
                </a:rPr>
                <a:t>ATC</a:t>
              </a:r>
            </a:p>
          </p:txBody>
        </p:sp>
      </p:grpSp>
      <p:grpSp>
        <p:nvGrpSpPr>
          <p:cNvPr id="108" name="Group 107">
            <a:extLst>
              <a:ext uri="{FF2B5EF4-FFF2-40B4-BE49-F238E27FC236}">
                <a16:creationId xmlns:a16="http://schemas.microsoft.com/office/drawing/2014/main" id="{5272F39D-A9D2-2245-B878-C5C0EE606EB2}"/>
              </a:ext>
            </a:extLst>
          </p:cNvPr>
          <p:cNvGrpSpPr/>
          <p:nvPr/>
        </p:nvGrpSpPr>
        <p:grpSpPr>
          <a:xfrm>
            <a:off x="4902157" y="5076892"/>
            <a:ext cx="851074" cy="863949"/>
            <a:chOff x="5680066" y="5268978"/>
            <a:chExt cx="851074" cy="863949"/>
          </a:xfrm>
        </p:grpSpPr>
        <p:pic>
          <p:nvPicPr>
            <p:cNvPr id="109" name="Picture 108">
              <a:extLst>
                <a:ext uri="{FF2B5EF4-FFF2-40B4-BE49-F238E27FC236}">
                  <a16:creationId xmlns:a16="http://schemas.microsoft.com/office/drawing/2014/main" id="{C4E74F22-CED0-3C4D-B85C-01BA8E6440E9}"/>
                </a:ext>
              </a:extLst>
            </p:cNvPr>
            <p:cNvPicPr>
              <a:picLocks noChangeAspect="1"/>
            </p:cNvPicPr>
            <p:nvPr/>
          </p:nvPicPr>
          <p:blipFill>
            <a:blip r:embed="rId8"/>
            <a:stretch>
              <a:fillRect/>
            </a:stretch>
          </p:blipFill>
          <p:spPr>
            <a:xfrm>
              <a:off x="5680066" y="5268978"/>
              <a:ext cx="851074" cy="863949"/>
            </a:xfrm>
            <a:prstGeom prst="rect">
              <a:avLst/>
            </a:prstGeom>
          </p:spPr>
        </p:pic>
        <p:sp>
          <p:nvSpPr>
            <p:cNvPr id="110" name="TextBox 109">
              <a:extLst>
                <a:ext uri="{FF2B5EF4-FFF2-40B4-BE49-F238E27FC236}">
                  <a16:creationId xmlns:a16="http://schemas.microsoft.com/office/drawing/2014/main" id="{98D64743-F4AD-3F47-8258-2A9BD027E3E2}"/>
                </a:ext>
              </a:extLst>
            </p:cNvPr>
            <p:cNvSpPr txBox="1"/>
            <p:nvPr/>
          </p:nvSpPr>
          <p:spPr>
            <a:xfrm>
              <a:off x="5906674" y="5573994"/>
              <a:ext cx="423514" cy="253916"/>
            </a:xfrm>
            <a:prstGeom prst="rect">
              <a:avLst/>
            </a:prstGeom>
            <a:noFill/>
          </p:spPr>
          <p:txBody>
            <a:bodyPr wrap="none" rtlCol="0">
              <a:spAutoFit/>
            </a:bodyPr>
            <a:lstStyle/>
            <a:p>
              <a:pPr algn="ctr"/>
              <a:r>
                <a:rPr lang="en-US" sz="1050" b="1" dirty="0">
                  <a:solidFill>
                    <a:prstClr val="black"/>
                  </a:solidFill>
                  <a:latin typeface="Trebuchet MS" panose="020B0603020202020204"/>
                </a:rPr>
                <a:t>PCF</a:t>
              </a:r>
            </a:p>
          </p:txBody>
        </p:sp>
      </p:grpSp>
      <p:pic>
        <p:nvPicPr>
          <p:cNvPr id="118" name="Picture 117">
            <a:extLst>
              <a:ext uri="{FF2B5EF4-FFF2-40B4-BE49-F238E27FC236}">
                <a16:creationId xmlns:a16="http://schemas.microsoft.com/office/drawing/2014/main" id="{998653EA-FA33-BB4D-B902-A8A791AEC5AB}"/>
              </a:ext>
            </a:extLst>
          </p:cNvPr>
          <p:cNvPicPr>
            <a:picLocks noChangeAspect="1"/>
          </p:cNvPicPr>
          <p:nvPr/>
        </p:nvPicPr>
        <p:blipFill>
          <a:blip r:embed="rId6"/>
          <a:stretch>
            <a:fillRect/>
          </a:stretch>
        </p:blipFill>
        <p:spPr>
          <a:xfrm>
            <a:off x="4902029" y="2645383"/>
            <a:ext cx="782871" cy="304500"/>
          </a:xfrm>
          <a:prstGeom prst="rect">
            <a:avLst/>
          </a:prstGeom>
        </p:spPr>
      </p:pic>
      <p:sp>
        <p:nvSpPr>
          <p:cNvPr id="119" name="TextBox 118">
            <a:extLst>
              <a:ext uri="{FF2B5EF4-FFF2-40B4-BE49-F238E27FC236}">
                <a16:creationId xmlns:a16="http://schemas.microsoft.com/office/drawing/2014/main" id="{5BB07783-28ED-9D45-B65A-B66997BF3357}"/>
              </a:ext>
            </a:extLst>
          </p:cNvPr>
          <p:cNvSpPr txBox="1"/>
          <p:nvPr/>
        </p:nvSpPr>
        <p:spPr>
          <a:xfrm>
            <a:off x="4814515" y="3035046"/>
            <a:ext cx="937608" cy="338554"/>
          </a:xfrm>
          <a:prstGeom prst="rect">
            <a:avLst/>
          </a:prstGeom>
          <a:solidFill>
            <a:schemeClr val="tx1"/>
          </a:solidFill>
        </p:spPr>
        <p:txBody>
          <a:bodyPr wrap="square" rtlCol="0">
            <a:spAutoFit/>
          </a:bodyPr>
          <a:lstStyle/>
          <a:p>
            <a:pPr algn="ctr"/>
            <a:r>
              <a:rPr lang="en-US" sz="800" dirty="0">
                <a:solidFill>
                  <a:prstClr val="black"/>
                </a:solidFill>
                <a:latin typeface="Calibri" charset="0"/>
                <a:ea typeface="Calibri" charset="0"/>
                <a:cs typeface="Calibri" charset="0"/>
              </a:rPr>
              <a:t>TCP/443 TLS 1.2 Public</a:t>
            </a:r>
          </a:p>
        </p:txBody>
      </p:sp>
      <p:sp>
        <p:nvSpPr>
          <p:cNvPr id="120" name="Oval 119">
            <a:extLst>
              <a:ext uri="{FF2B5EF4-FFF2-40B4-BE49-F238E27FC236}">
                <a16:creationId xmlns:a16="http://schemas.microsoft.com/office/drawing/2014/main" id="{883A1A5D-C90E-7149-BDAF-D6CF9A15BCEF}"/>
              </a:ext>
            </a:extLst>
          </p:cNvPr>
          <p:cNvSpPr/>
          <p:nvPr/>
        </p:nvSpPr>
        <p:spPr>
          <a:xfrm>
            <a:off x="2348565" y="2023917"/>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SP</a:t>
            </a:r>
          </a:p>
        </p:txBody>
      </p:sp>
      <p:pic>
        <p:nvPicPr>
          <p:cNvPr id="121" name="Picture 120">
            <a:extLst>
              <a:ext uri="{FF2B5EF4-FFF2-40B4-BE49-F238E27FC236}">
                <a16:creationId xmlns:a16="http://schemas.microsoft.com/office/drawing/2014/main" id="{D45ECFBA-2384-2748-8A4C-F28BDB48CCF4}"/>
              </a:ext>
            </a:extLst>
          </p:cNvPr>
          <p:cNvPicPr>
            <a:picLocks noChangeAspect="1"/>
          </p:cNvPicPr>
          <p:nvPr/>
        </p:nvPicPr>
        <p:blipFill>
          <a:blip r:embed="rId9"/>
          <a:stretch>
            <a:fillRect/>
          </a:stretch>
        </p:blipFill>
        <p:spPr>
          <a:xfrm>
            <a:off x="5032069" y="3818579"/>
            <a:ext cx="505688" cy="408900"/>
          </a:xfrm>
          <a:prstGeom prst="rect">
            <a:avLst/>
          </a:prstGeom>
        </p:spPr>
      </p:pic>
      <p:sp>
        <p:nvSpPr>
          <p:cNvPr id="122" name="Oval 121">
            <a:extLst>
              <a:ext uri="{FF2B5EF4-FFF2-40B4-BE49-F238E27FC236}">
                <a16:creationId xmlns:a16="http://schemas.microsoft.com/office/drawing/2014/main" id="{7976BF17-7CB6-C349-8F0C-FEAC01FBDBE4}"/>
              </a:ext>
            </a:extLst>
          </p:cNvPr>
          <p:cNvSpPr/>
          <p:nvPr/>
        </p:nvSpPr>
        <p:spPr>
          <a:xfrm>
            <a:off x="5363294" y="3354360"/>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AO</a:t>
            </a:r>
          </a:p>
        </p:txBody>
      </p:sp>
      <p:sp>
        <p:nvSpPr>
          <p:cNvPr id="123" name="Rectangle 122">
            <a:extLst>
              <a:ext uri="{FF2B5EF4-FFF2-40B4-BE49-F238E27FC236}">
                <a16:creationId xmlns:a16="http://schemas.microsoft.com/office/drawing/2014/main" id="{3FDA7F7C-C63F-6847-8CFC-35E6168F4921}"/>
              </a:ext>
            </a:extLst>
          </p:cNvPr>
          <p:cNvSpPr/>
          <p:nvPr/>
        </p:nvSpPr>
        <p:spPr>
          <a:xfrm>
            <a:off x="4738203" y="5049461"/>
            <a:ext cx="1204637" cy="247284"/>
          </a:xfrm>
          <a:prstGeom prst="rect">
            <a:avLst/>
          </a:prstGeom>
          <a:solidFill>
            <a:srgbClr val="E98B52">
              <a:alpha val="50000"/>
            </a:srgbClr>
          </a:solidFill>
          <a:ln>
            <a:solidFill>
              <a:schemeClr val="bg1">
                <a:lumMod val="65000"/>
                <a:lumOff val="3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err="1">
                <a:solidFill>
                  <a:schemeClr val="bg1"/>
                </a:solidFill>
              </a:rPr>
              <a:t>THDApplication</a:t>
            </a:r>
            <a:endParaRPr lang="en-US" sz="800" dirty="0">
              <a:solidFill>
                <a:schemeClr val="bg1"/>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918536" y="157034"/>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SaaS with On-Premise Connectivity</a:t>
            </a:r>
          </a:p>
        </p:txBody>
      </p:sp>
      <p:sp>
        <p:nvSpPr>
          <p:cNvPr id="125" name="TextBox 124">
            <a:extLst>
              <a:ext uri="{FF2B5EF4-FFF2-40B4-BE49-F238E27FC236}">
                <a16:creationId xmlns:a16="http://schemas.microsoft.com/office/drawing/2014/main" id="{CE4F6782-C283-1C4E-A5A0-A19D06AD6AA7}"/>
              </a:ext>
            </a:extLst>
          </p:cNvPr>
          <p:cNvSpPr txBox="1"/>
          <p:nvPr/>
        </p:nvSpPr>
        <p:spPr>
          <a:xfrm>
            <a:off x="3948617" y="3899331"/>
            <a:ext cx="1061509" cy="200055"/>
          </a:xfrm>
          <a:prstGeom prst="rect">
            <a:avLst/>
          </a:prstGeom>
          <a:noFill/>
        </p:spPr>
        <p:txBody>
          <a:bodyPr wrap="none" rtlCol="0">
            <a:spAutoFit/>
          </a:bodyPr>
          <a:lstStyle/>
          <a:p>
            <a:r>
              <a:rPr lang="en-US" sz="700" dirty="0">
                <a:solidFill>
                  <a:schemeClr val="bg1"/>
                </a:solidFill>
              </a:rPr>
              <a:t>McAfee Web Gateway</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Slide Number Placeholder 3">
            <a:extLst>
              <a:ext uri="{FF2B5EF4-FFF2-40B4-BE49-F238E27FC236}">
                <a16:creationId xmlns:a16="http://schemas.microsoft.com/office/drawing/2014/main" id="{51A1A627-C361-BB4D-922D-25B54DA5ED8C}"/>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22</a:t>
            </a:fld>
            <a:endParaRPr lang="en-US" b="1" dirty="0">
              <a:solidFill>
                <a:srgbClr val="C55814"/>
              </a:solidFill>
              <a:latin typeface="Calibri" panose="020F0502020204030204"/>
            </a:endParaRPr>
          </a:p>
        </p:txBody>
      </p:sp>
      <p:pic>
        <p:nvPicPr>
          <p:cNvPr id="2" name="Picture 1">
            <a:extLst>
              <a:ext uri="{FF2B5EF4-FFF2-40B4-BE49-F238E27FC236}">
                <a16:creationId xmlns:a16="http://schemas.microsoft.com/office/drawing/2014/main" id="{B96C899C-2094-4AA9-9D58-07C678A887DE}"/>
              </a:ext>
            </a:extLst>
          </p:cNvPr>
          <p:cNvPicPr>
            <a:picLocks noChangeAspect="1"/>
          </p:cNvPicPr>
          <p:nvPr/>
        </p:nvPicPr>
        <p:blipFill>
          <a:blip r:embed="rId10"/>
          <a:stretch>
            <a:fillRect/>
          </a:stretch>
        </p:blipFill>
        <p:spPr>
          <a:xfrm>
            <a:off x="5680193" y="5595922"/>
            <a:ext cx="473983" cy="493051"/>
          </a:xfrm>
          <a:prstGeom prst="rect">
            <a:avLst/>
          </a:prstGeom>
        </p:spPr>
      </p:pic>
      <p:pic>
        <p:nvPicPr>
          <p:cNvPr id="3" name="Picture 2">
            <a:extLst>
              <a:ext uri="{FF2B5EF4-FFF2-40B4-BE49-F238E27FC236}">
                <a16:creationId xmlns:a16="http://schemas.microsoft.com/office/drawing/2014/main" id="{9672EE5F-972E-49D3-BF1F-B8128D0BB164}"/>
              </a:ext>
            </a:extLst>
          </p:cNvPr>
          <p:cNvPicPr>
            <a:picLocks noChangeAspect="1"/>
          </p:cNvPicPr>
          <p:nvPr/>
        </p:nvPicPr>
        <p:blipFill>
          <a:blip r:embed="rId11"/>
          <a:stretch>
            <a:fillRect/>
          </a:stretch>
        </p:blipFill>
        <p:spPr>
          <a:xfrm>
            <a:off x="6063897" y="5622338"/>
            <a:ext cx="263548" cy="224709"/>
          </a:xfrm>
          <a:prstGeom prst="rect">
            <a:avLst/>
          </a:prstGeom>
        </p:spPr>
      </p:pic>
      <p:pic>
        <p:nvPicPr>
          <p:cNvPr id="42" name="Picture 41">
            <a:extLst>
              <a:ext uri="{FF2B5EF4-FFF2-40B4-BE49-F238E27FC236}">
                <a16:creationId xmlns:a16="http://schemas.microsoft.com/office/drawing/2014/main" id="{F31F99DE-8EB6-4E1A-AD6D-AEB242B64FD7}"/>
              </a:ext>
            </a:extLst>
          </p:cNvPr>
          <p:cNvPicPr>
            <a:picLocks noChangeAspect="1"/>
          </p:cNvPicPr>
          <p:nvPr/>
        </p:nvPicPr>
        <p:blipFill>
          <a:blip r:embed="rId12"/>
          <a:stretch>
            <a:fillRect/>
          </a:stretch>
        </p:blipFill>
        <p:spPr>
          <a:xfrm>
            <a:off x="5281246" y="2036591"/>
            <a:ext cx="248484" cy="282750"/>
          </a:xfrm>
          <a:prstGeom prst="rect">
            <a:avLst/>
          </a:prstGeom>
        </p:spPr>
      </p:pic>
      <p:pic>
        <p:nvPicPr>
          <p:cNvPr id="43" name="Picture 42">
            <a:extLst>
              <a:ext uri="{FF2B5EF4-FFF2-40B4-BE49-F238E27FC236}">
                <a16:creationId xmlns:a16="http://schemas.microsoft.com/office/drawing/2014/main" id="{409EA27C-5E4D-4112-9076-529953B528A7}"/>
              </a:ext>
            </a:extLst>
          </p:cNvPr>
          <p:cNvPicPr>
            <a:picLocks noChangeAspect="1"/>
          </p:cNvPicPr>
          <p:nvPr/>
        </p:nvPicPr>
        <p:blipFill>
          <a:blip r:embed="rId13"/>
          <a:stretch>
            <a:fillRect/>
          </a:stretch>
        </p:blipFill>
        <p:spPr>
          <a:xfrm>
            <a:off x="2780331" y="2178270"/>
            <a:ext cx="248484" cy="287100"/>
          </a:xfrm>
          <a:prstGeom prst="rect">
            <a:avLst/>
          </a:prstGeom>
        </p:spPr>
      </p:pic>
      <p:pic>
        <p:nvPicPr>
          <p:cNvPr id="44" name="Picture 43">
            <a:extLst>
              <a:ext uri="{FF2B5EF4-FFF2-40B4-BE49-F238E27FC236}">
                <a16:creationId xmlns:a16="http://schemas.microsoft.com/office/drawing/2014/main" id="{B8BFA996-74FE-4ACC-B942-A2C577A84769}"/>
              </a:ext>
            </a:extLst>
          </p:cNvPr>
          <p:cNvPicPr>
            <a:picLocks noChangeAspect="1"/>
          </p:cNvPicPr>
          <p:nvPr/>
        </p:nvPicPr>
        <p:blipFill>
          <a:blip r:embed="rId13"/>
          <a:stretch>
            <a:fillRect/>
          </a:stretch>
        </p:blipFill>
        <p:spPr>
          <a:xfrm>
            <a:off x="5577119" y="3675029"/>
            <a:ext cx="248484" cy="287100"/>
          </a:xfrm>
          <a:prstGeom prst="rect">
            <a:avLst/>
          </a:prstGeom>
        </p:spPr>
      </p:pic>
      <p:graphicFrame>
        <p:nvGraphicFramePr>
          <p:cNvPr id="39" name="Table 2">
            <a:extLst>
              <a:ext uri="{FF2B5EF4-FFF2-40B4-BE49-F238E27FC236}">
                <a16:creationId xmlns:a16="http://schemas.microsoft.com/office/drawing/2014/main" id="{3C43EDA4-89C3-7E4E-A03E-54213AC37428}"/>
              </a:ext>
            </a:extLst>
          </p:cNvPr>
          <p:cNvGraphicFramePr>
            <a:graphicFrameLocks noGrp="1"/>
          </p:cNvGraphicFramePr>
          <p:nvPr>
            <p:extLst>
              <p:ext uri="{D42A27DB-BD31-4B8C-83A1-F6EECF244321}">
                <p14:modId xmlns:p14="http://schemas.microsoft.com/office/powerpoint/2010/main" val="2204834405"/>
              </p:ext>
            </p:extLst>
          </p:nvPr>
        </p:nvGraphicFramePr>
        <p:xfrm>
          <a:off x="89451" y="4068086"/>
          <a:ext cx="3655700" cy="2578005"/>
        </p:xfrm>
        <a:graphic>
          <a:graphicData uri="http://schemas.openxmlformats.org/drawingml/2006/table">
            <a:tbl>
              <a:tblPr firstRow="1" bandRow="1">
                <a:tableStyleId>{5C22544A-7EE6-4342-B048-85BDC9FD1C3A}</a:tableStyleId>
              </a:tblPr>
              <a:tblGrid>
                <a:gridCol w="2927627">
                  <a:extLst>
                    <a:ext uri="{9D8B030D-6E8A-4147-A177-3AD203B41FA5}">
                      <a16:colId xmlns:a16="http://schemas.microsoft.com/office/drawing/2014/main" val="2703832701"/>
                    </a:ext>
                  </a:extLst>
                </a:gridCol>
                <a:gridCol w="728073">
                  <a:extLst>
                    <a:ext uri="{9D8B030D-6E8A-4147-A177-3AD203B41FA5}">
                      <a16:colId xmlns:a16="http://schemas.microsoft.com/office/drawing/2014/main" val="2459628925"/>
                    </a:ext>
                  </a:extLst>
                </a:gridCol>
              </a:tblGrid>
              <a:tr h="314754">
                <a:tc>
                  <a:txBody>
                    <a:bodyPr/>
                    <a:lstStyle/>
                    <a:p>
                      <a:r>
                        <a:rPr lang="en-US" sz="800" b="1" dirty="0"/>
                        <a:t>Programming Language</a:t>
                      </a:r>
                    </a:p>
                  </a:txBody>
                  <a:tcPr/>
                </a:tc>
                <a:tc>
                  <a:txBody>
                    <a:bodyPr/>
                    <a:lstStyle/>
                    <a:p>
                      <a:r>
                        <a:rPr lang="en-US" sz="800" b="1" dirty="0"/>
                        <a:t>Java, Go, Java Script</a:t>
                      </a:r>
                    </a:p>
                  </a:txBody>
                  <a:tcPr/>
                </a:tc>
                <a:extLst>
                  <a:ext uri="{0D108BD9-81ED-4DB2-BD59-A6C34878D82A}">
                    <a16:rowId xmlns:a16="http://schemas.microsoft.com/office/drawing/2014/main" val="2774017645"/>
                  </a:ext>
                </a:extLst>
              </a:tr>
              <a:tr h="314754">
                <a:tc>
                  <a:txBody>
                    <a:bodyPr/>
                    <a:lstStyle/>
                    <a:p>
                      <a:r>
                        <a:rPr lang="en-US" sz="800" b="1" dirty="0"/>
                        <a:t>Framework</a:t>
                      </a:r>
                    </a:p>
                  </a:txBody>
                  <a:tcPr/>
                </a:tc>
                <a:tc>
                  <a:txBody>
                    <a:bodyPr/>
                    <a:lstStyle/>
                    <a:p>
                      <a:r>
                        <a:rPr lang="en-US" sz="800" b="1" dirty="0"/>
                        <a:t>Spring Boot, React</a:t>
                      </a:r>
                    </a:p>
                  </a:txBody>
                  <a:tcPr/>
                </a:tc>
                <a:extLst>
                  <a:ext uri="{0D108BD9-81ED-4DB2-BD59-A6C34878D82A}">
                    <a16:rowId xmlns:a16="http://schemas.microsoft.com/office/drawing/2014/main" val="252932585"/>
                  </a:ext>
                </a:extLst>
              </a:tr>
              <a:tr h="200298">
                <a:tc>
                  <a:txBody>
                    <a:bodyPr/>
                    <a:lstStyle/>
                    <a:p>
                      <a:r>
                        <a:rPr lang="en-US" sz="800" b="1" dirty="0"/>
                        <a:t>CI Tool</a:t>
                      </a:r>
                    </a:p>
                  </a:txBody>
                  <a:tcPr/>
                </a:tc>
                <a:tc>
                  <a:txBody>
                    <a:bodyPr/>
                    <a:lstStyle/>
                    <a:p>
                      <a:r>
                        <a:rPr lang="en-US" sz="800" b="1" dirty="0"/>
                        <a:t>Jenkins</a:t>
                      </a:r>
                    </a:p>
                  </a:txBody>
                  <a:tcPr/>
                </a:tc>
                <a:extLst>
                  <a:ext uri="{0D108BD9-81ED-4DB2-BD59-A6C34878D82A}">
                    <a16:rowId xmlns:a16="http://schemas.microsoft.com/office/drawing/2014/main" val="2889492417"/>
                  </a:ext>
                </a:extLst>
              </a:tr>
              <a:tr h="200298">
                <a:tc>
                  <a:txBody>
                    <a:bodyPr/>
                    <a:lstStyle/>
                    <a:p>
                      <a:r>
                        <a:rPr lang="en-US" sz="800" b="1" dirty="0"/>
                        <a:t>CD Tool</a:t>
                      </a:r>
                    </a:p>
                  </a:txBody>
                  <a:tcPr/>
                </a:tc>
                <a:tc>
                  <a:txBody>
                    <a:bodyPr/>
                    <a:lstStyle/>
                    <a:p>
                      <a:r>
                        <a:rPr lang="en-US" sz="800" b="1" dirty="0"/>
                        <a:t>Spinnaker</a:t>
                      </a:r>
                    </a:p>
                  </a:txBody>
                  <a:tcPr/>
                </a:tc>
                <a:extLst>
                  <a:ext uri="{0D108BD9-81ED-4DB2-BD59-A6C34878D82A}">
                    <a16:rowId xmlns:a16="http://schemas.microsoft.com/office/drawing/2014/main" val="1673308628"/>
                  </a:ext>
                </a:extLst>
              </a:tr>
              <a:tr h="429210">
                <a:tc>
                  <a:txBody>
                    <a:bodyPr/>
                    <a:lstStyle/>
                    <a:p>
                      <a:r>
                        <a:rPr lang="en-US" sz="800" b="1" dirty="0"/>
                        <a:t>Code stored in </a:t>
                      </a:r>
                      <a:r>
                        <a:rPr lang="en-US" sz="800" b="1" dirty="0" err="1"/>
                        <a:t>Github</a:t>
                      </a:r>
                      <a:endParaRPr lang="en-US" sz="800" b="1" dirty="0"/>
                    </a:p>
                  </a:txBody>
                  <a:tcPr/>
                </a:tc>
                <a:tc>
                  <a:txBody>
                    <a:bodyPr/>
                    <a:lstStyle/>
                    <a:p>
                      <a:r>
                        <a:rPr lang="en-US" sz="800" b="1" dirty="0"/>
                        <a:t>Yes (repo not yet created)</a:t>
                      </a:r>
                    </a:p>
                  </a:txBody>
                  <a:tcPr/>
                </a:tc>
                <a:extLst>
                  <a:ext uri="{0D108BD9-81ED-4DB2-BD59-A6C34878D82A}">
                    <a16:rowId xmlns:a16="http://schemas.microsoft.com/office/drawing/2014/main" val="3966343695"/>
                  </a:ext>
                </a:extLst>
              </a:tr>
              <a:tr h="225600">
                <a:tc>
                  <a:txBody>
                    <a:bodyPr/>
                    <a:lstStyle/>
                    <a:p>
                      <a:r>
                        <a:rPr lang="en-US" sz="800" b="1" dirty="0"/>
                        <a:t>Using Fortify for static app sec testing?</a:t>
                      </a:r>
                    </a:p>
                  </a:txBody>
                  <a:tcPr/>
                </a:tc>
                <a:tc>
                  <a:txBody>
                    <a:bodyPr/>
                    <a:lstStyle/>
                    <a:p>
                      <a:r>
                        <a:rPr lang="en-US" sz="800" b="1" dirty="0"/>
                        <a:t>Yes</a:t>
                      </a:r>
                    </a:p>
                  </a:txBody>
                  <a:tcPr/>
                </a:tc>
                <a:extLst>
                  <a:ext uri="{0D108BD9-81ED-4DB2-BD59-A6C34878D82A}">
                    <a16:rowId xmlns:a16="http://schemas.microsoft.com/office/drawing/2014/main" val="3707416617"/>
                  </a:ext>
                </a:extLst>
              </a:tr>
              <a:tr h="265094">
                <a:tc>
                  <a:txBody>
                    <a:bodyPr/>
                    <a:lstStyle/>
                    <a:p>
                      <a:r>
                        <a:rPr lang="en-US" sz="800" b="1" dirty="0"/>
                        <a:t>Using </a:t>
                      </a:r>
                      <a:r>
                        <a:rPr lang="en-US" sz="800" b="1" dirty="0" err="1"/>
                        <a:t>WebInspect</a:t>
                      </a:r>
                      <a:r>
                        <a:rPr lang="en-US" sz="800" b="1" dirty="0"/>
                        <a:t> for dynamic app sec testing?</a:t>
                      </a:r>
                    </a:p>
                  </a:txBody>
                  <a:tcPr/>
                </a:tc>
                <a:tc>
                  <a:txBody>
                    <a:bodyPr/>
                    <a:lstStyle/>
                    <a:p>
                      <a:r>
                        <a:rPr lang="en-US" sz="800" b="1" dirty="0"/>
                        <a:t>No</a:t>
                      </a:r>
                    </a:p>
                  </a:txBody>
                  <a:tcPr/>
                </a:tc>
                <a:extLst>
                  <a:ext uri="{0D108BD9-81ED-4DB2-BD59-A6C34878D82A}">
                    <a16:rowId xmlns:a16="http://schemas.microsoft.com/office/drawing/2014/main" val="1071075988"/>
                  </a:ext>
                </a:extLst>
              </a:tr>
              <a:tr h="410911">
                <a:tc>
                  <a:txBody>
                    <a:bodyPr/>
                    <a:lstStyle/>
                    <a:p>
                      <a:r>
                        <a:rPr lang="en-US" sz="800" b="1" dirty="0"/>
                        <a:t>Using </a:t>
                      </a:r>
                      <a:r>
                        <a:rPr lang="en-US" sz="800" b="1" dirty="0" err="1"/>
                        <a:t>Whitesource</a:t>
                      </a:r>
                      <a:r>
                        <a:rPr lang="en-US" sz="800" b="1" dirty="0"/>
                        <a:t> for software composition analysis?</a:t>
                      </a:r>
                    </a:p>
                  </a:txBody>
                  <a:tcPr/>
                </a:tc>
                <a:tc>
                  <a:txBody>
                    <a:bodyPr/>
                    <a:lstStyle/>
                    <a:p>
                      <a:r>
                        <a:rPr lang="en-US" sz="800" b="1" dirty="0"/>
                        <a:t>No</a:t>
                      </a:r>
                    </a:p>
                  </a:txBody>
                  <a:tcPr/>
                </a:tc>
                <a:extLst>
                  <a:ext uri="{0D108BD9-81ED-4DB2-BD59-A6C34878D82A}">
                    <a16:rowId xmlns:a16="http://schemas.microsoft.com/office/drawing/2014/main" val="2738036765"/>
                  </a:ext>
                </a:extLst>
              </a:tr>
            </a:tbl>
          </a:graphicData>
        </a:graphic>
      </p:graphicFrame>
    </p:spTree>
    <p:extLst>
      <p:ext uri="{BB962C8B-B14F-4D97-AF65-F5344CB8AC3E}">
        <p14:creationId xmlns:p14="http://schemas.microsoft.com/office/powerpoint/2010/main" val="299049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23</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852180" y="112245"/>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Cloud-Hosted Application (GCP)</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F431CF9-1210-E74E-A35D-700F4AC516B9}"/>
              </a:ext>
            </a:extLst>
          </p:cNvPr>
          <p:cNvGrpSpPr/>
          <p:nvPr/>
        </p:nvGrpSpPr>
        <p:grpSpPr>
          <a:xfrm>
            <a:off x="4746436" y="5038343"/>
            <a:ext cx="2431604" cy="1473077"/>
            <a:chOff x="4746436" y="5038343"/>
            <a:chExt cx="2431604" cy="1473077"/>
          </a:xfrm>
        </p:grpSpPr>
        <p:pic>
          <p:nvPicPr>
            <p:cNvPr id="37" name="Picture 36">
              <a:extLst>
                <a:ext uri="{FF2B5EF4-FFF2-40B4-BE49-F238E27FC236}">
                  <a16:creationId xmlns:a16="http://schemas.microsoft.com/office/drawing/2014/main" id="{11B2822B-25D1-9A49-9726-F13E59E9D32B}"/>
                </a:ext>
              </a:extLst>
            </p:cNvPr>
            <p:cNvPicPr>
              <a:picLocks noChangeAspect="1"/>
            </p:cNvPicPr>
            <p:nvPr/>
          </p:nvPicPr>
          <p:blipFill>
            <a:blip r:embed="rId3"/>
            <a:stretch>
              <a:fillRect/>
            </a:stretch>
          </p:blipFill>
          <p:spPr>
            <a:xfrm>
              <a:off x="4746436" y="5038343"/>
              <a:ext cx="2431604" cy="1473077"/>
            </a:xfrm>
            <a:prstGeom prst="rect">
              <a:avLst/>
            </a:prstGeom>
          </p:spPr>
        </p:pic>
        <p:sp>
          <p:nvSpPr>
            <p:cNvPr id="38" name="TextBox 37">
              <a:extLst>
                <a:ext uri="{FF2B5EF4-FFF2-40B4-BE49-F238E27FC236}">
                  <a16:creationId xmlns:a16="http://schemas.microsoft.com/office/drawing/2014/main" id="{C6FAF07B-5F5E-F846-8D63-6675E3E8EB72}"/>
                </a:ext>
              </a:extLst>
            </p:cNvPr>
            <p:cNvSpPr txBox="1"/>
            <p:nvPr/>
          </p:nvSpPr>
          <p:spPr>
            <a:xfrm>
              <a:off x="4810444" y="5070650"/>
              <a:ext cx="433132" cy="253916"/>
            </a:xfrm>
            <a:prstGeom prst="rect">
              <a:avLst/>
            </a:prstGeom>
            <a:noFill/>
          </p:spPr>
          <p:txBody>
            <a:bodyPr wrap="none" rtlCol="0">
              <a:spAutoFit/>
            </a:bodyPr>
            <a:lstStyle/>
            <a:p>
              <a:r>
                <a:rPr lang="en-US" sz="1050" b="1" dirty="0">
                  <a:solidFill>
                    <a:prstClr val="black"/>
                  </a:solidFill>
                  <a:latin typeface="Trebuchet MS" panose="020B0603020202020204"/>
                </a:rPr>
                <a:t>ATC</a:t>
              </a:r>
            </a:p>
          </p:txBody>
        </p:sp>
      </p:grpSp>
      <p:grpSp>
        <p:nvGrpSpPr>
          <p:cNvPr id="39" name="Group 38">
            <a:extLst>
              <a:ext uri="{FF2B5EF4-FFF2-40B4-BE49-F238E27FC236}">
                <a16:creationId xmlns:a16="http://schemas.microsoft.com/office/drawing/2014/main" id="{56A0CE56-854A-A54B-80E9-0785CA85C25B}"/>
              </a:ext>
            </a:extLst>
          </p:cNvPr>
          <p:cNvGrpSpPr/>
          <p:nvPr/>
        </p:nvGrpSpPr>
        <p:grpSpPr>
          <a:xfrm>
            <a:off x="5579482" y="5470146"/>
            <a:ext cx="851074" cy="863949"/>
            <a:chOff x="5680066" y="5268978"/>
            <a:chExt cx="851074" cy="863949"/>
          </a:xfrm>
        </p:grpSpPr>
        <p:pic>
          <p:nvPicPr>
            <p:cNvPr id="40" name="Picture 39">
              <a:extLst>
                <a:ext uri="{FF2B5EF4-FFF2-40B4-BE49-F238E27FC236}">
                  <a16:creationId xmlns:a16="http://schemas.microsoft.com/office/drawing/2014/main" id="{807C0070-B39D-144E-979A-04121781E8AA}"/>
                </a:ext>
              </a:extLst>
            </p:cNvPr>
            <p:cNvPicPr>
              <a:picLocks noChangeAspect="1"/>
            </p:cNvPicPr>
            <p:nvPr/>
          </p:nvPicPr>
          <p:blipFill>
            <a:blip r:embed="rId4"/>
            <a:stretch>
              <a:fillRect/>
            </a:stretch>
          </p:blipFill>
          <p:spPr>
            <a:xfrm>
              <a:off x="5680066" y="5268978"/>
              <a:ext cx="851074" cy="863949"/>
            </a:xfrm>
            <a:prstGeom prst="rect">
              <a:avLst/>
            </a:prstGeom>
          </p:spPr>
        </p:pic>
        <p:sp>
          <p:nvSpPr>
            <p:cNvPr id="42" name="TextBox 41">
              <a:extLst>
                <a:ext uri="{FF2B5EF4-FFF2-40B4-BE49-F238E27FC236}">
                  <a16:creationId xmlns:a16="http://schemas.microsoft.com/office/drawing/2014/main" id="{812BF5E6-F0B0-354F-8A83-AF1D04574888}"/>
                </a:ext>
              </a:extLst>
            </p:cNvPr>
            <p:cNvSpPr txBox="1"/>
            <p:nvPr/>
          </p:nvSpPr>
          <p:spPr>
            <a:xfrm>
              <a:off x="5906674" y="5573994"/>
              <a:ext cx="423514" cy="253916"/>
            </a:xfrm>
            <a:prstGeom prst="rect">
              <a:avLst/>
            </a:prstGeom>
            <a:noFill/>
          </p:spPr>
          <p:txBody>
            <a:bodyPr wrap="none" rtlCol="0">
              <a:spAutoFit/>
            </a:bodyPr>
            <a:lstStyle/>
            <a:p>
              <a:pPr algn="ctr"/>
              <a:r>
                <a:rPr lang="en-US" sz="1050" b="1" dirty="0">
                  <a:solidFill>
                    <a:prstClr val="black"/>
                  </a:solidFill>
                  <a:latin typeface="Trebuchet MS" panose="020B0603020202020204"/>
                </a:rPr>
                <a:t>PCF</a:t>
              </a:r>
            </a:p>
          </p:txBody>
        </p:sp>
      </p:grpSp>
      <p:sp>
        <p:nvSpPr>
          <p:cNvPr id="43" name="Rectangle 42">
            <a:extLst>
              <a:ext uri="{FF2B5EF4-FFF2-40B4-BE49-F238E27FC236}">
                <a16:creationId xmlns:a16="http://schemas.microsoft.com/office/drawing/2014/main" id="{77D519FA-7694-864C-A4A2-35F3CF4DD2FE}"/>
              </a:ext>
            </a:extLst>
          </p:cNvPr>
          <p:cNvSpPr/>
          <p:nvPr/>
        </p:nvSpPr>
        <p:spPr>
          <a:xfrm>
            <a:off x="5418875" y="5442820"/>
            <a:ext cx="1096927" cy="192256"/>
          </a:xfrm>
          <a:prstGeom prst="rect">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grpSp>
        <p:nvGrpSpPr>
          <p:cNvPr id="44" name="Group 43">
            <a:extLst>
              <a:ext uri="{FF2B5EF4-FFF2-40B4-BE49-F238E27FC236}">
                <a16:creationId xmlns:a16="http://schemas.microsoft.com/office/drawing/2014/main" id="{AE41A365-6ED4-2749-8774-862757086396}"/>
              </a:ext>
            </a:extLst>
          </p:cNvPr>
          <p:cNvGrpSpPr/>
          <p:nvPr/>
        </p:nvGrpSpPr>
        <p:grpSpPr>
          <a:xfrm>
            <a:off x="2653743" y="1390313"/>
            <a:ext cx="6012085" cy="1931107"/>
            <a:chOff x="2694075" y="1338662"/>
            <a:chExt cx="6702552" cy="1931107"/>
          </a:xfrm>
        </p:grpSpPr>
        <p:pic>
          <p:nvPicPr>
            <p:cNvPr id="46" name="Picture 45">
              <a:extLst>
                <a:ext uri="{FF2B5EF4-FFF2-40B4-BE49-F238E27FC236}">
                  <a16:creationId xmlns:a16="http://schemas.microsoft.com/office/drawing/2014/main" id="{BE3C89CE-A60F-FA4F-84F9-3E378E288770}"/>
                </a:ext>
              </a:extLst>
            </p:cNvPr>
            <p:cNvPicPr>
              <a:picLocks noChangeAspect="1"/>
            </p:cNvPicPr>
            <p:nvPr/>
          </p:nvPicPr>
          <p:blipFill>
            <a:blip r:embed="rId3"/>
            <a:stretch>
              <a:fillRect/>
            </a:stretch>
          </p:blipFill>
          <p:spPr>
            <a:xfrm>
              <a:off x="2694075" y="1338662"/>
              <a:ext cx="6702552" cy="1931107"/>
            </a:xfrm>
            <a:prstGeom prst="rect">
              <a:avLst/>
            </a:prstGeom>
          </p:spPr>
        </p:pic>
        <p:sp>
          <p:nvSpPr>
            <p:cNvPr id="47" name="TextBox 46">
              <a:extLst>
                <a:ext uri="{FF2B5EF4-FFF2-40B4-BE49-F238E27FC236}">
                  <a16:creationId xmlns:a16="http://schemas.microsoft.com/office/drawing/2014/main" id="{7ED08165-38F9-D546-881D-D36430A428EF}"/>
                </a:ext>
              </a:extLst>
            </p:cNvPr>
            <p:cNvSpPr txBox="1"/>
            <p:nvPr/>
          </p:nvSpPr>
          <p:spPr>
            <a:xfrm>
              <a:off x="2941393" y="1418303"/>
              <a:ext cx="2868656" cy="430887"/>
            </a:xfrm>
            <a:prstGeom prst="rect">
              <a:avLst/>
            </a:prstGeom>
            <a:noFill/>
          </p:spPr>
          <p:txBody>
            <a:bodyPr wrap="none" rtlCol="0">
              <a:spAutoFit/>
            </a:bodyPr>
            <a:lstStyle/>
            <a:p>
              <a:r>
                <a:rPr lang="en-US" sz="1100" b="1" dirty="0">
                  <a:solidFill>
                    <a:prstClr val="black"/>
                  </a:solidFill>
                  <a:latin typeface="Trebuchet MS" panose="020B0603020202020204"/>
                </a:rPr>
                <a:t>GCP (&lt;Google Cloud Project Name&gt;)</a:t>
              </a:r>
            </a:p>
            <a:p>
              <a:r>
                <a:rPr lang="en-US" sz="1100" b="1" dirty="0">
                  <a:solidFill>
                    <a:prstClr val="black"/>
                  </a:solidFill>
                  <a:latin typeface="Trebuchet MS" panose="020B0603020202020204"/>
                </a:rPr>
                <a:t>Cloud Region and Zone</a:t>
              </a:r>
            </a:p>
          </p:txBody>
        </p:sp>
      </p:grpSp>
      <p:grpSp>
        <p:nvGrpSpPr>
          <p:cNvPr id="48" name="Group 47">
            <a:extLst>
              <a:ext uri="{FF2B5EF4-FFF2-40B4-BE49-F238E27FC236}">
                <a16:creationId xmlns:a16="http://schemas.microsoft.com/office/drawing/2014/main" id="{929EF7C1-385E-FB41-A0D4-749B66E2F343}"/>
              </a:ext>
            </a:extLst>
          </p:cNvPr>
          <p:cNvGrpSpPr/>
          <p:nvPr/>
        </p:nvGrpSpPr>
        <p:grpSpPr>
          <a:xfrm>
            <a:off x="5474444" y="1679914"/>
            <a:ext cx="1176341" cy="1153712"/>
            <a:chOff x="5501876" y="2033684"/>
            <a:chExt cx="853905" cy="863949"/>
          </a:xfrm>
        </p:grpSpPr>
        <p:pic>
          <p:nvPicPr>
            <p:cNvPr id="49" name="Picture 48">
              <a:extLst>
                <a:ext uri="{FF2B5EF4-FFF2-40B4-BE49-F238E27FC236}">
                  <a16:creationId xmlns:a16="http://schemas.microsoft.com/office/drawing/2014/main" id="{2A209096-5672-2845-9638-BD212E376CE8}"/>
                </a:ext>
              </a:extLst>
            </p:cNvPr>
            <p:cNvPicPr>
              <a:picLocks noChangeAspect="1"/>
            </p:cNvPicPr>
            <p:nvPr/>
          </p:nvPicPr>
          <p:blipFill>
            <a:blip r:embed="rId4"/>
            <a:stretch>
              <a:fillRect/>
            </a:stretch>
          </p:blipFill>
          <p:spPr>
            <a:xfrm>
              <a:off x="5501876" y="2033684"/>
              <a:ext cx="851074" cy="863949"/>
            </a:xfrm>
            <a:prstGeom prst="rect">
              <a:avLst/>
            </a:prstGeom>
          </p:spPr>
        </p:pic>
        <p:sp>
          <p:nvSpPr>
            <p:cNvPr id="51" name="TextBox 50">
              <a:extLst>
                <a:ext uri="{FF2B5EF4-FFF2-40B4-BE49-F238E27FC236}">
                  <a16:creationId xmlns:a16="http://schemas.microsoft.com/office/drawing/2014/main" id="{0EFAAB59-81B3-EB44-80D5-33844DD729EB}"/>
                </a:ext>
              </a:extLst>
            </p:cNvPr>
            <p:cNvSpPr txBox="1"/>
            <p:nvPr/>
          </p:nvSpPr>
          <p:spPr>
            <a:xfrm>
              <a:off x="5528215" y="2221093"/>
              <a:ext cx="827566" cy="190143"/>
            </a:xfrm>
            <a:prstGeom prst="rect">
              <a:avLst/>
            </a:prstGeom>
            <a:noFill/>
          </p:spPr>
          <p:txBody>
            <a:bodyPr wrap="none" rtlCol="0">
              <a:spAutoFit/>
            </a:bodyPr>
            <a:lstStyle/>
            <a:p>
              <a:pPr algn="ctr"/>
              <a:r>
                <a:rPr lang="en-US" sz="1050" b="1" dirty="0">
                  <a:solidFill>
                    <a:prstClr val="black"/>
                  </a:solidFill>
                  <a:latin typeface="Trebuchet MS" panose="020B0603020202020204"/>
                </a:rPr>
                <a:t>Cloud Function</a:t>
              </a:r>
            </a:p>
          </p:txBody>
        </p:sp>
      </p:grpSp>
      <p:sp>
        <p:nvSpPr>
          <p:cNvPr id="52" name="Rectangle 51">
            <a:extLst>
              <a:ext uri="{FF2B5EF4-FFF2-40B4-BE49-F238E27FC236}">
                <a16:creationId xmlns:a16="http://schemas.microsoft.com/office/drawing/2014/main" id="{D42D6240-ACE8-224F-9124-7D0349076B3D}"/>
              </a:ext>
            </a:extLst>
          </p:cNvPr>
          <p:cNvSpPr/>
          <p:nvPr/>
        </p:nvSpPr>
        <p:spPr>
          <a:xfrm>
            <a:off x="5504853" y="2265132"/>
            <a:ext cx="1112455" cy="230287"/>
          </a:xfrm>
          <a:prstGeom prst="rect">
            <a:avLst/>
          </a:prstGeom>
          <a:solidFill>
            <a:srgbClr val="F9CBAB"/>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grpSp>
        <p:nvGrpSpPr>
          <p:cNvPr id="53" name="Group 52">
            <a:extLst>
              <a:ext uri="{FF2B5EF4-FFF2-40B4-BE49-F238E27FC236}">
                <a16:creationId xmlns:a16="http://schemas.microsoft.com/office/drawing/2014/main" id="{4BB40B10-F587-8748-9FA8-FC9391C2CB0E}"/>
              </a:ext>
            </a:extLst>
          </p:cNvPr>
          <p:cNvGrpSpPr/>
          <p:nvPr/>
        </p:nvGrpSpPr>
        <p:grpSpPr>
          <a:xfrm>
            <a:off x="7733871" y="2074197"/>
            <a:ext cx="688729" cy="485458"/>
            <a:chOff x="8150166" y="2210906"/>
            <a:chExt cx="688729" cy="485458"/>
          </a:xfrm>
        </p:grpSpPr>
        <p:sp>
          <p:nvSpPr>
            <p:cNvPr id="54" name="Can 53">
              <a:extLst>
                <a:ext uri="{FF2B5EF4-FFF2-40B4-BE49-F238E27FC236}">
                  <a16:creationId xmlns:a16="http://schemas.microsoft.com/office/drawing/2014/main" id="{4AC1D766-282B-554B-8E08-081685815E12}"/>
                </a:ext>
              </a:extLst>
            </p:cNvPr>
            <p:cNvSpPr/>
            <p:nvPr/>
          </p:nvSpPr>
          <p:spPr>
            <a:xfrm>
              <a:off x="8150166" y="2210906"/>
              <a:ext cx="688729" cy="485458"/>
            </a:xfrm>
            <a:prstGeom prst="can">
              <a:avLst/>
            </a:prstGeom>
            <a:solidFill>
              <a:srgbClr val="F9CBAB"/>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
                <a:cs typeface=""/>
              </a:endParaRPr>
            </a:p>
          </p:txBody>
        </p:sp>
        <p:sp>
          <p:nvSpPr>
            <p:cNvPr id="55" name="TextBox 54">
              <a:extLst>
                <a:ext uri="{FF2B5EF4-FFF2-40B4-BE49-F238E27FC236}">
                  <a16:creationId xmlns:a16="http://schemas.microsoft.com/office/drawing/2014/main" id="{09DB9AE0-21FF-AB49-8A0B-8AE2C96AC254}"/>
                </a:ext>
              </a:extLst>
            </p:cNvPr>
            <p:cNvSpPr txBox="1"/>
            <p:nvPr/>
          </p:nvSpPr>
          <p:spPr>
            <a:xfrm>
              <a:off x="8172172" y="2383116"/>
              <a:ext cx="644728" cy="21544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Trebuchet MS" panose="020B0603020202020204"/>
                </a:rPr>
                <a:t>Cloud SQL</a:t>
              </a:r>
            </a:p>
          </p:txBody>
        </p:sp>
      </p:grpSp>
      <p:grpSp>
        <p:nvGrpSpPr>
          <p:cNvPr id="58" name="Group 57">
            <a:extLst>
              <a:ext uri="{FF2B5EF4-FFF2-40B4-BE49-F238E27FC236}">
                <a16:creationId xmlns:a16="http://schemas.microsoft.com/office/drawing/2014/main" id="{5885F0BC-EC2F-2145-A95D-4DDE528F8A24}"/>
              </a:ext>
            </a:extLst>
          </p:cNvPr>
          <p:cNvGrpSpPr/>
          <p:nvPr/>
        </p:nvGrpSpPr>
        <p:grpSpPr>
          <a:xfrm>
            <a:off x="1033259" y="2234798"/>
            <a:ext cx="1007936" cy="498868"/>
            <a:chOff x="2969625" y="1956729"/>
            <a:chExt cx="1007936" cy="498868"/>
          </a:xfrm>
        </p:grpSpPr>
        <p:pic>
          <p:nvPicPr>
            <p:cNvPr id="60" name="Picture 59">
              <a:extLst>
                <a:ext uri="{FF2B5EF4-FFF2-40B4-BE49-F238E27FC236}">
                  <a16:creationId xmlns:a16="http://schemas.microsoft.com/office/drawing/2014/main" id="{A0DE4E1F-5892-5849-98D1-E256F73AF661}"/>
                </a:ext>
              </a:extLst>
            </p:cNvPr>
            <p:cNvPicPr>
              <a:picLocks noChangeAspect="1"/>
            </p:cNvPicPr>
            <p:nvPr/>
          </p:nvPicPr>
          <p:blipFill>
            <a:blip r:embed="rId5"/>
            <a:stretch>
              <a:fillRect/>
            </a:stretch>
          </p:blipFill>
          <p:spPr>
            <a:xfrm>
              <a:off x="3491119" y="1956729"/>
              <a:ext cx="486442" cy="478500"/>
            </a:xfrm>
            <a:prstGeom prst="rect">
              <a:avLst/>
            </a:prstGeom>
          </p:spPr>
        </p:pic>
        <p:pic>
          <p:nvPicPr>
            <p:cNvPr id="61" name="Picture 60">
              <a:extLst>
                <a:ext uri="{FF2B5EF4-FFF2-40B4-BE49-F238E27FC236}">
                  <a16:creationId xmlns:a16="http://schemas.microsoft.com/office/drawing/2014/main" id="{573383BC-4BAC-C344-88BC-1A1427621EF7}"/>
                </a:ext>
              </a:extLst>
            </p:cNvPr>
            <p:cNvPicPr>
              <a:picLocks noChangeAspect="1"/>
            </p:cNvPicPr>
            <p:nvPr/>
          </p:nvPicPr>
          <p:blipFill rotWithShape="1">
            <a:blip r:embed="rId6"/>
            <a:srcRect r="20150" b="26973"/>
            <a:stretch/>
          </p:blipFill>
          <p:spPr>
            <a:xfrm>
              <a:off x="2969625" y="2027540"/>
              <a:ext cx="464491" cy="428057"/>
            </a:xfrm>
            <a:prstGeom prst="rect">
              <a:avLst/>
            </a:prstGeom>
          </p:spPr>
        </p:pic>
      </p:grpSp>
      <p:cxnSp>
        <p:nvCxnSpPr>
          <p:cNvPr id="62" name="Straight Arrow Connector 61">
            <a:extLst>
              <a:ext uri="{FF2B5EF4-FFF2-40B4-BE49-F238E27FC236}">
                <a16:creationId xmlns:a16="http://schemas.microsoft.com/office/drawing/2014/main" id="{372650A0-6E11-4543-84DB-61C52D51736B}"/>
              </a:ext>
            </a:extLst>
          </p:cNvPr>
          <p:cNvCxnSpPr/>
          <p:nvPr/>
        </p:nvCxnSpPr>
        <p:spPr>
          <a:xfrm rot="10800000" flipH="1">
            <a:off x="6001343" y="2833626"/>
            <a:ext cx="166" cy="2609195"/>
          </a:xfrm>
          <a:prstGeom prst="straightConnector1">
            <a:avLst/>
          </a:prstGeom>
          <a:noFill/>
          <a:ln w="9525" cap="flat" cmpd="sng" algn="ctr">
            <a:solidFill>
              <a:sysClr val="windowText" lastClr="000000"/>
            </a:solidFill>
            <a:prstDash val="solid"/>
            <a:tailEnd type="triangle"/>
          </a:ln>
          <a:effectLst/>
        </p:spPr>
      </p:cxnSp>
      <p:pic>
        <p:nvPicPr>
          <p:cNvPr id="63" name="Picture 62">
            <a:extLst>
              <a:ext uri="{FF2B5EF4-FFF2-40B4-BE49-F238E27FC236}">
                <a16:creationId xmlns:a16="http://schemas.microsoft.com/office/drawing/2014/main" id="{B5A46973-702D-004F-8384-C9EE838EEC07}"/>
              </a:ext>
            </a:extLst>
          </p:cNvPr>
          <p:cNvPicPr>
            <a:picLocks noChangeAspect="1"/>
          </p:cNvPicPr>
          <p:nvPr/>
        </p:nvPicPr>
        <p:blipFill>
          <a:blip r:embed="rId7"/>
          <a:stretch>
            <a:fillRect/>
          </a:stretch>
        </p:blipFill>
        <p:spPr>
          <a:xfrm>
            <a:off x="5687218" y="4701031"/>
            <a:ext cx="239766" cy="269700"/>
          </a:xfrm>
          <a:prstGeom prst="rect">
            <a:avLst/>
          </a:prstGeom>
        </p:spPr>
      </p:pic>
      <p:cxnSp>
        <p:nvCxnSpPr>
          <p:cNvPr id="65" name="Straight Arrow Connector 64">
            <a:extLst>
              <a:ext uri="{FF2B5EF4-FFF2-40B4-BE49-F238E27FC236}">
                <a16:creationId xmlns:a16="http://schemas.microsoft.com/office/drawing/2014/main" id="{F080AD86-4ABE-BB4D-A530-31FADBBCA136}"/>
              </a:ext>
            </a:extLst>
          </p:cNvPr>
          <p:cNvCxnSpPr>
            <a:cxnSpLocks/>
            <a:endCxn id="54" idx="2"/>
          </p:cNvCxnSpPr>
          <p:nvPr/>
        </p:nvCxnSpPr>
        <p:spPr>
          <a:xfrm>
            <a:off x="6646885" y="2301099"/>
            <a:ext cx="1086986" cy="15827"/>
          </a:xfrm>
          <a:prstGeom prst="straightConnector1">
            <a:avLst/>
          </a:prstGeom>
          <a:noFill/>
          <a:ln w="9525" cap="flat" cmpd="sng" algn="ctr">
            <a:solidFill>
              <a:sysClr val="windowText" lastClr="000000"/>
            </a:solidFill>
            <a:prstDash val="solid"/>
            <a:tailEnd type="triangle"/>
          </a:ln>
          <a:effectLst/>
        </p:spPr>
      </p:cxnSp>
      <p:cxnSp>
        <p:nvCxnSpPr>
          <p:cNvPr id="68" name="Straight Arrow Connector 67">
            <a:extLst>
              <a:ext uri="{FF2B5EF4-FFF2-40B4-BE49-F238E27FC236}">
                <a16:creationId xmlns:a16="http://schemas.microsoft.com/office/drawing/2014/main" id="{11CA7F5D-677A-1541-9E72-260800CA0EF9}"/>
              </a:ext>
            </a:extLst>
          </p:cNvPr>
          <p:cNvCxnSpPr>
            <a:cxnSpLocks/>
            <a:endCxn id="52" idx="1"/>
          </p:cNvCxnSpPr>
          <p:nvPr/>
        </p:nvCxnSpPr>
        <p:spPr>
          <a:xfrm>
            <a:off x="2251587" y="2369579"/>
            <a:ext cx="3253266" cy="10702"/>
          </a:xfrm>
          <a:prstGeom prst="straightConnector1">
            <a:avLst/>
          </a:prstGeom>
          <a:noFill/>
          <a:ln w="9525" cap="flat" cmpd="sng" algn="ctr">
            <a:solidFill>
              <a:sysClr val="windowText" lastClr="000000"/>
            </a:solidFill>
            <a:prstDash val="solid"/>
            <a:tailEnd type="triangle"/>
          </a:ln>
          <a:effectLst/>
        </p:spPr>
      </p:cxnSp>
      <p:pic>
        <p:nvPicPr>
          <p:cNvPr id="73" name="Picture 72">
            <a:extLst>
              <a:ext uri="{FF2B5EF4-FFF2-40B4-BE49-F238E27FC236}">
                <a16:creationId xmlns:a16="http://schemas.microsoft.com/office/drawing/2014/main" id="{09D54D6A-774C-EC46-8AA7-7D39288143B2}"/>
              </a:ext>
            </a:extLst>
          </p:cNvPr>
          <p:cNvPicPr>
            <a:picLocks noChangeAspect="1"/>
          </p:cNvPicPr>
          <p:nvPr/>
        </p:nvPicPr>
        <p:blipFill>
          <a:blip r:embed="rId8"/>
          <a:stretch>
            <a:fillRect/>
          </a:stretch>
        </p:blipFill>
        <p:spPr>
          <a:xfrm>
            <a:off x="4824349" y="2076573"/>
            <a:ext cx="239766" cy="269700"/>
          </a:xfrm>
          <a:prstGeom prst="rect">
            <a:avLst/>
          </a:prstGeom>
        </p:spPr>
      </p:pic>
      <p:sp>
        <p:nvSpPr>
          <p:cNvPr id="77" name="TextBox 76">
            <a:extLst>
              <a:ext uri="{FF2B5EF4-FFF2-40B4-BE49-F238E27FC236}">
                <a16:creationId xmlns:a16="http://schemas.microsoft.com/office/drawing/2014/main" id="{A2674651-4DD4-D84B-B5A3-ACD42C4ECD05}"/>
              </a:ext>
            </a:extLst>
          </p:cNvPr>
          <p:cNvSpPr txBox="1"/>
          <p:nvPr/>
        </p:nvSpPr>
        <p:spPr>
          <a:xfrm>
            <a:off x="675405" y="2655748"/>
            <a:ext cx="1598515" cy="338554"/>
          </a:xfrm>
          <a:prstGeom prst="rect">
            <a:avLst/>
          </a:prstGeom>
          <a:noFill/>
        </p:spPr>
        <p:txBody>
          <a:bodyPr wrap="none" rtlCol="0">
            <a:spAutoFit/>
          </a:bodyPr>
          <a:lstStyle/>
          <a:p>
            <a:r>
              <a:rPr lang="en-US" sz="800" dirty="0">
                <a:solidFill>
                  <a:srgbClr val="C00000"/>
                </a:solidFill>
              </a:rPr>
              <a:t>End User Types:</a:t>
            </a:r>
          </a:p>
          <a:p>
            <a:r>
              <a:rPr lang="en-US" sz="800" dirty="0">
                <a:solidFill>
                  <a:srgbClr val="C00000"/>
                </a:solidFill>
              </a:rPr>
              <a:t>(e.g. Corp. Associate, Contractors)</a:t>
            </a:r>
          </a:p>
        </p:txBody>
      </p:sp>
      <p:sp>
        <p:nvSpPr>
          <p:cNvPr id="78" name="TextBox 77">
            <a:extLst>
              <a:ext uri="{FF2B5EF4-FFF2-40B4-BE49-F238E27FC236}">
                <a16:creationId xmlns:a16="http://schemas.microsoft.com/office/drawing/2014/main" id="{AA609CDC-4203-224F-8CF8-6CEDB5C0A269}"/>
              </a:ext>
            </a:extLst>
          </p:cNvPr>
          <p:cNvSpPr txBox="1"/>
          <p:nvPr/>
        </p:nvSpPr>
        <p:spPr>
          <a:xfrm>
            <a:off x="8761933" y="1258330"/>
            <a:ext cx="2950423" cy="2431435"/>
          </a:xfrm>
          <a:prstGeom prst="rect">
            <a:avLst/>
          </a:prstGeom>
          <a:solidFill>
            <a:schemeClr val="tx1"/>
          </a:solidFill>
          <a:ln>
            <a:solidFill>
              <a:schemeClr val="bg1"/>
            </a:solidFill>
          </a:ln>
        </p:spPr>
        <p:txBody>
          <a:bodyPr wrap="square" rtlCol="0">
            <a:spAutoFit/>
          </a:bodyPr>
          <a:lstStyle/>
          <a:p>
            <a:r>
              <a:rPr lang="en-US" sz="800" b="1" dirty="0">
                <a:solidFill>
                  <a:schemeClr val="bg1"/>
                </a:solidFill>
              </a:rPr>
              <a:t>Process Flow</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a:t>
            </a:r>
            <a:r>
              <a:rPr lang="en-US" sz="800" i="1" dirty="0">
                <a:solidFill>
                  <a:schemeClr val="bg1"/>
                </a:solidFill>
              </a:rPr>
              <a:t>E.g. Corporate Associates log into  my THD application using THD SSO (SAML/Ping) to launch the application and stage jobs.</a:t>
            </a:r>
          </a:p>
          <a:p>
            <a:pPr marL="342900" indent="-342900">
              <a:buFont typeface="+mj-lt"/>
              <a:buAutoNum type="arabicPeriod"/>
            </a:pPr>
            <a:r>
              <a:rPr lang="en-US" sz="800" b="1" dirty="0">
                <a:solidFill>
                  <a:schemeClr val="bg1"/>
                </a:solidFill>
              </a:rPr>
              <a:t>Describe the actions that are executed on this flow, including including all data elements that are transmitted and stored, authentication mechanism, etc. </a:t>
            </a:r>
            <a:r>
              <a:rPr lang="en-US" sz="800" i="1" dirty="0">
                <a:solidFill>
                  <a:schemeClr val="bg1"/>
                </a:solidFill>
              </a:rPr>
              <a:t>E.g. The </a:t>
            </a:r>
            <a:r>
              <a:rPr lang="en-US" sz="800" i="1" dirty="0" err="1">
                <a:solidFill>
                  <a:schemeClr val="bg1"/>
                </a:solidFill>
              </a:rPr>
              <a:t>myTHDapplication</a:t>
            </a:r>
            <a:r>
              <a:rPr lang="en-US" sz="800" i="1" dirty="0">
                <a:solidFill>
                  <a:schemeClr val="bg1"/>
                </a:solidFill>
              </a:rPr>
              <a:t> queries the Db Name database to retrieve customer name, address, order information, etc. over an SSL-secured JDBC connection. The data stored in the database is encrypted using AES 256.</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p>
        </p:txBody>
      </p:sp>
      <p:grpSp>
        <p:nvGrpSpPr>
          <p:cNvPr id="85" name="Group 84">
            <a:extLst>
              <a:ext uri="{FF2B5EF4-FFF2-40B4-BE49-F238E27FC236}">
                <a16:creationId xmlns:a16="http://schemas.microsoft.com/office/drawing/2014/main" id="{26157DCE-DD58-2E4A-AFE6-B2A76BD69F59}"/>
              </a:ext>
            </a:extLst>
          </p:cNvPr>
          <p:cNvGrpSpPr/>
          <p:nvPr/>
        </p:nvGrpSpPr>
        <p:grpSpPr>
          <a:xfrm>
            <a:off x="1037447" y="3787313"/>
            <a:ext cx="1007936" cy="498868"/>
            <a:chOff x="2969625" y="1956729"/>
            <a:chExt cx="1007936" cy="498868"/>
          </a:xfrm>
        </p:grpSpPr>
        <p:pic>
          <p:nvPicPr>
            <p:cNvPr id="86" name="Picture 85">
              <a:extLst>
                <a:ext uri="{FF2B5EF4-FFF2-40B4-BE49-F238E27FC236}">
                  <a16:creationId xmlns:a16="http://schemas.microsoft.com/office/drawing/2014/main" id="{0499FC49-890A-EA44-B372-CB8D40FE9494}"/>
                </a:ext>
              </a:extLst>
            </p:cNvPr>
            <p:cNvPicPr>
              <a:picLocks noChangeAspect="1"/>
            </p:cNvPicPr>
            <p:nvPr/>
          </p:nvPicPr>
          <p:blipFill>
            <a:blip r:embed="rId5"/>
            <a:stretch>
              <a:fillRect/>
            </a:stretch>
          </p:blipFill>
          <p:spPr>
            <a:xfrm>
              <a:off x="3491119" y="1956729"/>
              <a:ext cx="486442" cy="478500"/>
            </a:xfrm>
            <a:prstGeom prst="rect">
              <a:avLst/>
            </a:prstGeom>
          </p:spPr>
        </p:pic>
        <p:pic>
          <p:nvPicPr>
            <p:cNvPr id="87" name="Picture 86">
              <a:extLst>
                <a:ext uri="{FF2B5EF4-FFF2-40B4-BE49-F238E27FC236}">
                  <a16:creationId xmlns:a16="http://schemas.microsoft.com/office/drawing/2014/main" id="{9D7A7E19-36EA-A44C-B427-4C5F588E9A70}"/>
                </a:ext>
              </a:extLst>
            </p:cNvPr>
            <p:cNvPicPr>
              <a:picLocks noChangeAspect="1"/>
            </p:cNvPicPr>
            <p:nvPr/>
          </p:nvPicPr>
          <p:blipFill rotWithShape="1">
            <a:blip r:embed="rId6"/>
            <a:srcRect r="20150" b="26973"/>
            <a:stretch/>
          </p:blipFill>
          <p:spPr>
            <a:xfrm>
              <a:off x="2969625" y="2027540"/>
              <a:ext cx="464491" cy="428057"/>
            </a:xfrm>
            <a:prstGeom prst="rect">
              <a:avLst/>
            </a:prstGeom>
          </p:spPr>
        </p:pic>
      </p:grpSp>
      <p:sp>
        <p:nvSpPr>
          <p:cNvPr id="88" name="TextBox 87">
            <a:extLst>
              <a:ext uri="{FF2B5EF4-FFF2-40B4-BE49-F238E27FC236}">
                <a16:creationId xmlns:a16="http://schemas.microsoft.com/office/drawing/2014/main" id="{89300FED-F44B-484A-90E9-D527E4C79E65}"/>
              </a:ext>
            </a:extLst>
          </p:cNvPr>
          <p:cNvSpPr txBox="1"/>
          <p:nvPr/>
        </p:nvSpPr>
        <p:spPr>
          <a:xfrm>
            <a:off x="653072" y="4175415"/>
            <a:ext cx="1598515" cy="338554"/>
          </a:xfrm>
          <a:prstGeom prst="rect">
            <a:avLst/>
          </a:prstGeom>
          <a:noFill/>
        </p:spPr>
        <p:txBody>
          <a:bodyPr wrap="none" rtlCol="0">
            <a:spAutoFit/>
          </a:bodyPr>
          <a:lstStyle/>
          <a:p>
            <a:r>
              <a:rPr lang="en-US" sz="800" dirty="0">
                <a:solidFill>
                  <a:srgbClr val="C00000"/>
                </a:solidFill>
              </a:rPr>
              <a:t>Support Users:</a:t>
            </a:r>
          </a:p>
          <a:p>
            <a:r>
              <a:rPr lang="en-US" sz="800" dirty="0">
                <a:solidFill>
                  <a:srgbClr val="C00000"/>
                </a:solidFill>
              </a:rPr>
              <a:t>(e.g. Corp. Associate, Contractors)</a:t>
            </a:r>
          </a:p>
        </p:txBody>
      </p:sp>
      <p:cxnSp>
        <p:nvCxnSpPr>
          <p:cNvPr id="89" name="Elbow Connector 88">
            <a:extLst>
              <a:ext uri="{FF2B5EF4-FFF2-40B4-BE49-F238E27FC236}">
                <a16:creationId xmlns:a16="http://schemas.microsoft.com/office/drawing/2014/main" id="{A1ECAAF7-26E8-9741-98E8-3C7A64B6943B}"/>
              </a:ext>
            </a:extLst>
          </p:cNvPr>
          <p:cNvCxnSpPr>
            <a:cxnSpLocks/>
            <a:stCxn id="86" idx="3"/>
          </p:cNvCxnSpPr>
          <p:nvPr/>
        </p:nvCxnSpPr>
        <p:spPr>
          <a:xfrm flipV="1">
            <a:off x="2045383" y="2722354"/>
            <a:ext cx="3760707" cy="13042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96" name="Oval 95">
            <a:extLst>
              <a:ext uri="{FF2B5EF4-FFF2-40B4-BE49-F238E27FC236}">
                <a16:creationId xmlns:a16="http://schemas.microsoft.com/office/drawing/2014/main" id="{FD7D4064-ACFF-9D45-88D5-6A63E7EEB556}"/>
              </a:ext>
            </a:extLst>
          </p:cNvPr>
          <p:cNvSpPr/>
          <p:nvPr/>
        </p:nvSpPr>
        <p:spPr>
          <a:xfrm>
            <a:off x="6876991" y="2594155"/>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SAG</a:t>
            </a:r>
          </a:p>
        </p:txBody>
      </p:sp>
      <p:sp>
        <p:nvSpPr>
          <p:cNvPr id="98" name="Rectangle 97">
            <a:extLst>
              <a:ext uri="{FF2B5EF4-FFF2-40B4-BE49-F238E27FC236}">
                <a16:creationId xmlns:a16="http://schemas.microsoft.com/office/drawing/2014/main" id="{5022A186-C21C-0543-849E-872272F1E6F7}"/>
              </a:ext>
            </a:extLst>
          </p:cNvPr>
          <p:cNvSpPr/>
          <p:nvPr/>
        </p:nvSpPr>
        <p:spPr>
          <a:xfrm>
            <a:off x="3362330" y="3608166"/>
            <a:ext cx="900205" cy="237287"/>
          </a:xfrm>
          <a:prstGeom prst="rect">
            <a:avLst/>
          </a:prstGeom>
          <a:solidFill>
            <a:sysClr val="window" lastClr="FFFFFF"/>
          </a:solidFill>
          <a:ln w="28575" cap="flat" cmpd="sng" algn="ctr">
            <a:solidFill>
              <a:srgbClr val="E974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panose="020F0502020204030204"/>
                <a:ea typeface="+mn-ea"/>
                <a:cs typeface="+mn-cs"/>
              </a:rPr>
              <a:t>Bastion</a:t>
            </a:r>
          </a:p>
        </p:txBody>
      </p:sp>
      <p:sp>
        <p:nvSpPr>
          <p:cNvPr id="101" name="TextBox 100">
            <a:extLst>
              <a:ext uri="{FF2B5EF4-FFF2-40B4-BE49-F238E27FC236}">
                <a16:creationId xmlns:a16="http://schemas.microsoft.com/office/drawing/2014/main" id="{26F45067-06F5-9648-86EC-C85C2C5F3D9F}"/>
              </a:ext>
            </a:extLst>
          </p:cNvPr>
          <p:cNvSpPr txBox="1"/>
          <p:nvPr/>
        </p:nvSpPr>
        <p:spPr>
          <a:xfrm>
            <a:off x="2602888" y="3877788"/>
            <a:ext cx="763313" cy="215444"/>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TCP/22 SSH</a:t>
            </a:r>
          </a:p>
        </p:txBody>
      </p:sp>
      <p:grpSp>
        <p:nvGrpSpPr>
          <p:cNvPr id="111" name="Group 110">
            <a:extLst>
              <a:ext uri="{FF2B5EF4-FFF2-40B4-BE49-F238E27FC236}">
                <a16:creationId xmlns:a16="http://schemas.microsoft.com/office/drawing/2014/main" id="{A0BB1738-7D9E-234B-B132-D8CFA52F1852}"/>
              </a:ext>
            </a:extLst>
          </p:cNvPr>
          <p:cNvGrpSpPr/>
          <p:nvPr/>
        </p:nvGrpSpPr>
        <p:grpSpPr>
          <a:xfrm>
            <a:off x="5621797" y="3749497"/>
            <a:ext cx="749813" cy="304500"/>
            <a:chOff x="10012124" y="2672423"/>
            <a:chExt cx="749813" cy="304500"/>
          </a:xfrm>
        </p:grpSpPr>
        <p:pic>
          <p:nvPicPr>
            <p:cNvPr id="112" name="Picture 111">
              <a:extLst>
                <a:ext uri="{FF2B5EF4-FFF2-40B4-BE49-F238E27FC236}">
                  <a16:creationId xmlns:a16="http://schemas.microsoft.com/office/drawing/2014/main" id="{E3640780-72A9-AD4C-B8BB-E0D2B4CAC877}"/>
                </a:ext>
              </a:extLst>
            </p:cNvPr>
            <p:cNvPicPr>
              <a:picLocks noChangeAspect="1"/>
            </p:cNvPicPr>
            <p:nvPr/>
          </p:nvPicPr>
          <p:blipFill>
            <a:blip r:embed="rId9"/>
            <a:stretch>
              <a:fillRect/>
            </a:stretch>
          </p:blipFill>
          <p:spPr>
            <a:xfrm>
              <a:off x="10012124" y="2672423"/>
              <a:ext cx="749813" cy="304500"/>
            </a:xfrm>
            <a:prstGeom prst="rect">
              <a:avLst/>
            </a:prstGeom>
          </p:spPr>
        </p:pic>
        <p:sp>
          <p:nvSpPr>
            <p:cNvPr id="113" name="TextBox 112">
              <a:extLst>
                <a:ext uri="{FF2B5EF4-FFF2-40B4-BE49-F238E27FC236}">
                  <a16:creationId xmlns:a16="http://schemas.microsoft.com/office/drawing/2014/main" id="{97B43D89-65DD-4844-9C24-102042DC1668}"/>
                </a:ext>
              </a:extLst>
            </p:cNvPr>
            <p:cNvSpPr txBox="1"/>
            <p:nvPr/>
          </p:nvSpPr>
          <p:spPr>
            <a:xfrm>
              <a:off x="10134077" y="2696111"/>
              <a:ext cx="527709" cy="230832"/>
            </a:xfrm>
            <a:prstGeom prst="rect">
              <a:avLst/>
            </a:prstGeom>
            <a:noFill/>
          </p:spPr>
          <p:txBody>
            <a:bodyPr wrap="none" rtlCol="0">
              <a:spAutoFit/>
            </a:bodyPr>
            <a:lstStyle/>
            <a:p>
              <a:r>
                <a:rPr lang="en-US" sz="900" dirty="0">
                  <a:solidFill>
                    <a:prstClr val="black"/>
                  </a:solidFill>
                  <a:latin typeface="Calibri" panose="020F0502020204030204"/>
                </a:rPr>
                <a:t>Equinix</a:t>
              </a:r>
            </a:p>
          </p:txBody>
        </p:sp>
      </p:grpSp>
      <p:sp>
        <p:nvSpPr>
          <p:cNvPr id="115" name="TextBox 114">
            <a:extLst>
              <a:ext uri="{FF2B5EF4-FFF2-40B4-BE49-F238E27FC236}">
                <a16:creationId xmlns:a16="http://schemas.microsoft.com/office/drawing/2014/main" id="{CE6B93A6-5645-E748-93A6-0F0B38D13288}"/>
              </a:ext>
            </a:extLst>
          </p:cNvPr>
          <p:cNvSpPr txBox="1"/>
          <p:nvPr/>
        </p:nvSpPr>
        <p:spPr>
          <a:xfrm>
            <a:off x="5636562" y="3432722"/>
            <a:ext cx="763313" cy="338554"/>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THD</a:t>
            </a:r>
          </a:p>
        </p:txBody>
      </p:sp>
      <p:sp>
        <p:nvSpPr>
          <p:cNvPr id="126" name="TextBox 125">
            <a:extLst>
              <a:ext uri="{FF2B5EF4-FFF2-40B4-BE49-F238E27FC236}">
                <a16:creationId xmlns:a16="http://schemas.microsoft.com/office/drawing/2014/main" id="{376181DA-FD5A-8245-A38F-4B8B82A03337}"/>
              </a:ext>
            </a:extLst>
          </p:cNvPr>
          <p:cNvSpPr txBox="1"/>
          <p:nvPr/>
        </p:nvSpPr>
        <p:spPr>
          <a:xfrm>
            <a:off x="3320946" y="2231874"/>
            <a:ext cx="763313"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sp>
        <p:nvSpPr>
          <p:cNvPr id="128" name="TextBox 127">
            <a:extLst>
              <a:ext uri="{FF2B5EF4-FFF2-40B4-BE49-F238E27FC236}">
                <a16:creationId xmlns:a16="http://schemas.microsoft.com/office/drawing/2014/main" id="{604B7CCC-C2FB-6348-B70E-696EB74F07C3}"/>
              </a:ext>
            </a:extLst>
          </p:cNvPr>
          <p:cNvSpPr txBox="1"/>
          <p:nvPr/>
        </p:nvSpPr>
        <p:spPr>
          <a:xfrm>
            <a:off x="6895210" y="2025974"/>
            <a:ext cx="720070" cy="58477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TCP/1433 SQL JDBC TLS 1.2 Public</a:t>
            </a:r>
          </a:p>
        </p:txBody>
      </p:sp>
      <p:sp>
        <p:nvSpPr>
          <p:cNvPr id="130" name="TextBox 129">
            <a:extLst>
              <a:ext uri="{FF2B5EF4-FFF2-40B4-BE49-F238E27FC236}">
                <a16:creationId xmlns:a16="http://schemas.microsoft.com/office/drawing/2014/main" id="{48E70CBE-0B95-9040-B473-2D3521B74389}"/>
              </a:ext>
            </a:extLst>
          </p:cNvPr>
          <p:cNvSpPr txBox="1"/>
          <p:nvPr/>
        </p:nvSpPr>
        <p:spPr>
          <a:xfrm>
            <a:off x="3001635" y="2071656"/>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1</a:t>
            </a:r>
          </a:p>
        </p:txBody>
      </p:sp>
      <p:sp>
        <p:nvSpPr>
          <p:cNvPr id="132" name="TextBox 131">
            <a:extLst>
              <a:ext uri="{FF2B5EF4-FFF2-40B4-BE49-F238E27FC236}">
                <a16:creationId xmlns:a16="http://schemas.microsoft.com/office/drawing/2014/main" id="{BF71646F-6525-7E43-898A-213176FA6FCE}"/>
              </a:ext>
            </a:extLst>
          </p:cNvPr>
          <p:cNvSpPr txBox="1"/>
          <p:nvPr/>
        </p:nvSpPr>
        <p:spPr>
          <a:xfrm>
            <a:off x="7133589" y="1675134"/>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2</a:t>
            </a:r>
          </a:p>
        </p:txBody>
      </p:sp>
      <p:sp>
        <p:nvSpPr>
          <p:cNvPr id="134" name="TextBox 133">
            <a:extLst>
              <a:ext uri="{FF2B5EF4-FFF2-40B4-BE49-F238E27FC236}">
                <a16:creationId xmlns:a16="http://schemas.microsoft.com/office/drawing/2014/main" id="{93675303-4106-F140-8EF0-B47D18A50D96}"/>
              </a:ext>
            </a:extLst>
          </p:cNvPr>
          <p:cNvSpPr txBox="1"/>
          <p:nvPr/>
        </p:nvSpPr>
        <p:spPr>
          <a:xfrm>
            <a:off x="5464132" y="4175415"/>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3</a:t>
            </a:r>
          </a:p>
        </p:txBody>
      </p:sp>
      <p:sp>
        <p:nvSpPr>
          <p:cNvPr id="136" name="Slide Number Placeholder 3">
            <a:extLst>
              <a:ext uri="{FF2B5EF4-FFF2-40B4-BE49-F238E27FC236}">
                <a16:creationId xmlns:a16="http://schemas.microsoft.com/office/drawing/2014/main" id="{51E2B9C4-2CB9-754A-93B8-AAFEBFADFFCE}"/>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23</a:t>
            </a:fld>
            <a:endParaRPr lang="en-US" b="1" dirty="0">
              <a:solidFill>
                <a:srgbClr val="C55814"/>
              </a:solidFill>
              <a:latin typeface="Calibri" panose="020F0502020204030204"/>
            </a:endParaRPr>
          </a:p>
        </p:txBody>
      </p:sp>
      <p:sp>
        <p:nvSpPr>
          <p:cNvPr id="56" name="TextBox 55">
            <a:extLst>
              <a:ext uri="{FF2B5EF4-FFF2-40B4-BE49-F238E27FC236}">
                <a16:creationId xmlns:a16="http://schemas.microsoft.com/office/drawing/2014/main" id="{699D1D2F-6A45-9C45-8448-7FAF3AAE9233}"/>
              </a:ext>
            </a:extLst>
          </p:cNvPr>
          <p:cNvSpPr txBox="1"/>
          <p:nvPr/>
        </p:nvSpPr>
        <p:spPr>
          <a:xfrm>
            <a:off x="2453630" y="3670949"/>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1</a:t>
            </a:r>
          </a:p>
        </p:txBody>
      </p:sp>
      <p:pic>
        <p:nvPicPr>
          <p:cNvPr id="2" name="Picture 1">
            <a:extLst>
              <a:ext uri="{FF2B5EF4-FFF2-40B4-BE49-F238E27FC236}">
                <a16:creationId xmlns:a16="http://schemas.microsoft.com/office/drawing/2014/main" id="{AD28692F-6ADC-43EF-B68B-DF33AC15DCE6}"/>
              </a:ext>
            </a:extLst>
          </p:cNvPr>
          <p:cNvPicPr>
            <a:picLocks noChangeAspect="1"/>
          </p:cNvPicPr>
          <p:nvPr/>
        </p:nvPicPr>
        <p:blipFill>
          <a:blip r:embed="rId10"/>
          <a:stretch>
            <a:fillRect/>
          </a:stretch>
        </p:blipFill>
        <p:spPr>
          <a:xfrm>
            <a:off x="3037687" y="4185739"/>
            <a:ext cx="243861" cy="225572"/>
          </a:xfrm>
          <a:prstGeom prst="rect">
            <a:avLst/>
          </a:prstGeom>
        </p:spPr>
      </p:pic>
      <p:pic>
        <p:nvPicPr>
          <p:cNvPr id="76" name="Picture 75">
            <a:extLst>
              <a:ext uri="{FF2B5EF4-FFF2-40B4-BE49-F238E27FC236}">
                <a16:creationId xmlns:a16="http://schemas.microsoft.com/office/drawing/2014/main" id="{38BAEA45-5CF5-4078-B0AB-F39AA2BD1B4E}"/>
              </a:ext>
            </a:extLst>
          </p:cNvPr>
          <p:cNvPicPr>
            <a:picLocks noChangeAspect="1"/>
          </p:cNvPicPr>
          <p:nvPr/>
        </p:nvPicPr>
        <p:blipFill>
          <a:blip r:embed="rId9"/>
          <a:stretch>
            <a:fillRect/>
          </a:stretch>
        </p:blipFill>
        <p:spPr>
          <a:xfrm>
            <a:off x="3468702" y="3904410"/>
            <a:ext cx="749813" cy="304500"/>
          </a:xfrm>
          <a:prstGeom prst="rect">
            <a:avLst/>
          </a:prstGeom>
        </p:spPr>
      </p:pic>
      <p:sp>
        <p:nvSpPr>
          <p:cNvPr id="75" name="TextBox 74">
            <a:extLst>
              <a:ext uri="{FF2B5EF4-FFF2-40B4-BE49-F238E27FC236}">
                <a16:creationId xmlns:a16="http://schemas.microsoft.com/office/drawing/2014/main" id="{EA713B85-AA13-45F1-B9DD-8011DFDFBB04}"/>
              </a:ext>
            </a:extLst>
          </p:cNvPr>
          <p:cNvSpPr txBox="1"/>
          <p:nvPr/>
        </p:nvSpPr>
        <p:spPr>
          <a:xfrm>
            <a:off x="3539860" y="3911147"/>
            <a:ext cx="604653" cy="230832"/>
          </a:xfrm>
          <a:prstGeom prst="rect">
            <a:avLst/>
          </a:prstGeom>
          <a:noFill/>
        </p:spPr>
        <p:txBody>
          <a:bodyPr wrap="none" rtlCol="0">
            <a:spAutoFit/>
          </a:bodyPr>
          <a:lstStyle/>
          <a:p>
            <a:r>
              <a:rPr lang="en-US" sz="900" dirty="0">
                <a:solidFill>
                  <a:schemeClr val="bg1"/>
                </a:solidFill>
              </a:rPr>
              <a:t>Internet</a:t>
            </a:r>
          </a:p>
        </p:txBody>
      </p:sp>
      <p:pic>
        <p:nvPicPr>
          <p:cNvPr id="79" name="Picture 78">
            <a:extLst>
              <a:ext uri="{FF2B5EF4-FFF2-40B4-BE49-F238E27FC236}">
                <a16:creationId xmlns:a16="http://schemas.microsoft.com/office/drawing/2014/main" id="{C9909B58-4F50-4354-8F15-BD42419864E5}"/>
              </a:ext>
            </a:extLst>
          </p:cNvPr>
          <p:cNvPicPr>
            <a:picLocks noChangeAspect="1"/>
          </p:cNvPicPr>
          <p:nvPr/>
        </p:nvPicPr>
        <p:blipFill>
          <a:blip r:embed="rId9"/>
          <a:stretch>
            <a:fillRect/>
          </a:stretch>
        </p:blipFill>
        <p:spPr>
          <a:xfrm>
            <a:off x="1999949" y="2259472"/>
            <a:ext cx="749813" cy="304500"/>
          </a:xfrm>
          <a:prstGeom prst="rect">
            <a:avLst/>
          </a:prstGeom>
        </p:spPr>
      </p:pic>
      <p:sp>
        <p:nvSpPr>
          <p:cNvPr id="80" name="TextBox 79">
            <a:extLst>
              <a:ext uri="{FF2B5EF4-FFF2-40B4-BE49-F238E27FC236}">
                <a16:creationId xmlns:a16="http://schemas.microsoft.com/office/drawing/2014/main" id="{EFF62FD1-B75A-40AE-8CAA-06E83F460412}"/>
              </a:ext>
            </a:extLst>
          </p:cNvPr>
          <p:cNvSpPr txBox="1"/>
          <p:nvPr/>
        </p:nvSpPr>
        <p:spPr>
          <a:xfrm>
            <a:off x="2071107" y="2266209"/>
            <a:ext cx="604653" cy="230832"/>
          </a:xfrm>
          <a:prstGeom prst="rect">
            <a:avLst/>
          </a:prstGeom>
          <a:noFill/>
        </p:spPr>
        <p:txBody>
          <a:bodyPr wrap="none" rtlCol="0">
            <a:spAutoFit/>
          </a:bodyPr>
          <a:lstStyle/>
          <a:p>
            <a:r>
              <a:rPr lang="en-US" sz="900" dirty="0">
                <a:solidFill>
                  <a:schemeClr val="bg1"/>
                </a:solidFill>
              </a:rPr>
              <a:t>Internet</a:t>
            </a:r>
          </a:p>
        </p:txBody>
      </p:sp>
      <p:pic>
        <p:nvPicPr>
          <p:cNvPr id="5" name="Picture 4">
            <a:extLst>
              <a:ext uri="{FF2B5EF4-FFF2-40B4-BE49-F238E27FC236}">
                <a16:creationId xmlns:a16="http://schemas.microsoft.com/office/drawing/2014/main" id="{B9F647F9-654A-4A84-9A8E-2B31ED61EE14}"/>
              </a:ext>
            </a:extLst>
          </p:cNvPr>
          <p:cNvPicPr>
            <a:picLocks noChangeAspect="1"/>
          </p:cNvPicPr>
          <p:nvPr/>
        </p:nvPicPr>
        <p:blipFill>
          <a:blip r:embed="rId11"/>
          <a:stretch>
            <a:fillRect/>
          </a:stretch>
        </p:blipFill>
        <p:spPr>
          <a:xfrm>
            <a:off x="6456212" y="5963470"/>
            <a:ext cx="444980" cy="462882"/>
          </a:xfrm>
          <a:prstGeom prst="rect">
            <a:avLst/>
          </a:prstGeom>
        </p:spPr>
      </p:pic>
      <p:pic>
        <p:nvPicPr>
          <p:cNvPr id="81" name="Picture 80">
            <a:extLst>
              <a:ext uri="{FF2B5EF4-FFF2-40B4-BE49-F238E27FC236}">
                <a16:creationId xmlns:a16="http://schemas.microsoft.com/office/drawing/2014/main" id="{F1B312C8-744D-45EF-B9B8-A8BF74BB751F}"/>
              </a:ext>
            </a:extLst>
          </p:cNvPr>
          <p:cNvPicPr>
            <a:picLocks noChangeAspect="1"/>
          </p:cNvPicPr>
          <p:nvPr/>
        </p:nvPicPr>
        <p:blipFill>
          <a:blip r:embed="rId12"/>
          <a:stretch>
            <a:fillRect/>
          </a:stretch>
        </p:blipFill>
        <p:spPr>
          <a:xfrm>
            <a:off x="6786131" y="5984527"/>
            <a:ext cx="293777" cy="250023"/>
          </a:xfrm>
          <a:prstGeom prst="rect">
            <a:avLst/>
          </a:prstGeom>
        </p:spPr>
      </p:pic>
      <p:pic>
        <p:nvPicPr>
          <p:cNvPr id="83" name="Picture 82">
            <a:extLst>
              <a:ext uri="{FF2B5EF4-FFF2-40B4-BE49-F238E27FC236}">
                <a16:creationId xmlns:a16="http://schemas.microsoft.com/office/drawing/2014/main" id="{D65A8409-AB8A-492E-87AE-0AE94C756632}"/>
              </a:ext>
            </a:extLst>
          </p:cNvPr>
          <p:cNvPicPr>
            <a:picLocks noChangeAspect="1"/>
          </p:cNvPicPr>
          <p:nvPr/>
        </p:nvPicPr>
        <p:blipFill>
          <a:blip r:embed="rId12"/>
          <a:stretch>
            <a:fillRect/>
          </a:stretch>
        </p:blipFill>
        <p:spPr>
          <a:xfrm>
            <a:off x="2694361" y="4184945"/>
            <a:ext cx="293777" cy="250023"/>
          </a:xfrm>
          <a:prstGeom prst="rect">
            <a:avLst/>
          </a:prstGeom>
        </p:spPr>
      </p:pic>
      <p:pic>
        <p:nvPicPr>
          <p:cNvPr id="84" name="Picture 83">
            <a:extLst>
              <a:ext uri="{FF2B5EF4-FFF2-40B4-BE49-F238E27FC236}">
                <a16:creationId xmlns:a16="http://schemas.microsoft.com/office/drawing/2014/main" id="{A902F053-5695-4A91-837F-A69AD141640A}"/>
              </a:ext>
            </a:extLst>
          </p:cNvPr>
          <p:cNvPicPr>
            <a:picLocks noChangeAspect="1"/>
          </p:cNvPicPr>
          <p:nvPr/>
        </p:nvPicPr>
        <p:blipFill>
          <a:blip r:embed="rId12"/>
          <a:stretch>
            <a:fillRect/>
          </a:stretch>
        </p:blipFill>
        <p:spPr>
          <a:xfrm>
            <a:off x="6832128" y="2854871"/>
            <a:ext cx="293777" cy="250023"/>
          </a:xfrm>
          <a:prstGeom prst="rect">
            <a:avLst/>
          </a:prstGeom>
        </p:spPr>
      </p:pic>
      <p:pic>
        <p:nvPicPr>
          <p:cNvPr id="70" name="Picture 69">
            <a:extLst>
              <a:ext uri="{FF2B5EF4-FFF2-40B4-BE49-F238E27FC236}">
                <a16:creationId xmlns:a16="http://schemas.microsoft.com/office/drawing/2014/main" id="{EC5EF41A-7C11-4256-BD97-99BE94C25499}"/>
              </a:ext>
            </a:extLst>
          </p:cNvPr>
          <p:cNvPicPr>
            <a:picLocks noChangeAspect="1"/>
          </p:cNvPicPr>
          <p:nvPr/>
        </p:nvPicPr>
        <p:blipFill>
          <a:blip r:embed="rId13"/>
          <a:stretch>
            <a:fillRect/>
          </a:stretch>
        </p:blipFill>
        <p:spPr>
          <a:xfrm>
            <a:off x="8171488" y="2457487"/>
            <a:ext cx="248484" cy="282750"/>
          </a:xfrm>
          <a:prstGeom prst="rect">
            <a:avLst/>
          </a:prstGeom>
        </p:spPr>
      </p:pic>
      <p:pic>
        <p:nvPicPr>
          <p:cNvPr id="71" name="Picture 70">
            <a:extLst>
              <a:ext uri="{FF2B5EF4-FFF2-40B4-BE49-F238E27FC236}">
                <a16:creationId xmlns:a16="http://schemas.microsoft.com/office/drawing/2014/main" id="{9924B569-A5AF-41DD-A67D-8074EC5B76F0}"/>
              </a:ext>
            </a:extLst>
          </p:cNvPr>
          <p:cNvPicPr>
            <a:picLocks noChangeAspect="1"/>
          </p:cNvPicPr>
          <p:nvPr/>
        </p:nvPicPr>
        <p:blipFill>
          <a:blip r:embed="rId14"/>
          <a:stretch>
            <a:fillRect/>
          </a:stretch>
        </p:blipFill>
        <p:spPr>
          <a:xfrm>
            <a:off x="4133932" y="2021912"/>
            <a:ext cx="248484" cy="287100"/>
          </a:xfrm>
          <a:prstGeom prst="rect">
            <a:avLst/>
          </a:prstGeom>
        </p:spPr>
      </p:pic>
      <p:pic>
        <p:nvPicPr>
          <p:cNvPr id="72" name="Picture 71">
            <a:extLst>
              <a:ext uri="{FF2B5EF4-FFF2-40B4-BE49-F238E27FC236}">
                <a16:creationId xmlns:a16="http://schemas.microsoft.com/office/drawing/2014/main" id="{6FF2A401-1CE1-4675-8056-57F4A5F05FD8}"/>
              </a:ext>
            </a:extLst>
          </p:cNvPr>
          <p:cNvPicPr>
            <a:picLocks noChangeAspect="1"/>
          </p:cNvPicPr>
          <p:nvPr/>
        </p:nvPicPr>
        <p:blipFill>
          <a:blip r:embed="rId14"/>
          <a:stretch>
            <a:fillRect/>
          </a:stretch>
        </p:blipFill>
        <p:spPr>
          <a:xfrm>
            <a:off x="2792885" y="3601501"/>
            <a:ext cx="248484" cy="287100"/>
          </a:xfrm>
          <a:prstGeom prst="rect">
            <a:avLst/>
          </a:prstGeom>
        </p:spPr>
      </p:pic>
      <p:pic>
        <p:nvPicPr>
          <p:cNvPr id="82" name="Picture 81">
            <a:extLst>
              <a:ext uri="{FF2B5EF4-FFF2-40B4-BE49-F238E27FC236}">
                <a16:creationId xmlns:a16="http://schemas.microsoft.com/office/drawing/2014/main" id="{62F0B07C-FA7A-447F-948B-83E6215C083A}"/>
              </a:ext>
            </a:extLst>
          </p:cNvPr>
          <p:cNvPicPr>
            <a:picLocks noChangeAspect="1"/>
          </p:cNvPicPr>
          <p:nvPr/>
        </p:nvPicPr>
        <p:blipFill>
          <a:blip r:embed="rId14"/>
          <a:stretch>
            <a:fillRect/>
          </a:stretch>
        </p:blipFill>
        <p:spPr>
          <a:xfrm>
            <a:off x="6111197" y="4683631"/>
            <a:ext cx="248484" cy="287100"/>
          </a:xfrm>
          <a:prstGeom prst="rect">
            <a:avLst/>
          </a:prstGeom>
        </p:spPr>
      </p:pic>
      <p:pic>
        <p:nvPicPr>
          <p:cNvPr id="90" name="Picture 89">
            <a:extLst>
              <a:ext uri="{FF2B5EF4-FFF2-40B4-BE49-F238E27FC236}">
                <a16:creationId xmlns:a16="http://schemas.microsoft.com/office/drawing/2014/main" id="{637FECE3-CFA8-4773-B842-8ED07974593E}"/>
              </a:ext>
            </a:extLst>
          </p:cNvPr>
          <p:cNvPicPr>
            <a:picLocks noChangeAspect="1"/>
          </p:cNvPicPr>
          <p:nvPr/>
        </p:nvPicPr>
        <p:blipFill>
          <a:blip r:embed="rId14"/>
          <a:stretch>
            <a:fillRect/>
          </a:stretch>
        </p:blipFill>
        <p:spPr>
          <a:xfrm>
            <a:off x="7176068" y="2621733"/>
            <a:ext cx="248484" cy="287100"/>
          </a:xfrm>
          <a:prstGeom prst="rect">
            <a:avLst/>
          </a:prstGeom>
        </p:spPr>
      </p:pic>
      <p:graphicFrame>
        <p:nvGraphicFramePr>
          <p:cNvPr id="66" name="Table 2">
            <a:extLst>
              <a:ext uri="{FF2B5EF4-FFF2-40B4-BE49-F238E27FC236}">
                <a16:creationId xmlns:a16="http://schemas.microsoft.com/office/drawing/2014/main" id="{0F6BED61-C145-6742-860E-C7EA49C7528C}"/>
              </a:ext>
            </a:extLst>
          </p:cNvPr>
          <p:cNvGraphicFramePr>
            <a:graphicFrameLocks noGrp="1"/>
          </p:cNvGraphicFramePr>
          <p:nvPr>
            <p:extLst>
              <p:ext uri="{D42A27DB-BD31-4B8C-83A1-F6EECF244321}">
                <p14:modId xmlns:p14="http://schemas.microsoft.com/office/powerpoint/2010/main" val="2696051812"/>
              </p:ext>
            </p:extLst>
          </p:nvPr>
        </p:nvGraphicFramePr>
        <p:xfrm>
          <a:off x="7229409" y="3815724"/>
          <a:ext cx="3655700" cy="2578005"/>
        </p:xfrm>
        <a:graphic>
          <a:graphicData uri="http://schemas.openxmlformats.org/drawingml/2006/table">
            <a:tbl>
              <a:tblPr firstRow="1" bandRow="1">
                <a:tableStyleId>{5C22544A-7EE6-4342-B048-85BDC9FD1C3A}</a:tableStyleId>
              </a:tblPr>
              <a:tblGrid>
                <a:gridCol w="2927627">
                  <a:extLst>
                    <a:ext uri="{9D8B030D-6E8A-4147-A177-3AD203B41FA5}">
                      <a16:colId xmlns:a16="http://schemas.microsoft.com/office/drawing/2014/main" val="2703832701"/>
                    </a:ext>
                  </a:extLst>
                </a:gridCol>
                <a:gridCol w="728073">
                  <a:extLst>
                    <a:ext uri="{9D8B030D-6E8A-4147-A177-3AD203B41FA5}">
                      <a16:colId xmlns:a16="http://schemas.microsoft.com/office/drawing/2014/main" val="2459628925"/>
                    </a:ext>
                  </a:extLst>
                </a:gridCol>
              </a:tblGrid>
              <a:tr h="314754">
                <a:tc>
                  <a:txBody>
                    <a:bodyPr/>
                    <a:lstStyle/>
                    <a:p>
                      <a:r>
                        <a:rPr lang="en-US" sz="800" b="1" dirty="0"/>
                        <a:t>Programming Language</a:t>
                      </a:r>
                    </a:p>
                  </a:txBody>
                  <a:tcPr/>
                </a:tc>
                <a:tc>
                  <a:txBody>
                    <a:bodyPr/>
                    <a:lstStyle/>
                    <a:p>
                      <a:r>
                        <a:rPr lang="en-US" sz="800" b="1" dirty="0"/>
                        <a:t>Java, Go, Java Script</a:t>
                      </a:r>
                    </a:p>
                  </a:txBody>
                  <a:tcPr/>
                </a:tc>
                <a:extLst>
                  <a:ext uri="{0D108BD9-81ED-4DB2-BD59-A6C34878D82A}">
                    <a16:rowId xmlns:a16="http://schemas.microsoft.com/office/drawing/2014/main" val="2774017645"/>
                  </a:ext>
                </a:extLst>
              </a:tr>
              <a:tr h="314754">
                <a:tc>
                  <a:txBody>
                    <a:bodyPr/>
                    <a:lstStyle/>
                    <a:p>
                      <a:r>
                        <a:rPr lang="en-US" sz="800" b="1" dirty="0"/>
                        <a:t>Framework</a:t>
                      </a:r>
                    </a:p>
                  </a:txBody>
                  <a:tcPr/>
                </a:tc>
                <a:tc>
                  <a:txBody>
                    <a:bodyPr/>
                    <a:lstStyle/>
                    <a:p>
                      <a:r>
                        <a:rPr lang="en-US" sz="800" b="1" dirty="0"/>
                        <a:t>Spring Boot, React</a:t>
                      </a:r>
                    </a:p>
                  </a:txBody>
                  <a:tcPr/>
                </a:tc>
                <a:extLst>
                  <a:ext uri="{0D108BD9-81ED-4DB2-BD59-A6C34878D82A}">
                    <a16:rowId xmlns:a16="http://schemas.microsoft.com/office/drawing/2014/main" val="252932585"/>
                  </a:ext>
                </a:extLst>
              </a:tr>
              <a:tr h="200298">
                <a:tc>
                  <a:txBody>
                    <a:bodyPr/>
                    <a:lstStyle/>
                    <a:p>
                      <a:r>
                        <a:rPr lang="en-US" sz="800" b="1" dirty="0"/>
                        <a:t>CI Tool</a:t>
                      </a:r>
                    </a:p>
                  </a:txBody>
                  <a:tcPr/>
                </a:tc>
                <a:tc>
                  <a:txBody>
                    <a:bodyPr/>
                    <a:lstStyle/>
                    <a:p>
                      <a:r>
                        <a:rPr lang="en-US" sz="800" b="1" dirty="0"/>
                        <a:t>Jenkins</a:t>
                      </a:r>
                    </a:p>
                  </a:txBody>
                  <a:tcPr/>
                </a:tc>
                <a:extLst>
                  <a:ext uri="{0D108BD9-81ED-4DB2-BD59-A6C34878D82A}">
                    <a16:rowId xmlns:a16="http://schemas.microsoft.com/office/drawing/2014/main" val="2889492417"/>
                  </a:ext>
                </a:extLst>
              </a:tr>
              <a:tr h="200298">
                <a:tc>
                  <a:txBody>
                    <a:bodyPr/>
                    <a:lstStyle/>
                    <a:p>
                      <a:r>
                        <a:rPr lang="en-US" sz="800" b="1" dirty="0"/>
                        <a:t>CD Tool</a:t>
                      </a:r>
                    </a:p>
                  </a:txBody>
                  <a:tcPr/>
                </a:tc>
                <a:tc>
                  <a:txBody>
                    <a:bodyPr/>
                    <a:lstStyle/>
                    <a:p>
                      <a:r>
                        <a:rPr lang="en-US" sz="800" b="1" dirty="0"/>
                        <a:t>Spinnaker</a:t>
                      </a:r>
                    </a:p>
                  </a:txBody>
                  <a:tcPr/>
                </a:tc>
                <a:extLst>
                  <a:ext uri="{0D108BD9-81ED-4DB2-BD59-A6C34878D82A}">
                    <a16:rowId xmlns:a16="http://schemas.microsoft.com/office/drawing/2014/main" val="1673308628"/>
                  </a:ext>
                </a:extLst>
              </a:tr>
              <a:tr h="429210">
                <a:tc>
                  <a:txBody>
                    <a:bodyPr/>
                    <a:lstStyle/>
                    <a:p>
                      <a:r>
                        <a:rPr lang="en-US" sz="800" b="1" dirty="0"/>
                        <a:t>Code stored in </a:t>
                      </a:r>
                      <a:r>
                        <a:rPr lang="en-US" sz="800" b="1" dirty="0" err="1"/>
                        <a:t>Github</a:t>
                      </a:r>
                      <a:endParaRPr lang="en-US" sz="800" b="1" dirty="0"/>
                    </a:p>
                  </a:txBody>
                  <a:tcPr/>
                </a:tc>
                <a:tc>
                  <a:txBody>
                    <a:bodyPr/>
                    <a:lstStyle/>
                    <a:p>
                      <a:r>
                        <a:rPr lang="en-US" sz="800" b="1" dirty="0"/>
                        <a:t>Yes (repo not yet created)</a:t>
                      </a:r>
                    </a:p>
                  </a:txBody>
                  <a:tcPr/>
                </a:tc>
                <a:extLst>
                  <a:ext uri="{0D108BD9-81ED-4DB2-BD59-A6C34878D82A}">
                    <a16:rowId xmlns:a16="http://schemas.microsoft.com/office/drawing/2014/main" val="3966343695"/>
                  </a:ext>
                </a:extLst>
              </a:tr>
              <a:tr h="225600">
                <a:tc>
                  <a:txBody>
                    <a:bodyPr/>
                    <a:lstStyle/>
                    <a:p>
                      <a:r>
                        <a:rPr lang="en-US" sz="800" b="1" dirty="0"/>
                        <a:t>Using Fortify for static app sec testing?</a:t>
                      </a:r>
                    </a:p>
                  </a:txBody>
                  <a:tcPr/>
                </a:tc>
                <a:tc>
                  <a:txBody>
                    <a:bodyPr/>
                    <a:lstStyle/>
                    <a:p>
                      <a:r>
                        <a:rPr lang="en-US" sz="800" b="1" dirty="0"/>
                        <a:t>Yes</a:t>
                      </a:r>
                    </a:p>
                  </a:txBody>
                  <a:tcPr/>
                </a:tc>
                <a:extLst>
                  <a:ext uri="{0D108BD9-81ED-4DB2-BD59-A6C34878D82A}">
                    <a16:rowId xmlns:a16="http://schemas.microsoft.com/office/drawing/2014/main" val="3707416617"/>
                  </a:ext>
                </a:extLst>
              </a:tr>
              <a:tr h="265094">
                <a:tc>
                  <a:txBody>
                    <a:bodyPr/>
                    <a:lstStyle/>
                    <a:p>
                      <a:r>
                        <a:rPr lang="en-US" sz="800" b="1" dirty="0"/>
                        <a:t>Using </a:t>
                      </a:r>
                      <a:r>
                        <a:rPr lang="en-US" sz="800" b="1" dirty="0" err="1"/>
                        <a:t>WebInspect</a:t>
                      </a:r>
                      <a:r>
                        <a:rPr lang="en-US" sz="800" b="1" dirty="0"/>
                        <a:t> for dynamic app sec testing?</a:t>
                      </a:r>
                    </a:p>
                  </a:txBody>
                  <a:tcPr/>
                </a:tc>
                <a:tc>
                  <a:txBody>
                    <a:bodyPr/>
                    <a:lstStyle/>
                    <a:p>
                      <a:r>
                        <a:rPr lang="en-US" sz="800" b="1" dirty="0"/>
                        <a:t>No</a:t>
                      </a:r>
                    </a:p>
                  </a:txBody>
                  <a:tcPr/>
                </a:tc>
                <a:extLst>
                  <a:ext uri="{0D108BD9-81ED-4DB2-BD59-A6C34878D82A}">
                    <a16:rowId xmlns:a16="http://schemas.microsoft.com/office/drawing/2014/main" val="1071075988"/>
                  </a:ext>
                </a:extLst>
              </a:tr>
              <a:tr h="410911">
                <a:tc>
                  <a:txBody>
                    <a:bodyPr/>
                    <a:lstStyle/>
                    <a:p>
                      <a:r>
                        <a:rPr lang="en-US" sz="800" b="1" dirty="0"/>
                        <a:t>Using </a:t>
                      </a:r>
                      <a:r>
                        <a:rPr lang="en-US" sz="800" b="1" dirty="0" err="1"/>
                        <a:t>Whitesource</a:t>
                      </a:r>
                      <a:r>
                        <a:rPr lang="en-US" sz="800" b="1" dirty="0"/>
                        <a:t> for software composition analysis?</a:t>
                      </a:r>
                    </a:p>
                  </a:txBody>
                  <a:tcPr/>
                </a:tc>
                <a:tc>
                  <a:txBody>
                    <a:bodyPr/>
                    <a:lstStyle/>
                    <a:p>
                      <a:r>
                        <a:rPr lang="en-US" sz="800" b="1" dirty="0"/>
                        <a:t>No</a:t>
                      </a:r>
                    </a:p>
                  </a:txBody>
                  <a:tcPr/>
                </a:tc>
                <a:extLst>
                  <a:ext uri="{0D108BD9-81ED-4DB2-BD59-A6C34878D82A}">
                    <a16:rowId xmlns:a16="http://schemas.microsoft.com/office/drawing/2014/main" val="2738036765"/>
                  </a:ext>
                </a:extLst>
              </a:tr>
            </a:tbl>
          </a:graphicData>
        </a:graphic>
      </p:graphicFrame>
    </p:spTree>
    <p:extLst>
      <p:ext uri="{BB962C8B-B14F-4D97-AF65-F5344CB8AC3E}">
        <p14:creationId xmlns:p14="http://schemas.microsoft.com/office/powerpoint/2010/main" val="2925641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24</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908382" y="149794"/>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New Google Project (Analytics)</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5" name="Elbow Connector 304">
            <a:extLst>
              <a:ext uri="{FF2B5EF4-FFF2-40B4-BE49-F238E27FC236}">
                <a16:creationId xmlns:a16="http://schemas.microsoft.com/office/drawing/2014/main" id="{51BC2918-96C3-B34E-8719-98F29B588EDD}"/>
              </a:ext>
            </a:extLst>
          </p:cNvPr>
          <p:cNvCxnSpPr>
            <a:cxnSpLocks/>
            <a:stCxn id="338" idx="0"/>
            <a:endCxn id="332" idx="3"/>
          </p:cNvCxnSpPr>
          <p:nvPr/>
        </p:nvCxnSpPr>
        <p:spPr>
          <a:xfrm rot="5400000" flipH="1" flipV="1">
            <a:off x="5280797" y="4033023"/>
            <a:ext cx="3162803" cy="659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6" name="Group 305">
            <a:extLst>
              <a:ext uri="{FF2B5EF4-FFF2-40B4-BE49-F238E27FC236}">
                <a16:creationId xmlns:a16="http://schemas.microsoft.com/office/drawing/2014/main" id="{BBE0DFB6-F308-9947-931B-E1A7D1EA679C}"/>
              </a:ext>
            </a:extLst>
          </p:cNvPr>
          <p:cNvGrpSpPr/>
          <p:nvPr/>
        </p:nvGrpSpPr>
        <p:grpSpPr>
          <a:xfrm>
            <a:off x="2780161" y="1309658"/>
            <a:ext cx="5184303" cy="2209223"/>
            <a:chOff x="3274399" y="1099458"/>
            <a:chExt cx="5869028" cy="2209223"/>
          </a:xfrm>
        </p:grpSpPr>
        <p:pic>
          <p:nvPicPr>
            <p:cNvPr id="307" name="Picture 306">
              <a:extLst>
                <a:ext uri="{FF2B5EF4-FFF2-40B4-BE49-F238E27FC236}">
                  <a16:creationId xmlns:a16="http://schemas.microsoft.com/office/drawing/2014/main" id="{AA181985-CBF9-5447-8FFF-242B6561D860}"/>
                </a:ext>
              </a:extLst>
            </p:cNvPr>
            <p:cNvPicPr>
              <a:picLocks noChangeAspect="1"/>
            </p:cNvPicPr>
            <p:nvPr/>
          </p:nvPicPr>
          <p:blipFill>
            <a:blip r:embed="rId3"/>
            <a:stretch>
              <a:fillRect/>
            </a:stretch>
          </p:blipFill>
          <p:spPr>
            <a:xfrm>
              <a:off x="3274399" y="1099458"/>
              <a:ext cx="5869028" cy="2209223"/>
            </a:xfrm>
            <a:prstGeom prst="rect">
              <a:avLst/>
            </a:prstGeom>
          </p:spPr>
        </p:pic>
        <p:sp>
          <p:nvSpPr>
            <p:cNvPr id="308" name="TextBox 307">
              <a:extLst>
                <a:ext uri="{FF2B5EF4-FFF2-40B4-BE49-F238E27FC236}">
                  <a16:creationId xmlns:a16="http://schemas.microsoft.com/office/drawing/2014/main" id="{AB68D4B8-C443-6949-BD26-0F410B534F1F}"/>
                </a:ext>
              </a:extLst>
            </p:cNvPr>
            <p:cNvSpPr txBox="1"/>
            <p:nvPr/>
          </p:nvSpPr>
          <p:spPr>
            <a:xfrm>
              <a:off x="3420594" y="1172332"/>
              <a:ext cx="2785961" cy="430887"/>
            </a:xfrm>
            <a:prstGeom prst="rect">
              <a:avLst/>
            </a:prstGeom>
            <a:noFill/>
          </p:spPr>
          <p:txBody>
            <a:bodyPr wrap="none" rtlCol="0">
              <a:spAutoFit/>
            </a:bodyPr>
            <a:lstStyle/>
            <a:p>
              <a:r>
                <a:rPr lang="en-US" sz="1100" b="1" dirty="0">
                  <a:solidFill>
                    <a:schemeClr val="bg1"/>
                  </a:solidFill>
                  <a:latin typeface="Trebuchet MS" panose="020B0603020202020204"/>
                </a:rPr>
                <a:t>GCP (analytics-new-</a:t>
              </a:r>
              <a:r>
                <a:rPr lang="en-US" sz="1100" b="1" dirty="0" err="1">
                  <a:solidFill>
                    <a:schemeClr val="bg1"/>
                  </a:solidFill>
                  <a:latin typeface="Trebuchet MS" panose="020B0603020202020204"/>
                </a:rPr>
                <a:t>gcp</a:t>
              </a:r>
              <a:r>
                <a:rPr lang="en-US" sz="1100" b="1" dirty="0">
                  <a:solidFill>
                    <a:schemeClr val="bg1"/>
                  </a:solidFill>
                  <a:latin typeface="Trebuchet MS" panose="020B0603020202020204"/>
                </a:rPr>
                <a:t>-</a:t>
              </a:r>
              <a:r>
                <a:rPr lang="en-US" sz="1100" b="1" dirty="0" err="1">
                  <a:solidFill>
                    <a:schemeClr val="bg1"/>
                  </a:solidFill>
                  <a:latin typeface="Trebuchet MS" panose="020B0603020202020204"/>
                </a:rPr>
                <a:t>proj</a:t>
              </a:r>
              <a:r>
                <a:rPr lang="en-US" sz="1100" b="1" dirty="0">
                  <a:solidFill>
                    <a:schemeClr val="bg1"/>
                  </a:solidFill>
                  <a:latin typeface="Trebuchet MS" panose="020B0603020202020204"/>
                </a:rPr>
                <a:t>-prod)</a:t>
              </a:r>
            </a:p>
            <a:p>
              <a:r>
                <a:rPr lang="en-US" sz="1100" b="1" dirty="0">
                  <a:solidFill>
                    <a:schemeClr val="bg1"/>
                  </a:solidFill>
                  <a:latin typeface="Trebuchet MS" panose="020B0603020202020204"/>
                </a:rPr>
                <a:t>Cloud Region and Zone</a:t>
              </a:r>
            </a:p>
          </p:txBody>
        </p:sp>
      </p:grpSp>
      <p:grpSp>
        <p:nvGrpSpPr>
          <p:cNvPr id="309" name="Group 308">
            <a:extLst>
              <a:ext uri="{FF2B5EF4-FFF2-40B4-BE49-F238E27FC236}">
                <a16:creationId xmlns:a16="http://schemas.microsoft.com/office/drawing/2014/main" id="{C0DF1921-424A-D740-8D4D-27B84DF1DACD}"/>
              </a:ext>
            </a:extLst>
          </p:cNvPr>
          <p:cNvGrpSpPr/>
          <p:nvPr/>
        </p:nvGrpSpPr>
        <p:grpSpPr>
          <a:xfrm>
            <a:off x="606726" y="1982892"/>
            <a:ext cx="1007936" cy="498868"/>
            <a:chOff x="2969625" y="1956729"/>
            <a:chExt cx="1007936" cy="498868"/>
          </a:xfrm>
        </p:grpSpPr>
        <p:pic>
          <p:nvPicPr>
            <p:cNvPr id="310" name="Picture 309">
              <a:extLst>
                <a:ext uri="{FF2B5EF4-FFF2-40B4-BE49-F238E27FC236}">
                  <a16:creationId xmlns:a16="http://schemas.microsoft.com/office/drawing/2014/main" id="{AA6145B1-B1C1-C643-B198-57BC39DD6C06}"/>
                </a:ext>
              </a:extLst>
            </p:cNvPr>
            <p:cNvPicPr>
              <a:picLocks noChangeAspect="1"/>
            </p:cNvPicPr>
            <p:nvPr/>
          </p:nvPicPr>
          <p:blipFill rotWithShape="1">
            <a:blip r:embed="rId4"/>
            <a:srcRect r="20150" b="26973"/>
            <a:stretch/>
          </p:blipFill>
          <p:spPr>
            <a:xfrm>
              <a:off x="2969625" y="2027540"/>
              <a:ext cx="464491" cy="428057"/>
            </a:xfrm>
            <a:prstGeom prst="rect">
              <a:avLst/>
            </a:prstGeom>
          </p:spPr>
        </p:pic>
        <p:pic>
          <p:nvPicPr>
            <p:cNvPr id="311" name="Picture 310">
              <a:extLst>
                <a:ext uri="{FF2B5EF4-FFF2-40B4-BE49-F238E27FC236}">
                  <a16:creationId xmlns:a16="http://schemas.microsoft.com/office/drawing/2014/main" id="{02A00ACF-175E-4443-BA93-0E6893D63C6C}"/>
                </a:ext>
              </a:extLst>
            </p:cNvPr>
            <p:cNvPicPr>
              <a:picLocks noChangeAspect="1"/>
            </p:cNvPicPr>
            <p:nvPr/>
          </p:nvPicPr>
          <p:blipFill>
            <a:blip r:embed="rId5"/>
            <a:stretch>
              <a:fillRect/>
            </a:stretch>
          </p:blipFill>
          <p:spPr>
            <a:xfrm>
              <a:off x="3491119" y="1956729"/>
              <a:ext cx="486442" cy="478500"/>
            </a:xfrm>
            <a:prstGeom prst="rect">
              <a:avLst/>
            </a:prstGeom>
          </p:spPr>
        </p:pic>
      </p:grpSp>
      <p:cxnSp>
        <p:nvCxnSpPr>
          <p:cNvPr id="316" name="Straight Arrow Connector 315">
            <a:extLst>
              <a:ext uri="{FF2B5EF4-FFF2-40B4-BE49-F238E27FC236}">
                <a16:creationId xmlns:a16="http://schemas.microsoft.com/office/drawing/2014/main" id="{A77DF11E-7D47-294F-B3A3-1806C8698C47}"/>
              </a:ext>
            </a:extLst>
          </p:cNvPr>
          <p:cNvCxnSpPr>
            <a:cxnSpLocks/>
          </p:cNvCxnSpPr>
          <p:nvPr/>
        </p:nvCxnSpPr>
        <p:spPr>
          <a:xfrm>
            <a:off x="1476695" y="2128374"/>
            <a:ext cx="1374951" cy="20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1" name="Picture 320">
            <a:extLst>
              <a:ext uri="{FF2B5EF4-FFF2-40B4-BE49-F238E27FC236}">
                <a16:creationId xmlns:a16="http://schemas.microsoft.com/office/drawing/2014/main" id="{013CFA27-8307-754E-958F-C49D1B14B50B}"/>
              </a:ext>
            </a:extLst>
          </p:cNvPr>
          <p:cNvPicPr>
            <a:picLocks noChangeAspect="1"/>
          </p:cNvPicPr>
          <p:nvPr/>
        </p:nvPicPr>
        <p:blipFill>
          <a:blip r:embed="rId6"/>
          <a:stretch>
            <a:fillRect/>
          </a:stretch>
        </p:blipFill>
        <p:spPr>
          <a:xfrm>
            <a:off x="2368063" y="1819258"/>
            <a:ext cx="239766" cy="269700"/>
          </a:xfrm>
          <a:prstGeom prst="rect">
            <a:avLst/>
          </a:prstGeom>
        </p:spPr>
      </p:pic>
      <p:sp>
        <p:nvSpPr>
          <p:cNvPr id="325" name="TextBox 324">
            <a:extLst>
              <a:ext uri="{FF2B5EF4-FFF2-40B4-BE49-F238E27FC236}">
                <a16:creationId xmlns:a16="http://schemas.microsoft.com/office/drawing/2014/main" id="{99E455B6-F9E5-E841-BEA1-757AF634E86E}"/>
              </a:ext>
            </a:extLst>
          </p:cNvPr>
          <p:cNvSpPr txBox="1"/>
          <p:nvPr/>
        </p:nvSpPr>
        <p:spPr>
          <a:xfrm>
            <a:off x="379637" y="3807431"/>
            <a:ext cx="4358440" cy="2800767"/>
          </a:xfrm>
          <a:prstGeom prst="rect">
            <a:avLst/>
          </a:prstGeom>
          <a:noFill/>
          <a:ln>
            <a:solidFill>
              <a:schemeClr val="bg1"/>
            </a:solidFill>
          </a:ln>
        </p:spPr>
        <p:txBody>
          <a:bodyPr wrap="square" rtlCol="0">
            <a:spAutoFit/>
          </a:bodyPr>
          <a:lstStyle/>
          <a:p>
            <a:r>
              <a:rPr lang="en-US" sz="800" b="1" dirty="0">
                <a:solidFill>
                  <a:schemeClr val="bg1"/>
                </a:solidFill>
              </a:rPr>
              <a:t>Process Flow</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a:t>
            </a:r>
            <a:r>
              <a:rPr lang="en-US" sz="800" i="1" dirty="0">
                <a:solidFill>
                  <a:schemeClr val="bg1"/>
                </a:solidFill>
              </a:rPr>
              <a:t>E.g. Corporate Associates log into  my THD application using THD SSO (SAML/Ping) to launch the application and stage jobs.</a:t>
            </a:r>
          </a:p>
          <a:p>
            <a:pPr marL="342900" indent="-342900">
              <a:buFont typeface="+mj-lt"/>
              <a:buAutoNum type="arabicPeriod"/>
            </a:pPr>
            <a:r>
              <a:rPr lang="en-US" sz="800" b="1" dirty="0">
                <a:solidFill>
                  <a:schemeClr val="bg1"/>
                </a:solidFill>
              </a:rPr>
              <a:t>Describe the actions that are executed on this flow, including including all data elements that are transmitted and stored, authentication mechanism, etc. </a:t>
            </a:r>
            <a:r>
              <a:rPr lang="en-US" sz="800" i="1" dirty="0">
                <a:solidFill>
                  <a:schemeClr val="bg1"/>
                </a:solidFill>
              </a:rPr>
              <a:t>E.g. The </a:t>
            </a:r>
            <a:r>
              <a:rPr lang="en-US" sz="800" i="1" dirty="0" err="1">
                <a:solidFill>
                  <a:schemeClr val="bg1"/>
                </a:solidFill>
              </a:rPr>
              <a:t>myTHDapplication</a:t>
            </a:r>
            <a:r>
              <a:rPr lang="en-US" sz="800" i="1" dirty="0">
                <a:solidFill>
                  <a:schemeClr val="bg1"/>
                </a:solidFill>
              </a:rPr>
              <a:t> queries the Db Name database to retrieve customer name, address, order information, etc. over an SSL-secured JDBC connection. The data stored in the database is encrypted using AES 256.</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 Describe the actions that are executed on this flow, including all data elements that are transmitted and stored, authentication mechanism, network connection type, etc.</a:t>
            </a:r>
          </a:p>
          <a:p>
            <a:pPr marL="342900" indent="-342900">
              <a:buFont typeface="+mj-lt"/>
              <a:buAutoNum type="arabicPeriod"/>
            </a:pPr>
            <a:r>
              <a:rPr lang="en-US" sz="800" b="1" dirty="0">
                <a:solidFill>
                  <a:schemeClr val="bg1"/>
                </a:solidFill>
              </a:rPr>
              <a:t>Describe the actions that are executed on this flow, including all data elements that are transmitted and stored, authentication mechanism, network connection type, etc.</a:t>
            </a:r>
          </a:p>
          <a:p>
            <a:pPr marL="342900" indent="-342900">
              <a:buFont typeface="+mj-lt"/>
              <a:buAutoNum type="arabicPeriod"/>
            </a:pPr>
            <a:endParaRPr lang="en-US" sz="800" b="1" dirty="0">
              <a:solidFill>
                <a:schemeClr val="bg1"/>
              </a:solidFill>
            </a:endParaRPr>
          </a:p>
        </p:txBody>
      </p:sp>
      <p:grpSp>
        <p:nvGrpSpPr>
          <p:cNvPr id="330" name="Group 329">
            <a:extLst>
              <a:ext uri="{FF2B5EF4-FFF2-40B4-BE49-F238E27FC236}">
                <a16:creationId xmlns:a16="http://schemas.microsoft.com/office/drawing/2014/main" id="{7E2F0217-64BE-FA44-A26D-1EF7C647C79D}"/>
              </a:ext>
            </a:extLst>
          </p:cNvPr>
          <p:cNvGrpSpPr/>
          <p:nvPr/>
        </p:nvGrpSpPr>
        <p:grpSpPr>
          <a:xfrm>
            <a:off x="6550802" y="1999131"/>
            <a:ext cx="688729" cy="485458"/>
            <a:chOff x="8150166" y="2210906"/>
            <a:chExt cx="688729" cy="485458"/>
          </a:xfrm>
        </p:grpSpPr>
        <p:sp>
          <p:nvSpPr>
            <p:cNvPr id="332" name="Can 331">
              <a:extLst>
                <a:ext uri="{FF2B5EF4-FFF2-40B4-BE49-F238E27FC236}">
                  <a16:creationId xmlns:a16="http://schemas.microsoft.com/office/drawing/2014/main" id="{9B4AA754-B40F-5242-98F0-8629D3CB7B3C}"/>
                </a:ext>
              </a:extLst>
            </p:cNvPr>
            <p:cNvSpPr/>
            <p:nvPr/>
          </p:nvSpPr>
          <p:spPr>
            <a:xfrm>
              <a:off x="8150166" y="2210906"/>
              <a:ext cx="688729" cy="485458"/>
            </a:xfrm>
            <a:prstGeom prst="can">
              <a:avLst/>
            </a:prstGeom>
            <a:solidFill>
              <a:srgbClr val="F9CBAB"/>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
                <a:cs typeface=""/>
              </a:endParaRPr>
            </a:p>
          </p:txBody>
        </p:sp>
        <p:sp>
          <p:nvSpPr>
            <p:cNvPr id="333" name="TextBox 332">
              <a:extLst>
                <a:ext uri="{FF2B5EF4-FFF2-40B4-BE49-F238E27FC236}">
                  <a16:creationId xmlns:a16="http://schemas.microsoft.com/office/drawing/2014/main" id="{CC141207-30C4-ED4B-8BA2-0325B8901085}"/>
                </a:ext>
              </a:extLst>
            </p:cNvPr>
            <p:cNvSpPr txBox="1"/>
            <p:nvPr/>
          </p:nvSpPr>
          <p:spPr>
            <a:xfrm>
              <a:off x="8197018" y="2383116"/>
              <a:ext cx="595035" cy="21544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Trebuchet MS" panose="020B0603020202020204"/>
                </a:rPr>
                <a:t>BigQuery</a:t>
              </a:r>
            </a:p>
          </p:txBody>
        </p:sp>
      </p:grpSp>
      <p:grpSp>
        <p:nvGrpSpPr>
          <p:cNvPr id="334" name="Group 333">
            <a:extLst>
              <a:ext uri="{FF2B5EF4-FFF2-40B4-BE49-F238E27FC236}">
                <a16:creationId xmlns:a16="http://schemas.microsoft.com/office/drawing/2014/main" id="{F12DA71A-0CDE-9540-8941-A3544A188A49}"/>
              </a:ext>
            </a:extLst>
          </p:cNvPr>
          <p:cNvGrpSpPr/>
          <p:nvPr/>
        </p:nvGrpSpPr>
        <p:grpSpPr>
          <a:xfrm>
            <a:off x="5747599" y="4990543"/>
            <a:ext cx="1970446" cy="1473077"/>
            <a:chOff x="9675628" y="3139262"/>
            <a:chExt cx="1934464" cy="1473077"/>
          </a:xfrm>
        </p:grpSpPr>
        <p:grpSp>
          <p:nvGrpSpPr>
            <p:cNvPr id="335" name="Group 334">
              <a:extLst>
                <a:ext uri="{FF2B5EF4-FFF2-40B4-BE49-F238E27FC236}">
                  <a16:creationId xmlns:a16="http://schemas.microsoft.com/office/drawing/2014/main" id="{2B207DCD-95FD-204A-B8E4-E5DE959FDFB1}"/>
                </a:ext>
              </a:extLst>
            </p:cNvPr>
            <p:cNvGrpSpPr/>
            <p:nvPr/>
          </p:nvGrpSpPr>
          <p:grpSpPr>
            <a:xfrm>
              <a:off x="9675628" y="3139262"/>
              <a:ext cx="1934464" cy="1473077"/>
              <a:chOff x="5243576" y="5038343"/>
              <a:chExt cx="1934464" cy="1473077"/>
            </a:xfrm>
          </p:grpSpPr>
          <p:pic>
            <p:nvPicPr>
              <p:cNvPr id="340" name="Picture 339">
                <a:extLst>
                  <a:ext uri="{FF2B5EF4-FFF2-40B4-BE49-F238E27FC236}">
                    <a16:creationId xmlns:a16="http://schemas.microsoft.com/office/drawing/2014/main" id="{28FC1A51-A676-4F41-9E61-EB7A7E4AD436}"/>
                  </a:ext>
                </a:extLst>
              </p:cNvPr>
              <p:cNvPicPr>
                <a:picLocks noChangeAspect="1"/>
              </p:cNvPicPr>
              <p:nvPr/>
            </p:nvPicPr>
            <p:blipFill>
              <a:blip r:embed="rId3"/>
              <a:stretch>
                <a:fillRect/>
              </a:stretch>
            </p:blipFill>
            <p:spPr>
              <a:xfrm>
                <a:off x="5243576" y="5038343"/>
                <a:ext cx="1934464" cy="1473077"/>
              </a:xfrm>
              <a:prstGeom prst="rect">
                <a:avLst/>
              </a:prstGeom>
            </p:spPr>
          </p:pic>
          <p:sp>
            <p:nvSpPr>
              <p:cNvPr id="341" name="TextBox 340">
                <a:extLst>
                  <a:ext uri="{FF2B5EF4-FFF2-40B4-BE49-F238E27FC236}">
                    <a16:creationId xmlns:a16="http://schemas.microsoft.com/office/drawing/2014/main" id="{F453398A-7CD8-4446-A672-32756C4C06C4}"/>
                  </a:ext>
                </a:extLst>
              </p:cNvPr>
              <p:cNvSpPr txBox="1"/>
              <p:nvPr/>
            </p:nvSpPr>
            <p:spPr>
              <a:xfrm>
                <a:off x="5297177" y="5160299"/>
                <a:ext cx="433132" cy="253916"/>
              </a:xfrm>
              <a:prstGeom prst="rect">
                <a:avLst/>
              </a:prstGeom>
              <a:noFill/>
            </p:spPr>
            <p:txBody>
              <a:bodyPr wrap="none" rtlCol="0">
                <a:spAutoFit/>
              </a:bodyPr>
              <a:lstStyle/>
              <a:p>
                <a:r>
                  <a:rPr lang="en-US" sz="1050" b="1" dirty="0">
                    <a:solidFill>
                      <a:prstClr val="black"/>
                    </a:solidFill>
                    <a:latin typeface="Trebuchet MS" panose="020B0603020202020204"/>
                  </a:rPr>
                  <a:t>ATC</a:t>
                </a:r>
              </a:p>
            </p:txBody>
          </p:sp>
        </p:grpSp>
        <p:grpSp>
          <p:nvGrpSpPr>
            <p:cNvPr id="336" name="Group 335">
              <a:extLst>
                <a:ext uri="{FF2B5EF4-FFF2-40B4-BE49-F238E27FC236}">
                  <a16:creationId xmlns:a16="http://schemas.microsoft.com/office/drawing/2014/main" id="{042F38F3-2627-6D41-9887-E004A331E972}"/>
                </a:ext>
              </a:extLst>
            </p:cNvPr>
            <p:cNvGrpSpPr/>
            <p:nvPr/>
          </p:nvGrpSpPr>
          <p:grpSpPr>
            <a:xfrm>
              <a:off x="10393143" y="3674746"/>
              <a:ext cx="688729" cy="485458"/>
              <a:chOff x="8150166" y="2210906"/>
              <a:chExt cx="688729" cy="485458"/>
            </a:xfrm>
          </p:grpSpPr>
          <p:sp>
            <p:nvSpPr>
              <p:cNvPr id="338" name="Can 337">
                <a:extLst>
                  <a:ext uri="{FF2B5EF4-FFF2-40B4-BE49-F238E27FC236}">
                    <a16:creationId xmlns:a16="http://schemas.microsoft.com/office/drawing/2014/main" id="{09391839-6D89-4A4F-89DD-E331D818C28D}"/>
                  </a:ext>
                </a:extLst>
              </p:cNvPr>
              <p:cNvSpPr/>
              <p:nvPr/>
            </p:nvSpPr>
            <p:spPr>
              <a:xfrm>
                <a:off x="8150166" y="2210906"/>
                <a:ext cx="688729" cy="485458"/>
              </a:xfrm>
              <a:prstGeom prst="can">
                <a:avLst/>
              </a:prstGeom>
              <a:solidFill>
                <a:schemeClr val="tx1">
                  <a:lumMod val="75000"/>
                </a:scheme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rebuchet MS" panose="020B0603020202020204"/>
                  <a:ea typeface=""/>
                  <a:cs typeface=""/>
                </a:endParaRPr>
              </a:p>
            </p:txBody>
          </p:sp>
          <p:sp>
            <p:nvSpPr>
              <p:cNvPr id="339" name="TextBox 338">
                <a:extLst>
                  <a:ext uri="{FF2B5EF4-FFF2-40B4-BE49-F238E27FC236}">
                    <a16:creationId xmlns:a16="http://schemas.microsoft.com/office/drawing/2014/main" id="{D2DFB4DC-2A27-4343-BC94-7263C4F964EA}"/>
                  </a:ext>
                </a:extLst>
              </p:cNvPr>
              <p:cNvSpPr txBox="1"/>
              <p:nvPr/>
            </p:nvSpPr>
            <p:spPr>
              <a:xfrm>
                <a:off x="8193810" y="2383116"/>
                <a:ext cx="601448" cy="21544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Trebuchet MS" panose="020B0603020202020204"/>
                  </a:rPr>
                  <a:t>Teradata</a:t>
                </a:r>
              </a:p>
            </p:txBody>
          </p:sp>
        </p:grpSp>
      </p:grpSp>
      <p:grpSp>
        <p:nvGrpSpPr>
          <p:cNvPr id="342" name="Group 341">
            <a:extLst>
              <a:ext uri="{FF2B5EF4-FFF2-40B4-BE49-F238E27FC236}">
                <a16:creationId xmlns:a16="http://schemas.microsoft.com/office/drawing/2014/main" id="{115046AC-5FA1-D747-BACE-05459FC71259}"/>
              </a:ext>
            </a:extLst>
          </p:cNvPr>
          <p:cNvGrpSpPr/>
          <p:nvPr/>
        </p:nvGrpSpPr>
        <p:grpSpPr>
          <a:xfrm>
            <a:off x="9335911" y="2516084"/>
            <a:ext cx="1790621" cy="1473077"/>
            <a:chOff x="9230811" y="2882346"/>
            <a:chExt cx="1790621" cy="1473077"/>
          </a:xfrm>
        </p:grpSpPr>
        <p:grpSp>
          <p:nvGrpSpPr>
            <p:cNvPr id="343" name="Group 342">
              <a:extLst>
                <a:ext uri="{FF2B5EF4-FFF2-40B4-BE49-F238E27FC236}">
                  <a16:creationId xmlns:a16="http://schemas.microsoft.com/office/drawing/2014/main" id="{B3C0E6EE-906A-5144-9E79-ED32A82B1CF7}"/>
                </a:ext>
              </a:extLst>
            </p:cNvPr>
            <p:cNvGrpSpPr/>
            <p:nvPr/>
          </p:nvGrpSpPr>
          <p:grpSpPr>
            <a:xfrm>
              <a:off x="9230811" y="2882346"/>
              <a:ext cx="1790621" cy="1473077"/>
              <a:chOff x="5173718" y="5038343"/>
              <a:chExt cx="1790621" cy="1473077"/>
            </a:xfrm>
          </p:grpSpPr>
          <p:pic>
            <p:nvPicPr>
              <p:cNvPr id="348" name="Picture 347">
                <a:extLst>
                  <a:ext uri="{FF2B5EF4-FFF2-40B4-BE49-F238E27FC236}">
                    <a16:creationId xmlns:a16="http://schemas.microsoft.com/office/drawing/2014/main" id="{94EFE6C7-C283-8543-BEEA-4B520ADED5B1}"/>
                  </a:ext>
                </a:extLst>
              </p:cNvPr>
              <p:cNvPicPr>
                <a:picLocks noChangeAspect="1"/>
              </p:cNvPicPr>
              <p:nvPr/>
            </p:nvPicPr>
            <p:blipFill>
              <a:blip r:embed="rId3"/>
              <a:stretch>
                <a:fillRect/>
              </a:stretch>
            </p:blipFill>
            <p:spPr>
              <a:xfrm>
                <a:off x="5218390" y="5038343"/>
                <a:ext cx="1745949" cy="1473077"/>
              </a:xfrm>
              <a:prstGeom prst="rect">
                <a:avLst/>
              </a:prstGeom>
            </p:spPr>
          </p:pic>
          <p:sp>
            <p:nvSpPr>
              <p:cNvPr id="349" name="TextBox 348">
                <a:extLst>
                  <a:ext uri="{FF2B5EF4-FFF2-40B4-BE49-F238E27FC236}">
                    <a16:creationId xmlns:a16="http://schemas.microsoft.com/office/drawing/2014/main" id="{7D51EC41-4EDD-0B49-A46D-40DEDF419AE4}"/>
                  </a:ext>
                </a:extLst>
              </p:cNvPr>
              <p:cNvSpPr txBox="1"/>
              <p:nvPr/>
            </p:nvSpPr>
            <p:spPr>
              <a:xfrm>
                <a:off x="5173718" y="5081273"/>
                <a:ext cx="1752403" cy="253916"/>
              </a:xfrm>
              <a:prstGeom prst="rect">
                <a:avLst/>
              </a:prstGeom>
              <a:noFill/>
            </p:spPr>
            <p:txBody>
              <a:bodyPr wrap="none" rtlCol="0">
                <a:spAutoFit/>
              </a:bodyPr>
              <a:lstStyle/>
              <a:p>
                <a:r>
                  <a:rPr lang="en-US" sz="1050" b="1" dirty="0">
                    <a:solidFill>
                      <a:schemeClr val="bg1"/>
                    </a:solidFill>
                    <a:latin typeface="Trebuchet MS" panose="020B0603020202020204"/>
                  </a:rPr>
                  <a:t>GCP (</a:t>
                </a:r>
                <a:r>
                  <a:rPr lang="en-US" sz="1050" b="1" dirty="0" err="1">
                    <a:solidFill>
                      <a:schemeClr val="bg1"/>
                    </a:solidFill>
                    <a:latin typeface="Trebuchet MS" panose="020B0603020202020204"/>
                  </a:rPr>
                  <a:t>pr</a:t>
                </a:r>
                <a:r>
                  <a:rPr lang="en-US" sz="1050" b="1" dirty="0">
                    <a:solidFill>
                      <a:schemeClr val="bg1"/>
                    </a:solidFill>
                    <a:latin typeface="Trebuchet MS" panose="020B0603020202020204"/>
                  </a:rPr>
                  <a:t>-</a:t>
                </a:r>
                <a:r>
                  <a:rPr lang="en-US" sz="1050" b="1" dirty="0" err="1">
                    <a:solidFill>
                      <a:schemeClr val="bg1"/>
                    </a:solidFill>
                    <a:latin typeface="Trebuchet MS" panose="020B0603020202020204"/>
                  </a:rPr>
                  <a:t>edw</a:t>
                </a:r>
                <a:r>
                  <a:rPr lang="en-US" sz="1050" b="1" dirty="0">
                    <a:solidFill>
                      <a:schemeClr val="bg1"/>
                    </a:solidFill>
                    <a:latin typeface="Trebuchet MS" panose="020B0603020202020204"/>
                  </a:rPr>
                  <a:t>-beta-views)</a:t>
                </a:r>
              </a:p>
            </p:txBody>
          </p:sp>
        </p:grpSp>
        <p:grpSp>
          <p:nvGrpSpPr>
            <p:cNvPr id="344" name="Group 343">
              <a:extLst>
                <a:ext uri="{FF2B5EF4-FFF2-40B4-BE49-F238E27FC236}">
                  <a16:creationId xmlns:a16="http://schemas.microsoft.com/office/drawing/2014/main" id="{9051C879-47E7-AB48-9BDD-BB3A99092695}"/>
                </a:ext>
              </a:extLst>
            </p:cNvPr>
            <p:cNvGrpSpPr/>
            <p:nvPr/>
          </p:nvGrpSpPr>
          <p:grpSpPr>
            <a:xfrm>
              <a:off x="9773278" y="3470628"/>
              <a:ext cx="688729" cy="485458"/>
              <a:chOff x="8150166" y="2210906"/>
              <a:chExt cx="688729" cy="485458"/>
            </a:xfrm>
          </p:grpSpPr>
          <p:sp>
            <p:nvSpPr>
              <p:cNvPr id="346" name="Can 345">
                <a:extLst>
                  <a:ext uri="{FF2B5EF4-FFF2-40B4-BE49-F238E27FC236}">
                    <a16:creationId xmlns:a16="http://schemas.microsoft.com/office/drawing/2014/main" id="{D184E6B1-ED4D-7E42-B15F-1D791214FE52}"/>
                  </a:ext>
                </a:extLst>
              </p:cNvPr>
              <p:cNvSpPr/>
              <p:nvPr/>
            </p:nvSpPr>
            <p:spPr>
              <a:xfrm>
                <a:off x="8150166" y="2210906"/>
                <a:ext cx="688729" cy="485458"/>
              </a:xfrm>
              <a:prstGeom prst="can">
                <a:avLst/>
              </a:prstGeom>
              <a:solidFill>
                <a:schemeClr val="tx1">
                  <a:lumMod val="75000"/>
                </a:scheme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
                  <a:cs typeface=""/>
                </a:endParaRPr>
              </a:p>
            </p:txBody>
          </p:sp>
          <p:sp>
            <p:nvSpPr>
              <p:cNvPr id="347" name="TextBox 346">
                <a:extLst>
                  <a:ext uri="{FF2B5EF4-FFF2-40B4-BE49-F238E27FC236}">
                    <a16:creationId xmlns:a16="http://schemas.microsoft.com/office/drawing/2014/main" id="{4CD8120A-4374-BF44-8A20-7C394316B531}"/>
                  </a:ext>
                </a:extLst>
              </p:cNvPr>
              <p:cNvSpPr txBox="1"/>
              <p:nvPr/>
            </p:nvSpPr>
            <p:spPr>
              <a:xfrm>
                <a:off x="8197018" y="2383116"/>
                <a:ext cx="595035" cy="21544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Trebuchet MS" panose="020B0603020202020204"/>
                  </a:rPr>
                  <a:t>BigQuery</a:t>
                </a:r>
              </a:p>
            </p:txBody>
          </p:sp>
        </p:grpSp>
      </p:grpSp>
      <p:cxnSp>
        <p:nvCxnSpPr>
          <p:cNvPr id="351" name="Elbow Connector 350">
            <a:extLst>
              <a:ext uri="{FF2B5EF4-FFF2-40B4-BE49-F238E27FC236}">
                <a16:creationId xmlns:a16="http://schemas.microsoft.com/office/drawing/2014/main" id="{B1D2EEA4-C5BE-E044-B1B4-A31EACB21511}"/>
              </a:ext>
            </a:extLst>
          </p:cNvPr>
          <p:cNvCxnSpPr>
            <a:cxnSpLocks/>
            <a:stCxn id="367" idx="1"/>
            <a:endCxn id="332" idx="1"/>
          </p:cNvCxnSpPr>
          <p:nvPr/>
        </p:nvCxnSpPr>
        <p:spPr>
          <a:xfrm rot="16200000" flipH="1" flipV="1">
            <a:off x="8469587" y="-14645"/>
            <a:ext cx="439355" cy="3588195"/>
          </a:xfrm>
          <a:prstGeom prst="bentConnector3">
            <a:avLst>
              <a:gd name="adj1" fmla="val -520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3" name="Elbow Connector 352">
            <a:extLst>
              <a:ext uri="{FF2B5EF4-FFF2-40B4-BE49-F238E27FC236}">
                <a16:creationId xmlns:a16="http://schemas.microsoft.com/office/drawing/2014/main" id="{E78F2DB6-73F2-F743-9B81-7471F649B7ED}"/>
              </a:ext>
            </a:extLst>
          </p:cNvPr>
          <p:cNvCxnSpPr>
            <a:cxnSpLocks/>
            <a:stCxn id="346" idx="2"/>
            <a:endCxn id="333" idx="3"/>
          </p:cNvCxnSpPr>
          <p:nvPr/>
        </p:nvCxnSpPr>
        <p:spPr>
          <a:xfrm rot="10800000">
            <a:off x="7192690" y="2279063"/>
            <a:ext cx="2685689" cy="10680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6" name="Oval 355">
            <a:extLst>
              <a:ext uri="{FF2B5EF4-FFF2-40B4-BE49-F238E27FC236}">
                <a16:creationId xmlns:a16="http://schemas.microsoft.com/office/drawing/2014/main" id="{FEF413AB-085A-F94A-9425-D5278D7861A1}"/>
              </a:ext>
            </a:extLst>
          </p:cNvPr>
          <p:cNvSpPr/>
          <p:nvPr/>
        </p:nvSpPr>
        <p:spPr>
          <a:xfrm>
            <a:off x="8135079" y="1233838"/>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SAG</a:t>
            </a:r>
          </a:p>
        </p:txBody>
      </p:sp>
      <p:sp>
        <p:nvSpPr>
          <p:cNvPr id="357" name="Oval 356">
            <a:extLst>
              <a:ext uri="{FF2B5EF4-FFF2-40B4-BE49-F238E27FC236}">
                <a16:creationId xmlns:a16="http://schemas.microsoft.com/office/drawing/2014/main" id="{33E17762-4FC0-184B-BB5E-F4CEF928EA9E}"/>
              </a:ext>
            </a:extLst>
          </p:cNvPr>
          <p:cNvSpPr/>
          <p:nvPr/>
        </p:nvSpPr>
        <p:spPr>
          <a:xfrm>
            <a:off x="8225856" y="2798227"/>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SAG</a:t>
            </a:r>
          </a:p>
        </p:txBody>
      </p:sp>
      <p:sp>
        <p:nvSpPr>
          <p:cNvPr id="362" name="Oval 361">
            <a:extLst>
              <a:ext uri="{FF2B5EF4-FFF2-40B4-BE49-F238E27FC236}">
                <a16:creationId xmlns:a16="http://schemas.microsoft.com/office/drawing/2014/main" id="{AD9C8E93-DCEE-6240-BF3D-7703F5BF937F}"/>
              </a:ext>
            </a:extLst>
          </p:cNvPr>
          <p:cNvSpPr/>
          <p:nvPr/>
        </p:nvSpPr>
        <p:spPr>
          <a:xfrm>
            <a:off x="6105724" y="1959316"/>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OG</a:t>
            </a:r>
          </a:p>
        </p:txBody>
      </p:sp>
      <p:sp>
        <p:nvSpPr>
          <p:cNvPr id="363" name="Oval 362">
            <a:extLst>
              <a:ext uri="{FF2B5EF4-FFF2-40B4-BE49-F238E27FC236}">
                <a16:creationId xmlns:a16="http://schemas.microsoft.com/office/drawing/2014/main" id="{AD02763D-B0F5-4E48-9A95-6431BF9BFC70}"/>
              </a:ext>
            </a:extLst>
          </p:cNvPr>
          <p:cNvSpPr/>
          <p:nvPr/>
        </p:nvSpPr>
        <p:spPr>
          <a:xfrm>
            <a:off x="6630839" y="4339127"/>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SAA</a:t>
            </a:r>
          </a:p>
        </p:txBody>
      </p:sp>
      <p:sp>
        <p:nvSpPr>
          <p:cNvPr id="364" name="TextBox 363">
            <a:extLst>
              <a:ext uri="{FF2B5EF4-FFF2-40B4-BE49-F238E27FC236}">
                <a16:creationId xmlns:a16="http://schemas.microsoft.com/office/drawing/2014/main" id="{19B51B72-2F3E-5847-8A00-C573BF529F4E}"/>
              </a:ext>
            </a:extLst>
          </p:cNvPr>
          <p:cNvSpPr txBox="1"/>
          <p:nvPr/>
        </p:nvSpPr>
        <p:spPr>
          <a:xfrm>
            <a:off x="3018546" y="2537964"/>
            <a:ext cx="1877437" cy="861774"/>
          </a:xfrm>
          <a:prstGeom prst="rect">
            <a:avLst/>
          </a:prstGeom>
          <a:noFill/>
          <a:ln>
            <a:solidFill>
              <a:schemeClr val="bg1"/>
            </a:solidFill>
          </a:ln>
        </p:spPr>
        <p:txBody>
          <a:bodyPr wrap="none" rtlCol="0">
            <a:spAutoFit/>
          </a:bodyPr>
          <a:lstStyle/>
          <a:p>
            <a:r>
              <a:rPr lang="en-US" sz="1000" b="1" dirty="0">
                <a:solidFill>
                  <a:schemeClr val="bg1"/>
                </a:solidFill>
              </a:rPr>
              <a:t>Standard Analytics Services:</a:t>
            </a:r>
          </a:p>
          <a:p>
            <a:pPr marL="171450" indent="-171450">
              <a:buFont typeface="Arial" panose="020B0604020202020204" pitchFamily="34" charset="0"/>
              <a:buChar char="•"/>
            </a:pPr>
            <a:r>
              <a:rPr lang="en-US" sz="1000" dirty="0">
                <a:solidFill>
                  <a:schemeClr val="bg1"/>
                </a:solidFill>
              </a:rPr>
              <a:t>Tableau</a:t>
            </a:r>
          </a:p>
          <a:p>
            <a:pPr marL="171450" indent="-171450">
              <a:buFont typeface="Arial" panose="020B0604020202020204" pitchFamily="34" charset="0"/>
              <a:buChar char="•"/>
            </a:pPr>
            <a:r>
              <a:rPr lang="en-US" sz="1000" dirty="0" err="1">
                <a:solidFill>
                  <a:schemeClr val="bg1"/>
                </a:solidFill>
              </a:rPr>
              <a:t>DataProc</a:t>
            </a:r>
            <a:endParaRPr lang="en-US" sz="1000" dirty="0">
              <a:solidFill>
                <a:schemeClr val="bg1"/>
              </a:solidFill>
            </a:endParaRPr>
          </a:p>
          <a:p>
            <a:pPr marL="171450" indent="-171450">
              <a:buFont typeface="Arial" panose="020B0604020202020204" pitchFamily="34" charset="0"/>
              <a:buChar char="•"/>
            </a:pPr>
            <a:r>
              <a:rPr lang="en-US" sz="1000" dirty="0" err="1">
                <a:solidFill>
                  <a:schemeClr val="bg1"/>
                </a:solidFill>
              </a:rPr>
              <a:t>CloudML</a:t>
            </a:r>
            <a:endParaRPr lang="en-US" sz="1000" dirty="0">
              <a:solidFill>
                <a:schemeClr val="bg1"/>
              </a:solidFill>
            </a:endParaRPr>
          </a:p>
          <a:p>
            <a:pPr marL="171450" indent="-171450">
              <a:buFont typeface="Arial" panose="020B0604020202020204" pitchFamily="34" charset="0"/>
              <a:buChar char="•"/>
            </a:pPr>
            <a:r>
              <a:rPr lang="en-US" sz="1000" dirty="0" err="1">
                <a:solidFill>
                  <a:schemeClr val="bg1"/>
                </a:solidFill>
              </a:rPr>
              <a:t>DataLab</a:t>
            </a:r>
            <a:endParaRPr lang="en-US" sz="1000" dirty="0">
              <a:solidFill>
                <a:schemeClr val="bg1"/>
              </a:solidFill>
            </a:endParaRPr>
          </a:p>
        </p:txBody>
      </p:sp>
      <p:grpSp>
        <p:nvGrpSpPr>
          <p:cNvPr id="365" name="Group 364">
            <a:extLst>
              <a:ext uri="{FF2B5EF4-FFF2-40B4-BE49-F238E27FC236}">
                <a16:creationId xmlns:a16="http://schemas.microsoft.com/office/drawing/2014/main" id="{174132DA-BAA7-D042-AD86-C5BA0B419FD6}"/>
              </a:ext>
            </a:extLst>
          </p:cNvPr>
          <p:cNvGrpSpPr/>
          <p:nvPr/>
        </p:nvGrpSpPr>
        <p:grpSpPr>
          <a:xfrm>
            <a:off x="9365562" y="964628"/>
            <a:ext cx="1760970" cy="1473077"/>
            <a:chOff x="9260462" y="1082415"/>
            <a:chExt cx="1760970" cy="1473077"/>
          </a:xfrm>
        </p:grpSpPr>
        <p:grpSp>
          <p:nvGrpSpPr>
            <p:cNvPr id="366" name="Group 365">
              <a:extLst>
                <a:ext uri="{FF2B5EF4-FFF2-40B4-BE49-F238E27FC236}">
                  <a16:creationId xmlns:a16="http://schemas.microsoft.com/office/drawing/2014/main" id="{CC516991-8D37-E644-B1ED-8E6403339B88}"/>
                </a:ext>
              </a:extLst>
            </p:cNvPr>
            <p:cNvGrpSpPr/>
            <p:nvPr/>
          </p:nvGrpSpPr>
          <p:grpSpPr>
            <a:xfrm>
              <a:off x="9260462" y="1082415"/>
              <a:ext cx="1760970" cy="1473077"/>
              <a:chOff x="4719087" y="5038343"/>
              <a:chExt cx="1760970" cy="1473077"/>
            </a:xfrm>
          </p:grpSpPr>
          <p:pic>
            <p:nvPicPr>
              <p:cNvPr id="370" name="Picture 369">
                <a:extLst>
                  <a:ext uri="{FF2B5EF4-FFF2-40B4-BE49-F238E27FC236}">
                    <a16:creationId xmlns:a16="http://schemas.microsoft.com/office/drawing/2014/main" id="{5B7103E7-AE9A-3E4F-883B-5EBAB7FCFE9B}"/>
                  </a:ext>
                </a:extLst>
              </p:cNvPr>
              <p:cNvPicPr>
                <a:picLocks noChangeAspect="1"/>
              </p:cNvPicPr>
              <p:nvPr/>
            </p:nvPicPr>
            <p:blipFill>
              <a:blip r:embed="rId3"/>
              <a:stretch>
                <a:fillRect/>
              </a:stretch>
            </p:blipFill>
            <p:spPr>
              <a:xfrm>
                <a:off x="4719087" y="5038343"/>
                <a:ext cx="1760970" cy="1473077"/>
              </a:xfrm>
              <a:prstGeom prst="rect">
                <a:avLst/>
              </a:prstGeom>
            </p:spPr>
          </p:pic>
          <p:sp>
            <p:nvSpPr>
              <p:cNvPr id="371" name="TextBox 370">
                <a:extLst>
                  <a:ext uri="{FF2B5EF4-FFF2-40B4-BE49-F238E27FC236}">
                    <a16:creationId xmlns:a16="http://schemas.microsoft.com/office/drawing/2014/main" id="{8970D36D-7AB2-5E48-9B7A-5538EEC3F7B6}"/>
                  </a:ext>
                </a:extLst>
              </p:cNvPr>
              <p:cNvSpPr txBox="1"/>
              <p:nvPr/>
            </p:nvSpPr>
            <p:spPr>
              <a:xfrm>
                <a:off x="4810444" y="5070650"/>
                <a:ext cx="1422184" cy="253916"/>
              </a:xfrm>
              <a:prstGeom prst="rect">
                <a:avLst/>
              </a:prstGeom>
              <a:noFill/>
            </p:spPr>
            <p:txBody>
              <a:bodyPr wrap="none" rtlCol="0">
                <a:spAutoFit/>
              </a:bodyPr>
              <a:lstStyle/>
              <a:p>
                <a:r>
                  <a:rPr lang="en-US" sz="1050" b="1" dirty="0">
                    <a:solidFill>
                      <a:schemeClr val="bg1"/>
                    </a:solidFill>
                    <a:latin typeface="Trebuchet MS" panose="020B0603020202020204"/>
                  </a:rPr>
                  <a:t>GCP (</a:t>
                </a:r>
                <a:r>
                  <a:rPr lang="en-US" sz="1050" b="1" dirty="0" err="1">
                    <a:solidFill>
                      <a:schemeClr val="bg1"/>
                    </a:solidFill>
                    <a:latin typeface="Trebuchet MS" panose="020B0603020202020204"/>
                  </a:rPr>
                  <a:t>pr</a:t>
                </a:r>
                <a:r>
                  <a:rPr lang="en-US" sz="1050" b="1" dirty="0">
                    <a:solidFill>
                      <a:schemeClr val="bg1"/>
                    </a:solidFill>
                    <a:latin typeface="Trebuchet MS" panose="020B0603020202020204"/>
                  </a:rPr>
                  <a:t>-</a:t>
                </a:r>
                <a:r>
                  <a:rPr lang="en-US" sz="1050" b="1" dirty="0" err="1">
                    <a:solidFill>
                      <a:schemeClr val="bg1"/>
                    </a:solidFill>
                    <a:latin typeface="Trebuchet MS" panose="020B0603020202020204"/>
                  </a:rPr>
                  <a:t>edw</a:t>
                </a:r>
                <a:r>
                  <a:rPr lang="en-US" sz="1050" b="1" dirty="0">
                    <a:solidFill>
                      <a:schemeClr val="bg1"/>
                    </a:solidFill>
                    <a:latin typeface="Trebuchet MS" panose="020B0603020202020204"/>
                  </a:rPr>
                  <a:t>-views)</a:t>
                </a:r>
              </a:p>
            </p:txBody>
          </p:sp>
        </p:grpSp>
        <p:sp>
          <p:nvSpPr>
            <p:cNvPr id="367" name="Can 366">
              <a:extLst>
                <a:ext uri="{FF2B5EF4-FFF2-40B4-BE49-F238E27FC236}">
                  <a16:creationId xmlns:a16="http://schemas.microsoft.com/office/drawing/2014/main" id="{C9545C42-FA6C-8E43-9FB9-507C1F0F698D}"/>
                </a:ext>
              </a:extLst>
            </p:cNvPr>
            <p:cNvSpPr/>
            <p:nvPr/>
          </p:nvSpPr>
          <p:spPr>
            <a:xfrm>
              <a:off x="10033897" y="1677563"/>
              <a:ext cx="688729" cy="485458"/>
            </a:xfrm>
            <a:prstGeom prst="can">
              <a:avLst/>
            </a:prstGeom>
            <a:solidFill>
              <a:schemeClr val="tx1">
                <a:lumMod val="75000"/>
              </a:scheme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
                <a:cs typeface=""/>
              </a:endParaRPr>
            </a:p>
          </p:txBody>
        </p:sp>
        <p:sp>
          <p:nvSpPr>
            <p:cNvPr id="368" name="TextBox 367">
              <a:extLst>
                <a:ext uri="{FF2B5EF4-FFF2-40B4-BE49-F238E27FC236}">
                  <a16:creationId xmlns:a16="http://schemas.microsoft.com/office/drawing/2014/main" id="{D49BA209-ED60-6341-827D-B49BB09841D0}"/>
                </a:ext>
              </a:extLst>
            </p:cNvPr>
            <p:cNvSpPr txBox="1"/>
            <p:nvPr/>
          </p:nvSpPr>
          <p:spPr>
            <a:xfrm>
              <a:off x="10080749" y="1849773"/>
              <a:ext cx="595035" cy="21544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Trebuchet MS" panose="020B0603020202020204"/>
                </a:rPr>
                <a:t>BigQuery</a:t>
              </a:r>
            </a:p>
          </p:txBody>
        </p:sp>
      </p:grpSp>
      <p:sp>
        <p:nvSpPr>
          <p:cNvPr id="375" name="Can 374">
            <a:extLst>
              <a:ext uri="{FF2B5EF4-FFF2-40B4-BE49-F238E27FC236}">
                <a16:creationId xmlns:a16="http://schemas.microsoft.com/office/drawing/2014/main" id="{4E7FE5AD-C3B7-0541-A164-A3C55C38BFF4}"/>
              </a:ext>
            </a:extLst>
          </p:cNvPr>
          <p:cNvSpPr/>
          <p:nvPr/>
        </p:nvSpPr>
        <p:spPr>
          <a:xfrm>
            <a:off x="4554289" y="1948191"/>
            <a:ext cx="688729" cy="485458"/>
          </a:xfrm>
          <a:prstGeom prst="can">
            <a:avLst/>
          </a:prstGeom>
          <a:solidFill>
            <a:srgbClr val="F9CBAB"/>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Trebuchet MS" panose="020B0603020202020204"/>
                <a:ea typeface=""/>
                <a:cs typeface=""/>
              </a:rPr>
              <a:t>Cloud Storage</a:t>
            </a:r>
          </a:p>
        </p:txBody>
      </p:sp>
      <p:sp>
        <p:nvSpPr>
          <p:cNvPr id="378" name="Rectangle 377">
            <a:extLst>
              <a:ext uri="{FF2B5EF4-FFF2-40B4-BE49-F238E27FC236}">
                <a16:creationId xmlns:a16="http://schemas.microsoft.com/office/drawing/2014/main" id="{7B6BF628-CA74-B44D-9FD5-2362C222C0B4}"/>
              </a:ext>
            </a:extLst>
          </p:cNvPr>
          <p:cNvSpPr/>
          <p:nvPr/>
        </p:nvSpPr>
        <p:spPr>
          <a:xfrm>
            <a:off x="6479862" y="4632344"/>
            <a:ext cx="773984" cy="272094"/>
          </a:xfrm>
          <a:prstGeom prst="rect">
            <a:avLst/>
          </a:prstGeom>
          <a:solidFill>
            <a:sysClr val="window" lastClr="FFFFFF"/>
          </a:solidFill>
          <a:ln w="28575" cap="flat" cmpd="sng" algn="ctr">
            <a:solidFill>
              <a:srgbClr val="6BA4E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panose="020F0502020204030204"/>
                <a:ea typeface="+mn-ea"/>
                <a:cs typeface="+mn-cs"/>
              </a:rPr>
              <a:t>Data Factory</a:t>
            </a:r>
          </a:p>
        </p:txBody>
      </p:sp>
      <p:grpSp>
        <p:nvGrpSpPr>
          <p:cNvPr id="382" name="Group 381">
            <a:extLst>
              <a:ext uri="{FF2B5EF4-FFF2-40B4-BE49-F238E27FC236}">
                <a16:creationId xmlns:a16="http://schemas.microsoft.com/office/drawing/2014/main" id="{E2B03D58-3200-E745-BE18-8506C64DBF01}"/>
              </a:ext>
            </a:extLst>
          </p:cNvPr>
          <p:cNvGrpSpPr/>
          <p:nvPr/>
        </p:nvGrpSpPr>
        <p:grpSpPr>
          <a:xfrm>
            <a:off x="6507750" y="3539577"/>
            <a:ext cx="749813" cy="304500"/>
            <a:chOff x="10012124" y="2672423"/>
            <a:chExt cx="749813" cy="304500"/>
          </a:xfrm>
        </p:grpSpPr>
        <p:pic>
          <p:nvPicPr>
            <p:cNvPr id="383" name="Picture 382">
              <a:extLst>
                <a:ext uri="{FF2B5EF4-FFF2-40B4-BE49-F238E27FC236}">
                  <a16:creationId xmlns:a16="http://schemas.microsoft.com/office/drawing/2014/main" id="{AE215E23-401E-2946-BEBE-9A2CF7AC4558}"/>
                </a:ext>
              </a:extLst>
            </p:cNvPr>
            <p:cNvPicPr>
              <a:picLocks noChangeAspect="1"/>
            </p:cNvPicPr>
            <p:nvPr/>
          </p:nvPicPr>
          <p:blipFill>
            <a:blip r:embed="rId7"/>
            <a:stretch>
              <a:fillRect/>
            </a:stretch>
          </p:blipFill>
          <p:spPr>
            <a:xfrm>
              <a:off x="10012124" y="2672423"/>
              <a:ext cx="749813" cy="304500"/>
            </a:xfrm>
            <a:prstGeom prst="rect">
              <a:avLst/>
            </a:prstGeom>
          </p:spPr>
        </p:pic>
        <p:sp>
          <p:nvSpPr>
            <p:cNvPr id="384" name="TextBox 383">
              <a:extLst>
                <a:ext uri="{FF2B5EF4-FFF2-40B4-BE49-F238E27FC236}">
                  <a16:creationId xmlns:a16="http://schemas.microsoft.com/office/drawing/2014/main" id="{6C6E8BFD-57C1-E448-BEDA-B7FE2AB808DC}"/>
                </a:ext>
              </a:extLst>
            </p:cNvPr>
            <p:cNvSpPr txBox="1"/>
            <p:nvPr/>
          </p:nvSpPr>
          <p:spPr>
            <a:xfrm>
              <a:off x="10134077" y="2696111"/>
              <a:ext cx="527709" cy="230832"/>
            </a:xfrm>
            <a:prstGeom prst="rect">
              <a:avLst/>
            </a:prstGeom>
            <a:noFill/>
          </p:spPr>
          <p:txBody>
            <a:bodyPr wrap="none" rtlCol="0">
              <a:spAutoFit/>
            </a:bodyPr>
            <a:lstStyle/>
            <a:p>
              <a:r>
                <a:rPr lang="en-US" sz="900" dirty="0">
                  <a:solidFill>
                    <a:prstClr val="black"/>
                  </a:solidFill>
                  <a:latin typeface="Calibri" panose="020F0502020204030204"/>
                </a:rPr>
                <a:t>Equinix</a:t>
              </a:r>
            </a:p>
          </p:txBody>
        </p:sp>
      </p:grpSp>
      <p:sp>
        <p:nvSpPr>
          <p:cNvPr id="387" name="TextBox 386">
            <a:extLst>
              <a:ext uri="{FF2B5EF4-FFF2-40B4-BE49-F238E27FC236}">
                <a16:creationId xmlns:a16="http://schemas.microsoft.com/office/drawing/2014/main" id="{70346C9D-EDF2-B446-ACEF-87B08AB0D66A}"/>
              </a:ext>
            </a:extLst>
          </p:cNvPr>
          <p:cNvSpPr txBox="1"/>
          <p:nvPr/>
        </p:nvSpPr>
        <p:spPr>
          <a:xfrm>
            <a:off x="6519323" y="3867584"/>
            <a:ext cx="761655"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sp>
        <p:nvSpPr>
          <p:cNvPr id="389" name="TextBox 388">
            <a:extLst>
              <a:ext uri="{FF2B5EF4-FFF2-40B4-BE49-F238E27FC236}">
                <a16:creationId xmlns:a16="http://schemas.microsoft.com/office/drawing/2014/main" id="{842B33AF-AF6D-7A49-9D12-EB1CFF9520E9}"/>
              </a:ext>
            </a:extLst>
          </p:cNvPr>
          <p:cNvSpPr txBox="1"/>
          <p:nvPr/>
        </p:nvSpPr>
        <p:spPr>
          <a:xfrm>
            <a:off x="6294556" y="4069180"/>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1</a:t>
            </a:r>
          </a:p>
        </p:txBody>
      </p:sp>
      <p:grpSp>
        <p:nvGrpSpPr>
          <p:cNvPr id="393" name="Group 392">
            <a:extLst>
              <a:ext uri="{FF2B5EF4-FFF2-40B4-BE49-F238E27FC236}">
                <a16:creationId xmlns:a16="http://schemas.microsoft.com/office/drawing/2014/main" id="{2FEE5DC9-1FFB-7549-8A79-1B729A6466E4}"/>
              </a:ext>
            </a:extLst>
          </p:cNvPr>
          <p:cNvGrpSpPr/>
          <p:nvPr/>
        </p:nvGrpSpPr>
        <p:grpSpPr>
          <a:xfrm>
            <a:off x="5309190" y="2148236"/>
            <a:ext cx="1549261" cy="461665"/>
            <a:chOff x="5714264" y="2199496"/>
            <a:chExt cx="1549261" cy="461665"/>
          </a:xfrm>
        </p:grpSpPr>
        <p:cxnSp>
          <p:nvCxnSpPr>
            <p:cNvPr id="394" name="Straight Arrow Connector 393">
              <a:extLst>
                <a:ext uri="{FF2B5EF4-FFF2-40B4-BE49-F238E27FC236}">
                  <a16:creationId xmlns:a16="http://schemas.microsoft.com/office/drawing/2014/main" id="{3AE84E0D-8A39-C048-9926-A05178952A13}"/>
                </a:ext>
              </a:extLst>
            </p:cNvPr>
            <p:cNvCxnSpPr>
              <a:cxnSpLocks/>
            </p:cNvCxnSpPr>
            <p:nvPr/>
          </p:nvCxnSpPr>
          <p:spPr>
            <a:xfrm flipV="1">
              <a:off x="5714264" y="2272545"/>
              <a:ext cx="1549261" cy="6838"/>
            </a:xfrm>
            <a:prstGeom prst="straightConnector1">
              <a:avLst/>
            </a:prstGeom>
            <a:noFill/>
            <a:ln w="6350" cap="flat" cmpd="sng" algn="ctr">
              <a:solidFill>
                <a:srgbClr val="ED7D31"/>
              </a:solidFill>
              <a:prstDash val="solid"/>
              <a:miter lim="800000"/>
              <a:tailEnd type="triangle"/>
            </a:ln>
            <a:effectLst/>
          </p:spPr>
        </p:cxnSp>
        <p:sp>
          <p:nvSpPr>
            <p:cNvPr id="395" name="TextBox 394">
              <a:extLst>
                <a:ext uri="{FF2B5EF4-FFF2-40B4-BE49-F238E27FC236}">
                  <a16:creationId xmlns:a16="http://schemas.microsoft.com/office/drawing/2014/main" id="{9B71D8A7-8E64-6745-B25E-5C3715C2223E}"/>
                </a:ext>
              </a:extLst>
            </p:cNvPr>
            <p:cNvSpPr txBox="1"/>
            <p:nvPr/>
          </p:nvSpPr>
          <p:spPr>
            <a:xfrm>
              <a:off x="5910649" y="2199496"/>
              <a:ext cx="720070"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grpSp>
      <p:sp>
        <p:nvSpPr>
          <p:cNvPr id="397" name="TextBox 396">
            <a:extLst>
              <a:ext uri="{FF2B5EF4-FFF2-40B4-BE49-F238E27FC236}">
                <a16:creationId xmlns:a16="http://schemas.microsoft.com/office/drawing/2014/main" id="{4FC91CB3-4F85-B94D-AFB7-6ADFF719D3CE}"/>
              </a:ext>
            </a:extLst>
          </p:cNvPr>
          <p:cNvSpPr txBox="1"/>
          <p:nvPr/>
        </p:nvSpPr>
        <p:spPr>
          <a:xfrm>
            <a:off x="5514448" y="1850835"/>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3</a:t>
            </a:r>
          </a:p>
        </p:txBody>
      </p:sp>
      <p:sp>
        <p:nvSpPr>
          <p:cNvPr id="399" name="TextBox 398">
            <a:extLst>
              <a:ext uri="{FF2B5EF4-FFF2-40B4-BE49-F238E27FC236}">
                <a16:creationId xmlns:a16="http://schemas.microsoft.com/office/drawing/2014/main" id="{649A21FC-E3F4-9343-8C52-3C86D7888AF2}"/>
              </a:ext>
            </a:extLst>
          </p:cNvPr>
          <p:cNvSpPr txBox="1"/>
          <p:nvPr/>
        </p:nvSpPr>
        <p:spPr>
          <a:xfrm>
            <a:off x="1642807" y="2040514"/>
            <a:ext cx="763313"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sp>
        <p:nvSpPr>
          <p:cNvPr id="402" name="TextBox 401">
            <a:extLst>
              <a:ext uri="{FF2B5EF4-FFF2-40B4-BE49-F238E27FC236}">
                <a16:creationId xmlns:a16="http://schemas.microsoft.com/office/drawing/2014/main" id="{4DB004AB-5672-0F42-AB81-C3A15600002C}"/>
              </a:ext>
            </a:extLst>
          </p:cNvPr>
          <p:cNvSpPr txBox="1"/>
          <p:nvPr/>
        </p:nvSpPr>
        <p:spPr>
          <a:xfrm>
            <a:off x="1667800" y="1733913"/>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2</a:t>
            </a:r>
          </a:p>
        </p:txBody>
      </p:sp>
      <p:sp>
        <p:nvSpPr>
          <p:cNvPr id="404" name="TextBox 403">
            <a:extLst>
              <a:ext uri="{FF2B5EF4-FFF2-40B4-BE49-F238E27FC236}">
                <a16:creationId xmlns:a16="http://schemas.microsoft.com/office/drawing/2014/main" id="{58A4EC8B-0478-CE48-B611-E02CD66BB814}"/>
              </a:ext>
            </a:extLst>
          </p:cNvPr>
          <p:cNvSpPr txBox="1"/>
          <p:nvPr/>
        </p:nvSpPr>
        <p:spPr>
          <a:xfrm>
            <a:off x="8943707" y="897642"/>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4</a:t>
            </a:r>
          </a:p>
        </p:txBody>
      </p:sp>
      <p:sp>
        <p:nvSpPr>
          <p:cNvPr id="406" name="TextBox 405">
            <a:extLst>
              <a:ext uri="{FF2B5EF4-FFF2-40B4-BE49-F238E27FC236}">
                <a16:creationId xmlns:a16="http://schemas.microsoft.com/office/drawing/2014/main" id="{B45FBF93-8570-DB45-8E5A-3A37CA2A5FDD}"/>
              </a:ext>
            </a:extLst>
          </p:cNvPr>
          <p:cNvSpPr txBox="1"/>
          <p:nvPr/>
        </p:nvSpPr>
        <p:spPr>
          <a:xfrm>
            <a:off x="8429909" y="1227097"/>
            <a:ext cx="703806"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sp>
        <p:nvSpPr>
          <p:cNvPr id="408" name="TextBox 407">
            <a:extLst>
              <a:ext uri="{FF2B5EF4-FFF2-40B4-BE49-F238E27FC236}">
                <a16:creationId xmlns:a16="http://schemas.microsoft.com/office/drawing/2014/main" id="{09BEB4C0-4B9B-814B-8078-126228396B07}"/>
              </a:ext>
            </a:extLst>
          </p:cNvPr>
          <p:cNvSpPr txBox="1"/>
          <p:nvPr/>
        </p:nvSpPr>
        <p:spPr>
          <a:xfrm>
            <a:off x="8431633" y="3320682"/>
            <a:ext cx="703806"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sp>
        <p:nvSpPr>
          <p:cNvPr id="410" name="TextBox 409">
            <a:extLst>
              <a:ext uri="{FF2B5EF4-FFF2-40B4-BE49-F238E27FC236}">
                <a16:creationId xmlns:a16="http://schemas.microsoft.com/office/drawing/2014/main" id="{03CE5207-B3BF-C741-ADE5-1B9BB5E14B22}"/>
              </a:ext>
            </a:extLst>
          </p:cNvPr>
          <p:cNvSpPr txBox="1"/>
          <p:nvPr/>
        </p:nvSpPr>
        <p:spPr>
          <a:xfrm>
            <a:off x="8933960" y="2725478"/>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a:solidFill>
                  <a:prstClr val="black"/>
                </a:solidFill>
                <a:latin typeface="Calibri" panose="020F0502020204030204"/>
              </a:rPr>
              <a:t>5</a:t>
            </a:r>
            <a:endParaRPr kumimoji="0" lang="en-US" sz="1000" b="1" i="0" u="none" strike="noStrike" kern="0" cap="none" spc="0" normalizeH="0" baseline="0" noProof="0" dirty="0">
              <a:ln>
                <a:noFill/>
              </a:ln>
              <a:solidFill>
                <a:prstClr val="black"/>
              </a:solidFill>
              <a:effectLst/>
              <a:uLnTx/>
              <a:uFillTx/>
              <a:latin typeface="Calibri" panose="020F0502020204030204"/>
            </a:endParaRPr>
          </a:p>
        </p:txBody>
      </p:sp>
      <p:sp>
        <p:nvSpPr>
          <p:cNvPr id="412" name="Slide Number Placeholder 3">
            <a:extLst>
              <a:ext uri="{FF2B5EF4-FFF2-40B4-BE49-F238E27FC236}">
                <a16:creationId xmlns:a16="http://schemas.microsoft.com/office/drawing/2014/main" id="{00D48F5C-1219-5B4B-8425-8D584B568DE3}"/>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24</a:t>
            </a:fld>
            <a:endParaRPr lang="en-US" b="1" dirty="0">
              <a:solidFill>
                <a:srgbClr val="C55814"/>
              </a:solidFill>
              <a:latin typeface="Calibri" panose="020F0502020204030204"/>
            </a:endParaRPr>
          </a:p>
        </p:txBody>
      </p:sp>
      <p:sp>
        <p:nvSpPr>
          <p:cNvPr id="413" name="TextBox 412">
            <a:extLst>
              <a:ext uri="{FF2B5EF4-FFF2-40B4-BE49-F238E27FC236}">
                <a16:creationId xmlns:a16="http://schemas.microsoft.com/office/drawing/2014/main" id="{F183A355-CC9C-7947-90A3-BE4A09AB0D01}"/>
              </a:ext>
            </a:extLst>
          </p:cNvPr>
          <p:cNvSpPr txBox="1"/>
          <p:nvPr/>
        </p:nvSpPr>
        <p:spPr>
          <a:xfrm>
            <a:off x="323035" y="2437597"/>
            <a:ext cx="1598515" cy="338554"/>
          </a:xfrm>
          <a:prstGeom prst="rect">
            <a:avLst/>
          </a:prstGeom>
          <a:noFill/>
        </p:spPr>
        <p:txBody>
          <a:bodyPr wrap="none" rtlCol="0">
            <a:spAutoFit/>
          </a:bodyPr>
          <a:lstStyle/>
          <a:p>
            <a:r>
              <a:rPr lang="en-US" sz="800" dirty="0">
                <a:solidFill>
                  <a:srgbClr val="C00000"/>
                </a:solidFill>
                <a:latin typeface="Calibri" panose="020F0502020204030204"/>
              </a:rPr>
              <a:t>End User Types:</a:t>
            </a:r>
          </a:p>
          <a:p>
            <a:r>
              <a:rPr lang="en-US" sz="800" dirty="0">
                <a:solidFill>
                  <a:srgbClr val="C00000"/>
                </a:solidFill>
                <a:latin typeface="Calibri" panose="020F0502020204030204"/>
              </a:rPr>
              <a:t>(e.g. Corp. Associate, Contractors)</a:t>
            </a:r>
          </a:p>
        </p:txBody>
      </p:sp>
      <p:pic>
        <p:nvPicPr>
          <p:cNvPr id="2" name="Picture 1">
            <a:extLst>
              <a:ext uri="{FF2B5EF4-FFF2-40B4-BE49-F238E27FC236}">
                <a16:creationId xmlns:a16="http://schemas.microsoft.com/office/drawing/2014/main" id="{632F8961-4A99-4A02-89B0-85011DCF0371}"/>
              </a:ext>
            </a:extLst>
          </p:cNvPr>
          <p:cNvPicPr>
            <a:picLocks noChangeAspect="1"/>
          </p:cNvPicPr>
          <p:nvPr/>
        </p:nvPicPr>
        <p:blipFill>
          <a:blip r:embed="rId8"/>
          <a:stretch>
            <a:fillRect/>
          </a:stretch>
        </p:blipFill>
        <p:spPr>
          <a:xfrm>
            <a:off x="5784784" y="6004689"/>
            <a:ext cx="414012" cy="351661"/>
          </a:xfrm>
          <a:prstGeom prst="rect">
            <a:avLst/>
          </a:prstGeom>
        </p:spPr>
      </p:pic>
      <p:pic>
        <p:nvPicPr>
          <p:cNvPr id="3" name="Picture 2">
            <a:extLst>
              <a:ext uri="{FF2B5EF4-FFF2-40B4-BE49-F238E27FC236}">
                <a16:creationId xmlns:a16="http://schemas.microsoft.com/office/drawing/2014/main" id="{20588AE0-7CB3-4E9A-B431-2DC6CA9327EB}"/>
              </a:ext>
            </a:extLst>
          </p:cNvPr>
          <p:cNvPicPr>
            <a:picLocks noChangeAspect="1"/>
          </p:cNvPicPr>
          <p:nvPr/>
        </p:nvPicPr>
        <p:blipFill>
          <a:blip r:embed="rId9"/>
          <a:stretch>
            <a:fillRect/>
          </a:stretch>
        </p:blipFill>
        <p:spPr>
          <a:xfrm>
            <a:off x="6098928" y="5993594"/>
            <a:ext cx="320732" cy="273466"/>
          </a:xfrm>
          <a:prstGeom prst="rect">
            <a:avLst/>
          </a:prstGeom>
        </p:spPr>
      </p:pic>
      <p:pic>
        <p:nvPicPr>
          <p:cNvPr id="87" name="Picture 86">
            <a:extLst>
              <a:ext uri="{FF2B5EF4-FFF2-40B4-BE49-F238E27FC236}">
                <a16:creationId xmlns:a16="http://schemas.microsoft.com/office/drawing/2014/main" id="{4B2540C3-96C8-48CB-A913-624F493C9A64}"/>
              </a:ext>
            </a:extLst>
          </p:cNvPr>
          <p:cNvPicPr>
            <a:picLocks noChangeAspect="1"/>
          </p:cNvPicPr>
          <p:nvPr/>
        </p:nvPicPr>
        <p:blipFill>
          <a:blip r:embed="rId10"/>
          <a:stretch>
            <a:fillRect/>
          </a:stretch>
        </p:blipFill>
        <p:spPr>
          <a:xfrm>
            <a:off x="7055758" y="2358350"/>
            <a:ext cx="248484" cy="282750"/>
          </a:xfrm>
          <a:prstGeom prst="rect">
            <a:avLst/>
          </a:prstGeom>
        </p:spPr>
      </p:pic>
      <p:pic>
        <p:nvPicPr>
          <p:cNvPr id="88" name="Picture 87">
            <a:extLst>
              <a:ext uri="{FF2B5EF4-FFF2-40B4-BE49-F238E27FC236}">
                <a16:creationId xmlns:a16="http://schemas.microsoft.com/office/drawing/2014/main" id="{809B6F57-D262-4902-BFC6-B8D3CC0A5524}"/>
              </a:ext>
            </a:extLst>
          </p:cNvPr>
          <p:cNvPicPr>
            <a:picLocks noChangeAspect="1"/>
          </p:cNvPicPr>
          <p:nvPr/>
        </p:nvPicPr>
        <p:blipFill>
          <a:blip r:embed="rId11"/>
          <a:stretch>
            <a:fillRect/>
          </a:stretch>
        </p:blipFill>
        <p:spPr>
          <a:xfrm>
            <a:off x="6109005" y="2365502"/>
            <a:ext cx="248484" cy="287100"/>
          </a:xfrm>
          <a:prstGeom prst="rect">
            <a:avLst/>
          </a:prstGeom>
        </p:spPr>
      </p:pic>
      <p:pic>
        <p:nvPicPr>
          <p:cNvPr id="89" name="Picture 88">
            <a:extLst>
              <a:ext uri="{FF2B5EF4-FFF2-40B4-BE49-F238E27FC236}">
                <a16:creationId xmlns:a16="http://schemas.microsoft.com/office/drawing/2014/main" id="{C9FAC2CD-E763-4DDD-8339-E5B58724C1BC}"/>
              </a:ext>
            </a:extLst>
          </p:cNvPr>
          <p:cNvPicPr>
            <a:picLocks noChangeAspect="1"/>
          </p:cNvPicPr>
          <p:nvPr/>
        </p:nvPicPr>
        <p:blipFill>
          <a:blip r:embed="rId10"/>
          <a:stretch>
            <a:fillRect/>
          </a:stretch>
        </p:blipFill>
        <p:spPr>
          <a:xfrm>
            <a:off x="10387476" y="3455569"/>
            <a:ext cx="248484" cy="282750"/>
          </a:xfrm>
          <a:prstGeom prst="rect">
            <a:avLst/>
          </a:prstGeom>
        </p:spPr>
      </p:pic>
      <p:pic>
        <p:nvPicPr>
          <p:cNvPr id="90" name="Picture 89">
            <a:extLst>
              <a:ext uri="{FF2B5EF4-FFF2-40B4-BE49-F238E27FC236}">
                <a16:creationId xmlns:a16="http://schemas.microsoft.com/office/drawing/2014/main" id="{87CEFE60-4BBF-44FE-9E54-97B0198C13D4}"/>
              </a:ext>
            </a:extLst>
          </p:cNvPr>
          <p:cNvPicPr>
            <a:picLocks noChangeAspect="1"/>
          </p:cNvPicPr>
          <p:nvPr/>
        </p:nvPicPr>
        <p:blipFill>
          <a:blip r:embed="rId11"/>
          <a:stretch>
            <a:fillRect/>
          </a:stretch>
        </p:blipFill>
        <p:spPr>
          <a:xfrm>
            <a:off x="8237105" y="3163214"/>
            <a:ext cx="248484" cy="287100"/>
          </a:xfrm>
          <a:prstGeom prst="rect">
            <a:avLst/>
          </a:prstGeom>
        </p:spPr>
      </p:pic>
      <p:pic>
        <p:nvPicPr>
          <p:cNvPr id="91" name="Picture 90">
            <a:extLst>
              <a:ext uri="{FF2B5EF4-FFF2-40B4-BE49-F238E27FC236}">
                <a16:creationId xmlns:a16="http://schemas.microsoft.com/office/drawing/2014/main" id="{233C1B39-1BD6-4859-AF8C-644AE50506B1}"/>
              </a:ext>
            </a:extLst>
          </p:cNvPr>
          <p:cNvPicPr>
            <a:picLocks noChangeAspect="1"/>
          </p:cNvPicPr>
          <p:nvPr/>
        </p:nvPicPr>
        <p:blipFill>
          <a:blip r:embed="rId10"/>
          <a:stretch>
            <a:fillRect/>
          </a:stretch>
        </p:blipFill>
        <p:spPr>
          <a:xfrm>
            <a:off x="7026429" y="5863314"/>
            <a:ext cx="248484" cy="282750"/>
          </a:xfrm>
          <a:prstGeom prst="rect">
            <a:avLst/>
          </a:prstGeom>
        </p:spPr>
      </p:pic>
      <p:pic>
        <p:nvPicPr>
          <p:cNvPr id="92" name="Picture 91">
            <a:extLst>
              <a:ext uri="{FF2B5EF4-FFF2-40B4-BE49-F238E27FC236}">
                <a16:creationId xmlns:a16="http://schemas.microsoft.com/office/drawing/2014/main" id="{9FC512D9-27C3-45E1-921B-D6C0026EB58D}"/>
              </a:ext>
            </a:extLst>
          </p:cNvPr>
          <p:cNvPicPr>
            <a:picLocks noChangeAspect="1"/>
          </p:cNvPicPr>
          <p:nvPr/>
        </p:nvPicPr>
        <p:blipFill>
          <a:blip r:embed="rId11"/>
          <a:stretch>
            <a:fillRect/>
          </a:stretch>
        </p:blipFill>
        <p:spPr>
          <a:xfrm>
            <a:off x="7084831" y="4290250"/>
            <a:ext cx="248484" cy="287100"/>
          </a:xfrm>
          <a:prstGeom prst="rect">
            <a:avLst/>
          </a:prstGeom>
        </p:spPr>
      </p:pic>
      <p:pic>
        <p:nvPicPr>
          <p:cNvPr id="93" name="Picture 92">
            <a:extLst>
              <a:ext uri="{FF2B5EF4-FFF2-40B4-BE49-F238E27FC236}">
                <a16:creationId xmlns:a16="http://schemas.microsoft.com/office/drawing/2014/main" id="{2DB1D3A5-6BB5-4DA0-89CC-C69975D2B4D7}"/>
              </a:ext>
            </a:extLst>
          </p:cNvPr>
          <p:cNvPicPr>
            <a:picLocks noChangeAspect="1"/>
          </p:cNvPicPr>
          <p:nvPr/>
        </p:nvPicPr>
        <p:blipFill>
          <a:blip r:embed="rId10"/>
          <a:stretch>
            <a:fillRect/>
          </a:stretch>
        </p:blipFill>
        <p:spPr>
          <a:xfrm>
            <a:off x="5078964" y="2292274"/>
            <a:ext cx="248484" cy="282750"/>
          </a:xfrm>
          <a:prstGeom prst="rect">
            <a:avLst/>
          </a:prstGeom>
        </p:spPr>
      </p:pic>
      <p:pic>
        <p:nvPicPr>
          <p:cNvPr id="94" name="Picture 93">
            <a:extLst>
              <a:ext uri="{FF2B5EF4-FFF2-40B4-BE49-F238E27FC236}">
                <a16:creationId xmlns:a16="http://schemas.microsoft.com/office/drawing/2014/main" id="{73EAFC4D-F4BA-4AA1-9F62-E5FED3565D95}"/>
              </a:ext>
            </a:extLst>
          </p:cNvPr>
          <p:cNvPicPr>
            <a:picLocks noChangeAspect="1"/>
          </p:cNvPicPr>
          <p:nvPr/>
        </p:nvPicPr>
        <p:blipFill>
          <a:blip r:embed="rId11"/>
          <a:stretch>
            <a:fillRect/>
          </a:stretch>
        </p:blipFill>
        <p:spPr>
          <a:xfrm>
            <a:off x="2357702" y="2350632"/>
            <a:ext cx="248484" cy="287100"/>
          </a:xfrm>
          <a:prstGeom prst="rect">
            <a:avLst/>
          </a:prstGeom>
        </p:spPr>
      </p:pic>
      <p:pic>
        <p:nvPicPr>
          <p:cNvPr id="95" name="Picture 94">
            <a:extLst>
              <a:ext uri="{FF2B5EF4-FFF2-40B4-BE49-F238E27FC236}">
                <a16:creationId xmlns:a16="http://schemas.microsoft.com/office/drawing/2014/main" id="{2BD70E60-BC88-487D-A1B1-EBED84F46CAB}"/>
              </a:ext>
            </a:extLst>
          </p:cNvPr>
          <p:cNvPicPr>
            <a:picLocks noChangeAspect="1"/>
          </p:cNvPicPr>
          <p:nvPr/>
        </p:nvPicPr>
        <p:blipFill>
          <a:blip r:embed="rId11"/>
          <a:stretch>
            <a:fillRect/>
          </a:stretch>
        </p:blipFill>
        <p:spPr>
          <a:xfrm>
            <a:off x="8254515" y="1522848"/>
            <a:ext cx="248484" cy="287100"/>
          </a:xfrm>
          <a:prstGeom prst="rect">
            <a:avLst/>
          </a:prstGeom>
        </p:spPr>
      </p:pic>
      <p:pic>
        <p:nvPicPr>
          <p:cNvPr id="96" name="Picture 95">
            <a:extLst>
              <a:ext uri="{FF2B5EF4-FFF2-40B4-BE49-F238E27FC236}">
                <a16:creationId xmlns:a16="http://schemas.microsoft.com/office/drawing/2014/main" id="{F272B58E-AF89-4C5F-828D-369A1A4E7049}"/>
              </a:ext>
            </a:extLst>
          </p:cNvPr>
          <p:cNvPicPr>
            <a:picLocks noChangeAspect="1"/>
          </p:cNvPicPr>
          <p:nvPr/>
        </p:nvPicPr>
        <p:blipFill>
          <a:blip r:embed="rId10"/>
          <a:stretch>
            <a:fillRect/>
          </a:stretch>
        </p:blipFill>
        <p:spPr>
          <a:xfrm>
            <a:off x="10656642" y="1922398"/>
            <a:ext cx="248484" cy="282750"/>
          </a:xfrm>
          <a:prstGeom prst="rect">
            <a:avLst/>
          </a:prstGeom>
        </p:spPr>
      </p:pic>
      <p:graphicFrame>
        <p:nvGraphicFramePr>
          <p:cNvPr id="77" name="Table 2">
            <a:extLst>
              <a:ext uri="{FF2B5EF4-FFF2-40B4-BE49-F238E27FC236}">
                <a16:creationId xmlns:a16="http://schemas.microsoft.com/office/drawing/2014/main" id="{9541A7AC-994C-3744-BA10-ADB76DE551C4}"/>
              </a:ext>
            </a:extLst>
          </p:cNvPr>
          <p:cNvGraphicFramePr>
            <a:graphicFrameLocks noGrp="1"/>
          </p:cNvGraphicFramePr>
          <p:nvPr>
            <p:extLst>
              <p:ext uri="{D42A27DB-BD31-4B8C-83A1-F6EECF244321}">
                <p14:modId xmlns:p14="http://schemas.microsoft.com/office/powerpoint/2010/main" val="1303252286"/>
              </p:ext>
            </p:extLst>
          </p:nvPr>
        </p:nvGraphicFramePr>
        <p:xfrm>
          <a:off x="8094113" y="4123834"/>
          <a:ext cx="3655700" cy="2537775"/>
        </p:xfrm>
        <a:graphic>
          <a:graphicData uri="http://schemas.openxmlformats.org/drawingml/2006/table">
            <a:tbl>
              <a:tblPr firstRow="1" bandRow="1">
                <a:tableStyleId>{5C22544A-7EE6-4342-B048-85BDC9FD1C3A}</a:tableStyleId>
              </a:tblPr>
              <a:tblGrid>
                <a:gridCol w="2689844">
                  <a:extLst>
                    <a:ext uri="{9D8B030D-6E8A-4147-A177-3AD203B41FA5}">
                      <a16:colId xmlns:a16="http://schemas.microsoft.com/office/drawing/2014/main" val="2703832701"/>
                    </a:ext>
                  </a:extLst>
                </a:gridCol>
                <a:gridCol w="965856">
                  <a:extLst>
                    <a:ext uri="{9D8B030D-6E8A-4147-A177-3AD203B41FA5}">
                      <a16:colId xmlns:a16="http://schemas.microsoft.com/office/drawing/2014/main" val="2459628925"/>
                    </a:ext>
                  </a:extLst>
                </a:gridCol>
              </a:tblGrid>
              <a:tr h="314754">
                <a:tc>
                  <a:txBody>
                    <a:bodyPr/>
                    <a:lstStyle/>
                    <a:p>
                      <a:r>
                        <a:rPr lang="en-US" sz="800" b="1" dirty="0"/>
                        <a:t>Programming Language</a:t>
                      </a:r>
                    </a:p>
                  </a:txBody>
                  <a:tcPr/>
                </a:tc>
                <a:tc>
                  <a:txBody>
                    <a:bodyPr/>
                    <a:lstStyle/>
                    <a:p>
                      <a:r>
                        <a:rPr lang="en-US" sz="800" b="1" dirty="0"/>
                        <a:t>Java, Go, Java Script</a:t>
                      </a:r>
                    </a:p>
                  </a:txBody>
                  <a:tcPr/>
                </a:tc>
                <a:extLst>
                  <a:ext uri="{0D108BD9-81ED-4DB2-BD59-A6C34878D82A}">
                    <a16:rowId xmlns:a16="http://schemas.microsoft.com/office/drawing/2014/main" val="2774017645"/>
                  </a:ext>
                </a:extLst>
              </a:tr>
              <a:tr h="314754">
                <a:tc>
                  <a:txBody>
                    <a:bodyPr/>
                    <a:lstStyle/>
                    <a:p>
                      <a:r>
                        <a:rPr lang="en-US" sz="800" b="1" dirty="0"/>
                        <a:t>Framework</a:t>
                      </a:r>
                    </a:p>
                  </a:txBody>
                  <a:tcPr/>
                </a:tc>
                <a:tc>
                  <a:txBody>
                    <a:bodyPr/>
                    <a:lstStyle/>
                    <a:p>
                      <a:r>
                        <a:rPr lang="en-US" sz="800" b="1" dirty="0"/>
                        <a:t>Spring Boot, React</a:t>
                      </a:r>
                    </a:p>
                  </a:txBody>
                  <a:tcPr/>
                </a:tc>
                <a:extLst>
                  <a:ext uri="{0D108BD9-81ED-4DB2-BD59-A6C34878D82A}">
                    <a16:rowId xmlns:a16="http://schemas.microsoft.com/office/drawing/2014/main" val="252932585"/>
                  </a:ext>
                </a:extLst>
              </a:tr>
              <a:tr h="200298">
                <a:tc>
                  <a:txBody>
                    <a:bodyPr/>
                    <a:lstStyle/>
                    <a:p>
                      <a:r>
                        <a:rPr lang="en-US" sz="800" b="1" dirty="0"/>
                        <a:t>CI Tool</a:t>
                      </a:r>
                    </a:p>
                  </a:txBody>
                  <a:tcPr/>
                </a:tc>
                <a:tc>
                  <a:txBody>
                    <a:bodyPr/>
                    <a:lstStyle/>
                    <a:p>
                      <a:r>
                        <a:rPr lang="en-US" sz="800" b="1" dirty="0"/>
                        <a:t>Jenkins</a:t>
                      </a:r>
                    </a:p>
                  </a:txBody>
                  <a:tcPr/>
                </a:tc>
                <a:extLst>
                  <a:ext uri="{0D108BD9-81ED-4DB2-BD59-A6C34878D82A}">
                    <a16:rowId xmlns:a16="http://schemas.microsoft.com/office/drawing/2014/main" val="2889492417"/>
                  </a:ext>
                </a:extLst>
              </a:tr>
              <a:tr h="200298">
                <a:tc>
                  <a:txBody>
                    <a:bodyPr/>
                    <a:lstStyle/>
                    <a:p>
                      <a:r>
                        <a:rPr lang="en-US" sz="800" b="1" dirty="0"/>
                        <a:t>CD Tool</a:t>
                      </a:r>
                    </a:p>
                  </a:txBody>
                  <a:tcPr/>
                </a:tc>
                <a:tc>
                  <a:txBody>
                    <a:bodyPr/>
                    <a:lstStyle/>
                    <a:p>
                      <a:r>
                        <a:rPr lang="en-US" sz="800" b="1" dirty="0"/>
                        <a:t>Spinnaker</a:t>
                      </a:r>
                    </a:p>
                  </a:txBody>
                  <a:tcPr/>
                </a:tc>
                <a:extLst>
                  <a:ext uri="{0D108BD9-81ED-4DB2-BD59-A6C34878D82A}">
                    <a16:rowId xmlns:a16="http://schemas.microsoft.com/office/drawing/2014/main" val="1673308628"/>
                  </a:ext>
                </a:extLst>
              </a:tr>
              <a:tr h="429210">
                <a:tc>
                  <a:txBody>
                    <a:bodyPr/>
                    <a:lstStyle/>
                    <a:p>
                      <a:r>
                        <a:rPr lang="en-US" sz="800" b="1" dirty="0"/>
                        <a:t>Code stored in </a:t>
                      </a:r>
                      <a:r>
                        <a:rPr lang="en-US" sz="800" b="1" dirty="0" err="1"/>
                        <a:t>Github</a:t>
                      </a:r>
                      <a:endParaRPr lang="en-US" sz="800" b="1" dirty="0"/>
                    </a:p>
                  </a:txBody>
                  <a:tcPr/>
                </a:tc>
                <a:tc>
                  <a:txBody>
                    <a:bodyPr/>
                    <a:lstStyle/>
                    <a:p>
                      <a:r>
                        <a:rPr lang="en-US" sz="800" b="1" dirty="0"/>
                        <a:t>Yes (repo not yet created)</a:t>
                      </a:r>
                    </a:p>
                  </a:txBody>
                  <a:tcPr/>
                </a:tc>
                <a:extLst>
                  <a:ext uri="{0D108BD9-81ED-4DB2-BD59-A6C34878D82A}">
                    <a16:rowId xmlns:a16="http://schemas.microsoft.com/office/drawing/2014/main" val="3966343695"/>
                  </a:ext>
                </a:extLst>
              </a:tr>
              <a:tr h="225600">
                <a:tc>
                  <a:txBody>
                    <a:bodyPr/>
                    <a:lstStyle/>
                    <a:p>
                      <a:r>
                        <a:rPr lang="en-US" sz="800" b="1" dirty="0"/>
                        <a:t>Using Fortify for static app sec testing?</a:t>
                      </a:r>
                    </a:p>
                  </a:txBody>
                  <a:tcPr/>
                </a:tc>
                <a:tc>
                  <a:txBody>
                    <a:bodyPr/>
                    <a:lstStyle/>
                    <a:p>
                      <a:r>
                        <a:rPr lang="en-US" sz="800" b="1" dirty="0"/>
                        <a:t>Will register when in dev</a:t>
                      </a:r>
                    </a:p>
                  </a:txBody>
                  <a:tcPr/>
                </a:tc>
                <a:extLst>
                  <a:ext uri="{0D108BD9-81ED-4DB2-BD59-A6C34878D82A}">
                    <a16:rowId xmlns:a16="http://schemas.microsoft.com/office/drawing/2014/main" val="3707416617"/>
                  </a:ext>
                </a:extLst>
              </a:tr>
              <a:tr h="265094">
                <a:tc>
                  <a:txBody>
                    <a:bodyPr/>
                    <a:lstStyle/>
                    <a:p>
                      <a:r>
                        <a:rPr lang="en-US" sz="800" b="1" dirty="0"/>
                        <a:t>Using </a:t>
                      </a:r>
                      <a:r>
                        <a:rPr lang="en-US" sz="800" b="1" dirty="0" err="1"/>
                        <a:t>WebInspect</a:t>
                      </a:r>
                      <a:r>
                        <a:rPr lang="en-US" sz="800" b="1" dirty="0"/>
                        <a:t> for dynamic app sec testing?</a:t>
                      </a:r>
                    </a:p>
                  </a:txBody>
                  <a:tcPr/>
                </a:tc>
                <a:tc>
                  <a:txBody>
                    <a:bodyPr/>
                    <a:lstStyle/>
                    <a:p>
                      <a:r>
                        <a:rPr lang="en-US" sz="800" b="1" dirty="0"/>
                        <a:t>No</a:t>
                      </a:r>
                    </a:p>
                  </a:txBody>
                  <a:tcPr/>
                </a:tc>
                <a:extLst>
                  <a:ext uri="{0D108BD9-81ED-4DB2-BD59-A6C34878D82A}">
                    <a16:rowId xmlns:a16="http://schemas.microsoft.com/office/drawing/2014/main" val="1071075988"/>
                  </a:ext>
                </a:extLst>
              </a:tr>
              <a:tr h="410911">
                <a:tc>
                  <a:txBody>
                    <a:bodyPr/>
                    <a:lstStyle/>
                    <a:p>
                      <a:r>
                        <a:rPr lang="en-US" sz="800" b="1" dirty="0"/>
                        <a:t>Using </a:t>
                      </a:r>
                      <a:r>
                        <a:rPr lang="en-US" sz="800" b="1" dirty="0" err="1"/>
                        <a:t>Whitesource</a:t>
                      </a:r>
                      <a:r>
                        <a:rPr lang="en-US" sz="800" b="1" dirty="0"/>
                        <a:t> for software composition analysis?</a:t>
                      </a:r>
                    </a:p>
                  </a:txBody>
                  <a:tcPr/>
                </a:tc>
                <a:tc>
                  <a:txBody>
                    <a:bodyPr/>
                    <a:lstStyle/>
                    <a:p>
                      <a:r>
                        <a:rPr lang="en-US" sz="800" b="1" dirty="0"/>
                        <a:t>No</a:t>
                      </a:r>
                    </a:p>
                  </a:txBody>
                  <a:tcPr/>
                </a:tc>
                <a:extLst>
                  <a:ext uri="{0D108BD9-81ED-4DB2-BD59-A6C34878D82A}">
                    <a16:rowId xmlns:a16="http://schemas.microsoft.com/office/drawing/2014/main" val="2738036765"/>
                  </a:ext>
                </a:extLst>
              </a:tr>
            </a:tbl>
          </a:graphicData>
        </a:graphic>
      </p:graphicFrame>
    </p:spTree>
    <p:extLst>
      <p:ext uri="{BB962C8B-B14F-4D97-AF65-F5344CB8AC3E}">
        <p14:creationId xmlns:p14="http://schemas.microsoft.com/office/powerpoint/2010/main" val="249421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25</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906802" y="120618"/>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GCP App &amp; New Google Project</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Elbow Connector 148">
            <a:extLst>
              <a:ext uri="{FF2B5EF4-FFF2-40B4-BE49-F238E27FC236}">
                <a16:creationId xmlns:a16="http://schemas.microsoft.com/office/drawing/2014/main" id="{22B11BA6-5227-1442-8301-BD35E0953947}"/>
              </a:ext>
            </a:extLst>
          </p:cNvPr>
          <p:cNvCxnSpPr>
            <a:cxnSpLocks/>
            <a:stCxn id="187" idx="0"/>
            <a:endCxn id="158" idx="3"/>
          </p:cNvCxnSpPr>
          <p:nvPr/>
        </p:nvCxnSpPr>
        <p:spPr>
          <a:xfrm rot="16200000" flipV="1">
            <a:off x="5191948" y="4013035"/>
            <a:ext cx="2848179" cy="135"/>
          </a:xfrm>
          <a:prstGeom prst="bentConnector3">
            <a:avLst>
              <a:gd name="adj1" fmla="val 50000"/>
            </a:avLst>
          </a:prstGeom>
          <a:noFill/>
          <a:ln w="6350" cap="flat" cmpd="sng" algn="ctr">
            <a:solidFill>
              <a:srgbClr val="ED7D31"/>
            </a:solidFill>
            <a:prstDash val="solid"/>
            <a:miter lim="800000"/>
            <a:tailEnd type="triangle"/>
          </a:ln>
          <a:effectLst/>
        </p:spPr>
      </p:cxnSp>
      <p:grpSp>
        <p:nvGrpSpPr>
          <p:cNvPr id="150" name="Group 149">
            <a:extLst>
              <a:ext uri="{FF2B5EF4-FFF2-40B4-BE49-F238E27FC236}">
                <a16:creationId xmlns:a16="http://schemas.microsoft.com/office/drawing/2014/main" id="{7A3253E0-C786-C940-9C9A-992255E77A3C}"/>
              </a:ext>
            </a:extLst>
          </p:cNvPr>
          <p:cNvGrpSpPr/>
          <p:nvPr/>
        </p:nvGrpSpPr>
        <p:grpSpPr>
          <a:xfrm>
            <a:off x="2236390" y="1338662"/>
            <a:ext cx="5391535" cy="1931107"/>
            <a:chOff x="2694075" y="1338662"/>
            <a:chExt cx="6187346" cy="1931107"/>
          </a:xfrm>
        </p:grpSpPr>
        <p:pic>
          <p:nvPicPr>
            <p:cNvPr id="151" name="Picture 150">
              <a:extLst>
                <a:ext uri="{FF2B5EF4-FFF2-40B4-BE49-F238E27FC236}">
                  <a16:creationId xmlns:a16="http://schemas.microsoft.com/office/drawing/2014/main" id="{48B08B33-660E-ED48-BF02-9F7F0DFCD94A}"/>
                </a:ext>
              </a:extLst>
            </p:cNvPr>
            <p:cNvPicPr>
              <a:picLocks noChangeAspect="1"/>
            </p:cNvPicPr>
            <p:nvPr/>
          </p:nvPicPr>
          <p:blipFill>
            <a:blip r:embed="rId3"/>
            <a:stretch>
              <a:fillRect/>
            </a:stretch>
          </p:blipFill>
          <p:spPr>
            <a:xfrm>
              <a:off x="2694075" y="1338662"/>
              <a:ext cx="6187346" cy="1931107"/>
            </a:xfrm>
            <a:prstGeom prst="rect">
              <a:avLst/>
            </a:prstGeom>
          </p:spPr>
        </p:pic>
        <p:sp>
          <p:nvSpPr>
            <p:cNvPr id="152" name="TextBox 151">
              <a:extLst>
                <a:ext uri="{FF2B5EF4-FFF2-40B4-BE49-F238E27FC236}">
                  <a16:creationId xmlns:a16="http://schemas.microsoft.com/office/drawing/2014/main" id="{004BBE4E-78B2-FC42-B727-74E7A23D1AFE}"/>
                </a:ext>
              </a:extLst>
            </p:cNvPr>
            <p:cNvSpPr txBox="1"/>
            <p:nvPr/>
          </p:nvSpPr>
          <p:spPr>
            <a:xfrm>
              <a:off x="2941393" y="1418303"/>
              <a:ext cx="1920339"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rPr>
                <a:t>GCP (</a:t>
              </a:r>
              <a:r>
                <a:rPr kumimoji="0" lang="en-US" sz="1100" b="1" i="0" u="none" strike="noStrike" kern="0" cap="none" spc="0" normalizeH="0" baseline="0" noProof="0" dirty="0" err="1">
                  <a:ln>
                    <a:noFill/>
                  </a:ln>
                  <a:solidFill>
                    <a:schemeClr val="bg1"/>
                  </a:solidFill>
                  <a:effectLst/>
                  <a:uLnTx/>
                  <a:uFillTx/>
                </a:rPr>
                <a:t>pr</a:t>
              </a:r>
              <a:r>
                <a:rPr kumimoji="0" lang="en-US" sz="1100" b="1" i="0" u="none" strike="noStrike" kern="0" cap="none" spc="0" normalizeH="0" baseline="0" noProof="0" dirty="0">
                  <a:ln>
                    <a:noFill/>
                  </a:ln>
                  <a:solidFill>
                    <a:schemeClr val="bg1"/>
                  </a:solidFill>
                  <a:effectLst/>
                  <a:uLnTx/>
                  <a:uFillTx/>
                </a:rPr>
                <a:t>-new-</a:t>
              </a:r>
              <a:r>
                <a:rPr kumimoji="0" lang="en-US" sz="1100" b="1" i="0" u="none" strike="noStrike" kern="0" cap="none" spc="0" normalizeH="0" baseline="0" noProof="0" dirty="0" err="1">
                  <a:ln>
                    <a:noFill/>
                  </a:ln>
                  <a:solidFill>
                    <a:schemeClr val="bg1"/>
                  </a:solidFill>
                  <a:effectLst/>
                  <a:uLnTx/>
                  <a:uFillTx/>
                </a:rPr>
                <a:t>gcp</a:t>
              </a:r>
              <a:r>
                <a:rPr kumimoji="0" lang="en-US" sz="1100" b="1" i="0" u="none" strike="noStrike" kern="0" cap="none" spc="0" normalizeH="0" baseline="0" noProof="0" dirty="0">
                  <a:ln>
                    <a:noFill/>
                  </a:ln>
                  <a:solidFill>
                    <a:schemeClr val="bg1"/>
                  </a:solidFill>
                  <a:effectLst/>
                  <a:uLnTx/>
                  <a:uFillTx/>
                </a:rPr>
                <a:t>-</a:t>
              </a:r>
              <a:r>
                <a:rPr kumimoji="0" lang="en-US" sz="1100" b="1" i="0" u="none" strike="noStrike" kern="0" cap="none" spc="0" normalizeH="0" baseline="0" noProof="0" dirty="0" err="1">
                  <a:ln>
                    <a:noFill/>
                  </a:ln>
                  <a:solidFill>
                    <a:schemeClr val="bg1"/>
                  </a:solidFill>
                  <a:effectLst/>
                  <a:uLnTx/>
                  <a:uFillTx/>
                </a:rPr>
                <a:t>proj</a:t>
              </a:r>
              <a:r>
                <a:rPr kumimoji="0" lang="en-US" sz="1100" b="1" i="0" u="none" strike="noStrike" kern="0" cap="none" spc="0" normalizeH="0" baseline="0" noProof="0" dirty="0">
                  <a:ln>
                    <a:noFill/>
                  </a:ln>
                  <a:solidFill>
                    <a:schemeClr val="bg1"/>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a:solidFill>
                    <a:schemeClr val="bg1"/>
                  </a:solidFill>
                </a:rPr>
                <a:t>Cloud Region and Zone</a:t>
              </a:r>
              <a:endParaRPr kumimoji="0" lang="en-US" sz="1100" b="1" i="0" u="none" strike="noStrike" kern="0" cap="none" spc="0" normalizeH="0" baseline="0" noProof="0" dirty="0">
                <a:ln>
                  <a:noFill/>
                </a:ln>
                <a:solidFill>
                  <a:schemeClr val="bg1"/>
                </a:solidFill>
                <a:effectLst/>
                <a:uLnTx/>
                <a:uFillTx/>
              </a:endParaRPr>
            </a:p>
          </p:txBody>
        </p:sp>
      </p:grpSp>
      <p:grpSp>
        <p:nvGrpSpPr>
          <p:cNvPr id="153" name="Group 152">
            <a:extLst>
              <a:ext uri="{FF2B5EF4-FFF2-40B4-BE49-F238E27FC236}">
                <a16:creationId xmlns:a16="http://schemas.microsoft.com/office/drawing/2014/main" id="{312E400C-2F85-274C-B093-00165CAD5EEC}"/>
              </a:ext>
            </a:extLst>
          </p:cNvPr>
          <p:cNvGrpSpPr/>
          <p:nvPr/>
        </p:nvGrpSpPr>
        <p:grpSpPr>
          <a:xfrm>
            <a:off x="3837446" y="1695142"/>
            <a:ext cx="1172441" cy="1153712"/>
            <a:chOff x="5478722" y="2033684"/>
            <a:chExt cx="851074" cy="863949"/>
          </a:xfrm>
        </p:grpSpPr>
        <p:pic>
          <p:nvPicPr>
            <p:cNvPr id="154" name="Picture 153">
              <a:extLst>
                <a:ext uri="{FF2B5EF4-FFF2-40B4-BE49-F238E27FC236}">
                  <a16:creationId xmlns:a16="http://schemas.microsoft.com/office/drawing/2014/main" id="{D3C5EBB3-85E5-0C45-A859-64549DC31B09}"/>
                </a:ext>
              </a:extLst>
            </p:cNvPr>
            <p:cNvPicPr>
              <a:picLocks noChangeAspect="1"/>
            </p:cNvPicPr>
            <p:nvPr/>
          </p:nvPicPr>
          <p:blipFill>
            <a:blip r:embed="rId4"/>
            <a:stretch>
              <a:fillRect/>
            </a:stretch>
          </p:blipFill>
          <p:spPr>
            <a:xfrm>
              <a:off x="5478722" y="2033684"/>
              <a:ext cx="851074" cy="863949"/>
            </a:xfrm>
            <a:prstGeom prst="rect">
              <a:avLst/>
            </a:prstGeom>
          </p:spPr>
        </p:pic>
        <p:sp>
          <p:nvSpPr>
            <p:cNvPr id="155" name="TextBox 154">
              <a:extLst>
                <a:ext uri="{FF2B5EF4-FFF2-40B4-BE49-F238E27FC236}">
                  <a16:creationId xmlns:a16="http://schemas.microsoft.com/office/drawing/2014/main" id="{E5B53F65-125C-1C4F-935B-ABE8E3A04A93}"/>
                </a:ext>
              </a:extLst>
            </p:cNvPr>
            <p:cNvSpPr txBox="1"/>
            <p:nvPr/>
          </p:nvSpPr>
          <p:spPr>
            <a:xfrm>
              <a:off x="5619558" y="2221093"/>
              <a:ext cx="644878" cy="1901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solidFill>
                  <a:effectLst/>
                  <a:uLnTx/>
                  <a:uFillTx/>
                </a:rPr>
                <a:t>App Engine</a:t>
              </a:r>
            </a:p>
          </p:txBody>
        </p:sp>
      </p:grpSp>
      <p:sp>
        <p:nvSpPr>
          <p:cNvPr id="156" name="Rectangle 155">
            <a:extLst>
              <a:ext uri="{FF2B5EF4-FFF2-40B4-BE49-F238E27FC236}">
                <a16:creationId xmlns:a16="http://schemas.microsoft.com/office/drawing/2014/main" id="{91FF899A-548E-4B40-B360-78E627B060B0}"/>
              </a:ext>
            </a:extLst>
          </p:cNvPr>
          <p:cNvSpPr/>
          <p:nvPr/>
        </p:nvSpPr>
        <p:spPr>
          <a:xfrm>
            <a:off x="3857446" y="2248408"/>
            <a:ext cx="1112455" cy="230287"/>
          </a:xfrm>
          <a:prstGeom prst="rect">
            <a:avLst/>
          </a:prstGeom>
          <a:solidFill>
            <a:srgbClr val="ED7D31">
              <a:lumMod val="40000"/>
              <a:lumOff val="60000"/>
            </a:srgb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ea typeface="Calibri" charset="0"/>
                <a:cs typeface="Calibri" charset="0"/>
              </a:rPr>
              <a:t>Application Name</a:t>
            </a:r>
          </a:p>
        </p:txBody>
      </p:sp>
      <p:grpSp>
        <p:nvGrpSpPr>
          <p:cNvPr id="157" name="Group 156">
            <a:extLst>
              <a:ext uri="{FF2B5EF4-FFF2-40B4-BE49-F238E27FC236}">
                <a16:creationId xmlns:a16="http://schemas.microsoft.com/office/drawing/2014/main" id="{C0BD4E4D-1F46-5445-BB05-111E62008857}"/>
              </a:ext>
            </a:extLst>
          </p:cNvPr>
          <p:cNvGrpSpPr/>
          <p:nvPr/>
        </p:nvGrpSpPr>
        <p:grpSpPr>
          <a:xfrm>
            <a:off x="6271604" y="2103555"/>
            <a:ext cx="688729" cy="485458"/>
            <a:chOff x="8150166" y="2210906"/>
            <a:chExt cx="688729" cy="485458"/>
          </a:xfrm>
        </p:grpSpPr>
        <p:sp>
          <p:nvSpPr>
            <p:cNvPr id="158" name="Can 157">
              <a:extLst>
                <a:ext uri="{FF2B5EF4-FFF2-40B4-BE49-F238E27FC236}">
                  <a16:creationId xmlns:a16="http://schemas.microsoft.com/office/drawing/2014/main" id="{2CC4AC56-8947-D14A-BE71-797D612D1DCB}"/>
                </a:ext>
              </a:extLst>
            </p:cNvPr>
            <p:cNvSpPr/>
            <p:nvPr/>
          </p:nvSpPr>
          <p:spPr>
            <a:xfrm>
              <a:off x="8150166" y="2210906"/>
              <a:ext cx="688729" cy="485458"/>
            </a:xfrm>
            <a:prstGeom prst="can">
              <a:avLst/>
            </a:prstGeom>
            <a:solidFill>
              <a:srgbClr val="F9CBAB"/>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159" name="TextBox 158">
              <a:extLst>
                <a:ext uri="{FF2B5EF4-FFF2-40B4-BE49-F238E27FC236}">
                  <a16:creationId xmlns:a16="http://schemas.microsoft.com/office/drawing/2014/main" id="{8072AEE9-42DE-4340-82B7-5FECA9680670}"/>
                </a:ext>
              </a:extLst>
            </p:cNvPr>
            <p:cNvSpPr txBox="1"/>
            <p:nvPr/>
          </p:nvSpPr>
          <p:spPr>
            <a:xfrm>
              <a:off x="8197018" y="2383116"/>
              <a:ext cx="595035" cy="21544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BigQuery</a:t>
              </a:r>
            </a:p>
          </p:txBody>
        </p:sp>
      </p:grpSp>
      <p:grpSp>
        <p:nvGrpSpPr>
          <p:cNvPr id="160" name="Group 159">
            <a:extLst>
              <a:ext uri="{FF2B5EF4-FFF2-40B4-BE49-F238E27FC236}">
                <a16:creationId xmlns:a16="http://schemas.microsoft.com/office/drawing/2014/main" id="{7705F204-1251-094D-9050-2926E63CFCC4}"/>
              </a:ext>
            </a:extLst>
          </p:cNvPr>
          <p:cNvGrpSpPr/>
          <p:nvPr/>
        </p:nvGrpSpPr>
        <p:grpSpPr>
          <a:xfrm>
            <a:off x="501626" y="2234798"/>
            <a:ext cx="1007936" cy="498868"/>
            <a:chOff x="2969625" y="1956729"/>
            <a:chExt cx="1007936" cy="498868"/>
          </a:xfrm>
        </p:grpSpPr>
        <p:pic>
          <p:nvPicPr>
            <p:cNvPr id="161" name="Picture 160">
              <a:extLst>
                <a:ext uri="{FF2B5EF4-FFF2-40B4-BE49-F238E27FC236}">
                  <a16:creationId xmlns:a16="http://schemas.microsoft.com/office/drawing/2014/main" id="{F8F87E81-1931-7F42-A8B9-920F67FF10BF}"/>
                </a:ext>
              </a:extLst>
            </p:cNvPr>
            <p:cNvPicPr>
              <a:picLocks noChangeAspect="1"/>
            </p:cNvPicPr>
            <p:nvPr/>
          </p:nvPicPr>
          <p:blipFill rotWithShape="1">
            <a:blip r:embed="rId5"/>
            <a:srcRect r="20150" b="26973"/>
            <a:stretch/>
          </p:blipFill>
          <p:spPr>
            <a:xfrm>
              <a:off x="2969625" y="2027540"/>
              <a:ext cx="464491" cy="428057"/>
            </a:xfrm>
            <a:prstGeom prst="rect">
              <a:avLst/>
            </a:prstGeom>
          </p:spPr>
        </p:pic>
        <p:pic>
          <p:nvPicPr>
            <p:cNvPr id="162" name="Picture 161">
              <a:extLst>
                <a:ext uri="{FF2B5EF4-FFF2-40B4-BE49-F238E27FC236}">
                  <a16:creationId xmlns:a16="http://schemas.microsoft.com/office/drawing/2014/main" id="{22416062-CC27-864D-8A5B-5A7A1B82B6EB}"/>
                </a:ext>
              </a:extLst>
            </p:cNvPr>
            <p:cNvPicPr>
              <a:picLocks noChangeAspect="1"/>
            </p:cNvPicPr>
            <p:nvPr/>
          </p:nvPicPr>
          <p:blipFill>
            <a:blip r:embed="rId6"/>
            <a:stretch>
              <a:fillRect/>
            </a:stretch>
          </p:blipFill>
          <p:spPr>
            <a:xfrm>
              <a:off x="3491119" y="1956729"/>
              <a:ext cx="486442" cy="478500"/>
            </a:xfrm>
            <a:prstGeom prst="rect">
              <a:avLst/>
            </a:prstGeom>
          </p:spPr>
        </p:pic>
      </p:grpSp>
      <p:grpSp>
        <p:nvGrpSpPr>
          <p:cNvPr id="163" name="Group 162">
            <a:extLst>
              <a:ext uri="{FF2B5EF4-FFF2-40B4-BE49-F238E27FC236}">
                <a16:creationId xmlns:a16="http://schemas.microsoft.com/office/drawing/2014/main" id="{BB7ACC2C-E52B-7643-A6F8-CC394937CDD4}"/>
              </a:ext>
            </a:extLst>
          </p:cNvPr>
          <p:cNvGrpSpPr/>
          <p:nvPr/>
        </p:nvGrpSpPr>
        <p:grpSpPr>
          <a:xfrm>
            <a:off x="4969901" y="2235264"/>
            <a:ext cx="1348555" cy="461665"/>
            <a:chOff x="5519371" y="2220516"/>
            <a:chExt cx="1348555" cy="461665"/>
          </a:xfrm>
        </p:grpSpPr>
        <p:cxnSp>
          <p:nvCxnSpPr>
            <p:cNvPr id="164" name="Straight Arrow Connector 163">
              <a:extLst>
                <a:ext uri="{FF2B5EF4-FFF2-40B4-BE49-F238E27FC236}">
                  <a16:creationId xmlns:a16="http://schemas.microsoft.com/office/drawing/2014/main" id="{6E9693F7-9B97-4F41-9E9E-53124B2B8D18}"/>
                </a:ext>
              </a:extLst>
            </p:cNvPr>
            <p:cNvCxnSpPr>
              <a:cxnSpLocks/>
              <a:stCxn id="156" idx="3"/>
              <a:endCxn id="159" idx="1"/>
            </p:cNvCxnSpPr>
            <p:nvPr/>
          </p:nvCxnSpPr>
          <p:spPr>
            <a:xfrm>
              <a:off x="5519371" y="2348804"/>
              <a:ext cx="1348555" cy="19935"/>
            </a:xfrm>
            <a:prstGeom prst="straightConnector1">
              <a:avLst/>
            </a:prstGeom>
            <a:noFill/>
            <a:ln w="6350" cap="flat" cmpd="sng" algn="ctr">
              <a:solidFill>
                <a:srgbClr val="ED7D31"/>
              </a:solidFill>
              <a:prstDash val="solid"/>
              <a:miter lim="800000"/>
              <a:tailEnd type="triangle"/>
            </a:ln>
            <a:effectLst/>
          </p:spPr>
        </p:cxnSp>
        <p:sp>
          <p:nvSpPr>
            <p:cNvPr id="165" name="TextBox 164">
              <a:extLst>
                <a:ext uri="{FF2B5EF4-FFF2-40B4-BE49-F238E27FC236}">
                  <a16:creationId xmlns:a16="http://schemas.microsoft.com/office/drawing/2014/main" id="{65738528-7B6B-164D-B822-075E066FD2C9}"/>
                </a:ext>
              </a:extLst>
            </p:cNvPr>
            <p:cNvSpPr txBox="1"/>
            <p:nvPr/>
          </p:nvSpPr>
          <p:spPr>
            <a:xfrm>
              <a:off x="5664841" y="2220516"/>
              <a:ext cx="720070"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grpSp>
      <p:grpSp>
        <p:nvGrpSpPr>
          <p:cNvPr id="166" name="Group 165">
            <a:extLst>
              <a:ext uri="{FF2B5EF4-FFF2-40B4-BE49-F238E27FC236}">
                <a16:creationId xmlns:a16="http://schemas.microsoft.com/office/drawing/2014/main" id="{AE001E91-3A95-3C4F-88FE-7CA65020476B}"/>
              </a:ext>
            </a:extLst>
          </p:cNvPr>
          <p:cNvGrpSpPr/>
          <p:nvPr/>
        </p:nvGrpSpPr>
        <p:grpSpPr>
          <a:xfrm>
            <a:off x="1765670" y="2285600"/>
            <a:ext cx="2091774" cy="461665"/>
            <a:chOff x="6181899" y="2301752"/>
            <a:chExt cx="1345662" cy="162932"/>
          </a:xfrm>
        </p:grpSpPr>
        <p:cxnSp>
          <p:nvCxnSpPr>
            <p:cNvPr id="167" name="Straight Arrow Connector 166">
              <a:extLst>
                <a:ext uri="{FF2B5EF4-FFF2-40B4-BE49-F238E27FC236}">
                  <a16:creationId xmlns:a16="http://schemas.microsoft.com/office/drawing/2014/main" id="{18297608-1EB5-8147-AEFF-2B89C526EF7C}"/>
                </a:ext>
              </a:extLst>
            </p:cNvPr>
            <p:cNvCxnSpPr>
              <a:cxnSpLocks/>
              <a:endCxn id="156" idx="1"/>
            </p:cNvCxnSpPr>
            <p:nvPr/>
          </p:nvCxnSpPr>
          <p:spPr>
            <a:xfrm>
              <a:off x="6181899" y="2329262"/>
              <a:ext cx="1345662" cy="0"/>
            </a:xfrm>
            <a:prstGeom prst="straightConnector1">
              <a:avLst/>
            </a:prstGeom>
            <a:noFill/>
            <a:ln w="6350" cap="flat" cmpd="sng" algn="ctr">
              <a:solidFill>
                <a:srgbClr val="ED7D31"/>
              </a:solidFill>
              <a:prstDash val="solid"/>
              <a:miter lim="800000"/>
              <a:tailEnd type="triangle"/>
            </a:ln>
            <a:effectLst/>
          </p:spPr>
        </p:cxnSp>
        <p:sp>
          <p:nvSpPr>
            <p:cNvPr id="168" name="TextBox 167">
              <a:extLst>
                <a:ext uri="{FF2B5EF4-FFF2-40B4-BE49-F238E27FC236}">
                  <a16:creationId xmlns:a16="http://schemas.microsoft.com/office/drawing/2014/main" id="{73166B50-EBB1-7847-8387-9A42D265128E}"/>
                </a:ext>
              </a:extLst>
            </p:cNvPr>
            <p:cNvSpPr txBox="1"/>
            <p:nvPr/>
          </p:nvSpPr>
          <p:spPr>
            <a:xfrm>
              <a:off x="6552305" y="2301752"/>
              <a:ext cx="491048" cy="1629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grpSp>
      <p:pic>
        <p:nvPicPr>
          <p:cNvPr id="172" name="Picture 171">
            <a:extLst>
              <a:ext uri="{FF2B5EF4-FFF2-40B4-BE49-F238E27FC236}">
                <a16:creationId xmlns:a16="http://schemas.microsoft.com/office/drawing/2014/main" id="{AE9A4F2C-8B4E-3842-A24B-A3422C295603}"/>
              </a:ext>
            </a:extLst>
          </p:cNvPr>
          <p:cNvPicPr>
            <a:picLocks noChangeAspect="1"/>
          </p:cNvPicPr>
          <p:nvPr/>
        </p:nvPicPr>
        <p:blipFill>
          <a:blip r:embed="rId7"/>
          <a:stretch>
            <a:fillRect/>
          </a:stretch>
        </p:blipFill>
        <p:spPr>
          <a:xfrm>
            <a:off x="1820011" y="1985849"/>
            <a:ext cx="239766" cy="269700"/>
          </a:xfrm>
          <a:prstGeom prst="rect">
            <a:avLst/>
          </a:prstGeom>
        </p:spPr>
      </p:pic>
      <p:grpSp>
        <p:nvGrpSpPr>
          <p:cNvPr id="173" name="Group 172">
            <a:extLst>
              <a:ext uri="{FF2B5EF4-FFF2-40B4-BE49-F238E27FC236}">
                <a16:creationId xmlns:a16="http://schemas.microsoft.com/office/drawing/2014/main" id="{57FAD74F-E162-8D4A-A766-96CA8964CBC2}"/>
              </a:ext>
            </a:extLst>
          </p:cNvPr>
          <p:cNvGrpSpPr/>
          <p:nvPr/>
        </p:nvGrpSpPr>
        <p:grpSpPr>
          <a:xfrm>
            <a:off x="6248579" y="3350975"/>
            <a:ext cx="749813" cy="304500"/>
            <a:chOff x="10012124" y="2672423"/>
            <a:chExt cx="749813" cy="304500"/>
          </a:xfrm>
        </p:grpSpPr>
        <p:pic>
          <p:nvPicPr>
            <p:cNvPr id="174" name="Picture 173">
              <a:extLst>
                <a:ext uri="{FF2B5EF4-FFF2-40B4-BE49-F238E27FC236}">
                  <a16:creationId xmlns:a16="http://schemas.microsoft.com/office/drawing/2014/main" id="{DC90E7D5-110D-EA40-9B53-01DB66070E20}"/>
                </a:ext>
              </a:extLst>
            </p:cNvPr>
            <p:cNvPicPr>
              <a:picLocks noChangeAspect="1"/>
            </p:cNvPicPr>
            <p:nvPr/>
          </p:nvPicPr>
          <p:blipFill>
            <a:blip r:embed="rId8"/>
            <a:stretch>
              <a:fillRect/>
            </a:stretch>
          </p:blipFill>
          <p:spPr>
            <a:xfrm>
              <a:off x="10012124" y="2672423"/>
              <a:ext cx="749813" cy="304500"/>
            </a:xfrm>
            <a:prstGeom prst="rect">
              <a:avLst/>
            </a:prstGeom>
          </p:spPr>
        </p:pic>
        <p:sp>
          <p:nvSpPr>
            <p:cNvPr id="175" name="TextBox 174">
              <a:extLst>
                <a:ext uri="{FF2B5EF4-FFF2-40B4-BE49-F238E27FC236}">
                  <a16:creationId xmlns:a16="http://schemas.microsoft.com/office/drawing/2014/main" id="{EDD10F26-9D91-CA4F-AB03-84DDB4752C92}"/>
                </a:ext>
              </a:extLst>
            </p:cNvPr>
            <p:cNvSpPr txBox="1"/>
            <p:nvPr/>
          </p:nvSpPr>
          <p:spPr>
            <a:xfrm>
              <a:off x="10134077" y="2696111"/>
              <a:ext cx="527709" cy="230832"/>
            </a:xfrm>
            <a:prstGeom prst="rect">
              <a:avLst/>
            </a:prstGeom>
            <a:noFill/>
          </p:spPr>
          <p:txBody>
            <a:bodyPr wrap="none" rtlCol="0">
              <a:spAutoFit/>
            </a:bodyPr>
            <a:lstStyle/>
            <a:p>
              <a:r>
                <a:rPr lang="en-US" sz="900" dirty="0">
                  <a:solidFill>
                    <a:prstClr val="black"/>
                  </a:solidFill>
                  <a:latin typeface="Calibri" panose="020F0502020204030204"/>
                </a:rPr>
                <a:t>Equinix</a:t>
              </a:r>
            </a:p>
          </p:txBody>
        </p:sp>
      </p:grpSp>
      <p:sp>
        <p:nvSpPr>
          <p:cNvPr id="176" name="TextBox 175">
            <a:extLst>
              <a:ext uri="{FF2B5EF4-FFF2-40B4-BE49-F238E27FC236}">
                <a16:creationId xmlns:a16="http://schemas.microsoft.com/office/drawing/2014/main" id="{F803B57D-3E7B-814A-BFF4-0645E4F4D51E}"/>
              </a:ext>
            </a:extLst>
          </p:cNvPr>
          <p:cNvSpPr txBox="1"/>
          <p:nvPr/>
        </p:nvSpPr>
        <p:spPr>
          <a:xfrm>
            <a:off x="143772" y="2655748"/>
            <a:ext cx="1598515" cy="338554"/>
          </a:xfrm>
          <a:prstGeom prst="rect">
            <a:avLst/>
          </a:prstGeom>
          <a:noFill/>
        </p:spPr>
        <p:txBody>
          <a:bodyPr wrap="none" rtlCol="0">
            <a:spAutoFit/>
          </a:bodyPr>
          <a:lstStyle/>
          <a:p>
            <a:r>
              <a:rPr lang="en-US" sz="800" dirty="0">
                <a:solidFill>
                  <a:srgbClr val="C00000"/>
                </a:solidFill>
                <a:latin typeface="Calibri" panose="020F0502020204030204"/>
              </a:rPr>
              <a:t>End User Types:</a:t>
            </a:r>
          </a:p>
          <a:p>
            <a:r>
              <a:rPr lang="en-US" sz="800" dirty="0">
                <a:solidFill>
                  <a:srgbClr val="C00000"/>
                </a:solidFill>
                <a:latin typeface="Calibri" panose="020F0502020204030204"/>
              </a:rPr>
              <a:t>(e.g. Corp. Associate, Contractors)</a:t>
            </a:r>
          </a:p>
        </p:txBody>
      </p:sp>
      <p:sp>
        <p:nvSpPr>
          <p:cNvPr id="177" name="TextBox 176">
            <a:extLst>
              <a:ext uri="{FF2B5EF4-FFF2-40B4-BE49-F238E27FC236}">
                <a16:creationId xmlns:a16="http://schemas.microsoft.com/office/drawing/2014/main" id="{E222233E-7DF9-8946-A5E0-F9F1BAE031BA}"/>
              </a:ext>
            </a:extLst>
          </p:cNvPr>
          <p:cNvSpPr txBox="1"/>
          <p:nvPr/>
        </p:nvSpPr>
        <p:spPr>
          <a:xfrm>
            <a:off x="369741" y="3706179"/>
            <a:ext cx="3422282" cy="2800767"/>
          </a:xfrm>
          <a:prstGeom prst="rect">
            <a:avLst/>
          </a:prstGeom>
          <a:solidFill>
            <a:schemeClr val="tx1"/>
          </a:solidFill>
          <a:ln>
            <a:solidFill>
              <a:srgbClr val="44546A"/>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rPr>
              <a:t>Process Flow</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kumimoji="0" lang="en-US" sz="800" b="1" i="0" u="none" strike="noStrike" kern="0" cap="none" spc="0" normalizeH="0" baseline="0" noProof="0" dirty="0">
                <a:ln>
                  <a:noFill/>
                </a:ln>
                <a:solidFill>
                  <a:prstClr val="black"/>
                </a:solidFill>
                <a:effectLst/>
                <a:uLnTx/>
                <a:uFillTx/>
                <a:latin typeface="Calibri" panose="020F0502020204030204"/>
              </a:rPr>
              <a:t>Describe the actions that are executed on this flow, including all data elements that are transmitted and stored, authentication mechanism. </a:t>
            </a:r>
            <a:r>
              <a:rPr kumimoji="0" lang="en-US" sz="800" b="0" i="1" u="none" strike="noStrike" kern="0" cap="none" spc="0" normalizeH="0" baseline="0" noProof="0" dirty="0">
                <a:ln>
                  <a:noFill/>
                </a:ln>
                <a:solidFill>
                  <a:prstClr val="black"/>
                </a:solidFill>
                <a:effectLst/>
                <a:uLnTx/>
                <a:uFillTx/>
                <a:latin typeface="Calibri" panose="020F0502020204030204"/>
              </a:rPr>
              <a:t>E.g. Corporate Associates log into  my THD application using THD SSO (SAML/Ping) to launch the application and stage jobs.</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kumimoji="0" lang="en-US" sz="800" b="1" i="0" u="none" strike="noStrike" kern="0" cap="none" spc="0" normalizeH="0" baseline="0" noProof="0" dirty="0">
                <a:ln>
                  <a:noFill/>
                </a:ln>
                <a:solidFill>
                  <a:prstClr val="black"/>
                </a:solidFill>
                <a:effectLst/>
                <a:uLnTx/>
                <a:uFillTx/>
                <a:latin typeface="Calibri" panose="020F0502020204030204"/>
              </a:rPr>
              <a:t>Describe the actions that are executed on this flow, including including all data elements that are transmitted and stored, authentication mechanism, etc. </a:t>
            </a:r>
            <a:r>
              <a:rPr kumimoji="0" lang="en-US" sz="800" b="0" i="1" u="none" strike="noStrike" kern="0" cap="none" spc="0" normalizeH="0" baseline="0" noProof="0" dirty="0">
                <a:ln>
                  <a:noFill/>
                </a:ln>
                <a:solidFill>
                  <a:prstClr val="black"/>
                </a:solidFill>
                <a:effectLst/>
                <a:uLnTx/>
                <a:uFillTx/>
                <a:latin typeface="Calibri" panose="020F0502020204030204"/>
              </a:rPr>
              <a:t>E.g. The </a:t>
            </a:r>
            <a:r>
              <a:rPr kumimoji="0" lang="en-US" sz="800" b="0" i="1" u="none" strike="noStrike" kern="0" cap="none" spc="0" normalizeH="0" baseline="0" noProof="0" dirty="0" err="1">
                <a:ln>
                  <a:noFill/>
                </a:ln>
                <a:solidFill>
                  <a:prstClr val="black"/>
                </a:solidFill>
                <a:effectLst/>
                <a:uLnTx/>
                <a:uFillTx/>
                <a:latin typeface="Calibri" panose="020F0502020204030204"/>
              </a:rPr>
              <a:t>myTHDapplication</a:t>
            </a:r>
            <a:r>
              <a:rPr kumimoji="0" lang="en-US" sz="800" b="0" i="1" u="none" strike="noStrike" kern="0" cap="none" spc="0" normalizeH="0" baseline="0" noProof="0" dirty="0">
                <a:ln>
                  <a:noFill/>
                </a:ln>
                <a:solidFill>
                  <a:prstClr val="black"/>
                </a:solidFill>
                <a:effectLst/>
                <a:uLnTx/>
                <a:uFillTx/>
                <a:latin typeface="Calibri" panose="020F0502020204030204"/>
              </a:rPr>
              <a:t> queries the Db Name database to retrieve customer name, address, order information, etc. over an SSL-secured JDBC connection. The data stored in the database is encrypted using AES 256.</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kumimoji="0" lang="en-US" sz="800" b="1" i="0" u="none" strike="noStrike" kern="0" cap="none" spc="0" normalizeH="0" baseline="0" noProof="0" dirty="0">
                <a:ln>
                  <a:noFill/>
                </a:ln>
                <a:solidFill>
                  <a:prstClr val="black"/>
                </a:solidFill>
                <a:effectLst/>
                <a:uLnTx/>
                <a:uFillTx/>
                <a:latin typeface="Calibri" panose="020F0502020204030204"/>
              </a:rPr>
              <a:t>Describe the actions that are executed on this flow, including all data elements that are transmitted and stored, authentication mechanism, network connection type, etc.</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kumimoji="0" lang="en-US" sz="800" b="1" i="0" u="none" strike="noStrike" kern="0" cap="none" spc="0" normalizeH="0" baseline="0" noProof="0" dirty="0">
                <a:ln>
                  <a:noFill/>
                </a:ln>
                <a:solidFill>
                  <a:prstClr val="black"/>
                </a:solidFill>
                <a:effectLst/>
                <a:uLnTx/>
                <a:uFillTx/>
                <a:latin typeface="Calibri" panose="020F0502020204030204"/>
              </a:rPr>
              <a:t>Describe the actions that are executed on this flow, including all data elements that are transmitted and stored, authentication mechanism, network connection type, etc.</a:t>
            </a:r>
          </a:p>
          <a:p>
            <a:pPr marL="342900" indent="-342900">
              <a:buFont typeface="+mj-lt"/>
              <a:buAutoNum type="arabicPeriod"/>
              <a:defRPr/>
            </a:pPr>
            <a:r>
              <a:rPr lang="en-US" sz="800" b="1" kern="0" dirty="0">
                <a:solidFill>
                  <a:prstClr val="black"/>
                </a:solidFill>
                <a:latin typeface="Calibri" panose="020F0502020204030204"/>
              </a:rPr>
              <a:t>Describe the actions that are executed on this flow, including all data elements that are transmitted and stored, authentication mechanism, network connection type, etc.</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kumimoji="0" lang="en-US" sz="800" b="1" i="0" u="none" strike="noStrike" kern="0" cap="none" spc="0" normalizeH="0" baseline="0" noProof="0" dirty="0">
              <a:ln>
                <a:noFill/>
              </a:ln>
              <a:solidFill>
                <a:prstClr val="black"/>
              </a:solidFill>
              <a:effectLst/>
              <a:uLnTx/>
              <a:uFillTx/>
              <a:latin typeface="Calibri" panose="020F0502020204030204"/>
            </a:endParaRP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kumimoji="0" lang="en-US" sz="800" b="1" i="0" u="none" strike="noStrike" kern="0" cap="none" spc="0" normalizeH="0" baseline="0" noProof="0" dirty="0">
              <a:ln>
                <a:noFill/>
              </a:ln>
              <a:solidFill>
                <a:prstClr val="black"/>
              </a:solidFill>
              <a:effectLst/>
              <a:uLnTx/>
              <a:uFillTx/>
              <a:latin typeface="Calibri" panose="020F0502020204030204"/>
            </a:endParaRPr>
          </a:p>
        </p:txBody>
      </p:sp>
      <p:sp>
        <p:nvSpPr>
          <p:cNvPr id="178" name="TextBox 177">
            <a:extLst>
              <a:ext uri="{FF2B5EF4-FFF2-40B4-BE49-F238E27FC236}">
                <a16:creationId xmlns:a16="http://schemas.microsoft.com/office/drawing/2014/main" id="{A5493D82-2A05-4A4A-A01C-08169A0DE47A}"/>
              </a:ext>
            </a:extLst>
          </p:cNvPr>
          <p:cNvSpPr txBox="1"/>
          <p:nvPr/>
        </p:nvSpPr>
        <p:spPr>
          <a:xfrm>
            <a:off x="6089998" y="3858282"/>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1</a:t>
            </a:r>
          </a:p>
        </p:txBody>
      </p:sp>
      <p:sp>
        <p:nvSpPr>
          <p:cNvPr id="179" name="TextBox 178">
            <a:extLst>
              <a:ext uri="{FF2B5EF4-FFF2-40B4-BE49-F238E27FC236}">
                <a16:creationId xmlns:a16="http://schemas.microsoft.com/office/drawing/2014/main" id="{327FF914-95B2-C14C-B9BE-7C3DDE85FDC9}"/>
              </a:ext>
            </a:extLst>
          </p:cNvPr>
          <p:cNvSpPr txBox="1"/>
          <p:nvPr/>
        </p:nvSpPr>
        <p:spPr>
          <a:xfrm>
            <a:off x="2451792" y="1958544"/>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2</a:t>
            </a:r>
          </a:p>
        </p:txBody>
      </p:sp>
      <p:sp>
        <p:nvSpPr>
          <p:cNvPr id="180" name="TextBox 179">
            <a:extLst>
              <a:ext uri="{FF2B5EF4-FFF2-40B4-BE49-F238E27FC236}">
                <a16:creationId xmlns:a16="http://schemas.microsoft.com/office/drawing/2014/main" id="{29788845-9272-6E4B-B0D0-C16996A19137}"/>
              </a:ext>
            </a:extLst>
          </p:cNvPr>
          <p:cNvSpPr txBox="1"/>
          <p:nvPr/>
        </p:nvSpPr>
        <p:spPr>
          <a:xfrm>
            <a:off x="5256056" y="1793427"/>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3</a:t>
            </a:r>
          </a:p>
        </p:txBody>
      </p:sp>
      <p:sp>
        <p:nvSpPr>
          <p:cNvPr id="181" name="Slide Number Placeholder 3">
            <a:extLst>
              <a:ext uri="{FF2B5EF4-FFF2-40B4-BE49-F238E27FC236}">
                <a16:creationId xmlns:a16="http://schemas.microsoft.com/office/drawing/2014/main" id="{4C678B4B-FF77-A04D-B102-720F79F214B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smtClean="0">
                <a:solidFill>
                  <a:srgbClr val="C55814"/>
                </a:solidFill>
                <a:latin typeface="Calibri" panose="020F0502020204030204"/>
              </a:rPr>
              <a:pPr/>
              <a:t>25</a:t>
            </a:fld>
            <a:endParaRPr lang="en-US" dirty="0">
              <a:solidFill>
                <a:srgbClr val="C55814"/>
              </a:solidFill>
              <a:latin typeface="Calibri" panose="020F0502020204030204"/>
            </a:endParaRPr>
          </a:p>
        </p:txBody>
      </p:sp>
      <p:grpSp>
        <p:nvGrpSpPr>
          <p:cNvPr id="183" name="Group 182">
            <a:extLst>
              <a:ext uri="{FF2B5EF4-FFF2-40B4-BE49-F238E27FC236}">
                <a16:creationId xmlns:a16="http://schemas.microsoft.com/office/drawing/2014/main" id="{406996B8-0D0A-3243-ACF6-ED71F67B150D}"/>
              </a:ext>
            </a:extLst>
          </p:cNvPr>
          <p:cNvGrpSpPr/>
          <p:nvPr/>
        </p:nvGrpSpPr>
        <p:grpSpPr>
          <a:xfrm>
            <a:off x="5626848" y="4780343"/>
            <a:ext cx="1802164" cy="1473077"/>
            <a:chOff x="9675628" y="3139262"/>
            <a:chExt cx="1934464" cy="1473077"/>
          </a:xfrm>
        </p:grpSpPr>
        <p:grpSp>
          <p:nvGrpSpPr>
            <p:cNvPr id="184" name="Group 183">
              <a:extLst>
                <a:ext uri="{FF2B5EF4-FFF2-40B4-BE49-F238E27FC236}">
                  <a16:creationId xmlns:a16="http://schemas.microsoft.com/office/drawing/2014/main" id="{378D74EB-3518-EE42-980D-DB632CDDAD11}"/>
                </a:ext>
              </a:extLst>
            </p:cNvPr>
            <p:cNvGrpSpPr/>
            <p:nvPr/>
          </p:nvGrpSpPr>
          <p:grpSpPr>
            <a:xfrm>
              <a:off x="9675628" y="3139262"/>
              <a:ext cx="1934464" cy="1473077"/>
              <a:chOff x="5243576" y="5038343"/>
              <a:chExt cx="1934464" cy="1473077"/>
            </a:xfrm>
          </p:grpSpPr>
          <p:pic>
            <p:nvPicPr>
              <p:cNvPr id="189" name="Picture 188">
                <a:extLst>
                  <a:ext uri="{FF2B5EF4-FFF2-40B4-BE49-F238E27FC236}">
                    <a16:creationId xmlns:a16="http://schemas.microsoft.com/office/drawing/2014/main" id="{20C62A7B-2B09-8340-AAB8-7A46250B7039}"/>
                  </a:ext>
                </a:extLst>
              </p:cNvPr>
              <p:cNvPicPr>
                <a:picLocks noChangeAspect="1"/>
              </p:cNvPicPr>
              <p:nvPr/>
            </p:nvPicPr>
            <p:blipFill>
              <a:blip r:embed="rId3"/>
              <a:stretch>
                <a:fillRect/>
              </a:stretch>
            </p:blipFill>
            <p:spPr>
              <a:xfrm>
                <a:off x="5243576" y="5038343"/>
                <a:ext cx="1934464" cy="1473077"/>
              </a:xfrm>
              <a:prstGeom prst="rect">
                <a:avLst/>
              </a:prstGeom>
            </p:spPr>
          </p:pic>
          <p:sp>
            <p:nvSpPr>
              <p:cNvPr id="190" name="TextBox 189">
                <a:extLst>
                  <a:ext uri="{FF2B5EF4-FFF2-40B4-BE49-F238E27FC236}">
                    <a16:creationId xmlns:a16="http://schemas.microsoft.com/office/drawing/2014/main" id="{08A49253-687F-4548-9943-FC1A65430979}"/>
                  </a:ext>
                </a:extLst>
              </p:cNvPr>
              <p:cNvSpPr txBox="1"/>
              <p:nvPr/>
            </p:nvSpPr>
            <p:spPr>
              <a:xfrm>
                <a:off x="5297177" y="5160299"/>
                <a:ext cx="433132"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solidFill>
                    <a:effectLst/>
                    <a:uLnTx/>
                    <a:uFillTx/>
                  </a:rPr>
                  <a:t>ATC</a:t>
                </a:r>
              </a:p>
            </p:txBody>
          </p:sp>
        </p:grpSp>
        <p:grpSp>
          <p:nvGrpSpPr>
            <p:cNvPr id="185" name="Group 184">
              <a:extLst>
                <a:ext uri="{FF2B5EF4-FFF2-40B4-BE49-F238E27FC236}">
                  <a16:creationId xmlns:a16="http://schemas.microsoft.com/office/drawing/2014/main" id="{1E9474BE-095B-084C-A53D-5EE984A430B3}"/>
                </a:ext>
              </a:extLst>
            </p:cNvPr>
            <p:cNvGrpSpPr/>
            <p:nvPr/>
          </p:nvGrpSpPr>
          <p:grpSpPr>
            <a:xfrm>
              <a:off x="10393143" y="3674746"/>
              <a:ext cx="688729" cy="485458"/>
              <a:chOff x="8150166" y="2210906"/>
              <a:chExt cx="688729" cy="485458"/>
            </a:xfrm>
          </p:grpSpPr>
          <p:sp>
            <p:nvSpPr>
              <p:cNvPr id="187" name="Can 186">
                <a:extLst>
                  <a:ext uri="{FF2B5EF4-FFF2-40B4-BE49-F238E27FC236}">
                    <a16:creationId xmlns:a16="http://schemas.microsoft.com/office/drawing/2014/main" id="{27B341E4-B344-854C-A946-15ACBC716814}"/>
                  </a:ext>
                </a:extLst>
              </p:cNvPr>
              <p:cNvSpPr/>
              <p:nvPr/>
            </p:nvSpPr>
            <p:spPr>
              <a:xfrm>
                <a:off x="8150166" y="2210906"/>
                <a:ext cx="688729" cy="485458"/>
              </a:xfrm>
              <a:prstGeom prst="can">
                <a:avLst/>
              </a:prstGeom>
              <a:solidFill>
                <a:schemeClr val="tx1">
                  <a:lumMod val="75000"/>
                </a:scheme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188" name="TextBox 187">
                <a:extLst>
                  <a:ext uri="{FF2B5EF4-FFF2-40B4-BE49-F238E27FC236}">
                    <a16:creationId xmlns:a16="http://schemas.microsoft.com/office/drawing/2014/main" id="{44CA162B-7844-CE45-8CEF-B436E246B658}"/>
                  </a:ext>
                </a:extLst>
              </p:cNvPr>
              <p:cNvSpPr txBox="1"/>
              <p:nvPr/>
            </p:nvSpPr>
            <p:spPr>
              <a:xfrm>
                <a:off x="8193810" y="2383116"/>
                <a:ext cx="601448" cy="21544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Teradata</a:t>
                </a:r>
              </a:p>
            </p:txBody>
          </p:sp>
        </p:grpSp>
      </p:grpSp>
      <p:grpSp>
        <p:nvGrpSpPr>
          <p:cNvPr id="191" name="Group 190">
            <a:extLst>
              <a:ext uri="{FF2B5EF4-FFF2-40B4-BE49-F238E27FC236}">
                <a16:creationId xmlns:a16="http://schemas.microsoft.com/office/drawing/2014/main" id="{CA256BF7-774F-DD49-AFA7-3AA655CA05CD}"/>
              </a:ext>
            </a:extLst>
          </p:cNvPr>
          <p:cNvGrpSpPr/>
          <p:nvPr/>
        </p:nvGrpSpPr>
        <p:grpSpPr>
          <a:xfrm>
            <a:off x="9230811" y="2882346"/>
            <a:ext cx="1790621" cy="1473077"/>
            <a:chOff x="9230811" y="2882346"/>
            <a:chExt cx="1790621" cy="1473077"/>
          </a:xfrm>
        </p:grpSpPr>
        <p:grpSp>
          <p:nvGrpSpPr>
            <p:cNvPr id="192" name="Group 191">
              <a:extLst>
                <a:ext uri="{FF2B5EF4-FFF2-40B4-BE49-F238E27FC236}">
                  <a16:creationId xmlns:a16="http://schemas.microsoft.com/office/drawing/2014/main" id="{40DC555D-D9FF-9147-8871-7DB16AF115E5}"/>
                </a:ext>
              </a:extLst>
            </p:cNvPr>
            <p:cNvGrpSpPr/>
            <p:nvPr/>
          </p:nvGrpSpPr>
          <p:grpSpPr>
            <a:xfrm>
              <a:off x="9230811" y="2882346"/>
              <a:ext cx="1790621" cy="1473077"/>
              <a:chOff x="5173718" y="5038343"/>
              <a:chExt cx="1790621" cy="1473077"/>
            </a:xfrm>
          </p:grpSpPr>
          <p:pic>
            <p:nvPicPr>
              <p:cNvPr id="197" name="Picture 196">
                <a:extLst>
                  <a:ext uri="{FF2B5EF4-FFF2-40B4-BE49-F238E27FC236}">
                    <a16:creationId xmlns:a16="http://schemas.microsoft.com/office/drawing/2014/main" id="{EAFDE165-16B3-BA41-BEBD-E0F533D701A9}"/>
                  </a:ext>
                </a:extLst>
              </p:cNvPr>
              <p:cNvPicPr>
                <a:picLocks noChangeAspect="1"/>
              </p:cNvPicPr>
              <p:nvPr/>
            </p:nvPicPr>
            <p:blipFill>
              <a:blip r:embed="rId3"/>
              <a:stretch>
                <a:fillRect/>
              </a:stretch>
            </p:blipFill>
            <p:spPr>
              <a:xfrm>
                <a:off x="5218390" y="5038343"/>
                <a:ext cx="1745949" cy="1473077"/>
              </a:xfrm>
              <a:prstGeom prst="rect">
                <a:avLst/>
              </a:prstGeom>
            </p:spPr>
          </p:pic>
          <p:sp>
            <p:nvSpPr>
              <p:cNvPr id="198" name="TextBox 197">
                <a:extLst>
                  <a:ext uri="{FF2B5EF4-FFF2-40B4-BE49-F238E27FC236}">
                    <a16:creationId xmlns:a16="http://schemas.microsoft.com/office/drawing/2014/main" id="{29593717-AC78-9D4B-A5F9-AC9A43A06001}"/>
                  </a:ext>
                </a:extLst>
              </p:cNvPr>
              <p:cNvSpPr txBox="1"/>
              <p:nvPr/>
            </p:nvSpPr>
            <p:spPr>
              <a:xfrm>
                <a:off x="5173718" y="5081273"/>
                <a:ext cx="175240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solidFill>
                    <a:effectLst/>
                    <a:uLnTx/>
                    <a:uFillTx/>
                  </a:rPr>
                  <a:t>GCP (</a:t>
                </a:r>
                <a:r>
                  <a:rPr kumimoji="0" lang="en-US" sz="1050" b="1" i="0" u="none" strike="noStrike" kern="0" cap="none" spc="0" normalizeH="0" baseline="0" noProof="0" dirty="0" err="1">
                    <a:ln>
                      <a:noFill/>
                    </a:ln>
                    <a:solidFill>
                      <a:prstClr val="black"/>
                    </a:solidFill>
                    <a:effectLst/>
                    <a:uLnTx/>
                    <a:uFillTx/>
                  </a:rPr>
                  <a:t>pr</a:t>
                </a:r>
                <a:r>
                  <a:rPr kumimoji="0" lang="en-US" sz="1050" b="1" i="0" u="none" strike="noStrike" kern="0" cap="none" spc="0" normalizeH="0" baseline="0" noProof="0" dirty="0">
                    <a:ln>
                      <a:noFill/>
                    </a:ln>
                    <a:solidFill>
                      <a:prstClr val="black"/>
                    </a:solidFill>
                    <a:effectLst/>
                    <a:uLnTx/>
                    <a:uFillTx/>
                  </a:rPr>
                  <a:t>-</a:t>
                </a:r>
                <a:r>
                  <a:rPr kumimoji="0" lang="en-US" sz="1050" b="1" i="0" u="none" strike="noStrike" kern="0" cap="none" spc="0" normalizeH="0" baseline="0" noProof="0" dirty="0" err="1">
                    <a:ln>
                      <a:noFill/>
                    </a:ln>
                    <a:solidFill>
                      <a:prstClr val="black"/>
                    </a:solidFill>
                    <a:effectLst/>
                    <a:uLnTx/>
                    <a:uFillTx/>
                  </a:rPr>
                  <a:t>edw</a:t>
                </a:r>
                <a:r>
                  <a:rPr kumimoji="0" lang="en-US" sz="1050" b="1" i="0" u="none" strike="noStrike" kern="0" cap="none" spc="0" normalizeH="0" baseline="0" noProof="0" dirty="0">
                    <a:ln>
                      <a:noFill/>
                    </a:ln>
                    <a:solidFill>
                      <a:prstClr val="black"/>
                    </a:solidFill>
                    <a:effectLst/>
                    <a:uLnTx/>
                    <a:uFillTx/>
                  </a:rPr>
                  <a:t>-beta-views)</a:t>
                </a:r>
              </a:p>
            </p:txBody>
          </p:sp>
        </p:grpSp>
        <p:grpSp>
          <p:nvGrpSpPr>
            <p:cNvPr id="193" name="Group 192">
              <a:extLst>
                <a:ext uri="{FF2B5EF4-FFF2-40B4-BE49-F238E27FC236}">
                  <a16:creationId xmlns:a16="http://schemas.microsoft.com/office/drawing/2014/main" id="{BA8CEDBB-C911-7943-8874-85932F9192D3}"/>
                </a:ext>
              </a:extLst>
            </p:cNvPr>
            <p:cNvGrpSpPr/>
            <p:nvPr/>
          </p:nvGrpSpPr>
          <p:grpSpPr>
            <a:xfrm>
              <a:off x="9773278" y="3470628"/>
              <a:ext cx="688729" cy="485458"/>
              <a:chOff x="8150166" y="2210906"/>
              <a:chExt cx="688729" cy="485458"/>
            </a:xfrm>
          </p:grpSpPr>
          <p:sp>
            <p:nvSpPr>
              <p:cNvPr id="195" name="Can 194">
                <a:extLst>
                  <a:ext uri="{FF2B5EF4-FFF2-40B4-BE49-F238E27FC236}">
                    <a16:creationId xmlns:a16="http://schemas.microsoft.com/office/drawing/2014/main" id="{C7CDDC7A-A21B-FF45-BC59-8816E047718E}"/>
                  </a:ext>
                </a:extLst>
              </p:cNvPr>
              <p:cNvSpPr/>
              <p:nvPr/>
            </p:nvSpPr>
            <p:spPr>
              <a:xfrm>
                <a:off x="8150166" y="2210906"/>
                <a:ext cx="688729" cy="485458"/>
              </a:xfrm>
              <a:prstGeom prst="can">
                <a:avLst/>
              </a:prstGeom>
              <a:solidFill>
                <a:schemeClr val="tx1">
                  <a:lumMod val="75000"/>
                </a:scheme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196" name="TextBox 195">
                <a:extLst>
                  <a:ext uri="{FF2B5EF4-FFF2-40B4-BE49-F238E27FC236}">
                    <a16:creationId xmlns:a16="http://schemas.microsoft.com/office/drawing/2014/main" id="{EE853D1B-8A31-9043-8420-4FFFFF56C60A}"/>
                  </a:ext>
                </a:extLst>
              </p:cNvPr>
              <p:cNvSpPr txBox="1"/>
              <p:nvPr/>
            </p:nvSpPr>
            <p:spPr>
              <a:xfrm>
                <a:off x="8197018" y="2383116"/>
                <a:ext cx="595035" cy="21544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BigQuery</a:t>
                </a:r>
              </a:p>
            </p:txBody>
          </p:sp>
        </p:grpSp>
      </p:grpSp>
      <p:grpSp>
        <p:nvGrpSpPr>
          <p:cNvPr id="199" name="Group 198">
            <a:extLst>
              <a:ext uri="{FF2B5EF4-FFF2-40B4-BE49-F238E27FC236}">
                <a16:creationId xmlns:a16="http://schemas.microsoft.com/office/drawing/2014/main" id="{90F7DBC4-7D26-3D4A-B7D8-8EF998455AFD}"/>
              </a:ext>
            </a:extLst>
          </p:cNvPr>
          <p:cNvGrpSpPr/>
          <p:nvPr/>
        </p:nvGrpSpPr>
        <p:grpSpPr>
          <a:xfrm>
            <a:off x="9260462" y="1082415"/>
            <a:ext cx="1760970" cy="1473077"/>
            <a:chOff x="2898363" y="5141186"/>
            <a:chExt cx="1760970" cy="1473077"/>
          </a:xfrm>
        </p:grpSpPr>
        <p:grpSp>
          <p:nvGrpSpPr>
            <p:cNvPr id="200" name="Group 199">
              <a:extLst>
                <a:ext uri="{FF2B5EF4-FFF2-40B4-BE49-F238E27FC236}">
                  <a16:creationId xmlns:a16="http://schemas.microsoft.com/office/drawing/2014/main" id="{08D4335D-DD56-9946-9BC0-75ADC51BD7D2}"/>
                </a:ext>
              </a:extLst>
            </p:cNvPr>
            <p:cNvGrpSpPr/>
            <p:nvPr/>
          </p:nvGrpSpPr>
          <p:grpSpPr>
            <a:xfrm>
              <a:off x="2898363" y="5141186"/>
              <a:ext cx="1760970" cy="1473077"/>
              <a:chOff x="4719087" y="5038343"/>
              <a:chExt cx="1760970" cy="1473077"/>
            </a:xfrm>
          </p:grpSpPr>
          <p:pic>
            <p:nvPicPr>
              <p:cNvPr id="205" name="Picture 204">
                <a:extLst>
                  <a:ext uri="{FF2B5EF4-FFF2-40B4-BE49-F238E27FC236}">
                    <a16:creationId xmlns:a16="http://schemas.microsoft.com/office/drawing/2014/main" id="{38ECE616-3818-F940-85B0-B66A91082C19}"/>
                  </a:ext>
                </a:extLst>
              </p:cNvPr>
              <p:cNvPicPr>
                <a:picLocks noChangeAspect="1"/>
              </p:cNvPicPr>
              <p:nvPr/>
            </p:nvPicPr>
            <p:blipFill>
              <a:blip r:embed="rId3"/>
              <a:stretch>
                <a:fillRect/>
              </a:stretch>
            </p:blipFill>
            <p:spPr>
              <a:xfrm>
                <a:off x="4719087" y="5038343"/>
                <a:ext cx="1760970" cy="1473077"/>
              </a:xfrm>
              <a:prstGeom prst="rect">
                <a:avLst/>
              </a:prstGeom>
            </p:spPr>
          </p:pic>
          <p:sp>
            <p:nvSpPr>
              <p:cNvPr id="206" name="TextBox 205">
                <a:extLst>
                  <a:ext uri="{FF2B5EF4-FFF2-40B4-BE49-F238E27FC236}">
                    <a16:creationId xmlns:a16="http://schemas.microsoft.com/office/drawing/2014/main" id="{3198DCBF-6865-B040-AF8E-7463FADA12EE}"/>
                  </a:ext>
                </a:extLst>
              </p:cNvPr>
              <p:cNvSpPr txBox="1"/>
              <p:nvPr/>
            </p:nvSpPr>
            <p:spPr>
              <a:xfrm>
                <a:off x="4810444" y="5070650"/>
                <a:ext cx="1422184"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solidFill>
                    <a:effectLst/>
                    <a:uLnTx/>
                    <a:uFillTx/>
                  </a:rPr>
                  <a:t>GCP (</a:t>
                </a:r>
                <a:r>
                  <a:rPr kumimoji="0" lang="en-US" sz="1050" b="1" i="0" u="none" strike="noStrike" kern="0" cap="none" spc="0" normalizeH="0" baseline="0" noProof="0" dirty="0" err="1">
                    <a:ln>
                      <a:noFill/>
                    </a:ln>
                    <a:solidFill>
                      <a:prstClr val="black"/>
                    </a:solidFill>
                    <a:effectLst/>
                    <a:uLnTx/>
                    <a:uFillTx/>
                  </a:rPr>
                  <a:t>pr</a:t>
                </a:r>
                <a:r>
                  <a:rPr kumimoji="0" lang="en-US" sz="1050" b="1" i="0" u="none" strike="noStrike" kern="0" cap="none" spc="0" normalizeH="0" baseline="0" noProof="0" dirty="0">
                    <a:ln>
                      <a:noFill/>
                    </a:ln>
                    <a:solidFill>
                      <a:prstClr val="black"/>
                    </a:solidFill>
                    <a:effectLst/>
                    <a:uLnTx/>
                    <a:uFillTx/>
                  </a:rPr>
                  <a:t>-</a:t>
                </a:r>
                <a:r>
                  <a:rPr kumimoji="0" lang="en-US" sz="1050" b="1" i="0" u="none" strike="noStrike" kern="0" cap="none" spc="0" normalizeH="0" baseline="0" noProof="0" dirty="0" err="1">
                    <a:ln>
                      <a:noFill/>
                    </a:ln>
                    <a:solidFill>
                      <a:prstClr val="black"/>
                    </a:solidFill>
                    <a:effectLst/>
                    <a:uLnTx/>
                    <a:uFillTx/>
                  </a:rPr>
                  <a:t>edw</a:t>
                </a:r>
                <a:r>
                  <a:rPr kumimoji="0" lang="en-US" sz="1050" b="1" i="0" u="none" strike="noStrike" kern="0" cap="none" spc="0" normalizeH="0" baseline="0" noProof="0" dirty="0">
                    <a:ln>
                      <a:noFill/>
                    </a:ln>
                    <a:solidFill>
                      <a:prstClr val="black"/>
                    </a:solidFill>
                    <a:effectLst/>
                    <a:uLnTx/>
                    <a:uFillTx/>
                  </a:rPr>
                  <a:t>-views)</a:t>
                </a:r>
              </a:p>
            </p:txBody>
          </p:sp>
        </p:grpSp>
        <p:grpSp>
          <p:nvGrpSpPr>
            <p:cNvPr id="201" name="Group 200">
              <a:extLst>
                <a:ext uri="{FF2B5EF4-FFF2-40B4-BE49-F238E27FC236}">
                  <a16:creationId xmlns:a16="http://schemas.microsoft.com/office/drawing/2014/main" id="{20788708-4C23-9840-BB34-8C013999CCB0}"/>
                </a:ext>
              </a:extLst>
            </p:cNvPr>
            <p:cNvGrpSpPr/>
            <p:nvPr/>
          </p:nvGrpSpPr>
          <p:grpSpPr>
            <a:xfrm>
              <a:off x="3671549" y="5704162"/>
              <a:ext cx="647045" cy="485458"/>
              <a:chOff x="7904769" y="2210906"/>
              <a:chExt cx="647045" cy="485458"/>
            </a:xfrm>
          </p:grpSpPr>
          <p:sp>
            <p:nvSpPr>
              <p:cNvPr id="203" name="Can 202">
                <a:extLst>
                  <a:ext uri="{FF2B5EF4-FFF2-40B4-BE49-F238E27FC236}">
                    <a16:creationId xmlns:a16="http://schemas.microsoft.com/office/drawing/2014/main" id="{EFF35EAE-7ED6-6843-9E68-35EB89C407F4}"/>
                  </a:ext>
                </a:extLst>
              </p:cNvPr>
              <p:cNvSpPr/>
              <p:nvPr/>
            </p:nvSpPr>
            <p:spPr>
              <a:xfrm>
                <a:off x="7951611" y="2210906"/>
                <a:ext cx="600203" cy="485458"/>
              </a:xfrm>
              <a:prstGeom prst="can">
                <a:avLst/>
              </a:prstGeom>
              <a:solidFill>
                <a:schemeClr val="tx1">
                  <a:lumMod val="75000"/>
                </a:scheme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204" name="TextBox 203">
                <a:extLst>
                  <a:ext uri="{FF2B5EF4-FFF2-40B4-BE49-F238E27FC236}">
                    <a16:creationId xmlns:a16="http://schemas.microsoft.com/office/drawing/2014/main" id="{58C018F7-EFC2-A648-981D-F7AAF34534FB}"/>
                  </a:ext>
                </a:extLst>
              </p:cNvPr>
              <p:cNvSpPr txBox="1"/>
              <p:nvPr/>
            </p:nvSpPr>
            <p:spPr>
              <a:xfrm>
                <a:off x="7904769" y="2383116"/>
                <a:ext cx="600203"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BigQuery</a:t>
                </a:r>
              </a:p>
            </p:txBody>
          </p:sp>
        </p:grpSp>
      </p:grpSp>
      <p:sp>
        <p:nvSpPr>
          <p:cNvPr id="207" name="Rectangle 206">
            <a:extLst>
              <a:ext uri="{FF2B5EF4-FFF2-40B4-BE49-F238E27FC236}">
                <a16:creationId xmlns:a16="http://schemas.microsoft.com/office/drawing/2014/main" id="{A95DC5C0-72A2-9D40-89B9-FEA13ABA06A1}"/>
              </a:ext>
            </a:extLst>
          </p:cNvPr>
          <p:cNvSpPr/>
          <p:nvPr/>
        </p:nvSpPr>
        <p:spPr>
          <a:xfrm>
            <a:off x="6243531" y="4465955"/>
            <a:ext cx="773984" cy="272094"/>
          </a:xfrm>
          <a:prstGeom prst="rect">
            <a:avLst/>
          </a:prstGeom>
          <a:solidFill>
            <a:sysClr val="window" lastClr="FFFFFF"/>
          </a:solidFill>
          <a:ln w="28575" cap="flat" cmpd="sng" algn="ctr">
            <a:solidFill>
              <a:srgbClr val="6BA4E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panose="020F0502020204030204"/>
                <a:ea typeface="+mn-ea"/>
                <a:cs typeface="+mn-cs"/>
              </a:rPr>
              <a:t>Data Factory</a:t>
            </a:r>
          </a:p>
        </p:txBody>
      </p:sp>
      <p:cxnSp>
        <p:nvCxnSpPr>
          <p:cNvPr id="208" name="Elbow Connector 207">
            <a:extLst>
              <a:ext uri="{FF2B5EF4-FFF2-40B4-BE49-F238E27FC236}">
                <a16:creationId xmlns:a16="http://schemas.microsoft.com/office/drawing/2014/main" id="{9A97DBC6-35E8-B249-B925-1EC4F093094B}"/>
              </a:ext>
            </a:extLst>
          </p:cNvPr>
          <p:cNvCxnSpPr>
            <a:cxnSpLocks/>
            <a:stCxn id="204" idx="1"/>
            <a:endCxn id="158" idx="1"/>
          </p:cNvCxnSpPr>
          <p:nvPr/>
        </p:nvCxnSpPr>
        <p:spPr>
          <a:xfrm rot="10800000" flipV="1">
            <a:off x="6615970" y="1925323"/>
            <a:ext cx="3417679" cy="178232"/>
          </a:xfrm>
          <a:prstGeom prst="bentConnector2">
            <a:avLst/>
          </a:prstGeom>
          <a:noFill/>
          <a:ln w="6350" cap="flat" cmpd="sng" algn="ctr">
            <a:solidFill>
              <a:srgbClr val="ED7D31"/>
            </a:solidFill>
            <a:prstDash val="solid"/>
            <a:miter lim="800000"/>
            <a:tailEnd type="triangle"/>
          </a:ln>
          <a:effectLst/>
        </p:spPr>
      </p:cxnSp>
      <p:sp>
        <p:nvSpPr>
          <p:cNvPr id="209" name="TextBox 208">
            <a:extLst>
              <a:ext uri="{FF2B5EF4-FFF2-40B4-BE49-F238E27FC236}">
                <a16:creationId xmlns:a16="http://schemas.microsoft.com/office/drawing/2014/main" id="{9439904C-12D4-FD42-9D96-DC1BBCF76300}"/>
              </a:ext>
            </a:extLst>
          </p:cNvPr>
          <p:cNvSpPr txBox="1"/>
          <p:nvPr/>
        </p:nvSpPr>
        <p:spPr>
          <a:xfrm>
            <a:off x="6281409" y="3727079"/>
            <a:ext cx="761655"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cxnSp>
        <p:nvCxnSpPr>
          <p:cNvPr id="210" name="Elbow Connector 209">
            <a:extLst>
              <a:ext uri="{FF2B5EF4-FFF2-40B4-BE49-F238E27FC236}">
                <a16:creationId xmlns:a16="http://schemas.microsoft.com/office/drawing/2014/main" id="{A4768BE6-54D4-664D-83FF-D980AAA02F3B}"/>
              </a:ext>
            </a:extLst>
          </p:cNvPr>
          <p:cNvCxnSpPr>
            <a:cxnSpLocks/>
            <a:stCxn id="195" idx="2"/>
          </p:cNvCxnSpPr>
          <p:nvPr/>
        </p:nvCxnSpPr>
        <p:spPr>
          <a:xfrm rot="10800000">
            <a:off x="6983498" y="2370235"/>
            <a:ext cx="2789780" cy="1343123"/>
          </a:xfrm>
          <a:prstGeom prst="bentConnector3">
            <a:avLst>
              <a:gd name="adj1" fmla="val 50000"/>
            </a:avLst>
          </a:prstGeom>
          <a:noFill/>
          <a:ln w="6350" cap="flat" cmpd="sng" algn="ctr">
            <a:solidFill>
              <a:srgbClr val="ED7D31"/>
            </a:solidFill>
            <a:prstDash val="solid"/>
            <a:miter lim="800000"/>
            <a:tailEnd type="triangle"/>
          </a:ln>
          <a:effectLst/>
        </p:spPr>
      </p:cxnSp>
      <p:sp>
        <p:nvSpPr>
          <p:cNvPr id="211" name="TextBox 210">
            <a:extLst>
              <a:ext uri="{FF2B5EF4-FFF2-40B4-BE49-F238E27FC236}">
                <a16:creationId xmlns:a16="http://schemas.microsoft.com/office/drawing/2014/main" id="{3E3E3FBC-5D14-864E-AFB0-71EF987C593F}"/>
              </a:ext>
            </a:extLst>
          </p:cNvPr>
          <p:cNvSpPr txBox="1"/>
          <p:nvPr/>
        </p:nvSpPr>
        <p:spPr>
          <a:xfrm>
            <a:off x="8482188" y="3604863"/>
            <a:ext cx="703806"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sp>
        <p:nvSpPr>
          <p:cNvPr id="212" name="TextBox 211">
            <a:extLst>
              <a:ext uri="{FF2B5EF4-FFF2-40B4-BE49-F238E27FC236}">
                <a16:creationId xmlns:a16="http://schemas.microsoft.com/office/drawing/2014/main" id="{AFE00682-7F45-824F-B5E0-E3C1A66576EE}"/>
              </a:ext>
            </a:extLst>
          </p:cNvPr>
          <p:cNvSpPr txBox="1"/>
          <p:nvPr/>
        </p:nvSpPr>
        <p:spPr>
          <a:xfrm>
            <a:off x="8447306" y="1835590"/>
            <a:ext cx="703806"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Public</a:t>
            </a:r>
          </a:p>
        </p:txBody>
      </p:sp>
      <p:sp>
        <p:nvSpPr>
          <p:cNvPr id="213" name="Oval 212">
            <a:extLst>
              <a:ext uri="{FF2B5EF4-FFF2-40B4-BE49-F238E27FC236}">
                <a16:creationId xmlns:a16="http://schemas.microsoft.com/office/drawing/2014/main" id="{084230F2-4883-AE4E-9C77-4BCC99CDC0F8}"/>
              </a:ext>
            </a:extLst>
          </p:cNvPr>
          <p:cNvSpPr/>
          <p:nvPr/>
        </p:nvSpPr>
        <p:spPr>
          <a:xfrm>
            <a:off x="8076753" y="1668390"/>
            <a:ext cx="204053" cy="219730"/>
          </a:xfrm>
          <a:prstGeom prst="ellipse">
            <a:avLst/>
          </a:prstGeom>
          <a:solidFill>
            <a:srgbClr val="E98B52"/>
          </a:solidFill>
          <a:ln w="3175" cap="flat" cmpd="sng" algn="ctr">
            <a:solidFill>
              <a:sysClr val="window" lastClr="FFFFFF">
                <a:alpha val="45000"/>
              </a:sysClr>
            </a:solidFill>
            <a:prstDash val="solid"/>
            <a:miter lim="800000"/>
          </a:ln>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SAG</a:t>
            </a:r>
          </a:p>
        </p:txBody>
      </p:sp>
      <p:sp>
        <p:nvSpPr>
          <p:cNvPr id="214" name="Oval 213">
            <a:extLst>
              <a:ext uri="{FF2B5EF4-FFF2-40B4-BE49-F238E27FC236}">
                <a16:creationId xmlns:a16="http://schemas.microsoft.com/office/drawing/2014/main" id="{8177EEF5-8709-3547-BA81-6DB8A2C8C526}"/>
              </a:ext>
            </a:extLst>
          </p:cNvPr>
          <p:cNvSpPr/>
          <p:nvPr/>
        </p:nvSpPr>
        <p:spPr>
          <a:xfrm>
            <a:off x="8120756" y="2916014"/>
            <a:ext cx="204053" cy="219730"/>
          </a:xfrm>
          <a:prstGeom prst="ellipse">
            <a:avLst/>
          </a:prstGeom>
          <a:solidFill>
            <a:srgbClr val="E98B52"/>
          </a:solidFill>
          <a:ln w="3175" cap="flat" cmpd="sng" algn="ctr">
            <a:solidFill>
              <a:sysClr val="window" lastClr="FFFFFF">
                <a:alpha val="45000"/>
              </a:sysClr>
            </a:solidFill>
            <a:prstDash val="solid"/>
            <a:miter lim="800000"/>
          </a:ln>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SAG</a:t>
            </a:r>
          </a:p>
        </p:txBody>
      </p:sp>
      <p:sp>
        <p:nvSpPr>
          <p:cNvPr id="217" name="TextBox 216">
            <a:extLst>
              <a:ext uri="{FF2B5EF4-FFF2-40B4-BE49-F238E27FC236}">
                <a16:creationId xmlns:a16="http://schemas.microsoft.com/office/drawing/2014/main" id="{4DD47D8D-0EAC-7A40-BA47-F419DC6B3B97}"/>
              </a:ext>
            </a:extLst>
          </p:cNvPr>
          <p:cNvSpPr txBox="1"/>
          <p:nvPr/>
        </p:nvSpPr>
        <p:spPr>
          <a:xfrm>
            <a:off x="8923420" y="1539555"/>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4</a:t>
            </a:r>
          </a:p>
        </p:txBody>
      </p:sp>
      <p:sp>
        <p:nvSpPr>
          <p:cNvPr id="218" name="TextBox 217">
            <a:extLst>
              <a:ext uri="{FF2B5EF4-FFF2-40B4-BE49-F238E27FC236}">
                <a16:creationId xmlns:a16="http://schemas.microsoft.com/office/drawing/2014/main" id="{16F47513-290B-FE4B-AFDE-62E45698EEED}"/>
              </a:ext>
            </a:extLst>
          </p:cNvPr>
          <p:cNvSpPr txBox="1"/>
          <p:nvPr/>
        </p:nvSpPr>
        <p:spPr>
          <a:xfrm>
            <a:off x="8933960" y="3301940"/>
            <a:ext cx="172430" cy="246221"/>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5</a:t>
            </a:r>
          </a:p>
        </p:txBody>
      </p:sp>
      <p:sp>
        <p:nvSpPr>
          <p:cNvPr id="219" name="Oval 218">
            <a:extLst>
              <a:ext uri="{FF2B5EF4-FFF2-40B4-BE49-F238E27FC236}">
                <a16:creationId xmlns:a16="http://schemas.microsoft.com/office/drawing/2014/main" id="{BDE5D454-9873-D74F-98DC-91CCF4A9222C}"/>
              </a:ext>
            </a:extLst>
          </p:cNvPr>
          <p:cNvSpPr/>
          <p:nvPr/>
        </p:nvSpPr>
        <p:spPr>
          <a:xfrm>
            <a:off x="5843138" y="2114942"/>
            <a:ext cx="204053" cy="219730"/>
          </a:xfrm>
          <a:prstGeom prst="ellipse">
            <a:avLst/>
          </a:prstGeom>
          <a:solidFill>
            <a:srgbClr val="E98B52"/>
          </a:solidFill>
          <a:ln w="3175" cap="flat" cmpd="sng" algn="ctr">
            <a:solidFill>
              <a:sysClr val="window" lastClr="FFFFFF">
                <a:alpha val="45000"/>
              </a:sysClr>
            </a:solidFill>
            <a:prstDash val="solid"/>
            <a:miter lim="800000"/>
          </a:ln>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OG</a:t>
            </a:r>
          </a:p>
        </p:txBody>
      </p:sp>
      <p:sp>
        <p:nvSpPr>
          <p:cNvPr id="220" name="Oval 219">
            <a:extLst>
              <a:ext uri="{FF2B5EF4-FFF2-40B4-BE49-F238E27FC236}">
                <a16:creationId xmlns:a16="http://schemas.microsoft.com/office/drawing/2014/main" id="{9F1581D9-D23E-074A-BD45-35F9E435DE9E}"/>
              </a:ext>
            </a:extLst>
          </p:cNvPr>
          <p:cNvSpPr/>
          <p:nvPr/>
        </p:nvSpPr>
        <p:spPr>
          <a:xfrm>
            <a:off x="6341808" y="4128927"/>
            <a:ext cx="204053" cy="219730"/>
          </a:xfrm>
          <a:prstGeom prst="ellipse">
            <a:avLst/>
          </a:prstGeom>
          <a:solidFill>
            <a:srgbClr val="E98B52"/>
          </a:solidFill>
          <a:ln w="3175" cap="flat" cmpd="sng" algn="ctr">
            <a:solidFill>
              <a:sysClr val="window" lastClr="FFFFFF">
                <a:alpha val="45000"/>
              </a:sysClr>
            </a:solidFill>
            <a:prstDash val="solid"/>
            <a:miter lim="800000"/>
          </a:ln>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SAA</a:t>
            </a:r>
          </a:p>
        </p:txBody>
      </p:sp>
      <p:pic>
        <p:nvPicPr>
          <p:cNvPr id="4" name="Picture 3">
            <a:extLst>
              <a:ext uri="{FF2B5EF4-FFF2-40B4-BE49-F238E27FC236}">
                <a16:creationId xmlns:a16="http://schemas.microsoft.com/office/drawing/2014/main" id="{0505545A-37BC-47E8-A0A4-94EA57A23948}"/>
              </a:ext>
            </a:extLst>
          </p:cNvPr>
          <p:cNvPicPr>
            <a:picLocks noChangeAspect="1"/>
          </p:cNvPicPr>
          <p:nvPr/>
        </p:nvPicPr>
        <p:blipFill>
          <a:blip r:embed="rId9"/>
          <a:stretch>
            <a:fillRect/>
          </a:stretch>
        </p:blipFill>
        <p:spPr>
          <a:xfrm>
            <a:off x="4745811" y="2674074"/>
            <a:ext cx="422651" cy="434991"/>
          </a:xfrm>
          <a:prstGeom prst="rect">
            <a:avLst/>
          </a:prstGeom>
        </p:spPr>
      </p:pic>
      <p:pic>
        <p:nvPicPr>
          <p:cNvPr id="90" name="Picture 89">
            <a:extLst>
              <a:ext uri="{FF2B5EF4-FFF2-40B4-BE49-F238E27FC236}">
                <a16:creationId xmlns:a16="http://schemas.microsoft.com/office/drawing/2014/main" id="{69EED5EE-8495-4908-A80C-019A22C0435D}"/>
              </a:ext>
            </a:extLst>
          </p:cNvPr>
          <p:cNvPicPr>
            <a:picLocks noChangeAspect="1"/>
          </p:cNvPicPr>
          <p:nvPr/>
        </p:nvPicPr>
        <p:blipFill>
          <a:blip r:embed="rId10"/>
          <a:stretch>
            <a:fillRect/>
          </a:stretch>
        </p:blipFill>
        <p:spPr>
          <a:xfrm>
            <a:off x="5090101" y="2671975"/>
            <a:ext cx="358140" cy="331470"/>
          </a:xfrm>
          <a:prstGeom prst="rect">
            <a:avLst/>
          </a:prstGeom>
        </p:spPr>
      </p:pic>
      <p:pic>
        <p:nvPicPr>
          <p:cNvPr id="91" name="Picture 90">
            <a:extLst>
              <a:ext uri="{FF2B5EF4-FFF2-40B4-BE49-F238E27FC236}">
                <a16:creationId xmlns:a16="http://schemas.microsoft.com/office/drawing/2014/main" id="{C554F39A-22C1-4726-A26F-4CA4F5A67129}"/>
              </a:ext>
            </a:extLst>
          </p:cNvPr>
          <p:cNvPicPr>
            <a:picLocks noChangeAspect="1"/>
          </p:cNvPicPr>
          <p:nvPr/>
        </p:nvPicPr>
        <p:blipFill>
          <a:blip r:embed="rId8"/>
          <a:stretch>
            <a:fillRect/>
          </a:stretch>
        </p:blipFill>
        <p:spPr>
          <a:xfrm>
            <a:off x="1571369" y="2274600"/>
            <a:ext cx="749813" cy="304500"/>
          </a:xfrm>
          <a:prstGeom prst="rect">
            <a:avLst/>
          </a:prstGeom>
        </p:spPr>
      </p:pic>
      <p:sp>
        <p:nvSpPr>
          <p:cNvPr id="92" name="TextBox 91">
            <a:extLst>
              <a:ext uri="{FF2B5EF4-FFF2-40B4-BE49-F238E27FC236}">
                <a16:creationId xmlns:a16="http://schemas.microsoft.com/office/drawing/2014/main" id="{ECF81828-A26F-4A0E-A275-86E8C18BC6F2}"/>
              </a:ext>
            </a:extLst>
          </p:cNvPr>
          <p:cNvSpPr txBox="1"/>
          <p:nvPr/>
        </p:nvSpPr>
        <p:spPr>
          <a:xfrm>
            <a:off x="1643398" y="2305609"/>
            <a:ext cx="604653" cy="230832"/>
          </a:xfrm>
          <a:prstGeom prst="rect">
            <a:avLst/>
          </a:prstGeom>
          <a:noFill/>
        </p:spPr>
        <p:txBody>
          <a:bodyPr wrap="none" rtlCol="0">
            <a:spAutoFit/>
          </a:bodyPr>
          <a:lstStyle/>
          <a:p>
            <a:r>
              <a:rPr lang="en-US" sz="900" dirty="0">
                <a:solidFill>
                  <a:schemeClr val="bg1"/>
                </a:solidFill>
              </a:rPr>
              <a:t>Internet</a:t>
            </a:r>
          </a:p>
        </p:txBody>
      </p:sp>
      <p:pic>
        <p:nvPicPr>
          <p:cNvPr id="89" name="Picture 88">
            <a:extLst>
              <a:ext uri="{FF2B5EF4-FFF2-40B4-BE49-F238E27FC236}">
                <a16:creationId xmlns:a16="http://schemas.microsoft.com/office/drawing/2014/main" id="{49834D07-4604-4C0B-AF3D-9A79FB7519EA}"/>
              </a:ext>
            </a:extLst>
          </p:cNvPr>
          <p:cNvPicPr>
            <a:picLocks noChangeAspect="1"/>
          </p:cNvPicPr>
          <p:nvPr/>
        </p:nvPicPr>
        <p:blipFill>
          <a:blip r:embed="rId11"/>
          <a:stretch>
            <a:fillRect/>
          </a:stretch>
        </p:blipFill>
        <p:spPr>
          <a:xfrm>
            <a:off x="6795378" y="2479134"/>
            <a:ext cx="248484" cy="282750"/>
          </a:xfrm>
          <a:prstGeom prst="rect">
            <a:avLst/>
          </a:prstGeom>
        </p:spPr>
      </p:pic>
      <p:pic>
        <p:nvPicPr>
          <p:cNvPr id="93" name="Picture 92">
            <a:extLst>
              <a:ext uri="{FF2B5EF4-FFF2-40B4-BE49-F238E27FC236}">
                <a16:creationId xmlns:a16="http://schemas.microsoft.com/office/drawing/2014/main" id="{AF310F85-57B2-4408-877A-A8FC5BA5EF40}"/>
              </a:ext>
            </a:extLst>
          </p:cNvPr>
          <p:cNvPicPr>
            <a:picLocks noChangeAspect="1"/>
          </p:cNvPicPr>
          <p:nvPr/>
        </p:nvPicPr>
        <p:blipFill>
          <a:blip r:embed="rId12"/>
          <a:stretch>
            <a:fillRect/>
          </a:stretch>
        </p:blipFill>
        <p:spPr>
          <a:xfrm>
            <a:off x="1863986" y="2626358"/>
            <a:ext cx="248484" cy="287100"/>
          </a:xfrm>
          <a:prstGeom prst="rect">
            <a:avLst/>
          </a:prstGeom>
        </p:spPr>
      </p:pic>
      <p:pic>
        <p:nvPicPr>
          <p:cNvPr id="94" name="Picture 93">
            <a:extLst>
              <a:ext uri="{FF2B5EF4-FFF2-40B4-BE49-F238E27FC236}">
                <a16:creationId xmlns:a16="http://schemas.microsoft.com/office/drawing/2014/main" id="{6E484D65-75CA-469C-BFE0-9BC3EFBB40DC}"/>
              </a:ext>
            </a:extLst>
          </p:cNvPr>
          <p:cNvPicPr>
            <a:picLocks noChangeAspect="1"/>
          </p:cNvPicPr>
          <p:nvPr/>
        </p:nvPicPr>
        <p:blipFill>
          <a:blip r:embed="rId11"/>
          <a:stretch>
            <a:fillRect/>
          </a:stretch>
        </p:blipFill>
        <p:spPr>
          <a:xfrm>
            <a:off x="10496389" y="1994865"/>
            <a:ext cx="248484" cy="282750"/>
          </a:xfrm>
          <a:prstGeom prst="rect">
            <a:avLst/>
          </a:prstGeom>
        </p:spPr>
      </p:pic>
      <p:pic>
        <p:nvPicPr>
          <p:cNvPr id="95" name="Picture 94">
            <a:extLst>
              <a:ext uri="{FF2B5EF4-FFF2-40B4-BE49-F238E27FC236}">
                <a16:creationId xmlns:a16="http://schemas.microsoft.com/office/drawing/2014/main" id="{AA47A072-957A-41A6-8EE5-FCA23C918AEB}"/>
              </a:ext>
            </a:extLst>
          </p:cNvPr>
          <p:cNvPicPr>
            <a:picLocks noChangeAspect="1"/>
          </p:cNvPicPr>
          <p:nvPr/>
        </p:nvPicPr>
        <p:blipFill>
          <a:blip r:embed="rId12"/>
          <a:stretch>
            <a:fillRect/>
          </a:stretch>
        </p:blipFill>
        <p:spPr>
          <a:xfrm>
            <a:off x="5843138" y="2476959"/>
            <a:ext cx="248484" cy="287100"/>
          </a:xfrm>
          <a:prstGeom prst="rect">
            <a:avLst/>
          </a:prstGeom>
        </p:spPr>
      </p:pic>
      <p:pic>
        <p:nvPicPr>
          <p:cNvPr id="96" name="Picture 95">
            <a:extLst>
              <a:ext uri="{FF2B5EF4-FFF2-40B4-BE49-F238E27FC236}">
                <a16:creationId xmlns:a16="http://schemas.microsoft.com/office/drawing/2014/main" id="{1DD4B80D-B1F8-40F6-B31D-D19050BAE20C}"/>
              </a:ext>
            </a:extLst>
          </p:cNvPr>
          <p:cNvPicPr>
            <a:picLocks noChangeAspect="1"/>
          </p:cNvPicPr>
          <p:nvPr/>
        </p:nvPicPr>
        <p:blipFill>
          <a:blip r:embed="rId11"/>
          <a:stretch>
            <a:fillRect/>
          </a:stretch>
        </p:blipFill>
        <p:spPr>
          <a:xfrm>
            <a:off x="10256349" y="3821753"/>
            <a:ext cx="248484" cy="282750"/>
          </a:xfrm>
          <a:prstGeom prst="rect">
            <a:avLst/>
          </a:prstGeom>
        </p:spPr>
      </p:pic>
      <p:pic>
        <p:nvPicPr>
          <p:cNvPr id="97" name="Picture 96">
            <a:extLst>
              <a:ext uri="{FF2B5EF4-FFF2-40B4-BE49-F238E27FC236}">
                <a16:creationId xmlns:a16="http://schemas.microsoft.com/office/drawing/2014/main" id="{6A902429-D341-4EAC-87DC-E6FDEEFF8789}"/>
              </a:ext>
            </a:extLst>
          </p:cNvPr>
          <p:cNvPicPr>
            <a:picLocks noChangeAspect="1"/>
          </p:cNvPicPr>
          <p:nvPr/>
        </p:nvPicPr>
        <p:blipFill>
          <a:blip r:embed="rId12"/>
          <a:stretch>
            <a:fillRect/>
          </a:stretch>
        </p:blipFill>
        <p:spPr>
          <a:xfrm>
            <a:off x="8097872" y="1996858"/>
            <a:ext cx="248484" cy="287100"/>
          </a:xfrm>
          <a:prstGeom prst="rect">
            <a:avLst/>
          </a:prstGeom>
        </p:spPr>
      </p:pic>
      <p:pic>
        <p:nvPicPr>
          <p:cNvPr id="98" name="Picture 97">
            <a:extLst>
              <a:ext uri="{FF2B5EF4-FFF2-40B4-BE49-F238E27FC236}">
                <a16:creationId xmlns:a16="http://schemas.microsoft.com/office/drawing/2014/main" id="{73A17AFE-E696-4AA1-8927-D356E6D1A17D}"/>
              </a:ext>
            </a:extLst>
          </p:cNvPr>
          <p:cNvPicPr>
            <a:picLocks noChangeAspect="1"/>
          </p:cNvPicPr>
          <p:nvPr/>
        </p:nvPicPr>
        <p:blipFill>
          <a:blip r:embed="rId11"/>
          <a:stretch>
            <a:fillRect/>
          </a:stretch>
        </p:blipFill>
        <p:spPr>
          <a:xfrm>
            <a:off x="6789249" y="5681790"/>
            <a:ext cx="248484" cy="282750"/>
          </a:xfrm>
          <a:prstGeom prst="rect">
            <a:avLst/>
          </a:prstGeom>
        </p:spPr>
      </p:pic>
      <p:pic>
        <p:nvPicPr>
          <p:cNvPr id="99" name="Picture 98">
            <a:extLst>
              <a:ext uri="{FF2B5EF4-FFF2-40B4-BE49-F238E27FC236}">
                <a16:creationId xmlns:a16="http://schemas.microsoft.com/office/drawing/2014/main" id="{DB691DFA-527F-485C-8F51-B9E220D1B3E5}"/>
              </a:ext>
            </a:extLst>
          </p:cNvPr>
          <p:cNvPicPr>
            <a:picLocks noChangeAspect="1"/>
          </p:cNvPicPr>
          <p:nvPr/>
        </p:nvPicPr>
        <p:blipFill>
          <a:blip r:embed="rId12"/>
          <a:stretch>
            <a:fillRect/>
          </a:stretch>
        </p:blipFill>
        <p:spPr>
          <a:xfrm>
            <a:off x="8542082" y="2837710"/>
            <a:ext cx="248484" cy="287100"/>
          </a:xfrm>
          <a:prstGeom prst="rect">
            <a:avLst/>
          </a:prstGeom>
        </p:spPr>
      </p:pic>
      <p:pic>
        <p:nvPicPr>
          <p:cNvPr id="100" name="Picture 99">
            <a:extLst>
              <a:ext uri="{FF2B5EF4-FFF2-40B4-BE49-F238E27FC236}">
                <a16:creationId xmlns:a16="http://schemas.microsoft.com/office/drawing/2014/main" id="{7170ABC0-67B1-4678-A14D-48836BFD3ABF}"/>
              </a:ext>
            </a:extLst>
          </p:cNvPr>
          <p:cNvPicPr>
            <a:picLocks noChangeAspect="1"/>
          </p:cNvPicPr>
          <p:nvPr/>
        </p:nvPicPr>
        <p:blipFill>
          <a:blip r:embed="rId12"/>
          <a:stretch>
            <a:fillRect/>
          </a:stretch>
        </p:blipFill>
        <p:spPr>
          <a:xfrm>
            <a:off x="6859254" y="4137785"/>
            <a:ext cx="248484" cy="287100"/>
          </a:xfrm>
          <a:prstGeom prst="rect">
            <a:avLst/>
          </a:prstGeom>
        </p:spPr>
      </p:pic>
      <p:graphicFrame>
        <p:nvGraphicFramePr>
          <p:cNvPr id="82" name="Table 2">
            <a:extLst>
              <a:ext uri="{FF2B5EF4-FFF2-40B4-BE49-F238E27FC236}">
                <a16:creationId xmlns:a16="http://schemas.microsoft.com/office/drawing/2014/main" id="{C90D7B9D-F4D0-1744-A494-55EEDAF5D018}"/>
              </a:ext>
            </a:extLst>
          </p:cNvPr>
          <p:cNvGraphicFramePr>
            <a:graphicFrameLocks noGrp="1"/>
          </p:cNvGraphicFramePr>
          <p:nvPr>
            <p:extLst>
              <p:ext uri="{D42A27DB-BD31-4B8C-83A1-F6EECF244321}">
                <p14:modId xmlns:p14="http://schemas.microsoft.com/office/powerpoint/2010/main" val="1448243526"/>
              </p:ext>
            </p:extLst>
          </p:nvPr>
        </p:nvGraphicFramePr>
        <p:xfrm>
          <a:off x="7756183" y="4402133"/>
          <a:ext cx="3655700" cy="2411728"/>
        </p:xfrm>
        <a:graphic>
          <a:graphicData uri="http://schemas.openxmlformats.org/drawingml/2006/table">
            <a:tbl>
              <a:tblPr firstRow="1" bandRow="1">
                <a:tableStyleId>{5C22544A-7EE6-4342-B048-85BDC9FD1C3A}</a:tableStyleId>
              </a:tblPr>
              <a:tblGrid>
                <a:gridCol w="2918443">
                  <a:extLst>
                    <a:ext uri="{9D8B030D-6E8A-4147-A177-3AD203B41FA5}">
                      <a16:colId xmlns:a16="http://schemas.microsoft.com/office/drawing/2014/main" val="2703832701"/>
                    </a:ext>
                  </a:extLst>
                </a:gridCol>
                <a:gridCol w="737257">
                  <a:extLst>
                    <a:ext uri="{9D8B030D-6E8A-4147-A177-3AD203B41FA5}">
                      <a16:colId xmlns:a16="http://schemas.microsoft.com/office/drawing/2014/main" val="2459628925"/>
                    </a:ext>
                  </a:extLst>
                </a:gridCol>
              </a:tblGrid>
              <a:tr h="318785">
                <a:tc>
                  <a:txBody>
                    <a:bodyPr/>
                    <a:lstStyle/>
                    <a:p>
                      <a:r>
                        <a:rPr lang="en-US" sz="800" b="1" dirty="0"/>
                        <a:t>Programming Language</a:t>
                      </a:r>
                    </a:p>
                  </a:txBody>
                  <a:tcPr/>
                </a:tc>
                <a:tc>
                  <a:txBody>
                    <a:bodyPr/>
                    <a:lstStyle/>
                    <a:p>
                      <a:r>
                        <a:rPr lang="en-US" sz="800" b="1" dirty="0"/>
                        <a:t>Java, Go, Java Script</a:t>
                      </a:r>
                    </a:p>
                  </a:txBody>
                  <a:tcPr/>
                </a:tc>
                <a:extLst>
                  <a:ext uri="{0D108BD9-81ED-4DB2-BD59-A6C34878D82A}">
                    <a16:rowId xmlns:a16="http://schemas.microsoft.com/office/drawing/2014/main" val="2774017645"/>
                  </a:ext>
                </a:extLst>
              </a:tr>
              <a:tr h="318785">
                <a:tc>
                  <a:txBody>
                    <a:bodyPr/>
                    <a:lstStyle/>
                    <a:p>
                      <a:r>
                        <a:rPr lang="en-US" sz="800" b="1" dirty="0"/>
                        <a:t>Framework</a:t>
                      </a:r>
                    </a:p>
                  </a:txBody>
                  <a:tcPr/>
                </a:tc>
                <a:tc>
                  <a:txBody>
                    <a:bodyPr/>
                    <a:lstStyle/>
                    <a:p>
                      <a:r>
                        <a:rPr lang="en-US" sz="800" b="1" dirty="0"/>
                        <a:t>Spring Boot, React</a:t>
                      </a:r>
                    </a:p>
                  </a:txBody>
                  <a:tcPr/>
                </a:tc>
                <a:extLst>
                  <a:ext uri="{0D108BD9-81ED-4DB2-BD59-A6C34878D82A}">
                    <a16:rowId xmlns:a16="http://schemas.microsoft.com/office/drawing/2014/main" val="252932585"/>
                  </a:ext>
                </a:extLst>
              </a:tr>
              <a:tr h="202863">
                <a:tc>
                  <a:txBody>
                    <a:bodyPr/>
                    <a:lstStyle/>
                    <a:p>
                      <a:r>
                        <a:rPr lang="en-US" sz="800" b="1" dirty="0"/>
                        <a:t>CI Tool</a:t>
                      </a:r>
                    </a:p>
                  </a:txBody>
                  <a:tcPr/>
                </a:tc>
                <a:tc>
                  <a:txBody>
                    <a:bodyPr/>
                    <a:lstStyle/>
                    <a:p>
                      <a:r>
                        <a:rPr lang="en-US" sz="800" b="1" dirty="0"/>
                        <a:t>Jenkins</a:t>
                      </a:r>
                    </a:p>
                  </a:txBody>
                  <a:tcPr/>
                </a:tc>
                <a:extLst>
                  <a:ext uri="{0D108BD9-81ED-4DB2-BD59-A6C34878D82A}">
                    <a16:rowId xmlns:a16="http://schemas.microsoft.com/office/drawing/2014/main" val="2889492417"/>
                  </a:ext>
                </a:extLst>
              </a:tr>
              <a:tr h="202863">
                <a:tc>
                  <a:txBody>
                    <a:bodyPr/>
                    <a:lstStyle/>
                    <a:p>
                      <a:r>
                        <a:rPr lang="en-US" sz="800" b="1" dirty="0"/>
                        <a:t>CD Tool</a:t>
                      </a:r>
                    </a:p>
                  </a:txBody>
                  <a:tcPr/>
                </a:tc>
                <a:tc>
                  <a:txBody>
                    <a:bodyPr/>
                    <a:lstStyle/>
                    <a:p>
                      <a:r>
                        <a:rPr lang="en-US" sz="800" b="1" dirty="0"/>
                        <a:t>Spinnaker</a:t>
                      </a:r>
                    </a:p>
                  </a:txBody>
                  <a:tcPr/>
                </a:tc>
                <a:extLst>
                  <a:ext uri="{0D108BD9-81ED-4DB2-BD59-A6C34878D82A}">
                    <a16:rowId xmlns:a16="http://schemas.microsoft.com/office/drawing/2014/main" val="1673308628"/>
                  </a:ext>
                </a:extLst>
              </a:tr>
              <a:tr h="434706">
                <a:tc>
                  <a:txBody>
                    <a:bodyPr/>
                    <a:lstStyle/>
                    <a:p>
                      <a:r>
                        <a:rPr lang="en-US" sz="800" b="1" dirty="0"/>
                        <a:t>Code stored in </a:t>
                      </a:r>
                      <a:r>
                        <a:rPr lang="en-US" sz="800" b="1" dirty="0" err="1"/>
                        <a:t>Github</a:t>
                      </a:r>
                      <a:endParaRPr lang="en-US" sz="800" b="1" dirty="0"/>
                    </a:p>
                  </a:txBody>
                  <a:tcPr/>
                </a:tc>
                <a:tc>
                  <a:txBody>
                    <a:bodyPr/>
                    <a:lstStyle/>
                    <a:p>
                      <a:r>
                        <a:rPr lang="en-US" sz="800" b="1" dirty="0"/>
                        <a:t>Yes (repo not yet created)</a:t>
                      </a:r>
                    </a:p>
                  </a:txBody>
                  <a:tcPr/>
                </a:tc>
                <a:extLst>
                  <a:ext uri="{0D108BD9-81ED-4DB2-BD59-A6C34878D82A}">
                    <a16:rowId xmlns:a16="http://schemas.microsoft.com/office/drawing/2014/main" val="3966343695"/>
                  </a:ext>
                </a:extLst>
              </a:tr>
              <a:tr h="214501">
                <a:tc>
                  <a:txBody>
                    <a:bodyPr/>
                    <a:lstStyle/>
                    <a:p>
                      <a:r>
                        <a:rPr lang="en-US" sz="800" b="1" dirty="0"/>
                        <a:t>Using Fortify for static app sec testing?</a:t>
                      </a:r>
                    </a:p>
                  </a:txBody>
                  <a:tcPr/>
                </a:tc>
                <a:tc>
                  <a:txBody>
                    <a:bodyPr/>
                    <a:lstStyle/>
                    <a:p>
                      <a:r>
                        <a:rPr lang="en-US" sz="800" b="1" dirty="0"/>
                        <a:t>Yes</a:t>
                      </a:r>
                    </a:p>
                  </a:txBody>
                  <a:tcPr/>
                </a:tc>
                <a:extLst>
                  <a:ext uri="{0D108BD9-81ED-4DB2-BD59-A6C34878D82A}">
                    <a16:rowId xmlns:a16="http://schemas.microsoft.com/office/drawing/2014/main" val="3707416617"/>
                  </a:ext>
                </a:extLst>
              </a:tr>
              <a:tr h="252052">
                <a:tc>
                  <a:txBody>
                    <a:bodyPr/>
                    <a:lstStyle/>
                    <a:p>
                      <a:r>
                        <a:rPr lang="en-US" sz="800" b="1" dirty="0"/>
                        <a:t>Using </a:t>
                      </a:r>
                      <a:r>
                        <a:rPr lang="en-US" sz="800" b="1" dirty="0" err="1"/>
                        <a:t>WebInspect</a:t>
                      </a:r>
                      <a:r>
                        <a:rPr lang="en-US" sz="800" b="1" dirty="0"/>
                        <a:t> for dynamic app sec testing?</a:t>
                      </a:r>
                    </a:p>
                  </a:txBody>
                  <a:tcPr/>
                </a:tc>
                <a:tc>
                  <a:txBody>
                    <a:bodyPr/>
                    <a:lstStyle/>
                    <a:p>
                      <a:r>
                        <a:rPr lang="en-US" sz="800" b="1" dirty="0"/>
                        <a:t>No</a:t>
                      </a:r>
                    </a:p>
                  </a:txBody>
                  <a:tcPr/>
                </a:tc>
                <a:extLst>
                  <a:ext uri="{0D108BD9-81ED-4DB2-BD59-A6C34878D82A}">
                    <a16:rowId xmlns:a16="http://schemas.microsoft.com/office/drawing/2014/main" val="1071075988"/>
                  </a:ext>
                </a:extLst>
              </a:tr>
              <a:tr h="390695">
                <a:tc>
                  <a:txBody>
                    <a:bodyPr/>
                    <a:lstStyle/>
                    <a:p>
                      <a:r>
                        <a:rPr lang="en-US" sz="800" b="1" dirty="0"/>
                        <a:t>Using </a:t>
                      </a:r>
                      <a:r>
                        <a:rPr lang="en-US" sz="800" b="1" dirty="0" err="1"/>
                        <a:t>Whitesource</a:t>
                      </a:r>
                      <a:r>
                        <a:rPr lang="en-US" sz="800" b="1" dirty="0"/>
                        <a:t> for software composition analysis?</a:t>
                      </a:r>
                    </a:p>
                  </a:txBody>
                  <a:tcPr/>
                </a:tc>
                <a:tc>
                  <a:txBody>
                    <a:bodyPr/>
                    <a:lstStyle/>
                    <a:p>
                      <a:r>
                        <a:rPr lang="en-US" sz="800" b="1" dirty="0"/>
                        <a:t>No</a:t>
                      </a:r>
                    </a:p>
                  </a:txBody>
                  <a:tcPr/>
                </a:tc>
                <a:extLst>
                  <a:ext uri="{0D108BD9-81ED-4DB2-BD59-A6C34878D82A}">
                    <a16:rowId xmlns:a16="http://schemas.microsoft.com/office/drawing/2014/main" val="2738036765"/>
                  </a:ext>
                </a:extLst>
              </a:tr>
            </a:tbl>
          </a:graphicData>
        </a:graphic>
      </p:graphicFrame>
    </p:spTree>
    <p:extLst>
      <p:ext uri="{BB962C8B-B14F-4D97-AF65-F5344CB8AC3E}">
        <p14:creationId xmlns:p14="http://schemas.microsoft.com/office/powerpoint/2010/main" val="238862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26</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898550" y="96194"/>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Third Party Integration</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8812C58E-EAD0-6F4A-96A6-D0D24B4A18FA}"/>
              </a:ext>
            </a:extLst>
          </p:cNvPr>
          <p:cNvCxnSpPr>
            <a:cxnSpLocks/>
            <a:stCxn id="153" idx="2"/>
            <a:endCxn id="161" idx="1"/>
          </p:cNvCxnSpPr>
          <p:nvPr/>
        </p:nvCxnSpPr>
        <p:spPr>
          <a:xfrm rot="16200000" flipH="1">
            <a:off x="6774400" y="4480826"/>
            <a:ext cx="1455994" cy="527459"/>
          </a:xfrm>
          <a:prstGeom prst="bentConnector2">
            <a:avLst/>
          </a:prstGeom>
          <a:noFill/>
          <a:ln w="6350" cap="flat" cmpd="sng" algn="ctr">
            <a:solidFill>
              <a:sysClr val="windowText" lastClr="000000"/>
            </a:solidFill>
            <a:prstDash val="solid"/>
            <a:miter lim="800000"/>
            <a:tailEnd type="triangle"/>
          </a:ln>
          <a:effectLst/>
        </p:spPr>
      </p:cxnSp>
      <p:pic>
        <p:nvPicPr>
          <p:cNvPr id="135" name="Picture 134">
            <a:extLst>
              <a:ext uri="{FF2B5EF4-FFF2-40B4-BE49-F238E27FC236}">
                <a16:creationId xmlns:a16="http://schemas.microsoft.com/office/drawing/2014/main" id="{7F583B8C-E034-3F43-AF92-649F7379D90B}"/>
              </a:ext>
            </a:extLst>
          </p:cNvPr>
          <p:cNvPicPr>
            <a:picLocks noChangeAspect="1"/>
          </p:cNvPicPr>
          <p:nvPr/>
        </p:nvPicPr>
        <p:blipFill>
          <a:blip r:embed="rId3"/>
          <a:stretch>
            <a:fillRect/>
          </a:stretch>
        </p:blipFill>
        <p:spPr>
          <a:xfrm>
            <a:off x="6613054" y="2529609"/>
            <a:ext cx="4205842" cy="1915322"/>
          </a:xfrm>
          <a:prstGeom prst="rect">
            <a:avLst/>
          </a:prstGeom>
        </p:spPr>
      </p:pic>
      <p:pic>
        <p:nvPicPr>
          <p:cNvPr id="136" name="Picture 135">
            <a:extLst>
              <a:ext uri="{FF2B5EF4-FFF2-40B4-BE49-F238E27FC236}">
                <a16:creationId xmlns:a16="http://schemas.microsoft.com/office/drawing/2014/main" id="{871D249E-5816-EA42-B42E-3FF270157F62}"/>
              </a:ext>
            </a:extLst>
          </p:cNvPr>
          <p:cNvPicPr>
            <a:picLocks noChangeAspect="1"/>
          </p:cNvPicPr>
          <p:nvPr/>
        </p:nvPicPr>
        <p:blipFill>
          <a:blip r:embed="rId3"/>
          <a:stretch>
            <a:fillRect/>
          </a:stretch>
        </p:blipFill>
        <p:spPr>
          <a:xfrm>
            <a:off x="2544618" y="2333754"/>
            <a:ext cx="3022181" cy="2116642"/>
          </a:xfrm>
          <a:prstGeom prst="rect">
            <a:avLst/>
          </a:prstGeom>
        </p:spPr>
      </p:pic>
      <p:sp>
        <p:nvSpPr>
          <p:cNvPr id="137" name="TextBox 136">
            <a:extLst>
              <a:ext uri="{FF2B5EF4-FFF2-40B4-BE49-F238E27FC236}">
                <a16:creationId xmlns:a16="http://schemas.microsoft.com/office/drawing/2014/main" id="{03AA5A93-7ACA-854F-A740-D72051A63F20}"/>
              </a:ext>
            </a:extLst>
          </p:cNvPr>
          <p:cNvSpPr txBox="1"/>
          <p:nvPr/>
        </p:nvSpPr>
        <p:spPr>
          <a:xfrm>
            <a:off x="3407959" y="2421399"/>
            <a:ext cx="2103722" cy="230832"/>
          </a:xfrm>
          <a:prstGeom prst="rect">
            <a:avLst/>
          </a:prstGeom>
          <a:noFill/>
        </p:spPr>
        <p:txBody>
          <a:bodyPr wrap="square" rtlCol="0">
            <a:spAutoFit/>
          </a:bodyPr>
          <a:lstStyle/>
          <a:p>
            <a:r>
              <a:rPr lang="en-US" sz="900" b="1" dirty="0">
                <a:solidFill>
                  <a:prstClr val="black"/>
                </a:solidFill>
                <a:latin typeface="Calibri" panose="020F0502020204030204"/>
              </a:rPr>
              <a:t>THD Store</a:t>
            </a:r>
          </a:p>
        </p:txBody>
      </p:sp>
      <p:pic>
        <p:nvPicPr>
          <p:cNvPr id="138" name="Picture 137">
            <a:extLst>
              <a:ext uri="{FF2B5EF4-FFF2-40B4-BE49-F238E27FC236}">
                <a16:creationId xmlns:a16="http://schemas.microsoft.com/office/drawing/2014/main" id="{9D342C38-21B1-FD46-A8D5-C26F22394B73}"/>
              </a:ext>
            </a:extLst>
          </p:cNvPr>
          <p:cNvPicPr>
            <a:picLocks noChangeAspect="1"/>
          </p:cNvPicPr>
          <p:nvPr/>
        </p:nvPicPr>
        <p:blipFill>
          <a:blip r:embed="rId4"/>
          <a:stretch>
            <a:fillRect/>
          </a:stretch>
        </p:blipFill>
        <p:spPr>
          <a:xfrm>
            <a:off x="3916454" y="3468452"/>
            <a:ext cx="492784" cy="498324"/>
          </a:xfrm>
          <a:prstGeom prst="rect">
            <a:avLst/>
          </a:prstGeom>
          <a:solidFill>
            <a:sysClr val="window" lastClr="FFFFFF"/>
          </a:solidFill>
        </p:spPr>
      </p:pic>
      <p:sp>
        <p:nvSpPr>
          <p:cNvPr id="139" name="Rectangle 138">
            <a:extLst>
              <a:ext uri="{FF2B5EF4-FFF2-40B4-BE49-F238E27FC236}">
                <a16:creationId xmlns:a16="http://schemas.microsoft.com/office/drawing/2014/main" id="{5876E113-D2DF-BD45-8295-BCADDF64D507}"/>
              </a:ext>
            </a:extLst>
          </p:cNvPr>
          <p:cNvSpPr/>
          <p:nvPr/>
        </p:nvSpPr>
        <p:spPr>
          <a:xfrm>
            <a:off x="3823656" y="4014223"/>
            <a:ext cx="1497229" cy="343644"/>
          </a:xfrm>
          <a:prstGeom prst="rect">
            <a:avLst/>
          </a:prstGeom>
          <a:solidFill>
            <a:sysClr val="windowText" lastClr="000000">
              <a:lumMod val="75000"/>
              <a:alpha val="50000"/>
            </a:sysClr>
          </a:solidFill>
          <a:ln>
            <a:solidFill>
              <a:sysClr val="window" lastClr="FFFFFF">
                <a:lumMod val="65000"/>
                <a:lumOff val="35000"/>
              </a:sysClr>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In-store solution</a:t>
            </a:r>
          </a:p>
        </p:txBody>
      </p:sp>
      <p:pic>
        <p:nvPicPr>
          <p:cNvPr id="140" name="Picture 139">
            <a:extLst>
              <a:ext uri="{FF2B5EF4-FFF2-40B4-BE49-F238E27FC236}">
                <a16:creationId xmlns:a16="http://schemas.microsoft.com/office/drawing/2014/main" id="{2A93C97E-05DD-6F48-8201-89B895734185}"/>
              </a:ext>
            </a:extLst>
          </p:cNvPr>
          <p:cNvPicPr>
            <a:picLocks noChangeAspect="1"/>
          </p:cNvPicPr>
          <p:nvPr/>
        </p:nvPicPr>
        <p:blipFill>
          <a:blip r:embed="rId5"/>
          <a:stretch>
            <a:fillRect/>
          </a:stretch>
        </p:blipFill>
        <p:spPr>
          <a:xfrm>
            <a:off x="8960749" y="2615219"/>
            <a:ext cx="505688" cy="408900"/>
          </a:xfrm>
          <a:prstGeom prst="rect">
            <a:avLst/>
          </a:prstGeom>
        </p:spPr>
      </p:pic>
      <p:pic>
        <p:nvPicPr>
          <p:cNvPr id="141" name="Picture 140">
            <a:extLst>
              <a:ext uri="{FF2B5EF4-FFF2-40B4-BE49-F238E27FC236}">
                <a16:creationId xmlns:a16="http://schemas.microsoft.com/office/drawing/2014/main" id="{930E31DC-1D14-BB43-8BF5-CA67C7509CE5}"/>
              </a:ext>
            </a:extLst>
          </p:cNvPr>
          <p:cNvPicPr>
            <a:picLocks noChangeAspect="1"/>
          </p:cNvPicPr>
          <p:nvPr/>
        </p:nvPicPr>
        <p:blipFill>
          <a:blip r:embed="rId6"/>
          <a:stretch>
            <a:fillRect/>
          </a:stretch>
        </p:blipFill>
        <p:spPr>
          <a:xfrm>
            <a:off x="5874568" y="975810"/>
            <a:ext cx="1672930" cy="1131014"/>
          </a:xfrm>
          <a:prstGeom prst="rect">
            <a:avLst/>
          </a:prstGeom>
        </p:spPr>
      </p:pic>
      <p:sp>
        <p:nvSpPr>
          <p:cNvPr id="142" name="TextBox 141">
            <a:extLst>
              <a:ext uri="{FF2B5EF4-FFF2-40B4-BE49-F238E27FC236}">
                <a16:creationId xmlns:a16="http://schemas.microsoft.com/office/drawing/2014/main" id="{23F5EE6C-4E3E-CA43-A715-776D34CDA2D6}"/>
              </a:ext>
            </a:extLst>
          </p:cNvPr>
          <p:cNvSpPr txBox="1"/>
          <p:nvPr/>
        </p:nvSpPr>
        <p:spPr>
          <a:xfrm>
            <a:off x="5874568" y="1144336"/>
            <a:ext cx="1717136" cy="230832"/>
          </a:xfrm>
          <a:prstGeom prst="rect">
            <a:avLst/>
          </a:prstGeom>
          <a:noFill/>
        </p:spPr>
        <p:txBody>
          <a:bodyPr wrap="square" rtlCol="0">
            <a:spAutoFit/>
          </a:bodyPr>
          <a:lstStyle/>
          <a:p>
            <a:pPr algn="ctr"/>
            <a:r>
              <a:rPr lang="en-US" sz="900" b="1" dirty="0">
                <a:solidFill>
                  <a:prstClr val="black"/>
                </a:solidFill>
                <a:latin typeface="Calibri" panose="020F0502020204030204"/>
              </a:rPr>
              <a:t>Third Party</a:t>
            </a:r>
          </a:p>
        </p:txBody>
      </p:sp>
      <p:pic>
        <p:nvPicPr>
          <p:cNvPr id="143" name="Picture 142">
            <a:extLst>
              <a:ext uri="{FF2B5EF4-FFF2-40B4-BE49-F238E27FC236}">
                <a16:creationId xmlns:a16="http://schemas.microsoft.com/office/drawing/2014/main" id="{6C9E28F4-956D-B24C-8130-50DA96D1D76C}"/>
              </a:ext>
            </a:extLst>
          </p:cNvPr>
          <p:cNvPicPr>
            <a:picLocks noChangeAspect="1"/>
          </p:cNvPicPr>
          <p:nvPr/>
        </p:nvPicPr>
        <p:blipFill>
          <a:blip r:embed="rId7"/>
          <a:stretch>
            <a:fillRect/>
          </a:stretch>
        </p:blipFill>
        <p:spPr>
          <a:xfrm>
            <a:off x="4248434" y="1317877"/>
            <a:ext cx="749813" cy="304500"/>
          </a:xfrm>
          <a:prstGeom prst="rect">
            <a:avLst/>
          </a:prstGeom>
        </p:spPr>
      </p:pic>
      <p:sp>
        <p:nvSpPr>
          <p:cNvPr id="144" name="TextBox 143">
            <a:extLst>
              <a:ext uri="{FF2B5EF4-FFF2-40B4-BE49-F238E27FC236}">
                <a16:creationId xmlns:a16="http://schemas.microsoft.com/office/drawing/2014/main" id="{F809CCFD-71A2-F644-BC25-9BDC14D501EB}"/>
              </a:ext>
            </a:extLst>
          </p:cNvPr>
          <p:cNvSpPr txBox="1"/>
          <p:nvPr/>
        </p:nvSpPr>
        <p:spPr>
          <a:xfrm>
            <a:off x="4283291" y="1326583"/>
            <a:ext cx="699241" cy="233733"/>
          </a:xfrm>
          <a:prstGeom prst="rect">
            <a:avLst/>
          </a:prstGeom>
          <a:noFill/>
        </p:spPr>
        <p:txBody>
          <a:bodyPr wrap="square" rtlCol="0">
            <a:spAutoFit/>
          </a:bodyPr>
          <a:lstStyle/>
          <a:p>
            <a:pPr algn="ctr"/>
            <a:r>
              <a:rPr lang="en-US" sz="900" dirty="0">
                <a:solidFill>
                  <a:prstClr val="black"/>
                </a:solidFill>
                <a:latin typeface="Calibri" panose="020F0502020204030204"/>
              </a:rPr>
              <a:t>Internet</a:t>
            </a:r>
          </a:p>
        </p:txBody>
      </p:sp>
      <p:pic>
        <p:nvPicPr>
          <p:cNvPr id="145" name="Picture 144">
            <a:extLst>
              <a:ext uri="{FF2B5EF4-FFF2-40B4-BE49-F238E27FC236}">
                <a16:creationId xmlns:a16="http://schemas.microsoft.com/office/drawing/2014/main" id="{A6992FFB-62C5-0E41-8652-0BD3E02CD0EF}"/>
              </a:ext>
            </a:extLst>
          </p:cNvPr>
          <p:cNvPicPr>
            <a:picLocks noChangeAspect="1"/>
          </p:cNvPicPr>
          <p:nvPr/>
        </p:nvPicPr>
        <p:blipFill>
          <a:blip r:embed="rId7"/>
          <a:stretch>
            <a:fillRect/>
          </a:stretch>
        </p:blipFill>
        <p:spPr>
          <a:xfrm>
            <a:off x="8824256" y="1255817"/>
            <a:ext cx="749813" cy="304500"/>
          </a:xfrm>
          <a:prstGeom prst="rect">
            <a:avLst/>
          </a:prstGeom>
        </p:spPr>
      </p:pic>
      <p:sp>
        <p:nvSpPr>
          <p:cNvPr id="146" name="TextBox 145">
            <a:extLst>
              <a:ext uri="{FF2B5EF4-FFF2-40B4-BE49-F238E27FC236}">
                <a16:creationId xmlns:a16="http://schemas.microsoft.com/office/drawing/2014/main" id="{C1441D3A-284B-AA4C-88C7-90AE7C438705}"/>
              </a:ext>
            </a:extLst>
          </p:cNvPr>
          <p:cNvSpPr txBox="1"/>
          <p:nvPr/>
        </p:nvSpPr>
        <p:spPr>
          <a:xfrm>
            <a:off x="8859114" y="1264524"/>
            <a:ext cx="567784" cy="230832"/>
          </a:xfrm>
          <a:prstGeom prst="rect">
            <a:avLst/>
          </a:prstGeom>
          <a:noFill/>
        </p:spPr>
        <p:txBody>
          <a:bodyPr wrap="none" rtlCol="0">
            <a:spAutoFit/>
          </a:bodyPr>
          <a:lstStyle/>
          <a:p>
            <a:r>
              <a:rPr lang="en-US" sz="900" dirty="0">
                <a:solidFill>
                  <a:prstClr val="black"/>
                </a:solidFill>
                <a:latin typeface="Calibri" panose="020F0502020204030204"/>
              </a:rPr>
              <a:t>Internet</a:t>
            </a:r>
          </a:p>
        </p:txBody>
      </p:sp>
      <p:pic>
        <p:nvPicPr>
          <p:cNvPr id="147" name="Picture 146">
            <a:extLst>
              <a:ext uri="{FF2B5EF4-FFF2-40B4-BE49-F238E27FC236}">
                <a16:creationId xmlns:a16="http://schemas.microsoft.com/office/drawing/2014/main" id="{1321E8FE-9BC4-CB44-B858-E03FE0EF9D23}"/>
              </a:ext>
            </a:extLst>
          </p:cNvPr>
          <p:cNvPicPr>
            <a:picLocks noChangeAspect="1"/>
          </p:cNvPicPr>
          <p:nvPr/>
        </p:nvPicPr>
        <p:blipFill>
          <a:blip r:embed="rId8"/>
          <a:stretch>
            <a:fillRect/>
          </a:stretch>
        </p:blipFill>
        <p:spPr>
          <a:xfrm rot="5400000">
            <a:off x="8258089" y="2590938"/>
            <a:ext cx="2027689" cy="124194"/>
          </a:xfrm>
          <a:prstGeom prst="rect">
            <a:avLst/>
          </a:prstGeom>
        </p:spPr>
      </p:pic>
      <p:pic>
        <p:nvPicPr>
          <p:cNvPr id="148" name="Picture 147">
            <a:extLst>
              <a:ext uri="{FF2B5EF4-FFF2-40B4-BE49-F238E27FC236}">
                <a16:creationId xmlns:a16="http://schemas.microsoft.com/office/drawing/2014/main" id="{41096A83-6FC6-9149-9845-4555B8295AEA}"/>
              </a:ext>
            </a:extLst>
          </p:cNvPr>
          <p:cNvPicPr>
            <a:picLocks noChangeAspect="1"/>
          </p:cNvPicPr>
          <p:nvPr/>
        </p:nvPicPr>
        <p:blipFill>
          <a:blip r:embed="rId8"/>
          <a:stretch>
            <a:fillRect/>
          </a:stretch>
        </p:blipFill>
        <p:spPr>
          <a:xfrm>
            <a:off x="7609133" y="1354113"/>
            <a:ext cx="1152230" cy="70573"/>
          </a:xfrm>
          <a:prstGeom prst="rect">
            <a:avLst/>
          </a:prstGeom>
        </p:spPr>
      </p:pic>
      <p:pic>
        <p:nvPicPr>
          <p:cNvPr id="149" name="Picture 148">
            <a:extLst>
              <a:ext uri="{FF2B5EF4-FFF2-40B4-BE49-F238E27FC236}">
                <a16:creationId xmlns:a16="http://schemas.microsoft.com/office/drawing/2014/main" id="{485D4CDC-859F-9743-ACF5-CAB934ECDC17}"/>
              </a:ext>
            </a:extLst>
          </p:cNvPr>
          <p:cNvPicPr>
            <a:picLocks noChangeAspect="1"/>
          </p:cNvPicPr>
          <p:nvPr/>
        </p:nvPicPr>
        <p:blipFill>
          <a:blip r:embed="rId9"/>
          <a:stretch>
            <a:fillRect/>
          </a:stretch>
        </p:blipFill>
        <p:spPr>
          <a:xfrm>
            <a:off x="8927004" y="1885729"/>
            <a:ext cx="239766" cy="269700"/>
          </a:xfrm>
          <a:prstGeom prst="rect">
            <a:avLst/>
          </a:prstGeom>
        </p:spPr>
      </p:pic>
      <p:sp>
        <p:nvSpPr>
          <p:cNvPr id="150" name="TextBox 149">
            <a:extLst>
              <a:ext uri="{FF2B5EF4-FFF2-40B4-BE49-F238E27FC236}">
                <a16:creationId xmlns:a16="http://schemas.microsoft.com/office/drawing/2014/main" id="{757B4F6C-E3AB-0642-99C6-5AA4E344556B}"/>
              </a:ext>
            </a:extLst>
          </p:cNvPr>
          <p:cNvSpPr txBox="1"/>
          <p:nvPr/>
        </p:nvSpPr>
        <p:spPr>
          <a:xfrm>
            <a:off x="6943165" y="2656536"/>
            <a:ext cx="2103722" cy="230832"/>
          </a:xfrm>
          <a:prstGeom prst="rect">
            <a:avLst/>
          </a:prstGeom>
          <a:noFill/>
        </p:spPr>
        <p:txBody>
          <a:bodyPr wrap="square" rtlCol="0">
            <a:spAutoFit/>
          </a:bodyPr>
          <a:lstStyle/>
          <a:p>
            <a:r>
              <a:rPr lang="en-US" sz="900" b="1" dirty="0">
                <a:solidFill>
                  <a:prstClr val="black"/>
                </a:solidFill>
                <a:latin typeface="Calibri" panose="020F0502020204030204"/>
              </a:rPr>
              <a:t>ATC – PCF Zone B</a:t>
            </a:r>
          </a:p>
        </p:txBody>
      </p:sp>
      <p:pic>
        <p:nvPicPr>
          <p:cNvPr id="152" name="Picture 151">
            <a:extLst>
              <a:ext uri="{FF2B5EF4-FFF2-40B4-BE49-F238E27FC236}">
                <a16:creationId xmlns:a16="http://schemas.microsoft.com/office/drawing/2014/main" id="{6AABFFCA-2E59-DE45-BD54-6E433F61EF0F}"/>
              </a:ext>
            </a:extLst>
          </p:cNvPr>
          <p:cNvPicPr>
            <a:picLocks noChangeAspect="1"/>
          </p:cNvPicPr>
          <p:nvPr/>
        </p:nvPicPr>
        <p:blipFill>
          <a:blip r:embed="rId10"/>
          <a:stretch>
            <a:fillRect/>
          </a:stretch>
        </p:blipFill>
        <p:spPr>
          <a:xfrm>
            <a:off x="4359716" y="1790466"/>
            <a:ext cx="239766" cy="269700"/>
          </a:xfrm>
          <a:prstGeom prst="rect">
            <a:avLst/>
          </a:prstGeom>
        </p:spPr>
      </p:pic>
      <p:pic>
        <p:nvPicPr>
          <p:cNvPr id="153" name="Picture 152">
            <a:extLst>
              <a:ext uri="{FF2B5EF4-FFF2-40B4-BE49-F238E27FC236}">
                <a16:creationId xmlns:a16="http://schemas.microsoft.com/office/drawing/2014/main" id="{B8E16A66-101A-B547-B10E-45DC705B295E}"/>
              </a:ext>
            </a:extLst>
          </p:cNvPr>
          <p:cNvPicPr>
            <a:picLocks noChangeAspect="1"/>
          </p:cNvPicPr>
          <p:nvPr/>
        </p:nvPicPr>
        <p:blipFill>
          <a:blip r:embed="rId11"/>
          <a:stretch>
            <a:fillRect/>
          </a:stretch>
        </p:blipFill>
        <p:spPr>
          <a:xfrm>
            <a:off x="6813131" y="3152610"/>
            <a:ext cx="851074" cy="863949"/>
          </a:xfrm>
          <a:prstGeom prst="rect">
            <a:avLst/>
          </a:prstGeom>
        </p:spPr>
      </p:pic>
      <p:sp>
        <p:nvSpPr>
          <p:cNvPr id="154" name="TextBox 153">
            <a:extLst>
              <a:ext uri="{FF2B5EF4-FFF2-40B4-BE49-F238E27FC236}">
                <a16:creationId xmlns:a16="http://schemas.microsoft.com/office/drawing/2014/main" id="{E994BBE7-B313-7647-B1AB-D612F17C2144}"/>
              </a:ext>
            </a:extLst>
          </p:cNvPr>
          <p:cNvSpPr txBox="1"/>
          <p:nvPr/>
        </p:nvSpPr>
        <p:spPr>
          <a:xfrm>
            <a:off x="7084681" y="3238596"/>
            <a:ext cx="385041" cy="230832"/>
          </a:xfrm>
          <a:prstGeom prst="rect">
            <a:avLst/>
          </a:prstGeom>
          <a:noFill/>
        </p:spPr>
        <p:txBody>
          <a:bodyPr wrap="none" rtlCol="0">
            <a:spAutoFit/>
          </a:bodyPr>
          <a:lstStyle/>
          <a:p>
            <a:pPr algn="ctr"/>
            <a:r>
              <a:rPr lang="en-US" sz="900" b="1" dirty="0">
                <a:solidFill>
                  <a:prstClr val="black"/>
                </a:solidFill>
                <a:latin typeface="Calibri" panose="020F0502020204030204"/>
              </a:rPr>
              <a:t>PCF </a:t>
            </a:r>
          </a:p>
        </p:txBody>
      </p:sp>
      <p:sp>
        <p:nvSpPr>
          <p:cNvPr id="155" name="Rectangle 154">
            <a:extLst>
              <a:ext uri="{FF2B5EF4-FFF2-40B4-BE49-F238E27FC236}">
                <a16:creationId xmlns:a16="http://schemas.microsoft.com/office/drawing/2014/main" id="{32D14EA8-404A-AA42-BD9B-C2B08BC1580B}"/>
              </a:ext>
            </a:extLst>
          </p:cNvPr>
          <p:cNvSpPr/>
          <p:nvPr/>
        </p:nvSpPr>
        <p:spPr>
          <a:xfrm>
            <a:off x="7879940" y="1302561"/>
            <a:ext cx="722357" cy="16433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TCP/443 TLS 1.2 Public</a:t>
            </a:r>
          </a:p>
        </p:txBody>
      </p:sp>
      <p:sp>
        <p:nvSpPr>
          <p:cNvPr id="158" name="Rectangle 157">
            <a:extLst>
              <a:ext uri="{FF2B5EF4-FFF2-40B4-BE49-F238E27FC236}">
                <a16:creationId xmlns:a16="http://schemas.microsoft.com/office/drawing/2014/main" id="{B98D07CE-43AF-B64B-80BF-56F03C8EF9BB}"/>
              </a:ext>
            </a:extLst>
          </p:cNvPr>
          <p:cNvSpPr/>
          <p:nvPr/>
        </p:nvSpPr>
        <p:spPr>
          <a:xfrm>
            <a:off x="8927005" y="2234302"/>
            <a:ext cx="749813" cy="203377"/>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dirty="0">
                <a:solidFill>
                  <a:prstClr val="black"/>
                </a:solidFill>
                <a:latin typeface="Calibri" panose="020F0502020204030204"/>
              </a:rPr>
              <a:t>TCP/443 TLS 1.2 Public</a:t>
            </a:r>
            <a:endPar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pic>
        <p:nvPicPr>
          <p:cNvPr id="159" name="Picture 158">
            <a:extLst>
              <a:ext uri="{FF2B5EF4-FFF2-40B4-BE49-F238E27FC236}">
                <a16:creationId xmlns:a16="http://schemas.microsoft.com/office/drawing/2014/main" id="{FDC6363D-46F7-754E-B324-44D55160D6F1}"/>
              </a:ext>
            </a:extLst>
          </p:cNvPr>
          <p:cNvPicPr>
            <a:picLocks noChangeAspect="1"/>
          </p:cNvPicPr>
          <p:nvPr/>
        </p:nvPicPr>
        <p:blipFill>
          <a:blip r:embed="rId8"/>
          <a:stretch>
            <a:fillRect/>
          </a:stretch>
        </p:blipFill>
        <p:spPr>
          <a:xfrm rot="10800000">
            <a:off x="7693530" y="3619543"/>
            <a:ext cx="1152230" cy="70573"/>
          </a:xfrm>
          <a:prstGeom prst="rect">
            <a:avLst/>
          </a:prstGeom>
        </p:spPr>
      </p:pic>
      <p:grpSp>
        <p:nvGrpSpPr>
          <p:cNvPr id="160" name="Group 159">
            <a:extLst>
              <a:ext uri="{FF2B5EF4-FFF2-40B4-BE49-F238E27FC236}">
                <a16:creationId xmlns:a16="http://schemas.microsoft.com/office/drawing/2014/main" id="{C0B464F3-17B4-8D4E-9871-6CB8A17A7414}"/>
              </a:ext>
            </a:extLst>
          </p:cNvPr>
          <p:cNvGrpSpPr/>
          <p:nvPr/>
        </p:nvGrpSpPr>
        <p:grpSpPr>
          <a:xfrm>
            <a:off x="7766127" y="4578415"/>
            <a:ext cx="3569608" cy="1788276"/>
            <a:chOff x="4031497" y="5562819"/>
            <a:chExt cx="2165849" cy="986318"/>
          </a:xfrm>
        </p:grpSpPr>
        <p:pic>
          <p:nvPicPr>
            <p:cNvPr id="161" name="Picture 160">
              <a:extLst>
                <a:ext uri="{FF2B5EF4-FFF2-40B4-BE49-F238E27FC236}">
                  <a16:creationId xmlns:a16="http://schemas.microsoft.com/office/drawing/2014/main" id="{2942AF62-09B0-C949-951C-0E5DCEF32E56}"/>
                </a:ext>
              </a:extLst>
            </p:cNvPr>
            <p:cNvPicPr>
              <a:picLocks noChangeAspect="1"/>
            </p:cNvPicPr>
            <p:nvPr/>
          </p:nvPicPr>
          <p:blipFill>
            <a:blip r:embed="rId3"/>
            <a:stretch>
              <a:fillRect/>
            </a:stretch>
          </p:blipFill>
          <p:spPr>
            <a:xfrm>
              <a:off x="4031497" y="5562819"/>
              <a:ext cx="2165849" cy="986318"/>
            </a:xfrm>
            <a:prstGeom prst="rect">
              <a:avLst/>
            </a:prstGeom>
          </p:spPr>
        </p:pic>
        <p:sp>
          <p:nvSpPr>
            <p:cNvPr id="162" name="TextBox 161">
              <a:extLst>
                <a:ext uri="{FF2B5EF4-FFF2-40B4-BE49-F238E27FC236}">
                  <a16:creationId xmlns:a16="http://schemas.microsoft.com/office/drawing/2014/main" id="{1A5D9152-D98F-4E4C-9D9F-9ABD2763C322}"/>
                </a:ext>
              </a:extLst>
            </p:cNvPr>
            <p:cNvSpPr txBox="1"/>
            <p:nvPr/>
          </p:nvSpPr>
          <p:spPr>
            <a:xfrm>
              <a:off x="4093412" y="5629949"/>
              <a:ext cx="140351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rPr>
                <a:t>GCP (Project name)</a:t>
              </a:r>
            </a:p>
            <a:p>
              <a:pPr marL="0" marR="0" lvl="0" indent="0" defTabSz="914400" eaLnBrk="1" fontAlgn="auto" latinLnBrk="0" hangingPunct="1">
                <a:lnSpc>
                  <a:spcPct val="100000"/>
                </a:lnSpc>
                <a:spcBef>
                  <a:spcPts val="0"/>
                </a:spcBef>
                <a:spcAft>
                  <a:spcPts val="0"/>
                </a:spcAft>
                <a:buClrTx/>
                <a:buSzTx/>
                <a:buFontTx/>
                <a:buNone/>
                <a:tabLst/>
                <a:defRPr/>
              </a:pPr>
              <a:r>
                <a:rPr lang="en-US" sz="900" b="1" kern="0" dirty="0">
                  <a:solidFill>
                    <a:prstClr val="black"/>
                  </a:solidFill>
                  <a:latin typeface="Calibri" panose="020F0502020204030204"/>
                </a:rPr>
                <a:t>Cloud Region and Zone</a:t>
              </a:r>
              <a:endParaRPr kumimoji="0" lang="en-US" sz="900" b="1" i="0" u="none" strike="noStrike" kern="0" cap="none" spc="0" normalizeH="0" baseline="0" noProof="0" dirty="0">
                <a:ln>
                  <a:noFill/>
                </a:ln>
                <a:solidFill>
                  <a:prstClr val="black"/>
                </a:solidFill>
                <a:effectLst/>
                <a:uLnTx/>
                <a:uFillTx/>
                <a:latin typeface="Calibri" panose="020F0502020204030204"/>
              </a:endParaRPr>
            </a:p>
          </p:txBody>
        </p:sp>
      </p:grpSp>
      <p:sp>
        <p:nvSpPr>
          <p:cNvPr id="164" name="Rectangle 163">
            <a:extLst>
              <a:ext uri="{FF2B5EF4-FFF2-40B4-BE49-F238E27FC236}">
                <a16:creationId xmlns:a16="http://schemas.microsoft.com/office/drawing/2014/main" id="{3C3DF9A1-749D-994E-9E15-4888D4FDE7AB}"/>
              </a:ext>
            </a:extLst>
          </p:cNvPr>
          <p:cNvSpPr/>
          <p:nvPr/>
        </p:nvSpPr>
        <p:spPr>
          <a:xfrm>
            <a:off x="8043674" y="3594081"/>
            <a:ext cx="1099332" cy="14286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TCP/443 TLS 1.2 Public</a:t>
            </a:r>
          </a:p>
        </p:txBody>
      </p:sp>
      <p:sp>
        <p:nvSpPr>
          <p:cNvPr id="165" name="Rectangle 164">
            <a:extLst>
              <a:ext uri="{FF2B5EF4-FFF2-40B4-BE49-F238E27FC236}">
                <a16:creationId xmlns:a16="http://schemas.microsoft.com/office/drawing/2014/main" id="{5E77BFB2-131C-0746-BB5A-727812659E2D}"/>
              </a:ext>
            </a:extLst>
          </p:cNvPr>
          <p:cNvSpPr/>
          <p:nvPr/>
        </p:nvSpPr>
        <p:spPr>
          <a:xfrm>
            <a:off x="6895062" y="4526439"/>
            <a:ext cx="748903" cy="226802"/>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TCP/443 TLS 1.2 THD</a:t>
            </a:r>
          </a:p>
        </p:txBody>
      </p:sp>
      <p:pic>
        <p:nvPicPr>
          <p:cNvPr id="166" name="Picture 165">
            <a:extLst>
              <a:ext uri="{FF2B5EF4-FFF2-40B4-BE49-F238E27FC236}">
                <a16:creationId xmlns:a16="http://schemas.microsoft.com/office/drawing/2014/main" id="{60DA3ECD-36AA-6141-9384-C2CF8D5269B7}"/>
              </a:ext>
            </a:extLst>
          </p:cNvPr>
          <p:cNvPicPr>
            <a:picLocks noChangeAspect="1"/>
          </p:cNvPicPr>
          <p:nvPr/>
        </p:nvPicPr>
        <p:blipFill>
          <a:blip r:embed="rId12"/>
          <a:stretch>
            <a:fillRect/>
          </a:stretch>
        </p:blipFill>
        <p:spPr>
          <a:xfrm>
            <a:off x="7091266" y="4810125"/>
            <a:ext cx="505688" cy="408900"/>
          </a:xfrm>
          <a:prstGeom prst="rect">
            <a:avLst/>
          </a:prstGeom>
        </p:spPr>
      </p:pic>
      <p:sp>
        <p:nvSpPr>
          <p:cNvPr id="167" name="Rectangle 166">
            <a:extLst>
              <a:ext uri="{FF2B5EF4-FFF2-40B4-BE49-F238E27FC236}">
                <a16:creationId xmlns:a16="http://schemas.microsoft.com/office/drawing/2014/main" id="{97A6C891-05B3-6941-A549-E5C4A2509295}"/>
              </a:ext>
            </a:extLst>
          </p:cNvPr>
          <p:cNvSpPr/>
          <p:nvPr/>
        </p:nvSpPr>
        <p:spPr>
          <a:xfrm>
            <a:off x="6766051" y="3697023"/>
            <a:ext cx="925840" cy="232374"/>
          </a:xfrm>
          <a:prstGeom prst="rect">
            <a:avLst/>
          </a:prstGeom>
          <a:solidFill>
            <a:sysClr val="windowText" lastClr="000000">
              <a:lumMod val="50000"/>
              <a:lumOff val="50000"/>
              <a:alpha val="50000"/>
            </a:sysClr>
          </a:solidFill>
          <a:ln>
            <a:solidFill>
              <a:srgbClr val="70AD47"/>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panose="020F0502020204030204"/>
                <a:ea typeface="+mn-ea"/>
                <a:cs typeface="+mn-cs"/>
              </a:rPr>
              <a:t>Some App</a:t>
            </a:r>
          </a:p>
        </p:txBody>
      </p:sp>
      <p:cxnSp>
        <p:nvCxnSpPr>
          <p:cNvPr id="169" name="Straight Arrow Connector 168">
            <a:extLst>
              <a:ext uri="{FF2B5EF4-FFF2-40B4-BE49-F238E27FC236}">
                <a16:creationId xmlns:a16="http://schemas.microsoft.com/office/drawing/2014/main" id="{0307612E-378D-C24F-9CE2-BE32023EDFA3}"/>
              </a:ext>
            </a:extLst>
          </p:cNvPr>
          <p:cNvCxnSpPr/>
          <p:nvPr/>
        </p:nvCxnSpPr>
        <p:spPr>
          <a:xfrm>
            <a:off x="4676121" y="1478041"/>
            <a:ext cx="1147054" cy="0"/>
          </a:xfrm>
          <a:prstGeom prst="straightConnector1">
            <a:avLst/>
          </a:prstGeom>
          <a:noFill/>
          <a:ln w="6350" cap="flat" cmpd="sng" algn="ctr">
            <a:solidFill>
              <a:srgbClr val="ED7D31"/>
            </a:solidFill>
            <a:prstDash val="solid"/>
            <a:miter lim="800000"/>
            <a:tailEnd type="triangle"/>
          </a:ln>
          <a:effectLst/>
        </p:spPr>
      </p:cxnSp>
      <p:cxnSp>
        <p:nvCxnSpPr>
          <p:cNvPr id="170" name="Straight Arrow Connector 169">
            <a:extLst>
              <a:ext uri="{FF2B5EF4-FFF2-40B4-BE49-F238E27FC236}">
                <a16:creationId xmlns:a16="http://schemas.microsoft.com/office/drawing/2014/main" id="{60C07D53-B172-BE43-A06E-C1DCDCCC7CC3}"/>
              </a:ext>
            </a:extLst>
          </p:cNvPr>
          <p:cNvCxnSpPr>
            <a:cxnSpLocks/>
            <a:endCxn id="143" idx="2"/>
          </p:cNvCxnSpPr>
          <p:nvPr/>
        </p:nvCxnSpPr>
        <p:spPr>
          <a:xfrm flipV="1">
            <a:off x="4623341" y="1622377"/>
            <a:ext cx="0" cy="2344399"/>
          </a:xfrm>
          <a:prstGeom prst="straightConnector1">
            <a:avLst/>
          </a:prstGeom>
          <a:noFill/>
          <a:ln w="6350" cap="flat" cmpd="sng" algn="ctr">
            <a:solidFill>
              <a:srgbClr val="ED7D31"/>
            </a:solidFill>
            <a:prstDash val="solid"/>
            <a:miter lim="800000"/>
            <a:headEnd type="none" w="med" len="med"/>
            <a:tailEnd type="none" w="med" len="med"/>
          </a:ln>
          <a:effectLst/>
        </p:spPr>
      </p:cxnSp>
      <p:sp>
        <p:nvSpPr>
          <p:cNvPr id="171" name="TextBox 170">
            <a:extLst>
              <a:ext uri="{FF2B5EF4-FFF2-40B4-BE49-F238E27FC236}">
                <a16:creationId xmlns:a16="http://schemas.microsoft.com/office/drawing/2014/main" id="{4774D176-4E14-814B-B2CC-8AB1AA552D3E}"/>
              </a:ext>
            </a:extLst>
          </p:cNvPr>
          <p:cNvSpPr txBox="1"/>
          <p:nvPr/>
        </p:nvSpPr>
        <p:spPr>
          <a:xfrm>
            <a:off x="3900204" y="2914543"/>
            <a:ext cx="1504598" cy="246221"/>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rPr>
              <a:t>TCP/443 TLS 1.2 Public</a:t>
            </a:r>
          </a:p>
        </p:txBody>
      </p:sp>
      <p:sp>
        <p:nvSpPr>
          <p:cNvPr id="172" name="TextBox 171">
            <a:extLst>
              <a:ext uri="{FF2B5EF4-FFF2-40B4-BE49-F238E27FC236}">
                <a16:creationId xmlns:a16="http://schemas.microsoft.com/office/drawing/2014/main" id="{7594F89C-ADDE-0E49-A384-999AF1BA4552}"/>
              </a:ext>
            </a:extLst>
          </p:cNvPr>
          <p:cNvSpPr txBox="1"/>
          <p:nvPr/>
        </p:nvSpPr>
        <p:spPr>
          <a:xfrm>
            <a:off x="4165615" y="3114829"/>
            <a:ext cx="172430" cy="230832"/>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rPr>
              <a:t>2</a:t>
            </a:r>
          </a:p>
        </p:txBody>
      </p:sp>
      <p:sp>
        <p:nvSpPr>
          <p:cNvPr id="173" name="TextBox 172">
            <a:extLst>
              <a:ext uri="{FF2B5EF4-FFF2-40B4-BE49-F238E27FC236}">
                <a16:creationId xmlns:a16="http://schemas.microsoft.com/office/drawing/2014/main" id="{CF80F719-8FB1-7D42-A15D-6F81FEBA9D7F}"/>
              </a:ext>
            </a:extLst>
          </p:cNvPr>
          <p:cNvSpPr txBox="1"/>
          <p:nvPr/>
        </p:nvSpPr>
        <p:spPr>
          <a:xfrm>
            <a:off x="7521099" y="1647441"/>
            <a:ext cx="172430" cy="230832"/>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rPr>
              <a:t>3</a:t>
            </a:r>
          </a:p>
        </p:txBody>
      </p:sp>
      <p:sp>
        <p:nvSpPr>
          <p:cNvPr id="174" name="TextBox 173">
            <a:extLst>
              <a:ext uri="{FF2B5EF4-FFF2-40B4-BE49-F238E27FC236}">
                <a16:creationId xmlns:a16="http://schemas.microsoft.com/office/drawing/2014/main" id="{236E18BA-82DD-E647-82AC-37A40D3AB092}"/>
              </a:ext>
            </a:extLst>
          </p:cNvPr>
          <p:cNvSpPr txBox="1"/>
          <p:nvPr/>
        </p:nvSpPr>
        <p:spPr>
          <a:xfrm>
            <a:off x="7690719" y="3303194"/>
            <a:ext cx="172430" cy="230832"/>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rPr>
              <a:t>4</a:t>
            </a:r>
          </a:p>
        </p:txBody>
      </p:sp>
      <p:grpSp>
        <p:nvGrpSpPr>
          <p:cNvPr id="175" name="Group 174">
            <a:extLst>
              <a:ext uri="{FF2B5EF4-FFF2-40B4-BE49-F238E27FC236}">
                <a16:creationId xmlns:a16="http://schemas.microsoft.com/office/drawing/2014/main" id="{14B64A4C-C52F-414A-930E-8D23E4457D63}"/>
              </a:ext>
            </a:extLst>
          </p:cNvPr>
          <p:cNvGrpSpPr/>
          <p:nvPr/>
        </p:nvGrpSpPr>
        <p:grpSpPr>
          <a:xfrm>
            <a:off x="2347982" y="3873923"/>
            <a:ext cx="569834" cy="523445"/>
            <a:chOff x="1707799" y="5537690"/>
            <a:chExt cx="569834" cy="523445"/>
          </a:xfrm>
        </p:grpSpPr>
        <p:pic>
          <p:nvPicPr>
            <p:cNvPr id="176" name="Picture 175">
              <a:extLst>
                <a:ext uri="{FF2B5EF4-FFF2-40B4-BE49-F238E27FC236}">
                  <a16:creationId xmlns:a16="http://schemas.microsoft.com/office/drawing/2014/main" id="{352834D7-C2EA-FB47-99FA-A4A1A2DA8017}"/>
                </a:ext>
              </a:extLst>
            </p:cNvPr>
            <p:cNvPicPr>
              <a:picLocks noChangeAspect="1"/>
            </p:cNvPicPr>
            <p:nvPr/>
          </p:nvPicPr>
          <p:blipFill rotWithShape="1">
            <a:blip r:embed="rId13"/>
            <a:srcRect b="24919"/>
            <a:stretch/>
          </p:blipFill>
          <p:spPr>
            <a:xfrm>
              <a:off x="1707799" y="5537690"/>
              <a:ext cx="569834" cy="431112"/>
            </a:xfrm>
            <a:prstGeom prst="rect">
              <a:avLst/>
            </a:prstGeom>
          </p:spPr>
        </p:pic>
        <p:sp>
          <p:nvSpPr>
            <p:cNvPr id="177" name="TextBox 176">
              <a:extLst>
                <a:ext uri="{FF2B5EF4-FFF2-40B4-BE49-F238E27FC236}">
                  <a16:creationId xmlns:a16="http://schemas.microsoft.com/office/drawing/2014/main" id="{2D98BEFF-C179-524B-A91A-64CA6B3F40A2}"/>
                </a:ext>
              </a:extLst>
            </p:cNvPr>
            <p:cNvSpPr txBox="1"/>
            <p:nvPr/>
          </p:nvSpPr>
          <p:spPr>
            <a:xfrm>
              <a:off x="1737174" y="5876469"/>
              <a:ext cx="489236" cy="184666"/>
            </a:xfrm>
            <a:prstGeom prst="rect">
              <a:avLst/>
            </a:prstGeom>
            <a:noFill/>
          </p:spPr>
          <p:txBody>
            <a:bodyPr wrap="none" rtlCol="0">
              <a:spAutoFit/>
            </a:bodyPr>
            <a:lstStyle/>
            <a:p>
              <a:r>
                <a:rPr lang="en-US" sz="600">
                  <a:solidFill>
                    <a:prstClr val="black"/>
                  </a:solidFill>
                  <a:latin typeface="Calibri" panose="020F0502020204030204"/>
                </a:rPr>
                <a:t>Customer</a:t>
              </a:r>
            </a:p>
          </p:txBody>
        </p:sp>
      </p:grpSp>
      <p:sp>
        <p:nvSpPr>
          <p:cNvPr id="178" name="TextBox 177">
            <a:extLst>
              <a:ext uri="{FF2B5EF4-FFF2-40B4-BE49-F238E27FC236}">
                <a16:creationId xmlns:a16="http://schemas.microsoft.com/office/drawing/2014/main" id="{F11565FB-03E4-C248-BFE8-02A3BB55BD4F}"/>
              </a:ext>
            </a:extLst>
          </p:cNvPr>
          <p:cNvSpPr txBox="1"/>
          <p:nvPr/>
        </p:nvSpPr>
        <p:spPr>
          <a:xfrm>
            <a:off x="2630433" y="4644098"/>
            <a:ext cx="3422282" cy="1692771"/>
          </a:xfrm>
          <a:prstGeom prst="rect">
            <a:avLst/>
          </a:prstGeom>
          <a:solidFill>
            <a:schemeClr val="tx1"/>
          </a:solidFill>
          <a:ln>
            <a:solidFill>
              <a:srgbClr val="44546A"/>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rPr>
              <a:t>Process Flow</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kumimoji="0" lang="en-US" sz="800" b="0" i="0" u="none" strike="noStrike" kern="0" cap="none" spc="0" normalizeH="0" baseline="0" noProof="0" dirty="0">
                <a:ln>
                  <a:noFill/>
                </a:ln>
                <a:solidFill>
                  <a:prstClr val="black"/>
                </a:solidFill>
                <a:effectLst/>
                <a:uLnTx/>
                <a:uFillTx/>
                <a:latin typeface="Calibri" panose="020F0502020204030204"/>
              </a:rPr>
              <a:t>Customer interacts with the solution in the store to view videos about new products. There is no user login and no data is transmitted.</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kumimoji="0" lang="en-US" sz="800" b="0" i="0" u="none" strike="noStrike" kern="0" cap="none" spc="0" normalizeH="0" baseline="0" noProof="0" dirty="0">
                <a:ln>
                  <a:noFill/>
                </a:ln>
                <a:solidFill>
                  <a:prstClr val="black"/>
                </a:solidFill>
                <a:effectLst/>
                <a:uLnTx/>
                <a:uFillTx/>
                <a:latin typeface="Calibri" panose="020F0502020204030204"/>
              </a:rPr>
              <a:t>The solution requests product info (on demand) from the third party to display requested content.</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kumimoji="0" lang="en-US" sz="800" b="0" i="0" u="none" strike="noStrike" kern="0" cap="none" spc="0" normalizeH="0" baseline="0" noProof="0" dirty="0">
                <a:ln>
                  <a:noFill/>
                </a:ln>
                <a:solidFill>
                  <a:prstClr val="black"/>
                </a:solidFill>
                <a:effectLst/>
                <a:uLnTx/>
                <a:uFillTx/>
                <a:latin typeface="Calibri" panose="020F0502020204030204"/>
              </a:rPr>
              <a:t>The third party platform calls Some App via the API Gateway using Mutual TLS, to gain access to on-premise APIs.</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kumimoji="0" lang="en-US" sz="800" b="0" i="0" u="none" strike="noStrike" kern="0" cap="none" spc="0" normalizeH="0" baseline="0" noProof="0" dirty="0">
                <a:ln>
                  <a:noFill/>
                </a:ln>
                <a:solidFill>
                  <a:prstClr val="black"/>
                </a:solidFill>
                <a:effectLst/>
                <a:uLnTx/>
                <a:uFillTx/>
                <a:latin typeface="Calibri" panose="020F0502020204030204"/>
              </a:rPr>
              <a:t>API Gateway routes to Some App on PCF.</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kumimoji="0" lang="en-US" sz="800" b="0" i="0" u="none" strike="noStrike" kern="0" cap="none" spc="0" normalizeH="0" baseline="0" noProof="0" dirty="0">
                <a:ln>
                  <a:noFill/>
                </a:ln>
                <a:solidFill>
                  <a:prstClr val="black"/>
                </a:solidFill>
                <a:effectLst/>
                <a:uLnTx/>
                <a:uFillTx/>
                <a:latin typeface="Calibri" panose="020F0502020204030204"/>
              </a:rPr>
              <a:t>Some App connects to THD API on GCP to retrieve product/SKU data. The data is sent back to the In-store Solution via the Third-Party platform.</a:t>
            </a: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kumimoji="0" lang="en-US" sz="800" b="0" i="0" u="none" strike="noStrike" kern="0" cap="none" spc="0" normalizeH="0" baseline="0" noProof="0" dirty="0">
                <a:ln>
                  <a:noFill/>
                </a:ln>
                <a:solidFill>
                  <a:prstClr val="black"/>
                </a:solidFill>
                <a:effectLst/>
                <a:uLnTx/>
                <a:uFillTx/>
                <a:latin typeface="Calibri" panose="020F0502020204030204"/>
              </a:rPr>
              <a:t>In-Store Solution will send customer usage and behavior info to Third-Party for analysis.</a:t>
            </a:r>
          </a:p>
        </p:txBody>
      </p:sp>
      <p:sp>
        <p:nvSpPr>
          <p:cNvPr id="179" name="TextBox 178">
            <a:extLst>
              <a:ext uri="{FF2B5EF4-FFF2-40B4-BE49-F238E27FC236}">
                <a16:creationId xmlns:a16="http://schemas.microsoft.com/office/drawing/2014/main" id="{EA75ACEF-30CC-554B-AEB6-A17D0DD4A2B5}"/>
              </a:ext>
            </a:extLst>
          </p:cNvPr>
          <p:cNvSpPr txBox="1"/>
          <p:nvPr/>
        </p:nvSpPr>
        <p:spPr>
          <a:xfrm>
            <a:off x="2544618" y="3538806"/>
            <a:ext cx="172430" cy="230832"/>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rPr>
              <a:t>1</a:t>
            </a:r>
          </a:p>
        </p:txBody>
      </p:sp>
      <p:sp>
        <p:nvSpPr>
          <p:cNvPr id="180" name="TextBox 179">
            <a:extLst>
              <a:ext uri="{FF2B5EF4-FFF2-40B4-BE49-F238E27FC236}">
                <a16:creationId xmlns:a16="http://schemas.microsoft.com/office/drawing/2014/main" id="{2CE6AE26-68AC-F043-ABF1-61BCC00D4563}"/>
              </a:ext>
            </a:extLst>
          </p:cNvPr>
          <p:cNvSpPr txBox="1"/>
          <p:nvPr/>
        </p:nvSpPr>
        <p:spPr>
          <a:xfrm>
            <a:off x="6629738" y="5178200"/>
            <a:ext cx="172430" cy="230832"/>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rPr>
              <a:t>5</a:t>
            </a:r>
          </a:p>
        </p:txBody>
      </p:sp>
      <p:sp>
        <p:nvSpPr>
          <p:cNvPr id="181" name="TextBox 180">
            <a:extLst>
              <a:ext uri="{FF2B5EF4-FFF2-40B4-BE49-F238E27FC236}">
                <a16:creationId xmlns:a16="http://schemas.microsoft.com/office/drawing/2014/main" id="{36CF2A71-E3DD-C84D-9D27-323CD1BD1982}"/>
              </a:ext>
            </a:extLst>
          </p:cNvPr>
          <p:cNvSpPr txBox="1"/>
          <p:nvPr/>
        </p:nvSpPr>
        <p:spPr>
          <a:xfrm>
            <a:off x="4803351" y="2660355"/>
            <a:ext cx="172430" cy="230832"/>
          </a:xfrm>
          <a:prstGeom prst="rect">
            <a:avLst/>
          </a:prstGeom>
          <a:solidFill>
            <a:srgbClr val="FFE802"/>
          </a:solidFill>
          <a:ln>
            <a:solidFill>
              <a:schemeClr val="tx1">
                <a:lumMod val="8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rPr>
              <a:t>6</a:t>
            </a:r>
          </a:p>
        </p:txBody>
      </p:sp>
      <p:sp>
        <p:nvSpPr>
          <p:cNvPr id="183" name="Oval 182">
            <a:extLst>
              <a:ext uri="{FF2B5EF4-FFF2-40B4-BE49-F238E27FC236}">
                <a16:creationId xmlns:a16="http://schemas.microsoft.com/office/drawing/2014/main" id="{3F51E6D0-A1F0-4A40-A4CD-D1FD9570F87F}"/>
              </a:ext>
            </a:extLst>
          </p:cNvPr>
          <p:cNvSpPr/>
          <p:nvPr/>
        </p:nvSpPr>
        <p:spPr>
          <a:xfrm>
            <a:off x="6874664" y="5349799"/>
            <a:ext cx="204053" cy="219730"/>
          </a:xfrm>
          <a:prstGeom prst="ellipse">
            <a:avLst/>
          </a:prstGeom>
          <a:solidFill>
            <a:srgbClr val="E98B52"/>
          </a:solidFill>
          <a:ln w="3175" cap="flat" cmpd="sng" algn="ctr">
            <a:solidFill>
              <a:sysClr val="window" lastClr="FFFFFF">
                <a:alpha val="45000"/>
              </a:sysClr>
            </a:solidFill>
            <a:prstDash val="solid"/>
            <a:miter lim="800000"/>
          </a:ln>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OG</a:t>
            </a:r>
          </a:p>
        </p:txBody>
      </p:sp>
      <p:cxnSp>
        <p:nvCxnSpPr>
          <p:cNvPr id="184" name="Straight Arrow Connector 183">
            <a:extLst>
              <a:ext uri="{FF2B5EF4-FFF2-40B4-BE49-F238E27FC236}">
                <a16:creationId xmlns:a16="http://schemas.microsoft.com/office/drawing/2014/main" id="{3616FB29-597B-164F-A180-7EF915F20157}"/>
              </a:ext>
            </a:extLst>
          </p:cNvPr>
          <p:cNvCxnSpPr>
            <a:cxnSpLocks/>
          </p:cNvCxnSpPr>
          <p:nvPr/>
        </p:nvCxnSpPr>
        <p:spPr>
          <a:xfrm>
            <a:off x="2917816" y="4194579"/>
            <a:ext cx="677242" cy="0"/>
          </a:xfrm>
          <a:prstGeom prst="straightConnector1">
            <a:avLst/>
          </a:prstGeom>
          <a:noFill/>
          <a:ln w="6350" cap="flat" cmpd="sng" algn="ctr">
            <a:solidFill>
              <a:sysClr val="windowText" lastClr="000000"/>
            </a:solidFill>
            <a:prstDash val="solid"/>
            <a:miter lim="800000"/>
            <a:tailEnd type="triangle"/>
          </a:ln>
          <a:effectLst/>
        </p:spPr>
      </p:cxnSp>
      <p:sp>
        <p:nvSpPr>
          <p:cNvPr id="185" name="TextBox 184">
            <a:extLst>
              <a:ext uri="{FF2B5EF4-FFF2-40B4-BE49-F238E27FC236}">
                <a16:creationId xmlns:a16="http://schemas.microsoft.com/office/drawing/2014/main" id="{DDE065FB-6264-324C-AEFF-004CBE69ECA5}"/>
              </a:ext>
            </a:extLst>
          </p:cNvPr>
          <p:cNvSpPr txBox="1"/>
          <p:nvPr/>
        </p:nvSpPr>
        <p:spPr>
          <a:xfrm>
            <a:off x="2758932" y="3938762"/>
            <a:ext cx="806802" cy="215444"/>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rPr>
              <a:t>Interacts with </a:t>
            </a:r>
          </a:p>
        </p:txBody>
      </p:sp>
      <p:pic>
        <p:nvPicPr>
          <p:cNvPr id="186" name="Picture 185">
            <a:extLst>
              <a:ext uri="{FF2B5EF4-FFF2-40B4-BE49-F238E27FC236}">
                <a16:creationId xmlns:a16="http://schemas.microsoft.com/office/drawing/2014/main" id="{02E17F59-9FB7-6749-A791-8C346CFC18A5}"/>
              </a:ext>
            </a:extLst>
          </p:cNvPr>
          <p:cNvPicPr>
            <a:picLocks noChangeAspect="1"/>
          </p:cNvPicPr>
          <p:nvPr/>
        </p:nvPicPr>
        <p:blipFill>
          <a:blip r:embed="rId12"/>
          <a:stretch>
            <a:fillRect/>
          </a:stretch>
        </p:blipFill>
        <p:spPr>
          <a:xfrm>
            <a:off x="4492559" y="2139114"/>
            <a:ext cx="505688" cy="408900"/>
          </a:xfrm>
          <a:prstGeom prst="rect">
            <a:avLst/>
          </a:prstGeom>
        </p:spPr>
      </p:pic>
      <p:sp>
        <p:nvSpPr>
          <p:cNvPr id="187" name="TextBox 186">
            <a:extLst>
              <a:ext uri="{FF2B5EF4-FFF2-40B4-BE49-F238E27FC236}">
                <a16:creationId xmlns:a16="http://schemas.microsoft.com/office/drawing/2014/main" id="{EEBB657F-1D4C-104B-B948-279DB4A3BBE0}"/>
              </a:ext>
            </a:extLst>
          </p:cNvPr>
          <p:cNvSpPr txBox="1"/>
          <p:nvPr/>
        </p:nvSpPr>
        <p:spPr>
          <a:xfrm>
            <a:off x="9388374" y="2743634"/>
            <a:ext cx="647934" cy="200055"/>
          </a:xfrm>
          <a:prstGeom prst="rect">
            <a:avLst/>
          </a:prstGeom>
          <a:noFill/>
        </p:spPr>
        <p:txBody>
          <a:bodyPr wrap="none" rtlCol="0">
            <a:spAutoFit/>
          </a:bodyPr>
          <a:lstStyle/>
          <a:p>
            <a:r>
              <a:rPr lang="en-US" sz="700" dirty="0">
                <a:solidFill>
                  <a:prstClr val="black"/>
                </a:solidFill>
                <a:latin typeface="Calibri" panose="020F0502020204030204"/>
              </a:rPr>
              <a:t>API Gateway</a:t>
            </a:r>
          </a:p>
        </p:txBody>
      </p:sp>
      <p:sp>
        <p:nvSpPr>
          <p:cNvPr id="188" name="TextBox 187">
            <a:extLst>
              <a:ext uri="{FF2B5EF4-FFF2-40B4-BE49-F238E27FC236}">
                <a16:creationId xmlns:a16="http://schemas.microsoft.com/office/drawing/2014/main" id="{AB21D326-2266-354A-A036-F1B3230AD2D8}"/>
              </a:ext>
            </a:extLst>
          </p:cNvPr>
          <p:cNvSpPr txBox="1"/>
          <p:nvPr/>
        </p:nvSpPr>
        <p:spPr>
          <a:xfrm>
            <a:off x="6022098" y="4884015"/>
            <a:ext cx="1003801" cy="200055"/>
          </a:xfrm>
          <a:prstGeom prst="rect">
            <a:avLst/>
          </a:prstGeom>
          <a:noFill/>
        </p:spPr>
        <p:txBody>
          <a:bodyPr wrap="none" rtlCol="0">
            <a:spAutoFit/>
          </a:bodyPr>
          <a:lstStyle/>
          <a:p>
            <a:r>
              <a:rPr lang="en-US" sz="700" dirty="0">
                <a:solidFill>
                  <a:prstClr val="black"/>
                </a:solidFill>
                <a:latin typeface="Calibri" panose="020F0502020204030204"/>
              </a:rPr>
              <a:t>McAfee Web Gateway</a:t>
            </a:r>
          </a:p>
        </p:txBody>
      </p:sp>
      <p:sp>
        <p:nvSpPr>
          <p:cNvPr id="189" name="TextBox 188">
            <a:extLst>
              <a:ext uri="{FF2B5EF4-FFF2-40B4-BE49-F238E27FC236}">
                <a16:creationId xmlns:a16="http://schemas.microsoft.com/office/drawing/2014/main" id="{7F9AAE27-2993-4D42-83BD-C4687E4C39D9}"/>
              </a:ext>
            </a:extLst>
          </p:cNvPr>
          <p:cNvSpPr txBox="1"/>
          <p:nvPr/>
        </p:nvSpPr>
        <p:spPr>
          <a:xfrm>
            <a:off x="4283292" y="2440658"/>
            <a:ext cx="1003801" cy="200055"/>
          </a:xfrm>
          <a:prstGeom prst="rect">
            <a:avLst/>
          </a:prstGeom>
          <a:noFill/>
        </p:spPr>
        <p:txBody>
          <a:bodyPr wrap="none" rtlCol="0">
            <a:spAutoFit/>
          </a:bodyPr>
          <a:lstStyle/>
          <a:p>
            <a:r>
              <a:rPr lang="en-US" sz="700" dirty="0">
                <a:solidFill>
                  <a:prstClr val="black"/>
                </a:solidFill>
                <a:latin typeface="Calibri" panose="020F0502020204030204"/>
              </a:rPr>
              <a:t>McAfee Web Gateway</a:t>
            </a:r>
          </a:p>
        </p:txBody>
      </p:sp>
      <p:sp>
        <p:nvSpPr>
          <p:cNvPr id="190" name="Rectangle 189">
            <a:extLst>
              <a:ext uri="{FF2B5EF4-FFF2-40B4-BE49-F238E27FC236}">
                <a16:creationId xmlns:a16="http://schemas.microsoft.com/office/drawing/2014/main" id="{75A8FF3F-8FC7-FD48-8267-3AA30EF6CDCB}"/>
              </a:ext>
            </a:extLst>
          </p:cNvPr>
          <p:cNvSpPr/>
          <p:nvPr/>
        </p:nvSpPr>
        <p:spPr>
          <a:xfrm>
            <a:off x="4948380" y="1377238"/>
            <a:ext cx="767159" cy="190702"/>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Calibri" panose="020F0502020204030204"/>
                <a:ea typeface="+mn-ea"/>
                <a:cs typeface="+mn-cs"/>
              </a:rPr>
              <a:t>TCP/8443 TLS 1.2 Public</a:t>
            </a:r>
          </a:p>
        </p:txBody>
      </p:sp>
      <p:pic>
        <p:nvPicPr>
          <p:cNvPr id="2" name="Picture 1">
            <a:extLst>
              <a:ext uri="{FF2B5EF4-FFF2-40B4-BE49-F238E27FC236}">
                <a16:creationId xmlns:a16="http://schemas.microsoft.com/office/drawing/2014/main" id="{3EA0450E-8A44-46F1-BF1F-042E3F828B4A}"/>
              </a:ext>
            </a:extLst>
          </p:cNvPr>
          <p:cNvPicPr>
            <a:picLocks noChangeAspect="1"/>
          </p:cNvPicPr>
          <p:nvPr/>
        </p:nvPicPr>
        <p:blipFill>
          <a:blip r:embed="rId14"/>
          <a:stretch>
            <a:fillRect/>
          </a:stretch>
        </p:blipFill>
        <p:spPr>
          <a:xfrm>
            <a:off x="8560911" y="3259370"/>
            <a:ext cx="237765" cy="274344"/>
          </a:xfrm>
          <a:prstGeom prst="rect">
            <a:avLst/>
          </a:prstGeom>
        </p:spPr>
      </p:pic>
      <p:pic>
        <p:nvPicPr>
          <p:cNvPr id="71" name="Picture 70">
            <a:extLst>
              <a:ext uri="{FF2B5EF4-FFF2-40B4-BE49-F238E27FC236}">
                <a16:creationId xmlns:a16="http://schemas.microsoft.com/office/drawing/2014/main" id="{EAD7D159-9EE8-4C58-9962-2167615687F6}"/>
              </a:ext>
            </a:extLst>
          </p:cNvPr>
          <p:cNvPicPr>
            <a:picLocks noChangeAspect="1"/>
          </p:cNvPicPr>
          <p:nvPr/>
        </p:nvPicPr>
        <p:blipFill>
          <a:blip r:embed="rId15"/>
          <a:stretch>
            <a:fillRect/>
          </a:stretch>
        </p:blipFill>
        <p:spPr>
          <a:xfrm>
            <a:off x="6982614" y="5549854"/>
            <a:ext cx="358140" cy="304800"/>
          </a:xfrm>
          <a:prstGeom prst="rect">
            <a:avLst/>
          </a:prstGeom>
        </p:spPr>
      </p:pic>
      <p:pic>
        <p:nvPicPr>
          <p:cNvPr id="72" name="Picture 71">
            <a:extLst>
              <a:ext uri="{FF2B5EF4-FFF2-40B4-BE49-F238E27FC236}">
                <a16:creationId xmlns:a16="http://schemas.microsoft.com/office/drawing/2014/main" id="{4FCD02C3-1B99-463A-BF0D-EDCE28F2CB4C}"/>
              </a:ext>
            </a:extLst>
          </p:cNvPr>
          <p:cNvPicPr>
            <a:picLocks noChangeAspect="1"/>
          </p:cNvPicPr>
          <p:nvPr/>
        </p:nvPicPr>
        <p:blipFill>
          <a:blip r:embed="rId15"/>
          <a:stretch>
            <a:fillRect/>
          </a:stretch>
        </p:blipFill>
        <p:spPr>
          <a:xfrm>
            <a:off x="3983776" y="1739760"/>
            <a:ext cx="358140" cy="304800"/>
          </a:xfrm>
          <a:prstGeom prst="rect">
            <a:avLst/>
          </a:prstGeom>
        </p:spPr>
      </p:pic>
      <p:grpSp>
        <p:nvGrpSpPr>
          <p:cNvPr id="75" name="Group 74">
            <a:extLst>
              <a:ext uri="{FF2B5EF4-FFF2-40B4-BE49-F238E27FC236}">
                <a16:creationId xmlns:a16="http://schemas.microsoft.com/office/drawing/2014/main" id="{1BD41C37-9143-4973-BCC1-736AF6F4048E}"/>
              </a:ext>
            </a:extLst>
          </p:cNvPr>
          <p:cNvGrpSpPr/>
          <p:nvPr/>
        </p:nvGrpSpPr>
        <p:grpSpPr>
          <a:xfrm>
            <a:off x="7946063" y="5084070"/>
            <a:ext cx="917458" cy="972423"/>
            <a:chOff x="5478722" y="2033684"/>
            <a:chExt cx="851074" cy="863949"/>
          </a:xfrm>
        </p:grpSpPr>
        <p:pic>
          <p:nvPicPr>
            <p:cNvPr id="76" name="Picture 75">
              <a:extLst>
                <a:ext uri="{FF2B5EF4-FFF2-40B4-BE49-F238E27FC236}">
                  <a16:creationId xmlns:a16="http://schemas.microsoft.com/office/drawing/2014/main" id="{7C70753A-4B7B-4DFD-B089-0C8D545A822D}"/>
                </a:ext>
              </a:extLst>
            </p:cNvPr>
            <p:cNvPicPr>
              <a:picLocks noChangeAspect="1"/>
            </p:cNvPicPr>
            <p:nvPr/>
          </p:nvPicPr>
          <p:blipFill>
            <a:blip r:embed="rId11"/>
            <a:stretch>
              <a:fillRect/>
            </a:stretch>
          </p:blipFill>
          <p:spPr>
            <a:xfrm>
              <a:off x="5478722" y="2033684"/>
              <a:ext cx="851074" cy="863949"/>
            </a:xfrm>
            <a:prstGeom prst="rect">
              <a:avLst/>
            </a:prstGeom>
          </p:spPr>
        </p:pic>
        <p:sp>
          <p:nvSpPr>
            <p:cNvPr id="77" name="TextBox 76">
              <a:extLst>
                <a:ext uri="{FF2B5EF4-FFF2-40B4-BE49-F238E27FC236}">
                  <a16:creationId xmlns:a16="http://schemas.microsoft.com/office/drawing/2014/main" id="{8AD2ECEF-46A0-420A-8274-69038472CDD5}"/>
                </a:ext>
              </a:extLst>
            </p:cNvPr>
            <p:cNvSpPr txBox="1"/>
            <p:nvPr/>
          </p:nvSpPr>
          <p:spPr>
            <a:xfrm>
              <a:off x="5619558" y="2221093"/>
              <a:ext cx="644878" cy="1901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solidFill>
                  <a:effectLst/>
                  <a:uLnTx/>
                  <a:uFillTx/>
                </a:rPr>
                <a:t>App Engine</a:t>
              </a:r>
            </a:p>
          </p:txBody>
        </p:sp>
      </p:grpSp>
      <p:sp>
        <p:nvSpPr>
          <p:cNvPr id="78" name="Rectangle 77">
            <a:extLst>
              <a:ext uri="{FF2B5EF4-FFF2-40B4-BE49-F238E27FC236}">
                <a16:creationId xmlns:a16="http://schemas.microsoft.com/office/drawing/2014/main" id="{B800B25A-150C-4927-9646-B3A085527020}"/>
              </a:ext>
            </a:extLst>
          </p:cNvPr>
          <p:cNvSpPr/>
          <p:nvPr/>
        </p:nvSpPr>
        <p:spPr>
          <a:xfrm>
            <a:off x="7912305" y="5702254"/>
            <a:ext cx="1112455" cy="230287"/>
          </a:xfrm>
          <a:prstGeom prst="rect">
            <a:avLst/>
          </a:prstGeom>
          <a:solidFill>
            <a:srgbClr val="ED7D31">
              <a:lumMod val="40000"/>
              <a:lumOff val="60000"/>
            </a:srgb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ea typeface="Calibri" charset="0"/>
                <a:cs typeface="Calibri" charset="0"/>
              </a:rPr>
              <a:t>Application Name</a:t>
            </a:r>
          </a:p>
        </p:txBody>
      </p:sp>
      <p:grpSp>
        <p:nvGrpSpPr>
          <p:cNvPr id="79" name="Group 78">
            <a:extLst>
              <a:ext uri="{FF2B5EF4-FFF2-40B4-BE49-F238E27FC236}">
                <a16:creationId xmlns:a16="http://schemas.microsoft.com/office/drawing/2014/main" id="{CD023BBE-9523-437A-9EE0-16AA1AA9C383}"/>
              </a:ext>
            </a:extLst>
          </p:cNvPr>
          <p:cNvGrpSpPr/>
          <p:nvPr/>
        </p:nvGrpSpPr>
        <p:grpSpPr>
          <a:xfrm>
            <a:off x="10087442" y="5219025"/>
            <a:ext cx="688729" cy="485458"/>
            <a:chOff x="8150166" y="2210906"/>
            <a:chExt cx="688729" cy="485458"/>
          </a:xfrm>
        </p:grpSpPr>
        <p:sp>
          <p:nvSpPr>
            <p:cNvPr id="80" name="Can 53">
              <a:extLst>
                <a:ext uri="{FF2B5EF4-FFF2-40B4-BE49-F238E27FC236}">
                  <a16:creationId xmlns:a16="http://schemas.microsoft.com/office/drawing/2014/main" id="{59DC3099-AC6A-4D1E-A88A-0E36A0B34FF9}"/>
                </a:ext>
              </a:extLst>
            </p:cNvPr>
            <p:cNvSpPr/>
            <p:nvPr/>
          </p:nvSpPr>
          <p:spPr>
            <a:xfrm>
              <a:off x="8150166" y="2210906"/>
              <a:ext cx="688729" cy="485458"/>
            </a:xfrm>
            <a:prstGeom prst="can">
              <a:avLst/>
            </a:prstGeom>
            <a:solidFill>
              <a:srgbClr val="F9CBAB"/>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rebuchet MS" panose="020B0603020202020204"/>
                <a:ea typeface=""/>
                <a:cs typeface=""/>
              </a:endParaRPr>
            </a:p>
          </p:txBody>
        </p:sp>
        <p:sp>
          <p:nvSpPr>
            <p:cNvPr id="81" name="TextBox 80">
              <a:extLst>
                <a:ext uri="{FF2B5EF4-FFF2-40B4-BE49-F238E27FC236}">
                  <a16:creationId xmlns:a16="http://schemas.microsoft.com/office/drawing/2014/main" id="{64F83FC2-5E17-4C9A-BD95-728850FB1912}"/>
                </a:ext>
              </a:extLst>
            </p:cNvPr>
            <p:cNvSpPr txBox="1"/>
            <p:nvPr/>
          </p:nvSpPr>
          <p:spPr>
            <a:xfrm>
              <a:off x="8172172" y="2383116"/>
              <a:ext cx="644728" cy="21544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Trebuchet MS" panose="020B0603020202020204"/>
                </a:rPr>
                <a:t>Cloud SQL</a:t>
              </a:r>
            </a:p>
          </p:txBody>
        </p:sp>
      </p:grpSp>
      <p:cxnSp>
        <p:nvCxnSpPr>
          <p:cNvPr id="82" name="Straight Arrow Connector 81">
            <a:extLst>
              <a:ext uri="{FF2B5EF4-FFF2-40B4-BE49-F238E27FC236}">
                <a16:creationId xmlns:a16="http://schemas.microsoft.com/office/drawing/2014/main" id="{C6F1BD83-D288-48DC-9572-B333E50DD476}"/>
              </a:ext>
            </a:extLst>
          </p:cNvPr>
          <p:cNvCxnSpPr>
            <a:cxnSpLocks/>
            <a:endCxn id="80" idx="2"/>
          </p:cNvCxnSpPr>
          <p:nvPr/>
        </p:nvCxnSpPr>
        <p:spPr>
          <a:xfrm flipV="1">
            <a:off x="8941413" y="5461754"/>
            <a:ext cx="1146029" cy="10800"/>
          </a:xfrm>
          <a:prstGeom prst="straightConnector1">
            <a:avLst/>
          </a:prstGeom>
          <a:noFill/>
          <a:ln w="9525" cap="flat" cmpd="sng" algn="ctr">
            <a:solidFill>
              <a:sysClr val="windowText" lastClr="000000"/>
            </a:solidFill>
            <a:prstDash val="solid"/>
            <a:tailEnd type="triangle"/>
          </a:ln>
          <a:effectLst/>
        </p:spPr>
      </p:cxnSp>
      <p:sp>
        <p:nvSpPr>
          <p:cNvPr id="83" name="Oval 82">
            <a:extLst>
              <a:ext uri="{FF2B5EF4-FFF2-40B4-BE49-F238E27FC236}">
                <a16:creationId xmlns:a16="http://schemas.microsoft.com/office/drawing/2014/main" id="{63CEC961-C5EA-4787-BDE7-9CE85607C1E9}"/>
              </a:ext>
            </a:extLst>
          </p:cNvPr>
          <p:cNvSpPr/>
          <p:nvPr/>
        </p:nvSpPr>
        <p:spPr>
          <a:xfrm>
            <a:off x="9230562" y="5738983"/>
            <a:ext cx="204053" cy="219730"/>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700" dirty="0">
                <a:latin typeface="Calibri" panose="020F0502020204030204" pitchFamily="34" charset="0"/>
                <a:cs typeface="Calibri" panose="020F0502020204030204" pitchFamily="34" charset="0"/>
              </a:rPr>
              <a:t>SAG</a:t>
            </a:r>
          </a:p>
        </p:txBody>
      </p:sp>
      <p:pic>
        <p:nvPicPr>
          <p:cNvPr id="86" name="Picture 85">
            <a:extLst>
              <a:ext uri="{FF2B5EF4-FFF2-40B4-BE49-F238E27FC236}">
                <a16:creationId xmlns:a16="http://schemas.microsoft.com/office/drawing/2014/main" id="{2980F10E-EE9B-4653-9BDA-76E0EF8B0565}"/>
              </a:ext>
            </a:extLst>
          </p:cNvPr>
          <p:cNvPicPr>
            <a:picLocks noChangeAspect="1"/>
          </p:cNvPicPr>
          <p:nvPr/>
        </p:nvPicPr>
        <p:blipFill>
          <a:blip r:embed="rId15"/>
          <a:stretch>
            <a:fillRect/>
          </a:stretch>
        </p:blipFill>
        <p:spPr>
          <a:xfrm>
            <a:off x="9463068" y="5749676"/>
            <a:ext cx="293777" cy="250023"/>
          </a:xfrm>
          <a:prstGeom prst="rect">
            <a:avLst/>
          </a:prstGeom>
        </p:spPr>
      </p:pic>
      <p:sp>
        <p:nvSpPr>
          <p:cNvPr id="87" name="TextBox 86">
            <a:extLst>
              <a:ext uri="{FF2B5EF4-FFF2-40B4-BE49-F238E27FC236}">
                <a16:creationId xmlns:a16="http://schemas.microsoft.com/office/drawing/2014/main" id="{0E442913-1C96-4C75-BC08-A422A208A0BE}"/>
              </a:ext>
            </a:extLst>
          </p:cNvPr>
          <p:cNvSpPr txBox="1"/>
          <p:nvPr/>
        </p:nvSpPr>
        <p:spPr>
          <a:xfrm>
            <a:off x="9024760" y="5219025"/>
            <a:ext cx="857710" cy="461665"/>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TCP/1433 SQL JDBC TLS 1.2 Public</a:t>
            </a:r>
          </a:p>
        </p:txBody>
      </p:sp>
      <p:pic>
        <p:nvPicPr>
          <p:cNvPr id="85" name="Picture 84">
            <a:extLst>
              <a:ext uri="{FF2B5EF4-FFF2-40B4-BE49-F238E27FC236}">
                <a16:creationId xmlns:a16="http://schemas.microsoft.com/office/drawing/2014/main" id="{9F748A6E-AD48-4086-8FC8-6E4E3343836E}"/>
              </a:ext>
            </a:extLst>
          </p:cNvPr>
          <p:cNvPicPr>
            <a:picLocks noChangeAspect="1"/>
          </p:cNvPicPr>
          <p:nvPr/>
        </p:nvPicPr>
        <p:blipFill>
          <a:blip r:embed="rId16"/>
          <a:stretch>
            <a:fillRect/>
          </a:stretch>
        </p:blipFill>
        <p:spPr>
          <a:xfrm>
            <a:off x="8113483" y="3180459"/>
            <a:ext cx="248484" cy="287100"/>
          </a:xfrm>
          <a:prstGeom prst="rect">
            <a:avLst/>
          </a:prstGeom>
        </p:spPr>
      </p:pic>
      <p:pic>
        <p:nvPicPr>
          <p:cNvPr id="89" name="Picture 88">
            <a:extLst>
              <a:ext uri="{FF2B5EF4-FFF2-40B4-BE49-F238E27FC236}">
                <a16:creationId xmlns:a16="http://schemas.microsoft.com/office/drawing/2014/main" id="{B47B8A1D-55C0-48F6-9724-3D3A9D83EAD5}"/>
              </a:ext>
            </a:extLst>
          </p:cNvPr>
          <p:cNvPicPr>
            <a:picLocks noChangeAspect="1"/>
          </p:cNvPicPr>
          <p:nvPr/>
        </p:nvPicPr>
        <p:blipFill>
          <a:blip r:embed="rId17"/>
          <a:stretch>
            <a:fillRect/>
          </a:stretch>
        </p:blipFill>
        <p:spPr>
          <a:xfrm>
            <a:off x="9288894" y="4942725"/>
            <a:ext cx="261563" cy="287100"/>
          </a:xfrm>
          <a:prstGeom prst="rect">
            <a:avLst/>
          </a:prstGeom>
        </p:spPr>
      </p:pic>
      <p:pic>
        <p:nvPicPr>
          <p:cNvPr id="90" name="Picture 89">
            <a:extLst>
              <a:ext uri="{FF2B5EF4-FFF2-40B4-BE49-F238E27FC236}">
                <a16:creationId xmlns:a16="http://schemas.microsoft.com/office/drawing/2014/main" id="{7B4507A6-C563-4CAD-ADFB-EA1C6E62BE61}"/>
              </a:ext>
            </a:extLst>
          </p:cNvPr>
          <p:cNvPicPr>
            <a:picLocks noChangeAspect="1"/>
          </p:cNvPicPr>
          <p:nvPr/>
        </p:nvPicPr>
        <p:blipFill>
          <a:blip r:embed="rId18"/>
          <a:stretch>
            <a:fillRect/>
          </a:stretch>
        </p:blipFill>
        <p:spPr>
          <a:xfrm>
            <a:off x="10549922" y="5591937"/>
            <a:ext cx="248484" cy="282750"/>
          </a:xfrm>
          <a:prstGeom prst="rect">
            <a:avLst/>
          </a:prstGeom>
        </p:spPr>
      </p:pic>
      <p:pic>
        <p:nvPicPr>
          <p:cNvPr id="91" name="Picture 90">
            <a:extLst>
              <a:ext uri="{FF2B5EF4-FFF2-40B4-BE49-F238E27FC236}">
                <a16:creationId xmlns:a16="http://schemas.microsoft.com/office/drawing/2014/main" id="{ABA0F45C-B841-43B8-935C-8D94D212DDE1}"/>
              </a:ext>
            </a:extLst>
          </p:cNvPr>
          <p:cNvPicPr>
            <a:picLocks noChangeAspect="1"/>
          </p:cNvPicPr>
          <p:nvPr/>
        </p:nvPicPr>
        <p:blipFill>
          <a:blip r:embed="rId17"/>
          <a:stretch>
            <a:fillRect/>
          </a:stretch>
        </p:blipFill>
        <p:spPr>
          <a:xfrm>
            <a:off x="4780740" y="1772040"/>
            <a:ext cx="261563" cy="287100"/>
          </a:xfrm>
          <a:prstGeom prst="rect">
            <a:avLst/>
          </a:prstGeom>
        </p:spPr>
      </p:pic>
      <p:pic>
        <p:nvPicPr>
          <p:cNvPr id="92" name="Picture 91">
            <a:extLst>
              <a:ext uri="{FF2B5EF4-FFF2-40B4-BE49-F238E27FC236}">
                <a16:creationId xmlns:a16="http://schemas.microsoft.com/office/drawing/2014/main" id="{41BB2E68-F58E-40AF-B040-45F735E75624}"/>
              </a:ext>
            </a:extLst>
          </p:cNvPr>
          <p:cNvPicPr>
            <a:picLocks noChangeAspect="1"/>
          </p:cNvPicPr>
          <p:nvPr/>
        </p:nvPicPr>
        <p:blipFill>
          <a:blip r:embed="rId19"/>
          <a:stretch>
            <a:fillRect/>
          </a:stretch>
        </p:blipFill>
        <p:spPr>
          <a:xfrm>
            <a:off x="6360192" y="1443449"/>
            <a:ext cx="248484" cy="282750"/>
          </a:xfrm>
          <a:prstGeom prst="rect">
            <a:avLst/>
          </a:prstGeom>
        </p:spPr>
      </p:pic>
      <p:pic>
        <p:nvPicPr>
          <p:cNvPr id="93" name="Picture 92">
            <a:extLst>
              <a:ext uri="{FF2B5EF4-FFF2-40B4-BE49-F238E27FC236}">
                <a16:creationId xmlns:a16="http://schemas.microsoft.com/office/drawing/2014/main" id="{C34B0E4F-46AF-4A87-A386-CF41BB936704}"/>
              </a:ext>
            </a:extLst>
          </p:cNvPr>
          <p:cNvPicPr>
            <a:picLocks noChangeAspect="1"/>
          </p:cNvPicPr>
          <p:nvPr/>
        </p:nvPicPr>
        <p:blipFill>
          <a:blip r:embed="rId17"/>
          <a:stretch>
            <a:fillRect/>
          </a:stretch>
        </p:blipFill>
        <p:spPr>
          <a:xfrm>
            <a:off x="2965571" y="3514355"/>
            <a:ext cx="261563" cy="287100"/>
          </a:xfrm>
          <a:prstGeom prst="rect">
            <a:avLst/>
          </a:prstGeom>
        </p:spPr>
      </p:pic>
      <p:pic>
        <p:nvPicPr>
          <p:cNvPr id="94" name="Picture 93">
            <a:extLst>
              <a:ext uri="{FF2B5EF4-FFF2-40B4-BE49-F238E27FC236}">
                <a16:creationId xmlns:a16="http://schemas.microsoft.com/office/drawing/2014/main" id="{CEE8FBA6-70F2-4721-B983-6E763DC66DAB}"/>
              </a:ext>
            </a:extLst>
          </p:cNvPr>
          <p:cNvPicPr>
            <a:picLocks noChangeAspect="1"/>
          </p:cNvPicPr>
          <p:nvPr/>
        </p:nvPicPr>
        <p:blipFill>
          <a:blip r:embed="rId16"/>
          <a:stretch>
            <a:fillRect/>
          </a:stretch>
        </p:blipFill>
        <p:spPr>
          <a:xfrm>
            <a:off x="9496707" y="1863835"/>
            <a:ext cx="248484" cy="287100"/>
          </a:xfrm>
          <a:prstGeom prst="rect">
            <a:avLst/>
          </a:prstGeom>
        </p:spPr>
      </p:pic>
      <p:pic>
        <p:nvPicPr>
          <p:cNvPr id="95" name="Picture 94">
            <a:extLst>
              <a:ext uri="{FF2B5EF4-FFF2-40B4-BE49-F238E27FC236}">
                <a16:creationId xmlns:a16="http://schemas.microsoft.com/office/drawing/2014/main" id="{AF3DA9FE-9D21-4E67-BD78-CE4DB28F5D96}"/>
              </a:ext>
            </a:extLst>
          </p:cNvPr>
          <p:cNvPicPr>
            <a:picLocks noChangeAspect="1"/>
          </p:cNvPicPr>
          <p:nvPr/>
        </p:nvPicPr>
        <p:blipFill>
          <a:blip r:embed="rId17"/>
          <a:stretch>
            <a:fillRect/>
          </a:stretch>
        </p:blipFill>
        <p:spPr>
          <a:xfrm>
            <a:off x="6865984" y="5844728"/>
            <a:ext cx="261563" cy="287100"/>
          </a:xfrm>
          <a:prstGeom prst="rect">
            <a:avLst/>
          </a:prstGeom>
        </p:spPr>
      </p:pic>
      <p:graphicFrame>
        <p:nvGraphicFramePr>
          <p:cNvPr id="84" name="Table 2">
            <a:extLst>
              <a:ext uri="{FF2B5EF4-FFF2-40B4-BE49-F238E27FC236}">
                <a16:creationId xmlns:a16="http://schemas.microsoft.com/office/drawing/2014/main" id="{2C525D02-1DAE-F245-9A1B-6C3C89BAFAA0}"/>
              </a:ext>
            </a:extLst>
          </p:cNvPr>
          <p:cNvGraphicFramePr>
            <a:graphicFrameLocks noGrp="1"/>
          </p:cNvGraphicFramePr>
          <p:nvPr>
            <p:extLst>
              <p:ext uri="{D42A27DB-BD31-4B8C-83A1-F6EECF244321}">
                <p14:modId xmlns:p14="http://schemas.microsoft.com/office/powerpoint/2010/main" val="760491242"/>
              </p:ext>
            </p:extLst>
          </p:nvPr>
        </p:nvGraphicFramePr>
        <p:xfrm>
          <a:off x="113074" y="2713100"/>
          <a:ext cx="2329622" cy="3252851"/>
        </p:xfrm>
        <a:graphic>
          <a:graphicData uri="http://schemas.openxmlformats.org/drawingml/2006/table">
            <a:tbl>
              <a:tblPr firstRow="1" bandRow="1">
                <a:tableStyleId>{5C22544A-7EE6-4342-B048-85BDC9FD1C3A}</a:tableStyleId>
              </a:tblPr>
              <a:tblGrid>
                <a:gridCol w="985685">
                  <a:extLst>
                    <a:ext uri="{9D8B030D-6E8A-4147-A177-3AD203B41FA5}">
                      <a16:colId xmlns:a16="http://schemas.microsoft.com/office/drawing/2014/main" val="2703832701"/>
                    </a:ext>
                  </a:extLst>
                </a:gridCol>
                <a:gridCol w="1343937">
                  <a:extLst>
                    <a:ext uri="{9D8B030D-6E8A-4147-A177-3AD203B41FA5}">
                      <a16:colId xmlns:a16="http://schemas.microsoft.com/office/drawing/2014/main" val="2459628925"/>
                    </a:ext>
                  </a:extLst>
                </a:gridCol>
              </a:tblGrid>
              <a:tr h="318785">
                <a:tc>
                  <a:txBody>
                    <a:bodyPr/>
                    <a:lstStyle/>
                    <a:p>
                      <a:r>
                        <a:rPr lang="en-US" sz="800" b="1" dirty="0"/>
                        <a:t>Programming Language</a:t>
                      </a:r>
                    </a:p>
                  </a:txBody>
                  <a:tcPr/>
                </a:tc>
                <a:tc>
                  <a:txBody>
                    <a:bodyPr/>
                    <a:lstStyle/>
                    <a:p>
                      <a:r>
                        <a:rPr lang="en-US" sz="800" b="1" dirty="0"/>
                        <a:t>Java, Go, Java Script</a:t>
                      </a:r>
                    </a:p>
                  </a:txBody>
                  <a:tcPr/>
                </a:tc>
                <a:extLst>
                  <a:ext uri="{0D108BD9-81ED-4DB2-BD59-A6C34878D82A}">
                    <a16:rowId xmlns:a16="http://schemas.microsoft.com/office/drawing/2014/main" val="2774017645"/>
                  </a:ext>
                </a:extLst>
              </a:tr>
              <a:tr h="318785">
                <a:tc>
                  <a:txBody>
                    <a:bodyPr/>
                    <a:lstStyle/>
                    <a:p>
                      <a:r>
                        <a:rPr lang="en-US" sz="800" b="1" dirty="0"/>
                        <a:t>Framework</a:t>
                      </a:r>
                    </a:p>
                  </a:txBody>
                  <a:tcPr/>
                </a:tc>
                <a:tc>
                  <a:txBody>
                    <a:bodyPr/>
                    <a:lstStyle/>
                    <a:p>
                      <a:r>
                        <a:rPr lang="en-US" sz="800" b="1" dirty="0"/>
                        <a:t>Spring Boot, React</a:t>
                      </a:r>
                    </a:p>
                  </a:txBody>
                  <a:tcPr/>
                </a:tc>
                <a:extLst>
                  <a:ext uri="{0D108BD9-81ED-4DB2-BD59-A6C34878D82A}">
                    <a16:rowId xmlns:a16="http://schemas.microsoft.com/office/drawing/2014/main" val="252932585"/>
                  </a:ext>
                </a:extLst>
              </a:tr>
              <a:tr h="202863">
                <a:tc>
                  <a:txBody>
                    <a:bodyPr/>
                    <a:lstStyle/>
                    <a:p>
                      <a:r>
                        <a:rPr lang="en-US" sz="800" b="1" dirty="0"/>
                        <a:t>CI Tool</a:t>
                      </a:r>
                    </a:p>
                  </a:txBody>
                  <a:tcPr/>
                </a:tc>
                <a:tc>
                  <a:txBody>
                    <a:bodyPr/>
                    <a:lstStyle/>
                    <a:p>
                      <a:r>
                        <a:rPr lang="en-US" sz="800" b="1" dirty="0"/>
                        <a:t>Jenkins</a:t>
                      </a:r>
                    </a:p>
                  </a:txBody>
                  <a:tcPr/>
                </a:tc>
                <a:extLst>
                  <a:ext uri="{0D108BD9-81ED-4DB2-BD59-A6C34878D82A}">
                    <a16:rowId xmlns:a16="http://schemas.microsoft.com/office/drawing/2014/main" val="2889492417"/>
                  </a:ext>
                </a:extLst>
              </a:tr>
              <a:tr h="202863">
                <a:tc>
                  <a:txBody>
                    <a:bodyPr/>
                    <a:lstStyle/>
                    <a:p>
                      <a:r>
                        <a:rPr lang="en-US" sz="800" b="1" dirty="0"/>
                        <a:t>CD Tool</a:t>
                      </a:r>
                    </a:p>
                  </a:txBody>
                  <a:tcPr/>
                </a:tc>
                <a:tc>
                  <a:txBody>
                    <a:bodyPr/>
                    <a:lstStyle/>
                    <a:p>
                      <a:r>
                        <a:rPr lang="en-US" sz="800" b="1" dirty="0"/>
                        <a:t>Spinnaker</a:t>
                      </a:r>
                    </a:p>
                  </a:txBody>
                  <a:tcPr/>
                </a:tc>
                <a:extLst>
                  <a:ext uri="{0D108BD9-81ED-4DB2-BD59-A6C34878D82A}">
                    <a16:rowId xmlns:a16="http://schemas.microsoft.com/office/drawing/2014/main" val="1673308628"/>
                  </a:ext>
                </a:extLst>
              </a:tr>
              <a:tr h="434706">
                <a:tc>
                  <a:txBody>
                    <a:bodyPr/>
                    <a:lstStyle/>
                    <a:p>
                      <a:r>
                        <a:rPr lang="en-US" sz="800" b="1" dirty="0"/>
                        <a:t>Code stored in </a:t>
                      </a:r>
                      <a:r>
                        <a:rPr lang="en-US" sz="800" b="1" dirty="0" err="1"/>
                        <a:t>Github</a:t>
                      </a:r>
                      <a:endParaRPr lang="en-US" sz="800" b="1" dirty="0"/>
                    </a:p>
                  </a:txBody>
                  <a:tcPr/>
                </a:tc>
                <a:tc>
                  <a:txBody>
                    <a:bodyPr/>
                    <a:lstStyle/>
                    <a:p>
                      <a:r>
                        <a:rPr lang="en-US" sz="800" b="1" dirty="0"/>
                        <a:t>Yes (repo not yet created)</a:t>
                      </a:r>
                    </a:p>
                  </a:txBody>
                  <a:tcPr/>
                </a:tc>
                <a:extLst>
                  <a:ext uri="{0D108BD9-81ED-4DB2-BD59-A6C34878D82A}">
                    <a16:rowId xmlns:a16="http://schemas.microsoft.com/office/drawing/2014/main" val="3966343695"/>
                  </a:ext>
                </a:extLst>
              </a:tr>
              <a:tr h="214501">
                <a:tc>
                  <a:txBody>
                    <a:bodyPr/>
                    <a:lstStyle/>
                    <a:p>
                      <a:r>
                        <a:rPr lang="en-US" sz="800" b="1" dirty="0"/>
                        <a:t>Using Fortify for static app sec testing?</a:t>
                      </a:r>
                    </a:p>
                  </a:txBody>
                  <a:tcPr/>
                </a:tc>
                <a:tc>
                  <a:txBody>
                    <a:bodyPr/>
                    <a:lstStyle/>
                    <a:p>
                      <a:r>
                        <a:rPr lang="en-US" sz="800" b="1" dirty="0"/>
                        <a:t>Yes</a:t>
                      </a:r>
                    </a:p>
                  </a:txBody>
                  <a:tcPr/>
                </a:tc>
                <a:extLst>
                  <a:ext uri="{0D108BD9-81ED-4DB2-BD59-A6C34878D82A}">
                    <a16:rowId xmlns:a16="http://schemas.microsoft.com/office/drawing/2014/main" val="3707416617"/>
                  </a:ext>
                </a:extLst>
              </a:tr>
              <a:tr h="252052">
                <a:tc>
                  <a:txBody>
                    <a:bodyPr/>
                    <a:lstStyle/>
                    <a:p>
                      <a:r>
                        <a:rPr lang="en-US" sz="800" b="1" dirty="0"/>
                        <a:t>Using </a:t>
                      </a:r>
                      <a:r>
                        <a:rPr lang="en-US" sz="800" b="1" dirty="0" err="1"/>
                        <a:t>WebInspect</a:t>
                      </a:r>
                      <a:r>
                        <a:rPr lang="en-US" sz="800" b="1" dirty="0"/>
                        <a:t> for dynamic app sec testing?</a:t>
                      </a:r>
                    </a:p>
                  </a:txBody>
                  <a:tcPr/>
                </a:tc>
                <a:tc>
                  <a:txBody>
                    <a:bodyPr/>
                    <a:lstStyle/>
                    <a:p>
                      <a:r>
                        <a:rPr lang="en-US" sz="800" b="1" dirty="0"/>
                        <a:t>No</a:t>
                      </a:r>
                    </a:p>
                  </a:txBody>
                  <a:tcPr/>
                </a:tc>
                <a:extLst>
                  <a:ext uri="{0D108BD9-81ED-4DB2-BD59-A6C34878D82A}">
                    <a16:rowId xmlns:a16="http://schemas.microsoft.com/office/drawing/2014/main" val="1071075988"/>
                  </a:ext>
                </a:extLst>
              </a:tr>
              <a:tr h="390695">
                <a:tc>
                  <a:txBody>
                    <a:bodyPr/>
                    <a:lstStyle/>
                    <a:p>
                      <a:r>
                        <a:rPr lang="en-US" sz="800" b="1" dirty="0"/>
                        <a:t>Using </a:t>
                      </a:r>
                      <a:r>
                        <a:rPr lang="en-US" sz="800" b="1" dirty="0" err="1"/>
                        <a:t>Whitesource</a:t>
                      </a:r>
                      <a:r>
                        <a:rPr lang="en-US" sz="800" b="1" dirty="0"/>
                        <a:t> for software composition analysis?</a:t>
                      </a:r>
                    </a:p>
                  </a:txBody>
                  <a:tcPr/>
                </a:tc>
                <a:tc>
                  <a:txBody>
                    <a:bodyPr/>
                    <a:lstStyle/>
                    <a:p>
                      <a:r>
                        <a:rPr lang="en-US" sz="800" b="1" dirty="0"/>
                        <a:t>No</a:t>
                      </a:r>
                    </a:p>
                  </a:txBody>
                  <a:tcPr/>
                </a:tc>
                <a:extLst>
                  <a:ext uri="{0D108BD9-81ED-4DB2-BD59-A6C34878D82A}">
                    <a16:rowId xmlns:a16="http://schemas.microsoft.com/office/drawing/2014/main" val="2738036765"/>
                  </a:ext>
                </a:extLst>
              </a:tr>
            </a:tbl>
          </a:graphicData>
        </a:graphic>
      </p:graphicFrame>
    </p:spTree>
    <p:extLst>
      <p:ext uri="{BB962C8B-B14F-4D97-AF65-F5344CB8AC3E}">
        <p14:creationId xmlns:p14="http://schemas.microsoft.com/office/powerpoint/2010/main" val="396805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600086-F4C2-394E-89FA-94D1503B1C89}"/>
              </a:ext>
            </a:extLst>
          </p:cNvPr>
          <p:cNvSpPr/>
          <p:nvPr/>
        </p:nvSpPr>
        <p:spPr>
          <a:xfrm>
            <a:off x="4288779" y="206652"/>
            <a:ext cx="5177214" cy="689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rPr>
              <a:t>Glossary</a:t>
            </a:r>
          </a:p>
        </p:txBody>
      </p:sp>
      <p:cxnSp>
        <p:nvCxnSpPr>
          <p:cNvPr id="39" name="Straight Connector 38">
            <a:extLst>
              <a:ext uri="{FF2B5EF4-FFF2-40B4-BE49-F238E27FC236}">
                <a16:creationId xmlns:a16="http://schemas.microsoft.com/office/drawing/2014/main" id="{FC8006D1-1B13-544B-BF8A-586ACAFA7EA2}"/>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4">
            <a:extLst>
              <a:ext uri="{FF2B5EF4-FFF2-40B4-BE49-F238E27FC236}">
                <a16:creationId xmlns:a16="http://schemas.microsoft.com/office/drawing/2014/main" id="{B70D552B-FE14-4AC6-B354-C79A8A793F5A}"/>
              </a:ext>
            </a:extLst>
          </p:cNvPr>
          <p:cNvGraphicFramePr>
            <a:graphicFrameLocks/>
          </p:cNvGraphicFramePr>
          <p:nvPr>
            <p:extLst>
              <p:ext uri="{D42A27DB-BD31-4B8C-83A1-F6EECF244321}">
                <p14:modId xmlns:p14="http://schemas.microsoft.com/office/powerpoint/2010/main" val="29309516"/>
              </p:ext>
            </p:extLst>
          </p:nvPr>
        </p:nvGraphicFramePr>
        <p:xfrm>
          <a:off x="421874" y="895853"/>
          <a:ext cx="10426639" cy="5844540"/>
        </p:xfrm>
        <a:graphic>
          <a:graphicData uri="http://schemas.openxmlformats.org/drawingml/2006/table">
            <a:tbl>
              <a:tblPr firstRow="1" bandRow="1">
                <a:tableStyleId>{C083E6E3-FA7D-4D7B-A595-EF9225AFEA82}</a:tableStyleId>
              </a:tblPr>
              <a:tblGrid>
                <a:gridCol w="1658472">
                  <a:extLst>
                    <a:ext uri="{9D8B030D-6E8A-4147-A177-3AD203B41FA5}">
                      <a16:colId xmlns:a16="http://schemas.microsoft.com/office/drawing/2014/main" val="20000"/>
                    </a:ext>
                  </a:extLst>
                </a:gridCol>
                <a:gridCol w="8768167">
                  <a:extLst>
                    <a:ext uri="{9D8B030D-6E8A-4147-A177-3AD203B41FA5}">
                      <a16:colId xmlns:a16="http://schemas.microsoft.com/office/drawing/2014/main" val="20001"/>
                    </a:ext>
                  </a:extLst>
                </a:gridCol>
              </a:tblGrid>
              <a:tr h="181445">
                <a:tc>
                  <a:txBody>
                    <a:bodyPr/>
                    <a:lstStyle/>
                    <a:p>
                      <a:pPr algn="l">
                        <a:spcAft>
                          <a:spcPts val="300"/>
                        </a:spcAft>
                      </a:pPr>
                      <a:r>
                        <a:rPr lang="en-US" sz="1100">
                          <a:solidFill>
                            <a:schemeClr val="bg1"/>
                          </a:solidFill>
                        </a:rPr>
                        <a:t>Terms</a:t>
                      </a:r>
                      <a:endParaRPr lang="en-US" sz="1100" b="1">
                        <a:solidFill>
                          <a:schemeClr val="bg1"/>
                        </a:solidFill>
                        <a:latin typeface="+mj-lt"/>
                      </a:endParaRPr>
                    </a:p>
                  </a:txBody>
                  <a:tcPr anchor="ctr"/>
                </a:tc>
                <a:tc>
                  <a:txBody>
                    <a:bodyPr/>
                    <a:lstStyle/>
                    <a:p>
                      <a:pPr algn="l">
                        <a:spcAft>
                          <a:spcPts val="300"/>
                        </a:spcAft>
                      </a:pPr>
                      <a:r>
                        <a:rPr lang="en-US" sz="1100" dirty="0">
                          <a:solidFill>
                            <a:schemeClr val="bg1"/>
                          </a:solidFill>
                        </a:rPr>
                        <a:t>Definitions</a:t>
                      </a:r>
                      <a:endParaRPr lang="en-US" sz="1100" b="1" dirty="0">
                        <a:solidFill>
                          <a:schemeClr val="bg1"/>
                        </a:solidFill>
                        <a:latin typeface="+mj-lt"/>
                      </a:endParaRPr>
                    </a:p>
                  </a:txBody>
                  <a:tcPr anchor="ctr"/>
                </a:tc>
                <a:extLst>
                  <a:ext uri="{0D108BD9-81ED-4DB2-BD59-A6C34878D82A}">
                    <a16:rowId xmlns:a16="http://schemas.microsoft.com/office/drawing/2014/main" val="10000"/>
                  </a:ext>
                </a:extLst>
              </a:tr>
              <a:tr h="181445">
                <a:tc>
                  <a:txBody>
                    <a:bodyPr/>
                    <a:lstStyle/>
                    <a:p>
                      <a:pPr marL="0" marR="0" indent="0" algn="l" defTabSz="914400" rtl="0" eaLnBrk="1" fontAlgn="t" latinLnBrk="0" hangingPunct="1">
                        <a:lnSpc>
                          <a:spcPct val="100000"/>
                        </a:lnSpc>
                        <a:spcBef>
                          <a:spcPts val="0"/>
                        </a:spcBef>
                        <a:spcAft>
                          <a:spcPts val="300"/>
                        </a:spcAft>
                        <a:buClrTx/>
                        <a:buSzTx/>
                        <a:buFontTx/>
                        <a:buNone/>
                        <a:tabLst/>
                        <a:defRPr/>
                      </a:pPr>
                      <a:r>
                        <a:rPr lang="en-US" sz="1100" b="1" kern="1200" dirty="0">
                          <a:solidFill>
                            <a:schemeClr val="bg1"/>
                          </a:solidFill>
                        </a:rPr>
                        <a:t>4GL</a:t>
                      </a:r>
                      <a:endParaRPr lang="en-US" sz="1100" b="1" kern="1200" dirty="0">
                        <a:solidFill>
                          <a:schemeClr val="bg1"/>
                        </a:solidFill>
                        <a:latin typeface="+mj-lt"/>
                        <a:ea typeface="+mn-ea"/>
                        <a:cs typeface="ＭＳ Ｐゴシック"/>
                      </a:endParaRPr>
                    </a:p>
                  </a:txBody>
                  <a:tcPr anchor="ctr">
                    <a:solidFill>
                      <a:schemeClr val="accent1">
                        <a:alpha val="20000"/>
                      </a:schemeClr>
                    </a:solidFill>
                  </a:tcPr>
                </a:tc>
                <a:tc>
                  <a:txBody>
                    <a:bodyPr/>
                    <a:lstStyle/>
                    <a:p>
                      <a:pPr lvl="0" algn="l">
                        <a:spcAft>
                          <a:spcPts val="300"/>
                        </a:spcAft>
                      </a:pPr>
                      <a:r>
                        <a:rPr lang="en-US" sz="1100" b="1" kern="1200" dirty="0">
                          <a:solidFill>
                            <a:schemeClr val="bg1"/>
                          </a:solidFill>
                          <a:latin typeface="+mj-lt"/>
                          <a:ea typeface="+mn-ea"/>
                          <a:cs typeface="ＭＳ Ｐゴシック"/>
                        </a:rPr>
                        <a:t>Legacy green screen menu system in stores. This system can be used for store user password management</a:t>
                      </a:r>
                    </a:p>
                  </a:txBody>
                  <a:tcPr anchor="ctr">
                    <a:solidFill>
                      <a:schemeClr val="accent1">
                        <a:alpha val="20000"/>
                      </a:schemeClr>
                    </a:solidFill>
                  </a:tcPr>
                </a:tc>
                <a:extLst>
                  <a:ext uri="{0D108BD9-81ED-4DB2-BD59-A6C34878D82A}">
                    <a16:rowId xmlns:a16="http://schemas.microsoft.com/office/drawing/2014/main" val="10001"/>
                  </a:ext>
                </a:extLst>
              </a:tr>
              <a:tr h="416255">
                <a:tc>
                  <a:txBody>
                    <a:bodyPr/>
                    <a:lstStyle/>
                    <a:p>
                      <a:pPr marL="0" marR="0" indent="0" algn="l" defTabSz="914400" rtl="0" eaLnBrk="1" fontAlgn="t" latinLnBrk="0" hangingPunct="1">
                        <a:lnSpc>
                          <a:spcPct val="100000"/>
                        </a:lnSpc>
                        <a:spcBef>
                          <a:spcPts val="0"/>
                        </a:spcBef>
                        <a:spcAft>
                          <a:spcPts val="300"/>
                        </a:spcAft>
                        <a:buClrTx/>
                        <a:buSzTx/>
                        <a:buFontTx/>
                        <a:buNone/>
                        <a:tabLst/>
                        <a:defRPr/>
                      </a:pPr>
                      <a:r>
                        <a:rPr lang="en-US" sz="1100" b="1" kern="1200">
                          <a:solidFill>
                            <a:schemeClr val="bg1"/>
                          </a:solidFill>
                        </a:rPr>
                        <a:t>Active Directory (AD)</a:t>
                      </a:r>
                      <a:endParaRPr lang="en-US" sz="1100" b="1" kern="1200">
                        <a:solidFill>
                          <a:schemeClr val="bg1"/>
                        </a:solidFill>
                        <a:latin typeface="+mj-lt"/>
                        <a:ea typeface="+mn-ea"/>
                        <a:cs typeface="ＭＳ Ｐゴシック"/>
                      </a:endParaRPr>
                    </a:p>
                  </a:txBody>
                  <a:tcPr anchor="ctr"/>
                </a:tc>
                <a:tc>
                  <a:txBody>
                    <a:bodyPr/>
                    <a:lstStyle/>
                    <a:p>
                      <a:pPr marL="0" marR="0" indent="0" algn="l" defTabSz="914400" rtl="0" eaLnBrk="1" fontAlgn="auto" latinLnBrk="0" hangingPunct="1">
                        <a:lnSpc>
                          <a:spcPct val="100000"/>
                        </a:lnSpc>
                        <a:spcBef>
                          <a:spcPts val="0"/>
                        </a:spcBef>
                        <a:spcAft>
                          <a:spcPts val="300"/>
                        </a:spcAft>
                        <a:buClrTx/>
                        <a:buSzTx/>
                        <a:buFontTx/>
                        <a:buNone/>
                        <a:tabLst/>
                        <a:defRPr/>
                      </a:pPr>
                      <a:r>
                        <a:rPr lang="en-US" sz="1100" b="1" kern="1200" dirty="0">
                          <a:solidFill>
                            <a:schemeClr val="bg1"/>
                          </a:solidFill>
                        </a:rPr>
                        <a:t>Advanced, hierarchical directory service that comes with Windows servers and used for managing permissions and user access to network resources using the LDAP directory access protocol. Active Directory is a domain-based network that is structured like the Internet's Domain Naming System (DNS)</a:t>
                      </a:r>
                      <a:endParaRPr lang="en-US" sz="1100" b="1" kern="1200" dirty="0">
                        <a:solidFill>
                          <a:schemeClr val="bg1"/>
                        </a:solidFill>
                        <a:latin typeface="+mj-lt"/>
                        <a:ea typeface="+mn-ea"/>
                        <a:cs typeface="ＭＳ Ｐゴシック"/>
                      </a:endParaRPr>
                    </a:p>
                  </a:txBody>
                  <a:tcPr anchor="ctr"/>
                </a:tc>
                <a:extLst>
                  <a:ext uri="{0D108BD9-81ED-4DB2-BD59-A6C34878D82A}">
                    <a16:rowId xmlns:a16="http://schemas.microsoft.com/office/drawing/2014/main" val="10002"/>
                  </a:ext>
                </a:extLst>
              </a:tr>
              <a:tr h="416255">
                <a:tc>
                  <a:txBody>
                    <a:bodyPr/>
                    <a:lstStyle/>
                    <a:p>
                      <a:pPr marL="0" marR="0" indent="0" algn="l" defTabSz="914400" rtl="0" eaLnBrk="1" fontAlgn="t" latinLnBrk="0" hangingPunct="1">
                        <a:lnSpc>
                          <a:spcPct val="100000"/>
                        </a:lnSpc>
                        <a:spcBef>
                          <a:spcPts val="0"/>
                        </a:spcBef>
                        <a:spcAft>
                          <a:spcPts val="300"/>
                        </a:spcAft>
                        <a:buClrTx/>
                        <a:buSzTx/>
                        <a:buFontTx/>
                        <a:buNone/>
                        <a:tabLst/>
                        <a:defRPr/>
                      </a:pPr>
                      <a:r>
                        <a:rPr lang="en-US" sz="1100" b="1" kern="1200" dirty="0">
                          <a:solidFill>
                            <a:schemeClr val="bg1"/>
                          </a:solidFill>
                          <a:latin typeface="+mj-lt"/>
                          <a:ea typeface="+mn-ea"/>
                          <a:cs typeface="ＭＳ Ｐゴシック"/>
                        </a:rPr>
                        <a:t>Active Directory Federation Services (ADFS)</a:t>
                      </a:r>
                    </a:p>
                  </a:txBody>
                  <a:tcPr anchor="ctr">
                    <a:solidFill>
                      <a:schemeClr val="accent1">
                        <a:alpha val="20000"/>
                      </a:schemeClr>
                    </a:solidFill>
                  </a:tcPr>
                </a:tc>
                <a:tc>
                  <a:txBody>
                    <a:bodyPr/>
                    <a:lstStyle/>
                    <a:p>
                      <a:pPr marL="0" marR="0" indent="0" algn="l" defTabSz="914400" rtl="0" eaLnBrk="1" fontAlgn="auto" latinLnBrk="0" hangingPunct="1">
                        <a:lnSpc>
                          <a:spcPct val="100000"/>
                        </a:lnSpc>
                        <a:spcBef>
                          <a:spcPts val="0"/>
                        </a:spcBef>
                        <a:spcAft>
                          <a:spcPts val="300"/>
                        </a:spcAft>
                        <a:buClrTx/>
                        <a:buSzTx/>
                        <a:buFontTx/>
                        <a:buNone/>
                        <a:tabLst/>
                        <a:defRPr/>
                      </a:pPr>
                      <a:r>
                        <a:rPr lang="en-US" sz="1100" b="1" kern="1200" dirty="0">
                          <a:solidFill>
                            <a:schemeClr val="bg1"/>
                          </a:solidFill>
                          <a:latin typeface="+mj-lt"/>
                          <a:ea typeface="+mn-ea"/>
                          <a:cs typeface="ＭＳ Ｐゴシック"/>
                        </a:rPr>
                        <a:t>SSO solution developed by Microsoft. At THD, ADFS is integrated Passport to provide the SSO experience for users</a:t>
                      </a:r>
                    </a:p>
                  </a:txBody>
                  <a:tcPr anchor="ctr">
                    <a:solidFill>
                      <a:schemeClr val="accent1">
                        <a:alpha val="22000"/>
                      </a:schemeClr>
                    </a:solidFill>
                  </a:tcPr>
                </a:tc>
                <a:extLst>
                  <a:ext uri="{0D108BD9-81ED-4DB2-BD59-A6C34878D82A}">
                    <a16:rowId xmlns:a16="http://schemas.microsoft.com/office/drawing/2014/main" val="3335794742"/>
                  </a:ext>
                </a:extLst>
              </a:tr>
              <a:tr h="298850">
                <a:tc>
                  <a:txBody>
                    <a:bodyPr/>
                    <a:lstStyle/>
                    <a:p>
                      <a:pPr algn="l" rtl="0" fontAlgn="t">
                        <a:spcAft>
                          <a:spcPts val="300"/>
                        </a:spcAft>
                      </a:pPr>
                      <a:r>
                        <a:rPr lang="en-US" sz="1100" b="1" i="0" u="none" strike="noStrike" kern="1200" dirty="0">
                          <a:solidFill>
                            <a:schemeClr val="bg1"/>
                          </a:solidFill>
                          <a:latin typeface="+mj-lt"/>
                          <a:ea typeface="+mn-ea"/>
                          <a:cs typeface="+mn-cs"/>
                        </a:rPr>
                        <a:t>Access Request Portal (ARP)</a:t>
                      </a:r>
                    </a:p>
                  </a:txBody>
                  <a:tcPr anchor="ctr"/>
                </a:tc>
                <a:tc>
                  <a:txBody>
                    <a:bodyPr/>
                    <a:lstStyle/>
                    <a:p>
                      <a:pPr marL="0" marR="0" indent="0" algn="l" defTabSz="457200" rtl="0" eaLnBrk="0" fontAlgn="base" latinLnBrk="0" hangingPunct="0">
                        <a:lnSpc>
                          <a:spcPct val="100000"/>
                        </a:lnSpc>
                        <a:spcBef>
                          <a:spcPts val="0"/>
                        </a:spcBef>
                        <a:spcAft>
                          <a:spcPts val="300"/>
                        </a:spcAft>
                        <a:buClr>
                          <a:schemeClr val="tx1"/>
                        </a:buClr>
                        <a:buSzTx/>
                        <a:buFont typeface="Arial" panose="020B0604020202020204" pitchFamily="34" charset="0"/>
                        <a:buNone/>
                        <a:tabLst>
                          <a:tab pos="8005763" algn="r"/>
                        </a:tabLst>
                        <a:defRPr/>
                      </a:pPr>
                      <a:r>
                        <a:rPr lang="en-US" sz="1100" b="1" dirty="0">
                          <a:solidFill>
                            <a:schemeClr val="bg1"/>
                          </a:solidFill>
                          <a:latin typeface="+mj-lt"/>
                          <a:ea typeface="+mn-ea"/>
                          <a:cs typeface="+mn-cs"/>
                        </a:rPr>
                        <a:t>THD’s current approved solution for access request, approval, and automated access fulfillment for connected applications</a:t>
                      </a:r>
                    </a:p>
                  </a:txBody>
                  <a:tcPr anchor="ctr"/>
                </a:tc>
                <a:extLst>
                  <a:ext uri="{0D108BD9-81ED-4DB2-BD59-A6C34878D82A}">
                    <a16:rowId xmlns:a16="http://schemas.microsoft.com/office/drawing/2014/main" val="3373285175"/>
                  </a:ext>
                </a:extLst>
              </a:tr>
              <a:tr h="553887">
                <a:tc>
                  <a:txBody>
                    <a:bodyPr/>
                    <a:lstStyle/>
                    <a:p>
                      <a:pPr algn="l" rtl="0" fontAlgn="t">
                        <a:spcAft>
                          <a:spcPts val="300"/>
                        </a:spcAft>
                      </a:pPr>
                      <a:r>
                        <a:rPr lang="en-US" sz="1100" b="1" i="0" u="none" strike="noStrike" kern="1200" dirty="0">
                          <a:solidFill>
                            <a:schemeClr val="bg1"/>
                          </a:solidFill>
                          <a:latin typeface="+mj-lt"/>
                          <a:ea typeface="+mn-ea"/>
                          <a:cs typeface="+mn-cs"/>
                        </a:rPr>
                        <a:t>Access Manager</a:t>
                      </a:r>
                    </a:p>
                  </a:txBody>
                  <a:tcPr anchor="ctr">
                    <a:solidFill>
                      <a:schemeClr val="accent1">
                        <a:alpha val="20000"/>
                      </a:schemeClr>
                    </a:solidFill>
                  </a:tcPr>
                </a:tc>
                <a:tc>
                  <a:txBody>
                    <a:bodyPr/>
                    <a:lstStyle/>
                    <a:p>
                      <a:pPr marL="0" marR="0" indent="0" algn="l" defTabSz="457200" rtl="0" eaLnBrk="0" fontAlgn="base" latinLnBrk="0" hangingPunct="0">
                        <a:lnSpc>
                          <a:spcPct val="100000"/>
                        </a:lnSpc>
                        <a:spcBef>
                          <a:spcPts val="0"/>
                        </a:spcBef>
                        <a:spcAft>
                          <a:spcPts val="300"/>
                        </a:spcAft>
                        <a:buClr>
                          <a:schemeClr val="tx1"/>
                        </a:buClr>
                        <a:buSzTx/>
                        <a:buFont typeface="Arial" panose="020B0604020202020204" pitchFamily="34" charset="0"/>
                        <a:buNone/>
                        <a:tabLst>
                          <a:tab pos="8005763" algn="r"/>
                        </a:tabLst>
                        <a:defRPr/>
                      </a:pPr>
                      <a:r>
                        <a:rPr lang="en-US" sz="1100" b="1" dirty="0">
                          <a:solidFill>
                            <a:schemeClr val="bg1"/>
                          </a:solidFill>
                          <a:latin typeface="+mj-lt"/>
                          <a:ea typeface="+mn-ea"/>
                          <a:cs typeface="+mn-cs"/>
                        </a:rPr>
                        <a:t>Enables authorization and authentication including login and single sign-on (SSO) using industry standards such as SAML, OAuth/OpenID Connect). </a:t>
                      </a:r>
                    </a:p>
                    <a:p>
                      <a:pPr marL="0" marR="0" indent="0" algn="l" defTabSz="457200" rtl="0" eaLnBrk="0" fontAlgn="base" latinLnBrk="0" hangingPunct="0">
                        <a:lnSpc>
                          <a:spcPct val="100000"/>
                        </a:lnSpc>
                        <a:spcBef>
                          <a:spcPts val="0"/>
                        </a:spcBef>
                        <a:spcAft>
                          <a:spcPts val="300"/>
                        </a:spcAft>
                        <a:buClr>
                          <a:schemeClr val="tx1"/>
                        </a:buClr>
                        <a:buSzTx/>
                        <a:buFont typeface="Arial" panose="020B0604020202020204" pitchFamily="34" charset="0"/>
                        <a:buNone/>
                        <a:tabLst>
                          <a:tab pos="8005763" algn="r"/>
                        </a:tabLst>
                        <a:defRPr/>
                      </a:pPr>
                      <a:r>
                        <a:rPr lang="en-US" sz="1100" b="1" dirty="0" err="1">
                          <a:solidFill>
                            <a:schemeClr val="bg1"/>
                          </a:solidFill>
                          <a:latin typeface="+mj-lt"/>
                          <a:ea typeface="+mn-ea"/>
                          <a:cs typeface="+mn-cs"/>
                        </a:rPr>
                        <a:t>PingAccess</a:t>
                      </a:r>
                      <a:r>
                        <a:rPr lang="en-US" sz="1100" b="1" dirty="0">
                          <a:solidFill>
                            <a:schemeClr val="bg1"/>
                          </a:solidFill>
                          <a:latin typeface="+mj-lt"/>
                          <a:ea typeface="+mn-ea"/>
                          <a:cs typeface="+mn-cs"/>
                        </a:rPr>
                        <a:t> and PingFederate will be leveraged at THD for the centralized authentication platform, and will integrate with components that offer alternate authentication mechanism, risk assessment, adaptive authentication and MFA capabilities </a:t>
                      </a:r>
                    </a:p>
                  </a:txBody>
                  <a:tcPr anchor="ctr">
                    <a:solidFill>
                      <a:schemeClr val="accent1">
                        <a:alpha val="20000"/>
                      </a:schemeClr>
                    </a:solidFill>
                  </a:tcPr>
                </a:tc>
                <a:extLst>
                  <a:ext uri="{0D108BD9-81ED-4DB2-BD59-A6C34878D82A}">
                    <a16:rowId xmlns:a16="http://schemas.microsoft.com/office/drawing/2014/main" val="119090741"/>
                  </a:ext>
                </a:extLst>
              </a:tr>
              <a:tr h="340182">
                <a:tc>
                  <a:txBody>
                    <a:bodyPr/>
                    <a:lstStyle/>
                    <a:p>
                      <a:pPr marL="0" marR="0" indent="0" algn="l" defTabSz="914400" rtl="0" eaLnBrk="1" fontAlgn="t" latinLnBrk="0" hangingPunct="1">
                        <a:lnSpc>
                          <a:spcPct val="100000"/>
                        </a:lnSpc>
                        <a:spcBef>
                          <a:spcPts val="0"/>
                        </a:spcBef>
                        <a:spcAft>
                          <a:spcPts val="300"/>
                        </a:spcAft>
                        <a:buClrTx/>
                        <a:buSzTx/>
                        <a:buFontTx/>
                        <a:buNone/>
                        <a:tabLst/>
                        <a:defRPr/>
                      </a:pPr>
                      <a:r>
                        <a:rPr lang="en-US" sz="1100" b="1" kern="1200" dirty="0">
                          <a:solidFill>
                            <a:schemeClr val="bg1"/>
                          </a:solidFill>
                          <a:latin typeface="+mj-lt"/>
                          <a:ea typeface="+mn-ea"/>
                          <a:cs typeface="ＭＳ Ｐゴシック"/>
                        </a:rPr>
                        <a:t>Application Programming Interface (API)</a:t>
                      </a:r>
                    </a:p>
                  </a:txBody>
                  <a:tcPr anchor="ctr"/>
                </a:tc>
                <a:tc>
                  <a:txBody>
                    <a:bodyPr/>
                    <a:lstStyle/>
                    <a:p>
                      <a:pPr marL="0" marR="0" indent="0" algn="l" defTabSz="914400" rtl="0" eaLnBrk="1" fontAlgn="auto" latinLnBrk="0" hangingPunct="1">
                        <a:lnSpc>
                          <a:spcPct val="100000"/>
                        </a:lnSpc>
                        <a:spcBef>
                          <a:spcPts val="0"/>
                        </a:spcBef>
                        <a:spcAft>
                          <a:spcPts val="300"/>
                        </a:spcAft>
                        <a:buClrTx/>
                        <a:buSzTx/>
                        <a:buFontTx/>
                        <a:buNone/>
                        <a:tabLst/>
                        <a:defRPr/>
                      </a:pPr>
                      <a:r>
                        <a:rPr lang="en-US" sz="1100" b="1" kern="1200" dirty="0">
                          <a:solidFill>
                            <a:schemeClr val="bg1"/>
                          </a:solidFill>
                          <a:latin typeface="+mj-lt"/>
                          <a:ea typeface="+mn-ea"/>
                          <a:cs typeface="ＭＳ Ｐゴシック"/>
                        </a:rPr>
                        <a:t>A programming interface between otherwise separate applications that allows the applications to connect, communicate, and share information</a:t>
                      </a:r>
                    </a:p>
                  </a:txBody>
                  <a:tcPr anchor="ctr"/>
                </a:tc>
                <a:extLst>
                  <a:ext uri="{0D108BD9-81ED-4DB2-BD59-A6C34878D82A}">
                    <a16:rowId xmlns:a16="http://schemas.microsoft.com/office/drawing/2014/main" val="4289588095"/>
                  </a:ext>
                </a:extLst>
              </a:tr>
              <a:tr h="244233">
                <a:tc>
                  <a:txBody>
                    <a:bodyPr/>
                    <a:lstStyle/>
                    <a:p>
                      <a:pPr marL="0" marR="0" indent="0" algn="l" defTabSz="914400" rtl="0" eaLnBrk="1" fontAlgn="t" latinLnBrk="0" hangingPunct="1">
                        <a:lnSpc>
                          <a:spcPct val="100000"/>
                        </a:lnSpc>
                        <a:spcBef>
                          <a:spcPts val="0"/>
                        </a:spcBef>
                        <a:spcAft>
                          <a:spcPts val="300"/>
                        </a:spcAft>
                        <a:buClrTx/>
                        <a:buSzTx/>
                        <a:buFontTx/>
                        <a:buNone/>
                        <a:tabLst/>
                        <a:defRPr/>
                      </a:pPr>
                      <a:r>
                        <a:rPr lang="en-US" sz="1100" b="1" kern="1200" dirty="0">
                          <a:solidFill>
                            <a:schemeClr val="bg1"/>
                          </a:solidFill>
                          <a:latin typeface="+mj-lt"/>
                          <a:ea typeface="+mn-ea"/>
                          <a:cs typeface="ＭＳ Ｐゴシック"/>
                        </a:rPr>
                        <a:t>API Gateway</a:t>
                      </a:r>
                    </a:p>
                  </a:txBody>
                  <a:tcPr anchor="ctr">
                    <a:solidFill>
                      <a:schemeClr val="accent1">
                        <a:alpha val="20000"/>
                      </a:schemeClr>
                    </a:solidFill>
                  </a:tcPr>
                </a:tc>
                <a:tc>
                  <a:txBody>
                    <a:bodyPr/>
                    <a:lstStyle/>
                    <a:p>
                      <a:pPr marL="0" marR="0" indent="0" algn="l" defTabSz="914400" rtl="0" eaLnBrk="1" fontAlgn="auto" latinLnBrk="0" hangingPunct="1">
                        <a:lnSpc>
                          <a:spcPct val="100000"/>
                        </a:lnSpc>
                        <a:spcBef>
                          <a:spcPts val="0"/>
                        </a:spcBef>
                        <a:spcAft>
                          <a:spcPts val="300"/>
                        </a:spcAft>
                        <a:buClrTx/>
                        <a:buSzTx/>
                        <a:buFontTx/>
                        <a:buNone/>
                        <a:tabLst/>
                        <a:defRPr/>
                      </a:pPr>
                      <a:r>
                        <a:rPr lang="en-US" sz="1100" b="1" kern="1200" dirty="0">
                          <a:solidFill>
                            <a:schemeClr val="bg1"/>
                          </a:solidFill>
                          <a:latin typeface="+mj-lt"/>
                          <a:ea typeface="+mn-ea"/>
                          <a:cs typeface="ＭＳ Ｐゴシック"/>
                        </a:rPr>
                        <a:t>Server that sits a single point of entry to a system for API calls originating from both internal and external networks</a:t>
                      </a:r>
                    </a:p>
                  </a:txBody>
                  <a:tcPr anchor="ctr">
                    <a:solidFill>
                      <a:schemeClr val="accent1">
                        <a:alpha val="20000"/>
                      </a:schemeClr>
                    </a:solidFill>
                  </a:tcPr>
                </a:tc>
                <a:extLst>
                  <a:ext uri="{0D108BD9-81ED-4DB2-BD59-A6C34878D82A}">
                    <a16:rowId xmlns:a16="http://schemas.microsoft.com/office/drawing/2014/main" val="4157124610"/>
                  </a:ext>
                </a:extLst>
              </a:tr>
              <a:tr h="181445">
                <a:tc>
                  <a:txBody>
                    <a:bodyPr/>
                    <a:lstStyle/>
                    <a:p>
                      <a:pPr marL="0" marR="0" indent="0" algn="l" defTabSz="914400" rtl="0" eaLnBrk="1" fontAlgn="t" latinLnBrk="0" hangingPunct="1">
                        <a:lnSpc>
                          <a:spcPct val="100000"/>
                        </a:lnSpc>
                        <a:spcBef>
                          <a:spcPts val="0"/>
                        </a:spcBef>
                        <a:spcAft>
                          <a:spcPts val="300"/>
                        </a:spcAft>
                        <a:buClrTx/>
                        <a:buSzTx/>
                        <a:buFontTx/>
                        <a:buNone/>
                        <a:tabLst/>
                        <a:defRPr/>
                      </a:pPr>
                      <a:r>
                        <a:rPr lang="en-US" sz="1100" b="1" kern="1200" dirty="0">
                          <a:solidFill>
                            <a:schemeClr val="bg1"/>
                          </a:solidFill>
                          <a:latin typeface="+mj-lt"/>
                          <a:ea typeface="+mn-ea"/>
                          <a:cs typeface="ＭＳ Ｐゴシック"/>
                        </a:rPr>
                        <a:t>Apigee</a:t>
                      </a:r>
                    </a:p>
                  </a:txBody>
                  <a:tcPr anchor="ctr"/>
                </a:tc>
                <a:tc>
                  <a:txBody>
                    <a:bodyPr/>
                    <a:lstStyle/>
                    <a:p>
                      <a:pPr marL="0" marR="0" indent="0" algn="l" defTabSz="914400" rtl="0" eaLnBrk="1" fontAlgn="auto" latinLnBrk="0" hangingPunct="1">
                        <a:lnSpc>
                          <a:spcPct val="100000"/>
                        </a:lnSpc>
                        <a:spcBef>
                          <a:spcPts val="0"/>
                        </a:spcBef>
                        <a:spcAft>
                          <a:spcPts val="300"/>
                        </a:spcAft>
                        <a:buClrTx/>
                        <a:buSzTx/>
                        <a:buFontTx/>
                        <a:buNone/>
                        <a:tabLst/>
                        <a:defRPr/>
                      </a:pPr>
                      <a:r>
                        <a:rPr lang="en-US" sz="1100" b="1" kern="1200">
                          <a:solidFill>
                            <a:schemeClr val="bg1"/>
                          </a:solidFill>
                          <a:latin typeface="+mj-lt"/>
                          <a:ea typeface="+mn-ea"/>
                          <a:cs typeface="ＭＳ Ｐゴシック"/>
                        </a:rPr>
                        <a:t>API management platform used to secure access to Home Services applications</a:t>
                      </a:r>
                    </a:p>
                  </a:txBody>
                  <a:tcPr anchor="ctr"/>
                </a:tc>
                <a:extLst>
                  <a:ext uri="{0D108BD9-81ED-4DB2-BD59-A6C34878D82A}">
                    <a16:rowId xmlns:a16="http://schemas.microsoft.com/office/drawing/2014/main" val="3203609893"/>
                  </a:ext>
                </a:extLst>
              </a:tr>
              <a:tr h="298850">
                <a:tc>
                  <a:txBody>
                    <a:bodyPr/>
                    <a:lstStyle/>
                    <a:p>
                      <a:pPr algn="l" rtl="0" fontAlgn="t">
                        <a:spcAft>
                          <a:spcPts val="300"/>
                        </a:spcAft>
                      </a:pPr>
                      <a:r>
                        <a:rPr lang="en-US" sz="1100" b="1" u="none" strike="noStrike" kern="1200" dirty="0">
                          <a:solidFill>
                            <a:schemeClr val="bg1"/>
                          </a:solidFill>
                        </a:rPr>
                        <a:t>Application</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tc>
                  <a:txBody>
                    <a:bodyPr/>
                    <a:lstStyle/>
                    <a:p>
                      <a:pPr algn="l">
                        <a:spcAft>
                          <a:spcPts val="300"/>
                        </a:spcAft>
                      </a:pPr>
                      <a:r>
                        <a:rPr lang="en-US" sz="1100" b="1" u="none" strike="noStrike" kern="1200" dirty="0">
                          <a:solidFill>
                            <a:schemeClr val="bg1"/>
                          </a:solidFill>
                        </a:rPr>
                        <a:t>Software program(s) designed to perform a specific function directly for the user or, in some cases, for another software program (e.g., </a:t>
                      </a:r>
                      <a:r>
                        <a:rPr lang="en-US" sz="1100" b="1" u="none" strike="noStrike" kern="1200" baseline="0" dirty="0">
                          <a:solidFill>
                            <a:schemeClr val="bg1"/>
                          </a:solidFill>
                        </a:rPr>
                        <a:t>SAP, Kronos, ESS, </a:t>
                      </a:r>
                      <a:r>
                        <a:rPr lang="en-US" sz="1100" b="1" u="none" strike="noStrike" kern="1200" baseline="0" dirty="0" err="1">
                          <a:solidFill>
                            <a:schemeClr val="bg1"/>
                          </a:solidFill>
                        </a:rPr>
                        <a:t>myApron</a:t>
                      </a:r>
                      <a:r>
                        <a:rPr lang="en-US" sz="1100" b="1" u="none" strike="noStrike" kern="1200" baseline="0" dirty="0">
                          <a:solidFill>
                            <a:schemeClr val="bg1"/>
                          </a:solidFill>
                        </a:rPr>
                        <a:t>)</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extLst>
                  <a:ext uri="{0D108BD9-81ED-4DB2-BD59-A6C34878D82A}">
                    <a16:rowId xmlns:a16="http://schemas.microsoft.com/office/drawing/2014/main" val="10003"/>
                  </a:ext>
                </a:extLst>
              </a:tr>
              <a:tr h="244233">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Associate</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a:solidFill>
                            <a:schemeClr val="bg1"/>
                          </a:solidFill>
                        </a:rPr>
                        <a:t>An employee is a worker that is on The Home Depot’s payroll, both full-time and part-time, in the corporate or store environments</a:t>
                      </a:r>
                      <a:endParaRPr lang="en-US" sz="1100" b="1" i="0" u="none" strike="noStrike" kern="1200">
                        <a:solidFill>
                          <a:schemeClr val="bg1"/>
                        </a:solidFill>
                        <a:latin typeface="+mj-lt"/>
                        <a:ea typeface="+mn-ea"/>
                        <a:cs typeface="+mn-cs"/>
                      </a:endParaRPr>
                    </a:p>
                  </a:txBody>
                  <a:tcPr anchor="ctr"/>
                </a:tc>
                <a:extLst>
                  <a:ext uri="{0D108BD9-81ED-4DB2-BD59-A6C34878D82A}">
                    <a16:rowId xmlns:a16="http://schemas.microsoft.com/office/drawing/2014/main" val="633697889"/>
                  </a:ext>
                </a:extLst>
              </a:tr>
              <a:tr h="181445">
                <a:tc>
                  <a:txBody>
                    <a:bodyPr/>
                    <a:lstStyle/>
                    <a:p>
                      <a:pPr algn="l" rtl="0" fontAlgn="t">
                        <a:spcAft>
                          <a:spcPts val="300"/>
                        </a:spcAft>
                      </a:pPr>
                      <a:r>
                        <a:rPr lang="en-US" sz="1100" b="1" i="0" u="none" strike="noStrike" kern="1200" dirty="0">
                          <a:solidFill>
                            <a:schemeClr val="bg1"/>
                          </a:solidFill>
                          <a:latin typeface="+mj-lt"/>
                          <a:ea typeface="+mn-ea"/>
                          <a:cs typeface="+mn-cs"/>
                        </a:rPr>
                        <a:t>Authentication</a:t>
                      </a:r>
                    </a:p>
                  </a:txBody>
                  <a:tcPr anchor="ctr">
                    <a:solidFill>
                      <a:schemeClr val="accent1">
                        <a:alpha val="20000"/>
                      </a:schemeClr>
                    </a:solidFill>
                  </a:tcPr>
                </a:tc>
                <a:tc>
                  <a:txBody>
                    <a:bodyPr/>
                    <a:lstStyle/>
                    <a:p>
                      <a:pPr marL="0" marR="0" indent="0" algn="l" defTabSz="457200" rtl="0" eaLnBrk="0" fontAlgn="base" latinLnBrk="0" hangingPunct="0">
                        <a:lnSpc>
                          <a:spcPct val="100000"/>
                        </a:lnSpc>
                        <a:spcBef>
                          <a:spcPts val="0"/>
                        </a:spcBef>
                        <a:spcAft>
                          <a:spcPts val="300"/>
                        </a:spcAft>
                        <a:buClr>
                          <a:schemeClr val="tx1"/>
                        </a:buClr>
                        <a:buSzTx/>
                        <a:buFont typeface="Arial" panose="020B0604020202020204" pitchFamily="34" charset="0"/>
                        <a:buNone/>
                        <a:tabLst>
                          <a:tab pos="8005763" algn="r"/>
                        </a:tabLst>
                        <a:defRPr/>
                      </a:pPr>
                      <a:r>
                        <a:rPr lang="en-US" sz="1100" b="1" dirty="0">
                          <a:solidFill>
                            <a:schemeClr val="bg1"/>
                          </a:solidFill>
                          <a:latin typeface="+mj-lt"/>
                          <a:ea typeface="+mn-ea"/>
                          <a:cs typeface="+mn-cs"/>
                        </a:rPr>
                        <a:t>The process of validating that users are who they claim to be</a:t>
                      </a:r>
                    </a:p>
                  </a:txBody>
                  <a:tcPr anchor="ctr">
                    <a:solidFill>
                      <a:schemeClr val="accent1">
                        <a:alpha val="20000"/>
                      </a:schemeClr>
                    </a:solidFill>
                  </a:tcPr>
                </a:tc>
                <a:extLst>
                  <a:ext uri="{0D108BD9-81ED-4DB2-BD59-A6C34878D82A}">
                    <a16:rowId xmlns:a16="http://schemas.microsoft.com/office/drawing/2014/main" val="1518677397"/>
                  </a:ext>
                </a:extLst>
              </a:tr>
              <a:tr h="244233">
                <a:tc>
                  <a:txBody>
                    <a:bodyPr/>
                    <a:lstStyle/>
                    <a:p>
                      <a:pPr marL="0" marR="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a:solidFill>
                            <a:schemeClr val="bg1"/>
                          </a:solidFill>
                        </a:rPr>
                        <a:t>Authoritative HR System </a:t>
                      </a:r>
                      <a:endParaRPr lang="en-US" sz="1100" b="1" i="0" u="none" strike="noStrike" kern="1200">
                        <a:solidFill>
                          <a:schemeClr val="bg1"/>
                        </a:solidFill>
                        <a:latin typeface="+mj-lt"/>
                        <a:ea typeface="+mn-ea"/>
                        <a:cs typeface="+mn-cs"/>
                      </a:endParaRPr>
                    </a:p>
                  </a:txBody>
                  <a:tcPr anchor="ctr"/>
                </a:tc>
                <a:tc>
                  <a:txBody>
                    <a:bodyPr/>
                    <a:lstStyle/>
                    <a:p>
                      <a:pPr lvl="0" algn="l">
                        <a:spcAft>
                          <a:spcPts val="300"/>
                        </a:spcAft>
                      </a:pPr>
                      <a:r>
                        <a:rPr lang="en-US" sz="1100" b="1" u="none" strike="noStrike" kern="1200">
                          <a:solidFill>
                            <a:schemeClr val="bg1"/>
                          </a:solidFill>
                        </a:rPr>
                        <a:t>HR application that has been approved for use by The Home Depot</a:t>
                      </a:r>
                      <a:r>
                        <a:rPr lang="en-US" sz="1100" b="1" i="0" u="none" strike="noStrike" kern="1200">
                          <a:solidFill>
                            <a:schemeClr val="bg1"/>
                          </a:solidFill>
                          <a:latin typeface="+mj-lt"/>
                          <a:ea typeface="+mn-ea"/>
                          <a:cs typeface="+mn-cs"/>
                        </a:rPr>
                        <a:t> (Workday)</a:t>
                      </a:r>
                      <a:endParaRPr lang="en-US" sz="1100" b="1" u="none" strike="noStrike" kern="1200">
                        <a:solidFill>
                          <a:schemeClr val="bg1"/>
                        </a:solidFill>
                      </a:endParaRPr>
                    </a:p>
                  </a:txBody>
                  <a:tcPr anchor="ctr"/>
                </a:tc>
                <a:extLst>
                  <a:ext uri="{0D108BD9-81ED-4DB2-BD59-A6C34878D82A}">
                    <a16:rowId xmlns:a16="http://schemas.microsoft.com/office/drawing/2014/main" val="884989175"/>
                  </a:ext>
                </a:extLst>
              </a:tr>
              <a:tr h="181445">
                <a:tc>
                  <a:txBody>
                    <a:bodyPr/>
                    <a:lstStyle/>
                    <a:p>
                      <a:pPr algn="l" rtl="0" fontAlgn="t">
                        <a:spcAft>
                          <a:spcPts val="300"/>
                        </a:spcAft>
                      </a:pPr>
                      <a:r>
                        <a:rPr lang="en-US" sz="1100" b="1" i="0" u="none" strike="noStrike" kern="1200" dirty="0">
                          <a:solidFill>
                            <a:schemeClr val="bg1"/>
                          </a:solidFill>
                          <a:latin typeface="+mj-lt"/>
                          <a:ea typeface="+mn-ea"/>
                          <a:cs typeface="+mn-cs"/>
                        </a:rPr>
                        <a:t>Authorization</a:t>
                      </a:r>
                    </a:p>
                  </a:txBody>
                  <a:tcPr anchor="ctr">
                    <a:solidFill>
                      <a:schemeClr val="accent1">
                        <a:alpha val="20000"/>
                      </a:schemeClr>
                    </a:solidFill>
                  </a:tcPr>
                </a:tc>
                <a:tc>
                  <a:txBody>
                    <a:bodyPr/>
                    <a:lstStyle/>
                    <a:p>
                      <a:pPr marL="0" marR="0" indent="0" algn="l" defTabSz="457200" rtl="0" eaLnBrk="0" fontAlgn="base" latinLnBrk="0" hangingPunct="0">
                        <a:lnSpc>
                          <a:spcPct val="100000"/>
                        </a:lnSpc>
                        <a:spcBef>
                          <a:spcPts val="0"/>
                        </a:spcBef>
                        <a:spcAft>
                          <a:spcPts val="300"/>
                        </a:spcAft>
                        <a:buClr>
                          <a:schemeClr val="tx1"/>
                        </a:buClr>
                        <a:buSzTx/>
                        <a:buFont typeface="Arial" panose="020B0604020202020204" pitchFamily="34" charset="0"/>
                        <a:buNone/>
                        <a:tabLst>
                          <a:tab pos="8005763" algn="r"/>
                        </a:tabLst>
                        <a:defRPr/>
                      </a:pPr>
                      <a:r>
                        <a:rPr lang="en-US" sz="1100" b="1" dirty="0">
                          <a:solidFill>
                            <a:schemeClr val="bg1"/>
                          </a:solidFill>
                          <a:latin typeface="+mj-lt"/>
                          <a:ea typeface="+mn-ea"/>
                          <a:cs typeface="+mn-cs"/>
                        </a:rPr>
                        <a:t>The process of verifying that an authenticated user is entitled to access a certain resource</a:t>
                      </a:r>
                    </a:p>
                  </a:txBody>
                  <a:tcPr anchor="ctr">
                    <a:solidFill>
                      <a:schemeClr val="accent1">
                        <a:alpha val="20000"/>
                      </a:schemeClr>
                    </a:solidFill>
                  </a:tcPr>
                </a:tc>
                <a:extLst>
                  <a:ext uri="{0D108BD9-81ED-4DB2-BD59-A6C34878D82A}">
                    <a16:rowId xmlns:a16="http://schemas.microsoft.com/office/drawing/2014/main" val="4278554445"/>
                  </a:ext>
                </a:extLst>
              </a:tr>
            </a:tbl>
          </a:graphicData>
        </a:graphic>
      </p:graphicFrame>
    </p:spTree>
    <p:extLst>
      <p:ext uri="{BB962C8B-B14F-4D97-AF65-F5344CB8AC3E}">
        <p14:creationId xmlns:p14="http://schemas.microsoft.com/office/powerpoint/2010/main" val="2673022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600086-F4C2-394E-89FA-94D1503B1C89}"/>
              </a:ext>
            </a:extLst>
          </p:cNvPr>
          <p:cNvSpPr/>
          <p:nvPr/>
        </p:nvSpPr>
        <p:spPr>
          <a:xfrm>
            <a:off x="4279901" y="313779"/>
            <a:ext cx="5177214" cy="689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rPr>
              <a:t>Glossary</a:t>
            </a:r>
          </a:p>
        </p:txBody>
      </p:sp>
      <p:cxnSp>
        <p:nvCxnSpPr>
          <p:cNvPr id="39" name="Straight Connector 38">
            <a:extLst>
              <a:ext uri="{FF2B5EF4-FFF2-40B4-BE49-F238E27FC236}">
                <a16:creationId xmlns:a16="http://schemas.microsoft.com/office/drawing/2014/main" id="{FC8006D1-1B13-544B-BF8A-586ACAFA7EA2}"/>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CBA2F37C-8E17-4250-BE18-4C6D828EA563}"/>
              </a:ext>
            </a:extLst>
          </p:cNvPr>
          <p:cNvGraphicFramePr>
            <a:graphicFrameLocks/>
          </p:cNvGraphicFramePr>
          <p:nvPr>
            <p:extLst>
              <p:ext uri="{D42A27DB-BD31-4B8C-83A1-F6EECF244321}">
                <p14:modId xmlns:p14="http://schemas.microsoft.com/office/powerpoint/2010/main" val="3636367447"/>
              </p:ext>
            </p:extLst>
          </p:nvPr>
        </p:nvGraphicFramePr>
        <p:xfrm>
          <a:off x="383128" y="1002980"/>
          <a:ext cx="11159413" cy="4876800"/>
        </p:xfrm>
        <a:graphic>
          <a:graphicData uri="http://schemas.openxmlformats.org/drawingml/2006/table">
            <a:tbl>
              <a:tblPr firstRow="1" bandRow="1">
                <a:tableStyleId>{C083E6E3-FA7D-4D7B-A595-EF9225AFEA82}</a:tableStyleId>
              </a:tblPr>
              <a:tblGrid>
                <a:gridCol w="1775028">
                  <a:extLst>
                    <a:ext uri="{9D8B030D-6E8A-4147-A177-3AD203B41FA5}">
                      <a16:colId xmlns:a16="http://schemas.microsoft.com/office/drawing/2014/main" val="20000"/>
                    </a:ext>
                  </a:extLst>
                </a:gridCol>
                <a:gridCol w="9384385">
                  <a:extLst>
                    <a:ext uri="{9D8B030D-6E8A-4147-A177-3AD203B41FA5}">
                      <a16:colId xmlns:a16="http://schemas.microsoft.com/office/drawing/2014/main" val="20001"/>
                    </a:ext>
                  </a:extLst>
                </a:gridCol>
              </a:tblGrid>
              <a:tr h="254000">
                <a:tc>
                  <a:txBody>
                    <a:bodyPr/>
                    <a:lstStyle/>
                    <a:p>
                      <a:pPr algn="l">
                        <a:spcAft>
                          <a:spcPts val="300"/>
                        </a:spcAft>
                      </a:pPr>
                      <a:r>
                        <a:rPr lang="en-US" sz="1100" b="1">
                          <a:solidFill>
                            <a:schemeClr val="bg1"/>
                          </a:solidFill>
                        </a:rPr>
                        <a:t>Terms</a:t>
                      </a:r>
                      <a:endParaRPr lang="en-US" sz="1100" b="1">
                        <a:solidFill>
                          <a:schemeClr val="bg1"/>
                        </a:solidFill>
                        <a:latin typeface="+mj-lt"/>
                      </a:endParaRPr>
                    </a:p>
                  </a:txBody>
                  <a:tcPr anchor="ctr"/>
                </a:tc>
                <a:tc>
                  <a:txBody>
                    <a:bodyPr/>
                    <a:lstStyle/>
                    <a:p>
                      <a:pPr algn="l">
                        <a:spcAft>
                          <a:spcPts val="300"/>
                        </a:spcAft>
                      </a:pPr>
                      <a:r>
                        <a:rPr lang="en-US" sz="1100" b="1">
                          <a:solidFill>
                            <a:schemeClr val="bg1"/>
                          </a:solidFill>
                        </a:rPr>
                        <a:t>Definitions</a:t>
                      </a:r>
                      <a:endParaRPr lang="en-US" sz="1100" b="1">
                        <a:solidFill>
                          <a:schemeClr val="bg1"/>
                        </a:solidFill>
                        <a:latin typeface="+mj-lt"/>
                      </a:endParaRPr>
                    </a:p>
                  </a:txBody>
                  <a:tcPr anchor="ctr"/>
                </a:tc>
                <a:extLst>
                  <a:ext uri="{0D108BD9-81ED-4DB2-BD59-A6C34878D82A}">
                    <a16:rowId xmlns:a16="http://schemas.microsoft.com/office/drawing/2014/main" val="10000"/>
                  </a:ext>
                </a:extLst>
              </a:tr>
              <a:tr h="416560">
                <a:tc>
                  <a:txBody>
                    <a:bodyPr/>
                    <a:lstStyle/>
                    <a:p>
                      <a:pPr algn="l" rtl="0" fontAlgn="t">
                        <a:spcAft>
                          <a:spcPts val="300"/>
                        </a:spcAft>
                      </a:pPr>
                      <a:r>
                        <a:rPr lang="en-US" sz="1100" b="1" i="0" u="none" strike="noStrike" kern="1200" dirty="0">
                          <a:solidFill>
                            <a:schemeClr val="bg1"/>
                          </a:solidFill>
                          <a:latin typeface="+mj-lt"/>
                          <a:ea typeface="+mn-ea"/>
                          <a:cs typeface="+mn-cs"/>
                        </a:rPr>
                        <a:t>Azure Active Directory (Azure AD)</a:t>
                      </a:r>
                    </a:p>
                  </a:txBody>
                  <a:tcPr anchor="ctr">
                    <a:solidFill>
                      <a:schemeClr val="accent1">
                        <a:alpha val="20000"/>
                      </a:schemeClr>
                    </a:solidFill>
                  </a:tcPr>
                </a:tc>
                <a:tc>
                  <a:txBody>
                    <a:bodyPr/>
                    <a:lstStyle/>
                    <a:p>
                      <a:pPr marL="0" marR="0" indent="0" algn="l" defTabSz="457200" rtl="0" eaLnBrk="0" fontAlgn="base" latinLnBrk="0" hangingPunct="0">
                        <a:lnSpc>
                          <a:spcPct val="100000"/>
                        </a:lnSpc>
                        <a:spcBef>
                          <a:spcPts val="0"/>
                        </a:spcBef>
                        <a:spcAft>
                          <a:spcPts val="300"/>
                        </a:spcAft>
                        <a:buClr>
                          <a:schemeClr val="tx1"/>
                        </a:buClr>
                        <a:buSzTx/>
                        <a:buFont typeface="Arial" panose="020B0604020202020204" pitchFamily="34" charset="0"/>
                        <a:buNone/>
                        <a:tabLst>
                          <a:tab pos="8005763" algn="r"/>
                        </a:tabLst>
                        <a:defRPr/>
                      </a:pPr>
                      <a:r>
                        <a:rPr lang="en-US" sz="1100" b="1" dirty="0">
                          <a:solidFill>
                            <a:schemeClr val="bg1"/>
                          </a:solidFill>
                          <a:latin typeface="+mj-lt"/>
                          <a:ea typeface="+mn-ea"/>
                          <a:cs typeface="+mn-cs"/>
                        </a:rPr>
                        <a:t>Microsoft’s cloud-based identity solution. Currently, THD replicates the on-premise AD instance to Azure through Azure AD Connect sync</a:t>
                      </a:r>
                    </a:p>
                  </a:txBody>
                  <a:tcPr anchor="ctr">
                    <a:solidFill>
                      <a:schemeClr val="accent1">
                        <a:alpha val="20000"/>
                      </a:schemeClr>
                    </a:solidFill>
                  </a:tcPr>
                </a:tc>
                <a:extLst>
                  <a:ext uri="{0D108BD9-81ED-4DB2-BD59-A6C34878D82A}">
                    <a16:rowId xmlns:a16="http://schemas.microsoft.com/office/drawing/2014/main" val="2089775272"/>
                  </a:ext>
                </a:extLst>
              </a:tr>
              <a:tr h="254000">
                <a:tc>
                  <a:txBody>
                    <a:bodyPr/>
                    <a:lstStyle/>
                    <a:p>
                      <a:pPr algn="l" rtl="0" fontAlgn="t">
                        <a:spcAft>
                          <a:spcPts val="300"/>
                        </a:spcAft>
                      </a:pPr>
                      <a:r>
                        <a:rPr lang="en-US" sz="1100" b="1" i="0" u="none" strike="noStrike" err="1">
                          <a:solidFill>
                            <a:schemeClr val="bg1"/>
                          </a:solidFill>
                          <a:latin typeface="+mj-lt"/>
                        </a:rPr>
                        <a:t>CERTIFi</a:t>
                      </a:r>
                      <a:endParaRPr lang="en-US" sz="1100" b="1" i="0" u="none" strike="noStrike">
                        <a:solidFill>
                          <a:schemeClr val="bg1"/>
                        </a:solidFill>
                        <a:latin typeface="+mj-lt"/>
                      </a:endParaRPr>
                    </a:p>
                  </a:txBody>
                  <a:tcPr anchor="ctr"/>
                </a:tc>
                <a:tc>
                  <a:txBody>
                    <a:bodyPr/>
                    <a:lstStyle/>
                    <a:p>
                      <a:pPr marL="0" marR="0" indent="0" algn="l" defTabSz="914400" rtl="0" eaLnBrk="1" fontAlgn="t" latinLnBrk="0" hangingPunct="1">
                        <a:lnSpc>
                          <a:spcPct val="100000"/>
                        </a:lnSpc>
                        <a:spcBef>
                          <a:spcPts val="0"/>
                        </a:spcBef>
                        <a:spcAft>
                          <a:spcPts val="300"/>
                        </a:spcAft>
                        <a:buClrTx/>
                        <a:buSzTx/>
                        <a:buFontTx/>
                        <a:buNone/>
                        <a:tabLst/>
                        <a:defRPr/>
                      </a:pPr>
                      <a:r>
                        <a:rPr lang="en-US" sz="1100" b="1">
                          <a:solidFill>
                            <a:schemeClr val="bg1"/>
                          </a:solidFill>
                          <a:latin typeface="+mj-lt"/>
                          <a:ea typeface="+mn-ea"/>
                          <a:cs typeface="ＭＳ Ｐゴシック"/>
                        </a:rPr>
                        <a:t>THD’s home-grown access certification platform used to run quarterly certification campaigns on connected and non-connected applications</a:t>
                      </a:r>
                    </a:p>
                  </a:txBody>
                  <a:tcPr anchor="ctr"/>
                </a:tc>
                <a:extLst>
                  <a:ext uri="{0D108BD9-81ED-4DB2-BD59-A6C34878D82A}">
                    <a16:rowId xmlns:a16="http://schemas.microsoft.com/office/drawing/2014/main" val="3712213269"/>
                  </a:ext>
                </a:extLst>
              </a:tr>
              <a:tr h="254000">
                <a:tc>
                  <a:txBody>
                    <a:bodyPr/>
                    <a:lstStyle/>
                    <a:p>
                      <a:pPr algn="l" rtl="0" fontAlgn="t">
                        <a:spcAft>
                          <a:spcPts val="300"/>
                        </a:spcAft>
                      </a:pPr>
                      <a:r>
                        <a:rPr lang="en-US" sz="1100" b="1" u="none" strike="noStrike" dirty="0">
                          <a:solidFill>
                            <a:schemeClr val="bg1"/>
                          </a:solidFill>
                        </a:rPr>
                        <a:t>Certifiers</a:t>
                      </a:r>
                      <a:endParaRPr lang="en-US" sz="1100" b="1" i="0" u="none" strike="noStrike" dirty="0">
                        <a:solidFill>
                          <a:schemeClr val="bg1"/>
                        </a:solidFill>
                        <a:latin typeface="+mj-lt"/>
                      </a:endParaRPr>
                    </a:p>
                  </a:txBody>
                  <a:tcPr anchor="ctr">
                    <a:solidFill>
                      <a:schemeClr val="accent1">
                        <a:alpha val="20000"/>
                      </a:schemeClr>
                    </a:solidFill>
                  </a:tcPr>
                </a:tc>
                <a:tc>
                  <a:txBody>
                    <a:bodyPr/>
                    <a:lstStyle/>
                    <a:p>
                      <a:pPr lvl="0" algn="l">
                        <a:spcAft>
                          <a:spcPts val="300"/>
                        </a:spcAft>
                      </a:pPr>
                      <a:r>
                        <a:rPr lang="en-US" sz="1100" b="1" u="none" strike="noStrike" kern="1200" dirty="0">
                          <a:solidFill>
                            <a:schemeClr val="bg1"/>
                          </a:solidFill>
                        </a:rPr>
                        <a:t>List of people that are considered appropriate to perform user access recertification review for a group of employees and/or third parties (e.g., user’s manager)</a:t>
                      </a:r>
                      <a:endParaRPr lang="en-US" sz="1100" b="1" i="0" u="none" strike="noStrike" kern="1200" dirty="0">
                        <a:solidFill>
                          <a:schemeClr val="bg1"/>
                        </a:solidFill>
                        <a:latin typeface="+mn-lt"/>
                        <a:ea typeface="+mn-ea"/>
                        <a:cs typeface="+mn-cs"/>
                      </a:endParaRPr>
                    </a:p>
                  </a:txBody>
                  <a:tcPr anchor="ctr">
                    <a:solidFill>
                      <a:schemeClr val="accent1">
                        <a:alpha val="20000"/>
                      </a:schemeClr>
                    </a:solidFill>
                  </a:tcPr>
                </a:tc>
                <a:extLst>
                  <a:ext uri="{0D108BD9-81ED-4DB2-BD59-A6C34878D82A}">
                    <a16:rowId xmlns:a16="http://schemas.microsoft.com/office/drawing/2014/main" val="10009"/>
                  </a:ext>
                </a:extLst>
              </a:tr>
              <a:tr h="416560">
                <a:tc>
                  <a:txBody>
                    <a:bodyPr/>
                    <a:lstStyle/>
                    <a:p>
                      <a:pPr algn="l" rtl="0" fontAlgn="t">
                        <a:spcAft>
                          <a:spcPts val="300"/>
                        </a:spcAft>
                      </a:pPr>
                      <a:r>
                        <a:rPr lang="en-US" sz="1100" b="1" i="0" u="none" strike="noStrike">
                          <a:solidFill>
                            <a:schemeClr val="bg1"/>
                          </a:solidFill>
                          <a:latin typeface="+mj-lt"/>
                        </a:rPr>
                        <a:t>Cloud</a:t>
                      </a:r>
                    </a:p>
                  </a:txBody>
                  <a:tcPr anchor="ctr"/>
                </a:tc>
                <a:tc>
                  <a:txBody>
                    <a:bodyPr/>
                    <a:lstStyle/>
                    <a:p>
                      <a:pPr marL="0" marR="0" indent="0" algn="l" defTabSz="914400" rtl="0" eaLnBrk="1" fontAlgn="t" latinLnBrk="0" hangingPunct="1">
                        <a:lnSpc>
                          <a:spcPct val="100000"/>
                        </a:lnSpc>
                        <a:spcBef>
                          <a:spcPts val="0"/>
                        </a:spcBef>
                        <a:spcAft>
                          <a:spcPts val="300"/>
                        </a:spcAft>
                        <a:buClrTx/>
                        <a:buSzTx/>
                        <a:buFontTx/>
                        <a:buNone/>
                        <a:tabLst/>
                        <a:defRPr/>
                      </a:pPr>
                      <a:r>
                        <a:rPr lang="en-US" sz="1100" b="1">
                          <a:solidFill>
                            <a:schemeClr val="bg1"/>
                          </a:solidFill>
                          <a:latin typeface="+mj-lt"/>
                          <a:ea typeface="+mn-ea"/>
                          <a:cs typeface="ＭＳ Ｐゴシック"/>
                        </a:rPr>
                        <a:t>Cloud computing is the on-demand availability of computer system resources over the internet, including data storage and computing power, without direct active management by the user</a:t>
                      </a:r>
                    </a:p>
                  </a:txBody>
                  <a:tcPr anchor="ctr"/>
                </a:tc>
                <a:extLst>
                  <a:ext uri="{0D108BD9-81ED-4DB2-BD59-A6C34878D82A}">
                    <a16:rowId xmlns:a16="http://schemas.microsoft.com/office/drawing/2014/main" val="1475940359"/>
                  </a:ext>
                </a:extLst>
              </a:tr>
              <a:tr h="254000">
                <a:tc>
                  <a:txBody>
                    <a:bodyPr/>
                    <a:lstStyle/>
                    <a:p>
                      <a:pPr algn="l" rtl="0" fontAlgn="t">
                        <a:spcAft>
                          <a:spcPts val="300"/>
                        </a:spcAft>
                      </a:pPr>
                      <a:r>
                        <a:rPr lang="en-US" sz="1100" b="1" u="none" strike="noStrike" dirty="0">
                          <a:solidFill>
                            <a:schemeClr val="bg1"/>
                          </a:solidFill>
                        </a:rPr>
                        <a:t>Contractors</a:t>
                      </a:r>
                      <a:endParaRPr lang="en-US" sz="1100" b="1" i="0" u="none" strike="noStrike" dirty="0">
                        <a:solidFill>
                          <a:schemeClr val="bg1"/>
                        </a:solidFill>
                        <a:latin typeface="+mj-lt"/>
                      </a:endParaRPr>
                    </a:p>
                  </a:txBody>
                  <a:tcPr anchor="ctr">
                    <a:solidFill>
                      <a:schemeClr val="accent1">
                        <a:alpha val="20000"/>
                      </a:schemeClr>
                    </a:solidFill>
                  </a:tcPr>
                </a:tc>
                <a:tc>
                  <a:txBody>
                    <a:bodyPr/>
                    <a:lstStyle/>
                    <a:p>
                      <a:pPr algn="l" rtl="0" fontAlgn="t">
                        <a:spcAft>
                          <a:spcPts val="300"/>
                        </a:spcAft>
                      </a:pPr>
                      <a:r>
                        <a:rPr lang="en-US" sz="1100" b="1" dirty="0">
                          <a:solidFill>
                            <a:schemeClr val="bg1"/>
                          </a:solidFill>
                        </a:rPr>
                        <a:t>A group of workers who work for the organization on a non-permanent basis</a:t>
                      </a:r>
                      <a:r>
                        <a:rPr lang="en-US" sz="1100" b="1" baseline="0" dirty="0">
                          <a:solidFill>
                            <a:schemeClr val="bg1"/>
                          </a:solidFill>
                        </a:rPr>
                        <a:t> (e.g., </a:t>
                      </a:r>
                      <a:r>
                        <a:rPr lang="en-US" sz="1100" b="1" dirty="0">
                          <a:solidFill>
                            <a:schemeClr val="bg1"/>
                          </a:solidFill>
                        </a:rPr>
                        <a:t>independent professionals, temporary contract workers, freelancers</a:t>
                      </a:r>
                      <a:r>
                        <a:rPr lang="en-US" sz="1100" b="1" baseline="0" dirty="0">
                          <a:solidFill>
                            <a:schemeClr val="bg1"/>
                          </a:solidFill>
                        </a:rPr>
                        <a:t>, consultants)</a:t>
                      </a:r>
                      <a:endParaRPr lang="en-US" sz="1100" b="1" i="0" u="none" strike="noStrike" dirty="0">
                        <a:solidFill>
                          <a:schemeClr val="bg1"/>
                        </a:solidFill>
                        <a:latin typeface="+mj-lt"/>
                      </a:endParaRPr>
                    </a:p>
                  </a:txBody>
                  <a:tcPr anchor="ctr">
                    <a:solidFill>
                      <a:schemeClr val="accent1">
                        <a:alpha val="20000"/>
                      </a:schemeClr>
                    </a:solidFill>
                  </a:tcPr>
                </a:tc>
                <a:extLst>
                  <a:ext uri="{0D108BD9-81ED-4DB2-BD59-A6C34878D82A}">
                    <a16:rowId xmlns:a16="http://schemas.microsoft.com/office/drawing/2014/main" val="3326271866"/>
                  </a:ext>
                </a:extLst>
              </a:tr>
              <a:tr h="416560">
                <a:tc>
                  <a:txBody>
                    <a:bodyPr/>
                    <a:lstStyle/>
                    <a:p>
                      <a:pPr marL="0" marR="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baseline="0">
                          <a:solidFill>
                            <a:schemeClr val="bg1"/>
                          </a:solidFill>
                        </a:rPr>
                        <a:t>Control (Manual/Automated)</a:t>
                      </a:r>
                      <a:endParaRPr lang="en-US" sz="1100" b="1" i="0" u="none" strike="noStrike" kern="1200">
                        <a:solidFill>
                          <a:schemeClr val="bg1"/>
                        </a:solidFill>
                        <a:latin typeface="+mj-lt"/>
                        <a:ea typeface="+mn-ea"/>
                        <a:cs typeface="+mn-cs"/>
                      </a:endParaRPr>
                    </a:p>
                  </a:txBody>
                  <a:tcPr anchor="ctr"/>
                </a:tc>
                <a:tc>
                  <a:txBody>
                    <a:bodyPr/>
                    <a:lstStyle/>
                    <a:p>
                      <a:pPr lvl="0" algn="l">
                        <a:spcAft>
                          <a:spcPts val="300"/>
                        </a:spcAft>
                      </a:pPr>
                      <a:r>
                        <a:rPr lang="en-US" sz="1100" b="1" u="none" strike="noStrike" kern="1200">
                          <a:solidFill>
                            <a:schemeClr val="bg1"/>
                          </a:solidFill>
                        </a:rPr>
                        <a:t>A control is defined as a “touch point” for procedures or systems that assist</a:t>
                      </a:r>
                      <a:r>
                        <a:rPr lang="en-US" sz="1100" b="1" u="none" strike="noStrike" kern="1200" baseline="0">
                          <a:solidFill>
                            <a:schemeClr val="bg1"/>
                          </a:solidFill>
                        </a:rPr>
                        <a:t> management in controlling risks. Such controls are easily verifiable and reproduceable for audit purposes</a:t>
                      </a:r>
                      <a:endParaRPr lang="en-US" sz="1100" b="1" i="0" u="none" strike="noStrike" kern="1200" baseline="0">
                        <a:solidFill>
                          <a:schemeClr val="bg1"/>
                        </a:solidFill>
                        <a:latin typeface="+mj-lt"/>
                        <a:ea typeface="+mn-ea"/>
                        <a:cs typeface="+mn-cs"/>
                      </a:endParaRPr>
                    </a:p>
                  </a:txBody>
                  <a:tcPr anchor="ctr"/>
                </a:tc>
                <a:extLst>
                  <a:ext uri="{0D108BD9-81ED-4DB2-BD59-A6C34878D82A}">
                    <a16:rowId xmlns:a16="http://schemas.microsoft.com/office/drawing/2014/main" val="4064374702"/>
                  </a:ext>
                </a:extLst>
              </a:tr>
              <a:tr h="254000">
                <a:tc>
                  <a:txBody>
                    <a:bodyPr/>
                    <a:lstStyle/>
                    <a:p>
                      <a:pPr algn="l" rtl="0" fontAlgn="t">
                        <a:spcAft>
                          <a:spcPts val="300"/>
                        </a:spcAft>
                      </a:pPr>
                      <a:r>
                        <a:rPr lang="en-US" sz="1100" b="1" u="none" strike="noStrike" dirty="0">
                          <a:solidFill>
                            <a:schemeClr val="bg1"/>
                          </a:solidFill>
                        </a:rPr>
                        <a:t>Critical applications</a:t>
                      </a:r>
                      <a:endParaRPr lang="en-US" sz="1100" b="1" i="0" u="none" strike="noStrike" dirty="0">
                        <a:solidFill>
                          <a:schemeClr val="bg1"/>
                        </a:solidFill>
                        <a:latin typeface="+mj-lt"/>
                      </a:endParaRP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Applications likely to impact the priority financial reporting elements, or applications that would impact the operational stability of the business</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extLst>
                  <a:ext uri="{0D108BD9-81ED-4DB2-BD59-A6C34878D82A}">
                    <a16:rowId xmlns:a16="http://schemas.microsoft.com/office/drawing/2014/main" val="3098375869"/>
                  </a:ext>
                </a:extLst>
              </a:tr>
              <a:tr h="416560">
                <a:tc>
                  <a:txBody>
                    <a:bodyPr/>
                    <a:lstStyle/>
                    <a:p>
                      <a:pPr algn="l" rtl="0" fontAlgn="t">
                        <a:spcAft>
                          <a:spcPts val="300"/>
                        </a:spcAft>
                      </a:pPr>
                      <a:r>
                        <a:rPr lang="en-US" sz="1100" b="1" i="0" u="none" strike="noStrike">
                          <a:solidFill>
                            <a:schemeClr val="bg1"/>
                          </a:solidFill>
                          <a:latin typeface="+mj-lt"/>
                        </a:rPr>
                        <a:t>CyberArk</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A password vault used to securely store credentials for privileged access to THD applications and resources. CyberArk provides capability to rotate passwords, and track password retrieval for audit purposes</a:t>
                      </a:r>
                    </a:p>
                  </a:txBody>
                  <a:tcPr anchor="ctr"/>
                </a:tc>
                <a:extLst>
                  <a:ext uri="{0D108BD9-81ED-4DB2-BD59-A6C34878D82A}">
                    <a16:rowId xmlns:a16="http://schemas.microsoft.com/office/drawing/2014/main" val="274098026"/>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Cyber Security</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Protects THD data and systems from external and internal attacks, thefts, intrusions and unauthorized access</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extLst>
                  <a:ext uri="{0D108BD9-81ED-4DB2-BD59-A6C34878D82A}">
                    <a16:rowId xmlns:a16="http://schemas.microsoft.com/office/drawing/2014/main" val="187856371"/>
                  </a:ext>
                </a:extLst>
              </a:tr>
              <a:tr h="41656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a:solidFill>
                            <a:schemeClr val="bg1"/>
                          </a:solidFill>
                        </a:rPr>
                        <a:t>Enterprise Data Management (EDM)</a:t>
                      </a:r>
                      <a:endParaRPr lang="en-US" sz="1100" b="1" i="0" u="none" strike="noStrike" kern="1200">
                        <a:solidFill>
                          <a:schemeClr val="bg1"/>
                        </a:solidFill>
                        <a:latin typeface="+mj-lt"/>
                        <a:ea typeface="+mn-ea"/>
                        <a:cs typeface="+mn-cs"/>
                      </a:endParaRP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a:solidFill>
                            <a:schemeClr val="bg1"/>
                          </a:solidFill>
                        </a:rPr>
                        <a:t>Strategic program to accomplish the following: 1) Strengthen data governance, 2) implement enterprise data management, 3) build integrated target data architecture, 4) enhance data and analytics enabled capabilities, and 5) execute enterprise data roadmap</a:t>
                      </a:r>
                      <a:endParaRPr lang="en-US" sz="1100" b="1" i="0" u="none" strike="noStrike" kern="1200">
                        <a:solidFill>
                          <a:schemeClr val="bg1"/>
                        </a:solidFill>
                        <a:latin typeface="+mj-lt"/>
                        <a:ea typeface="+mn-ea"/>
                        <a:cs typeface="+mn-cs"/>
                      </a:endParaRPr>
                    </a:p>
                  </a:txBody>
                  <a:tcPr anchor="ctr"/>
                </a:tc>
                <a:extLst>
                  <a:ext uri="{0D108BD9-81ED-4DB2-BD59-A6C34878D82A}">
                    <a16:rowId xmlns:a16="http://schemas.microsoft.com/office/drawing/2014/main" val="2311958380"/>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End User</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An end user is a user type (associate, contractor, customer or vendor) who directly interfaces with a product and/or application. </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extLst>
                  <a:ext uri="{0D108BD9-81ED-4DB2-BD59-A6C34878D82A}">
                    <a16:rowId xmlns:a16="http://schemas.microsoft.com/office/drawing/2014/main" val="2500626773"/>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Environment </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Is the region(s), datacenter(s) and platform(s) that contains the products’ architecture component.   </a:t>
                      </a:r>
                    </a:p>
                  </a:txBody>
                  <a:tcPr anchor="ctr"/>
                </a:tc>
                <a:extLst>
                  <a:ext uri="{0D108BD9-81ED-4DB2-BD59-A6C34878D82A}">
                    <a16:rowId xmlns:a16="http://schemas.microsoft.com/office/drawing/2014/main" val="2596007887"/>
                  </a:ext>
                </a:extLst>
              </a:tr>
            </a:tbl>
          </a:graphicData>
        </a:graphic>
      </p:graphicFrame>
    </p:spTree>
    <p:extLst>
      <p:ext uri="{BB962C8B-B14F-4D97-AF65-F5344CB8AC3E}">
        <p14:creationId xmlns:p14="http://schemas.microsoft.com/office/powerpoint/2010/main" val="231242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600086-F4C2-394E-89FA-94D1503B1C89}"/>
              </a:ext>
            </a:extLst>
          </p:cNvPr>
          <p:cNvSpPr/>
          <p:nvPr/>
        </p:nvSpPr>
        <p:spPr>
          <a:xfrm>
            <a:off x="4279901" y="313779"/>
            <a:ext cx="5177214" cy="689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rPr>
              <a:t>Glossary</a:t>
            </a:r>
          </a:p>
        </p:txBody>
      </p:sp>
      <p:cxnSp>
        <p:nvCxnSpPr>
          <p:cNvPr id="39" name="Straight Connector 38">
            <a:extLst>
              <a:ext uri="{FF2B5EF4-FFF2-40B4-BE49-F238E27FC236}">
                <a16:creationId xmlns:a16="http://schemas.microsoft.com/office/drawing/2014/main" id="{FC8006D1-1B13-544B-BF8A-586ACAFA7EA2}"/>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C8B92F38-F472-4993-9A0F-3E5F1FD5EC79}"/>
              </a:ext>
            </a:extLst>
          </p:cNvPr>
          <p:cNvGraphicFramePr>
            <a:graphicFrameLocks/>
          </p:cNvGraphicFramePr>
          <p:nvPr>
            <p:extLst>
              <p:ext uri="{D42A27DB-BD31-4B8C-83A1-F6EECF244321}">
                <p14:modId xmlns:p14="http://schemas.microsoft.com/office/powerpoint/2010/main" val="995342582"/>
              </p:ext>
            </p:extLst>
          </p:nvPr>
        </p:nvGraphicFramePr>
        <p:xfrm>
          <a:off x="433559" y="1322675"/>
          <a:ext cx="11159413" cy="2987040"/>
        </p:xfrm>
        <a:graphic>
          <a:graphicData uri="http://schemas.openxmlformats.org/drawingml/2006/table">
            <a:tbl>
              <a:tblPr firstRow="1" bandRow="1">
                <a:tableStyleId>{C083E6E3-FA7D-4D7B-A595-EF9225AFEA82}</a:tableStyleId>
              </a:tblPr>
              <a:tblGrid>
                <a:gridCol w="1775028">
                  <a:extLst>
                    <a:ext uri="{9D8B030D-6E8A-4147-A177-3AD203B41FA5}">
                      <a16:colId xmlns:a16="http://schemas.microsoft.com/office/drawing/2014/main" val="20000"/>
                    </a:ext>
                  </a:extLst>
                </a:gridCol>
                <a:gridCol w="9384385">
                  <a:extLst>
                    <a:ext uri="{9D8B030D-6E8A-4147-A177-3AD203B41FA5}">
                      <a16:colId xmlns:a16="http://schemas.microsoft.com/office/drawing/2014/main" val="20001"/>
                    </a:ext>
                  </a:extLst>
                </a:gridCol>
              </a:tblGrid>
              <a:tr h="254000">
                <a:tc>
                  <a:txBody>
                    <a:bodyPr/>
                    <a:lstStyle/>
                    <a:p>
                      <a:pPr algn="l">
                        <a:spcAft>
                          <a:spcPts val="300"/>
                        </a:spcAft>
                      </a:pPr>
                      <a:r>
                        <a:rPr lang="en-US" sz="1100" b="1">
                          <a:solidFill>
                            <a:schemeClr val="bg1"/>
                          </a:solidFill>
                        </a:rPr>
                        <a:t>Terms</a:t>
                      </a:r>
                      <a:endParaRPr lang="en-US" sz="1100" b="1">
                        <a:solidFill>
                          <a:schemeClr val="bg1"/>
                        </a:solidFill>
                        <a:latin typeface="+mj-lt"/>
                      </a:endParaRPr>
                    </a:p>
                  </a:txBody>
                  <a:tcPr anchor="ctr"/>
                </a:tc>
                <a:tc>
                  <a:txBody>
                    <a:bodyPr/>
                    <a:lstStyle/>
                    <a:p>
                      <a:pPr algn="l">
                        <a:spcAft>
                          <a:spcPts val="300"/>
                        </a:spcAft>
                      </a:pPr>
                      <a:r>
                        <a:rPr lang="en-US" sz="1100" b="1">
                          <a:solidFill>
                            <a:schemeClr val="bg1"/>
                          </a:solidFill>
                        </a:rPr>
                        <a:t>Definitions</a:t>
                      </a:r>
                      <a:endParaRPr lang="en-US" sz="1100" b="1">
                        <a:solidFill>
                          <a:schemeClr val="bg1"/>
                        </a:solidFill>
                        <a:latin typeface="+mj-lt"/>
                      </a:endParaRPr>
                    </a:p>
                  </a:txBody>
                  <a:tcPr anchor="ctr"/>
                </a:tc>
                <a:extLst>
                  <a:ext uri="{0D108BD9-81ED-4DB2-BD59-A6C34878D82A}">
                    <a16:rowId xmlns:a16="http://schemas.microsoft.com/office/drawing/2014/main" val="10000"/>
                  </a:ext>
                </a:extLst>
              </a:tr>
              <a:tr h="41656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Google Cloud Directory Sync (GCDS)</a:t>
                      </a: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The sync used to replicate the on-premise AD instance to Google Cloud for use with GCP-hosted applications</a:t>
                      </a:r>
                    </a:p>
                  </a:txBody>
                  <a:tcPr anchor="ctr">
                    <a:solidFill>
                      <a:schemeClr val="accent1">
                        <a:alpha val="20000"/>
                      </a:schemeClr>
                    </a:solidFill>
                  </a:tcPr>
                </a:tc>
                <a:extLst>
                  <a:ext uri="{0D108BD9-81ED-4DB2-BD59-A6C34878D82A}">
                    <a16:rowId xmlns:a16="http://schemas.microsoft.com/office/drawing/2014/main" val="3897903790"/>
                  </a:ext>
                </a:extLst>
              </a:tr>
              <a:tr h="41656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Google Cloud Platform (GCP)</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A suite of cloud computing services, including capabilities to build, test, deploy and manage applications, that runs on the same infrastructure that Google uses internally for its end-user products</a:t>
                      </a:r>
                    </a:p>
                  </a:txBody>
                  <a:tcPr anchor="ctr"/>
                </a:tc>
                <a:extLst>
                  <a:ext uri="{0D108BD9-81ED-4DB2-BD59-A6C34878D82A}">
                    <a16:rowId xmlns:a16="http://schemas.microsoft.com/office/drawing/2014/main" val="2015728182"/>
                  </a:ext>
                </a:extLst>
              </a:tr>
              <a:tr h="41656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Identity and Access Management (IAM) </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Refers to the processes, technologies and policies for managing digital identities and controlling how identities can be used to access resources</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extLst>
                  <a:ext uri="{0D108BD9-81ED-4DB2-BD59-A6C34878D82A}">
                    <a16:rowId xmlns:a16="http://schemas.microsoft.com/office/drawing/2014/main" val="617395331"/>
                  </a:ext>
                </a:extLst>
              </a:tr>
              <a:tr h="41656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LDAP (Lightweight Directory Access Protocol)</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LDAP is an open, vendor-neutral, industry standard application protocol for accessing and maintaining distributed directory information services over an Internet Protocol network. A user’s LDAP ID is used as a unique identifier used to identify an associate, contractor or vendor in the THD environment</a:t>
                      </a:r>
                    </a:p>
                  </a:txBody>
                  <a:tcPr anchor="ctr"/>
                </a:tc>
                <a:extLst>
                  <a:ext uri="{0D108BD9-81ED-4DB2-BD59-A6C34878D82A}">
                    <a16:rowId xmlns:a16="http://schemas.microsoft.com/office/drawing/2014/main" val="1540624983"/>
                  </a:ext>
                </a:extLst>
              </a:tr>
              <a:tr h="41656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Microsoft Azure</a:t>
                      </a: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A cloud computing service created by Microsoft for building, testing, deploying, and managing applications and services through Microsoft-managed data centers. THD applications hosted on Azure include O365, Concur Travel &amp; Expense, etc.</a:t>
                      </a:r>
                    </a:p>
                  </a:txBody>
                  <a:tcPr anchor="ctr">
                    <a:solidFill>
                      <a:schemeClr val="accent1">
                        <a:alpha val="20000"/>
                      </a:schemeClr>
                    </a:solidFill>
                  </a:tcPr>
                </a:tc>
                <a:extLst>
                  <a:ext uri="{0D108BD9-81ED-4DB2-BD59-A6C34878D82A}">
                    <a16:rowId xmlns:a16="http://schemas.microsoft.com/office/drawing/2014/main" val="3786261402"/>
                  </a:ext>
                </a:extLst>
              </a:tr>
              <a:tr h="41656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Multi-factor Authentication (MFA)</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n-lt"/>
                          <a:ea typeface="+mn-ea"/>
                          <a:cs typeface="+mn-cs"/>
                        </a:rPr>
                        <a:t>Method in which a user is granted access only after successfully presenting two or more pieces of evidence to an authentication mechanism</a:t>
                      </a:r>
                      <a:endParaRPr lang="en-US" sz="1100" b="1" i="0" u="none" strike="noStrike" kern="1200" dirty="0">
                        <a:solidFill>
                          <a:schemeClr val="bg1"/>
                        </a:solidFill>
                        <a:latin typeface="+mj-lt"/>
                        <a:ea typeface="+mn-ea"/>
                        <a:cs typeface="+mn-cs"/>
                      </a:endParaRPr>
                    </a:p>
                  </a:txBody>
                  <a:tcPr anchor="ctr"/>
                </a:tc>
                <a:extLst>
                  <a:ext uri="{0D108BD9-81ED-4DB2-BD59-A6C34878D82A}">
                    <a16:rowId xmlns:a16="http://schemas.microsoft.com/office/drawing/2014/main" val="602045475"/>
                  </a:ext>
                </a:extLst>
              </a:tr>
            </a:tbl>
          </a:graphicData>
        </a:graphic>
      </p:graphicFrame>
    </p:spTree>
    <p:extLst>
      <p:ext uri="{BB962C8B-B14F-4D97-AF65-F5344CB8AC3E}">
        <p14:creationId xmlns:p14="http://schemas.microsoft.com/office/powerpoint/2010/main" val="340357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19A471-3220-3E47-B353-C2EE529017F5}"/>
              </a:ext>
            </a:extLst>
          </p:cNvPr>
          <p:cNvSpPr/>
          <p:nvPr/>
        </p:nvSpPr>
        <p:spPr>
          <a:xfrm>
            <a:off x="153564" y="895853"/>
            <a:ext cx="10701789" cy="5864239"/>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93CCF50-8CE8-A041-BADE-2372F9611130}"/>
              </a:ext>
            </a:extLst>
          </p:cNvPr>
          <p:cNvSpPr/>
          <p:nvPr/>
        </p:nvSpPr>
        <p:spPr>
          <a:xfrm>
            <a:off x="153565" y="900393"/>
            <a:ext cx="10701788" cy="5556329"/>
          </a:xfrm>
          <a:prstGeom prst="rect">
            <a:avLst/>
          </a:prstGeom>
          <a:noFill/>
        </p:spPr>
        <p:txBody>
          <a:bodyPr wrap="square">
            <a:spAutoFit/>
          </a:bodyPr>
          <a:lstStyle/>
          <a:p>
            <a:pPr marL="0" lvl="1" algn="just"/>
            <a:r>
              <a:rPr lang="en-US" b="1" dirty="0">
                <a:solidFill>
                  <a:schemeClr val="bg1"/>
                </a:solidFill>
              </a:rPr>
              <a:t>Portfolio Distinguished and Principal Engineers are accountable to the technology selection for their respective domains. Consequently, they have the responsibility to ensure the architecture diagrams include:</a:t>
            </a:r>
          </a:p>
          <a:p>
            <a:pPr marL="0" lvl="1" algn="just"/>
            <a:endParaRPr lang="en-US" sz="1600" b="1" dirty="0">
              <a:solidFill>
                <a:schemeClr val="bg1"/>
              </a:solidFill>
            </a:endParaRPr>
          </a:p>
          <a:p>
            <a:pPr marL="685800" lvl="1" indent="-228600" algn="just">
              <a:lnSpc>
                <a:spcPct val="150000"/>
              </a:lnSpc>
              <a:buFont typeface="+mj-lt"/>
              <a:buAutoNum type="arabicPeriod"/>
            </a:pPr>
            <a:r>
              <a:rPr lang="en-US" sz="1600" dirty="0">
                <a:solidFill>
                  <a:schemeClr val="bg1"/>
                </a:solidFill>
              </a:rPr>
              <a:t>Environments involved</a:t>
            </a:r>
          </a:p>
          <a:p>
            <a:pPr marL="685800" lvl="1" indent="-228600" algn="just">
              <a:lnSpc>
                <a:spcPct val="150000"/>
              </a:lnSpc>
              <a:buFont typeface="+mj-lt"/>
              <a:buAutoNum type="arabicPeriod"/>
            </a:pPr>
            <a:r>
              <a:rPr lang="en-US" sz="1600" dirty="0">
                <a:solidFill>
                  <a:schemeClr val="bg1"/>
                </a:solidFill>
              </a:rPr>
              <a:t>Technology components included</a:t>
            </a:r>
          </a:p>
          <a:p>
            <a:pPr marL="685800" lvl="1" indent="-228600" algn="just">
              <a:lnSpc>
                <a:spcPct val="150000"/>
              </a:lnSpc>
              <a:buFont typeface="+mj-lt"/>
              <a:buAutoNum type="arabicPeriod"/>
            </a:pPr>
            <a:r>
              <a:rPr lang="en-US" sz="1600" dirty="0">
                <a:solidFill>
                  <a:schemeClr val="bg1"/>
                </a:solidFill>
              </a:rPr>
              <a:t>Application and data integrations (including a process flow)</a:t>
            </a:r>
          </a:p>
          <a:p>
            <a:pPr marL="685800" lvl="1" indent="-228600" algn="just">
              <a:lnSpc>
                <a:spcPct val="150000"/>
              </a:lnSpc>
              <a:buFont typeface="+mj-lt"/>
              <a:buAutoNum type="arabicPeriod"/>
            </a:pPr>
            <a:r>
              <a:rPr lang="en-US" sz="1600" dirty="0">
                <a:solidFill>
                  <a:schemeClr val="bg1"/>
                </a:solidFill>
              </a:rPr>
              <a:t>User access patterns to include location, device, and user type. </a:t>
            </a:r>
          </a:p>
          <a:p>
            <a:pPr marL="1143000" lvl="2" indent="-228600" algn="just">
              <a:lnSpc>
                <a:spcPct val="150000"/>
              </a:lnSpc>
              <a:buFont typeface="+mj-lt"/>
              <a:buAutoNum type="arabicPeriod"/>
            </a:pPr>
            <a:r>
              <a:rPr lang="en-US" sz="1600" dirty="0">
                <a:solidFill>
                  <a:schemeClr val="bg1"/>
                </a:solidFill>
              </a:rPr>
              <a:t>Availability, Recoverability, and logging architecture.</a:t>
            </a:r>
          </a:p>
          <a:p>
            <a:pPr marL="685800" lvl="1" indent="-228600" algn="just">
              <a:lnSpc>
                <a:spcPct val="150000"/>
              </a:lnSpc>
              <a:buFont typeface="+mj-lt"/>
              <a:buAutoNum type="arabicPeriod"/>
            </a:pPr>
            <a:r>
              <a:rPr lang="en-US" sz="1600" dirty="0">
                <a:solidFill>
                  <a:schemeClr val="bg1"/>
                </a:solidFill>
              </a:rPr>
              <a:t>Data type, security, and compliance classification (s).</a:t>
            </a:r>
          </a:p>
          <a:p>
            <a:pPr marL="685800" lvl="1" indent="-228600" algn="just">
              <a:lnSpc>
                <a:spcPct val="150000"/>
              </a:lnSpc>
              <a:buFont typeface="+mj-lt"/>
              <a:buAutoNum type="arabicPeriod"/>
            </a:pPr>
            <a:r>
              <a:rPr lang="en-US" sz="1600" dirty="0">
                <a:solidFill>
                  <a:schemeClr val="bg1"/>
                </a:solidFill>
              </a:rPr>
              <a:t>Cybersecurity will review the following during the reviews</a:t>
            </a:r>
          </a:p>
          <a:p>
            <a:pPr marL="1143000" lvl="2" indent="-228600" algn="just">
              <a:lnSpc>
                <a:spcPct val="150000"/>
              </a:lnSpc>
              <a:buFont typeface="+mj-lt"/>
              <a:buAutoNum type="arabicPeriod"/>
            </a:pPr>
            <a:r>
              <a:rPr lang="en-US" sz="1600" dirty="0">
                <a:solidFill>
                  <a:schemeClr val="bg1"/>
                </a:solidFill>
              </a:rPr>
              <a:t>Identity and Access Management </a:t>
            </a:r>
          </a:p>
          <a:p>
            <a:pPr marL="1143000" lvl="2" indent="-228600" algn="just">
              <a:lnSpc>
                <a:spcPct val="150000"/>
              </a:lnSpc>
              <a:buFont typeface="+mj-lt"/>
              <a:buAutoNum type="arabicPeriod"/>
            </a:pPr>
            <a:r>
              <a:rPr lang="en-US" sz="1600" dirty="0">
                <a:solidFill>
                  <a:schemeClr val="bg1"/>
                </a:solidFill>
              </a:rPr>
              <a:t>Application Security Components </a:t>
            </a:r>
          </a:p>
          <a:p>
            <a:pPr marL="1143000" lvl="2" indent="-228600" algn="just">
              <a:lnSpc>
                <a:spcPct val="150000"/>
              </a:lnSpc>
              <a:buFont typeface="+mj-lt"/>
              <a:buAutoNum type="arabicPeriod"/>
            </a:pPr>
            <a:r>
              <a:rPr lang="en-US" sz="1600" dirty="0">
                <a:solidFill>
                  <a:schemeClr val="bg1"/>
                </a:solidFill>
              </a:rPr>
              <a:t>Data Security Components</a:t>
            </a:r>
          </a:p>
          <a:p>
            <a:pPr marL="1143000" lvl="2" indent="-228600" algn="just">
              <a:lnSpc>
                <a:spcPct val="150000"/>
              </a:lnSpc>
              <a:buFont typeface="+mj-lt"/>
              <a:buAutoNum type="arabicPeriod"/>
            </a:pPr>
            <a:r>
              <a:rPr lang="en-US" sz="1600" dirty="0">
                <a:solidFill>
                  <a:schemeClr val="bg1"/>
                </a:solidFill>
              </a:rPr>
              <a:t>Platform Security Components</a:t>
            </a:r>
          </a:p>
          <a:p>
            <a:pPr marL="1143000" lvl="2" indent="-228600" algn="just">
              <a:lnSpc>
                <a:spcPct val="150000"/>
              </a:lnSpc>
              <a:buFont typeface="+mj-lt"/>
              <a:buAutoNum type="arabicPeriod"/>
            </a:pPr>
            <a:r>
              <a:rPr lang="en-US" sz="1600" dirty="0">
                <a:solidFill>
                  <a:schemeClr val="bg1"/>
                </a:solidFill>
              </a:rPr>
              <a:t>Network Security Components</a:t>
            </a:r>
          </a:p>
        </p:txBody>
      </p:sp>
      <p:sp>
        <p:nvSpPr>
          <p:cNvPr id="9" name="Rectangle 8">
            <a:extLst>
              <a:ext uri="{FF2B5EF4-FFF2-40B4-BE49-F238E27FC236}">
                <a16:creationId xmlns:a16="http://schemas.microsoft.com/office/drawing/2014/main" id="{673B9F3F-9693-7C4B-97C6-7895E0E9D9EA}"/>
              </a:ext>
            </a:extLst>
          </p:cNvPr>
          <p:cNvSpPr/>
          <p:nvPr/>
        </p:nvSpPr>
        <p:spPr>
          <a:xfrm>
            <a:off x="4237302" y="367219"/>
            <a:ext cx="6618052" cy="421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rPr>
              <a:t>Creating the Solution Architecture Diagram</a:t>
            </a:r>
          </a:p>
        </p:txBody>
      </p:sp>
      <p:cxnSp>
        <p:nvCxnSpPr>
          <p:cNvPr id="8" name="Straight Connector 7">
            <a:extLst>
              <a:ext uri="{FF2B5EF4-FFF2-40B4-BE49-F238E27FC236}">
                <a16:creationId xmlns:a16="http://schemas.microsoft.com/office/drawing/2014/main" id="{E5D2B78F-2390-134F-AC01-3121B043CAFB}"/>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3">
            <a:extLst>
              <a:ext uri="{FF2B5EF4-FFF2-40B4-BE49-F238E27FC236}">
                <a16:creationId xmlns:a16="http://schemas.microsoft.com/office/drawing/2014/main" id="{67FE2397-B589-F143-A1AD-547B67CD68A7}"/>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3</a:t>
            </a:fld>
            <a:endParaRPr lang="en-US" b="1" dirty="0">
              <a:solidFill>
                <a:srgbClr val="C55814"/>
              </a:solidFill>
              <a:latin typeface="Calibri" panose="020F0502020204030204"/>
            </a:endParaRPr>
          </a:p>
        </p:txBody>
      </p:sp>
    </p:spTree>
    <p:extLst>
      <p:ext uri="{BB962C8B-B14F-4D97-AF65-F5344CB8AC3E}">
        <p14:creationId xmlns:p14="http://schemas.microsoft.com/office/powerpoint/2010/main" val="3938154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600086-F4C2-394E-89FA-94D1503B1C89}"/>
              </a:ext>
            </a:extLst>
          </p:cNvPr>
          <p:cNvSpPr/>
          <p:nvPr/>
        </p:nvSpPr>
        <p:spPr>
          <a:xfrm>
            <a:off x="4279901" y="313779"/>
            <a:ext cx="5177214" cy="689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rPr>
              <a:t>Glossary</a:t>
            </a:r>
          </a:p>
        </p:txBody>
      </p:sp>
      <p:cxnSp>
        <p:nvCxnSpPr>
          <p:cNvPr id="39" name="Straight Connector 38">
            <a:extLst>
              <a:ext uri="{FF2B5EF4-FFF2-40B4-BE49-F238E27FC236}">
                <a16:creationId xmlns:a16="http://schemas.microsoft.com/office/drawing/2014/main" id="{FC8006D1-1B13-544B-BF8A-586ACAFA7EA2}"/>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C2442328-5471-4F0E-80FE-A0DACAE0D0E8}"/>
              </a:ext>
            </a:extLst>
          </p:cNvPr>
          <p:cNvGraphicFramePr>
            <a:graphicFrameLocks/>
          </p:cNvGraphicFramePr>
          <p:nvPr>
            <p:extLst>
              <p:ext uri="{D42A27DB-BD31-4B8C-83A1-F6EECF244321}">
                <p14:modId xmlns:p14="http://schemas.microsoft.com/office/powerpoint/2010/main" val="2257002469"/>
              </p:ext>
            </p:extLst>
          </p:nvPr>
        </p:nvGraphicFramePr>
        <p:xfrm>
          <a:off x="444391" y="1414755"/>
          <a:ext cx="11159413" cy="3586480"/>
        </p:xfrm>
        <a:graphic>
          <a:graphicData uri="http://schemas.openxmlformats.org/drawingml/2006/table">
            <a:tbl>
              <a:tblPr firstRow="1" bandRow="1">
                <a:tableStyleId>{C083E6E3-FA7D-4D7B-A595-EF9225AFEA82}</a:tableStyleId>
              </a:tblPr>
              <a:tblGrid>
                <a:gridCol w="1775028">
                  <a:extLst>
                    <a:ext uri="{9D8B030D-6E8A-4147-A177-3AD203B41FA5}">
                      <a16:colId xmlns:a16="http://schemas.microsoft.com/office/drawing/2014/main" val="20000"/>
                    </a:ext>
                  </a:extLst>
                </a:gridCol>
                <a:gridCol w="9384385">
                  <a:extLst>
                    <a:ext uri="{9D8B030D-6E8A-4147-A177-3AD203B41FA5}">
                      <a16:colId xmlns:a16="http://schemas.microsoft.com/office/drawing/2014/main" val="20001"/>
                    </a:ext>
                  </a:extLst>
                </a:gridCol>
              </a:tblGrid>
              <a:tr h="254000">
                <a:tc>
                  <a:txBody>
                    <a:bodyPr/>
                    <a:lstStyle/>
                    <a:p>
                      <a:pPr algn="l">
                        <a:spcAft>
                          <a:spcPts val="300"/>
                        </a:spcAft>
                      </a:pPr>
                      <a:r>
                        <a:rPr lang="en-US" sz="1100" b="1">
                          <a:solidFill>
                            <a:schemeClr val="bg1"/>
                          </a:solidFill>
                        </a:rPr>
                        <a:t>Terms</a:t>
                      </a:r>
                      <a:endParaRPr lang="en-US" sz="1100" b="1">
                        <a:solidFill>
                          <a:schemeClr val="bg1"/>
                        </a:solidFill>
                        <a:latin typeface="+mj-lt"/>
                      </a:endParaRPr>
                    </a:p>
                  </a:txBody>
                  <a:tcPr anchor="ctr"/>
                </a:tc>
                <a:tc>
                  <a:txBody>
                    <a:bodyPr/>
                    <a:lstStyle/>
                    <a:p>
                      <a:pPr algn="l">
                        <a:spcAft>
                          <a:spcPts val="300"/>
                        </a:spcAft>
                      </a:pPr>
                      <a:r>
                        <a:rPr lang="en-US" sz="1100" b="1">
                          <a:solidFill>
                            <a:schemeClr val="bg1"/>
                          </a:solidFill>
                        </a:rPr>
                        <a:t>Definitions</a:t>
                      </a:r>
                      <a:endParaRPr lang="en-US" sz="1100" b="1">
                        <a:solidFill>
                          <a:schemeClr val="bg1"/>
                        </a:solidFill>
                        <a:latin typeface="+mj-lt"/>
                      </a:endParaRPr>
                    </a:p>
                  </a:txBody>
                  <a:tcPr anchor="ctr"/>
                </a:tc>
                <a:extLst>
                  <a:ext uri="{0D108BD9-81ED-4DB2-BD59-A6C34878D82A}">
                    <a16:rowId xmlns:a16="http://schemas.microsoft.com/office/drawing/2014/main" val="10000"/>
                  </a:ext>
                </a:extLst>
              </a:tr>
              <a:tr h="1270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Service Accounts</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Accounts that are persistent beyond the tenure of an individual with the organization, i.e., not tied to an individual user and should not be deleted or disabled when a user leaves the organization, such as:</a:t>
                      </a:r>
                    </a:p>
                    <a:p>
                      <a:pPr marL="171450" marR="0" lvl="0" indent="-171450" algn="l" defTabSz="457200" rtl="0" eaLnBrk="0" fontAlgn="base" latinLnBrk="0" hangingPunct="0">
                        <a:lnSpc>
                          <a:spcPct val="100000"/>
                        </a:lnSpc>
                        <a:spcBef>
                          <a:spcPts val="0"/>
                        </a:spcBef>
                        <a:spcAft>
                          <a:spcPts val="300"/>
                        </a:spcAft>
                        <a:buClr>
                          <a:schemeClr val="tx1"/>
                        </a:buClr>
                        <a:buSzTx/>
                        <a:buFont typeface="Arial" panose="020B0604020202020204" pitchFamily="34" charset="0"/>
                        <a:buChar char="•"/>
                        <a:tabLst>
                          <a:tab pos="8005763" algn="r"/>
                        </a:tabLst>
                        <a:defRPr/>
                      </a:pPr>
                      <a:r>
                        <a:rPr lang="en-US" sz="1100" b="1" kern="1200" dirty="0">
                          <a:solidFill>
                            <a:schemeClr val="bg1"/>
                          </a:solidFill>
                          <a:latin typeface="+mn-lt"/>
                          <a:ea typeface="+mn-ea"/>
                          <a:cs typeface="+mn-cs"/>
                        </a:rPr>
                        <a:t>Accounts used for run services</a:t>
                      </a:r>
                    </a:p>
                    <a:p>
                      <a:pPr marL="171450" marR="0" lvl="0" indent="-171450" algn="l" defTabSz="457200" rtl="0" eaLnBrk="0" fontAlgn="base" latinLnBrk="0" hangingPunct="0">
                        <a:lnSpc>
                          <a:spcPct val="100000"/>
                        </a:lnSpc>
                        <a:spcBef>
                          <a:spcPts val="0"/>
                        </a:spcBef>
                        <a:spcAft>
                          <a:spcPts val="300"/>
                        </a:spcAft>
                        <a:buClr>
                          <a:schemeClr val="tx1"/>
                        </a:buClr>
                        <a:buSzTx/>
                        <a:buFont typeface="Arial" panose="020B0604020202020204" pitchFamily="34" charset="0"/>
                        <a:buChar char="•"/>
                        <a:tabLst>
                          <a:tab pos="8005763" algn="r"/>
                        </a:tabLst>
                        <a:defRPr/>
                      </a:pPr>
                      <a:r>
                        <a:rPr lang="en-US" sz="1100" b="1" kern="1200" dirty="0">
                          <a:solidFill>
                            <a:schemeClr val="bg1"/>
                          </a:solidFill>
                          <a:latin typeface="+mn-lt"/>
                          <a:ea typeface="+mn-ea"/>
                          <a:cs typeface="+mn-cs"/>
                        </a:rPr>
                        <a:t>Accounts used for scheduled tasks</a:t>
                      </a:r>
                    </a:p>
                    <a:p>
                      <a:pPr marL="171450" marR="0" lvl="0" indent="-171450" algn="l" defTabSz="457200" rtl="0" eaLnBrk="0" fontAlgn="base" latinLnBrk="0" hangingPunct="0">
                        <a:lnSpc>
                          <a:spcPct val="100000"/>
                        </a:lnSpc>
                        <a:spcBef>
                          <a:spcPts val="0"/>
                        </a:spcBef>
                        <a:spcAft>
                          <a:spcPts val="300"/>
                        </a:spcAft>
                        <a:buClr>
                          <a:schemeClr val="tx1"/>
                        </a:buClr>
                        <a:buSzTx/>
                        <a:buFont typeface="Arial" panose="020B0604020202020204" pitchFamily="34" charset="0"/>
                        <a:buChar char="•"/>
                        <a:tabLst>
                          <a:tab pos="8005763" algn="r"/>
                        </a:tabLst>
                        <a:defRPr/>
                      </a:pPr>
                      <a:r>
                        <a:rPr lang="en-US" sz="1100" b="1" kern="1200" dirty="0">
                          <a:solidFill>
                            <a:schemeClr val="bg1"/>
                          </a:solidFill>
                          <a:latin typeface="+mn-lt"/>
                          <a:ea typeface="+mn-ea"/>
                          <a:cs typeface="+mn-cs"/>
                        </a:rPr>
                        <a:t>Accounts used in scripts run outside a specific user’s context</a:t>
                      </a:r>
                    </a:p>
                    <a:p>
                      <a:pPr marL="171450" marR="0" lvl="0" indent="-171450" algn="l" defTabSz="457200" rtl="0" eaLnBrk="0" fontAlgn="base" latinLnBrk="0" hangingPunct="0">
                        <a:lnSpc>
                          <a:spcPct val="100000"/>
                        </a:lnSpc>
                        <a:spcBef>
                          <a:spcPts val="0"/>
                        </a:spcBef>
                        <a:spcAft>
                          <a:spcPts val="300"/>
                        </a:spcAft>
                        <a:buClr>
                          <a:schemeClr val="tx1"/>
                        </a:buClr>
                        <a:buSzTx/>
                        <a:buFont typeface="Arial" panose="020B0604020202020204" pitchFamily="34" charset="0"/>
                        <a:buChar char="•"/>
                        <a:tabLst>
                          <a:tab pos="8005763" algn="r"/>
                        </a:tabLst>
                        <a:defRPr/>
                      </a:pPr>
                      <a:r>
                        <a:rPr lang="en-US" sz="1100" b="1" kern="1200" dirty="0">
                          <a:solidFill>
                            <a:schemeClr val="bg1"/>
                          </a:solidFill>
                          <a:latin typeface="+mn-lt"/>
                          <a:ea typeface="+mn-ea"/>
                          <a:cs typeface="+mn-cs"/>
                        </a:rPr>
                        <a:t>Shared, generic or operational accounts</a:t>
                      </a:r>
                    </a:p>
                  </a:txBody>
                  <a:tcPr anchor="ctr">
                    <a:solidFill>
                      <a:schemeClr val="accent1">
                        <a:alpha val="20000"/>
                      </a:schemeClr>
                    </a:solidFill>
                  </a:tcPr>
                </a:tc>
                <a:extLst>
                  <a:ext uri="{0D108BD9-81ED-4DB2-BD59-A6C34878D82A}">
                    <a16:rowId xmlns:a16="http://schemas.microsoft.com/office/drawing/2014/main" val="10001"/>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On-premise (On-prem)</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n-lt"/>
                          <a:ea typeface="+mn-ea"/>
                          <a:cs typeface="+mn-cs"/>
                        </a:rPr>
                        <a:t>On-premise applications are installed and run on computers located in one of the THD data centers</a:t>
                      </a:r>
                    </a:p>
                  </a:txBody>
                  <a:tcPr anchor="ctr"/>
                </a:tc>
                <a:extLst>
                  <a:ext uri="{0D108BD9-81ED-4DB2-BD59-A6C34878D82A}">
                    <a16:rowId xmlns:a16="http://schemas.microsoft.com/office/drawing/2014/main" val="10004"/>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Passport</a:t>
                      </a: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n-lt"/>
                          <a:ea typeface="+mn-ea"/>
                          <a:cs typeface="+mn-cs"/>
                        </a:rPr>
                        <a:t>THD legacy solution for single-sign-on. Passport utilizes the THD SSO cookie to provide access to THD resources without requiring secondary login</a:t>
                      </a:r>
                    </a:p>
                  </a:txBody>
                  <a:tcPr anchor="ctr">
                    <a:solidFill>
                      <a:schemeClr val="accent1">
                        <a:alpha val="20000"/>
                      </a:schemeClr>
                    </a:solidFill>
                  </a:tcPr>
                </a:tc>
                <a:extLst>
                  <a:ext uri="{0D108BD9-81ED-4DB2-BD59-A6C34878D82A}">
                    <a16:rowId xmlns:a16="http://schemas.microsoft.com/office/drawing/2014/main" val="2435372624"/>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Password Management</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n-lt"/>
                          <a:ea typeface="+mn-ea"/>
                          <a:cs typeface="+mn-cs"/>
                        </a:rPr>
                        <a:t>The processes surrounding password reset and password change for all user types</a:t>
                      </a:r>
                    </a:p>
                  </a:txBody>
                  <a:tcPr anchor="ctr"/>
                </a:tc>
                <a:extLst>
                  <a:ext uri="{0D108BD9-81ED-4DB2-BD59-A6C34878D82A}">
                    <a16:rowId xmlns:a16="http://schemas.microsoft.com/office/drawing/2014/main" val="10006"/>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Platform</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A set of integrated hardware and software resources that provide a computing infrastructure for multiple applications</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extLst>
                  <a:ext uri="{0D108BD9-81ED-4DB2-BD59-A6C34878D82A}">
                    <a16:rowId xmlns:a16="http://schemas.microsoft.com/office/drawing/2014/main" val="10007"/>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Pivotal Cloud Foundry (PCF)</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Private cloud platform used for hosting applications. PCF applications are deployed in the on-prem data center, and exposed to vendors through DNS protocol</a:t>
                      </a:r>
                    </a:p>
                  </a:txBody>
                  <a:tcPr anchor="ctr"/>
                </a:tc>
                <a:extLst>
                  <a:ext uri="{0D108BD9-81ED-4DB2-BD59-A6C34878D82A}">
                    <a16:rowId xmlns:a16="http://schemas.microsoft.com/office/drawing/2014/main" val="10008"/>
                  </a:ext>
                </a:extLst>
              </a:tr>
              <a:tr h="41656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Privileged Access Management (PAM)</a:t>
                      </a: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The processes surrounding securing the passwords to accounts enabled to complete privileged activities, such as administrator accounts, or other accounts where compromised credentials could cause financial harm or damage to reputation</a:t>
                      </a:r>
                    </a:p>
                  </a:txBody>
                  <a:tcPr anchor="ctr">
                    <a:solidFill>
                      <a:schemeClr val="accent1">
                        <a:alpha val="20000"/>
                      </a:schemeClr>
                    </a:solidFill>
                  </a:tcPr>
                </a:tc>
                <a:extLst>
                  <a:ext uri="{0D108BD9-81ED-4DB2-BD59-A6C34878D82A}">
                    <a16:rowId xmlns:a16="http://schemas.microsoft.com/office/drawing/2014/main" val="3945039214"/>
                  </a:ext>
                </a:extLst>
              </a:tr>
            </a:tbl>
          </a:graphicData>
        </a:graphic>
      </p:graphicFrame>
    </p:spTree>
    <p:extLst>
      <p:ext uri="{BB962C8B-B14F-4D97-AF65-F5344CB8AC3E}">
        <p14:creationId xmlns:p14="http://schemas.microsoft.com/office/powerpoint/2010/main" val="935007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600086-F4C2-394E-89FA-94D1503B1C89}"/>
              </a:ext>
            </a:extLst>
          </p:cNvPr>
          <p:cNvSpPr/>
          <p:nvPr/>
        </p:nvSpPr>
        <p:spPr>
          <a:xfrm>
            <a:off x="4279901" y="313779"/>
            <a:ext cx="5177214" cy="689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rPr>
              <a:t>Glossary</a:t>
            </a:r>
          </a:p>
        </p:txBody>
      </p:sp>
      <p:cxnSp>
        <p:nvCxnSpPr>
          <p:cNvPr id="39" name="Straight Connector 38">
            <a:extLst>
              <a:ext uri="{FF2B5EF4-FFF2-40B4-BE49-F238E27FC236}">
                <a16:creationId xmlns:a16="http://schemas.microsoft.com/office/drawing/2014/main" id="{FC8006D1-1B13-544B-BF8A-586ACAFA7EA2}"/>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4">
            <a:extLst>
              <a:ext uri="{FF2B5EF4-FFF2-40B4-BE49-F238E27FC236}">
                <a16:creationId xmlns:a16="http://schemas.microsoft.com/office/drawing/2014/main" id="{B47EC9B4-8D7A-4877-9C17-3BAB612A320B}"/>
              </a:ext>
            </a:extLst>
          </p:cNvPr>
          <p:cNvGraphicFramePr>
            <a:graphicFrameLocks/>
          </p:cNvGraphicFramePr>
          <p:nvPr>
            <p:extLst>
              <p:ext uri="{D42A27DB-BD31-4B8C-83A1-F6EECF244321}">
                <p14:modId xmlns:p14="http://schemas.microsoft.com/office/powerpoint/2010/main" val="2889883863"/>
              </p:ext>
            </p:extLst>
          </p:nvPr>
        </p:nvGraphicFramePr>
        <p:xfrm>
          <a:off x="296863" y="1585054"/>
          <a:ext cx="11159413" cy="2758440"/>
        </p:xfrm>
        <a:graphic>
          <a:graphicData uri="http://schemas.openxmlformats.org/drawingml/2006/table">
            <a:tbl>
              <a:tblPr firstRow="1" bandRow="1">
                <a:tableStyleId>{C083E6E3-FA7D-4D7B-A595-EF9225AFEA82}</a:tableStyleId>
              </a:tblPr>
              <a:tblGrid>
                <a:gridCol w="1775028">
                  <a:extLst>
                    <a:ext uri="{9D8B030D-6E8A-4147-A177-3AD203B41FA5}">
                      <a16:colId xmlns:a16="http://schemas.microsoft.com/office/drawing/2014/main" val="20000"/>
                    </a:ext>
                  </a:extLst>
                </a:gridCol>
                <a:gridCol w="9384385">
                  <a:extLst>
                    <a:ext uri="{9D8B030D-6E8A-4147-A177-3AD203B41FA5}">
                      <a16:colId xmlns:a16="http://schemas.microsoft.com/office/drawing/2014/main" val="20001"/>
                    </a:ext>
                  </a:extLst>
                </a:gridCol>
              </a:tblGrid>
              <a:tr h="254000">
                <a:tc>
                  <a:txBody>
                    <a:bodyPr/>
                    <a:lstStyle/>
                    <a:p>
                      <a:pPr algn="l">
                        <a:spcAft>
                          <a:spcPts val="300"/>
                        </a:spcAft>
                      </a:pPr>
                      <a:r>
                        <a:rPr lang="en-US" sz="1100" b="1">
                          <a:solidFill>
                            <a:schemeClr val="bg1"/>
                          </a:solidFill>
                        </a:rPr>
                        <a:t>Terms</a:t>
                      </a:r>
                      <a:endParaRPr lang="en-US" sz="1100" b="1">
                        <a:solidFill>
                          <a:schemeClr val="bg1"/>
                        </a:solidFill>
                        <a:latin typeface="+mj-lt"/>
                      </a:endParaRPr>
                    </a:p>
                  </a:txBody>
                  <a:tcPr anchor="ctr"/>
                </a:tc>
                <a:tc>
                  <a:txBody>
                    <a:bodyPr/>
                    <a:lstStyle/>
                    <a:p>
                      <a:pPr algn="l">
                        <a:spcAft>
                          <a:spcPts val="300"/>
                        </a:spcAft>
                      </a:pPr>
                      <a:r>
                        <a:rPr lang="en-US" sz="1100" b="1">
                          <a:solidFill>
                            <a:schemeClr val="bg1"/>
                          </a:solidFill>
                        </a:rPr>
                        <a:t>Definitions</a:t>
                      </a:r>
                      <a:endParaRPr lang="en-US" sz="1100" b="1">
                        <a:solidFill>
                          <a:schemeClr val="bg1"/>
                        </a:solidFill>
                        <a:latin typeface="+mj-lt"/>
                      </a:endParaRPr>
                    </a:p>
                  </a:txBody>
                  <a:tcPr anchor="ctr"/>
                </a:tc>
                <a:extLst>
                  <a:ext uri="{0D108BD9-81ED-4DB2-BD59-A6C34878D82A}">
                    <a16:rowId xmlns:a16="http://schemas.microsoft.com/office/drawing/2014/main" val="10000"/>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RSA Secure ID Access</a:t>
                      </a: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dirty="0">
                          <a:solidFill>
                            <a:schemeClr val="bg1"/>
                          </a:solidFill>
                          <a:latin typeface="+mj-lt"/>
                          <a:ea typeface="+mn-ea"/>
                          <a:cs typeface="+mn-cs"/>
                        </a:rPr>
                        <a:t>Application used in the THD environment for MFA authentication</a:t>
                      </a:r>
                    </a:p>
                  </a:txBody>
                  <a:tcPr anchor="ctr">
                    <a:solidFill>
                      <a:schemeClr val="accent1">
                        <a:alpha val="20000"/>
                      </a:schemeClr>
                    </a:solidFill>
                  </a:tcPr>
                </a:tc>
                <a:extLst>
                  <a:ext uri="{0D108BD9-81ED-4DB2-BD59-A6C34878D82A}">
                    <a16:rowId xmlns:a16="http://schemas.microsoft.com/office/drawing/2014/main" val="1939699881"/>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SAFE</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THD’s legacy access request and approval portal. SAFE is currently used as the primary platform for requesting access to SAP resources</a:t>
                      </a:r>
                    </a:p>
                  </a:txBody>
                  <a:tcPr anchor="ctr"/>
                </a:tc>
                <a:extLst>
                  <a:ext uri="{0D108BD9-81ED-4DB2-BD59-A6C34878D82A}">
                    <a16:rowId xmlns:a16="http://schemas.microsoft.com/office/drawing/2014/main" val="1559548437"/>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SailPoint</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Proposed global IAM tool to perform identity and access administration and certification</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extLst>
                  <a:ext uri="{0D108BD9-81ED-4DB2-BD59-A6C34878D82A}">
                    <a16:rowId xmlns:a16="http://schemas.microsoft.com/office/drawing/2014/main" val="3948390612"/>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a:solidFill>
                            <a:schemeClr val="bg1"/>
                          </a:solidFill>
                        </a:rPr>
                        <a:t>ServiceNow</a:t>
                      </a:r>
                      <a:endParaRPr lang="en-US" sz="1100" b="1" i="0" u="none" strike="noStrike" kern="1200">
                        <a:solidFill>
                          <a:schemeClr val="bg1"/>
                        </a:solidFill>
                        <a:latin typeface="+mj-lt"/>
                        <a:ea typeface="+mn-ea"/>
                        <a:cs typeface="+mn-cs"/>
                      </a:endParaRP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Tool used to request and track access requests</a:t>
                      </a:r>
                      <a:endParaRPr lang="en-US" sz="1100" b="1" i="0" u="none" strike="noStrike" kern="1200" dirty="0">
                        <a:solidFill>
                          <a:schemeClr val="bg1"/>
                        </a:solidFill>
                        <a:latin typeface="+mj-lt"/>
                        <a:ea typeface="+mn-ea"/>
                        <a:cs typeface="+mn-cs"/>
                      </a:endParaRPr>
                    </a:p>
                  </a:txBody>
                  <a:tcPr anchor="ctr"/>
                </a:tc>
                <a:extLst>
                  <a:ext uri="{0D108BD9-81ED-4DB2-BD59-A6C34878D82A}">
                    <a16:rowId xmlns:a16="http://schemas.microsoft.com/office/drawing/2014/main" val="3326271866"/>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Single Sign On  (SSO)</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kern="1200" baseline="0" dirty="0">
                          <a:solidFill>
                            <a:schemeClr val="bg1"/>
                          </a:solidFill>
                        </a:rPr>
                        <a:t>An access solution that allows a user to log on once to all connected systems and applications through their desktop or a portal application</a:t>
                      </a:r>
                      <a:endParaRPr lang="en-US" sz="1100" b="1" kern="1200" dirty="0">
                        <a:solidFill>
                          <a:schemeClr val="bg1"/>
                        </a:solidFill>
                        <a:latin typeface="+mn-lt"/>
                        <a:ea typeface="+mn-ea"/>
                        <a:cs typeface="ＭＳ Ｐゴシック"/>
                      </a:endParaRPr>
                    </a:p>
                  </a:txBody>
                  <a:tcPr anchor="ctr">
                    <a:solidFill>
                      <a:schemeClr val="accent1">
                        <a:alpha val="20000"/>
                      </a:schemeClr>
                    </a:solidFill>
                  </a:tcPr>
                </a:tc>
                <a:extLst>
                  <a:ext uri="{0D108BD9-81ED-4DB2-BD59-A6C34878D82A}">
                    <a16:rowId xmlns:a16="http://schemas.microsoft.com/office/drawing/2014/main" val="3361786620"/>
                  </a:ext>
                </a:extLst>
              </a:tr>
              <a:tr h="41656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Tomcat Valve</a:t>
                      </a: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i="0" u="none" strike="noStrike" kern="1200">
                          <a:solidFill>
                            <a:schemeClr val="bg1"/>
                          </a:solidFill>
                          <a:latin typeface="+mj-lt"/>
                          <a:ea typeface="+mn-ea"/>
                          <a:cs typeface="+mn-cs"/>
                        </a:rPr>
                        <a:t>Stores currently authenticate locally using Tomcat Value and Store LDAP. Every store has an instance of Tomcat Valve which enables stores to operate in an offline mode (exist in an island)</a:t>
                      </a:r>
                    </a:p>
                  </a:txBody>
                  <a:tcPr anchor="ctr"/>
                </a:tc>
                <a:extLst>
                  <a:ext uri="{0D108BD9-81ED-4DB2-BD59-A6C34878D82A}">
                    <a16:rowId xmlns:a16="http://schemas.microsoft.com/office/drawing/2014/main" val="2883415855"/>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User Identifier</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A data element that uniquely identifies a user. LDAP ID can be used as a unique identifier for THD associates, contractors and vendors</a:t>
                      </a: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extLst>
                  <a:ext uri="{0D108BD9-81ED-4DB2-BD59-A6C34878D82A}">
                    <a16:rowId xmlns:a16="http://schemas.microsoft.com/office/drawing/2014/main" val="2123979568"/>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a:solidFill>
                            <a:schemeClr val="bg1"/>
                          </a:solidFill>
                        </a:rPr>
                        <a:t>User type</a:t>
                      </a:r>
                      <a:endParaRPr lang="en-US" sz="1100" b="1" i="0" u="none" strike="noStrike" kern="1200">
                        <a:solidFill>
                          <a:schemeClr val="bg1"/>
                        </a:solidFill>
                        <a:latin typeface="+mj-lt"/>
                        <a:ea typeface="+mn-ea"/>
                        <a:cs typeface="+mn-cs"/>
                      </a:endParaRPr>
                    </a:p>
                  </a:txBody>
                  <a:tcPr anchor="ct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r>
                        <a:rPr lang="en-US" sz="1100" b="1" u="none" strike="noStrike" kern="1200" dirty="0">
                          <a:solidFill>
                            <a:schemeClr val="bg1"/>
                          </a:solidFill>
                        </a:rPr>
                        <a:t>User type describes the employment relationship between a user and The Home Depot</a:t>
                      </a:r>
                    </a:p>
                  </a:txBody>
                  <a:tcPr anchor="ctr"/>
                </a:tc>
                <a:extLst>
                  <a:ext uri="{0D108BD9-81ED-4DB2-BD59-A6C34878D82A}">
                    <a16:rowId xmlns:a16="http://schemas.microsoft.com/office/drawing/2014/main" val="3096060560"/>
                  </a:ext>
                </a:extLst>
              </a:tr>
              <a:tr h="254000">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endParaRPr lang="en-US" sz="1100" b="1" i="0" u="none" strike="noStrike" kern="1200" dirty="0">
                        <a:solidFill>
                          <a:schemeClr val="bg1"/>
                        </a:solidFill>
                        <a:latin typeface="+mj-lt"/>
                        <a:ea typeface="+mn-ea"/>
                        <a:cs typeface="+mn-cs"/>
                      </a:endParaRPr>
                    </a:p>
                  </a:txBody>
                  <a:tcPr anchor="ctr">
                    <a:solidFill>
                      <a:schemeClr val="accent1">
                        <a:alpha val="20000"/>
                      </a:schemeClr>
                    </a:solidFill>
                  </a:tcPr>
                </a:tc>
                <a:tc>
                  <a:txBody>
                    <a:bodyPr/>
                    <a:lstStyle/>
                    <a:p>
                      <a:pPr marL="0" marR="0" lvl="0" indent="0" algn="l" defTabSz="914400" rtl="0" eaLnBrk="1" fontAlgn="t" latinLnBrk="0" hangingPunct="1">
                        <a:lnSpc>
                          <a:spcPct val="100000"/>
                        </a:lnSpc>
                        <a:spcBef>
                          <a:spcPts val="0"/>
                        </a:spcBef>
                        <a:spcAft>
                          <a:spcPts val="300"/>
                        </a:spcAft>
                        <a:buClrTx/>
                        <a:buSzTx/>
                        <a:buFontTx/>
                        <a:buNone/>
                        <a:tabLst/>
                        <a:defRPr/>
                      </a:pPr>
                      <a:endParaRPr lang="en-US" sz="1100" b="1" u="none" strike="noStrike" kern="1200" dirty="0">
                        <a:solidFill>
                          <a:schemeClr val="bg1"/>
                        </a:solidFill>
                      </a:endParaRPr>
                    </a:p>
                  </a:txBody>
                  <a:tcPr anchor="ctr">
                    <a:solidFill>
                      <a:schemeClr val="accent1">
                        <a:alpha val="20000"/>
                      </a:schemeClr>
                    </a:solidFill>
                  </a:tcPr>
                </a:tc>
                <a:extLst>
                  <a:ext uri="{0D108BD9-81ED-4DB2-BD59-A6C34878D82A}">
                    <a16:rowId xmlns:a16="http://schemas.microsoft.com/office/drawing/2014/main" val="3113390562"/>
                  </a:ext>
                </a:extLst>
              </a:tr>
            </a:tbl>
          </a:graphicData>
        </a:graphic>
      </p:graphicFrame>
    </p:spTree>
    <p:extLst>
      <p:ext uri="{BB962C8B-B14F-4D97-AF65-F5344CB8AC3E}">
        <p14:creationId xmlns:p14="http://schemas.microsoft.com/office/powerpoint/2010/main" val="423539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355">
            <a:extLst>
              <a:ext uri="{FF2B5EF4-FFF2-40B4-BE49-F238E27FC236}">
                <a16:creationId xmlns:a16="http://schemas.microsoft.com/office/drawing/2014/main" id="{7E1AFFDB-5353-C04C-B839-4BD117D084BB}"/>
              </a:ext>
            </a:extLst>
          </p:cNvPr>
          <p:cNvSpPr/>
          <p:nvPr/>
        </p:nvSpPr>
        <p:spPr>
          <a:xfrm rot="5400000">
            <a:off x="-2007070" y="3695231"/>
            <a:ext cx="5796455" cy="529083"/>
          </a:xfrm>
          <a:prstGeom prst="rect">
            <a:avLst/>
          </a:prstGeom>
          <a:solidFill>
            <a:schemeClr val="accent1"/>
          </a:solidFill>
          <a:ln w="19050">
            <a:noFill/>
          </a:ln>
        </p:spPr>
        <p:txBody>
          <a:bodyPr lIns="56625" tIns="28300" rIns="56625" bIns="28300" anchor="ctr" anchorCtr="0">
            <a:noAutofit/>
          </a:bodyPr>
          <a:lstStyle/>
          <a:p>
            <a:pPr marL="0" marR="0" lvl="0" indent="0" algn="ctr" defTabSz="914400" eaLnBrk="1" fontAlgn="auto" latinLnBrk="0" hangingPunct="1">
              <a:lnSpc>
                <a:spcPct val="100000"/>
              </a:lnSpc>
              <a:spcBef>
                <a:spcPts val="0"/>
              </a:spcBef>
              <a:spcAft>
                <a:spcPts val="0"/>
              </a:spcAft>
              <a:buClr>
                <a:srgbClr val="E7E6E6"/>
              </a:buClr>
              <a:buSzPct val="25000"/>
              <a:buFontTx/>
              <a:buNone/>
              <a:tabLst/>
              <a:defRPr/>
            </a:pPr>
            <a:endParaRPr kumimoji="0" lang="en" sz="1400" b="1" i="0" u="none" strike="noStrike" kern="0" cap="none" spc="0" normalizeH="0" baseline="0" noProof="0" dirty="0">
              <a:ln>
                <a:noFill/>
              </a:ln>
              <a:effectLst/>
              <a:uLnTx/>
              <a:uFillTx/>
              <a:latin typeface="Calibri"/>
              <a:ea typeface="Calibri"/>
              <a:cs typeface="Calibri"/>
              <a:sym typeface="Calibri"/>
            </a:endParaRPr>
          </a:p>
        </p:txBody>
      </p:sp>
      <p:graphicFrame>
        <p:nvGraphicFramePr>
          <p:cNvPr id="2" name="Diagram 1">
            <a:extLst>
              <a:ext uri="{FF2B5EF4-FFF2-40B4-BE49-F238E27FC236}">
                <a16:creationId xmlns:a16="http://schemas.microsoft.com/office/drawing/2014/main" id="{B9580B97-50DF-1748-A4DC-CE7C52F1EF1B}"/>
              </a:ext>
            </a:extLst>
          </p:cNvPr>
          <p:cNvGraphicFramePr/>
          <p:nvPr>
            <p:extLst>
              <p:ext uri="{D42A27DB-BD31-4B8C-83A1-F6EECF244321}">
                <p14:modId xmlns:p14="http://schemas.microsoft.com/office/powerpoint/2010/main" val="5960211"/>
              </p:ext>
            </p:extLst>
          </p:nvPr>
        </p:nvGraphicFramePr>
        <p:xfrm>
          <a:off x="993223" y="1250438"/>
          <a:ext cx="1008773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 Same Side Corner Rectangle 2">
            <a:extLst>
              <a:ext uri="{FF2B5EF4-FFF2-40B4-BE49-F238E27FC236}">
                <a16:creationId xmlns:a16="http://schemas.microsoft.com/office/drawing/2014/main" id="{E693DCD7-F064-A742-9778-FE7850D9F3BE}"/>
              </a:ext>
            </a:extLst>
          </p:cNvPr>
          <p:cNvSpPr/>
          <p:nvPr/>
        </p:nvSpPr>
        <p:spPr>
          <a:xfrm>
            <a:off x="2055106" y="1250438"/>
            <a:ext cx="2094107" cy="39893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Instructions</a:t>
            </a:r>
          </a:p>
        </p:txBody>
      </p:sp>
      <p:sp>
        <p:nvSpPr>
          <p:cNvPr id="7" name="Round Same Side Corner Rectangle 6">
            <a:extLst>
              <a:ext uri="{FF2B5EF4-FFF2-40B4-BE49-F238E27FC236}">
                <a16:creationId xmlns:a16="http://schemas.microsoft.com/office/drawing/2014/main" id="{D00B8ACE-1A48-3446-8A4D-83334B5C870D}"/>
              </a:ext>
            </a:extLst>
          </p:cNvPr>
          <p:cNvSpPr/>
          <p:nvPr/>
        </p:nvSpPr>
        <p:spPr>
          <a:xfrm>
            <a:off x="7916633" y="1238603"/>
            <a:ext cx="2082774" cy="39893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Application Platforms</a:t>
            </a:r>
          </a:p>
        </p:txBody>
      </p:sp>
      <p:sp>
        <p:nvSpPr>
          <p:cNvPr id="13" name="Round Same Side Corner Rectangle 12">
            <a:extLst>
              <a:ext uri="{FF2B5EF4-FFF2-40B4-BE49-F238E27FC236}">
                <a16:creationId xmlns:a16="http://schemas.microsoft.com/office/drawing/2014/main" id="{3DFA93B8-867F-A246-8669-306FCD74FA4D}"/>
              </a:ext>
            </a:extLst>
          </p:cNvPr>
          <p:cNvSpPr/>
          <p:nvPr/>
        </p:nvSpPr>
        <p:spPr>
          <a:xfrm>
            <a:off x="7915395" y="3317412"/>
            <a:ext cx="2084012" cy="39893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Data Platforms</a:t>
            </a:r>
          </a:p>
        </p:txBody>
      </p:sp>
      <p:sp>
        <p:nvSpPr>
          <p:cNvPr id="14" name="Round Same Side Corner Rectangle 13">
            <a:extLst>
              <a:ext uri="{FF2B5EF4-FFF2-40B4-BE49-F238E27FC236}">
                <a16:creationId xmlns:a16="http://schemas.microsoft.com/office/drawing/2014/main" id="{F543CC6F-A83F-E442-BCA1-1B18F8406D63}"/>
              </a:ext>
            </a:extLst>
          </p:cNvPr>
          <p:cNvSpPr/>
          <p:nvPr/>
        </p:nvSpPr>
        <p:spPr>
          <a:xfrm>
            <a:off x="2064938" y="5415996"/>
            <a:ext cx="2094107" cy="39893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Process Flow Narrative</a:t>
            </a:r>
          </a:p>
        </p:txBody>
      </p:sp>
      <p:sp>
        <p:nvSpPr>
          <p:cNvPr id="17" name="Round Same Side Corner Rectangle 16">
            <a:extLst>
              <a:ext uri="{FF2B5EF4-FFF2-40B4-BE49-F238E27FC236}">
                <a16:creationId xmlns:a16="http://schemas.microsoft.com/office/drawing/2014/main" id="{40AF5515-D3F5-024E-B156-12B2B5BB0BE9}"/>
              </a:ext>
            </a:extLst>
          </p:cNvPr>
          <p:cNvSpPr/>
          <p:nvPr/>
        </p:nvSpPr>
        <p:spPr>
          <a:xfrm>
            <a:off x="2074770" y="3337283"/>
            <a:ext cx="2084275" cy="398937"/>
          </a:xfrm>
          <a:prstGeom prst="round2Same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Process and Data Flow</a:t>
            </a:r>
          </a:p>
        </p:txBody>
      </p:sp>
      <p:sp>
        <p:nvSpPr>
          <p:cNvPr id="18" name="Round Same Side Corner Rectangle 17">
            <a:extLst>
              <a:ext uri="{FF2B5EF4-FFF2-40B4-BE49-F238E27FC236}">
                <a16:creationId xmlns:a16="http://schemas.microsoft.com/office/drawing/2014/main" id="{BEF43165-7C31-EB48-8195-BD6D0FA1FFC2}"/>
              </a:ext>
            </a:extLst>
          </p:cNvPr>
          <p:cNvSpPr/>
          <p:nvPr/>
        </p:nvSpPr>
        <p:spPr>
          <a:xfrm>
            <a:off x="4995214" y="3337283"/>
            <a:ext cx="2074180" cy="39893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Network Connections</a:t>
            </a:r>
          </a:p>
        </p:txBody>
      </p:sp>
      <p:sp>
        <p:nvSpPr>
          <p:cNvPr id="19" name="Round Same Side Corner Rectangle 18">
            <a:extLst>
              <a:ext uri="{FF2B5EF4-FFF2-40B4-BE49-F238E27FC236}">
                <a16:creationId xmlns:a16="http://schemas.microsoft.com/office/drawing/2014/main" id="{7DAE6A6B-D182-6240-A12D-C6F503584CE2}"/>
              </a:ext>
            </a:extLst>
          </p:cNvPr>
          <p:cNvSpPr/>
          <p:nvPr/>
        </p:nvSpPr>
        <p:spPr>
          <a:xfrm>
            <a:off x="4995214" y="1250438"/>
            <a:ext cx="2074180" cy="39893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Environments</a:t>
            </a:r>
          </a:p>
        </p:txBody>
      </p:sp>
      <p:sp>
        <p:nvSpPr>
          <p:cNvPr id="20" name="Rectangle 19">
            <a:extLst>
              <a:ext uri="{FF2B5EF4-FFF2-40B4-BE49-F238E27FC236}">
                <a16:creationId xmlns:a16="http://schemas.microsoft.com/office/drawing/2014/main" id="{5BD03E20-819D-664C-B07A-5D82E40DFF56}"/>
              </a:ext>
            </a:extLst>
          </p:cNvPr>
          <p:cNvSpPr/>
          <p:nvPr/>
        </p:nvSpPr>
        <p:spPr>
          <a:xfrm>
            <a:off x="4261606" y="360457"/>
            <a:ext cx="5737801" cy="398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rPr>
              <a:t>Process Flow Summary</a:t>
            </a:r>
          </a:p>
        </p:txBody>
      </p:sp>
      <p:sp>
        <p:nvSpPr>
          <p:cNvPr id="5" name="TextBox 4">
            <a:extLst>
              <a:ext uri="{FF2B5EF4-FFF2-40B4-BE49-F238E27FC236}">
                <a16:creationId xmlns:a16="http://schemas.microsoft.com/office/drawing/2014/main" id="{6849A6F7-7473-F048-9B1A-C405B1A97076}"/>
              </a:ext>
            </a:extLst>
          </p:cNvPr>
          <p:cNvSpPr txBox="1"/>
          <p:nvPr/>
        </p:nvSpPr>
        <p:spPr>
          <a:xfrm>
            <a:off x="1782262" y="1111938"/>
            <a:ext cx="293069" cy="276999"/>
          </a:xfrm>
          <a:prstGeom prst="rect">
            <a:avLst/>
          </a:prstGeom>
          <a:noFill/>
          <a:ln w="19050">
            <a:solidFill>
              <a:schemeClr val="bg1"/>
            </a:solidFill>
          </a:ln>
        </p:spPr>
        <p:txBody>
          <a:bodyPr wrap="square" rtlCol="0">
            <a:spAutoFit/>
          </a:bodyPr>
          <a:lstStyle/>
          <a:p>
            <a:pPr algn="ctr"/>
            <a:r>
              <a:rPr lang="en-US" sz="1200" b="1" dirty="0">
                <a:solidFill>
                  <a:schemeClr val="bg1"/>
                </a:solidFill>
                <a:latin typeface="American Typewriter" panose="02090604020004020304" pitchFamily="18" charset="77"/>
              </a:rPr>
              <a:t>1</a:t>
            </a:r>
          </a:p>
        </p:txBody>
      </p:sp>
      <p:sp>
        <p:nvSpPr>
          <p:cNvPr id="21" name="Round Same Side Corner Rectangle 20">
            <a:extLst>
              <a:ext uri="{FF2B5EF4-FFF2-40B4-BE49-F238E27FC236}">
                <a16:creationId xmlns:a16="http://schemas.microsoft.com/office/drawing/2014/main" id="{85CA4B26-8515-2B4C-9873-1675512D6A66}"/>
              </a:ext>
            </a:extLst>
          </p:cNvPr>
          <p:cNvSpPr/>
          <p:nvPr/>
        </p:nvSpPr>
        <p:spPr>
          <a:xfrm>
            <a:off x="4989017" y="5429782"/>
            <a:ext cx="2094107" cy="39893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Product Classification</a:t>
            </a:r>
          </a:p>
        </p:txBody>
      </p:sp>
      <p:cxnSp>
        <p:nvCxnSpPr>
          <p:cNvPr id="16" name="Straight Connector 15">
            <a:extLst>
              <a:ext uri="{FF2B5EF4-FFF2-40B4-BE49-F238E27FC236}">
                <a16:creationId xmlns:a16="http://schemas.microsoft.com/office/drawing/2014/main" id="{CA18B075-C3E9-D74C-AA94-956B769CAE90}"/>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Slide Number Placeholder 3">
            <a:extLst>
              <a:ext uri="{FF2B5EF4-FFF2-40B4-BE49-F238E27FC236}">
                <a16:creationId xmlns:a16="http://schemas.microsoft.com/office/drawing/2014/main" id="{42A77BF3-EC01-8345-AD84-07444505FE4C}"/>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4</a:t>
            </a:fld>
            <a:endParaRPr lang="en-US" b="1" dirty="0">
              <a:solidFill>
                <a:srgbClr val="C55814"/>
              </a:solidFill>
              <a:latin typeface="Calibri" panose="020F0502020204030204"/>
            </a:endParaRPr>
          </a:p>
        </p:txBody>
      </p:sp>
      <p:sp>
        <p:nvSpPr>
          <p:cNvPr id="22" name="TextBox 21">
            <a:extLst>
              <a:ext uri="{FF2B5EF4-FFF2-40B4-BE49-F238E27FC236}">
                <a16:creationId xmlns:a16="http://schemas.microsoft.com/office/drawing/2014/main" id="{443FDCBB-A7A2-4194-BB00-A825470008B1}"/>
              </a:ext>
            </a:extLst>
          </p:cNvPr>
          <p:cNvSpPr txBox="1"/>
          <p:nvPr/>
        </p:nvSpPr>
        <p:spPr>
          <a:xfrm>
            <a:off x="4761474" y="1111938"/>
            <a:ext cx="293069" cy="276999"/>
          </a:xfrm>
          <a:prstGeom prst="rect">
            <a:avLst/>
          </a:prstGeom>
          <a:noFill/>
          <a:ln w="19050">
            <a:solidFill>
              <a:schemeClr val="bg1"/>
            </a:solidFill>
          </a:ln>
        </p:spPr>
        <p:txBody>
          <a:bodyPr wrap="square" rtlCol="0">
            <a:spAutoFit/>
          </a:bodyPr>
          <a:lstStyle/>
          <a:p>
            <a:pPr algn="ctr"/>
            <a:r>
              <a:rPr lang="en-US" sz="1200" b="1" dirty="0">
                <a:solidFill>
                  <a:schemeClr val="bg1"/>
                </a:solidFill>
                <a:latin typeface="American Typewriter" panose="02090604020004020304" pitchFamily="18" charset="77"/>
              </a:rPr>
              <a:t>2</a:t>
            </a:r>
          </a:p>
        </p:txBody>
      </p:sp>
      <p:sp>
        <p:nvSpPr>
          <p:cNvPr id="24" name="TextBox 23">
            <a:extLst>
              <a:ext uri="{FF2B5EF4-FFF2-40B4-BE49-F238E27FC236}">
                <a16:creationId xmlns:a16="http://schemas.microsoft.com/office/drawing/2014/main" id="{1BF014EF-0F0D-4AE2-B343-608ABEB004F4}"/>
              </a:ext>
            </a:extLst>
          </p:cNvPr>
          <p:cNvSpPr txBox="1"/>
          <p:nvPr/>
        </p:nvSpPr>
        <p:spPr>
          <a:xfrm>
            <a:off x="7700931" y="1114397"/>
            <a:ext cx="293069" cy="276999"/>
          </a:xfrm>
          <a:prstGeom prst="rect">
            <a:avLst/>
          </a:prstGeom>
          <a:noFill/>
          <a:ln w="19050">
            <a:solidFill>
              <a:schemeClr val="bg1"/>
            </a:solidFill>
          </a:ln>
        </p:spPr>
        <p:txBody>
          <a:bodyPr wrap="square" rtlCol="0">
            <a:spAutoFit/>
          </a:bodyPr>
          <a:lstStyle/>
          <a:p>
            <a:pPr algn="ctr"/>
            <a:r>
              <a:rPr lang="en-US" sz="1200" b="1" dirty="0">
                <a:solidFill>
                  <a:schemeClr val="bg1"/>
                </a:solidFill>
                <a:latin typeface="American Typewriter" panose="02090604020004020304" pitchFamily="18" charset="77"/>
              </a:rPr>
              <a:t>3</a:t>
            </a:r>
          </a:p>
        </p:txBody>
      </p:sp>
      <p:sp>
        <p:nvSpPr>
          <p:cNvPr id="25" name="TextBox 24">
            <a:extLst>
              <a:ext uri="{FF2B5EF4-FFF2-40B4-BE49-F238E27FC236}">
                <a16:creationId xmlns:a16="http://schemas.microsoft.com/office/drawing/2014/main" id="{1C326542-8E68-42CC-AF9E-3885BC449CC7}"/>
              </a:ext>
            </a:extLst>
          </p:cNvPr>
          <p:cNvSpPr txBox="1"/>
          <p:nvPr/>
        </p:nvSpPr>
        <p:spPr>
          <a:xfrm>
            <a:off x="7705548" y="3160251"/>
            <a:ext cx="293069" cy="276999"/>
          </a:xfrm>
          <a:prstGeom prst="rect">
            <a:avLst/>
          </a:prstGeom>
          <a:noFill/>
          <a:ln w="19050">
            <a:solidFill>
              <a:schemeClr val="bg1"/>
            </a:solidFill>
          </a:ln>
        </p:spPr>
        <p:txBody>
          <a:bodyPr wrap="square" rtlCol="0">
            <a:spAutoFit/>
          </a:bodyPr>
          <a:lstStyle/>
          <a:p>
            <a:pPr algn="ctr"/>
            <a:r>
              <a:rPr lang="en-US" sz="1200" b="1" dirty="0">
                <a:solidFill>
                  <a:schemeClr val="bg1"/>
                </a:solidFill>
                <a:latin typeface="American Typewriter" panose="02090604020004020304" pitchFamily="18" charset="77"/>
              </a:rPr>
              <a:t>6</a:t>
            </a:r>
          </a:p>
        </p:txBody>
      </p:sp>
      <p:sp>
        <p:nvSpPr>
          <p:cNvPr id="26" name="TextBox 25">
            <a:extLst>
              <a:ext uri="{FF2B5EF4-FFF2-40B4-BE49-F238E27FC236}">
                <a16:creationId xmlns:a16="http://schemas.microsoft.com/office/drawing/2014/main" id="{B83FEDD5-91B5-4316-AAF5-F397C8CD9847}"/>
              </a:ext>
            </a:extLst>
          </p:cNvPr>
          <p:cNvSpPr txBox="1"/>
          <p:nvPr/>
        </p:nvSpPr>
        <p:spPr>
          <a:xfrm>
            <a:off x="4792415" y="3160251"/>
            <a:ext cx="293069" cy="276999"/>
          </a:xfrm>
          <a:prstGeom prst="rect">
            <a:avLst/>
          </a:prstGeom>
          <a:noFill/>
          <a:ln w="19050">
            <a:solidFill>
              <a:schemeClr val="bg1"/>
            </a:solidFill>
          </a:ln>
        </p:spPr>
        <p:txBody>
          <a:bodyPr wrap="square" rtlCol="0">
            <a:spAutoFit/>
          </a:bodyPr>
          <a:lstStyle/>
          <a:p>
            <a:pPr algn="ctr"/>
            <a:r>
              <a:rPr lang="en-US" sz="1200" b="1" dirty="0">
                <a:solidFill>
                  <a:schemeClr val="bg1"/>
                </a:solidFill>
                <a:latin typeface="American Typewriter" panose="02090604020004020304" pitchFamily="18" charset="77"/>
              </a:rPr>
              <a:t>5</a:t>
            </a:r>
          </a:p>
        </p:txBody>
      </p:sp>
      <p:sp>
        <p:nvSpPr>
          <p:cNvPr id="27" name="TextBox 26">
            <a:extLst>
              <a:ext uri="{FF2B5EF4-FFF2-40B4-BE49-F238E27FC236}">
                <a16:creationId xmlns:a16="http://schemas.microsoft.com/office/drawing/2014/main" id="{8536B3BD-CFF2-4B76-9C99-304A75126793}"/>
              </a:ext>
            </a:extLst>
          </p:cNvPr>
          <p:cNvSpPr txBox="1"/>
          <p:nvPr/>
        </p:nvSpPr>
        <p:spPr>
          <a:xfrm>
            <a:off x="1855200" y="3168532"/>
            <a:ext cx="293069" cy="276999"/>
          </a:xfrm>
          <a:prstGeom prst="rect">
            <a:avLst/>
          </a:prstGeom>
          <a:noFill/>
          <a:ln w="19050">
            <a:solidFill>
              <a:schemeClr val="bg1"/>
            </a:solidFill>
          </a:ln>
        </p:spPr>
        <p:txBody>
          <a:bodyPr wrap="square" rtlCol="0">
            <a:spAutoFit/>
          </a:bodyPr>
          <a:lstStyle/>
          <a:p>
            <a:pPr algn="ctr"/>
            <a:r>
              <a:rPr lang="en-US" sz="1200" b="1" dirty="0">
                <a:solidFill>
                  <a:schemeClr val="bg1"/>
                </a:solidFill>
                <a:latin typeface="American Typewriter" panose="02090604020004020304" pitchFamily="18" charset="77"/>
              </a:rPr>
              <a:t>4</a:t>
            </a:r>
          </a:p>
        </p:txBody>
      </p:sp>
      <p:sp>
        <p:nvSpPr>
          <p:cNvPr id="28" name="TextBox 27">
            <a:extLst>
              <a:ext uri="{FF2B5EF4-FFF2-40B4-BE49-F238E27FC236}">
                <a16:creationId xmlns:a16="http://schemas.microsoft.com/office/drawing/2014/main" id="{19FA32BE-979C-44DD-8704-7CF7C2C9DAD5}"/>
              </a:ext>
            </a:extLst>
          </p:cNvPr>
          <p:cNvSpPr txBox="1"/>
          <p:nvPr/>
        </p:nvSpPr>
        <p:spPr>
          <a:xfrm>
            <a:off x="1845333" y="5225126"/>
            <a:ext cx="293069" cy="276999"/>
          </a:xfrm>
          <a:prstGeom prst="rect">
            <a:avLst/>
          </a:prstGeom>
          <a:noFill/>
          <a:ln w="19050">
            <a:solidFill>
              <a:schemeClr val="bg1"/>
            </a:solidFill>
          </a:ln>
        </p:spPr>
        <p:txBody>
          <a:bodyPr wrap="square" rtlCol="0">
            <a:spAutoFit/>
          </a:bodyPr>
          <a:lstStyle/>
          <a:p>
            <a:pPr algn="ctr"/>
            <a:r>
              <a:rPr lang="en-US" sz="1200" b="1" dirty="0">
                <a:solidFill>
                  <a:schemeClr val="bg1"/>
                </a:solidFill>
                <a:latin typeface="American Typewriter" panose="02090604020004020304" pitchFamily="18" charset="77"/>
              </a:rPr>
              <a:t>7</a:t>
            </a:r>
          </a:p>
        </p:txBody>
      </p:sp>
      <p:sp>
        <p:nvSpPr>
          <p:cNvPr id="29" name="TextBox 28">
            <a:extLst>
              <a:ext uri="{FF2B5EF4-FFF2-40B4-BE49-F238E27FC236}">
                <a16:creationId xmlns:a16="http://schemas.microsoft.com/office/drawing/2014/main" id="{9737CA56-AF05-4A6A-B426-BD242A9A56FB}"/>
              </a:ext>
            </a:extLst>
          </p:cNvPr>
          <p:cNvSpPr txBox="1"/>
          <p:nvPr/>
        </p:nvSpPr>
        <p:spPr>
          <a:xfrm>
            <a:off x="4775215" y="5225125"/>
            <a:ext cx="293069" cy="276999"/>
          </a:xfrm>
          <a:prstGeom prst="rect">
            <a:avLst/>
          </a:prstGeom>
          <a:noFill/>
          <a:ln w="19050">
            <a:solidFill>
              <a:schemeClr val="bg1"/>
            </a:solidFill>
          </a:ln>
        </p:spPr>
        <p:txBody>
          <a:bodyPr wrap="square" rtlCol="0">
            <a:spAutoFit/>
          </a:bodyPr>
          <a:lstStyle/>
          <a:p>
            <a:pPr algn="ctr"/>
            <a:r>
              <a:rPr lang="en-US" sz="1200" b="1" dirty="0">
                <a:solidFill>
                  <a:schemeClr val="bg1"/>
                </a:solidFill>
                <a:latin typeface="American Typewriter" panose="02090604020004020304" pitchFamily="18" charset="77"/>
              </a:rPr>
              <a:t>8</a:t>
            </a:r>
          </a:p>
        </p:txBody>
      </p:sp>
      <p:sp>
        <p:nvSpPr>
          <p:cNvPr id="30" name="Round Same Side Corner Rectangle 20">
            <a:extLst>
              <a:ext uri="{FF2B5EF4-FFF2-40B4-BE49-F238E27FC236}">
                <a16:creationId xmlns:a16="http://schemas.microsoft.com/office/drawing/2014/main" id="{2127474E-5BC2-4D3A-ABF2-1533708EF662}"/>
              </a:ext>
            </a:extLst>
          </p:cNvPr>
          <p:cNvSpPr/>
          <p:nvPr/>
        </p:nvSpPr>
        <p:spPr>
          <a:xfrm>
            <a:off x="7905300" y="5398063"/>
            <a:ext cx="2094107" cy="39893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Security Components</a:t>
            </a:r>
          </a:p>
        </p:txBody>
      </p:sp>
      <p:sp>
        <p:nvSpPr>
          <p:cNvPr id="31" name="TextBox 30">
            <a:extLst>
              <a:ext uri="{FF2B5EF4-FFF2-40B4-BE49-F238E27FC236}">
                <a16:creationId xmlns:a16="http://schemas.microsoft.com/office/drawing/2014/main" id="{52E7DDD3-46A6-488D-A53C-C08B96B16B79}"/>
              </a:ext>
            </a:extLst>
          </p:cNvPr>
          <p:cNvSpPr txBox="1"/>
          <p:nvPr/>
        </p:nvSpPr>
        <p:spPr>
          <a:xfrm>
            <a:off x="7700931" y="5225125"/>
            <a:ext cx="293069" cy="276999"/>
          </a:xfrm>
          <a:prstGeom prst="rect">
            <a:avLst/>
          </a:prstGeom>
          <a:noFill/>
          <a:ln w="19050">
            <a:solidFill>
              <a:schemeClr val="bg1"/>
            </a:solidFill>
          </a:ln>
        </p:spPr>
        <p:txBody>
          <a:bodyPr wrap="square" rtlCol="0">
            <a:spAutoFit/>
          </a:bodyPr>
          <a:lstStyle/>
          <a:p>
            <a:pPr algn="ctr"/>
            <a:r>
              <a:rPr lang="en-US" sz="1200" b="1" dirty="0">
                <a:solidFill>
                  <a:schemeClr val="bg1"/>
                </a:solidFill>
                <a:latin typeface="American Typewriter" panose="02090604020004020304" pitchFamily="18" charset="77"/>
              </a:rPr>
              <a:t>9</a:t>
            </a:r>
          </a:p>
        </p:txBody>
      </p:sp>
    </p:spTree>
    <p:extLst>
      <p:ext uri="{BB962C8B-B14F-4D97-AF65-F5344CB8AC3E}">
        <p14:creationId xmlns:p14="http://schemas.microsoft.com/office/powerpoint/2010/main" val="183850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19A471-3220-3E47-B353-C2EE529017F5}"/>
              </a:ext>
            </a:extLst>
          </p:cNvPr>
          <p:cNvSpPr/>
          <p:nvPr/>
        </p:nvSpPr>
        <p:spPr>
          <a:xfrm>
            <a:off x="1179322" y="858470"/>
            <a:ext cx="9332396" cy="5632311"/>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93CCF50-8CE8-A041-BADE-2372F9611130}"/>
              </a:ext>
            </a:extLst>
          </p:cNvPr>
          <p:cNvSpPr/>
          <p:nvPr/>
        </p:nvSpPr>
        <p:spPr>
          <a:xfrm>
            <a:off x="922081" y="858470"/>
            <a:ext cx="9589637" cy="6163226"/>
          </a:xfrm>
          <a:prstGeom prst="rect">
            <a:avLst/>
          </a:prstGeom>
          <a:noFill/>
        </p:spPr>
        <p:txBody>
          <a:bodyPr wrap="square">
            <a:spAutoFit/>
          </a:bodyPr>
          <a:lstStyle/>
          <a:p>
            <a:pPr lvl="1" algn="just">
              <a:lnSpc>
                <a:spcPct val="150000"/>
              </a:lnSpc>
            </a:pPr>
            <a:r>
              <a:rPr lang="en-US" sz="1200" b="1" dirty="0">
                <a:solidFill>
                  <a:schemeClr val="bg1"/>
                </a:solidFill>
              </a:rPr>
              <a:t>The PSRB architectural diagram is a </a:t>
            </a:r>
            <a:r>
              <a:rPr lang="en-US" sz="1200" b="1" dirty="0">
                <a:solidFill>
                  <a:prstClr val="black"/>
                </a:solidFill>
              </a:rPr>
              <a:t>is a high-level illustration of the environments, application, data, network and security components that makes up a product. Use the instructions below to create your architecture diagram in the PSRB format. </a:t>
            </a:r>
          </a:p>
          <a:p>
            <a:pPr lvl="1" algn="just"/>
            <a:endParaRPr lang="en-US" sz="1200" dirty="0">
              <a:solidFill>
                <a:schemeClr val="bg1"/>
              </a:solidFill>
            </a:endParaRPr>
          </a:p>
          <a:p>
            <a:pPr marL="852487" lvl="2" indent="-228600" algn="just">
              <a:buFont typeface="+mj-lt"/>
              <a:buAutoNum type="arabicPeriod"/>
            </a:pPr>
            <a:r>
              <a:rPr lang="en-US" sz="1200" b="1" dirty="0">
                <a:solidFill>
                  <a:srgbClr val="9D360E"/>
                </a:solidFill>
              </a:rPr>
              <a:t>Environments</a:t>
            </a:r>
          </a:p>
          <a:p>
            <a:pPr marL="1309687" lvl="3" indent="-228600" algn="just">
              <a:buFont typeface="+mj-lt"/>
              <a:buAutoNum type="alphaLcPeriod"/>
            </a:pPr>
            <a:r>
              <a:rPr lang="en-US" sz="1200" dirty="0">
                <a:solidFill>
                  <a:prstClr val="black"/>
                </a:solidFill>
              </a:rPr>
              <a:t>All environments should be labeled with the physical location in which the product components are deployed (e.g. ATC, SSC, GCP, Azure, Stores, Distribution Centers, Third Party, etc.) using a square.</a:t>
            </a:r>
          </a:p>
          <a:p>
            <a:pPr marL="1309687" lvl="3" indent="-228600" algn="just">
              <a:buFont typeface="+mj-lt"/>
              <a:buAutoNum type="alphaLcPeriod"/>
            </a:pPr>
            <a:r>
              <a:rPr lang="en-US" sz="1050" dirty="0">
                <a:solidFill>
                  <a:prstClr val="black"/>
                </a:solidFill>
              </a:rPr>
              <a:t>Include Region and Zone information for environments, with </a:t>
            </a:r>
            <a:r>
              <a:rPr lang="en-US" sz="1050" dirty="0">
                <a:solidFill>
                  <a:schemeClr val="bg1"/>
                </a:solidFill>
              </a:rPr>
              <a:t>External and non-managed THD services represented by a white cloud.</a:t>
            </a:r>
          </a:p>
          <a:p>
            <a:pPr marL="852487" lvl="2" indent="-228600" algn="just">
              <a:buFont typeface="+mj-lt"/>
              <a:buAutoNum type="arabicPeriod"/>
            </a:pPr>
            <a:r>
              <a:rPr lang="en-US" sz="1200" b="1" dirty="0">
                <a:solidFill>
                  <a:srgbClr val="9D360E"/>
                </a:solidFill>
              </a:rPr>
              <a:t>Application Platforms (Process)</a:t>
            </a:r>
            <a:endParaRPr lang="en-US" sz="1200" dirty="0"/>
          </a:p>
          <a:p>
            <a:pPr marL="1309687" lvl="3" indent="-228600" algn="just">
              <a:buFont typeface="+mj-lt"/>
              <a:buAutoNum type="alphaLcPeriod"/>
            </a:pPr>
            <a:r>
              <a:rPr lang="en-US" sz="1200" dirty="0">
                <a:solidFill>
                  <a:schemeClr val="bg1"/>
                </a:solidFill>
              </a:rPr>
              <a:t>Proprietary Operating System (e.g. PCF, GKE, Google Compute Engine)</a:t>
            </a:r>
          </a:p>
          <a:p>
            <a:pPr marL="1309687" lvl="3" indent="-228600" algn="just">
              <a:buFont typeface="+mj-lt"/>
              <a:buAutoNum type="alphaLcPeriod"/>
            </a:pPr>
            <a:r>
              <a:rPr lang="en-US" sz="1200" dirty="0">
                <a:solidFill>
                  <a:schemeClr val="bg1"/>
                </a:solidFill>
              </a:rPr>
              <a:t>Virtual Machine (THD RHEL Image, GCP Windows Image)</a:t>
            </a:r>
          </a:p>
          <a:p>
            <a:pPr marL="1309687" lvl="3" indent="-228600" algn="just">
              <a:buFont typeface="+mj-lt"/>
              <a:buAutoNum type="alphaLcPeriod"/>
            </a:pPr>
            <a:r>
              <a:rPr lang="en-US" sz="1200" dirty="0">
                <a:solidFill>
                  <a:schemeClr val="bg1"/>
                </a:solidFill>
              </a:rPr>
              <a:t>Container (Docker), Serverless (Google Cloud Function, App engine)</a:t>
            </a:r>
          </a:p>
          <a:p>
            <a:pPr marL="852487" lvl="2" indent="-228600" algn="just">
              <a:buFont typeface="+mj-lt"/>
              <a:buAutoNum type="arabicPeriod"/>
            </a:pPr>
            <a:r>
              <a:rPr lang="en-US" sz="1200" b="1" dirty="0">
                <a:solidFill>
                  <a:srgbClr val="9D360E"/>
                </a:solidFill>
              </a:rPr>
              <a:t>Process and Data Flow Depiction on the Diagram</a:t>
            </a:r>
            <a:endParaRPr lang="en-US" sz="1200" dirty="0"/>
          </a:p>
          <a:p>
            <a:pPr marL="1309687" lvl="3" indent="-228600" algn="just">
              <a:buFont typeface="+mj-lt"/>
              <a:buAutoNum type="alphaLcPeriod"/>
            </a:pPr>
            <a:r>
              <a:rPr lang="en-US" sz="1200" dirty="0">
                <a:solidFill>
                  <a:schemeClr val="bg1"/>
                </a:solidFill>
              </a:rPr>
              <a:t>User Devices and security access patterns defined on diagram.</a:t>
            </a:r>
          </a:p>
          <a:p>
            <a:pPr marL="1309687" lvl="3" indent="-228600" algn="just">
              <a:buFont typeface="+mj-lt"/>
              <a:buAutoNum type="alphaLcPeriod"/>
            </a:pPr>
            <a:r>
              <a:rPr lang="en-US" sz="1200" dirty="0">
                <a:solidFill>
                  <a:schemeClr val="bg1"/>
                </a:solidFill>
              </a:rPr>
              <a:t>Application and Data Integration Patterns</a:t>
            </a:r>
          </a:p>
          <a:p>
            <a:pPr marL="1309687" lvl="3" indent="-228600" algn="just">
              <a:buFont typeface="+mj-lt"/>
              <a:buAutoNum type="alphaLcPeriod"/>
            </a:pPr>
            <a:r>
              <a:rPr lang="en-US" sz="1200" dirty="0">
                <a:solidFill>
                  <a:schemeClr val="bg1"/>
                </a:solidFill>
              </a:rPr>
              <a:t>Data type and classification icons, and authentication icons.</a:t>
            </a:r>
          </a:p>
          <a:p>
            <a:pPr marL="852487" lvl="2" indent="-228600" algn="just">
              <a:buFont typeface="+mj-lt"/>
              <a:buAutoNum type="arabicPeriod"/>
            </a:pPr>
            <a:r>
              <a:rPr lang="en-US" sz="1200" b="1" dirty="0">
                <a:solidFill>
                  <a:srgbClr val="9D360E"/>
                </a:solidFill>
              </a:rPr>
              <a:t>Network Components (Transmission of Data)</a:t>
            </a:r>
          </a:p>
          <a:p>
            <a:pPr marL="1309687" lvl="3" indent="-228600" algn="just">
              <a:buFont typeface="+mj-lt"/>
              <a:buAutoNum type="alphaLcPeriod"/>
            </a:pPr>
            <a:r>
              <a:rPr lang="en-US" sz="1200" dirty="0">
                <a:solidFill>
                  <a:prstClr val="black"/>
                </a:solidFill>
              </a:rPr>
              <a:t>Load Balancer, API Gateway, Proxy Server, Firewall</a:t>
            </a:r>
          </a:p>
          <a:p>
            <a:pPr marL="1309687" lvl="3" indent="-228600" algn="just">
              <a:buFont typeface="+mj-lt"/>
              <a:buAutoNum type="alphaLcPeriod"/>
            </a:pPr>
            <a:r>
              <a:rPr lang="en-US" sz="1200" dirty="0">
                <a:solidFill>
                  <a:prstClr val="black"/>
                </a:solidFill>
              </a:rPr>
              <a:t>Transmission paths between networks (MPLS, Internet, Equinix)</a:t>
            </a:r>
          </a:p>
          <a:p>
            <a:pPr marL="1309687" lvl="3" indent="-228600" algn="just">
              <a:buFont typeface="+mj-lt"/>
              <a:buAutoNum type="alphaLcPeriod"/>
            </a:pPr>
            <a:r>
              <a:rPr lang="en-US" sz="1200" dirty="0">
                <a:solidFill>
                  <a:prstClr val="black"/>
                </a:solidFill>
              </a:rPr>
              <a:t>Firewall ports for each connection.</a:t>
            </a:r>
          </a:p>
          <a:p>
            <a:pPr marL="852487" lvl="2" indent="-228600" algn="just">
              <a:buFont typeface="+mj-lt"/>
              <a:buAutoNum type="arabicPeriod"/>
            </a:pPr>
            <a:r>
              <a:rPr lang="en-US" sz="1200" b="1" dirty="0">
                <a:solidFill>
                  <a:srgbClr val="9D360E"/>
                </a:solidFill>
              </a:rPr>
              <a:t>Data Platforms (Data Stored at rest)</a:t>
            </a:r>
            <a:endParaRPr lang="en-US" sz="1200" dirty="0"/>
          </a:p>
          <a:p>
            <a:pPr marL="1309687" lvl="3" indent="-228600" algn="just">
              <a:buFont typeface="+mj-lt"/>
              <a:buAutoNum type="alphaLcPeriod"/>
            </a:pPr>
            <a:r>
              <a:rPr lang="en-US" sz="1200" dirty="0">
                <a:solidFill>
                  <a:schemeClr val="bg1"/>
                </a:solidFill>
              </a:rPr>
              <a:t>Databases, on-premise or in cloud, or other storage like buckets or file shares.</a:t>
            </a:r>
            <a:endParaRPr lang="en-US" sz="1200" dirty="0">
              <a:solidFill>
                <a:prstClr val="black"/>
              </a:solidFill>
            </a:endParaRPr>
          </a:p>
          <a:p>
            <a:pPr marL="852487" lvl="2" indent="-228600" algn="just">
              <a:buFont typeface="+mj-lt"/>
              <a:buAutoNum type="arabicPeriod"/>
            </a:pPr>
            <a:r>
              <a:rPr lang="en-US" sz="1200" b="1" dirty="0">
                <a:solidFill>
                  <a:srgbClr val="9D360E"/>
                </a:solidFill>
              </a:rPr>
              <a:t>Process Flow Narrative that Accompanies the Diagram</a:t>
            </a:r>
          </a:p>
          <a:p>
            <a:pPr marL="1309687" lvl="3" indent="-228600" algn="just">
              <a:buFont typeface="+mj-lt"/>
              <a:buAutoNum type="alphaLcPeriod"/>
            </a:pPr>
            <a:r>
              <a:rPr lang="en-US" sz="1200" dirty="0">
                <a:solidFill>
                  <a:prstClr val="black"/>
                </a:solidFill>
              </a:rPr>
              <a:t>User devices and security access patterns.</a:t>
            </a:r>
          </a:p>
          <a:p>
            <a:pPr marL="1309687" lvl="3" indent="-228600" algn="just">
              <a:buFont typeface="+mj-lt"/>
              <a:buAutoNum type="alphaLcPeriod"/>
            </a:pPr>
            <a:r>
              <a:rPr lang="en-US" sz="1200" dirty="0">
                <a:solidFill>
                  <a:prstClr val="black"/>
                </a:solidFill>
              </a:rPr>
              <a:t>Application/Data integration patterns.</a:t>
            </a:r>
          </a:p>
          <a:p>
            <a:pPr marL="1309687" lvl="3" indent="-228600" algn="just">
              <a:buFont typeface="+mj-lt"/>
              <a:buAutoNum type="alphaLcPeriod"/>
            </a:pPr>
            <a:r>
              <a:rPr lang="en-US" sz="1200" dirty="0">
                <a:solidFill>
                  <a:prstClr val="black"/>
                </a:solidFill>
              </a:rPr>
              <a:t>Describe authentication mechanisms but not the data classification at each step.</a:t>
            </a:r>
          </a:p>
          <a:p>
            <a:pPr marL="852487" lvl="2" indent="-228600" algn="just">
              <a:buFont typeface="+mj-lt"/>
              <a:buAutoNum type="arabicPeriod"/>
            </a:pPr>
            <a:r>
              <a:rPr lang="en-US" sz="1200" b="1" dirty="0">
                <a:solidFill>
                  <a:srgbClr val="9D360E"/>
                </a:solidFill>
              </a:rPr>
              <a:t>Product Classification</a:t>
            </a:r>
          </a:p>
          <a:p>
            <a:pPr marL="1309687" lvl="3" indent="-228600" algn="just">
              <a:buFont typeface="+mj-lt"/>
              <a:buAutoNum type="alphaLcPeriod"/>
            </a:pPr>
            <a:r>
              <a:rPr lang="en-US" sz="1200" dirty="0">
                <a:solidFill>
                  <a:schemeClr val="bg1"/>
                </a:solidFill>
              </a:rPr>
              <a:t>Data type and classification icons, and what else to depict on the diagram</a:t>
            </a:r>
            <a:r>
              <a:rPr lang="en-US" sz="1200" dirty="0">
                <a:solidFill>
                  <a:prstClr val="black"/>
                </a:solidFill>
              </a:rPr>
              <a:t>.</a:t>
            </a:r>
          </a:p>
          <a:p>
            <a:pPr marL="852487" lvl="2" indent="-228600" algn="just">
              <a:buFont typeface="+mj-lt"/>
              <a:buAutoNum type="arabicPeriod"/>
            </a:pPr>
            <a:r>
              <a:rPr lang="en-US" sz="1200" b="1" dirty="0">
                <a:solidFill>
                  <a:srgbClr val="9D360E"/>
                </a:solidFill>
              </a:rPr>
              <a:t>Security Components</a:t>
            </a:r>
          </a:p>
          <a:p>
            <a:pPr marL="1309687" lvl="3" indent="-228600" algn="just">
              <a:buFont typeface="+mj-lt"/>
              <a:buAutoNum type="alphaLcPeriod"/>
            </a:pPr>
            <a:r>
              <a:rPr lang="en-US" sz="1200" dirty="0">
                <a:solidFill>
                  <a:schemeClr val="bg1"/>
                </a:solidFill>
              </a:rPr>
              <a:t>Requirements are listed separately on these slides</a:t>
            </a:r>
            <a:endParaRPr lang="en-US" sz="1200" dirty="0">
              <a:solidFill>
                <a:prstClr val="black"/>
              </a:solidFill>
            </a:endParaRPr>
          </a:p>
          <a:p>
            <a:pPr marL="1309687" lvl="3" indent="-228600" algn="just">
              <a:buFont typeface="+mj-lt"/>
              <a:buAutoNum type="alphaLcPeriod"/>
            </a:pPr>
            <a:endParaRPr lang="en-US" sz="1200" dirty="0">
              <a:solidFill>
                <a:prstClr val="black"/>
              </a:solidFill>
            </a:endParaRPr>
          </a:p>
          <a:p>
            <a:pPr marL="1309687" lvl="3" indent="-228600" algn="just">
              <a:buFont typeface="+mj-lt"/>
              <a:buAutoNum type="alphaLcPeriod"/>
            </a:pPr>
            <a:endParaRPr lang="en-US" sz="1200" dirty="0">
              <a:solidFill>
                <a:prstClr val="black"/>
              </a:solidFill>
            </a:endParaRPr>
          </a:p>
          <a:p>
            <a:pPr marL="1081087" lvl="3" algn="just"/>
            <a:endParaRPr lang="en-US" sz="1200" dirty="0">
              <a:solidFill>
                <a:schemeClr val="bg1"/>
              </a:solidFill>
            </a:endParaRPr>
          </a:p>
        </p:txBody>
      </p:sp>
      <p:sp>
        <p:nvSpPr>
          <p:cNvPr id="9" name="Rectangle 8">
            <a:extLst>
              <a:ext uri="{FF2B5EF4-FFF2-40B4-BE49-F238E27FC236}">
                <a16:creationId xmlns:a16="http://schemas.microsoft.com/office/drawing/2014/main" id="{673B9F3F-9693-7C4B-97C6-7895E0E9D9EA}"/>
              </a:ext>
            </a:extLst>
          </p:cNvPr>
          <p:cNvSpPr/>
          <p:nvPr/>
        </p:nvSpPr>
        <p:spPr>
          <a:xfrm>
            <a:off x="4237302" y="367219"/>
            <a:ext cx="5270570" cy="421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rPr>
              <a:t>Getting Started</a:t>
            </a:r>
          </a:p>
        </p:txBody>
      </p:sp>
      <p:cxnSp>
        <p:nvCxnSpPr>
          <p:cNvPr id="8" name="Straight Connector 7">
            <a:extLst>
              <a:ext uri="{FF2B5EF4-FFF2-40B4-BE49-F238E27FC236}">
                <a16:creationId xmlns:a16="http://schemas.microsoft.com/office/drawing/2014/main" id="{E5D2B78F-2390-134F-AC01-3121B043CAFB}"/>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3">
            <a:extLst>
              <a:ext uri="{FF2B5EF4-FFF2-40B4-BE49-F238E27FC236}">
                <a16:creationId xmlns:a16="http://schemas.microsoft.com/office/drawing/2014/main" id="{67FE2397-B589-F143-A1AD-547B67CD68A7}"/>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5</a:t>
            </a:fld>
            <a:endParaRPr lang="en-US" b="1" dirty="0">
              <a:solidFill>
                <a:srgbClr val="C55814"/>
              </a:solidFill>
              <a:latin typeface="Calibri" panose="020F0502020204030204"/>
            </a:endParaRPr>
          </a:p>
        </p:txBody>
      </p:sp>
    </p:spTree>
    <p:extLst>
      <p:ext uri="{BB962C8B-B14F-4D97-AF65-F5344CB8AC3E}">
        <p14:creationId xmlns:p14="http://schemas.microsoft.com/office/powerpoint/2010/main" val="234378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6</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852180" y="112245"/>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Defining Environments</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F431CF9-1210-E74E-A35D-700F4AC516B9}"/>
              </a:ext>
            </a:extLst>
          </p:cNvPr>
          <p:cNvGrpSpPr/>
          <p:nvPr/>
        </p:nvGrpSpPr>
        <p:grpSpPr>
          <a:xfrm>
            <a:off x="4746436" y="5038343"/>
            <a:ext cx="2431604" cy="1473077"/>
            <a:chOff x="4746436" y="5038343"/>
            <a:chExt cx="2431604" cy="1473077"/>
          </a:xfrm>
        </p:grpSpPr>
        <p:pic>
          <p:nvPicPr>
            <p:cNvPr id="37" name="Picture 36">
              <a:extLst>
                <a:ext uri="{FF2B5EF4-FFF2-40B4-BE49-F238E27FC236}">
                  <a16:creationId xmlns:a16="http://schemas.microsoft.com/office/drawing/2014/main" id="{11B2822B-25D1-9A49-9726-F13E59E9D32B}"/>
                </a:ext>
              </a:extLst>
            </p:cNvPr>
            <p:cNvPicPr>
              <a:picLocks noChangeAspect="1"/>
            </p:cNvPicPr>
            <p:nvPr/>
          </p:nvPicPr>
          <p:blipFill>
            <a:blip r:embed="rId3"/>
            <a:stretch>
              <a:fillRect/>
            </a:stretch>
          </p:blipFill>
          <p:spPr>
            <a:xfrm>
              <a:off x="4746436" y="5038343"/>
              <a:ext cx="2431604" cy="1473077"/>
            </a:xfrm>
            <a:prstGeom prst="rect">
              <a:avLst/>
            </a:prstGeom>
          </p:spPr>
        </p:pic>
        <p:sp>
          <p:nvSpPr>
            <p:cNvPr id="38" name="TextBox 37">
              <a:extLst>
                <a:ext uri="{FF2B5EF4-FFF2-40B4-BE49-F238E27FC236}">
                  <a16:creationId xmlns:a16="http://schemas.microsoft.com/office/drawing/2014/main" id="{C6FAF07B-5F5E-F846-8D63-6675E3E8EB72}"/>
                </a:ext>
              </a:extLst>
            </p:cNvPr>
            <p:cNvSpPr txBox="1"/>
            <p:nvPr/>
          </p:nvSpPr>
          <p:spPr>
            <a:xfrm>
              <a:off x="4810444" y="5070650"/>
              <a:ext cx="502702" cy="307777"/>
            </a:xfrm>
            <a:prstGeom prst="rect">
              <a:avLst/>
            </a:prstGeom>
            <a:noFill/>
          </p:spPr>
          <p:txBody>
            <a:bodyPr wrap="none" rtlCol="0">
              <a:spAutoFit/>
            </a:bodyPr>
            <a:lstStyle/>
            <a:p>
              <a:r>
                <a:rPr lang="en-US" sz="1400" b="1" dirty="0">
                  <a:solidFill>
                    <a:prstClr val="black"/>
                  </a:solidFill>
                  <a:latin typeface="Trebuchet MS" panose="020B0603020202020204"/>
                </a:rPr>
                <a:t>ATC</a:t>
              </a:r>
            </a:p>
          </p:txBody>
        </p:sp>
      </p:grpSp>
      <p:grpSp>
        <p:nvGrpSpPr>
          <p:cNvPr id="39" name="Group 38">
            <a:extLst>
              <a:ext uri="{FF2B5EF4-FFF2-40B4-BE49-F238E27FC236}">
                <a16:creationId xmlns:a16="http://schemas.microsoft.com/office/drawing/2014/main" id="{56A0CE56-854A-A54B-80E9-0785CA85C25B}"/>
              </a:ext>
            </a:extLst>
          </p:cNvPr>
          <p:cNvGrpSpPr/>
          <p:nvPr/>
        </p:nvGrpSpPr>
        <p:grpSpPr>
          <a:xfrm>
            <a:off x="5579482" y="5470146"/>
            <a:ext cx="851074" cy="863949"/>
            <a:chOff x="5680066" y="5268978"/>
            <a:chExt cx="851074" cy="863949"/>
          </a:xfrm>
        </p:grpSpPr>
        <p:pic>
          <p:nvPicPr>
            <p:cNvPr id="40" name="Picture 39">
              <a:extLst>
                <a:ext uri="{FF2B5EF4-FFF2-40B4-BE49-F238E27FC236}">
                  <a16:creationId xmlns:a16="http://schemas.microsoft.com/office/drawing/2014/main" id="{807C0070-B39D-144E-979A-04121781E8AA}"/>
                </a:ext>
              </a:extLst>
            </p:cNvPr>
            <p:cNvPicPr>
              <a:picLocks noChangeAspect="1"/>
            </p:cNvPicPr>
            <p:nvPr/>
          </p:nvPicPr>
          <p:blipFill>
            <a:blip r:embed="rId4"/>
            <a:stretch>
              <a:fillRect/>
            </a:stretch>
          </p:blipFill>
          <p:spPr>
            <a:xfrm>
              <a:off x="5680066" y="5268978"/>
              <a:ext cx="851074" cy="863949"/>
            </a:xfrm>
            <a:prstGeom prst="rect">
              <a:avLst/>
            </a:prstGeom>
          </p:spPr>
        </p:pic>
        <p:sp>
          <p:nvSpPr>
            <p:cNvPr id="42" name="TextBox 41">
              <a:extLst>
                <a:ext uri="{FF2B5EF4-FFF2-40B4-BE49-F238E27FC236}">
                  <a16:creationId xmlns:a16="http://schemas.microsoft.com/office/drawing/2014/main" id="{812BF5E6-F0B0-354F-8A83-AF1D04574888}"/>
                </a:ext>
              </a:extLst>
            </p:cNvPr>
            <p:cNvSpPr txBox="1"/>
            <p:nvPr/>
          </p:nvSpPr>
          <p:spPr>
            <a:xfrm>
              <a:off x="5906674" y="5573994"/>
              <a:ext cx="423514" cy="253916"/>
            </a:xfrm>
            <a:prstGeom prst="rect">
              <a:avLst/>
            </a:prstGeom>
            <a:noFill/>
          </p:spPr>
          <p:txBody>
            <a:bodyPr wrap="none" rtlCol="0">
              <a:spAutoFit/>
            </a:bodyPr>
            <a:lstStyle/>
            <a:p>
              <a:pPr algn="ctr"/>
              <a:r>
                <a:rPr lang="en-US" sz="1050" b="1" dirty="0">
                  <a:solidFill>
                    <a:prstClr val="black"/>
                  </a:solidFill>
                  <a:latin typeface="Trebuchet MS" panose="020B0603020202020204"/>
                </a:rPr>
                <a:t>PCF</a:t>
              </a:r>
            </a:p>
          </p:txBody>
        </p:sp>
      </p:grpSp>
      <p:sp>
        <p:nvSpPr>
          <p:cNvPr id="43" name="Rectangle 42">
            <a:extLst>
              <a:ext uri="{FF2B5EF4-FFF2-40B4-BE49-F238E27FC236}">
                <a16:creationId xmlns:a16="http://schemas.microsoft.com/office/drawing/2014/main" id="{77D519FA-7694-864C-A4A2-35F3CF4DD2FE}"/>
              </a:ext>
            </a:extLst>
          </p:cNvPr>
          <p:cNvSpPr/>
          <p:nvPr/>
        </p:nvSpPr>
        <p:spPr>
          <a:xfrm>
            <a:off x="5418875" y="5442820"/>
            <a:ext cx="1096927" cy="192256"/>
          </a:xfrm>
          <a:prstGeom prst="rect">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grpSp>
        <p:nvGrpSpPr>
          <p:cNvPr id="44" name="Group 43">
            <a:extLst>
              <a:ext uri="{FF2B5EF4-FFF2-40B4-BE49-F238E27FC236}">
                <a16:creationId xmlns:a16="http://schemas.microsoft.com/office/drawing/2014/main" id="{AE41A365-6ED4-2749-8774-862757086396}"/>
              </a:ext>
            </a:extLst>
          </p:cNvPr>
          <p:cNvGrpSpPr/>
          <p:nvPr/>
        </p:nvGrpSpPr>
        <p:grpSpPr>
          <a:xfrm>
            <a:off x="2653743" y="1390313"/>
            <a:ext cx="6702552" cy="1931107"/>
            <a:chOff x="2694075" y="1338662"/>
            <a:chExt cx="6702552" cy="1931107"/>
          </a:xfrm>
        </p:grpSpPr>
        <p:pic>
          <p:nvPicPr>
            <p:cNvPr id="46" name="Picture 45">
              <a:extLst>
                <a:ext uri="{FF2B5EF4-FFF2-40B4-BE49-F238E27FC236}">
                  <a16:creationId xmlns:a16="http://schemas.microsoft.com/office/drawing/2014/main" id="{BE3C89CE-A60F-FA4F-84F9-3E378E288770}"/>
                </a:ext>
              </a:extLst>
            </p:cNvPr>
            <p:cNvPicPr>
              <a:picLocks noChangeAspect="1"/>
            </p:cNvPicPr>
            <p:nvPr/>
          </p:nvPicPr>
          <p:blipFill>
            <a:blip r:embed="rId3"/>
            <a:stretch>
              <a:fillRect/>
            </a:stretch>
          </p:blipFill>
          <p:spPr>
            <a:xfrm>
              <a:off x="2694075" y="1338662"/>
              <a:ext cx="6702552" cy="1931107"/>
            </a:xfrm>
            <a:prstGeom prst="rect">
              <a:avLst/>
            </a:prstGeom>
          </p:spPr>
        </p:pic>
        <p:sp>
          <p:nvSpPr>
            <p:cNvPr id="47" name="TextBox 46">
              <a:extLst>
                <a:ext uri="{FF2B5EF4-FFF2-40B4-BE49-F238E27FC236}">
                  <a16:creationId xmlns:a16="http://schemas.microsoft.com/office/drawing/2014/main" id="{7ED08165-38F9-D546-881D-D36430A428EF}"/>
                </a:ext>
              </a:extLst>
            </p:cNvPr>
            <p:cNvSpPr txBox="1"/>
            <p:nvPr/>
          </p:nvSpPr>
          <p:spPr>
            <a:xfrm>
              <a:off x="2941393" y="1418303"/>
              <a:ext cx="3207866" cy="523220"/>
            </a:xfrm>
            <a:prstGeom prst="rect">
              <a:avLst/>
            </a:prstGeom>
            <a:noFill/>
          </p:spPr>
          <p:txBody>
            <a:bodyPr wrap="none" rtlCol="0">
              <a:spAutoFit/>
            </a:bodyPr>
            <a:lstStyle/>
            <a:p>
              <a:r>
                <a:rPr lang="en-US" sz="1400" b="1" dirty="0">
                  <a:solidFill>
                    <a:prstClr val="black"/>
                  </a:solidFill>
                  <a:latin typeface="Trebuchet MS" panose="020B0603020202020204"/>
                </a:rPr>
                <a:t>GCP (&lt;Google Cloud Project Name&gt;)</a:t>
              </a:r>
            </a:p>
            <a:p>
              <a:r>
                <a:rPr lang="en-US" sz="1400" b="1" dirty="0">
                  <a:solidFill>
                    <a:prstClr val="black"/>
                  </a:solidFill>
                  <a:latin typeface="Trebuchet MS" panose="020B0603020202020204"/>
                </a:rPr>
                <a:t>Cloud Region and Zone</a:t>
              </a:r>
            </a:p>
          </p:txBody>
        </p:sp>
      </p:grpSp>
      <p:grpSp>
        <p:nvGrpSpPr>
          <p:cNvPr id="48" name="Group 47">
            <a:extLst>
              <a:ext uri="{FF2B5EF4-FFF2-40B4-BE49-F238E27FC236}">
                <a16:creationId xmlns:a16="http://schemas.microsoft.com/office/drawing/2014/main" id="{929EF7C1-385E-FB41-A0D4-749B66E2F343}"/>
              </a:ext>
            </a:extLst>
          </p:cNvPr>
          <p:cNvGrpSpPr/>
          <p:nvPr/>
        </p:nvGrpSpPr>
        <p:grpSpPr>
          <a:xfrm>
            <a:off x="5474444" y="1679914"/>
            <a:ext cx="1176341" cy="1153712"/>
            <a:chOff x="5501876" y="2033684"/>
            <a:chExt cx="853905" cy="863949"/>
          </a:xfrm>
        </p:grpSpPr>
        <p:pic>
          <p:nvPicPr>
            <p:cNvPr id="49" name="Picture 48">
              <a:extLst>
                <a:ext uri="{FF2B5EF4-FFF2-40B4-BE49-F238E27FC236}">
                  <a16:creationId xmlns:a16="http://schemas.microsoft.com/office/drawing/2014/main" id="{2A209096-5672-2845-9638-BD212E376CE8}"/>
                </a:ext>
              </a:extLst>
            </p:cNvPr>
            <p:cNvPicPr>
              <a:picLocks noChangeAspect="1"/>
            </p:cNvPicPr>
            <p:nvPr/>
          </p:nvPicPr>
          <p:blipFill>
            <a:blip r:embed="rId4"/>
            <a:stretch>
              <a:fillRect/>
            </a:stretch>
          </p:blipFill>
          <p:spPr>
            <a:xfrm>
              <a:off x="5501876" y="2033684"/>
              <a:ext cx="851074" cy="863949"/>
            </a:xfrm>
            <a:prstGeom prst="rect">
              <a:avLst/>
            </a:prstGeom>
          </p:spPr>
        </p:pic>
        <p:sp>
          <p:nvSpPr>
            <p:cNvPr id="51" name="TextBox 50">
              <a:extLst>
                <a:ext uri="{FF2B5EF4-FFF2-40B4-BE49-F238E27FC236}">
                  <a16:creationId xmlns:a16="http://schemas.microsoft.com/office/drawing/2014/main" id="{0EFAAB59-81B3-EB44-80D5-33844DD729EB}"/>
                </a:ext>
              </a:extLst>
            </p:cNvPr>
            <p:cNvSpPr txBox="1"/>
            <p:nvPr/>
          </p:nvSpPr>
          <p:spPr>
            <a:xfrm>
              <a:off x="5528215" y="2221093"/>
              <a:ext cx="827566" cy="190143"/>
            </a:xfrm>
            <a:prstGeom prst="rect">
              <a:avLst/>
            </a:prstGeom>
            <a:noFill/>
          </p:spPr>
          <p:txBody>
            <a:bodyPr wrap="none" rtlCol="0">
              <a:spAutoFit/>
            </a:bodyPr>
            <a:lstStyle/>
            <a:p>
              <a:pPr algn="ctr"/>
              <a:r>
                <a:rPr lang="en-US" sz="1050" b="1" dirty="0">
                  <a:solidFill>
                    <a:prstClr val="black"/>
                  </a:solidFill>
                  <a:latin typeface="Trebuchet MS" panose="020B0603020202020204"/>
                </a:rPr>
                <a:t>Cloud Function</a:t>
              </a:r>
            </a:p>
          </p:txBody>
        </p:sp>
      </p:grpSp>
      <p:sp>
        <p:nvSpPr>
          <p:cNvPr id="52" name="Rectangle 51">
            <a:extLst>
              <a:ext uri="{FF2B5EF4-FFF2-40B4-BE49-F238E27FC236}">
                <a16:creationId xmlns:a16="http://schemas.microsoft.com/office/drawing/2014/main" id="{D42D6240-ACE8-224F-9124-7D0349076B3D}"/>
              </a:ext>
            </a:extLst>
          </p:cNvPr>
          <p:cNvSpPr/>
          <p:nvPr/>
        </p:nvSpPr>
        <p:spPr>
          <a:xfrm>
            <a:off x="5504853" y="2265132"/>
            <a:ext cx="1112455" cy="230287"/>
          </a:xfrm>
          <a:prstGeom prst="rect">
            <a:avLst/>
          </a:prstGeom>
          <a:solidFill>
            <a:srgbClr val="F9CBAB"/>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cxnSp>
        <p:nvCxnSpPr>
          <p:cNvPr id="62" name="Straight Arrow Connector 61">
            <a:extLst>
              <a:ext uri="{FF2B5EF4-FFF2-40B4-BE49-F238E27FC236}">
                <a16:creationId xmlns:a16="http://schemas.microsoft.com/office/drawing/2014/main" id="{372650A0-6E11-4543-84DB-61C52D51736B}"/>
              </a:ext>
            </a:extLst>
          </p:cNvPr>
          <p:cNvCxnSpPr/>
          <p:nvPr/>
        </p:nvCxnSpPr>
        <p:spPr>
          <a:xfrm rot="10800000" flipH="1">
            <a:off x="6001343" y="2833626"/>
            <a:ext cx="166" cy="2609195"/>
          </a:xfrm>
          <a:prstGeom prst="straightConnector1">
            <a:avLst/>
          </a:prstGeom>
          <a:noFill/>
          <a:ln w="9525" cap="flat" cmpd="sng" algn="ctr">
            <a:solidFill>
              <a:sysClr val="windowText" lastClr="000000"/>
            </a:solidFill>
            <a:prstDash val="solid"/>
            <a:tailEnd type="triangle"/>
          </a:ln>
          <a:effectLst/>
        </p:spPr>
      </p:cxnSp>
      <p:sp>
        <p:nvSpPr>
          <p:cNvPr id="115" name="TextBox 114">
            <a:extLst>
              <a:ext uri="{FF2B5EF4-FFF2-40B4-BE49-F238E27FC236}">
                <a16:creationId xmlns:a16="http://schemas.microsoft.com/office/drawing/2014/main" id="{CE6B93A6-5645-E748-93A6-0F0B38D13288}"/>
              </a:ext>
            </a:extLst>
          </p:cNvPr>
          <p:cNvSpPr txBox="1"/>
          <p:nvPr/>
        </p:nvSpPr>
        <p:spPr>
          <a:xfrm>
            <a:off x="5636562" y="3432722"/>
            <a:ext cx="763313" cy="338554"/>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THD</a:t>
            </a:r>
          </a:p>
        </p:txBody>
      </p:sp>
      <p:sp>
        <p:nvSpPr>
          <p:cNvPr id="136" name="Slide Number Placeholder 3">
            <a:extLst>
              <a:ext uri="{FF2B5EF4-FFF2-40B4-BE49-F238E27FC236}">
                <a16:creationId xmlns:a16="http://schemas.microsoft.com/office/drawing/2014/main" id="{51E2B9C4-2CB9-754A-93B8-AAFEBFADFFCE}"/>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6</a:t>
            </a:fld>
            <a:endParaRPr lang="en-US" b="1" dirty="0">
              <a:solidFill>
                <a:srgbClr val="C55814"/>
              </a:solidFill>
              <a:latin typeface="Calibri" panose="020F0502020204030204"/>
            </a:endParaRPr>
          </a:p>
        </p:txBody>
      </p:sp>
      <p:pic>
        <p:nvPicPr>
          <p:cNvPr id="69" name="Picture 68">
            <a:extLst>
              <a:ext uri="{FF2B5EF4-FFF2-40B4-BE49-F238E27FC236}">
                <a16:creationId xmlns:a16="http://schemas.microsoft.com/office/drawing/2014/main" id="{C81D0E0C-5180-4225-9CC5-46BF5937D376}"/>
              </a:ext>
            </a:extLst>
          </p:cNvPr>
          <p:cNvPicPr>
            <a:picLocks noChangeAspect="1"/>
          </p:cNvPicPr>
          <p:nvPr/>
        </p:nvPicPr>
        <p:blipFill>
          <a:blip r:embed="rId5"/>
          <a:stretch>
            <a:fillRect/>
          </a:stretch>
        </p:blipFill>
        <p:spPr>
          <a:xfrm>
            <a:off x="10329242" y="1831682"/>
            <a:ext cx="1397332" cy="904800"/>
          </a:xfrm>
          <a:prstGeom prst="rect">
            <a:avLst/>
          </a:prstGeom>
        </p:spPr>
      </p:pic>
      <p:sp>
        <p:nvSpPr>
          <p:cNvPr id="74" name="TextBox 73">
            <a:extLst>
              <a:ext uri="{FF2B5EF4-FFF2-40B4-BE49-F238E27FC236}">
                <a16:creationId xmlns:a16="http://schemas.microsoft.com/office/drawing/2014/main" id="{A46884CD-D769-44F9-AB07-5D3A9644CAE0}"/>
              </a:ext>
            </a:extLst>
          </p:cNvPr>
          <p:cNvSpPr txBox="1"/>
          <p:nvPr/>
        </p:nvSpPr>
        <p:spPr>
          <a:xfrm>
            <a:off x="10404272" y="2129812"/>
            <a:ext cx="1126848" cy="307777"/>
          </a:xfrm>
          <a:prstGeom prst="rect">
            <a:avLst/>
          </a:prstGeom>
          <a:noFill/>
        </p:spPr>
        <p:txBody>
          <a:bodyPr wrap="none" rtlCol="0">
            <a:spAutoFit/>
          </a:bodyPr>
          <a:lstStyle/>
          <a:p>
            <a:pPr algn="ctr"/>
            <a:r>
              <a:rPr lang="en-US" sz="1400" b="1" dirty="0">
                <a:solidFill>
                  <a:prstClr val="black"/>
                </a:solidFill>
              </a:rPr>
              <a:t>Third Party</a:t>
            </a:r>
          </a:p>
        </p:txBody>
      </p:sp>
      <p:cxnSp>
        <p:nvCxnSpPr>
          <p:cNvPr id="75" name="Straight Arrow Connector 74">
            <a:extLst>
              <a:ext uri="{FF2B5EF4-FFF2-40B4-BE49-F238E27FC236}">
                <a16:creationId xmlns:a16="http://schemas.microsoft.com/office/drawing/2014/main" id="{F9B90608-35E9-415C-8FBF-2424CACA929E}"/>
              </a:ext>
            </a:extLst>
          </p:cNvPr>
          <p:cNvCxnSpPr>
            <a:cxnSpLocks/>
            <a:stCxn id="69" idx="1"/>
            <a:endCxn id="49" idx="3"/>
          </p:cNvCxnSpPr>
          <p:nvPr/>
        </p:nvCxnSpPr>
        <p:spPr>
          <a:xfrm flipH="1" flipV="1">
            <a:off x="6646885" y="2256770"/>
            <a:ext cx="3682357" cy="27312"/>
          </a:xfrm>
          <a:prstGeom prst="straightConnector1">
            <a:avLst/>
          </a:prstGeom>
          <a:noFill/>
          <a:ln w="9525" cap="flat" cmpd="sng" algn="ctr">
            <a:solidFill>
              <a:sysClr val="windowText" lastClr="000000"/>
            </a:solidFill>
            <a:prstDash val="solid"/>
            <a:tailEnd type="triangle"/>
          </a:ln>
          <a:effectLst/>
        </p:spPr>
      </p:cxnSp>
      <p:sp>
        <p:nvSpPr>
          <p:cNvPr id="76" name="TextBox 75">
            <a:extLst>
              <a:ext uri="{FF2B5EF4-FFF2-40B4-BE49-F238E27FC236}">
                <a16:creationId xmlns:a16="http://schemas.microsoft.com/office/drawing/2014/main" id="{5B85B959-8E43-4F09-A661-3083E0401906}"/>
              </a:ext>
            </a:extLst>
          </p:cNvPr>
          <p:cNvSpPr txBox="1"/>
          <p:nvPr/>
        </p:nvSpPr>
        <p:spPr>
          <a:xfrm>
            <a:off x="8227206" y="2087493"/>
            <a:ext cx="763313" cy="338554"/>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THD</a:t>
            </a:r>
          </a:p>
        </p:txBody>
      </p:sp>
      <p:sp>
        <p:nvSpPr>
          <p:cNvPr id="5" name="Rectangle 4">
            <a:extLst>
              <a:ext uri="{FF2B5EF4-FFF2-40B4-BE49-F238E27FC236}">
                <a16:creationId xmlns:a16="http://schemas.microsoft.com/office/drawing/2014/main" id="{18B022BB-A353-454E-BCF1-940C9D7C269B}"/>
              </a:ext>
            </a:extLst>
          </p:cNvPr>
          <p:cNvSpPr/>
          <p:nvPr/>
        </p:nvSpPr>
        <p:spPr>
          <a:xfrm>
            <a:off x="-535473" y="3429000"/>
            <a:ext cx="5236721" cy="2246769"/>
          </a:xfrm>
          <a:prstGeom prst="rect">
            <a:avLst/>
          </a:prstGeom>
        </p:spPr>
        <p:txBody>
          <a:bodyPr wrap="square">
            <a:spAutoFit/>
          </a:bodyPr>
          <a:lstStyle/>
          <a:p>
            <a:pPr marL="852487" lvl="2" indent="-228600" algn="just">
              <a:buFont typeface="+mj-lt"/>
              <a:buAutoNum type="arabicPeriod"/>
            </a:pPr>
            <a:r>
              <a:rPr lang="en-US" sz="1400" b="1" dirty="0">
                <a:solidFill>
                  <a:srgbClr val="9D360E"/>
                </a:solidFill>
              </a:rPr>
              <a:t>Environments</a:t>
            </a:r>
          </a:p>
          <a:p>
            <a:pPr marL="1309687" lvl="3" indent="-228600" algn="just">
              <a:buFont typeface="+mj-lt"/>
              <a:buAutoNum type="alphaLcPeriod"/>
            </a:pPr>
            <a:r>
              <a:rPr lang="en-US" sz="1400" b="1" dirty="0">
                <a:solidFill>
                  <a:prstClr val="black"/>
                </a:solidFill>
              </a:rPr>
              <a:t>All environments should be labeled with the physical location in which the product components are deployed (e.g. ATC, SSC, GCP, Azure, Stores, Distribution Centers, Third Party, etc.) using a square.</a:t>
            </a:r>
          </a:p>
          <a:p>
            <a:pPr marL="1309687" lvl="3" indent="-228600" algn="just">
              <a:buFont typeface="+mj-lt"/>
              <a:buAutoNum type="alphaLcPeriod"/>
            </a:pPr>
            <a:r>
              <a:rPr lang="en-US" sz="1400" b="1" dirty="0">
                <a:solidFill>
                  <a:prstClr val="black"/>
                </a:solidFill>
              </a:rPr>
              <a:t>Include Region and Zone information for environments, with </a:t>
            </a:r>
            <a:r>
              <a:rPr lang="en-US" sz="1400" b="1" dirty="0">
                <a:solidFill>
                  <a:schemeClr val="bg1"/>
                </a:solidFill>
              </a:rPr>
              <a:t>External and non-managed THD services represented by a white cloud.</a:t>
            </a:r>
          </a:p>
        </p:txBody>
      </p:sp>
      <p:sp>
        <p:nvSpPr>
          <p:cNvPr id="6" name="Rectangle 5">
            <a:extLst>
              <a:ext uri="{FF2B5EF4-FFF2-40B4-BE49-F238E27FC236}">
                <a16:creationId xmlns:a16="http://schemas.microsoft.com/office/drawing/2014/main" id="{7D9AED6B-3C71-44EE-9DCF-D3D1D381BD61}"/>
              </a:ext>
            </a:extLst>
          </p:cNvPr>
          <p:cNvSpPr/>
          <p:nvPr/>
        </p:nvSpPr>
        <p:spPr>
          <a:xfrm>
            <a:off x="4964828" y="1734140"/>
            <a:ext cx="2028825" cy="1117295"/>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35422F6-AD89-47F8-9732-B10FB3A3C5B6}"/>
              </a:ext>
            </a:extLst>
          </p:cNvPr>
          <p:cNvSpPr/>
          <p:nvPr/>
        </p:nvSpPr>
        <p:spPr>
          <a:xfrm>
            <a:off x="4964828" y="5378427"/>
            <a:ext cx="2028825" cy="1009952"/>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281BE6D-644A-44BB-86E8-D4EBE576B3C7}"/>
              </a:ext>
            </a:extLst>
          </p:cNvPr>
          <p:cNvSpPr/>
          <p:nvPr/>
        </p:nvSpPr>
        <p:spPr>
          <a:xfrm>
            <a:off x="5501926" y="3390606"/>
            <a:ext cx="1112376" cy="481730"/>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F40060B2-4DA1-45A1-850F-A9159C79A141}"/>
              </a:ext>
            </a:extLst>
          </p:cNvPr>
          <p:cNvSpPr/>
          <p:nvPr/>
        </p:nvSpPr>
        <p:spPr>
          <a:xfrm>
            <a:off x="8134811" y="2037155"/>
            <a:ext cx="884114" cy="439230"/>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32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7</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852180" y="112245"/>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Application Platform</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F431CF9-1210-E74E-A35D-700F4AC516B9}"/>
              </a:ext>
            </a:extLst>
          </p:cNvPr>
          <p:cNvGrpSpPr/>
          <p:nvPr/>
        </p:nvGrpSpPr>
        <p:grpSpPr>
          <a:xfrm>
            <a:off x="5264164" y="4988648"/>
            <a:ext cx="2140488" cy="1473077"/>
            <a:chOff x="4746436" y="5038343"/>
            <a:chExt cx="2431604" cy="1473077"/>
          </a:xfrm>
        </p:grpSpPr>
        <p:pic>
          <p:nvPicPr>
            <p:cNvPr id="37" name="Picture 36">
              <a:extLst>
                <a:ext uri="{FF2B5EF4-FFF2-40B4-BE49-F238E27FC236}">
                  <a16:creationId xmlns:a16="http://schemas.microsoft.com/office/drawing/2014/main" id="{11B2822B-25D1-9A49-9726-F13E59E9D32B}"/>
                </a:ext>
              </a:extLst>
            </p:cNvPr>
            <p:cNvPicPr>
              <a:picLocks noChangeAspect="1"/>
            </p:cNvPicPr>
            <p:nvPr/>
          </p:nvPicPr>
          <p:blipFill>
            <a:blip r:embed="rId3"/>
            <a:stretch>
              <a:fillRect/>
            </a:stretch>
          </p:blipFill>
          <p:spPr>
            <a:xfrm>
              <a:off x="4746436" y="5038343"/>
              <a:ext cx="2431604" cy="1473077"/>
            </a:xfrm>
            <a:prstGeom prst="rect">
              <a:avLst/>
            </a:prstGeom>
          </p:spPr>
        </p:pic>
        <p:sp>
          <p:nvSpPr>
            <p:cNvPr id="38" name="TextBox 37">
              <a:extLst>
                <a:ext uri="{FF2B5EF4-FFF2-40B4-BE49-F238E27FC236}">
                  <a16:creationId xmlns:a16="http://schemas.microsoft.com/office/drawing/2014/main" id="{C6FAF07B-5F5E-F846-8D63-6675E3E8EB72}"/>
                </a:ext>
              </a:extLst>
            </p:cNvPr>
            <p:cNvSpPr txBox="1"/>
            <p:nvPr/>
          </p:nvSpPr>
          <p:spPr>
            <a:xfrm>
              <a:off x="4810444" y="5070650"/>
              <a:ext cx="433132" cy="253916"/>
            </a:xfrm>
            <a:prstGeom prst="rect">
              <a:avLst/>
            </a:prstGeom>
            <a:noFill/>
          </p:spPr>
          <p:txBody>
            <a:bodyPr wrap="none" rtlCol="0">
              <a:spAutoFit/>
            </a:bodyPr>
            <a:lstStyle/>
            <a:p>
              <a:r>
                <a:rPr lang="en-US" sz="1050" b="1" dirty="0">
                  <a:solidFill>
                    <a:prstClr val="black"/>
                  </a:solidFill>
                  <a:latin typeface="Trebuchet MS" panose="020B0603020202020204"/>
                </a:rPr>
                <a:t>ATC</a:t>
              </a:r>
            </a:p>
          </p:txBody>
        </p:sp>
      </p:grpSp>
      <p:grpSp>
        <p:nvGrpSpPr>
          <p:cNvPr id="39" name="Group 38">
            <a:extLst>
              <a:ext uri="{FF2B5EF4-FFF2-40B4-BE49-F238E27FC236}">
                <a16:creationId xmlns:a16="http://schemas.microsoft.com/office/drawing/2014/main" id="{56A0CE56-854A-A54B-80E9-0785CA85C25B}"/>
              </a:ext>
            </a:extLst>
          </p:cNvPr>
          <p:cNvGrpSpPr/>
          <p:nvPr/>
        </p:nvGrpSpPr>
        <p:grpSpPr>
          <a:xfrm>
            <a:off x="5996925" y="5470146"/>
            <a:ext cx="851074" cy="863949"/>
            <a:chOff x="5680066" y="5268978"/>
            <a:chExt cx="851074" cy="863949"/>
          </a:xfrm>
        </p:grpSpPr>
        <p:pic>
          <p:nvPicPr>
            <p:cNvPr id="40" name="Picture 39">
              <a:extLst>
                <a:ext uri="{FF2B5EF4-FFF2-40B4-BE49-F238E27FC236}">
                  <a16:creationId xmlns:a16="http://schemas.microsoft.com/office/drawing/2014/main" id="{807C0070-B39D-144E-979A-04121781E8AA}"/>
                </a:ext>
              </a:extLst>
            </p:cNvPr>
            <p:cNvPicPr>
              <a:picLocks noChangeAspect="1"/>
            </p:cNvPicPr>
            <p:nvPr/>
          </p:nvPicPr>
          <p:blipFill>
            <a:blip r:embed="rId4"/>
            <a:stretch>
              <a:fillRect/>
            </a:stretch>
          </p:blipFill>
          <p:spPr>
            <a:xfrm>
              <a:off x="5680066" y="5268978"/>
              <a:ext cx="851074" cy="863949"/>
            </a:xfrm>
            <a:prstGeom prst="rect">
              <a:avLst/>
            </a:prstGeom>
          </p:spPr>
        </p:pic>
        <p:sp>
          <p:nvSpPr>
            <p:cNvPr id="42" name="TextBox 41">
              <a:extLst>
                <a:ext uri="{FF2B5EF4-FFF2-40B4-BE49-F238E27FC236}">
                  <a16:creationId xmlns:a16="http://schemas.microsoft.com/office/drawing/2014/main" id="{812BF5E6-F0B0-354F-8A83-AF1D04574888}"/>
                </a:ext>
              </a:extLst>
            </p:cNvPr>
            <p:cNvSpPr txBox="1"/>
            <p:nvPr/>
          </p:nvSpPr>
          <p:spPr>
            <a:xfrm>
              <a:off x="5906674" y="5573994"/>
              <a:ext cx="423514" cy="253916"/>
            </a:xfrm>
            <a:prstGeom prst="rect">
              <a:avLst/>
            </a:prstGeom>
            <a:noFill/>
          </p:spPr>
          <p:txBody>
            <a:bodyPr wrap="none" rtlCol="0">
              <a:spAutoFit/>
            </a:bodyPr>
            <a:lstStyle/>
            <a:p>
              <a:pPr algn="ctr"/>
              <a:r>
                <a:rPr lang="en-US" sz="1050" b="1" dirty="0">
                  <a:solidFill>
                    <a:prstClr val="black"/>
                  </a:solidFill>
                  <a:latin typeface="Trebuchet MS" panose="020B0603020202020204"/>
                </a:rPr>
                <a:t>PCF</a:t>
              </a:r>
            </a:p>
          </p:txBody>
        </p:sp>
      </p:grpSp>
      <p:sp>
        <p:nvSpPr>
          <p:cNvPr id="43" name="Rectangle 42">
            <a:extLst>
              <a:ext uri="{FF2B5EF4-FFF2-40B4-BE49-F238E27FC236}">
                <a16:creationId xmlns:a16="http://schemas.microsoft.com/office/drawing/2014/main" id="{77D519FA-7694-864C-A4A2-35F3CF4DD2FE}"/>
              </a:ext>
            </a:extLst>
          </p:cNvPr>
          <p:cNvSpPr/>
          <p:nvPr/>
        </p:nvSpPr>
        <p:spPr>
          <a:xfrm>
            <a:off x="5826379" y="5184406"/>
            <a:ext cx="1096927" cy="192256"/>
          </a:xfrm>
          <a:prstGeom prst="rect">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grpSp>
        <p:nvGrpSpPr>
          <p:cNvPr id="44" name="Group 43">
            <a:extLst>
              <a:ext uri="{FF2B5EF4-FFF2-40B4-BE49-F238E27FC236}">
                <a16:creationId xmlns:a16="http://schemas.microsoft.com/office/drawing/2014/main" id="{AE41A365-6ED4-2749-8774-862757086396}"/>
              </a:ext>
            </a:extLst>
          </p:cNvPr>
          <p:cNvGrpSpPr/>
          <p:nvPr/>
        </p:nvGrpSpPr>
        <p:grpSpPr>
          <a:xfrm>
            <a:off x="3061247" y="1131899"/>
            <a:ext cx="6702552" cy="1931107"/>
            <a:chOff x="2694075" y="1338662"/>
            <a:chExt cx="6702552" cy="1931107"/>
          </a:xfrm>
        </p:grpSpPr>
        <p:pic>
          <p:nvPicPr>
            <p:cNvPr id="46" name="Picture 45">
              <a:extLst>
                <a:ext uri="{FF2B5EF4-FFF2-40B4-BE49-F238E27FC236}">
                  <a16:creationId xmlns:a16="http://schemas.microsoft.com/office/drawing/2014/main" id="{BE3C89CE-A60F-FA4F-84F9-3E378E288770}"/>
                </a:ext>
              </a:extLst>
            </p:cNvPr>
            <p:cNvPicPr>
              <a:picLocks noChangeAspect="1"/>
            </p:cNvPicPr>
            <p:nvPr/>
          </p:nvPicPr>
          <p:blipFill>
            <a:blip r:embed="rId3"/>
            <a:stretch>
              <a:fillRect/>
            </a:stretch>
          </p:blipFill>
          <p:spPr>
            <a:xfrm>
              <a:off x="2694075" y="1338662"/>
              <a:ext cx="6702552" cy="1931107"/>
            </a:xfrm>
            <a:prstGeom prst="rect">
              <a:avLst/>
            </a:prstGeom>
          </p:spPr>
        </p:pic>
        <p:sp>
          <p:nvSpPr>
            <p:cNvPr id="47" name="TextBox 46">
              <a:extLst>
                <a:ext uri="{FF2B5EF4-FFF2-40B4-BE49-F238E27FC236}">
                  <a16:creationId xmlns:a16="http://schemas.microsoft.com/office/drawing/2014/main" id="{7ED08165-38F9-D546-881D-D36430A428EF}"/>
                </a:ext>
              </a:extLst>
            </p:cNvPr>
            <p:cNvSpPr txBox="1"/>
            <p:nvPr/>
          </p:nvSpPr>
          <p:spPr>
            <a:xfrm>
              <a:off x="2941393" y="1418303"/>
              <a:ext cx="2573140" cy="430887"/>
            </a:xfrm>
            <a:prstGeom prst="rect">
              <a:avLst/>
            </a:prstGeom>
            <a:noFill/>
          </p:spPr>
          <p:txBody>
            <a:bodyPr wrap="none" rtlCol="0">
              <a:spAutoFit/>
            </a:bodyPr>
            <a:lstStyle/>
            <a:p>
              <a:r>
                <a:rPr lang="en-US" sz="1100" b="1" dirty="0">
                  <a:solidFill>
                    <a:prstClr val="black"/>
                  </a:solidFill>
                  <a:latin typeface="Trebuchet MS" panose="020B0603020202020204"/>
                </a:rPr>
                <a:t>GCP (&lt;Google Cloud Project Name&gt;)</a:t>
              </a:r>
            </a:p>
            <a:p>
              <a:r>
                <a:rPr lang="en-US" sz="1100" b="1" dirty="0">
                  <a:solidFill>
                    <a:prstClr val="black"/>
                  </a:solidFill>
                  <a:latin typeface="Trebuchet MS" panose="020B0603020202020204"/>
                </a:rPr>
                <a:t>Cloud Region and Zone</a:t>
              </a:r>
            </a:p>
          </p:txBody>
        </p:sp>
      </p:grpSp>
      <p:grpSp>
        <p:nvGrpSpPr>
          <p:cNvPr id="48" name="Group 47">
            <a:extLst>
              <a:ext uri="{FF2B5EF4-FFF2-40B4-BE49-F238E27FC236}">
                <a16:creationId xmlns:a16="http://schemas.microsoft.com/office/drawing/2014/main" id="{929EF7C1-385E-FB41-A0D4-749B66E2F343}"/>
              </a:ext>
            </a:extLst>
          </p:cNvPr>
          <p:cNvGrpSpPr/>
          <p:nvPr/>
        </p:nvGrpSpPr>
        <p:grpSpPr>
          <a:xfrm>
            <a:off x="5881948" y="1421500"/>
            <a:ext cx="1176341" cy="1153712"/>
            <a:chOff x="5501876" y="2033684"/>
            <a:chExt cx="853905" cy="863949"/>
          </a:xfrm>
        </p:grpSpPr>
        <p:pic>
          <p:nvPicPr>
            <p:cNvPr id="49" name="Picture 48">
              <a:extLst>
                <a:ext uri="{FF2B5EF4-FFF2-40B4-BE49-F238E27FC236}">
                  <a16:creationId xmlns:a16="http://schemas.microsoft.com/office/drawing/2014/main" id="{2A209096-5672-2845-9638-BD212E376CE8}"/>
                </a:ext>
              </a:extLst>
            </p:cNvPr>
            <p:cNvPicPr>
              <a:picLocks noChangeAspect="1"/>
            </p:cNvPicPr>
            <p:nvPr/>
          </p:nvPicPr>
          <p:blipFill>
            <a:blip r:embed="rId4"/>
            <a:stretch>
              <a:fillRect/>
            </a:stretch>
          </p:blipFill>
          <p:spPr>
            <a:xfrm>
              <a:off x="5501876" y="2033684"/>
              <a:ext cx="851074" cy="863949"/>
            </a:xfrm>
            <a:prstGeom prst="rect">
              <a:avLst/>
            </a:prstGeom>
          </p:spPr>
        </p:pic>
        <p:sp>
          <p:nvSpPr>
            <p:cNvPr id="51" name="TextBox 50">
              <a:extLst>
                <a:ext uri="{FF2B5EF4-FFF2-40B4-BE49-F238E27FC236}">
                  <a16:creationId xmlns:a16="http://schemas.microsoft.com/office/drawing/2014/main" id="{0EFAAB59-81B3-EB44-80D5-33844DD729EB}"/>
                </a:ext>
              </a:extLst>
            </p:cNvPr>
            <p:cNvSpPr txBox="1"/>
            <p:nvPr/>
          </p:nvSpPr>
          <p:spPr>
            <a:xfrm>
              <a:off x="5528215" y="2221093"/>
              <a:ext cx="827566" cy="190143"/>
            </a:xfrm>
            <a:prstGeom prst="rect">
              <a:avLst/>
            </a:prstGeom>
            <a:noFill/>
          </p:spPr>
          <p:txBody>
            <a:bodyPr wrap="none" rtlCol="0">
              <a:spAutoFit/>
            </a:bodyPr>
            <a:lstStyle/>
            <a:p>
              <a:pPr algn="ctr"/>
              <a:r>
                <a:rPr lang="en-US" sz="1050" b="1" dirty="0">
                  <a:solidFill>
                    <a:prstClr val="black"/>
                  </a:solidFill>
                  <a:latin typeface="Trebuchet MS" panose="020B0603020202020204"/>
                </a:rPr>
                <a:t>Cloud Function</a:t>
              </a:r>
            </a:p>
          </p:txBody>
        </p:sp>
      </p:grpSp>
      <p:sp>
        <p:nvSpPr>
          <p:cNvPr id="52" name="Rectangle 51">
            <a:extLst>
              <a:ext uri="{FF2B5EF4-FFF2-40B4-BE49-F238E27FC236}">
                <a16:creationId xmlns:a16="http://schemas.microsoft.com/office/drawing/2014/main" id="{D42D6240-ACE8-224F-9124-7D0349076B3D}"/>
              </a:ext>
            </a:extLst>
          </p:cNvPr>
          <p:cNvSpPr/>
          <p:nvPr/>
        </p:nvSpPr>
        <p:spPr>
          <a:xfrm>
            <a:off x="5912357" y="2006718"/>
            <a:ext cx="1112455" cy="230287"/>
          </a:xfrm>
          <a:prstGeom prst="rect">
            <a:avLst/>
          </a:prstGeom>
          <a:solidFill>
            <a:srgbClr val="F9CBAB"/>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cxnSp>
        <p:nvCxnSpPr>
          <p:cNvPr id="62" name="Straight Arrow Connector 61">
            <a:extLst>
              <a:ext uri="{FF2B5EF4-FFF2-40B4-BE49-F238E27FC236}">
                <a16:creationId xmlns:a16="http://schemas.microsoft.com/office/drawing/2014/main" id="{372650A0-6E11-4543-84DB-61C52D51736B}"/>
              </a:ext>
            </a:extLst>
          </p:cNvPr>
          <p:cNvCxnSpPr/>
          <p:nvPr/>
        </p:nvCxnSpPr>
        <p:spPr>
          <a:xfrm rot="10800000" flipH="1">
            <a:off x="6408847" y="2575212"/>
            <a:ext cx="166" cy="2609195"/>
          </a:xfrm>
          <a:prstGeom prst="straightConnector1">
            <a:avLst/>
          </a:prstGeom>
          <a:noFill/>
          <a:ln w="9525" cap="flat" cmpd="sng" algn="ctr">
            <a:solidFill>
              <a:sysClr val="windowText" lastClr="000000"/>
            </a:solidFill>
            <a:prstDash val="solid"/>
            <a:tailEnd type="triangle"/>
          </a:ln>
          <a:effectLst/>
        </p:spPr>
      </p:cxnSp>
      <p:sp>
        <p:nvSpPr>
          <p:cNvPr id="115" name="TextBox 114">
            <a:extLst>
              <a:ext uri="{FF2B5EF4-FFF2-40B4-BE49-F238E27FC236}">
                <a16:creationId xmlns:a16="http://schemas.microsoft.com/office/drawing/2014/main" id="{CE6B93A6-5645-E748-93A6-0F0B38D13288}"/>
              </a:ext>
            </a:extLst>
          </p:cNvPr>
          <p:cNvSpPr txBox="1"/>
          <p:nvPr/>
        </p:nvSpPr>
        <p:spPr>
          <a:xfrm>
            <a:off x="6044066" y="3174308"/>
            <a:ext cx="763313" cy="338554"/>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THD</a:t>
            </a:r>
          </a:p>
        </p:txBody>
      </p:sp>
      <p:sp>
        <p:nvSpPr>
          <p:cNvPr id="136" name="Slide Number Placeholder 3">
            <a:extLst>
              <a:ext uri="{FF2B5EF4-FFF2-40B4-BE49-F238E27FC236}">
                <a16:creationId xmlns:a16="http://schemas.microsoft.com/office/drawing/2014/main" id="{51E2B9C4-2CB9-754A-93B8-AAFEBFADFFCE}"/>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7</a:t>
            </a:fld>
            <a:endParaRPr lang="en-US" b="1" dirty="0">
              <a:solidFill>
                <a:srgbClr val="C55814"/>
              </a:solidFill>
              <a:latin typeface="Calibri" panose="020F0502020204030204"/>
            </a:endParaRPr>
          </a:p>
        </p:txBody>
      </p:sp>
      <p:pic>
        <p:nvPicPr>
          <p:cNvPr id="69" name="Picture 68">
            <a:extLst>
              <a:ext uri="{FF2B5EF4-FFF2-40B4-BE49-F238E27FC236}">
                <a16:creationId xmlns:a16="http://schemas.microsoft.com/office/drawing/2014/main" id="{C81D0E0C-5180-4225-9CC5-46BF5937D376}"/>
              </a:ext>
            </a:extLst>
          </p:cNvPr>
          <p:cNvPicPr>
            <a:picLocks noChangeAspect="1"/>
          </p:cNvPicPr>
          <p:nvPr/>
        </p:nvPicPr>
        <p:blipFill>
          <a:blip r:embed="rId5"/>
          <a:stretch>
            <a:fillRect/>
          </a:stretch>
        </p:blipFill>
        <p:spPr>
          <a:xfrm>
            <a:off x="10736746" y="1573268"/>
            <a:ext cx="1397332" cy="904800"/>
          </a:xfrm>
          <a:prstGeom prst="rect">
            <a:avLst/>
          </a:prstGeom>
        </p:spPr>
      </p:pic>
      <p:sp>
        <p:nvSpPr>
          <p:cNvPr id="74" name="TextBox 73">
            <a:extLst>
              <a:ext uri="{FF2B5EF4-FFF2-40B4-BE49-F238E27FC236}">
                <a16:creationId xmlns:a16="http://schemas.microsoft.com/office/drawing/2014/main" id="{A46884CD-D769-44F9-AB07-5D3A9644CAE0}"/>
              </a:ext>
            </a:extLst>
          </p:cNvPr>
          <p:cNvSpPr txBox="1"/>
          <p:nvPr/>
        </p:nvSpPr>
        <p:spPr>
          <a:xfrm>
            <a:off x="10581592" y="2129812"/>
            <a:ext cx="772207" cy="253916"/>
          </a:xfrm>
          <a:prstGeom prst="rect">
            <a:avLst/>
          </a:prstGeom>
          <a:noFill/>
        </p:spPr>
        <p:txBody>
          <a:bodyPr wrap="none" rtlCol="0">
            <a:spAutoFit/>
          </a:bodyPr>
          <a:lstStyle/>
          <a:p>
            <a:pPr algn="ctr"/>
            <a:r>
              <a:rPr lang="en-US" sz="1050" b="1" dirty="0">
                <a:solidFill>
                  <a:prstClr val="black"/>
                </a:solidFill>
              </a:rPr>
              <a:t>Third Party</a:t>
            </a:r>
          </a:p>
        </p:txBody>
      </p:sp>
      <p:cxnSp>
        <p:nvCxnSpPr>
          <p:cNvPr id="75" name="Straight Arrow Connector 74">
            <a:extLst>
              <a:ext uri="{FF2B5EF4-FFF2-40B4-BE49-F238E27FC236}">
                <a16:creationId xmlns:a16="http://schemas.microsoft.com/office/drawing/2014/main" id="{F9B90608-35E9-415C-8FBF-2424CACA929E}"/>
              </a:ext>
            </a:extLst>
          </p:cNvPr>
          <p:cNvCxnSpPr>
            <a:cxnSpLocks/>
            <a:stCxn id="69" idx="1"/>
            <a:endCxn id="49" idx="3"/>
          </p:cNvCxnSpPr>
          <p:nvPr/>
        </p:nvCxnSpPr>
        <p:spPr>
          <a:xfrm flipH="1" flipV="1">
            <a:off x="7054389" y="1998356"/>
            <a:ext cx="3682357" cy="27312"/>
          </a:xfrm>
          <a:prstGeom prst="straightConnector1">
            <a:avLst/>
          </a:prstGeom>
          <a:noFill/>
          <a:ln w="9525" cap="flat" cmpd="sng" algn="ctr">
            <a:solidFill>
              <a:sysClr val="windowText" lastClr="000000"/>
            </a:solidFill>
            <a:prstDash val="solid"/>
            <a:tailEnd type="triangle"/>
          </a:ln>
          <a:effectLst/>
        </p:spPr>
      </p:cxnSp>
      <p:sp>
        <p:nvSpPr>
          <p:cNvPr id="76" name="TextBox 75">
            <a:extLst>
              <a:ext uri="{FF2B5EF4-FFF2-40B4-BE49-F238E27FC236}">
                <a16:creationId xmlns:a16="http://schemas.microsoft.com/office/drawing/2014/main" id="{5B85B959-8E43-4F09-A661-3083E0401906}"/>
              </a:ext>
            </a:extLst>
          </p:cNvPr>
          <p:cNvSpPr txBox="1"/>
          <p:nvPr/>
        </p:nvSpPr>
        <p:spPr>
          <a:xfrm>
            <a:off x="8634710" y="1829079"/>
            <a:ext cx="763313" cy="338554"/>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TCP/443 TLS 1.2 THD</a:t>
            </a:r>
          </a:p>
        </p:txBody>
      </p:sp>
      <p:sp>
        <p:nvSpPr>
          <p:cNvPr id="2" name="Rectangle 1">
            <a:extLst>
              <a:ext uri="{FF2B5EF4-FFF2-40B4-BE49-F238E27FC236}">
                <a16:creationId xmlns:a16="http://schemas.microsoft.com/office/drawing/2014/main" id="{8173C47B-D4A2-4483-B71C-994E726157FC}"/>
              </a:ext>
            </a:extLst>
          </p:cNvPr>
          <p:cNvSpPr/>
          <p:nvPr/>
        </p:nvSpPr>
        <p:spPr>
          <a:xfrm>
            <a:off x="6853927" y="3456682"/>
            <a:ext cx="5103680" cy="1815882"/>
          </a:xfrm>
          <a:prstGeom prst="rect">
            <a:avLst/>
          </a:prstGeom>
        </p:spPr>
        <p:txBody>
          <a:bodyPr wrap="square">
            <a:spAutoFit/>
          </a:bodyPr>
          <a:lstStyle/>
          <a:p>
            <a:pPr marL="852487" lvl="2" indent="-228600" algn="just">
              <a:buFont typeface="+mj-lt"/>
              <a:buAutoNum type="arabicPeriod"/>
            </a:pPr>
            <a:r>
              <a:rPr lang="en-US" sz="1400" b="1" dirty="0">
                <a:solidFill>
                  <a:srgbClr val="9D360E"/>
                </a:solidFill>
              </a:rPr>
              <a:t>Application Platforms (Process)</a:t>
            </a:r>
            <a:endParaRPr lang="en-US" sz="1400" dirty="0"/>
          </a:p>
          <a:p>
            <a:pPr marL="1309687" lvl="3" indent="-228600" algn="just">
              <a:buFont typeface="+mj-lt"/>
              <a:buAutoNum type="alphaLcPeriod"/>
            </a:pPr>
            <a:r>
              <a:rPr lang="en-US" sz="1400" dirty="0">
                <a:solidFill>
                  <a:schemeClr val="bg1"/>
                </a:solidFill>
              </a:rPr>
              <a:t>Document the following:</a:t>
            </a:r>
          </a:p>
          <a:p>
            <a:pPr marL="1766887" lvl="4" indent="-228600" algn="just">
              <a:buFont typeface="+mj-lt"/>
              <a:buAutoNum type="alphaLcPeriod"/>
            </a:pPr>
            <a:r>
              <a:rPr lang="en-US" sz="1400" dirty="0">
                <a:solidFill>
                  <a:schemeClr val="bg1"/>
                </a:solidFill>
              </a:rPr>
              <a:t>Proprietary Operating System (e.g. PCF, GKE, Google Compute Engine)</a:t>
            </a:r>
          </a:p>
          <a:p>
            <a:pPr marL="1766887" lvl="4" indent="-228600" algn="just">
              <a:buFont typeface="+mj-lt"/>
              <a:buAutoNum type="alphaLcPeriod"/>
            </a:pPr>
            <a:r>
              <a:rPr lang="en-US" sz="1400" dirty="0">
                <a:solidFill>
                  <a:schemeClr val="bg1"/>
                </a:solidFill>
              </a:rPr>
              <a:t>Virtual Machine (THD RHEL Image, GCP Windows Image)</a:t>
            </a:r>
          </a:p>
          <a:p>
            <a:pPr marL="1766887" lvl="4" indent="-228600" algn="just">
              <a:buFont typeface="+mj-lt"/>
              <a:buAutoNum type="alphaLcPeriod"/>
            </a:pPr>
            <a:r>
              <a:rPr lang="en-US" sz="1400" dirty="0">
                <a:solidFill>
                  <a:schemeClr val="bg1"/>
                </a:solidFill>
              </a:rPr>
              <a:t>Container (Docker), Serverless (Google Cloud Function, App engine)</a:t>
            </a:r>
          </a:p>
        </p:txBody>
      </p:sp>
      <p:graphicFrame>
        <p:nvGraphicFramePr>
          <p:cNvPr id="41" name="Table 2">
            <a:extLst>
              <a:ext uri="{FF2B5EF4-FFF2-40B4-BE49-F238E27FC236}">
                <a16:creationId xmlns:a16="http://schemas.microsoft.com/office/drawing/2014/main" id="{D4043FC4-B20E-4FD3-9A73-6011BD02DBB3}"/>
              </a:ext>
            </a:extLst>
          </p:cNvPr>
          <p:cNvGraphicFramePr>
            <a:graphicFrameLocks noGrp="1"/>
          </p:cNvGraphicFramePr>
          <p:nvPr>
            <p:extLst>
              <p:ext uri="{D42A27DB-BD31-4B8C-83A1-F6EECF244321}">
                <p14:modId xmlns:p14="http://schemas.microsoft.com/office/powerpoint/2010/main" val="3876348266"/>
              </p:ext>
            </p:extLst>
          </p:nvPr>
        </p:nvGraphicFramePr>
        <p:xfrm>
          <a:off x="61068" y="3088011"/>
          <a:ext cx="5156548" cy="3749040"/>
        </p:xfrm>
        <a:graphic>
          <a:graphicData uri="http://schemas.openxmlformats.org/drawingml/2006/table">
            <a:tbl>
              <a:tblPr firstRow="1" bandRow="1">
                <a:tableStyleId>{5C22544A-7EE6-4342-B048-85BDC9FD1C3A}</a:tableStyleId>
              </a:tblPr>
              <a:tblGrid>
                <a:gridCol w="1342072">
                  <a:extLst>
                    <a:ext uri="{9D8B030D-6E8A-4147-A177-3AD203B41FA5}">
                      <a16:colId xmlns:a16="http://schemas.microsoft.com/office/drawing/2014/main" val="2703832701"/>
                    </a:ext>
                  </a:extLst>
                </a:gridCol>
                <a:gridCol w="3814476">
                  <a:extLst>
                    <a:ext uri="{9D8B030D-6E8A-4147-A177-3AD203B41FA5}">
                      <a16:colId xmlns:a16="http://schemas.microsoft.com/office/drawing/2014/main" val="2459628925"/>
                    </a:ext>
                  </a:extLst>
                </a:gridCol>
              </a:tblGrid>
              <a:tr h="271420">
                <a:tc>
                  <a:txBody>
                    <a:bodyPr/>
                    <a:lstStyle/>
                    <a:p>
                      <a:r>
                        <a:rPr lang="en-US" sz="1100" b="1" dirty="0"/>
                        <a:t>Programming Language</a:t>
                      </a:r>
                    </a:p>
                  </a:txBody>
                  <a:tcPr/>
                </a:tc>
                <a:tc>
                  <a:txBody>
                    <a:bodyPr/>
                    <a:lstStyle/>
                    <a:p>
                      <a:r>
                        <a:rPr lang="en-US" sz="1100" b="1" dirty="0"/>
                        <a:t>Java, JavaScript, </a:t>
                      </a:r>
                      <a:r>
                        <a:rPr lang="en-US" sz="1100" b="1" dirty="0" err="1"/>
                        <a:t>etc</a:t>
                      </a:r>
                      <a:r>
                        <a:rPr lang="en-US" sz="1100" b="1" dirty="0"/>
                        <a:t>…</a:t>
                      </a:r>
                    </a:p>
                  </a:txBody>
                  <a:tcPr/>
                </a:tc>
                <a:extLst>
                  <a:ext uri="{0D108BD9-81ED-4DB2-BD59-A6C34878D82A}">
                    <a16:rowId xmlns:a16="http://schemas.microsoft.com/office/drawing/2014/main" val="2774017645"/>
                  </a:ext>
                </a:extLst>
              </a:tr>
              <a:tr h="251828">
                <a:tc>
                  <a:txBody>
                    <a:bodyPr/>
                    <a:lstStyle/>
                    <a:p>
                      <a:r>
                        <a:rPr lang="en-US" sz="1100" b="1" dirty="0"/>
                        <a:t>Framework</a:t>
                      </a:r>
                    </a:p>
                  </a:txBody>
                  <a:tcPr/>
                </a:tc>
                <a:tc>
                  <a:txBody>
                    <a:bodyPr/>
                    <a:lstStyle/>
                    <a:p>
                      <a:r>
                        <a:rPr lang="en-US" sz="1100" b="1" dirty="0"/>
                        <a:t>Spring, </a:t>
                      </a:r>
                      <a:r>
                        <a:rPr lang="en-US" sz="1100" b="1" dirty="0" err="1"/>
                        <a:t>etc</a:t>
                      </a:r>
                      <a:r>
                        <a:rPr lang="en-US" sz="1100" b="1" dirty="0"/>
                        <a:t>…</a:t>
                      </a:r>
                    </a:p>
                  </a:txBody>
                  <a:tcPr/>
                </a:tc>
                <a:extLst>
                  <a:ext uri="{0D108BD9-81ED-4DB2-BD59-A6C34878D82A}">
                    <a16:rowId xmlns:a16="http://schemas.microsoft.com/office/drawing/2014/main" val="252932585"/>
                  </a:ext>
                </a:extLst>
              </a:tr>
              <a:tr h="247815">
                <a:tc>
                  <a:txBody>
                    <a:bodyPr/>
                    <a:lstStyle/>
                    <a:p>
                      <a:r>
                        <a:rPr lang="en-US" sz="1100" b="1" dirty="0"/>
                        <a:t>CI Tool</a:t>
                      </a:r>
                    </a:p>
                  </a:txBody>
                  <a:tcPr/>
                </a:tc>
                <a:tc>
                  <a:txBody>
                    <a:bodyPr/>
                    <a:lstStyle/>
                    <a:p>
                      <a:r>
                        <a:rPr lang="en-US" sz="1100" b="1" dirty="0"/>
                        <a:t>Jenkins</a:t>
                      </a:r>
                    </a:p>
                  </a:txBody>
                  <a:tcPr/>
                </a:tc>
                <a:extLst>
                  <a:ext uri="{0D108BD9-81ED-4DB2-BD59-A6C34878D82A}">
                    <a16:rowId xmlns:a16="http://schemas.microsoft.com/office/drawing/2014/main" val="2889492417"/>
                  </a:ext>
                </a:extLst>
              </a:tr>
              <a:tr h="255068">
                <a:tc>
                  <a:txBody>
                    <a:bodyPr/>
                    <a:lstStyle/>
                    <a:p>
                      <a:r>
                        <a:rPr lang="en-US" sz="1100" b="1" dirty="0"/>
                        <a:t>CD Tool</a:t>
                      </a:r>
                    </a:p>
                  </a:txBody>
                  <a:tcPr/>
                </a:tc>
                <a:tc>
                  <a:txBody>
                    <a:bodyPr/>
                    <a:lstStyle/>
                    <a:p>
                      <a:r>
                        <a:rPr lang="en-US" sz="1100" b="1" dirty="0"/>
                        <a:t>Spinnaker</a:t>
                      </a:r>
                    </a:p>
                  </a:txBody>
                  <a:tcPr/>
                </a:tc>
                <a:extLst>
                  <a:ext uri="{0D108BD9-81ED-4DB2-BD59-A6C34878D82A}">
                    <a16:rowId xmlns:a16="http://schemas.microsoft.com/office/drawing/2014/main" val="1673308628"/>
                  </a:ext>
                </a:extLst>
              </a:tr>
              <a:tr h="286247">
                <a:tc>
                  <a:txBody>
                    <a:bodyPr/>
                    <a:lstStyle/>
                    <a:p>
                      <a:r>
                        <a:rPr lang="en-US" sz="1100" b="1" dirty="0"/>
                        <a:t>Code stored in </a:t>
                      </a:r>
                      <a:r>
                        <a:rPr lang="en-US" sz="1100" b="1" dirty="0" err="1"/>
                        <a:t>Github</a:t>
                      </a:r>
                      <a:endParaRPr lang="en-US" sz="1100" b="1" dirty="0"/>
                    </a:p>
                  </a:txBody>
                  <a:tcPr/>
                </a:tc>
                <a:tc>
                  <a:txBody>
                    <a:bodyPr/>
                    <a:lstStyle/>
                    <a:p>
                      <a:r>
                        <a:rPr lang="en-US" sz="1100" b="1" dirty="0"/>
                        <a:t>Yes/No or Not Yet Created</a:t>
                      </a:r>
                    </a:p>
                  </a:txBody>
                  <a:tcPr/>
                </a:tc>
                <a:extLst>
                  <a:ext uri="{0D108BD9-81ED-4DB2-BD59-A6C34878D82A}">
                    <a16:rowId xmlns:a16="http://schemas.microsoft.com/office/drawing/2014/main" val="3966343695"/>
                  </a:ext>
                </a:extLst>
              </a:tr>
              <a:tr h="590135">
                <a:tc>
                  <a:txBody>
                    <a:bodyPr/>
                    <a:lstStyle/>
                    <a:p>
                      <a:r>
                        <a:rPr lang="en-US" sz="1100" b="1" dirty="0"/>
                        <a:t>Using Fortify for static app sec testing?</a:t>
                      </a:r>
                    </a:p>
                  </a:txBody>
                  <a:tcPr/>
                </a:tc>
                <a:tc>
                  <a:txBody>
                    <a:bodyPr/>
                    <a:lstStyle/>
                    <a:p>
                      <a:r>
                        <a:rPr lang="en-US" sz="1100" b="1" dirty="0"/>
                        <a:t>Yes/No or Not Yet Created</a:t>
                      </a:r>
                    </a:p>
                    <a:p>
                      <a:r>
                        <a:rPr lang="en-US" sz="1100" b="1" dirty="0"/>
                        <a:t>If yes, list Fortify projects or if using alternate scanning tool state this, or state that you intend to.</a:t>
                      </a:r>
                    </a:p>
                  </a:txBody>
                  <a:tcPr/>
                </a:tc>
                <a:extLst>
                  <a:ext uri="{0D108BD9-81ED-4DB2-BD59-A6C34878D82A}">
                    <a16:rowId xmlns:a16="http://schemas.microsoft.com/office/drawing/2014/main" val="3707416617"/>
                  </a:ext>
                </a:extLst>
              </a:tr>
              <a:tr h="0">
                <a:tc>
                  <a:txBody>
                    <a:bodyPr/>
                    <a:lstStyle/>
                    <a:p>
                      <a:r>
                        <a:rPr lang="en-US" sz="1100" b="1" dirty="0"/>
                        <a:t>Using </a:t>
                      </a:r>
                      <a:r>
                        <a:rPr lang="en-US" sz="1100" b="1" dirty="0" err="1"/>
                        <a:t>WebInspect</a:t>
                      </a:r>
                      <a:r>
                        <a:rPr lang="en-US" sz="1100" b="1" dirty="0"/>
                        <a:t> for dynamic app sec testing?</a:t>
                      </a:r>
                    </a:p>
                  </a:txBody>
                  <a:tcPr/>
                </a:tc>
                <a:tc>
                  <a:txBody>
                    <a:bodyPr/>
                    <a:lstStyle/>
                    <a:p>
                      <a:r>
                        <a:rPr lang="en-US" sz="1100" b="1" dirty="0"/>
                        <a:t>Yes/No or Not Yet Created</a:t>
                      </a:r>
                    </a:p>
                    <a:p>
                      <a:r>
                        <a:rPr lang="en-US" sz="1100" b="1" dirty="0"/>
                        <a:t>If yes, list </a:t>
                      </a:r>
                      <a:r>
                        <a:rPr lang="en-US" sz="1100" b="1" dirty="0" err="1"/>
                        <a:t>WebInspect</a:t>
                      </a:r>
                      <a:r>
                        <a:rPr lang="en-US" sz="1100" b="1" dirty="0"/>
                        <a:t> projects or if using alternate scanning tool state this, or state that you intend to.</a:t>
                      </a:r>
                    </a:p>
                  </a:txBody>
                  <a:tcPr/>
                </a:tc>
                <a:extLst>
                  <a:ext uri="{0D108BD9-81ED-4DB2-BD59-A6C34878D82A}">
                    <a16:rowId xmlns:a16="http://schemas.microsoft.com/office/drawing/2014/main" val="3208724531"/>
                  </a:ext>
                </a:extLst>
              </a:tr>
              <a:tr h="802829">
                <a:tc>
                  <a:txBody>
                    <a:bodyPr/>
                    <a:lstStyle/>
                    <a:p>
                      <a:r>
                        <a:rPr lang="en-US" sz="1100" b="1" dirty="0"/>
                        <a:t>Using </a:t>
                      </a:r>
                      <a:r>
                        <a:rPr lang="en-US" sz="1100" b="1" dirty="0" err="1"/>
                        <a:t>Whitesource</a:t>
                      </a:r>
                      <a:r>
                        <a:rPr lang="en-US" sz="1100" b="1" dirty="0"/>
                        <a:t> for software composition analysis?</a:t>
                      </a:r>
                    </a:p>
                  </a:txBody>
                  <a:tcPr/>
                </a:tc>
                <a:tc>
                  <a:txBody>
                    <a:bodyPr/>
                    <a:lstStyle/>
                    <a:p>
                      <a:r>
                        <a:rPr lang="en-US" sz="1100" b="1" dirty="0"/>
                        <a:t>Yes/No or Not Yet Created</a:t>
                      </a:r>
                    </a:p>
                    <a:p>
                      <a:r>
                        <a:rPr lang="en-US" sz="1100" b="1" dirty="0"/>
                        <a:t>If yes, list </a:t>
                      </a:r>
                      <a:r>
                        <a:rPr lang="en-US" sz="1100" b="1" dirty="0" err="1"/>
                        <a:t>Whitesource</a:t>
                      </a:r>
                      <a:r>
                        <a:rPr lang="en-US" sz="1100" b="1" dirty="0"/>
                        <a:t> projects or if using alternate scanning tool state this, or state that you intend to.</a:t>
                      </a:r>
                    </a:p>
                  </a:txBody>
                  <a:tcPr/>
                </a:tc>
                <a:extLst>
                  <a:ext uri="{0D108BD9-81ED-4DB2-BD59-A6C34878D82A}">
                    <a16:rowId xmlns:a16="http://schemas.microsoft.com/office/drawing/2014/main" val="3783951502"/>
                  </a:ext>
                </a:extLst>
              </a:tr>
            </a:tbl>
          </a:graphicData>
        </a:graphic>
      </p:graphicFrame>
      <p:sp>
        <p:nvSpPr>
          <p:cNvPr id="45" name="TextBox 44">
            <a:extLst>
              <a:ext uri="{FF2B5EF4-FFF2-40B4-BE49-F238E27FC236}">
                <a16:creationId xmlns:a16="http://schemas.microsoft.com/office/drawing/2014/main" id="{9656B245-F9C0-466D-BDA9-EC2963588D6D}"/>
              </a:ext>
            </a:extLst>
          </p:cNvPr>
          <p:cNvSpPr txBox="1"/>
          <p:nvPr/>
        </p:nvSpPr>
        <p:spPr>
          <a:xfrm>
            <a:off x="262613" y="1456715"/>
            <a:ext cx="2201357" cy="1323439"/>
          </a:xfrm>
          <a:prstGeom prst="rect">
            <a:avLst/>
          </a:prstGeom>
          <a:noFill/>
        </p:spPr>
        <p:txBody>
          <a:bodyPr wrap="square" rtlCol="0">
            <a:spAutoFit/>
          </a:bodyPr>
          <a:lstStyle/>
          <a:p>
            <a:r>
              <a:rPr lang="en-US" sz="1600" b="1" dirty="0">
                <a:solidFill>
                  <a:prstClr val="black"/>
                </a:solidFill>
                <a:latin typeface="Calibri" panose="020F0502020204030204"/>
              </a:rPr>
              <a:t>If you have THD developed software as part of your design, create the table and add to your diagram.</a:t>
            </a:r>
          </a:p>
        </p:txBody>
      </p:sp>
      <p:sp>
        <p:nvSpPr>
          <p:cNvPr id="50" name="Rectangle 49">
            <a:extLst>
              <a:ext uri="{FF2B5EF4-FFF2-40B4-BE49-F238E27FC236}">
                <a16:creationId xmlns:a16="http://schemas.microsoft.com/office/drawing/2014/main" id="{90AD70A4-D0B9-438E-B7A2-7DC7AD0C79E8}"/>
              </a:ext>
            </a:extLst>
          </p:cNvPr>
          <p:cNvSpPr/>
          <p:nvPr/>
        </p:nvSpPr>
        <p:spPr>
          <a:xfrm>
            <a:off x="3304665" y="916996"/>
            <a:ext cx="2496545" cy="1117295"/>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80E81DD-8B71-4B85-B61C-F72E6E8B48BF}"/>
              </a:ext>
            </a:extLst>
          </p:cNvPr>
          <p:cNvSpPr/>
          <p:nvPr/>
        </p:nvSpPr>
        <p:spPr>
          <a:xfrm>
            <a:off x="8604879" y="1443499"/>
            <a:ext cx="3311188" cy="1117295"/>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E048CA8-912E-4B23-9135-450A1DF21278}"/>
              </a:ext>
            </a:extLst>
          </p:cNvPr>
          <p:cNvSpPr/>
          <p:nvPr/>
        </p:nvSpPr>
        <p:spPr>
          <a:xfrm>
            <a:off x="5467140" y="3108859"/>
            <a:ext cx="2028825" cy="1117295"/>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4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8</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852180" y="112245"/>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Process and Data Flow</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F431CF9-1210-E74E-A35D-700F4AC516B9}"/>
              </a:ext>
            </a:extLst>
          </p:cNvPr>
          <p:cNvGrpSpPr/>
          <p:nvPr/>
        </p:nvGrpSpPr>
        <p:grpSpPr>
          <a:xfrm>
            <a:off x="4746436" y="5038343"/>
            <a:ext cx="2431604" cy="1473077"/>
            <a:chOff x="4746436" y="5038343"/>
            <a:chExt cx="2431604" cy="1473077"/>
          </a:xfrm>
        </p:grpSpPr>
        <p:pic>
          <p:nvPicPr>
            <p:cNvPr id="37" name="Picture 36">
              <a:extLst>
                <a:ext uri="{FF2B5EF4-FFF2-40B4-BE49-F238E27FC236}">
                  <a16:creationId xmlns:a16="http://schemas.microsoft.com/office/drawing/2014/main" id="{11B2822B-25D1-9A49-9726-F13E59E9D32B}"/>
                </a:ext>
              </a:extLst>
            </p:cNvPr>
            <p:cNvPicPr>
              <a:picLocks noChangeAspect="1"/>
            </p:cNvPicPr>
            <p:nvPr/>
          </p:nvPicPr>
          <p:blipFill>
            <a:blip r:embed="rId3"/>
            <a:stretch>
              <a:fillRect/>
            </a:stretch>
          </p:blipFill>
          <p:spPr>
            <a:xfrm>
              <a:off x="4746436" y="5038343"/>
              <a:ext cx="2431604" cy="1473077"/>
            </a:xfrm>
            <a:prstGeom prst="rect">
              <a:avLst/>
            </a:prstGeom>
          </p:spPr>
        </p:pic>
        <p:sp>
          <p:nvSpPr>
            <p:cNvPr id="38" name="TextBox 37">
              <a:extLst>
                <a:ext uri="{FF2B5EF4-FFF2-40B4-BE49-F238E27FC236}">
                  <a16:creationId xmlns:a16="http://schemas.microsoft.com/office/drawing/2014/main" id="{C6FAF07B-5F5E-F846-8D63-6675E3E8EB72}"/>
                </a:ext>
              </a:extLst>
            </p:cNvPr>
            <p:cNvSpPr txBox="1"/>
            <p:nvPr/>
          </p:nvSpPr>
          <p:spPr>
            <a:xfrm>
              <a:off x="4810444" y="5070650"/>
              <a:ext cx="433132" cy="253916"/>
            </a:xfrm>
            <a:prstGeom prst="rect">
              <a:avLst/>
            </a:prstGeom>
            <a:noFill/>
          </p:spPr>
          <p:txBody>
            <a:bodyPr wrap="none" rtlCol="0">
              <a:spAutoFit/>
            </a:bodyPr>
            <a:lstStyle/>
            <a:p>
              <a:r>
                <a:rPr lang="en-US" sz="1050" b="1" dirty="0">
                  <a:solidFill>
                    <a:prstClr val="black"/>
                  </a:solidFill>
                  <a:latin typeface="Trebuchet MS" panose="020B0603020202020204"/>
                </a:rPr>
                <a:t>ATC</a:t>
              </a:r>
            </a:p>
          </p:txBody>
        </p:sp>
      </p:grpSp>
      <p:grpSp>
        <p:nvGrpSpPr>
          <p:cNvPr id="39" name="Group 38">
            <a:extLst>
              <a:ext uri="{FF2B5EF4-FFF2-40B4-BE49-F238E27FC236}">
                <a16:creationId xmlns:a16="http://schemas.microsoft.com/office/drawing/2014/main" id="{56A0CE56-854A-A54B-80E9-0785CA85C25B}"/>
              </a:ext>
            </a:extLst>
          </p:cNvPr>
          <p:cNvGrpSpPr/>
          <p:nvPr/>
        </p:nvGrpSpPr>
        <p:grpSpPr>
          <a:xfrm>
            <a:off x="5579482" y="5470146"/>
            <a:ext cx="851074" cy="863949"/>
            <a:chOff x="5680066" y="5268978"/>
            <a:chExt cx="851074" cy="863949"/>
          </a:xfrm>
        </p:grpSpPr>
        <p:pic>
          <p:nvPicPr>
            <p:cNvPr id="40" name="Picture 39">
              <a:extLst>
                <a:ext uri="{FF2B5EF4-FFF2-40B4-BE49-F238E27FC236}">
                  <a16:creationId xmlns:a16="http://schemas.microsoft.com/office/drawing/2014/main" id="{807C0070-B39D-144E-979A-04121781E8AA}"/>
                </a:ext>
              </a:extLst>
            </p:cNvPr>
            <p:cNvPicPr>
              <a:picLocks noChangeAspect="1"/>
            </p:cNvPicPr>
            <p:nvPr/>
          </p:nvPicPr>
          <p:blipFill>
            <a:blip r:embed="rId4"/>
            <a:stretch>
              <a:fillRect/>
            </a:stretch>
          </p:blipFill>
          <p:spPr>
            <a:xfrm>
              <a:off x="5680066" y="5268978"/>
              <a:ext cx="851074" cy="863949"/>
            </a:xfrm>
            <a:prstGeom prst="rect">
              <a:avLst/>
            </a:prstGeom>
          </p:spPr>
        </p:pic>
        <p:sp>
          <p:nvSpPr>
            <p:cNvPr id="42" name="TextBox 41">
              <a:extLst>
                <a:ext uri="{FF2B5EF4-FFF2-40B4-BE49-F238E27FC236}">
                  <a16:creationId xmlns:a16="http://schemas.microsoft.com/office/drawing/2014/main" id="{812BF5E6-F0B0-354F-8A83-AF1D04574888}"/>
                </a:ext>
              </a:extLst>
            </p:cNvPr>
            <p:cNvSpPr txBox="1"/>
            <p:nvPr/>
          </p:nvSpPr>
          <p:spPr>
            <a:xfrm>
              <a:off x="5906674" y="5573994"/>
              <a:ext cx="423514" cy="253916"/>
            </a:xfrm>
            <a:prstGeom prst="rect">
              <a:avLst/>
            </a:prstGeom>
            <a:noFill/>
          </p:spPr>
          <p:txBody>
            <a:bodyPr wrap="none" rtlCol="0">
              <a:spAutoFit/>
            </a:bodyPr>
            <a:lstStyle/>
            <a:p>
              <a:pPr algn="ctr"/>
              <a:r>
                <a:rPr lang="en-US" sz="1050" b="1" dirty="0">
                  <a:solidFill>
                    <a:prstClr val="black"/>
                  </a:solidFill>
                  <a:latin typeface="Trebuchet MS" panose="020B0603020202020204"/>
                </a:rPr>
                <a:t>PCF</a:t>
              </a:r>
            </a:p>
          </p:txBody>
        </p:sp>
      </p:grpSp>
      <p:sp>
        <p:nvSpPr>
          <p:cNvPr id="43" name="Rectangle 42">
            <a:extLst>
              <a:ext uri="{FF2B5EF4-FFF2-40B4-BE49-F238E27FC236}">
                <a16:creationId xmlns:a16="http://schemas.microsoft.com/office/drawing/2014/main" id="{77D519FA-7694-864C-A4A2-35F3CF4DD2FE}"/>
              </a:ext>
            </a:extLst>
          </p:cNvPr>
          <p:cNvSpPr/>
          <p:nvPr/>
        </p:nvSpPr>
        <p:spPr>
          <a:xfrm>
            <a:off x="5418875" y="5442820"/>
            <a:ext cx="1096927" cy="192256"/>
          </a:xfrm>
          <a:prstGeom prst="rect">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grpSp>
        <p:nvGrpSpPr>
          <p:cNvPr id="44" name="Group 43">
            <a:extLst>
              <a:ext uri="{FF2B5EF4-FFF2-40B4-BE49-F238E27FC236}">
                <a16:creationId xmlns:a16="http://schemas.microsoft.com/office/drawing/2014/main" id="{AE41A365-6ED4-2749-8774-862757086396}"/>
              </a:ext>
            </a:extLst>
          </p:cNvPr>
          <p:cNvGrpSpPr/>
          <p:nvPr/>
        </p:nvGrpSpPr>
        <p:grpSpPr>
          <a:xfrm>
            <a:off x="3852180" y="1390313"/>
            <a:ext cx="5217680" cy="1657347"/>
            <a:chOff x="2694075" y="1338662"/>
            <a:chExt cx="6702552" cy="1931107"/>
          </a:xfrm>
        </p:grpSpPr>
        <p:pic>
          <p:nvPicPr>
            <p:cNvPr id="46" name="Picture 45">
              <a:extLst>
                <a:ext uri="{FF2B5EF4-FFF2-40B4-BE49-F238E27FC236}">
                  <a16:creationId xmlns:a16="http://schemas.microsoft.com/office/drawing/2014/main" id="{BE3C89CE-A60F-FA4F-84F9-3E378E288770}"/>
                </a:ext>
              </a:extLst>
            </p:cNvPr>
            <p:cNvPicPr>
              <a:picLocks noChangeAspect="1"/>
            </p:cNvPicPr>
            <p:nvPr/>
          </p:nvPicPr>
          <p:blipFill>
            <a:blip r:embed="rId3"/>
            <a:stretch>
              <a:fillRect/>
            </a:stretch>
          </p:blipFill>
          <p:spPr>
            <a:xfrm>
              <a:off x="2694075" y="1338662"/>
              <a:ext cx="6702552" cy="1931107"/>
            </a:xfrm>
            <a:prstGeom prst="rect">
              <a:avLst/>
            </a:prstGeom>
          </p:spPr>
        </p:pic>
        <p:sp>
          <p:nvSpPr>
            <p:cNvPr id="47" name="TextBox 46">
              <a:extLst>
                <a:ext uri="{FF2B5EF4-FFF2-40B4-BE49-F238E27FC236}">
                  <a16:creationId xmlns:a16="http://schemas.microsoft.com/office/drawing/2014/main" id="{7ED08165-38F9-D546-881D-D36430A428EF}"/>
                </a:ext>
              </a:extLst>
            </p:cNvPr>
            <p:cNvSpPr txBox="1"/>
            <p:nvPr/>
          </p:nvSpPr>
          <p:spPr>
            <a:xfrm>
              <a:off x="2941393" y="1418303"/>
              <a:ext cx="2573140" cy="430887"/>
            </a:xfrm>
            <a:prstGeom prst="rect">
              <a:avLst/>
            </a:prstGeom>
            <a:noFill/>
          </p:spPr>
          <p:txBody>
            <a:bodyPr wrap="none" rtlCol="0">
              <a:spAutoFit/>
            </a:bodyPr>
            <a:lstStyle/>
            <a:p>
              <a:r>
                <a:rPr lang="en-US" sz="1100" b="1" dirty="0">
                  <a:solidFill>
                    <a:prstClr val="black"/>
                  </a:solidFill>
                  <a:latin typeface="Trebuchet MS" panose="020B0603020202020204"/>
                </a:rPr>
                <a:t>GCP (&lt;Google Cloud Project Name&gt;)</a:t>
              </a:r>
            </a:p>
            <a:p>
              <a:r>
                <a:rPr lang="en-US" sz="1100" b="1" dirty="0">
                  <a:solidFill>
                    <a:prstClr val="black"/>
                  </a:solidFill>
                  <a:latin typeface="Trebuchet MS" panose="020B0603020202020204"/>
                </a:rPr>
                <a:t>Cloud Region and Zone</a:t>
              </a:r>
            </a:p>
          </p:txBody>
        </p:sp>
      </p:grpSp>
      <p:grpSp>
        <p:nvGrpSpPr>
          <p:cNvPr id="48" name="Group 47">
            <a:extLst>
              <a:ext uri="{FF2B5EF4-FFF2-40B4-BE49-F238E27FC236}">
                <a16:creationId xmlns:a16="http://schemas.microsoft.com/office/drawing/2014/main" id="{929EF7C1-385E-FB41-A0D4-749B66E2F343}"/>
              </a:ext>
            </a:extLst>
          </p:cNvPr>
          <p:cNvGrpSpPr/>
          <p:nvPr/>
        </p:nvGrpSpPr>
        <p:grpSpPr>
          <a:xfrm>
            <a:off x="5474444" y="1679914"/>
            <a:ext cx="1176341" cy="1153712"/>
            <a:chOff x="5501876" y="2033684"/>
            <a:chExt cx="853905" cy="863949"/>
          </a:xfrm>
        </p:grpSpPr>
        <p:pic>
          <p:nvPicPr>
            <p:cNvPr id="49" name="Picture 48">
              <a:extLst>
                <a:ext uri="{FF2B5EF4-FFF2-40B4-BE49-F238E27FC236}">
                  <a16:creationId xmlns:a16="http://schemas.microsoft.com/office/drawing/2014/main" id="{2A209096-5672-2845-9638-BD212E376CE8}"/>
                </a:ext>
              </a:extLst>
            </p:cNvPr>
            <p:cNvPicPr>
              <a:picLocks noChangeAspect="1"/>
            </p:cNvPicPr>
            <p:nvPr/>
          </p:nvPicPr>
          <p:blipFill>
            <a:blip r:embed="rId4"/>
            <a:stretch>
              <a:fillRect/>
            </a:stretch>
          </p:blipFill>
          <p:spPr>
            <a:xfrm>
              <a:off x="5501876" y="2033684"/>
              <a:ext cx="851074" cy="863949"/>
            </a:xfrm>
            <a:prstGeom prst="rect">
              <a:avLst/>
            </a:prstGeom>
          </p:spPr>
        </p:pic>
        <p:sp>
          <p:nvSpPr>
            <p:cNvPr id="51" name="TextBox 50">
              <a:extLst>
                <a:ext uri="{FF2B5EF4-FFF2-40B4-BE49-F238E27FC236}">
                  <a16:creationId xmlns:a16="http://schemas.microsoft.com/office/drawing/2014/main" id="{0EFAAB59-81B3-EB44-80D5-33844DD729EB}"/>
                </a:ext>
              </a:extLst>
            </p:cNvPr>
            <p:cNvSpPr txBox="1"/>
            <p:nvPr/>
          </p:nvSpPr>
          <p:spPr>
            <a:xfrm>
              <a:off x="5528215" y="2221093"/>
              <a:ext cx="827566" cy="190143"/>
            </a:xfrm>
            <a:prstGeom prst="rect">
              <a:avLst/>
            </a:prstGeom>
            <a:noFill/>
          </p:spPr>
          <p:txBody>
            <a:bodyPr wrap="none" rtlCol="0">
              <a:spAutoFit/>
            </a:bodyPr>
            <a:lstStyle/>
            <a:p>
              <a:pPr algn="ctr"/>
              <a:r>
                <a:rPr lang="en-US" sz="1050" b="1" dirty="0">
                  <a:solidFill>
                    <a:prstClr val="black"/>
                  </a:solidFill>
                  <a:latin typeface="Trebuchet MS" panose="020B0603020202020204"/>
                </a:rPr>
                <a:t>Cloud Function</a:t>
              </a:r>
            </a:p>
          </p:txBody>
        </p:sp>
      </p:grpSp>
      <p:sp>
        <p:nvSpPr>
          <p:cNvPr id="52" name="Rectangle 51">
            <a:extLst>
              <a:ext uri="{FF2B5EF4-FFF2-40B4-BE49-F238E27FC236}">
                <a16:creationId xmlns:a16="http://schemas.microsoft.com/office/drawing/2014/main" id="{D42D6240-ACE8-224F-9124-7D0349076B3D}"/>
              </a:ext>
            </a:extLst>
          </p:cNvPr>
          <p:cNvSpPr/>
          <p:nvPr/>
        </p:nvSpPr>
        <p:spPr>
          <a:xfrm>
            <a:off x="5504853" y="2265132"/>
            <a:ext cx="1112455" cy="230287"/>
          </a:xfrm>
          <a:prstGeom prst="rect">
            <a:avLst/>
          </a:prstGeom>
          <a:solidFill>
            <a:srgbClr val="F9CBAB"/>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cxnSp>
        <p:nvCxnSpPr>
          <p:cNvPr id="62" name="Straight Arrow Connector 61">
            <a:extLst>
              <a:ext uri="{FF2B5EF4-FFF2-40B4-BE49-F238E27FC236}">
                <a16:creationId xmlns:a16="http://schemas.microsoft.com/office/drawing/2014/main" id="{372650A0-6E11-4543-84DB-61C52D51736B}"/>
              </a:ext>
            </a:extLst>
          </p:cNvPr>
          <p:cNvCxnSpPr/>
          <p:nvPr/>
        </p:nvCxnSpPr>
        <p:spPr>
          <a:xfrm rot="10800000" flipH="1">
            <a:off x="6001343" y="2833626"/>
            <a:ext cx="166" cy="2609195"/>
          </a:xfrm>
          <a:prstGeom prst="straightConnector1">
            <a:avLst/>
          </a:prstGeom>
          <a:noFill/>
          <a:ln w="9525" cap="flat" cmpd="sng" algn="ctr">
            <a:solidFill>
              <a:sysClr val="windowText" lastClr="000000"/>
            </a:solidFill>
            <a:prstDash val="solid"/>
            <a:tailEnd type="triangle"/>
          </a:ln>
          <a:effectLst/>
        </p:spPr>
      </p:cxnSp>
      <p:sp>
        <p:nvSpPr>
          <p:cNvPr id="136" name="Slide Number Placeholder 3">
            <a:extLst>
              <a:ext uri="{FF2B5EF4-FFF2-40B4-BE49-F238E27FC236}">
                <a16:creationId xmlns:a16="http://schemas.microsoft.com/office/drawing/2014/main" id="{51E2B9C4-2CB9-754A-93B8-AAFEBFADFFCE}"/>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8</a:t>
            </a:fld>
            <a:endParaRPr lang="en-US" b="1" dirty="0">
              <a:solidFill>
                <a:srgbClr val="C55814"/>
              </a:solidFill>
              <a:latin typeface="Calibri" panose="020F0502020204030204"/>
            </a:endParaRPr>
          </a:p>
        </p:txBody>
      </p:sp>
      <p:pic>
        <p:nvPicPr>
          <p:cNvPr id="69" name="Picture 68">
            <a:extLst>
              <a:ext uri="{FF2B5EF4-FFF2-40B4-BE49-F238E27FC236}">
                <a16:creationId xmlns:a16="http://schemas.microsoft.com/office/drawing/2014/main" id="{C81D0E0C-5180-4225-9CC5-46BF5937D376}"/>
              </a:ext>
            </a:extLst>
          </p:cNvPr>
          <p:cNvPicPr>
            <a:picLocks noChangeAspect="1"/>
          </p:cNvPicPr>
          <p:nvPr/>
        </p:nvPicPr>
        <p:blipFill>
          <a:blip r:embed="rId5"/>
          <a:stretch>
            <a:fillRect/>
          </a:stretch>
        </p:blipFill>
        <p:spPr>
          <a:xfrm>
            <a:off x="10329242" y="1831682"/>
            <a:ext cx="1397332" cy="904800"/>
          </a:xfrm>
          <a:prstGeom prst="rect">
            <a:avLst/>
          </a:prstGeom>
        </p:spPr>
      </p:pic>
      <p:sp>
        <p:nvSpPr>
          <p:cNvPr id="74" name="TextBox 73">
            <a:extLst>
              <a:ext uri="{FF2B5EF4-FFF2-40B4-BE49-F238E27FC236}">
                <a16:creationId xmlns:a16="http://schemas.microsoft.com/office/drawing/2014/main" id="{A46884CD-D769-44F9-AB07-5D3A9644CAE0}"/>
              </a:ext>
            </a:extLst>
          </p:cNvPr>
          <p:cNvSpPr txBox="1"/>
          <p:nvPr/>
        </p:nvSpPr>
        <p:spPr>
          <a:xfrm>
            <a:off x="10581592" y="2129812"/>
            <a:ext cx="772207" cy="253916"/>
          </a:xfrm>
          <a:prstGeom prst="rect">
            <a:avLst/>
          </a:prstGeom>
          <a:noFill/>
        </p:spPr>
        <p:txBody>
          <a:bodyPr wrap="none" rtlCol="0">
            <a:spAutoFit/>
          </a:bodyPr>
          <a:lstStyle/>
          <a:p>
            <a:pPr algn="ctr"/>
            <a:r>
              <a:rPr lang="en-US" sz="1050" b="1" dirty="0">
                <a:solidFill>
                  <a:prstClr val="black"/>
                </a:solidFill>
              </a:rPr>
              <a:t>Third Party</a:t>
            </a:r>
          </a:p>
        </p:txBody>
      </p:sp>
      <p:cxnSp>
        <p:nvCxnSpPr>
          <p:cNvPr id="75" name="Straight Arrow Connector 74">
            <a:extLst>
              <a:ext uri="{FF2B5EF4-FFF2-40B4-BE49-F238E27FC236}">
                <a16:creationId xmlns:a16="http://schemas.microsoft.com/office/drawing/2014/main" id="{F9B90608-35E9-415C-8FBF-2424CACA929E}"/>
              </a:ext>
            </a:extLst>
          </p:cNvPr>
          <p:cNvCxnSpPr>
            <a:cxnSpLocks/>
            <a:stCxn id="69" idx="1"/>
            <a:endCxn id="49" idx="3"/>
          </p:cNvCxnSpPr>
          <p:nvPr/>
        </p:nvCxnSpPr>
        <p:spPr>
          <a:xfrm flipH="1" flipV="1">
            <a:off x="6646885" y="2256770"/>
            <a:ext cx="3682357" cy="27312"/>
          </a:xfrm>
          <a:prstGeom prst="straightConnector1">
            <a:avLst/>
          </a:prstGeom>
          <a:noFill/>
          <a:ln w="9525" cap="flat" cmpd="sng" algn="ctr">
            <a:solidFill>
              <a:sysClr val="windowText" lastClr="000000"/>
            </a:solidFill>
            <a:prstDash val="solid"/>
            <a:tailEnd type="triangle"/>
          </a:ln>
          <a:effectLst/>
        </p:spPr>
      </p:cxnSp>
      <p:sp>
        <p:nvSpPr>
          <p:cNvPr id="2" name="Rectangle 1">
            <a:extLst>
              <a:ext uri="{FF2B5EF4-FFF2-40B4-BE49-F238E27FC236}">
                <a16:creationId xmlns:a16="http://schemas.microsoft.com/office/drawing/2014/main" id="{8173C47B-D4A2-4483-B71C-994E726157FC}"/>
              </a:ext>
            </a:extLst>
          </p:cNvPr>
          <p:cNvSpPr/>
          <p:nvPr/>
        </p:nvSpPr>
        <p:spPr>
          <a:xfrm>
            <a:off x="-400859" y="1038532"/>
            <a:ext cx="4107897" cy="2462213"/>
          </a:xfrm>
          <a:prstGeom prst="rect">
            <a:avLst/>
          </a:prstGeom>
        </p:spPr>
        <p:txBody>
          <a:bodyPr wrap="square">
            <a:spAutoFit/>
          </a:bodyPr>
          <a:lstStyle/>
          <a:p>
            <a:pPr marL="852487" lvl="2" indent="-228600">
              <a:buFont typeface="+mj-lt"/>
              <a:buAutoNum type="arabicPeriod"/>
            </a:pPr>
            <a:r>
              <a:rPr lang="en-US" sz="1400" b="1" dirty="0">
                <a:solidFill>
                  <a:srgbClr val="9D360E"/>
                </a:solidFill>
              </a:rPr>
              <a:t>Process and Data Flow Depiction on the Diagram</a:t>
            </a:r>
            <a:endParaRPr lang="en-US" sz="1400" dirty="0"/>
          </a:p>
          <a:p>
            <a:pPr marL="1309687" lvl="3" indent="-228600">
              <a:buFont typeface="+mj-lt"/>
              <a:buAutoNum type="alphaLcPeriod"/>
            </a:pPr>
            <a:r>
              <a:rPr lang="en-US" sz="1400" dirty="0">
                <a:solidFill>
                  <a:schemeClr val="bg1"/>
                </a:solidFill>
              </a:rPr>
              <a:t>Document the following:</a:t>
            </a:r>
          </a:p>
          <a:p>
            <a:pPr marL="1766887" lvl="4" indent="-228600">
              <a:buFont typeface="+mj-lt"/>
              <a:buAutoNum type="alphaLcPeriod"/>
            </a:pPr>
            <a:r>
              <a:rPr lang="en-US" sz="1400" dirty="0">
                <a:solidFill>
                  <a:schemeClr val="bg1"/>
                </a:solidFill>
              </a:rPr>
              <a:t>User Devices and security access patterns defined on diagram.</a:t>
            </a:r>
          </a:p>
          <a:p>
            <a:pPr marL="1766887" lvl="4" indent="-228600">
              <a:buFont typeface="+mj-lt"/>
              <a:buAutoNum type="alphaLcPeriod"/>
            </a:pPr>
            <a:r>
              <a:rPr lang="en-US" sz="1400" dirty="0">
                <a:solidFill>
                  <a:schemeClr val="bg1"/>
                </a:solidFill>
              </a:rPr>
              <a:t>Application and Data Integration Patterns</a:t>
            </a:r>
          </a:p>
          <a:p>
            <a:pPr marL="1766887" lvl="4" indent="-228600">
              <a:buFont typeface="+mj-lt"/>
              <a:buAutoNum type="alphaLcPeriod"/>
            </a:pPr>
            <a:r>
              <a:rPr lang="en-US" sz="1400" dirty="0">
                <a:solidFill>
                  <a:schemeClr val="bg1"/>
                </a:solidFill>
              </a:rPr>
              <a:t>Data type and classification icons, and authentication icons.</a:t>
            </a:r>
          </a:p>
        </p:txBody>
      </p:sp>
      <p:sp>
        <p:nvSpPr>
          <p:cNvPr id="59" name="TextBox 58">
            <a:extLst>
              <a:ext uri="{FF2B5EF4-FFF2-40B4-BE49-F238E27FC236}">
                <a16:creationId xmlns:a16="http://schemas.microsoft.com/office/drawing/2014/main" id="{DE827367-AB29-423B-8438-BAF5886BAB9E}"/>
              </a:ext>
            </a:extLst>
          </p:cNvPr>
          <p:cNvSpPr txBox="1"/>
          <p:nvPr/>
        </p:nvSpPr>
        <p:spPr>
          <a:xfrm>
            <a:off x="5084103" y="4061851"/>
            <a:ext cx="320131"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1</a:t>
            </a:r>
          </a:p>
        </p:txBody>
      </p:sp>
      <p:sp>
        <p:nvSpPr>
          <p:cNvPr id="60" name="TextBox 59">
            <a:extLst>
              <a:ext uri="{FF2B5EF4-FFF2-40B4-BE49-F238E27FC236}">
                <a16:creationId xmlns:a16="http://schemas.microsoft.com/office/drawing/2014/main" id="{DB2D86E2-F091-4BB2-A9BB-28698F0A4DA4}"/>
              </a:ext>
            </a:extLst>
          </p:cNvPr>
          <p:cNvSpPr txBox="1"/>
          <p:nvPr/>
        </p:nvSpPr>
        <p:spPr>
          <a:xfrm>
            <a:off x="9214668" y="1693183"/>
            <a:ext cx="364160" cy="230832"/>
          </a:xfrm>
          <a:prstGeom prst="rect">
            <a:avLst/>
          </a:prstGeom>
          <a:solidFill>
            <a:srgbClr val="FFE800"/>
          </a:solidFill>
          <a:ln>
            <a:solidFill>
              <a:schemeClr val="tx1">
                <a:lumMod val="85000"/>
              </a:schemeClr>
            </a:solidFill>
          </a:ln>
        </p:spPr>
        <p:txBody>
          <a:bodyPr wrap="square" rtlCol="0">
            <a:spAutoFit/>
          </a:bodyPr>
          <a:lstStyle/>
          <a:p>
            <a:pPr algn="ctr"/>
            <a:r>
              <a:rPr lang="en-US" sz="900" b="1" dirty="0">
                <a:solidFill>
                  <a:schemeClr val="bg1"/>
                </a:solidFill>
                <a:latin typeface="Calibri" panose="020F0502020204030204" pitchFamily="34" charset="0"/>
                <a:cs typeface="Calibri" panose="020F0502020204030204" pitchFamily="34" charset="0"/>
              </a:rPr>
              <a:t>2</a:t>
            </a:r>
          </a:p>
        </p:txBody>
      </p:sp>
      <p:pic>
        <p:nvPicPr>
          <p:cNvPr id="61" name="Picture 60">
            <a:extLst>
              <a:ext uri="{FF2B5EF4-FFF2-40B4-BE49-F238E27FC236}">
                <a16:creationId xmlns:a16="http://schemas.microsoft.com/office/drawing/2014/main" id="{7AEDABB1-8521-4BED-8FCF-32B3F895E03F}"/>
              </a:ext>
            </a:extLst>
          </p:cNvPr>
          <p:cNvPicPr>
            <a:picLocks noChangeAspect="1"/>
          </p:cNvPicPr>
          <p:nvPr/>
        </p:nvPicPr>
        <p:blipFill>
          <a:blip r:embed="rId6"/>
          <a:stretch>
            <a:fillRect/>
          </a:stretch>
        </p:blipFill>
        <p:spPr>
          <a:xfrm>
            <a:off x="8578173" y="1615774"/>
            <a:ext cx="386435" cy="434680"/>
          </a:xfrm>
          <a:prstGeom prst="rect">
            <a:avLst/>
          </a:prstGeom>
        </p:spPr>
      </p:pic>
      <p:sp>
        <p:nvSpPr>
          <p:cNvPr id="63" name="Oval 62">
            <a:extLst>
              <a:ext uri="{FF2B5EF4-FFF2-40B4-BE49-F238E27FC236}">
                <a16:creationId xmlns:a16="http://schemas.microsoft.com/office/drawing/2014/main" id="{9CF7A332-B63E-4E4D-B84E-271CB5BA6159}"/>
              </a:ext>
            </a:extLst>
          </p:cNvPr>
          <p:cNvSpPr/>
          <p:nvPr/>
        </p:nvSpPr>
        <p:spPr>
          <a:xfrm>
            <a:off x="5579482" y="4169413"/>
            <a:ext cx="354587" cy="307776"/>
          </a:xfrm>
          <a:prstGeom prst="ellipse">
            <a:avLst/>
          </a:prstGeom>
          <a:solidFill>
            <a:srgbClr val="E98B52"/>
          </a:solid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sz="1000" dirty="0">
                <a:latin typeface="Calibri" panose="020F0502020204030204" pitchFamily="34" charset="0"/>
                <a:cs typeface="Calibri" panose="020F0502020204030204" pitchFamily="34" charset="0"/>
              </a:rPr>
              <a:t>SAG</a:t>
            </a:r>
          </a:p>
        </p:txBody>
      </p:sp>
      <p:sp>
        <p:nvSpPr>
          <p:cNvPr id="66" name="Rectangle 65">
            <a:extLst>
              <a:ext uri="{FF2B5EF4-FFF2-40B4-BE49-F238E27FC236}">
                <a16:creationId xmlns:a16="http://schemas.microsoft.com/office/drawing/2014/main" id="{1E1520D7-D225-4E39-9170-A37293EB2D72}"/>
              </a:ext>
            </a:extLst>
          </p:cNvPr>
          <p:cNvSpPr/>
          <p:nvPr/>
        </p:nvSpPr>
        <p:spPr>
          <a:xfrm>
            <a:off x="4063179" y="1520594"/>
            <a:ext cx="2583706" cy="1244557"/>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FF287A2-DD6F-4A37-94FC-B1AF415394FE}"/>
              </a:ext>
            </a:extLst>
          </p:cNvPr>
          <p:cNvSpPr/>
          <p:nvPr/>
        </p:nvSpPr>
        <p:spPr>
          <a:xfrm>
            <a:off x="4914902" y="5158277"/>
            <a:ext cx="2028825" cy="1193824"/>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1A63DEEE-AC97-41E8-A71D-80E2F3F33974}"/>
              </a:ext>
            </a:extLst>
          </p:cNvPr>
          <p:cNvPicPr>
            <a:picLocks noChangeAspect="1"/>
          </p:cNvPicPr>
          <p:nvPr/>
        </p:nvPicPr>
        <p:blipFill>
          <a:blip r:embed="rId7"/>
          <a:stretch>
            <a:fillRect/>
          </a:stretch>
        </p:blipFill>
        <p:spPr>
          <a:xfrm>
            <a:off x="6280936" y="4195774"/>
            <a:ext cx="248484" cy="287100"/>
          </a:xfrm>
          <a:prstGeom prst="rect">
            <a:avLst/>
          </a:prstGeom>
        </p:spPr>
      </p:pic>
      <p:pic>
        <p:nvPicPr>
          <p:cNvPr id="35" name="Picture 34">
            <a:extLst>
              <a:ext uri="{FF2B5EF4-FFF2-40B4-BE49-F238E27FC236}">
                <a16:creationId xmlns:a16="http://schemas.microsoft.com/office/drawing/2014/main" id="{E4D2FA28-51EE-4394-BC55-6BB4629C8F8B}"/>
              </a:ext>
            </a:extLst>
          </p:cNvPr>
          <p:cNvPicPr>
            <a:picLocks noChangeAspect="1"/>
          </p:cNvPicPr>
          <p:nvPr/>
        </p:nvPicPr>
        <p:blipFill>
          <a:blip r:embed="rId7"/>
          <a:stretch>
            <a:fillRect/>
          </a:stretch>
        </p:blipFill>
        <p:spPr>
          <a:xfrm>
            <a:off x="8269149" y="1681242"/>
            <a:ext cx="248484" cy="287100"/>
          </a:xfrm>
          <a:prstGeom prst="rect">
            <a:avLst/>
          </a:prstGeom>
        </p:spPr>
      </p:pic>
    </p:spTree>
    <p:extLst>
      <p:ext uri="{BB962C8B-B14F-4D97-AF65-F5344CB8AC3E}">
        <p14:creationId xmlns:p14="http://schemas.microsoft.com/office/powerpoint/2010/main" val="57361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60B1FE4-9494-C64E-872F-ECCC2A381863}"/>
              </a:ext>
            </a:extLst>
          </p:cNvPr>
          <p:cNvSpPr>
            <a:spLocks noGrp="1"/>
          </p:cNvSpPr>
          <p:nvPr>
            <p:ph type="sldNum" sz="quarter" idx="12"/>
          </p:nvPr>
        </p:nvSpPr>
        <p:spPr/>
        <p:txBody>
          <a:bodyPr/>
          <a:lstStyle/>
          <a:p>
            <a:fld id="{94C57474-2E12-A844-A0B7-6813C3A2980D}" type="slidenum">
              <a:rPr lang="en-US" smtClean="0">
                <a:solidFill>
                  <a:prstClr val="white">
                    <a:tint val="75000"/>
                  </a:prstClr>
                </a:solidFill>
              </a:rPr>
              <a:pPr/>
              <a:t>9</a:t>
            </a:fld>
            <a:endParaRPr lang="en-US" dirty="0">
              <a:solidFill>
                <a:prstClr val="white">
                  <a:tint val="75000"/>
                </a:prstClr>
              </a:solidFill>
            </a:endParaRPr>
          </a:p>
        </p:txBody>
      </p:sp>
      <p:sp>
        <p:nvSpPr>
          <p:cNvPr id="124" name="Title 2">
            <a:extLst>
              <a:ext uri="{FF2B5EF4-FFF2-40B4-BE49-F238E27FC236}">
                <a16:creationId xmlns:a16="http://schemas.microsoft.com/office/drawing/2014/main" id="{C9E51C8E-286D-A043-A484-D6C8B1C73CE1}"/>
              </a:ext>
            </a:extLst>
          </p:cNvPr>
          <p:cNvSpPr txBox="1">
            <a:spLocks/>
          </p:cNvSpPr>
          <p:nvPr/>
        </p:nvSpPr>
        <p:spPr>
          <a:xfrm>
            <a:off x="3852180" y="112245"/>
            <a:ext cx="8112164" cy="797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Trebuchet MS" panose="020B0603020202020204"/>
                <a:ea typeface=""/>
                <a:cs typeface=""/>
              </a:rPr>
              <a:t>Diagram Example: </a:t>
            </a:r>
            <a:r>
              <a:rPr kumimoji="0" lang="en-US" sz="2400" b="1" i="1" u="none" strike="noStrike" kern="1200" cap="none" spc="0" normalizeH="0" baseline="0" noProof="0" dirty="0">
                <a:ln>
                  <a:noFill/>
                </a:ln>
                <a:solidFill>
                  <a:schemeClr val="bg2"/>
                </a:solidFill>
                <a:effectLst/>
                <a:uLnTx/>
                <a:uFillTx/>
                <a:latin typeface="Trebuchet MS" panose="020B0603020202020204"/>
                <a:ea typeface=""/>
                <a:cs typeface=""/>
              </a:rPr>
              <a:t>Network Connections Part I</a:t>
            </a:r>
          </a:p>
        </p:txBody>
      </p:sp>
      <p:cxnSp>
        <p:nvCxnSpPr>
          <p:cNvPr id="34" name="Straight Connector 33">
            <a:extLst>
              <a:ext uri="{FF2B5EF4-FFF2-40B4-BE49-F238E27FC236}">
                <a16:creationId xmlns:a16="http://schemas.microsoft.com/office/drawing/2014/main" id="{BB168E5A-483B-AA48-BFFC-B90E613BBDFF}"/>
              </a:ext>
            </a:extLst>
          </p:cNvPr>
          <p:cNvCxnSpPr>
            <a:cxnSpLocks/>
          </p:cNvCxnSpPr>
          <p:nvPr/>
        </p:nvCxnSpPr>
        <p:spPr>
          <a:xfrm>
            <a:off x="3710152" y="895853"/>
            <a:ext cx="7746124" cy="18547"/>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F431CF9-1210-E74E-A35D-700F4AC516B9}"/>
              </a:ext>
            </a:extLst>
          </p:cNvPr>
          <p:cNvGrpSpPr/>
          <p:nvPr/>
        </p:nvGrpSpPr>
        <p:grpSpPr>
          <a:xfrm>
            <a:off x="4746436" y="5038343"/>
            <a:ext cx="2431604" cy="1473077"/>
            <a:chOff x="4746436" y="5038343"/>
            <a:chExt cx="2431604" cy="1473077"/>
          </a:xfrm>
        </p:grpSpPr>
        <p:pic>
          <p:nvPicPr>
            <p:cNvPr id="37" name="Picture 36">
              <a:extLst>
                <a:ext uri="{FF2B5EF4-FFF2-40B4-BE49-F238E27FC236}">
                  <a16:creationId xmlns:a16="http://schemas.microsoft.com/office/drawing/2014/main" id="{11B2822B-25D1-9A49-9726-F13E59E9D32B}"/>
                </a:ext>
              </a:extLst>
            </p:cNvPr>
            <p:cNvPicPr>
              <a:picLocks noChangeAspect="1"/>
            </p:cNvPicPr>
            <p:nvPr/>
          </p:nvPicPr>
          <p:blipFill>
            <a:blip r:embed="rId3"/>
            <a:stretch>
              <a:fillRect/>
            </a:stretch>
          </p:blipFill>
          <p:spPr>
            <a:xfrm>
              <a:off x="4746436" y="5038343"/>
              <a:ext cx="2431604" cy="1473077"/>
            </a:xfrm>
            <a:prstGeom prst="rect">
              <a:avLst/>
            </a:prstGeom>
          </p:spPr>
        </p:pic>
        <p:sp>
          <p:nvSpPr>
            <p:cNvPr id="38" name="TextBox 37">
              <a:extLst>
                <a:ext uri="{FF2B5EF4-FFF2-40B4-BE49-F238E27FC236}">
                  <a16:creationId xmlns:a16="http://schemas.microsoft.com/office/drawing/2014/main" id="{C6FAF07B-5F5E-F846-8D63-6675E3E8EB72}"/>
                </a:ext>
              </a:extLst>
            </p:cNvPr>
            <p:cNvSpPr txBox="1"/>
            <p:nvPr/>
          </p:nvSpPr>
          <p:spPr>
            <a:xfrm>
              <a:off x="4810444" y="5070650"/>
              <a:ext cx="433132" cy="253916"/>
            </a:xfrm>
            <a:prstGeom prst="rect">
              <a:avLst/>
            </a:prstGeom>
            <a:noFill/>
          </p:spPr>
          <p:txBody>
            <a:bodyPr wrap="none" rtlCol="0">
              <a:spAutoFit/>
            </a:bodyPr>
            <a:lstStyle/>
            <a:p>
              <a:r>
                <a:rPr lang="en-US" sz="1050" b="1" dirty="0">
                  <a:solidFill>
                    <a:prstClr val="black"/>
                  </a:solidFill>
                  <a:latin typeface="Trebuchet MS" panose="020B0603020202020204"/>
                </a:rPr>
                <a:t>ATC</a:t>
              </a:r>
            </a:p>
          </p:txBody>
        </p:sp>
      </p:grpSp>
      <p:grpSp>
        <p:nvGrpSpPr>
          <p:cNvPr id="39" name="Group 38">
            <a:extLst>
              <a:ext uri="{FF2B5EF4-FFF2-40B4-BE49-F238E27FC236}">
                <a16:creationId xmlns:a16="http://schemas.microsoft.com/office/drawing/2014/main" id="{56A0CE56-854A-A54B-80E9-0785CA85C25B}"/>
              </a:ext>
            </a:extLst>
          </p:cNvPr>
          <p:cNvGrpSpPr/>
          <p:nvPr/>
        </p:nvGrpSpPr>
        <p:grpSpPr>
          <a:xfrm>
            <a:off x="5579482" y="5470146"/>
            <a:ext cx="851074" cy="863949"/>
            <a:chOff x="5680066" y="5268978"/>
            <a:chExt cx="851074" cy="863949"/>
          </a:xfrm>
        </p:grpSpPr>
        <p:pic>
          <p:nvPicPr>
            <p:cNvPr id="40" name="Picture 39">
              <a:extLst>
                <a:ext uri="{FF2B5EF4-FFF2-40B4-BE49-F238E27FC236}">
                  <a16:creationId xmlns:a16="http://schemas.microsoft.com/office/drawing/2014/main" id="{807C0070-B39D-144E-979A-04121781E8AA}"/>
                </a:ext>
              </a:extLst>
            </p:cNvPr>
            <p:cNvPicPr>
              <a:picLocks noChangeAspect="1"/>
            </p:cNvPicPr>
            <p:nvPr/>
          </p:nvPicPr>
          <p:blipFill>
            <a:blip r:embed="rId4"/>
            <a:stretch>
              <a:fillRect/>
            </a:stretch>
          </p:blipFill>
          <p:spPr>
            <a:xfrm>
              <a:off x="5680066" y="5268978"/>
              <a:ext cx="851074" cy="863949"/>
            </a:xfrm>
            <a:prstGeom prst="rect">
              <a:avLst/>
            </a:prstGeom>
          </p:spPr>
        </p:pic>
        <p:sp>
          <p:nvSpPr>
            <p:cNvPr id="42" name="TextBox 41">
              <a:extLst>
                <a:ext uri="{FF2B5EF4-FFF2-40B4-BE49-F238E27FC236}">
                  <a16:creationId xmlns:a16="http://schemas.microsoft.com/office/drawing/2014/main" id="{812BF5E6-F0B0-354F-8A83-AF1D04574888}"/>
                </a:ext>
              </a:extLst>
            </p:cNvPr>
            <p:cNvSpPr txBox="1"/>
            <p:nvPr/>
          </p:nvSpPr>
          <p:spPr>
            <a:xfrm>
              <a:off x="5906674" y="5573994"/>
              <a:ext cx="423514" cy="253916"/>
            </a:xfrm>
            <a:prstGeom prst="rect">
              <a:avLst/>
            </a:prstGeom>
            <a:noFill/>
          </p:spPr>
          <p:txBody>
            <a:bodyPr wrap="none" rtlCol="0">
              <a:spAutoFit/>
            </a:bodyPr>
            <a:lstStyle/>
            <a:p>
              <a:pPr algn="ctr"/>
              <a:r>
                <a:rPr lang="en-US" sz="1050" b="1" dirty="0">
                  <a:solidFill>
                    <a:prstClr val="black"/>
                  </a:solidFill>
                  <a:latin typeface="Trebuchet MS" panose="020B0603020202020204"/>
                </a:rPr>
                <a:t>PCF</a:t>
              </a:r>
            </a:p>
          </p:txBody>
        </p:sp>
      </p:grpSp>
      <p:sp>
        <p:nvSpPr>
          <p:cNvPr id="43" name="Rectangle 42">
            <a:extLst>
              <a:ext uri="{FF2B5EF4-FFF2-40B4-BE49-F238E27FC236}">
                <a16:creationId xmlns:a16="http://schemas.microsoft.com/office/drawing/2014/main" id="{77D519FA-7694-864C-A4A2-35F3CF4DD2FE}"/>
              </a:ext>
            </a:extLst>
          </p:cNvPr>
          <p:cNvSpPr/>
          <p:nvPr/>
        </p:nvSpPr>
        <p:spPr>
          <a:xfrm>
            <a:off x="5418875" y="5442820"/>
            <a:ext cx="1096927" cy="192256"/>
          </a:xfrm>
          <a:prstGeom prst="rect">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grpSp>
        <p:nvGrpSpPr>
          <p:cNvPr id="44" name="Group 43">
            <a:extLst>
              <a:ext uri="{FF2B5EF4-FFF2-40B4-BE49-F238E27FC236}">
                <a16:creationId xmlns:a16="http://schemas.microsoft.com/office/drawing/2014/main" id="{AE41A365-6ED4-2749-8774-862757086396}"/>
              </a:ext>
            </a:extLst>
          </p:cNvPr>
          <p:cNvGrpSpPr/>
          <p:nvPr/>
        </p:nvGrpSpPr>
        <p:grpSpPr>
          <a:xfrm>
            <a:off x="3592953" y="1390313"/>
            <a:ext cx="4769997" cy="1931107"/>
            <a:chOff x="2694075" y="1338662"/>
            <a:chExt cx="6702552" cy="1931107"/>
          </a:xfrm>
        </p:grpSpPr>
        <p:pic>
          <p:nvPicPr>
            <p:cNvPr id="46" name="Picture 45">
              <a:extLst>
                <a:ext uri="{FF2B5EF4-FFF2-40B4-BE49-F238E27FC236}">
                  <a16:creationId xmlns:a16="http://schemas.microsoft.com/office/drawing/2014/main" id="{BE3C89CE-A60F-FA4F-84F9-3E378E288770}"/>
                </a:ext>
              </a:extLst>
            </p:cNvPr>
            <p:cNvPicPr>
              <a:picLocks noChangeAspect="1"/>
            </p:cNvPicPr>
            <p:nvPr/>
          </p:nvPicPr>
          <p:blipFill>
            <a:blip r:embed="rId3"/>
            <a:stretch>
              <a:fillRect/>
            </a:stretch>
          </p:blipFill>
          <p:spPr>
            <a:xfrm>
              <a:off x="2694075" y="1338662"/>
              <a:ext cx="6702552" cy="1931107"/>
            </a:xfrm>
            <a:prstGeom prst="rect">
              <a:avLst/>
            </a:prstGeom>
          </p:spPr>
        </p:pic>
        <p:sp>
          <p:nvSpPr>
            <p:cNvPr id="47" name="TextBox 46">
              <a:extLst>
                <a:ext uri="{FF2B5EF4-FFF2-40B4-BE49-F238E27FC236}">
                  <a16:creationId xmlns:a16="http://schemas.microsoft.com/office/drawing/2014/main" id="{7ED08165-38F9-D546-881D-D36430A428EF}"/>
                </a:ext>
              </a:extLst>
            </p:cNvPr>
            <p:cNvSpPr txBox="1"/>
            <p:nvPr/>
          </p:nvSpPr>
          <p:spPr>
            <a:xfrm>
              <a:off x="2941393" y="1418303"/>
              <a:ext cx="2573140" cy="430887"/>
            </a:xfrm>
            <a:prstGeom prst="rect">
              <a:avLst/>
            </a:prstGeom>
            <a:noFill/>
          </p:spPr>
          <p:txBody>
            <a:bodyPr wrap="none" rtlCol="0">
              <a:spAutoFit/>
            </a:bodyPr>
            <a:lstStyle/>
            <a:p>
              <a:r>
                <a:rPr lang="en-US" sz="1100" b="1" dirty="0">
                  <a:solidFill>
                    <a:prstClr val="black"/>
                  </a:solidFill>
                  <a:latin typeface="Trebuchet MS" panose="020B0603020202020204"/>
                </a:rPr>
                <a:t>GCP (&lt;Google Cloud Project Name&gt;)</a:t>
              </a:r>
            </a:p>
            <a:p>
              <a:r>
                <a:rPr lang="en-US" sz="1100" b="1" dirty="0">
                  <a:solidFill>
                    <a:prstClr val="black"/>
                  </a:solidFill>
                  <a:latin typeface="Trebuchet MS" panose="020B0603020202020204"/>
                </a:rPr>
                <a:t>Cloud Region and Zone</a:t>
              </a:r>
            </a:p>
          </p:txBody>
        </p:sp>
      </p:grpSp>
      <p:grpSp>
        <p:nvGrpSpPr>
          <p:cNvPr id="48" name="Group 47">
            <a:extLst>
              <a:ext uri="{FF2B5EF4-FFF2-40B4-BE49-F238E27FC236}">
                <a16:creationId xmlns:a16="http://schemas.microsoft.com/office/drawing/2014/main" id="{929EF7C1-385E-FB41-A0D4-749B66E2F343}"/>
              </a:ext>
            </a:extLst>
          </p:cNvPr>
          <p:cNvGrpSpPr/>
          <p:nvPr/>
        </p:nvGrpSpPr>
        <p:grpSpPr>
          <a:xfrm>
            <a:off x="5474444" y="1679914"/>
            <a:ext cx="1176341" cy="1153712"/>
            <a:chOff x="5501876" y="2033684"/>
            <a:chExt cx="853905" cy="863949"/>
          </a:xfrm>
        </p:grpSpPr>
        <p:pic>
          <p:nvPicPr>
            <p:cNvPr id="49" name="Picture 48">
              <a:extLst>
                <a:ext uri="{FF2B5EF4-FFF2-40B4-BE49-F238E27FC236}">
                  <a16:creationId xmlns:a16="http://schemas.microsoft.com/office/drawing/2014/main" id="{2A209096-5672-2845-9638-BD212E376CE8}"/>
                </a:ext>
              </a:extLst>
            </p:cNvPr>
            <p:cNvPicPr>
              <a:picLocks noChangeAspect="1"/>
            </p:cNvPicPr>
            <p:nvPr/>
          </p:nvPicPr>
          <p:blipFill>
            <a:blip r:embed="rId4"/>
            <a:stretch>
              <a:fillRect/>
            </a:stretch>
          </p:blipFill>
          <p:spPr>
            <a:xfrm>
              <a:off x="5501876" y="2033684"/>
              <a:ext cx="851074" cy="863949"/>
            </a:xfrm>
            <a:prstGeom prst="rect">
              <a:avLst/>
            </a:prstGeom>
          </p:spPr>
        </p:pic>
        <p:sp>
          <p:nvSpPr>
            <p:cNvPr id="51" name="TextBox 50">
              <a:extLst>
                <a:ext uri="{FF2B5EF4-FFF2-40B4-BE49-F238E27FC236}">
                  <a16:creationId xmlns:a16="http://schemas.microsoft.com/office/drawing/2014/main" id="{0EFAAB59-81B3-EB44-80D5-33844DD729EB}"/>
                </a:ext>
              </a:extLst>
            </p:cNvPr>
            <p:cNvSpPr txBox="1"/>
            <p:nvPr/>
          </p:nvSpPr>
          <p:spPr>
            <a:xfrm>
              <a:off x="5528215" y="2221093"/>
              <a:ext cx="827566" cy="190143"/>
            </a:xfrm>
            <a:prstGeom prst="rect">
              <a:avLst/>
            </a:prstGeom>
            <a:noFill/>
          </p:spPr>
          <p:txBody>
            <a:bodyPr wrap="none" rtlCol="0">
              <a:spAutoFit/>
            </a:bodyPr>
            <a:lstStyle/>
            <a:p>
              <a:pPr algn="ctr"/>
              <a:r>
                <a:rPr lang="en-US" sz="1050" b="1" dirty="0">
                  <a:solidFill>
                    <a:prstClr val="black"/>
                  </a:solidFill>
                  <a:latin typeface="Trebuchet MS" panose="020B0603020202020204"/>
                </a:rPr>
                <a:t>Cloud Function</a:t>
              </a:r>
            </a:p>
          </p:txBody>
        </p:sp>
      </p:grpSp>
      <p:sp>
        <p:nvSpPr>
          <p:cNvPr id="52" name="Rectangle 51">
            <a:extLst>
              <a:ext uri="{FF2B5EF4-FFF2-40B4-BE49-F238E27FC236}">
                <a16:creationId xmlns:a16="http://schemas.microsoft.com/office/drawing/2014/main" id="{D42D6240-ACE8-224F-9124-7D0349076B3D}"/>
              </a:ext>
            </a:extLst>
          </p:cNvPr>
          <p:cNvSpPr/>
          <p:nvPr/>
        </p:nvSpPr>
        <p:spPr>
          <a:xfrm>
            <a:off x="5504853" y="2265132"/>
            <a:ext cx="1112455" cy="230287"/>
          </a:xfrm>
          <a:prstGeom prst="rect">
            <a:avLst/>
          </a:prstGeom>
          <a:solidFill>
            <a:srgbClr val="F9CBAB"/>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65000"/>
                    <a:lumOff val="35000"/>
                  </a:prstClr>
                </a:solidFill>
                <a:effectLst/>
                <a:uLnTx/>
                <a:uFillTx/>
                <a:latin typeface="Trebuchet MS" panose="020B0603020202020204"/>
                <a:ea typeface="Calibri" charset="0"/>
                <a:cs typeface="Calibri" charset="0"/>
              </a:rPr>
              <a:t>Application Name</a:t>
            </a:r>
          </a:p>
        </p:txBody>
      </p:sp>
      <p:cxnSp>
        <p:nvCxnSpPr>
          <p:cNvPr id="62" name="Straight Arrow Connector 61">
            <a:extLst>
              <a:ext uri="{FF2B5EF4-FFF2-40B4-BE49-F238E27FC236}">
                <a16:creationId xmlns:a16="http://schemas.microsoft.com/office/drawing/2014/main" id="{372650A0-6E11-4543-84DB-61C52D51736B}"/>
              </a:ext>
            </a:extLst>
          </p:cNvPr>
          <p:cNvCxnSpPr/>
          <p:nvPr/>
        </p:nvCxnSpPr>
        <p:spPr>
          <a:xfrm rot="10800000" flipH="1">
            <a:off x="6001343" y="2833626"/>
            <a:ext cx="166" cy="2609195"/>
          </a:xfrm>
          <a:prstGeom prst="straightConnector1">
            <a:avLst/>
          </a:prstGeom>
          <a:noFill/>
          <a:ln w="9525" cap="flat" cmpd="sng" algn="ctr">
            <a:solidFill>
              <a:sysClr val="windowText" lastClr="000000"/>
            </a:solidFill>
            <a:prstDash val="solid"/>
            <a:tailEnd type="triangle"/>
          </a:ln>
          <a:effectLst/>
        </p:spPr>
      </p:cxnSp>
      <p:grpSp>
        <p:nvGrpSpPr>
          <p:cNvPr id="111" name="Group 110">
            <a:extLst>
              <a:ext uri="{FF2B5EF4-FFF2-40B4-BE49-F238E27FC236}">
                <a16:creationId xmlns:a16="http://schemas.microsoft.com/office/drawing/2014/main" id="{A0BB1738-7D9E-234B-B132-D8CFA52F1852}"/>
              </a:ext>
            </a:extLst>
          </p:cNvPr>
          <p:cNvGrpSpPr/>
          <p:nvPr/>
        </p:nvGrpSpPr>
        <p:grpSpPr>
          <a:xfrm>
            <a:off x="5665391" y="4201276"/>
            <a:ext cx="749813" cy="304500"/>
            <a:chOff x="10055718" y="3124202"/>
            <a:chExt cx="749813" cy="304500"/>
          </a:xfrm>
        </p:grpSpPr>
        <p:pic>
          <p:nvPicPr>
            <p:cNvPr id="112" name="Picture 111">
              <a:extLst>
                <a:ext uri="{FF2B5EF4-FFF2-40B4-BE49-F238E27FC236}">
                  <a16:creationId xmlns:a16="http://schemas.microsoft.com/office/drawing/2014/main" id="{E3640780-72A9-AD4C-B8BB-E0D2B4CAC877}"/>
                </a:ext>
              </a:extLst>
            </p:cNvPr>
            <p:cNvPicPr>
              <a:picLocks noChangeAspect="1"/>
            </p:cNvPicPr>
            <p:nvPr/>
          </p:nvPicPr>
          <p:blipFill>
            <a:blip r:embed="rId5"/>
            <a:stretch>
              <a:fillRect/>
            </a:stretch>
          </p:blipFill>
          <p:spPr>
            <a:xfrm>
              <a:off x="10055718" y="3124202"/>
              <a:ext cx="749813" cy="304500"/>
            </a:xfrm>
            <a:prstGeom prst="rect">
              <a:avLst/>
            </a:prstGeom>
          </p:spPr>
        </p:pic>
        <p:sp>
          <p:nvSpPr>
            <p:cNvPr id="113" name="TextBox 112">
              <a:extLst>
                <a:ext uri="{FF2B5EF4-FFF2-40B4-BE49-F238E27FC236}">
                  <a16:creationId xmlns:a16="http://schemas.microsoft.com/office/drawing/2014/main" id="{97B43D89-65DD-4844-9C24-102042DC1668}"/>
                </a:ext>
              </a:extLst>
            </p:cNvPr>
            <p:cNvSpPr txBox="1"/>
            <p:nvPr/>
          </p:nvSpPr>
          <p:spPr>
            <a:xfrm>
              <a:off x="10129808" y="3152497"/>
              <a:ext cx="527709" cy="230832"/>
            </a:xfrm>
            <a:prstGeom prst="rect">
              <a:avLst/>
            </a:prstGeom>
            <a:noFill/>
          </p:spPr>
          <p:txBody>
            <a:bodyPr wrap="none" rtlCol="0">
              <a:spAutoFit/>
            </a:bodyPr>
            <a:lstStyle/>
            <a:p>
              <a:r>
                <a:rPr lang="en-US" sz="900" dirty="0">
                  <a:solidFill>
                    <a:prstClr val="black"/>
                  </a:solidFill>
                  <a:latin typeface="Calibri" panose="020F0502020204030204"/>
                </a:rPr>
                <a:t>Equinix</a:t>
              </a:r>
            </a:p>
          </p:txBody>
        </p:sp>
      </p:grpSp>
      <p:sp>
        <p:nvSpPr>
          <p:cNvPr id="136" name="Slide Number Placeholder 3">
            <a:extLst>
              <a:ext uri="{FF2B5EF4-FFF2-40B4-BE49-F238E27FC236}">
                <a16:creationId xmlns:a16="http://schemas.microsoft.com/office/drawing/2014/main" id="{51E2B9C4-2CB9-754A-93B8-AAFEBFADFFCE}"/>
              </a:ext>
            </a:extLst>
          </p:cNvPr>
          <p:cNvSpPr txBox="1">
            <a:spLocks/>
          </p:cNvSpPr>
          <p:nvPr/>
        </p:nvSpPr>
        <p:spPr>
          <a:xfrm>
            <a:off x="10511718" y="6356350"/>
            <a:ext cx="84208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A819C4-4B85-4480-82A1-AC4F3621CBFF}" type="slidenum">
              <a:rPr lang="en-US" b="1" smtClean="0">
                <a:solidFill>
                  <a:srgbClr val="C55814"/>
                </a:solidFill>
                <a:latin typeface="Calibri" panose="020F0502020204030204"/>
              </a:rPr>
              <a:pPr/>
              <a:t>9</a:t>
            </a:fld>
            <a:endParaRPr lang="en-US" b="1" dirty="0">
              <a:solidFill>
                <a:srgbClr val="C55814"/>
              </a:solidFill>
              <a:latin typeface="Calibri" panose="020F0502020204030204"/>
            </a:endParaRPr>
          </a:p>
        </p:txBody>
      </p:sp>
      <p:sp>
        <p:nvSpPr>
          <p:cNvPr id="57" name="TextBox 56">
            <a:extLst>
              <a:ext uri="{FF2B5EF4-FFF2-40B4-BE49-F238E27FC236}">
                <a16:creationId xmlns:a16="http://schemas.microsoft.com/office/drawing/2014/main" id="{43784DC7-79C1-46BD-A743-4B0F235E7376}"/>
              </a:ext>
            </a:extLst>
          </p:cNvPr>
          <p:cNvSpPr txBox="1"/>
          <p:nvPr/>
        </p:nvSpPr>
        <p:spPr>
          <a:xfrm>
            <a:off x="234393" y="3696084"/>
            <a:ext cx="4359037" cy="2616101"/>
          </a:xfrm>
          <a:prstGeom prst="rect">
            <a:avLst/>
          </a:prstGeom>
          <a:solidFill>
            <a:schemeClr val="tx1">
              <a:lumMod val="95000"/>
            </a:schemeClr>
          </a:solidFill>
          <a:ln w="28575">
            <a:solidFill>
              <a:schemeClr val="tx1">
                <a:lumMod val="65000"/>
              </a:schemeClr>
            </a:solidFill>
          </a:ln>
        </p:spPr>
        <p:txBody>
          <a:bodyPr wrap="square" rtlCol="0">
            <a:spAutoFit/>
          </a:bodyPr>
          <a:lstStyle/>
          <a:p>
            <a:pPr algn="ctr"/>
            <a:r>
              <a:rPr lang="en-US" sz="1050" b="1" u="sng" dirty="0">
                <a:solidFill>
                  <a:schemeClr val="bg1"/>
                </a:solidFill>
                <a:latin typeface="+mj-lt"/>
                <a:ea typeface="Calibri" charset="0"/>
                <a:cs typeface="Calibri" charset="0"/>
              </a:rPr>
              <a:t>Environment Connections</a:t>
            </a:r>
          </a:p>
          <a:p>
            <a:endParaRPr lang="en-US" sz="1050" b="1" u="sng" dirty="0">
              <a:solidFill>
                <a:schemeClr val="bg1"/>
              </a:solidFill>
              <a:latin typeface="+mj-lt"/>
              <a:ea typeface="Calibri" charset="0"/>
              <a:cs typeface="Calibri" charset="0"/>
            </a:endParaRPr>
          </a:p>
          <a:p>
            <a:r>
              <a:rPr lang="en-US" sz="1100" b="1" dirty="0">
                <a:solidFill>
                  <a:schemeClr val="bg1"/>
                </a:solidFill>
                <a:latin typeface="+mj-lt"/>
                <a:ea typeface="Calibri" charset="0"/>
                <a:cs typeface="Calibri" charset="0"/>
              </a:rPr>
              <a:t>Connections</a:t>
            </a:r>
            <a:r>
              <a:rPr lang="en-US" sz="1100" dirty="0">
                <a:solidFill>
                  <a:schemeClr val="bg1"/>
                </a:solidFill>
                <a:latin typeface="+mj-lt"/>
                <a:ea typeface="Calibri" charset="0"/>
                <a:cs typeface="Calibri" charset="0"/>
              </a:rPr>
              <a:t> </a:t>
            </a:r>
            <a:r>
              <a:rPr lang="en-US" sz="1100" b="1" dirty="0">
                <a:solidFill>
                  <a:schemeClr val="bg1"/>
                </a:solidFill>
                <a:latin typeface="+mj-lt"/>
                <a:ea typeface="Calibri" charset="0"/>
                <a:cs typeface="Calibri" charset="0"/>
              </a:rPr>
              <a:t>between environments </a:t>
            </a:r>
            <a:r>
              <a:rPr lang="en-US" sz="1100" dirty="0">
                <a:solidFill>
                  <a:schemeClr val="bg1"/>
                </a:solidFill>
                <a:latin typeface="+mj-lt"/>
                <a:ea typeface="Calibri" charset="0"/>
                <a:cs typeface="Calibri" charset="0"/>
              </a:rPr>
              <a:t>should have:</a:t>
            </a:r>
          </a:p>
          <a:p>
            <a:pPr marL="346075" indent="-171450">
              <a:buFont typeface="Wingdings" pitchFamily="2" charset="2"/>
              <a:buChar char="q"/>
            </a:pPr>
            <a:r>
              <a:rPr lang="en-US" sz="1100" dirty="0">
                <a:solidFill>
                  <a:schemeClr val="bg1"/>
                </a:solidFill>
                <a:latin typeface="+mj-lt"/>
                <a:ea typeface="Calibri" charset="0"/>
                <a:cs typeface="Calibri" charset="0"/>
              </a:rPr>
              <a:t>Network connection type (MPLS, Internet, Equinix)</a:t>
            </a:r>
          </a:p>
          <a:p>
            <a:pPr marL="346075" indent="-171450">
              <a:buFont typeface="Wingdings" pitchFamily="2" charset="2"/>
              <a:buChar char="q"/>
            </a:pPr>
            <a:r>
              <a:rPr lang="en-US" sz="1100" dirty="0">
                <a:solidFill>
                  <a:schemeClr val="bg1"/>
                </a:solidFill>
                <a:latin typeface="+mj-lt"/>
                <a:ea typeface="Calibri" charset="0"/>
                <a:cs typeface="Calibri" charset="0"/>
              </a:rPr>
              <a:t>Data Movement/Transfer solutions (BizLink, Data Pipeline, etc.), if applicable </a:t>
            </a:r>
          </a:p>
          <a:p>
            <a:pPr marL="68263"/>
            <a:r>
              <a:rPr lang="en-US" sz="1100" dirty="0">
                <a:solidFill>
                  <a:schemeClr val="bg1"/>
                </a:solidFill>
                <a:latin typeface="+mj-lt"/>
                <a:ea typeface="Calibri" charset="0"/>
                <a:cs typeface="Calibri" charset="0"/>
              </a:rPr>
              <a:t>Notes:</a:t>
            </a:r>
          </a:p>
          <a:p>
            <a:pPr marL="296863" indent="-228600">
              <a:buAutoNum type="arabicPeriod"/>
            </a:pPr>
            <a:r>
              <a:rPr lang="en-US" sz="1100" dirty="0">
                <a:solidFill>
                  <a:schemeClr val="bg1"/>
                </a:solidFill>
                <a:latin typeface="+mj-lt"/>
                <a:ea typeface="Calibri" charset="0"/>
                <a:cs typeface="Calibri" charset="0"/>
              </a:rPr>
              <a:t>MPLS is typical for connectivity between THD and Merger/Acquisitions, and check with network engineering to be sure.</a:t>
            </a:r>
          </a:p>
          <a:p>
            <a:pPr marL="296863" indent="-228600">
              <a:buAutoNum type="arabicPeriod"/>
            </a:pPr>
            <a:r>
              <a:rPr lang="en-US" sz="1100" dirty="0">
                <a:solidFill>
                  <a:schemeClr val="bg1"/>
                </a:solidFill>
                <a:latin typeface="+mj-lt"/>
                <a:ea typeface="Calibri" charset="0"/>
                <a:cs typeface="Calibri" charset="0"/>
              </a:rPr>
              <a:t>Equinix typical between THD-managed cloud environments (GCP, Azure) and THD datacenters ATC or SSC, and check with network engineering.</a:t>
            </a:r>
          </a:p>
          <a:p>
            <a:pPr marL="296863" indent="-228600">
              <a:buAutoNum type="arabicPeriod"/>
            </a:pPr>
            <a:r>
              <a:rPr lang="en-US" sz="1100" dirty="0">
                <a:solidFill>
                  <a:schemeClr val="bg1"/>
                </a:solidFill>
                <a:latin typeface="+mj-lt"/>
                <a:ea typeface="Calibri" charset="0"/>
                <a:cs typeface="Calibri" charset="0"/>
              </a:rPr>
              <a:t>Internet connections will need to be employed depending on the use case.</a:t>
            </a:r>
          </a:p>
        </p:txBody>
      </p:sp>
      <p:pic>
        <p:nvPicPr>
          <p:cNvPr id="69" name="Picture 68">
            <a:extLst>
              <a:ext uri="{FF2B5EF4-FFF2-40B4-BE49-F238E27FC236}">
                <a16:creationId xmlns:a16="http://schemas.microsoft.com/office/drawing/2014/main" id="{C81D0E0C-5180-4225-9CC5-46BF5937D376}"/>
              </a:ext>
            </a:extLst>
          </p:cNvPr>
          <p:cNvPicPr>
            <a:picLocks noChangeAspect="1"/>
          </p:cNvPicPr>
          <p:nvPr/>
        </p:nvPicPr>
        <p:blipFill>
          <a:blip r:embed="rId6"/>
          <a:stretch>
            <a:fillRect/>
          </a:stretch>
        </p:blipFill>
        <p:spPr>
          <a:xfrm>
            <a:off x="10329242" y="1831682"/>
            <a:ext cx="1397332" cy="904800"/>
          </a:xfrm>
          <a:prstGeom prst="rect">
            <a:avLst/>
          </a:prstGeom>
        </p:spPr>
      </p:pic>
      <p:sp>
        <p:nvSpPr>
          <p:cNvPr id="74" name="TextBox 73">
            <a:extLst>
              <a:ext uri="{FF2B5EF4-FFF2-40B4-BE49-F238E27FC236}">
                <a16:creationId xmlns:a16="http://schemas.microsoft.com/office/drawing/2014/main" id="{A46884CD-D769-44F9-AB07-5D3A9644CAE0}"/>
              </a:ext>
            </a:extLst>
          </p:cNvPr>
          <p:cNvSpPr txBox="1"/>
          <p:nvPr/>
        </p:nvSpPr>
        <p:spPr>
          <a:xfrm>
            <a:off x="10581592" y="2129812"/>
            <a:ext cx="772207" cy="253916"/>
          </a:xfrm>
          <a:prstGeom prst="rect">
            <a:avLst/>
          </a:prstGeom>
          <a:noFill/>
        </p:spPr>
        <p:txBody>
          <a:bodyPr wrap="none" rtlCol="0">
            <a:spAutoFit/>
          </a:bodyPr>
          <a:lstStyle/>
          <a:p>
            <a:pPr algn="ctr"/>
            <a:r>
              <a:rPr lang="en-US" sz="1050" b="1" dirty="0">
                <a:solidFill>
                  <a:prstClr val="black"/>
                </a:solidFill>
              </a:rPr>
              <a:t>Third Party</a:t>
            </a:r>
          </a:p>
        </p:txBody>
      </p:sp>
      <p:cxnSp>
        <p:nvCxnSpPr>
          <p:cNvPr id="75" name="Straight Arrow Connector 74">
            <a:extLst>
              <a:ext uri="{FF2B5EF4-FFF2-40B4-BE49-F238E27FC236}">
                <a16:creationId xmlns:a16="http://schemas.microsoft.com/office/drawing/2014/main" id="{F9B90608-35E9-415C-8FBF-2424CACA929E}"/>
              </a:ext>
            </a:extLst>
          </p:cNvPr>
          <p:cNvCxnSpPr>
            <a:cxnSpLocks/>
            <a:stCxn id="69" idx="1"/>
            <a:endCxn id="49" idx="3"/>
          </p:cNvCxnSpPr>
          <p:nvPr/>
        </p:nvCxnSpPr>
        <p:spPr>
          <a:xfrm flipH="1" flipV="1">
            <a:off x="6646885" y="2256770"/>
            <a:ext cx="3682357" cy="27312"/>
          </a:xfrm>
          <a:prstGeom prst="straightConnector1">
            <a:avLst/>
          </a:prstGeom>
          <a:noFill/>
          <a:ln w="9525" cap="flat" cmpd="sng" algn="ctr">
            <a:solidFill>
              <a:sysClr val="windowText" lastClr="000000"/>
            </a:solidFill>
            <a:prstDash val="solid"/>
            <a:tailEnd type="triangle"/>
          </a:ln>
          <a:effectLst/>
        </p:spPr>
      </p:cxnSp>
      <p:pic>
        <p:nvPicPr>
          <p:cNvPr id="79" name="Picture 78">
            <a:extLst>
              <a:ext uri="{FF2B5EF4-FFF2-40B4-BE49-F238E27FC236}">
                <a16:creationId xmlns:a16="http://schemas.microsoft.com/office/drawing/2014/main" id="{65670523-FC0A-484A-8FFF-8B209471F6B8}"/>
              </a:ext>
            </a:extLst>
          </p:cNvPr>
          <p:cNvPicPr>
            <a:picLocks noChangeAspect="1"/>
          </p:cNvPicPr>
          <p:nvPr/>
        </p:nvPicPr>
        <p:blipFill>
          <a:blip r:embed="rId5"/>
          <a:stretch>
            <a:fillRect/>
          </a:stretch>
        </p:blipFill>
        <p:spPr>
          <a:xfrm>
            <a:off x="9370056" y="2131832"/>
            <a:ext cx="749813" cy="304500"/>
          </a:xfrm>
          <a:prstGeom prst="rect">
            <a:avLst/>
          </a:prstGeom>
        </p:spPr>
      </p:pic>
      <p:sp>
        <p:nvSpPr>
          <p:cNvPr id="80" name="TextBox 79">
            <a:extLst>
              <a:ext uri="{FF2B5EF4-FFF2-40B4-BE49-F238E27FC236}">
                <a16:creationId xmlns:a16="http://schemas.microsoft.com/office/drawing/2014/main" id="{B57F6542-75CB-4510-A18C-5CAB8AFD8D91}"/>
              </a:ext>
            </a:extLst>
          </p:cNvPr>
          <p:cNvSpPr txBox="1"/>
          <p:nvPr/>
        </p:nvSpPr>
        <p:spPr>
          <a:xfrm>
            <a:off x="9442635" y="2142514"/>
            <a:ext cx="604653" cy="230832"/>
          </a:xfrm>
          <a:prstGeom prst="rect">
            <a:avLst/>
          </a:prstGeom>
          <a:noFill/>
        </p:spPr>
        <p:txBody>
          <a:bodyPr wrap="none" rtlCol="0">
            <a:spAutoFit/>
          </a:bodyPr>
          <a:lstStyle/>
          <a:p>
            <a:r>
              <a:rPr lang="en-US" sz="900" dirty="0">
                <a:solidFill>
                  <a:schemeClr val="bg1"/>
                </a:solidFill>
              </a:rPr>
              <a:t>Internet</a:t>
            </a:r>
          </a:p>
        </p:txBody>
      </p:sp>
      <p:sp>
        <p:nvSpPr>
          <p:cNvPr id="5" name="Rectangle 4">
            <a:extLst>
              <a:ext uri="{FF2B5EF4-FFF2-40B4-BE49-F238E27FC236}">
                <a16:creationId xmlns:a16="http://schemas.microsoft.com/office/drawing/2014/main" id="{18B022BB-A353-454E-BCF1-940C9D7C269B}"/>
              </a:ext>
            </a:extLst>
          </p:cNvPr>
          <p:cNvSpPr/>
          <p:nvPr/>
        </p:nvSpPr>
        <p:spPr>
          <a:xfrm>
            <a:off x="-637349" y="942185"/>
            <a:ext cx="4200725" cy="1600438"/>
          </a:xfrm>
          <a:prstGeom prst="rect">
            <a:avLst/>
          </a:prstGeom>
        </p:spPr>
        <p:txBody>
          <a:bodyPr wrap="square">
            <a:spAutoFit/>
          </a:bodyPr>
          <a:lstStyle/>
          <a:p>
            <a:pPr marL="852487" lvl="2" indent="-228600" algn="just">
              <a:buFont typeface="+mj-lt"/>
              <a:buAutoNum type="arabicPeriod"/>
            </a:pPr>
            <a:r>
              <a:rPr lang="en-US" sz="1400" b="1" dirty="0">
                <a:solidFill>
                  <a:srgbClr val="9D360E"/>
                </a:solidFill>
              </a:rPr>
              <a:t>Network Components (Transmission of Data)</a:t>
            </a:r>
          </a:p>
          <a:p>
            <a:pPr marL="1309687" lvl="3" indent="-228600" algn="just">
              <a:buFont typeface="+mj-lt"/>
              <a:buAutoNum type="alphaLcPeriod"/>
            </a:pPr>
            <a:r>
              <a:rPr lang="en-US" sz="1400" b="1" dirty="0">
                <a:solidFill>
                  <a:prstClr val="black"/>
                </a:solidFill>
              </a:rPr>
              <a:t>Load Balancer, API Gateway, Proxy Server, Firewall</a:t>
            </a:r>
          </a:p>
          <a:p>
            <a:pPr marL="1309687" lvl="3" indent="-228600" algn="just">
              <a:buFont typeface="+mj-lt"/>
              <a:buAutoNum type="alphaLcPeriod"/>
            </a:pPr>
            <a:r>
              <a:rPr lang="en-US" sz="1400" b="1" dirty="0">
                <a:solidFill>
                  <a:prstClr val="black"/>
                </a:solidFill>
              </a:rPr>
              <a:t>Transmission paths between networks (MPLS, Internet, Equinix)</a:t>
            </a:r>
          </a:p>
        </p:txBody>
      </p:sp>
      <p:sp>
        <p:nvSpPr>
          <p:cNvPr id="6" name="Rectangle 5">
            <a:extLst>
              <a:ext uri="{FF2B5EF4-FFF2-40B4-BE49-F238E27FC236}">
                <a16:creationId xmlns:a16="http://schemas.microsoft.com/office/drawing/2014/main" id="{7D9AED6B-3C71-44EE-9DCF-D3D1D381BD61}"/>
              </a:ext>
            </a:extLst>
          </p:cNvPr>
          <p:cNvSpPr/>
          <p:nvPr/>
        </p:nvSpPr>
        <p:spPr>
          <a:xfrm>
            <a:off x="3815726" y="1533434"/>
            <a:ext cx="3177927" cy="1318001"/>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35422F6-AD89-47F8-9732-B10FB3A3C5B6}"/>
              </a:ext>
            </a:extLst>
          </p:cNvPr>
          <p:cNvSpPr/>
          <p:nvPr/>
        </p:nvSpPr>
        <p:spPr>
          <a:xfrm>
            <a:off x="4964828" y="5271084"/>
            <a:ext cx="2028825" cy="1117295"/>
          </a:xfrm>
          <a:prstGeom prst="rect">
            <a:avLst/>
          </a:prstGeom>
          <a:solidFill>
            <a:schemeClr val="tx1">
              <a:lumMod val="75000"/>
              <a:alpha val="67000"/>
            </a:schemeClr>
          </a:soli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03EA506-522B-4B49-98F7-ABB1C0C0ED7D}"/>
              </a:ext>
            </a:extLst>
          </p:cNvPr>
          <p:cNvSpPr txBox="1"/>
          <p:nvPr/>
        </p:nvSpPr>
        <p:spPr>
          <a:xfrm>
            <a:off x="9562559" y="4174565"/>
            <a:ext cx="849913" cy="230832"/>
          </a:xfrm>
          <a:prstGeom prst="rect">
            <a:avLst/>
          </a:prstGeom>
          <a:noFill/>
        </p:spPr>
        <p:txBody>
          <a:bodyPr wrap="none" rtlCol="0">
            <a:spAutoFit/>
          </a:bodyPr>
          <a:lstStyle/>
          <a:p>
            <a:r>
              <a:rPr lang="en-US" sz="900" dirty="0">
                <a:solidFill>
                  <a:schemeClr val="bg1"/>
                </a:solidFill>
              </a:rPr>
              <a:t>Data Factory</a:t>
            </a:r>
          </a:p>
        </p:txBody>
      </p:sp>
      <p:sp>
        <p:nvSpPr>
          <p:cNvPr id="50" name="Rectangle 49">
            <a:extLst>
              <a:ext uri="{FF2B5EF4-FFF2-40B4-BE49-F238E27FC236}">
                <a16:creationId xmlns:a16="http://schemas.microsoft.com/office/drawing/2014/main" id="{6A7D2E7A-851D-47A7-987E-39A57115EDB5}"/>
              </a:ext>
            </a:extLst>
          </p:cNvPr>
          <p:cNvSpPr/>
          <p:nvPr/>
        </p:nvSpPr>
        <p:spPr>
          <a:xfrm>
            <a:off x="9499724" y="4133303"/>
            <a:ext cx="909471" cy="272094"/>
          </a:xfrm>
          <a:prstGeom prst="rect">
            <a:avLst/>
          </a:prstGeom>
          <a:noFill/>
          <a:ln w="28575">
            <a:solidFill>
              <a:srgbClr val="6B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530BFE2-8190-4F83-8D2F-E450D5878DCF}"/>
              </a:ext>
            </a:extLst>
          </p:cNvPr>
          <p:cNvSpPr txBox="1"/>
          <p:nvPr/>
        </p:nvSpPr>
        <p:spPr>
          <a:xfrm>
            <a:off x="9693036" y="3697354"/>
            <a:ext cx="550151" cy="230832"/>
          </a:xfrm>
          <a:prstGeom prst="rect">
            <a:avLst/>
          </a:prstGeom>
          <a:noFill/>
        </p:spPr>
        <p:txBody>
          <a:bodyPr wrap="none" rtlCol="0">
            <a:spAutoFit/>
          </a:bodyPr>
          <a:lstStyle/>
          <a:p>
            <a:r>
              <a:rPr lang="en-US" sz="900" dirty="0">
                <a:solidFill>
                  <a:schemeClr val="bg1"/>
                </a:solidFill>
              </a:rPr>
              <a:t>BizLink</a:t>
            </a:r>
          </a:p>
        </p:txBody>
      </p:sp>
      <p:sp>
        <p:nvSpPr>
          <p:cNvPr id="54" name="Rectangle 53">
            <a:extLst>
              <a:ext uri="{FF2B5EF4-FFF2-40B4-BE49-F238E27FC236}">
                <a16:creationId xmlns:a16="http://schemas.microsoft.com/office/drawing/2014/main" id="{FA31CB49-84EE-4B10-BD03-917A2E36F746}"/>
              </a:ext>
            </a:extLst>
          </p:cNvPr>
          <p:cNvSpPr/>
          <p:nvPr/>
        </p:nvSpPr>
        <p:spPr>
          <a:xfrm>
            <a:off x="9499295" y="3675762"/>
            <a:ext cx="913177" cy="252423"/>
          </a:xfrm>
          <a:prstGeom prst="rect">
            <a:avLst/>
          </a:prstGeom>
          <a:noFill/>
          <a:ln w="28575">
            <a:solidFill>
              <a:srgbClr val="6BA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194C1CA-A032-4031-BB27-B28347A04DA9}"/>
              </a:ext>
            </a:extLst>
          </p:cNvPr>
          <p:cNvSpPr/>
          <p:nvPr/>
        </p:nvSpPr>
        <p:spPr>
          <a:xfrm>
            <a:off x="9125194" y="3107012"/>
            <a:ext cx="1621110" cy="417424"/>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Data Movement/Transfer</a:t>
            </a:r>
          </a:p>
        </p:txBody>
      </p:sp>
      <p:sp>
        <p:nvSpPr>
          <p:cNvPr id="56" name="Rectangle 55">
            <a:extLst>
              <a:ext uri="{FF2B5EF4-FFF2-40B4-BE49-F238E27FC236}">
                <a16:creationId xmlns:a16="http://schemas.microsoft.com/office/drawing/2014/main" id="{5A1F78E5-85BD-4617-88FD-678B35028D79}"/>
              </a:ext>
            </a:extLst>
          </p:cNvPr>
          <p:cNvSpPr/>
          <p:nvPr/>
        </p:nvSpPr>
        <p:spPr>
          <a:xfrm>
            <a:off x="10072835" y="4620919"/>
            <a:ext cx="1810770" cy="417424"/>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Network Connections</a:t>
            </a:r>
          </a:p>
        </p:txBody>
      </p:sp>
      <p:pic>
        <p:nvPicPr>
          <p:cNvPr id="58" name="Picture 57">
            <a:extLst>
              <a:ext uri="{FF2B5EF4-FFF2-40B4-BE49-F238E27FC236}">
                <a16:creationId xmlns:a16="http://schemas.microsoft.com/office/drawing/2014/main" id="{2698B141-3A23-494E-A10C-BCD34495E90B}"/>
              </a:ext>
            </a:extLst>
          </p:cNvPr>
          <p:cNvPicPr>
            <a:picLocks noChangeAspect="1"/>
          </p:cNvPicPr>
          <p:nvPr/>
        </p:nvPicPr>
        <p:blipFill>
          <a:blip r:embed="rId5"/>
          <a:stretch>
            <a:fillRect/>
          </a:stretch>
        </p:blipFill>
        <p:spPr>
          <a:xfrm>
            <a:off x="10195211" y="5377705"/>
            <a:ext cx="749813" cy="304500"/>
          </a:xfrm>
          <a:prstGeom prst="rect">
            <a:avLst/>
          </a:prstGeom>
        </p:spPr>
      </p:pic>
      <p:pic>
        <p:nvPicPr>
          <p:cNvPr id="60" name="Picture 59">
            <a:extLst>
              <a:ext uri="{FF2B5EF4-FFF2-40B4-BE49-F238E27FC236}">
                <a16:creationId xmlns:a16="http://schemas.microsoft.com/office/drawing/2014/main" id="{0642F267-3810-4228-8138-E5F818C9E5A9}"/>
              </a:ext>
            </a:extLst>
          </p:cNvPr>
          <p:cNvPicPr>
            <a:picLocks noChangeAspect="1"/>
          </p:cNvPicPr>
          <p:nvPr/>
        </p:nvPicPr>
        <p:blipFill>
          <a:blip r:embed="rId5"/>
          <a:stretch>
            <a:fillRect/>
          </a:stretch>
        </p:blipFill>
        <p:spPr>
          <a:xfrm>
            <a:off x="11019320" y="5368165"/>
            <a:ext cx="749813" cy="304500"/>
          </a:xfrm>
          <a:prstGeom prst="rect">
            <a:avLst/>
          </a:prstGeom>
        </p:spPr>
      </p:pic>
      <p:pic>
        <p:nvPicPr>
          <p:cNvPr id="61" name="Picture 60">
            <a:extLst>
              <a:ext uri="{FF2B5EF4-FFF2-40B4-BE49-F238E27FC236}">
                <a16:creationId xmlns:a16="http://schemas.microsoft.com/office/drawing/2014/main" id="{6D2B6EDE-8AC7-4F6D-BE88-6767EF733EAA}"/>
              </a:ext>
            </a:extLst>
          </p:cNvPr>
          <p:cNvPicPr>
            <a:picLocks noChangeAspect="1"/>
          </p:cNvPicPr>
          <p:nvPr/>
        </p:nvPicPr>
        <p:blipFill>
          <a:blip r:embed="rId5"/>
          <a:stretch>
            <a:fillRect/>
          </a:stretch>
        </p:blipFill>
        <p:spPr>
          <a:xfrm>
            <a:off x="10653021" y="5781041"/>
            <a:ext cx="749813" cy="304500"/>
          </a:xfrm>
          <a:prstGeom prst="rect">
            <a:avLst/>
          </a:prstGeom>
        </p:spPr>
      </p:pic>
      <p:sp>
        <p:nvSpPr>
          <p:cNvPr id="63" name="TextBox 62">
            <a:extLst>
              <a:ext uri="{FF2B5EF4-FFF2-40B4-BE49-F238E27FC236}">
                <a16:creationId xmlns:a16="http://schemas.microsoft.com/office/drawing/2014/main" id="{FC6868C3-E0FD-450A-AE42-34ECFEE68E3A}"/>
              </a:ext>
            </a:extLst>
          </p:cNvPr>
          <p:cNvSpPr txBox="1"/>
          <p:nvPr/>
        </p:nvSpPr>
        <p:spPr>
          <a:xfrm>
            <a:off x="10340367" y="5414309"/>
            <a:ext cx="444352" cy="230832"/>
          </a:xfrm>
          <a:prstGeom prst="rect">
            <a:avLst/>
          </a:prstGeom>
          <a:noFill/>
        </p:spPr>
        <p:txBody>
          <a:bodyPr wrap="none" rtlCol="0">
            <a:spAutoFit/>
          </a:bodyPr>
          <a:lstStyle/>
          <a:p>
            <a:r>
              <a:rPr lang="en-US" sz="900" dirty="0">
                <a:solidFill>
                  <a:schemeClr val="bg1"/>
                </a:solidFill>
              </a:rPr>
              <a:t>MPLS</a:t>
            </a:r>
          </a:p>
        </p:txBody>
      </p:sp>
      <p:sp>
        <p:nvSpPr>
          <p:cNvPr id="65" name="TextBox 64">
            <a:extLst>
              <a:ext uri="{FF2B5EF4-FFF2-40B4-BE49-F238E27FC236}">
                <a16:creationId xmlns:a16="http://schemas.microsoft.com/office/drawing/2014/main" id="{AE810B56-D08A-47DE-8D34-4F0056433738}"/>
              </a:ext>
            </a:extLst>
          </p:cNvPr>
          <p:cNvSpPr txBox="1"/>
          <p:nvPr/>
        </p:nvSpPr>
        <p:spPr>
          <a:xfrm>
            <a:off x="11104583" y="5399527"/>
            <a:ext cx="561372" cy="230832"/>
          </a:xfrm>
          <a:prstGeom prst="rect">
            <a:avLst/>
          </a:prstGeom>
          <a:noFill/>
        </p:spPr>
        <p:txBody>
          <a:bodyPr wrap="none" rtlCol="0">
            <a:spAutoFit/>
          </a:bodyPr>
          <a:lstStyle/>
          <a:p>
            <a:r>
              <a:rPr lang="en-US" sz="900" dirty="0">
                <a:solidFill>
                  <a:schemeClr val="bg1"/>
                </a:solidFill>
              </a:rPr>
              <a:t>Equinix</a:t>
            </a:r>
          </a:p>
        </p:txBody>
      </p:sp>
      <p:sp>
        <p:nvSpPr>
          <p:cNvPr id="68" name="TextBox 67">
            <a:extLst>
              <a:ext uri="{FF2B5EF4-FFF2-40B4-BE49-F238E27FC236}">
                <a16:creationId xmlns:a16="http://schemas.microsoft.com/office/drawing/2014/main" id="{80F139C2-CA09-4CAF-99DC-28A933BC6C06}"/>
              </a:ext>
            </a:extLst>
          </p:cNvPr>
          <p:cNvSpPr txBox="1"/>
          <p:nvPr/>
        </p:nvSpPr>
        <p:spPr>
          <a:xfrm>
            <a:off x="10725050" y="5812050"/>
            <a:ext cx="604653" cy="230832"/>
          </a:xfrm>
          <a:prstGeom prst="rect">
            <a:avLst/>
          </a:prstGeom>
          <a:noFill/>
        </p:spPr>
        <p:txBody>
          <a:bodyPr wrap="none" rtlCol="0">
            <a:spAutoFit/>
          </a:bodyPr>
          <a:lstStyle/>
          <a:p>
            <a:r>
              <a:rPr lang="en-US" sz="900" dirty="0">
                <a:solidFill>
                  <a:schemeClr val="bg1"/>
                </a:solidFill>
              </a:rPr>
              <a:t>Internet</a:t>
            </a:r>
          </a:p>
        </p:txBody>
      </p:sp>
      <p:sp>
        <p:nvSpPr>
          <p:cNvPr id="70" name="Rectangle 69">
            <a:extLst>
              <a:ext uri="{FF2B5EF4-FFF2-40B4-BE49-F238E27FC236}">
                <a16:creationId xmlns:a16="http://schemas.microsoft.com/office/drawing/2014/main" id="{7BCBDBC9-56FC-46EC-8F8F-698939A9D631}"/>
              </a:ext>
            </a:extLst>
          </p:cNvPr>
          <p:cNvSpPr/>
          <p:nvPr/>
        </p:nvSpPr>
        <p:spPr>
          <a:xfrm>
            <a:off x="7850970" y="4642647"/>
            <a:ext cx="1934376" cy="417425"/>
          </a:xfrm>
          <a:prstGeom prst="rect">
            <a:avLst/>
          </a:prstGeom>
          <a:solidFill>
            <a:schemeClr val="tx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Network Icons</a:t>
            </a:r>
          </a:p>
        </p:txBody>
      </p:sp>
      <p:pic>
        <p:nvPicPr>
          <p:cNvPr id="71" name="Picture 70">
            <a:extLst>
              <a:ext uri="{FF2B5EF4-FFF2-40B4-BE49-F238E27FC236}">
                <a16:creationId xmlns:a16="http://schemas.microsoft.com/office/drawing/2014/main" id="{5AB2E7C2-AD6C-4AF9-9A1B-B5ED42C8E9BD}"/>
              </a:ext>
            </a:extLst>
          </p:cNvPr>
          <p:cNvPicPr>
            <a:picLocks noChangeAspect="1"/>
          </p:cNvPicPr>
          <p:nvPr/>
        </p:nvPicPr>
        <p:blipFill>
          <a:blip r:embed="rId7"/>
          <a:stretch>
            <a:fillRect/>
          </a:stretch>
        </p:blipFill>
        <p:spPr>
          <a:xfrm>
            <a:off x="7942284" y="5277766"/>
            <a:ext cx="505688" cy="408900"/>
          </a:xfrm>
          <a:prstGeom prst="rect">
            <a:avLst/>
          </a:prstGeom>
        </p:spPr>
      </p:pic>
      <p:pic>
        <p:nvPicPr>
          <p:cNvPr id="72" name="Picture 71">
            <a:extLst>
              <a:ext uri="{FF2B5EF4-FFF2-40B4-BE49-F238E27FC236}">
                <a16:creationId xmlns:a16="http://schemas.microsoft.com/office/drawing/2014/main" id="{1E893E71-9311-44F6-9C39-1BA70541DC5D}"/>
              </a:ext>
            </a:extLst>
          </p:cNvPr>
          <p:cNvPicPr>
            <a:picLocks noChangeAspect="1"/>
          </p:cNvPicPr>
          <p:nvPr/>
        </p:nvPicPr>
        <p:blipFill>
          <a:blip r:embed="rId8"/>
          <a:stretch>
            <a:fillRect/>
          </a:stretch>
        </p:blipFill>
        <p:spPr>
          <a:xfrm>
            <a:off x="8517601" y="5336647"/>
            <a:ext cx="688097" cy="258596"/>
          </a:xfrm>
          <a:prstGeom prst="rect">
            <a:avLst/>
          </a:prstGeom>
        </p:spPr>
      </p:pic>
      <p:pic>
        <p:nvPicPr>
          <p:cNvPr id="73" name="Picture 72">
            <a:extLst>
              <a:ext uri="{FF2B5EF4-FFF2-40B4-BE49-F238E27FC236}">
                <a16:creationId xmlns:a16="http://schemas.microsoft.com/office/drawing/2014/main" id="{0E5E1B35-B3B8-4E79-AD94-7651C32E2DEB}"/>
              </a:ext>
            </a:extLst>
          </p:cNvPr>
          <p:cNvPicPr>
            <a:picLocks noChangeAspect="1"/>
          </p:cNvPicPr>
          <p:nvPr/>
        </p:nvPicPr>
        <p:blipFill>
          <a:blip r:embed="rId9"/>
          <a:stretch>
            <a:fillRect/>
          </a:stretch>
        </p:blipFill>
        <p:spPr>
          <a:xfrm>
            <a:off x="8504227" y="5726396"/>
            <a:ext cx="1107281" cy="252300"/>
          </a:xfrm>
          <a:prstGeom prst="rect">
            <a:avLst/>
          </a:prstGeom>
        </p:spPr>
      </p:pic>
      <p:pic>
        <p:nvPicPr>
          <p:cNvPr id="77" name="Picture 76">
            <a:extLst>
              <a:ext uri="{FF2B5EF4-FFF2-40B4-BE49-F238E27FC236}">
                <a16:creationId xmlns:a16="http://schemas.microsoft.com/office/drawing/2014/main" id="{35CE6E67-BD1C-4FE7-8606-38554A34CD61}"/>
              </a:ext>
            </a:extLst>
          </p:cNvPr>
          <p:cNvPicPr>
            <a:picLocks noChangeAspect="1"/>
          </p:cNvPicPr>
          <p:nvPr/>
        </p:nvPicPr>
        <p:blipFill>
          <a:blip r:embed="rId10"/>
          <a:stretch>
            <a:fillRect/>
          </a:stretch>
        </p:blipFill>
        <p:spPr>
          <a:xfrm>
            <a:off x="7942284" y="5925195"/>
            <a:ext cx="505688" cy="408900"/>
          </a:xfrm>
          <a:prstGeom prst="rect">
            <a:avLst/>
          </a:prstGeom>
        </p:spPr>
      </p:pic>
      <p:pic>
        <p:nvPicPr>
          <p:cNvPr id="78" name="Picture 77">
            <a:extLst>
              <a:ext uri="{FF2B5EF4-FFF2-40B4-BE49-F238E27FC236}">
                <a16:creationId xmlns:a16="http://schemas.microsoft.com/office/drawing/2014/main" id="{8D6E29C8-78A0-451A-B262-3FD0123893F4}"/>
              </a:ext>
            </a:extLst>
          </p:cNvPr>
          <p:cNvPicPr>
            <a:picLocks noChangeAspect="1"/>
          </p:cNvPicPr>
          <p:nvPr/>
        </p:nvPicPr>
        <p:blipFill>
          <a:blip r:embed="rId11"/>
          <a:stretch>
            <a:fillRect/>
          </a:stretch>
        </p:blipFill>
        <p:spPr>
          <a:xfrm>
            <a:off x="8512924" y="6042505"/>
            <a:ext cx="1368844" cy="252300"/>
          </a:xfrm>
          <a:prstGeom prst="rect">
            <a:avLst/>
          </a:prstGeom>
        </p:spPr>
      </p:pic>
      <p:pic>
        <p:nvPicPr>
          <p:cNvPr id="82" name="Picture 81">
            <a:extLst>
              <a:ext uri="{FF2B5EF4-FFF2-40B4-BE49-F238E27FC236}">
                <a16:creationId xmlns:a16="http://schemas.microsoft.com/office/drawing/2014/main" id="{5EC89364-31FA-4BC9-A74A-5A4D0A6913FA}"/>
              </a:ext>
            </a:extLst>
          </p:cNvPr>
          <p:cNvPicPr>
            <a:picLocks noChangeAspect="1"/>
          </p:cNvPicPr>
          <p:nvPr/>
        </p:nvPicPr>
        <p:blipFill>
          <a:blip r:embed="rId12"/>
          <a:stretch>
            <a:fillRect/>
          </a:stretch>
        </p:blipFill>
        <p:spPr>
          <a:xfrm>
            <a:off x="7963137" y="5597941"/>
            <a:ext cx="505688" cy="408900"/>
          </a:xfrm>
          <a:prstGeom prst="rect">
            <a:avLst/>
          </a:prstGeom>
        </p:spPr>
      </p:pic>
      <p:pic>
        <p:nvPicPr>
          <p:cNvPr id="85" name="Picture 84">
            <a:extLst>
              <a:ext uri="{FF2B5EF4-FFF2-40B4-BE49-F238E27FC236}">
                <a16:creationId xmlns:a16="http://schemas.microsoft.com/office/drawing/2014/main" id="{20BDBC72-DD43-46E9-B08F-D97E6A1E62BE}"/>
              </a:ext>
            </a:extLst>
          </p:cNvPr>
          <p:cNvPicPr>
            <a:picLocks noChangeAspect="1"/>
          </p:cNvPicPr>
          <p:nvPr/>
        </p:nvPicPr>
        <p:blipFill>
          <a:blip r:embed="rId7"/>
          <a:stretch>
            <a:fillRect/>
          </a:stretch>
        </p:blipFill>
        <p:spPr>
          <a:xfrm>
            <a:off x="7769487" y="2097778"/>
            <a:ext cx="505688" cy="408900"/>
          </a:xfrm>
          <a:prstGeom prst="rect">
            <a:avLst/>
          </a:prstGeom>
        </p:spPr>
      </p:pic>
      <p:pic>
        <p:nvPicPr>
          <p:cNvPr id="86" name="Picture 85">
            <a:extLst>
              <a:ext uri="{FF2B5EF4-FFF2-40B4-BE49-F238E27FC236}">
                <a16:creationId xmlns:a16="http://schemas.microsoft.com/office/drawing/2014/main" id="{F3BADDFF-A251-4C8E-9D2F-033F17F5EC0D}"/>
              </a:ext>
            </a:extLst>
          </p:cNvPr>
          <p:cNvPicPr>
            <a:picLocks noChangeAspect="1"/>
          </p:cNvPicPr>
          <p:nvPr/>
        </p:nvPicPr>
        <p:blipFill>
          <a:blip r:embed="rId8"/>
          <a:stretch>
            <a:fillRect/>
          </a:stretch>
        </p:blipFill>
        <p:spPr>
          <a:xfrm>
            <a:off x="7679401" y="2497344"/>
            <a:ext cx="688097" cy="258596"/>
          </a:xfrm>
          <a:prstGeom prst="rect">
            <a:avLst/>
          </a:prstGeom>
        </p:spPr>
      </p:pic>
      <p:pic>
        <p:nvPicPr>
          <p:cNvPr id="87" name="Picture 86">
            <a:extLst>
              <a:ext uri="{FF2B5EF4-FFF2-40B4-BE49-F238E27FC236}">
                <a16:creationId xmlns:a16="http://schemas.microsoft.com/office/drawing/2014/main" id="{7ADFCE50-609D-4A16-A4D8-6142694F64FF}"/>
              </a:ext>
            </a:extLst>
          </p:cNvPr>
          <p:cNvPicPr>
            <a:picLocks noChangeAspect="1"/>
          </p:cNvPicPr>
          <p:nvPr/>
        </p:nvPicPr>
        <p:blipFill>
          <a:blip r:embed="rId12"/>
          <a:stretch>
            <a:fillRect/>
          </a:stretch>
        </p:blipFill>
        <p:spPr>
          <a:xfrm>
            <a:off x="5669288" y="4731703"/>
            <a:ext cx="505688" cy="408900"/>
          </a:xfrm>
          <a:prstGeom prst="rect">
            <a:avLst/>
          </a:prstGeom>
        </p:spPr>
      </p:pic>
      <p:pic>
        <p:nvPicPr>
          <p:cNvPr id="88" name="Picture 87">
            <a:extLst>
              <a:ext uri="{FF2B5EF4-FFF2-40B4-BE49-F238E27FC236}">
                <a16:creationId xmlns:a16="http://schemas.microsoft.com/office/drawing/2014/main" id="{9BB5A716-F141-4CCD-9ACD-DDCE94E654F9}"/>
              </a:ext>
            </a:extLst>
          </p:cNvPr>
          <p:cNvPicPr>
            <a:picLocks noChangeAspect="1"/>
          </p:cNvPicPr>
          <p:nvPr/>
        </p:nvPicPr>
        <p:blipFill>
          <a:blip r:embed="rId9"/>
          <a:stretch>
            <a:fillRect/>
          </a:stretch>
        </p:blipFill>
        <p:spPr>
          <a:xfrm>
            <a:off x="6134739" y="4756277"/>
            <a:ext cx="1107281" cy="252300"/>
          </a:xfrm>
          <a:prstGeom prst="rect">
            <a:avLst/>
          </a:prstGeom>
        </p:spPr>
      </p:pic>
    </p:spTree>
    <p:extLst>
      <p:ext uri="{BB962C8B-B14F-4D97-AF65-F5344CB8AC3E}">
        <p14:creationId xmlns:p14="http://schemas.microsoft.com/office/powerpoint/2010/main" val="1487038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FBCD1057F4394190222348D3F95CFB" ma:contentTypeVersion="13" ma:contentTypeDescription="Create a new document." ma:contentTypeScope="" ma:versionID="f3f537135798015c68995336bc9bc6fd">
  <xsd:schema xmlns:xsd="http://www.w3.org/2001/XMLSchema" xmlns:xs="http://www.w3.org/2001/XMLSchema" xmlns:p="http://schemas.microsoft.com/office/2006/metadata/properties" xmlns:ns2="8ccdfc79-b229-4755-ad38-a13008a89b2d" xmlns:ns3="0313c859-f778-4e9b-a8c8-24632b219a9c" targetNamespace="http://schemas.microsoft.com/office/2006/metadata/properties" ma:root="true" ma:fieldsID="135a0a4406c03c6f18f9d083bb302c46" ns2:_="" ns3:_="">
    <xsd:import namespace="8ccdfc79-b229-4755-ad38-a13008a89b2d"/>
    <xsd:import namespace="0313c859-f778-4e9b-a8c8-24632b219a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dfc79-b229-4755-ad38-a13008a89b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13c859-f778-4e9b-a8c8-24632b219a9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B3558A-C25D-4212-A24A-625455573650}"/>
</file>

<file path=customXml/itemProps2.xml><?xml version="1.0" encoding="utf-8"?>
<ds:datastoreItem xmlns:ds="http://schemas.openxmlformats.org/officeDocument/2006/customXml" ds:itemID="{95731ECD-4F41-49C6-BD73-2D09CBEDD34B}">
  <ds:schemaRefs>
    <ds:schemaRef ds:uri="http://schemas.microsoft.com/sharepoint/v3/contenttype/forms"/>
  </ds:schemaRefs>
</ds:datastoreItem>
</file>

<file path=customXml/itemProps3.xml><?xml version="1.0" encoding="utf-8"?>
<ds:datastoreItem xmlns:ds="http://schemas.openxmlformats.org/officeDocument/2006/customXml" ds:itemID="{E6BE0A33-3DF6-4FC5-B6BE-018960C27D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47228</TotalTime>
  <Words>6648</Words>
  <Application>Microsoft Office PowerPoint</Application>
  <PresentationFormat>Widescreen</PresentationFormat>
  <Paragraphs>1105</Paragraphs>
  <Slides>31</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American Typewriter</vt:lpstr>
      <vt:lpstr>Arial</vt:lpstr>
      <vt:lpstr>Calibri</vt:lpstr>
      <vt:lpstr>Calibri Light</vt:lpstr>
      <vt:lpstr>Trebuchet MS</vt:lpstr>
      <vt:lpstr>Wingdings</vt:lpstr>
      <vt:lpstr>Office Theme</vt:lpstr>
      <vt:lpstr>Berlin</vt:lpstr>
      <vt:lpstr>Product and Solution Review Board (PSRB) Diagram Guidelines &amp; Examples to Support the PSRB Workshops – Version 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Diagram Examples &amp; Templates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Template</dc:title>
  <dc:creator>Dustin Ellis</dc:creator>
  <cp:lastModifiedBy>Jenkins-houston, Alva M</cp:lastModifiedBy>
  <cp:revision>296</cp:revision>
  <cp:lastPrinted>2018-08-15T19:03:54Z</cp:lastPrinted>
  <dcterms:created xsi:type="dcterms:W3CDTF">2017-08-29T18:48:25Z</dcterms:created>
  <dcterms:modified xsi:type="dcterms:W3CDTF">2020-06-24T12:37:42Z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0x01010089FBCD1057F4394190222348D3F95CFB</vt:lpwstr>
  </property>
</Properties>
</file>