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orbel" panose="020B0503020204020204" pitchFamily="3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19fc4597c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a19fc4597c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19fc4597c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a19fc4597c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19fc4597c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a19fc4597c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19fc4597c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a19fc4597c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19fc4597c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a19fc4597c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19fc4597c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a19fc4597c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19fc4597c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a19fc4597c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19fc4597c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a19fc4597c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19fc4597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a19fc4597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19fc4597c_2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a19fc4597c_2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19fc4597c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a19fc4597c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9fc4597c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a19fc4597c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19fc4597c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a19fc4597c_2_1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9fc4597c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a19fc4597c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19fc4597c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a19fc4597c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9fc4597c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a19fc4597c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19fc4597c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a19fc4597c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19fc4597c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19fc4597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19fc4597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19fc4597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19fc4597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19fc4597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19fc4597c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a19fc4597c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19fc4597c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19fc4597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19fc4597c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a19fc4597c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14"/>
          <p:cNvSpPr/>
          <p:nvPr/>
        </p:nvSpPr>
        <p:spPr>
          <a:xfrm>
            <a:off x="6952697" y="571499"/>
            <a:ext cx="2193900" cy="4000500"/>
          </a:xfrm>
          <a:prstGeom prst="rect">
            <a:avLst/>
          </a:prstGeom>
          <a:solidFill>
            <a:srgbClr val="C8C8C8">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FFFFFF"/>
              </a:buClr>
              <a:buSzPts val="4400"/>
              <a:buFont typeface="Corbel"/>
              <a:buNone/>
              <a:defRPr sz="44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noAutofit/>
          </a:bodyPr>
          <a:lstStyle>
            <a:lvl1pPr lvl="0" algn="l">
              <a:lnSpc>
                <a:spcPct val="90000"/>
              </a:lnSpc>
              <a:spcBef>
                <a:spcPts val="900"/>
              </a:spcBef>
              <a:spcAft>
                <a:spcPts val="0"/>
              </a:spcAft>
              <a:buSzPts val="1700"/>
              <a:buNone/>
              <a:defRPr sz="1700" cap="none">
                <a:solidFill>
                  <a:srgbClr val="D7F0F6"/>
                </a:solidFill>
              </a:defRPr>
            </a:lvl1pPr>
            <a:lvl2pPr lvl="1" algn="ctr">
              <a:lnSpc>
                <a:spcPct val="90000"/>
              </a:lnSpc>
              <a:spcBef>
                <a:spcPts val="200"/>
              </a:spcBef>
              <a:spcAft>
                <a:spcPts val="0"/>
              </a:spcAft>
              <a:buSzPts val="1700"/>
              <a:buNone/>
              <a:defRPr sz="1700"/>
            </a:lvl2pPr>
            <a:lvl3pPr lvl="2" algn="ctr">
              <a:lnSpc>
                <a:spcPct val="90000"/>
              </a:lnSpc>
              <a:spcBef>
                <a:spcPts val="200"/>
              </a:spcBef>
              <a:spcAft>
                <a:spcPts val="0"/>
              </a:spcAft>
              <a:buSzPts val="1700"/>
              <a:buNone/>
              <a:defRPr sz="1700"/>
            </a:lvl3pPr>
            <a:lvl4pPr lvl="3" algn="ctr">
              <a:lnSpc>
                <a:spcPct val="90000"/>
              </a:lnSpc>
              <a:spcBef>
                <a:spcPts val="200"/>
              </a:spcBef>
              <a:spcAft>
                <a:spcPts val="0"/>
              </a:spcAft>
              <a:buSzPts val="1500"/>
              <a:buNone/>
              <a:defRPr sz="1500"/>
            </a:lvl4pPr>
            <a:lvl5pPr lvl="4" algn="ctr">
              <a:lnSpc>
                <a:spcPct val="90000"/>
              </a:lnSpc>
              <a:spcBef>
                <a:spcPts val="200"/>
              </a:spcBef>
              <a:spcAft>
                <a:spcPts val="0"/>
              </a:spcAft>
              <a:buSzPts val="1500"/>
              <a:buNone/>
              <a:defRPr sz="1500"/>
            </a:lvl5pPr>
            <a:lvl6pPr lvl="5" algn="ctr">
              <a:lnSpc>
                <a:spcPct val="90000"/>
              </a:lnSpc>
              <a:spcBef>
                <a:spcPts val="200"/>
              </a:spcBef>
              <a:spcAft>
                <a:spcPts val="0"/>
              </a:spcAft>
              <a:buSzPts val="1500"/>
              <a:buNone/>
              <a:defRPr sz="1500"/>
            </a:lvl6pPr>
            <a:lvl7pPr lvl="6" algn="ctr">
              <a:lnSpc>
                <a:spcPct val="90000"/>
              </a:lnSpc>
              <a:spcBef>
                <a:spcPts val="200"/>
              </a:spcBef>
              <a:spcAft>
                <a:spcPts val="0"/>
              </a:spcAft>
              <a:buSzPts val="1500"/>
              <a:buNone/>
              <a:defRPr sz="1500"/>
            </a:lvl7pPr>
            <a:lvl8pPr lvl="7" algn="ctr">
              <a:lnSpc>
                <a:spcPct val="90000"/>
              </a:lnSpc>
              <a:spcBef>
                <a:spcPts val="200"/>
              </a:spcBef>
              <a:spcAft>
                <a:spcPts val="0"/>
              </a:spcAft>
              <a:buSzPts val="1500"/>
              <a:buNone/>
              <a:defRPr sz="1500"/>
            </a:lvl8pPr>
            <a:lvl9pPr lvl="8" algn="ctr">
              <a:lnSpc>
                <a:spcPct val="90000"/>
              </a:lnSpc>
              <a:spcBef>
                <a:spcPts val="200"/>
              </a:spcBef>
              <a:spcAft>
                <a:spcPts val="200"/>
              </a:spcAft>
              <a:buSzPts val="1500"/>
              <a:buNone/>
              <a:defRPr sz="1500"/>
            </a:lvl9pPr>
          </a:lstStyle>
          <a:p>
            <a:endParaRPr/>
          </a:p>
        </p:txBody>
      </p:sp>
      <p:sp>
        <p:nvSpPr>
          <p:cNvPr id="63" name="Google Shape;63;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a:endParaRPr/>
          </a:p>
        </p:txBody>
      </p:sp>
      <p:sp>
        <p:nvSpPr>
          <p:cNvPr id="69" name="Google Shape;69;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595959"/>
              </a:buClr>
              <a:buSzPts val="4400"/>
              <a:buFont typeface="Corbel"/>
              <a:buNone/>
              <a:defRPr sz="4400" b="0">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6"/>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900"/>
              </a:spcBef>
              <a:spcAft>
                <a:spcPts val="0"/>
              </a:spcAft>
              <a:buSzPts val="1700"/>
              <a:buNone/>
              <a:defRPr sz="1700" cap="none">
                <a:solidFill>
                  <a:srgbClr val="595959"/>
                </a:solidFill>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200"/>
              </a:spcBef>
              <a:spcAft>
                <a:spcPts val="0"/>
              </a:spcAft>
              <a:buSzPts val="1200"/>
              <a:buNone/>
              <a:defRPr sz="1200">
                <a:solidFill>
                  <a:srgbClr val="888888"/>
                </a:solidFill>
              </a:defRPr>
            </a:lvl3pPr>
            <a:lvl4pPr marL="1828800" lvl="3" indent="-228600" algn="l">
              <a:lnSpc>
                <a:spcPct val="90000"/>
              </a:lnSpc>
              <a:spcBef>
                <a:spcPts val="200"/>
              </a:spcBef>
              <a:spcAft>
                <a:spcPts val="0"/>
              </a:spcAft>
              <a:buSzPts val="1100"/>
              <a:buNone/>
              <a:defRPr sz="1100">
                <a:solidFill>
                  <a:srgbClr val="888888"/>
                </a:solidFill>
              </a:defRPr>
            </a:lvl4pPr>
            <a:lvl5pPr marL="2286000" lvl="4" indent="-228600" algn="l">
              <a:lnSpc>
                <a:spcPct val="90000"/>
              </a:lnSpc>
              <a:spcBef>
                <a:spcPts val="200"/>
              </a:spcBef>
              <a:spcAft>
                <a:spcPts val="0"/>
              </a:spcAft>
              <a:buSzPts val="1100"/>
              <a:buNone/>
              <a:defRPr sz="1100">
                <a:solidFill>
                  <a:srgbClr val="888888"/>
                </a:solidFill>
              </a:defRPr>
            </a:lvl5pPr>
            <a:lvl6pPr marL="2743200" lvl="5" indent="-228600" algn="l">
              <a:lnSpc>
                <a:spcPct val="90000"/>
              </a:lnSpc>
              <a:spcBef>
                <a:spcPts val="200"/>
              </a:spcBef>
              <a:spcAft>
                <a:spcPts val="0"/>
              </a:spcAft>
              <a:buSzPts val="1100"/>
              <a:buNone/>
              <a:defRPr sz="1100">
                <a:solidFill>
                  <a:srgbClr val="888888"/>
                </a:solidFill>
              </a:defRPr>
            </a:lvl6pPr>
            <a:lvl7pPr marL="3200400" lvl="6" indent="-228600" algn="l">
              <a:lnSpc>
                <a:spcPct val="90000"/>
              </a:lnSpc>
              <a:spcBef>
                <a:spcPts val="200"/>
              </a:spcBef>
              <a:spcAft>
                <a:spcPts val="0"/>
              </a:spcAft>
              <a:buSzPts val="1100"/>
              <a:buNone/>
              <a:defRPr sz="1100">
                <a:solidFill>
                  <a:srgbClr val="888888"/>
                </a:solidFill>
              </a:defRPr>
            </a:lvl7pPr>
            <a:lvl8pPr marL="3657600" lvl="7" indent="-228600" algn="l">
              <a:lnSpc>
                <a:spcPct val="90000"/>
              </a:lnSpc>
              <a:spcBef>
                <a:spcPts val="200"/>
              </a:spcBef>
              <a:spcAft>
                <a:spcPts val="0"/>
              </a:spcAft>
              <a:buSzPts val="1100"/>
              <a:buNone/>
              <a:defRPr sz="1100">
                <a:solidFill>
                  <a:srgbClr val="888888"/>
                </a:solidFill>
              </a:defRPr>
            </a:lvl8pPr>
            <a:lvl9pPr marL="4114800" lvl="8" indent="-228600" algn="l">
              <a:lnSpc>
                <a:spcPct val="90000"/>
              </a:lnSpc>
              <a:spcBef>
                <a:spcPts val="200"/>
              </a:spcBef>
              <a:spcAft>
                <a:spcPts val="200"/>
              </a:spcAft>
              <a:buSzPts val="1100"/>
              <a:buNone/>
              <a:defRPr sz="1100">
                <a:solidFill>
                  <a:srgbClr val="888888"/>
                </a:solidFill>
              </a:defRPr>
            </a:lvl9pPr>
          </a:lstStyle>
          <a:p>
            <a:endParaRPr/>
          </a:p>
        </p:txBody>
      </p:sp>
      <p:sp>
        <p:nvSpPr>
          <p:cNvPr id="75" name="Google Shape;7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7"/>
          <p:cNvSpPr txBox="1">
            <a:spLocks noGrp="1"/>
          </p:cNvSpPr>
          <p:nvPr>
            <p:ph type="body" idx="1"/>
          </p:nvPr>
        </p:nvSpPr>
        <p:spPr>
          <a:xfrm>
            <a:off x="2900934" y="651510"/>
            <a:ext cx="2606100" cy="3840600"/>
          </a:xfrm>
          <a:prstGeom prst="rect">
            <a:avLst/>
          </a:prstGeom>
          <a:noFill/>
          <a:ln>
            <a:noFill/>
          </a:ln>
        </p:spPr>
        <p:txBody>
          <a:bodyPr spcFirstLastPara="1" wrap="square" lIns="68575" tIns="34275" rIns="68575" bIns="34275" anchor="ctr" anchorCtr="0">
            <a:no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a:endParaRPr/>
          </a:p>
        </p:txBody>
      </p:sp>
      <p:sp>
        <p:nvSpPr>
          <p:cNvPr id="81" name="Google Shape;81;p17"/>
          <p:cNvSpPr txBox="1">
            <a:spLocks noGrp="1"/>
          </p:cNvSpPr>
          <p:nvPr>
            <p:ph type="body" idx="2"/>
          </p:nvPr>
        </p:nvSpPr>
        <p:spPr>
          <a:xfrm>
            <a:off x="5863590" y="651510"/>
            <a:ext cx="2606100" cy="3840600"/>
          </a:xfrm>
          <a:prstGeom prst="rect">
            <a:avLst/>
          </a:prstGeom>
          <a:noFill/>
          <a:ln>
            <a:noFill/>
          </a:ln>
        </p:spPr>
        <p:txBody>
          <a:bodyPr spcFirstLastPara="1" wrap="square" lIns="68575" tIns="34275" rIns="68575" bIns="34275" anchor="ctr" anchorCtr="0">
            <a:no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a:endParaRPr/>
          </a:p>
        </p:txBody>
      </p:sp>
      <p:sp>
        <p:nvSpPr>
          <p:cNvPr id="82" name="Google Shape;82;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8"/>
          <p:cNvSpPr txBox="1">
            <a:spLocks noGrp="1"/>
          </p:cNvSpPr>
          <p:nvPr>
            <p:ph type="body" idx="1"/>
          </p:nvPr>
        </p:nvSpPr>
        <p:spPr>
          <a:xfrm>
            <a:off x="2900934" y="767690"/>
            <a:ext cx="2606100" cy="6057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SzPts val="1500"/>
              <a:buNone/>
              <a:defRPr sz="1500" b="1">
                <a:solidFill>
                  <a:srgbClr val="595959"/>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200"/>
              </a:spcBef>
              <a:spcAft>
                <a:spcPts val="0"/>
              </a:spcAft>
              <a:buSzPts val="1400"/>
              <a:buNone/>
              <a:defRPr sz="1400" b="1"/>
            </a:lvl3pPr>
            <a:lvl4pPr marL="1828800" lvl="3" indent="-228600" algn="l">
              <a:lnSpc>
                <a:spcPct val="90000"/>
              </a:lnSpc>
              <a:spcBef>
                <a:spcPts val="200"/>
              </a:spcBef>
              <a:spcAft>
                <a:spcPts val="0"/>
              </a:spcAft>
              <a:buSzPts val="1200"/>
              <a:buNone/>
              <a:defRPr sz="1200" b="1"/>
            </a:lvl4pPr>
            <a:lvl5pPr marL="2286000" lvl="4" indent="-228600" algn="l">
              <a:lnSpc>
                <a:spcPct val="90000"/>
              </a:lnSpc>
              <a:spcBef>
                <a:spcPts val="200"/>
              </a:spcBef>
              <a:spcAft>
                <a:spcPts val="0"/>
              </a:spcAft>
              <a:buSzPts val="1200"/>
              <a:buNone/>
              <a:defRPr sz="1200" b="1"/>
            </a:lvl5pPr>
            <a:lvl6pPr marL="2743200" lvl="5" indent="-228600" algn="l">
              <a:lnSpc>
                <a:spcPct val="90000"/>
              </a:lnSpc>
              <a:spcBef>
                <a:spcPts val="200"/>
              </a:spcBef>
              <a:spcAft>
                <a:spcPts val="0"/>
              </a:spcAft>
              <a:buSzPts val="1200"/>
              <a:buNone/>
              <a:defRPr sz="1200" b="1"/>
            </a:lvl6pPr>
            <a:lvl7pPr marL="3200400" lvl="6" indent="-228600" algn="l">
              <a:lnSpc>
                <a:spcPct val="90000"/>
              </a:lnSpc>
              <a:spcBef>
                <a:spcPts val="200"/>
              </a:spcBef>
              <a:spcAft>
                <a:spcPts val="0"/>
              </a:spcAft>
              <a:buSzPts val="1200"/>
              <a:buNone/>
              <a:defRPr sz="1200" b="1"/>
            </a:lvl7pPr>
            <a:lvl8pPr marL="3657600" lvl="7" indent="-228600" algn="l">
              <a:lnSpc>
                <a:spcPct val="90000"/>
              </a:lnSpc>
              <a:spcBef>
                <a:spcPts val="200"/>
              </a:spcBef>
              <a:spcAft>
                <a:spcPts val="0"/>
              </a:spcAft>
              <a:buSzPts val="1200"/>
              <a:buNone/>
              <a:defRPr sz="1200" b="1"/>
            </a:lvl8pPr>
            <a:lvl9pPr marL="4114800" lvl="8" indent="-228600" algn="l">
              <a:lnSpc>
                <a:spcPct val="90000"/>
              </a:lnSpc>
              <a:spcBef>
                <a:spcPts val="200"/>
              </a:spcBef>
              <a:spcAft>
                <a:spcPts val="200"/>
              </a:spcAft>
              <a:buSzPts val="1200"/>
              <a:buNone/>
              <a:defRPr sz="1200" b="1"/>
            </a:lvl9pPr>
          </a:lstStyle>
          <a:p>
            <a:endParaRPr/>
          </a:p>
        </p:txBody>
      </p:sp>
      <p:sp>
        <p:nvSpPr>
          <p:cNvPr id="88" name="Google Shape;88;p18"/>
          <p:cNvSpPr txBox="1">
            <a:spLocks noGrp="1"/>
          </p:cNvSpPr>
          <p:nvPr>
            <p:ph type="body" idx="2"/>
          </p:nvPr>
        </p:nvSpPr>
        <p:spPr>
          <a:xfrm>
            <a:off x="2900934" y="1448202"/>
            <a:ext cx="2606100" cy="3017400"/>
          </a:xfrm>
          <a:prstGeom prst="rect">
            <a:avLst/>
          </a:prstGeom>
          <a:noFill/>
          <a:ln>
            <a:noFill/>
          </a:ln>
        </p:spPr>
        <p:txBody>
          <a:bodyPr spcFirstLastPara="1" wrap="square" lIns="68575" tIns="34275" rIns="68575" bIns="34275" anchor="ctr" anchorCtr="0">
            <a:no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a:endParaRPr/>
          </a:p>
        </p:txBody>
      </p:sp>
      <p:sp>
        <p:nvSpPr>
          <p:cNvPr id="89" name="Google Shape;89;p18"/>
          <p:cNvSpPr txBox="1">
            <a:spLocks noGrp="1"/>
          </p:cNvSpPr>
          <p:nvPr>
            <p:ph type="body" idx="3"/>
          </p:nvPr>
        </p:nvSpPr>
        <p:spPr>
          <a:xfrm>
            <a:off x="5863847" y="767690"/>
            <a:ext cx="2606100" cy="6099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SzPts val="1500"/>
              <a:buNone/>
              <a:defRPr sz="1500" b="1">
                <a:solidFill>
                  <a:srgbClr val="595959"/>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200"/>
              </a:spcBef>
              <a:spcAft>
                <a:spcPts val="0"/>
              </a:spcAft>
              <a:buSzPts val="1400"/>
              <a:buNone/>
              <a:defRPr sz="1400" b="1"/>
            </a:lvl3pPr>
            <a:lvl4pPr marL="1828800" lvl="3" indent="-228600" algn="l">
              <a:lnSpc>
                <a:spcPct val="90000"/>
              </a:lnSpc>
              <a:spcBef>
                <a:spcPts val="200"/>
              </a:spcBef>
              <a:spcAft>
                <a:spcPts val="0"/>
              </a:spcAft>
              <a:buSzPts val="1200"/>
              <a:buNone/>
              <a:defRPr sz="1200" b="1"/>
            </a:lvl4pPr>
            <a:lvl5pPr marL="2286000" lvl="4" indent="-228600" algn="l">
              <a:lnSpc>
                <a:spcPct val="90000"/>
              </a:lnSpc>
              <a:spcBef>
                <a:spcPts val="200"/>
              </a:spcBef>
              <a:spcAft>
                <a:spcPts val="0"/>
              </a:spcAft>
              <a:buSzPts val="1200"/>
              <a:buNone/>
              <a:defRPr sz="1200" b="1"/>
            </a:lvl5pPr>
            <a:lvl6pPr marL="2743200" lvl="5" indent="-228600" algn="l">
              <a:lnSpc>
                <a:spcPct val="90000"/>
              </a:lnSpc>
              <a:spcBef>
                <a:spcPts val="200"/>
              </a:spcBef>
              <a:spcAft>
                <a:spcPts val="0"/>
              </a:spcAft>
              <a:buSzPts val="1200"/>
              <a:buNone/>
              <a:defRPr sz="1200" b="1"/>
            </a:lvl6pPr>
            <a:lvl7pPr marL="3200400" lvl="6" indent="-228600" algn="l">
              <a:lnSpc>
                <a:spcPct val="90000"/>
              </a:lnSpc>
              <a:spcBef>
                <a:spcPts val="200"/>
              </a:spcBef>
              <a:spcAft>
                <a:spcPts val="0"/>
              </a:spcAft>
              <a:buSzPts val="1200"/>
              <a:buNone/>
              <a:defRPr sz="1200" b="1"/>
            </a:lvl7pPr>
            <a:lvl8pPr marL="3657600" lvl="7" indent="-228600" algn="l">
              <a:lnSpc>
                <a:spcPct val="90000"/>
              </a:lnSpc>
              <a:spcBef>
                <a:spcPts val="200"/>
              </a:spcBef>
              <a:spcAft>
                <a:spcPts val="0"/>
              </a:spcAft>
              <a:buSzPts val="1200"/>
              <a:buNone/>
              <a:defRPr sz="1200" b="1"/>
            </a:lvl8pPr>
            <a:lvl9pPr marL="4114800" lvl="8" indent="-228600" algn="l">
              <a:lnSpc>
                <a:spcPct val="90000"/>
              </a:lnSpc>
              <a:spcBef>
                <a:spcPts val="200"/>
              </a:spcBef>
              <a:spcAft>
                <a:spcPts val="200"/>
              </a:spcAft>
              <a:buSzPts val="1200"/>
              <a:buNone/>
              <a:defRPr sz="1200" b="1"/>
            </a:lvl9pPr>
          </a:lstStyle>
          <a:p>
            <a:endParaRPr/>
          </a:p>
        </p:txBody>
      </p:sp>
      <p:sp>
        <p:nvSpPr>
          <p:cNvPr id="90" name="Google Shape;90;p18"/>
          <p:cNvSpPr txBox="1">
            <a:spLocks noGrp="1"/>
          </p:cNvSpPr>
          <p:nvPr>
            <p:ph type="body" idx="4"/>
          </p:nvPr>
        </p:nvSpPr>
        <p:spPr>
          <a:xfrm>
            <a:off x="5863847" y="1448202"/>
            <a:ext cx="2606100" cy="3017400"/>
          </a:xfrm>
          <a:prstGeom prst="rect">
            <a:avLst/>
          </a:prstGeom>
          <a:noFill/>
          <a:ln>
            <a:noFill/>
          </a:ln>
        </p:spPr>
        <p:txBody>
          <a:bodyPr spcFirstLastPara="1" wrap="square" lIns="68575" tIns="34275" rIns="68575" bIns="34275" anchor="ctr" anchorCtr="0">
            <a:no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a:endParaRPr/>
          </a:p>
        </p:txBody>
      </p:sp>
      <p:sp>
        <p:nvSpPr>
          <p:cNvPr id="91" name="Google Shape;91;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9"/>
        <p:cNvGrpSpPr/>
        <p:nvPr/>
      </p:nvGrpSpPr>
      <p:grpSpPr>
        <a:xfrm>
          <a:off x="0" y="0"/>
          <a:ext cx="0" cy="0"/>
          <a:chOff x="0" y="0"/>
          <a:chExt cx="0" cy="0"/>
        </a:xfrm>
      </p:grpSpPr>
      <p:sp>
        <p:nvSpPr>
          <p:cNvPr id="100" name="Google Shape;100;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FFFFFF"/>
              </a:buClr>
              <a:buSzPts val="2400"/>
              <a:buFont typeface="Corbel"/>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no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a:endParaRPr/>
          </a:p>
        </p:txBody>
      </p:sp>
      <p:sp>
        <p:nvSpPr>
          <p:cNvPr id="106" name="Google Shape;106;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200"/>
              </a:spcBef>
              <a:spcAft>
                <a:spcPts val="0"/>
              </a:spcAft>
              <a:buSzPts val="800"/>
              <a:buNone/>
              <a:defRPr sz="800"/>
            </a:lvl3pPr>
            <a:lvl4pPr marL="1828800" lvl="3" indent="-228600" algn="l">
              <a:lnSpc>
                <a:spcPct val="90000"/>
              </a:lnSpc>
              <a:spcBef>
                <a:spcPts val="200"/>
              </a:spcBef>
              <a:spcAft>
                <a:spcPts val="0"/>
              </a:spcAft>
              <a:buSzPts val="700"/>
              <a:buNone/>
              <a:defRPr sz="700"/>
            </a:lvl4pPr>
            <a:lvl5pPr marL="2286000" lvl="4" indent="-228600" algn="l">
              <a:lnSpc>
                <a:spcPct val="90000"/>
              </a:lnSpc>
              <a:spcBef>
                <a:spcPts val="200"/>
              </a:spcBef>
              <a:spcAft>
                <a:spcPts val="0"/>
              </a:spcAft>
              <a:buSzPts val="700"/>
              <a:buNone/>
              <a:defRPr sz="700"/>
            </a:lvl5pPr>
            <a:lvl6pPr marL="2743200" lvl="5" indent="-228600" algn="l">
              <a:lnSpc>
                <a:spcPct val="90000"/>
              </a:lnSpc>
              <a:spcBef>
                <a:spcPts val="200"/>
              </a:spcBef>
              <a:spcAft>
                <a:spcPts val="0"/>
              </a:spcAft>
              <a:buSzPts val="700"/>
              <a:buNone/>
              <a:defRPr sz="700"/>
            </a:lvl6pPr>
            <a:lvl7pPr marL="3200400" lvl="6" indent="-228600" algn="l">
              <a:lnSpc>
                <a:spcPct val="90000"/>
              </a:lnSpc>
              <a:spcBef>
                <a:spcPts val="200"/>
              </a:spcBef>
              <a:spcAft>
                <a:spcPts val="0"/>
              </a:spcAft>
              <a:buSzPts val="700"/>
              <a:buNone/>
              <a:defRPr sz="700"/>
            </a:lvl7pPr>
            <a:lvl8pPr marL="3657600" lvl="7" indent="-228600" algn="l">
              <a:lnSpc>
                <a:spcPct val="90000"/>
              </a:lnSpc>
              <a:spcBef>
                <a:spcPts val="200"/>
              </a:spcBef>
              <a:spcAft>
                <a:spcPts val="0"/>
              </a:spcAft>
              <a:buSzPts val="700"/>
              <a:buNone/>
              <a:defRPr sz="700"/>
            </a:lvl8pPr>
            <a:lvl9pPr marL="4114800" lvl="8" indent="-228600" algn="l">
              <a:lnSpc>
                <a:spcPct val="90000"/>
              </a:lnSpc>
              <a:spcBef>
                <a:spcPts val="200"/>
              </a:spcBef>
              <a:spcAft>
                <a:spcPts val="200"/>
              </a:spcAft>
              <a:buSzPts val="700"/>
              <a:buNone/>
              <a:defRPr sz="700"/>
            </a:lvl9pPr>
          </a:lstStyle>
          <a:p>
            <a:endParaRPr/>
          </a:p>
        </p:txBody>
      </p:sp>
      <p:sp>
        <p:nvSpPr>
          <p:cNvPr id="107" name="Google Shape;107;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FFFFFF"/>
              </a:buClr>
              <a:buSzPts val="2400"/>
              <a:buFont typeface="Corbel"/>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noAutofit/>
          </a:bodyPr>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13" name="Google Shape;113;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200"/>
              </a:spcBef>
              <a:spcAft>
                <a:spcPts val="0"/>
              </a:spcAft>
              <a:buSzPts val="800"/>
              <a:buNone/>
              <a:defRPr sz="800"/>
            </a:lvl3pPr>
            <a:lvl4pPr marL="1828800" lvl="3" indent="-228600" algn="l">
              <a:lnSpc>
                <a:spcPct val="90000"/>
              </a:lnSpc>
              <a:spcBef>
                <a:spcPts val="200"/>
              </a:spcBef>
              <a:spcAft>
                <a:spcPts val="0"/>
              </a:spcAft>
              <a:buSzPts val="700"/>
              <a:buNone/>
              <a:defRPr sz="700"/>
            </a:lvl4pPr>
            <a:lvl5pPr marL="2286000" lvl="4" indent="-228600" algn="l">
              <a:lnSpc>
                <a:spcPct val="90000"/>
              </a:lnSpc>
              <a:spcBef>
                <a:spcPts val="200"/>
              </a:spcBef>
              <a:spcAft>
                <a:spcPts val="0"/>
              </a:spcAft>
              <a:buSzPts val="700"/>
              <a:buNone/>
              <a:defRPr sz="700"/>
            </a:lvl5pPr>
            <a:lvl6pPr marL="2743200" lvl="5" indent="-228600" algn="l">
              <a:lnSpc>
                <a:spcPct val="90000"/>
              </a:lnSpc>
              <a:spcBef>
                <a:spcPts val="200"/>
              </a:spcBef>
              <a:spcAft>
                <a:spcPts val="0"/>
              </a:spcAft>
              <a:buSzPts val="700"/>
              <a:buNone/>
              <a:defRPr sz="700"/>
            </a:lvl6pPr>
            <a:lvl7pPr marL="3200400" lvl="6" indent="-228600" algn="l">
              <a:lnSpc>
                <a:spcPct val="90000"/>
              </a:lnSpc>
              <a:spcBef>
                <a:spcPts val="200"/>
              </a:spcBef>
              <a:spcAft>
                <a:spcPts val="0"/>
              </a:spcAft>
              <a:buSzPts val="700"/>
              <a:buNone/>
              <a:defRPr sz="700"/>
            </a:lvl7pPr>
            <a:lvl8pPr marL="3657600" lvl="7" indent="-228600" algn="l">
              <a:lnSpc>
                <a:spcPct val="90000"/>
              </a:lnSpc>
              <a:spcBef>
                <a:spcPts val="200"/>
              </a:spcBef>
              <a:spcAft>
                <a:spcPts val="0"/>
              </a:spcAft>
              <a:buSzPts val="700"/>
              <a:buNone/>
              <a:defRPr sz="700"/>
            </a:lvl8pPr>
            <a:lvl9pPr marL="4114800" lvl="8" indent="-228600" algn="l">
              <a:lnSpc>
                <a:spcPct val="90000"/>
              </a:lnSpc>
              <a:spcBef>
                <a:spcPts val="200"/>
              </a:spcBef>
              <a:spcAft>
                <a:spcPts val="200"/>
              </a:spcAft>
              <a:buSzPts val="700"/>
              <a:buNone/>
              <a:defRPr sz="700"/>
            </a:lvl9pPr>
          </a:lstStyle>
          <a:p>
            <a:endParaRPr/>
          </a:p>
        </p:txBody>
      </p:sp>
      <p:sp>
        <p:nvSpPr>
          <p:cNvPr id="114" name="Google Shape;114;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a:endParaRPr/>
          </a:p>
        </p:txBody>
      </p:sp>
      <p:sp>
        <p:nvSpPr>
          <p:cNvPr id="120" name="Google Shape;120;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514500" y="1543050"/>
            <a:ext cx="3714900" cy="2114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a:endParaRPr/>
          </a:p>
        </p:txBody>
      </p:sp>
      <p:sp>
        <p:nvSpPr>
          <p:cNvPr id="126" name="Google Shape;126;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p:nvPr/>
        </p:nvSpPr>
        <p:spPr>
          <a:xfrm>
            <a:off x="8861898" y="569214"/>
            <a:ext cx="288000" cy="3998100"/>
          </a:xfrm>
          <a:prstGeom prst="rect">
            <a:avLst/>
          </a:prstGeom>
          <a:solidFill>
            <a:srgbClr val="C8C8C8">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55" name="Google Shape;55;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56" name="Google Shape;56;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57" name="Google Shape;57;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4100"/>
              <a:buFont typeface="Times New Roman"/>
              <a:buNone/>
            </a:pPr>
            <a:r>
              <a:rPr lang="en" sz="4100" b="1">
                <a:latin typeface="Times New Roman"/>
                <a:ea typeface="Times New Roman"/>
                <a:cs typeface="Times New Roman"/>
                <a:sym typeface="Times New Roman"/>
              </a:rPr>
              <a:t>E-commerce Website</a:t>
            </a:r>
            <a:br>
              <a:rPr lang="en" sz="3300">
                <a:latin typeface="Times New Roman"/>
                <a:ea typeface="Times New Roman"/>
                <a:cs typeface="Times New Roman"/>
                <a:sym typeface="Times New Roman"/>
              </a:rPr>
            </a:br>
            <a:br>
              <a:rPr lang="en" sz="1100"/>
            </a:br>
            <a:endParaRPr sz="1100"/>
          </a:p>
        </p:txBody>
      </p:sp>
      <p:sp>
        <p:nvSpPr>
          <p:cNvPr id="134" name="Google Shape;134;p25"/>
          <p:cNvSpPr txBox="1">
            <a:spLocks noGrp="1"/>
          </p:cNvSpPr>
          <p:nvPr>
            <p:ph type="subTitle" idx="1"/>
          </p:nvPr>
        </p:nvSpPr>
        <p:spPr>
          <a:xfrm>
            <a:off x="825011" y="3502685"/>
            <a:ext cx="8229000" cy="1104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endParaRPr sz="1800" b="1" dirty="0">
              <a:latin typeface="Arial"/>
              <a:ea typeface="Arial"/>
              <a:cs typeface="Arial"/>
              <a:sym typeface="Arial"/>
            </a:endParaRPr>
          </a:p>
          <a:p>
            <a:pPr marL="0" lvl="0" indent="0" algn="l" rtl="0">
              <a:lnSpc>
                <a:spcPct val="90000"/>
              </a:lnSpc>
              <a:spcBef>
                <a:spcPts val="900"/>
              </a:spcBef>
              <a:spcAft>
                <a:spcPts val="0"/>
              </a:spcAft>
              <a:buSzPts val="1800"/>
              <a:buNone/>
            </a:pPr>
            <a:r>
              <a:rPr lang="en" sz="1800" b="1" dirty="0">
                <a:latin typeface="Arial"/>
                <a:ea typeface="Arial"/>
                <a:cs typeface="Arial"/>
                <a:sym typeface="Arial"/>
              </a:rPr>
              <a:t>Company: </a:t>
            </a:r>
            <a:r>
              <a:rPr lang="en" sz="1800" b="1" dirty="0">
                <a:latin typeface="Times New Roman"/>
                <a:ea typeface="Times New Roman"/>
                <a:cs typeface="Times New Roman"/>
                <a:sym typeface="Times New Roman"/>
              </a:rPr>
              <a:t>Dynamic Technosoft Pvt.Ltd. </a:t>
            </a:r>
            <a:r>
              <a:rPr lang="en" sz="1500" b="1" dirty="0">
                <a:latin typeface="Times New Roman"/>
                <a:ea typeface="Times New Roman"/>
                <a:cs typeface="Times New Roman"/>
                <a:sym typeface="Times New Roman"/>
              </a:rPr>
              <a:t>			       </a:t>
            </a:r>
            <a:r>
              <a:rPr lang="en-IN" sz="1600" b="1" dirty="0">
                <a:solidFill>
                  <a:schemeClr val="dk1"/>
                </a:solidFill>
                <a:latin typeface="Arial"/>
                <a:ea typeface="Arial"/>
                <a:cs typeface="Arial"/>
                <a:sym typeface="Arial"/>
              </a:rPr>
              <a:t>Sweta Kumari</a:t>
            </a:r>
            <a:endParaRPr lang="en-IN" sz="1600" dirty="0"/>
          </a:p>
          <a:p>
            <a:pPr marL="0" lvl="0" indent="0" algn="r" rtl="0">
              <a:lnSpc>
                <a:spcPct val="90000"/>
              </a:lnSpc>
              <a:spcBef>
                <a:spcPts val="900"/>
              </a:spcBef>
              <a:spcAft>
                <a:spcPts val="0"/>
              </a:spcAft>
              <a:buSzPts val="1700"/>
              <a:buNone/>
            </a:pPr>
            <a:r>
              <a:rPr lang="en-IN" sz="1600" b="1" dirty="0">
                <a:solidFill>
                  <a:schemeClr val="dk1"/>
                </a:solidFill>
                <a:latin typeface="Arial"/>
                <a:ea typeface="Arial"/>
                <a:cs typeface="Arial"/>
                <a:sym typeface="Arial"/>
              </a:rPr>
              <a:t>17BCE2388</a:t>
            </a:r>
            <a:endParaRPr lang="en-IN" sz="1600" dirty="0"/>
          </a:p>
          <a:p>
            <a:pPr marL="0" lvl="0" indent="0" algn="l" rtl="0">
              <a:lnSpc>
                <a:spcPct val="90000"/>
              </a:lnSpc>
              <a:spcBef>
                <a:spcPts val="900"/>
              </a:spcBef>
              <a:spcAft>
                <a:spcPts val="0"/>
              </a:spcAft>
              <a:buSzPts val="1800"/>
              <a:buNone/>
            </a:pPr>
            <a:r>
              <a:rPr lang="en" sz="1500" b="1" dirty="0">
                <a:latin typeface="Times New Roman"/>
                <a:ea typeface="Times New Roman"/>
                <a:cs typeface="Times New Roman"/>
                <a:sym typeface="Times New Roman"/>
              </a:rPr>
              <a:t>	        			</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dirty="0"/>
              <a:t>Knowledge acquired during training</a:t>
            </a:r>
            <a:endParaRPr sz="2400" b="1" dirty="0"/>
          </a:p>
        </p:txBody>
      </p:sp>
      <p:sp>
        <p:nvSpPr>
          <p:cNvPr id="189" name="Google Shape;189;p34"/>
          <p:cNvSpPr txBox="1">
            <a:spLocks noGrp="1"/>
          </p:cNvSpPr>
          <p:nvPr>
            <p:ph type="body" idx="1"/>
          </p:nvPr>
        </p:nvSpPr>
        <p:spPr>
          <a:xfrm>
            <a:off x="2901951" y="648080"/>
            <a:ext cx="5486400" cy="4048500"/>
          </a:xfrm>
          <a:prstGeom prst="rect">
            <a:avLst/>
          </a:prstGeom>
          <a:noFill/>
          <a:ln>
            <a:noFill/>
          </a:ln>
        </p:spPr>
        <p:txBody>
          <a:bodyPr spcFirstLastPara="1" wrap="square" lIns="68575" tIns="34275" rIns="68575" bIns="34275" anchor="ctr" anchorCtr="0">
            <a:noAutofit/>
          </a:bodyPr>
          <a:lstStyle/>
          <a:p>
            <a:pPr marL="139700" lvl="0" indent="-133350" algn="l" rtl="0">
              <a:lnSpc>
                <a:spcPct val="125000"/>
              </a:lnSpc>
              <a:spcBef>
                <a:spcPts val="0"/>
              </a:spcBef>
              <a:spcAft>
                <a:spcPts val="0"/>
              </a:spcAft>
              <a:buSzPts val="1500"/>
              <a:buFont typeface="Noto Sans Symbols"/>
              <a:buChar char="▪"/>
            </a:pPr>
            <a:r>
              <a:rPr lang="en" sz="1400" dirty="0">
                <a:solidFill>
                  <a:schemeClr val="tx1"/>
                </a:solidFill>
              </a:rPr>
              <a:t>Technical Skills:</a:t>
            </a:r>
            <a:endParaRPr sz="1400" dirty="0">
              <a:solidFill>
                <a:schemeClr val="tx1"/>
              </a:solidFill>
            </a:endParaRPr>
          </a:p>
          <a:p>
            <a:pPr marL="520700" lvl="1" indent="-152400" algn="l" rtl="0">
              <a:lnSpc>
                <a:spcPct val="125000"/>
              </a:lnSpc>
              <a:spcBef>
                <a:spcPts val="200"/>
              </a:spcBef>
              <a:spcAft>
                <a:spcPts val="0"/>
              </a:spcAft>
              <a:buSzPts val="1400"/>
              <a:buChar char="●"/>
            </a:pPr>
            <a:r>
              <a:rPr lang="en" dirty="0">
                <a:solidFill>
                  <a:schemeClr val="tx1"/>
                </a:solidFill>
              </a:rPr>
              <a:t>Network and connection specifically among their systems</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LDAP server</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SSO (Single Sign-On)</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MSSQL with XAMPP server</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Frontend-side of web development</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Making the web application from http to https (that is from unsecured to secured)</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Providing and maintaining the privileges</a:t>
            </a:r>
            <a:endParaRPr dirty="0">
              <a:solidFill>
                <a:schemeClr val="tx1"/>
              </a:solidFill>
            </a:endParaRPr>
          </a:p>
          <a:p>
            <a:pPr marL="520700" lvl="1" indent="-152400" algn="l" rtl="0">
              <a:lnSpc>
                <a:spcPct val="125000"/>
              </a:lnSpc>
              <a:spcBef>
                <a:spcPts val="400"/>
              </a:spcBef>
              <a:spcAft>
                <a:spcPts val="0"/>
              </a:spcAft>
              <a:buSzPts val="1400"/>
              <a:buChar char="●"/>
            </a:pPr>
            <a:r>
              <a:rPr lang="en" dirty="0">
                <a:solidFill>
                  <a:schemeClr val="tx1"/>
                </a:solidFill>
              </a:rPr>
              <a:t>Putting up the web application over the server</a:t>
            </a:r>
            <a:endParaRP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Knowledge acquired during training</a:t>
            </a:r>
            <a:endParaRPr sz="2400" b="1"/>
          </a:p>
        </p:txBody>
      </p:sp>
      <p:sp>
        <p:nvSpPr>
          <p:cNvPr id="195" name="Google Shape;195;p35"/>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150000"/>
              </a:lnSpc>
              <a:spcBef>
                <a:spcPts val="0"/>
              </a:spcBef>
              <a:spcAft>
                <a:spcPts val="0"/>
              </a:spcAft>
              <a:buSzPts val="1500"/>
              <a:buFont typeface="Noto Sans Symbols"/>
              <a:buChar char="▪"/>
            </a:pPr>
            <a:r>
              <a:rPr lang="en" sz="1400" dirty="0">
                <a:solidFill>
                  <a:schemeClr val="tx1"/>
                </a:solidFill>
              </a:rPr>
              <a:t>Managerial learnings:</a:t>
            </a:r>
            <a:endParaRPr sz="1400" dirty="0">
              <a:solidFill>
                <a:schemeClr val="tx1"/>
              </a:solidFill>
            </a:endParaRPr>
          </a:p>
          <a:p>
            <a:pPr marL="520700" lvl="1" indent="-152400" algn="l" rtl="0">
              <a:lnSpc>
                <a:spcPct val="150000"/>
              </a:lnSpc>
              <a:spcBef>
                <a:spcPts val="200"/>
              </a:spcBef>
              <a:spcAft>
                <a:spcPts val="0"/>
              </a:spcAft>
              <a:buSzPts val="1400"/>
              <a:buChar char="●"/>
            </a:pPr>
            <a:r>
              <a:rPr lang="en" dirty="0">
                <a:solidFill>
                  <a:schemeClr val="tx1"/>
                </a:solidFill>
              </a:rPr>
              <a:t>Management for any request made</a:t>
            </a:r>
            <a:endParaRPr dirty="0">
              <a:solidFill>
                <a:schemeClr val="tx1"/>
              </a:solidFill>
            </a:endParaRPr>
          </a:p>
          <a:p>
            <a:pPr marL="520700" lvl="1" indent="-152400" algn="l" rtl="0">
              <a:lnSpc>
                <a:spcPct val="150000"/>
              </a:lnSpc>
              <a:spcBef>
                <a:spcPts val="400"/>
              </a:spcBef>
              <a:spcAft>
                <a:spcPts val="0"/>
              </a:spcAft>
              <a:buSzPts val="1400"/>
              <a:buChar char="●"/>
            </a:pPr>
            <a:r>
              <a:rPr lang="en" dirty="0">
                <a:solidFill>
                  <a:schemeClr val="tx1"/>
                </a:solidFill>
              </a:rPr>
              <a:t>Group tasks carried out in synchronization</a:t>
            </a:r>
            <a:endParaRPr dirty="0">
              <a:solidFill>
                <a:schemeClr val="tx1"/>
              </a:solidFill>
            </a:endParaRPr>
          </a:p>
          <a:p>
            <a:pPr marL="520700" lvl="1" indent="-152400" algn="l" rtl="0">
              <a:lnSpc>
                <a:spcPct val="150000"/>
              </a:lnSpc>
              <a:spcBef>
                <a:spcPts val="400"/>
              </a:spcBef>
              <a:spcAft>
                <a:spcPts val="0"/>
              </a:spcAft>
              <a:buSzPts val="1400"/>
              <a:buChar char="●"/>
            </a:pPr>
            <a:r>
              <a:rPr lang="en" dirty="0">
                <a:solidFill>
                  <a:schemeClr val="tx1"/>
                </a:solidFill>
              </a:rPr>
              <a:t>Managing any customer on call</a:t>
            </a:r>
            <a:endParaRPr dirty="0">
              <a:solidFill>
                <a:schemeClr val="tx1"/>
              </a:solidFill>
            </a:endParaRPr>
          </a:p>
          <a:p>
            <a:pPr marL="520700" lvl="1" indent="-152400" algn="l" rtl="0">
              <a:lnSpc>
                <a:spcPct val="150000"/>
              </a:lnSpc>
              <a:spcBef>
                <a:spcPts val="400"/>
              </a:spcBef>
              <a:spcAft>
                <a:spcPts val="0"/>
              </a:spcAft>
              <a:buSzPts val="1400"/>
              <a:buChar char="●"/>
            </a:pPr>
            <a:r>
              <a:rPr lang="en" dirty="0">
                <a:solidFill>
                  <a:schemeClr val="tx1"/>
                </a:solidFill>
              </a:rPr>
              <a:t>Communication among members using Skype</a:t>
            </a:r>
            <a:endParaRPr dirty="0">
              <a:solidFill>
                <a:schemeClr val="tx1"/>
              </a:solidFill>
            </a:endParaRPr>
          </a:p>
          <a:p>
            <a:pPr marL="520700" lvl="1" indent="-152400" algn="l" rtl="0">
              <a:lnSpc>
                <a:spcPct val="150000"/>
              </a:lnSpc>
              <a:spcBef>
                <a:spcPts val="400"/>
              </a:spcBef>
              <a:spcAft>
                <a:spcPts val="0"/>
              </a:spcAft>
              <a:buSzPts val="1400"/>
              <a:buChar char="●"/>
            </a:pPr>
            <a:r>
              <a:rPr lang="en" dirty="0">
                <a:solidFill>
                  <a:schemeClr val="tx1"/>
                </a:solidFill>
              </a:rPr>
              <a:t>Time Management</a:t>
            </a:r>
            <a:endParaRPr dirty="0">
              <a:solidFill>
                <a:schemeClr val="tx1"/>
              </a:solidFill>
            </a:endParaRPr>
          </a:p>
          <a:p>
            <a:pPr marL="520700" lvl="1" indent="-152400" algn="l" rtl="0">
              <a:lnSpc>
                <a:spcPct val="150000"/>
              </a:lnSpc>
              <a:spcBef>
                <a:spcPts val="400"/>
              </a:spcBef>
              <a:spcAft>
                <a:spcPts val="0"/>
              </a:spcAft>
              <a:buSzPts val="1400"/>
              <a:buChar char="●"/>
            </a:pPr>
            <a:r>
              <a:rPr lang="en" dirty="0">
                <a:solidFill>
                  <a:schemeClr val="tx1"/>
                </a:solidFill>
              </a:rPr>
              <a:t>Experiment, Analyze and Reconstruct</a:t>
            </a:r>
            <a:endParaRPr dirty="0">
              <a:solidFill>
                <a:schemeClr val="tx1"/>
              </a:solidFill>
            </a:endParaRPr>
          </a:p>
          <a:p>
            <a:pPr marL="520700" lvl="1" indent="-63500" algn="l" rtl="0">
              <a:lnSpc>
                <a:spcPct val="90000"/>
              </a:lnSpc>
              <a:spcBef>
                <a:spcPts val="400"/>
              </a:spcBef>
              <a:spcAft>
                <a:spcPts val="0"/>
              </a:spcAft>
              <a:buSzPts val="1400"/>
              <a:buFont typeface="Noto Sans Symbols"/>
              <a:buNone/>
            </a:pPr>
            <a:endParaRPr sz="11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Application of skill set</a:t>
            </a:r>
            <a:br>
              <a:rPr lang="en" sz="2400" b="1"/>
            </a:br>
            <a:r>
              <a:rPr lang="en" sz="2400" b="1"/>
              <a:t>- The Project</a:t>
            </a:r>
            <a:endParaRPr sz="2400" b="1"/>
          </a:p>
        </p:txBody>
      </p:sp>
      <p:sp>
        <p:nvSpPr>
          <p:cNvPr id="201" name="Google Shape;201;p36"/>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150000"/>
              </a:lnSpc>
              <a:spcBef>
                <a:spcPts val="0"/>
              </a:spcBef>
              <a:spcAft>
                <a:spcPts val="0"/>
              </a:spcAft>
              <a:buSzPts val="1500"/>
              <a:buFont typeface="Noto Sans Symbols"/>
              <a:buChar char="▪"/>
            </a:pPr>
            <a:r>
              <a:rPr lang="en" sz="1400" dirty="0">
                <a:solidFill>
                  <a:schemeClr val="tx1"/>
                </a:solidFill>
              </a:rPr>
              <a:t>Skill sets learned applied in the project assigned to me,’</a:t>
            </a:r>
            <a:r>
              <a:rPr lang="en" sz="1400" dirty="0">
                <a:solidFill>
                  <a:schemeClr val="tx1"/>
                </a:solidFill>
                <a:latin typeface="Arial"/>
                <a:ea typeface="Arial"/>
                <a:cs typeface="Arial"/>
                <a:sym typeface="Arial"/>
              </a:rPr>
              <a:t> </a:t>
            </a:r>
            <a:r>
              <a:rPr lang="en" sz="1400" dirty="0">
                <a:solidFill>
                  <a:schemeClr val="tx1"/>
                </a:solidFill>
              </a:rPr>
              <a:t>E-commerce Website.</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A web Application</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Application: Manage the order placed by the customers and giving the customers a list of many products from which they can choose and buy from the store and the details about the product with reviews from people. </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Purpose: Convert a manual and unsecured system to a semi-automated secured system which people can use with proper safety and trust.</a:t>
            </a:r>
            <a:endParaRPr sz="1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Users of the Application</a:t>
            </a:r>
            <a:endParaRPr sz="2400" b="1"/>
          </a:p>
        </p:txBody>
      </p:sp>
      <p:sp>
        <p:nvSpPr>
          <p:cNvPr id="207" name="Google Shape;207;p3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150000"/>
              </a:lnSpc>
              <a:spcBef>
                <a:spcPts val="0"/>
              </a:spcBef>
              <a:spcAft>
                <a:spcPts val="0"/>
              </a:spcAft>
              <a:buSzPts val="1500"/>
              <a:buFont typeface="Noto Sans Symbols"/>
              <a:buChar char="▪"/>
            </a:pPr>
            <a:r>
              <a:rPr lang="en" sz="1400" dirty="0">
                <a:solidFill>
                  <a:schemeClr val="tx1"/>
                </a:solidFill>
              </a:rPr>
              <a:t>There are five types of users to be considered for this application:</a:t>
            </a:r>
            <a:endParaRPr sz="1400" dirty="0">
              <a:solidFill>
                <a:schemeClr val="tx1"/>
              </a:solidFill>
            </a:endParaRPr>
          </a:p>
          <a:p>
            <a:pPr marL="635000" lvl="1" indent="-266700" algn="l" rtl="0">
              <a:lnSpc>
                <a:spcPct val="150000"/>
              </a:lnSpc>
              <a:spcBef>
                <a:spcPts val="200"/>
              </a:spcBef>
              <a:spcAft>
                <a:spcPts val="0"/>
              </a:spcAft>
              <a:buSzPts val="1400"/>
              <a:buFont typeface="Corbel"/>
              <a:buAutoNum type="arabicPeriod"/>
            </a:pPr>
            <a:r>
              <a:rPr lang="en" dirty="0">
                <a:solidFill>
                  <a:schemeClr val="tx1"/>
                </a:solidFill>
              </a:rPr>
              <a:t>Requester</a:t>
            </a:r>
            <a:endParaRPr dirty="0">
              <a:solidFill>
                <a:schemeClr val="tx1"/>
              </a:solidFill>
            </a:endParaRPr>
          </a:p>
          <a:p>
            <a:pPr marL="635000" lvl="1" indent="-266700" algn="l" rtl="0">
              <a:lnSpc>
                <a:spcPct val="150000"/>
              </a:lnSpc>
              <a:spcBef>
                <a:spcPts val="400"/>
              </a:spcBef>
              <a:spcAft>
                <a:spcPts val="0"/>
              </a:spcAft>
              <a:buSzPts val="1400"/>
              <a:buFont typeface="Corbel"/>
              <a:buAutoNum type="arabicPeriod"/>
            </a:pPr>
            <a:r>
              <a:rPr lang="en" dirty="0">
                <a:solidFill>
                  <a:schemeClr val="tx1"/>
                </a:solidFill>
              </a:rPr>
              <a:t>Administrator (admin)</a:t>
            </a:r>
            <a:endParaRPr dirty="0">
              <a:solidFill>
                <a:schemeClr val="tx1"/>
              </a:solidFill>
            </a:endParaRPr>
          </a:p>
          <a:p>
            <a:pPr marL="635000" lvl="1" indent="-266700" algn="l" rtl="0">
              <a:lnSpc>
                <a:spcPct val="150000"/>
              </a:lnSpc>
              <a:spcBef>
                <a:spcPts val="400"/>
              </a:spcBef>
              <a:spcAft>
                <a:spcPts val="0"/>
              </a:spcAft>
              <a:buSzPts val="1400"/>
              <a:buFont typeface="Corbel"/>
              <a:buAutoNum type="arabicPeriod"/>
            </a:pPr>
            <a:r>
              <a:rPr lang="en" dirty="0">
                <a:solidFill>
                  <a:schemeClr val="tx1"/>
                </a:solidFill>
              </a:rPr>
              <a:t>Acceptors (at four levels)</a:t>
            </a:r>
            <a:endParaRPr dirty="0">
              <a:solidFill>
                <a:schemeClr val="tx1"/>
              </a:solidFill>
            </a:endParaRPr>
          </a:p>
          <a:p>
            <a:pPr marL="635000" lvl="1" indent="-266700" algn="l" rtl="0">
              <a:lnSpc>
                <a:spcPct val="150000"/>
              </a:lnSpc>
              <a:spcBef>
                <a:spcPts val="400"/>
              </a:spcBef>
              <a:spcAft>
                <a:spcPts val="0"/>
              </a:spcAft>
              <a:buSzPts val="1400"/>
              <a:buFont typeface="Corbel"/>
              <a:buAutoNum type="arabicPeriod"/>
            </a:pPr>
            <a:r>
              <a:rPr lang="en" dirty="0">
                <a:solidFill>
                  <a:schemeClr val="tx1"/>
                </a:solidFill>
              </a:rPr>
              <a:t>Procurement team</a:t>
            </a:r>
            <a:endParaRPr dirty="0">
              <a:solidFill>
                <a:schemeClr val="tx1"/>
              </a:solidFill>
            </a:endParaRPr>
          </a:p>
          <a:p>
            <a:pPr marL="635000" lvl="1" indent="-266700" algn="l" rtl="0">
              <a:lnSpc>
                <a:spcPct val="150000"/>
              </a:lnSpc>
              <a:spcBef>
                <a:spcPts val="400"/>
              </a:spcBef>
              <a:spcAft>
                <a:spcPts val="0"/>
              </a:spcAft>
              <a:buSzPts val="1400"/>
              <a:buFont typeface="Corbel"/>
              <a:buAutoNum type="arabicPeriod"/>
            </a:pPr>
            <a:r>
              <a:rPr lang="en" dirty="0">
                <a:solidFill>
                  <a:schemeClr val="tx1"/>
                </a:solidFill>
              </a:rPr>
              <a:t>Suppliers</a:t>
            </a:r>
            <a:endParaRPr sz="11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Earlier System</a:t>
            </a:r>
            <a:endParaRPr sz="2400" b="1"/>
          </a:p>
        </p:txBody>
      </p:sp>
      <p:sp>
        <p:nvSpPr>
          <p:cNvPr id="213" name="Google Shape;213;p38"/>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Font typeface="Noto Sans Symbols"/>
              <a:buChar char="▪"/>
            </a:pPr>
            <a:r>
              <a:rPr lang="en" sz="1400" dirty="0">
                <a:solidFill>
                  <a:schemeClr val="tx1"/>
                </a:solidFill>
              </a:rPr>
              <a:t>Faults in the earlier system:</a:t>
            </a:r>
            <a:endParaRPr sz="1400" dirty="0">
              <a:solidFill>
                <a:schemeClr val="tx1"/>
              </a:solidFill>
            </a:endParaRPr>
          </a:p>
          <a:p>
            <a:pPr marL="723900" lvl="1" indent="-355600" algn="l" rtl="0">
              <a:lnSpc>
                <a:spcPct val="150000"/>
              </a:lnSpc>
              <a:spcBef>
                <a:spcPts val="200"/>
              </a:spcBef>
              <a:spcAft>
                <a:spcPts val="0"/>
              </a:spcAft>
              <a:buSzPts val="1400"/>
              <a:buFont typeface="Corbel"/>
              <a:buAutoNum type="arabicPeriod"/>
            </a:pPr>
            <a:r>
              <a:rPr lang="en" dirty="0">
                <a:solidFill>
                  <a:schemeClr val="tx1"/>
                </a:solidFill>
              </a:rPr>
              <a:t>Requesters used to send email which didn’t had any consistent format</a:t>
            </a:r>
            <a:endParaRPr dirty="0">
              <a:solidFill>
                <a:schemeClr val="tx1"/>
              </a:solidFill>
            </a:endParaRPr>
          </a:p>
          <a:p>
            <a:pPr marL="723900" lvl="1" indent="-355600" algn="l" rtl="0">
              <a:lnSpc>
                <a:spcPct val="150000"/>
              </a:lnSpc>
              <a:spcBef>
                <a:spcPts val="400"/>
              </a:spcBef>
              <a:spcAft>
                <a:spcPts val="0"/>
              </a:spcAft>
              <a:buSzPts val="1400"/>
              <a:buFont typeface="Corbel"/>
              <a:buAutoNum type="arabicPeriod"/>
            </a:pPr>
            <a:r>
              <a:rPr lang="en" dirty="0">
                <a:solidFill>
                  <a:schemeClr val="tx1"/>
                </a:solidFill>
              </a:rPr>
              <a:t>The request was recorded in an excel file by the admin</a:t>
            </a:r>
            <a:endParaRPr dirty="0">
              <a:solidFill>
                <a:schemeClr val="tx1"/>
              </a:solidFill>
            </a:endParaRPr>
          </a:p>
          <a:p>
            <a:pPr marL="723900" lvl="1" indent="-355600" algn="l" rtl="0">
              <a:lnSpc>
                <a:spcPct val="150000"/>
              </a:lnSpc>
              <a:spcBef>
                <a:spcPts val="400"/>
              </a:spcBef>
              <a:spcAft>
                <a:spcPts val="0"/>
              </a:spcAft>
              <a:buSzPts val="1400"/>
              <a:buFont typeface="Corbel"/>
              <a:buAutoNum type="arabicPeriod"/>
            </a:pPr>
            <a:r>
              <a:rPr lang="en" dirty="0">
                <a:solidFill>
                  <a:schemeClr val="tx1"/>
                </a:solidFill>
              </a:rPr>
              <a:t>Admin used to manually find and enter the data from mails to system and had to save the attachments at an appropriate place</a:t>
            </a:r>
            <a:endParaRPr dirty="0">
              <a:solidFill>
                <a:schemeClr val="tx1"/>
              </a:solidFill>
            </a:endParaRPr>
          </a:p>
          <a:p>
            <a:pPr marL="723900" lvl="1" indent="-355600" algn="l" rtl="0">
              <a:lnSpc>
                <a:spcPct val="150000"/>
              </a:lnSpc>
              <a:spcBef>
                <a:spcPts val="400"/>
              </a:spcBef>
              <a:spcAft>
                <a:spcPts val="0"/>
              </a:spcAft>
              <a:buSzPts val="1400"/>
              <a:buFont typeface="Corbel"/>
              <a:buAutoNum type="arabicPeriod"/>
            </a:pPr>
            <a:r>
              <a:rPr lang="en" dirty="0">
                <a:solidFill>
                  <a:schemeClr val="tx1"/>
                </a:solidFill>
              </a:rPr>
              <a:t>Admin had to manually send mail to each and every person</a:t>
            </a:r>
            <a:endParaRPr dirty="0">
              <a:solidFill>
                <a:schemeClr val="tx1"/>
              </a:solidFill>
            </a:endParaRPr>
          </a:p>
          <a:p>
            <a:pPr marL="723900" lvl="1" indent="-355600" algn="l" rtl="0">
              <a:lnSpc>
                <a:spcPct val="150000"/>
              </a:lnSpc>
              <a:spcBef>
                <a:spcPts val="400"/>
              </a:spcBef>
              <a:spcAft>
                <a:spcPts val="0"/>
              </a:spcAft>
              <a:buSzPts val="1400"/>
              <a:buFont typeface="Corbel"/>
              <a:buAutoNum type="arabicPeriod"/>
            </a:pPr>
            <a:r>
              <a:rPr lang="en" dirty="0">
                <a:solidFill>
                  <a:schemeClr val="tx1"/>
                </a:solidFill>
              </a:rPr>
              <a:t>Double entry of request was to be created one in excel.</a:t>
            </a:r>
            <a:endParaRPr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Proposed and designed system</a:t>
            </a:r>
            <a:endParaRPr sz="2400" b="1"/>
          </a:p>
        </p:txBody>
      </p:sp>
      <p:sp>
        <p:nvSpPr>
          <p:cNvPr id="219" name="Google Shape;219;p39"/>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150000"/>
              </a:lnSpc>
              <a:spcBef>
                <a:spcPts val="0"/>
              </a:spcBef>
              <a:spcAft>
                <a:spcPts val="0"/>
              </a:spcAft>
              <a:buSzPts val="1500"/>
              <a:buFont typeface="Noto Sans Symbols"/>
              <a:buChar char="▪"/>
            </a:pPr>
            <a:r>
              <a:rPr lang="en" sz="1400" dirty="0">
                <a:solidFill>
                  <a:schemeClr val="tx1"/>
                </a:solidFill>
              </a:rPr>
              <a:t>A request form was designed for requesters so there is consistency maintained when request is sent.</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Data was stored in Microsoft SQL Server, which made data secured as well as integrated.</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Admin gave the privileges to different users.</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Only authenticated and authorized person is able to access the system.</a:t>
            </a:r>
            <a:endParaRPr sz="1400" dirty="0">
              <a:solidFill>
                <a:schemeClr val="tx1"/>
              </a:solidFill>
            </a:endParaRPr>
          </a:p>
          <a:p>
            <a:pPr marL="139700" lvl="0" indent="-133350" algn="l" rtl="0">
              <a:lnSpc>
                <a:spcPct val="150000"/>
              </a:lnSpc>
              <a:spcBef>
                <a:spcPts val="900"/>
              </a:spcBef>
              <a:spcAft>
                <a:spcPts val="0"/>
              </a:spcAft>
              <a:buSzPts val="1500"/>
              <a:buFont typeface="Noto Sans Symbols"/>
              <a:buChar char="▪"/>
            </a:pPr>
            <a:r>
              <a:rPr lang="en" sz="1400" dirty="0">
                <a:solidFill>
                  <a:schemeClr val="tx1"/>
                </a:solidFill>
              </a:rPr>
              <a:t>The process of fulfilling the request becomes faster.</a:t>
            </a:r>
            <a:endParaRPr sz="1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Functionalities of each user</a:t>
            </a:r>
            <a:endParaRPr sz="2400" b="1"/>
          </a:p>
        </p:txBody>
      </p:sp>
      <p:sp>
        <p:nvSpPr>
          <p:cNvPr id="225" name="Google Shape;225;p40"/>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Font typeface="Noto Sans Symbols"/>
              <a:buChar char="▪"/>
            </a:pPr>
            <a:r>
              <a:rPr lang="en" sz="1400" dirty="0">
                <a:solidFill>
                  <a:schemeClr val="tx1"/>
                </a:solidFill>
              </a:rPr>
              <a:t>Requester:</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Submit request</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View its updates</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View past requests</a:t>
            </a:r>
            <a:endParaRPr dirty="0">
              <a:solidFill>
                <a:schemeClr val="tx1"/>
              </a:solidFill>
            </a:endParaRPr>
          </a:p>
          <a:p>
            <a:pPr marL="139700" lvl="0" indent="-133350" algn="l" rtl="0">
              <a:lnSpc>
                <a:spcPct val="90000"/>
              </a:lnSpc>
              <a:spcBef>
                <a:spcPts val="1100"/>
              </a:spcBef>
              <a:spcAft>
                <a:spcPts val="0"/>
              </a:spcAft>
              <a:buSzPts val="1500"/>
              <a:buFont typeface="Noto Sans Symbols"/>
              <a:buChar char="▪"/>
            </a:pPr>
            <a:r>
              <a:rPr lang="en" sz="1400" dirty="0">
                <a:solidFill>
                  <a:schemeClr val="tx1"/>
                </a:solidFill>
              </a:rPr>
              <a:t>Admin:</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Views the request</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Make modification as per requirement</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Manage Application Data</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Provide privileges</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Add/remove/modify the users</a:t>
            </a:r>
            <a:endParaRPr dirty="0">
              <a:solidFill>
                <a:schemeClr val="tx1"/>
              </a:solidFill>
            </a:endParaRPr>
          </a:p>
          <a:p>
            <a:pPr marL="635000" lvl="1" indent="-177800" algn="l" rtl="0">
              <a:lnSpc>
                <a:spcPct val="90000"/>
              </a:lnSpc>
              <a:spcBef>
                <a:spcPts val="400"/>
              </a:spcBef>
              <a:spcAft>
                <a:spcPts val="0"/>
              </a:spcAft>
              <a:buSzPts val="1400"/>
              <a:buFont typeface="Corbel"/>
              <a:buNone/>
            </a:pPr>
            <a:endParaRPr sz="11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Font typeface="Noto Sans Symbols"/>
              <a:buChar char="▪"/>
            </a:pPr>
            <a:r>
              <a:rPr lang="en" sz="1400" dirty="0">
                <a:solidFill>
                  <a:schemeClr val="tx1"/>
                </a:solidFill>
              </a:rPr>
              <a:t>Acceptors / approvers: </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Approve or reject the request</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Feedback if minor change required in request</a:t>
            </a:r>
            <a:endParaRPr dirty="0">
              <a:solidFill>
                <a:schemeClr val="tx1"/>
              </a:solidFill>
            </a:endParaRPr>
          </a:p>
          <a:p>
            <a:pPr marL="139700" lvl="0" indent="-133350" algn="l" rtl="0">
              <a:lnSpc>
                <a:spcPct val="90000"/>
              </a:lnSpc>
              <a:spcBef>
                <a:spcPts val="1100"/>
              </a:spcBef>
              <a:spcAft>
                <a:spcPts val="0"/>
              </a:spcAft>
              <a:buSzPts val="1500"/>
              <a:buFont typeface="Noto Sans Symbols"/>
              <a:buChar char="▪"/>
            </a:pPr>
            <a:r>
              <a:rPr lang="en" sz="1400" dirty="0">
                <a:solidFill>
                  <a:schemeClr val="tx1"/>
                </a:solidFill>
              </a:rPr>
              <a:t>Procurement team and suppliers:</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Fulfil the requirement</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Indicate to system the status of fulfilment of request</a:t>
            </a:r>
            <a:endParaRPr dirty="0">
              <a:solidFill>
                <a:schemeClr val="tx1"/>
              </a:solidFill>
            </a:endParaRPr>
          </a:p>
        </p:txBody>
      </p:sp>
      <p:sp>
        <p:nvSpPr>
          <p:cNvPr id="231" name="Google Shape;231;p41"/>
          <p:cNvSpPr txBox="1">
            <a:spLocks noGrp="1"/>
          </p:cNvSpPr>
          <p:nvPr>
            <p:ph type="title"/>
          </p:nvPr>
        </p:nvSpPr>
        <p:spPr>
          <a:xfrm>
            <a:off x="189310" y="842963"/>
            <a:ext cx="2211000" cy="3450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Functionalities of each user</a:t>
            </a:r>
            <a:endParaRPr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Process flow</a:t>
            </a:r>
            <a:endParaRPr sz="2400" b="1"/>
          </a:p>
        </p:txBody>
      </p:sp>
      <p:pic>
        <p:nvPicPr>
          <p:cNvPr id="237" name="Google Shape;237;p42"/>
          <p:cNvPicPr preferRelativeResize="0">
            <a:picLocks noGrp="1"/>
          </p:cNvPicPr>
          <p:nvPr>
            <p:ph type="body" idx="1"/>
          </p:nvPr>
        </p:nvPicPr>
        <p:blipFill rotWithShape="1">
          <a:blip r:embed="rId3">
            <a:alphaModFix/>
          </a:blip>
          <a:srcRect t="2949" b="2991"/>
          <a:stretch/>
        </p:blipFill>
        <p:spPr>
          <a:xfrm>
            <a:off x="3255818" y="318656"/>
            <a:ext cx="4239600" cy="444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Some other sub-processes</a:t>
            </a:r>
            <a:endParaRPr sz="2400" b="1"/>
          </a:p>
        </p:txBody>
      </p:sp>
      <p:sp>
        <p:nvSpPr>
          <p:cNvPr id="243" name="Google Shape;243;p4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342900" lvl="0" indent="-336550" algn="l" rtl="0">
              <a:lnSpc>
                <a:spcPct val="150000"/>
              </a:lnSpc>
              <a:spcBef>
                <a:spcPts val="0"/>
              </a:spcBef>
              <a:spcAft>
                <a:spcPts val="0"/>
              </a:spcAft>
              <a:buSzPts val="1500"/>
              <a:buFont typeface="Corbel"/>
              <a:buAutoNum type="arabicPeriod"/>
            </a:pPr>
            <a:r>
              <a:rPr lang="en" sz="1400" dirty="0">
                <a:solidFill>
                  <a:schemeClr val="tx1"/>
                </a:solidFill>
              </a:rPr>
              <a:t>System registration and login</a:t>
            </a:r>
            <a:endParaRPr sz="1400" dirty="0">
              <a:solidFill>
                <a:schemeClr val="tx1"/>
              </a:solidFill>
            </a:endParaRPr>
          </a:p>
          <a:p>
            <a:pPr marL="520700" lvl="1" indent="-152400" algn="l" rtl="0">
              <a:lnSpc>
                <a:spcPct val="150000"/>
              </a:lnSpc>
              <a:spcBef>
                <a:spcPts val="200"/>
              </a:spcBef>
              <a:spcAft>
                <a:spcPts val="0"/>
              </a:spcAft>
              <a:buSzPts val="1400"/>
              <a:buFont typeface="Noto Sans Symbols"/>
              <a:buChar char="▪"/>
            </a:pPr>
            <a:r>
              <a:rPr lang="en" dirty="0">
                <a:solidFill>
                  <a:schemeClr val="tx1"/>
                </a:solidFill>
              </a:rPr>
              <a:t>Required LDAP</a:t>
            </a:r>
            <a:endParaRPr dirty="0">
              <a:solidFill>
                <a:schemeClr val="tx1"/>
              </a:solidFill>
            </a:endParaRPr>
          </a:p>
          <a:p>
            <a:pPr marL="520700" lvl="1" indent="-152400" algn="l" rtl="0">
              <a:lnSpc>
                <a:spcPct val="150000"/>
              </a:lnSpc>
              <a:spcBef>
                <a:spcPts val="400"/>
              </a:spcBef>
              <a:spcAft>
                <a:spcPts val="0"/>
              </a:spcAft>
              <a:buSzPts val="1400"/>
              <a:buFont typeface="Noto Sans Symbols"/>
              <a:buChar char="▪"/>
            </a:pPr>
            <a:r>
              <a:rPr lang="en" dirty="0">
                <a:solidFill>
                  <a:schemeClr val="tx1"/>
                </a:solidFill>
              </a:rPr>
              <a:t>Privileges by admin</a:t>
            </a:r>
            <a:endParaRPr dirty="0">
              <a:solidFill>
                <a:schemeClr val="tx1"/>
              </a:solidFill>
            </a:endParaRPr>
          </a:p>
          <a:p>
            <a:pPr marL="342900" lvl="0" indent="-336550" algn="l" rtl="0">
              <a:lnSpc>
                <a:spcPct val="150000"/>
              </a:lnSpc>
              <a:spcBef>
                <a:spcPts val="1100"/>
              </a:spcBef>
              <a:spcAft>
                <a:spcPts val="0"/>
              </a:spcAft>
              <a:buSzPts val="1500"/>
              <a:buFont typeface="Corbel"/>
              <a:buAutoNum type="arabicPeriod"/>
            </a:pPr>
            <a:r>
              <a:rPr lang="en" sz="1400" dirty="0">
                <a:solidFill>
                  <a:schemeClr val="tx1"/>
                </a:solidFill>
              </a:rPr>
              <a:t>Updating in fields in real time</a:t>
            </a:r>
            <a:endParaRPr sz="1400" dirty="0">
              <a:solidFill>
                <a:schemeClr val="tx1"/>
              </a:solidFill>
            </a:endParaRPr>
          </a:p>
          <a:p>
            <a:pPr marL="520700" lvl="1" indent="-152400" algn="l" rtl="0">
              <a:lnSpc>
                <a:spcPct val="150000"/>
              </a:lnSpc>
              <a:spcBef>
                <a:spcPts val="200"/>
              </a:spcBef>
              <a:spcAft>
                <a:spcPts val="0"/>
              </a:spcAft>
              <a:buSzPts val="1400"/>
              <a:buFont typeface="Noto Sans Symbols"/>
              <a:buChar char="▪"/>
            </a:pPr>
            <a:r>
              <a:rPr lang="en" dirty="0">
                <a:solidFill>
                  <a:schemeClr val="tx1"/>
                </a:solidFill>
              </a:rPr>
              <a:t>Real-time update in database as well as its reflection on web page</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dirty="0"/>
              <a:t>   </a:t>
            </a:r>
            <a:r>
              <a:rPr lang="en" sz="2400" b="1" dirty="0"/>
              <a:t>Introduction</a:t>
            </a:r>
            <a:endParaRPr sz="2400" b="1" dirty="0"/>
          </a:p>
        </p:txBody>
      </p:sp>
      <p:sp>
        <p:nvSpPr>
          <p:cNvPr id="140" name="Google Shape;140;p26"/>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254000" lvl="0" indent="-241300" algn="l" rtl="0">
              <a:lnSpc>
                <a:spcPct val="125000"/>
              </a:lnSpc>
              <a:spcBef>
                <a:spcPts val="0"/>
              </a:spcBef>
              <a:spcAft>
                <a:spcPts val="0"/>
              </a:spcAft>
              <a:buSzPts val="1400"/>
              <a:buFont typeface="Noto Sans Symbols"/>
              <a:buChar char="■"/>
            </a:pPr>
            <a:r>
              <a:rPr lang="en" sz="1400" dirty="0">
                <a:solidFill>
                  <a:schemeClr val="tx1"/>
                </a:solidFill>
                <a:latin typeface="Arial"/>
                <a:ea typeface="Arial"/>
                <a:cs typeface="Arial"/>
                <a:sym typeface="Arial"/>
              </a:rPr>
              <a:t>A  5-week internship training in Dynamic Technosoft Pvt.Ltd.  in I.T. Department.</a:t>
            </a:r>
            <a:endParaRPr sz="1400" dirty="0">
              <a:solidFill>
                <a:schemeClr val="tx1"/>
              </a:solidFill>
            </a:endParaRPr>
          </a:p>
          <a:p>
            <a:pPr marL="254000" lvl="0" indent="-241300" algn="l" rtl="0">
              <a:lnSpc>
                <a:spcPct val="125000"/>
              </a:lnSpc>
              <a:spcBef>
                <a:spcPts val="900"/>
              </a:spcBef>
              <a:spcAft>
                <a:spcPts val="0"/>
              </a:spcAft>
              <a:buSzPts val="1400"/>
              <a:buFont typeface="Noto Sans Symbols"/>
              <a:buChar char="■"/>
            </a:pPr>
            <a:r>
              <a:rPr lang="en" sz="1400" dirty="0">
                <a:solidFill>
                  <a:schemeClr val="tx1"/>
                </a:solidFill>
                <a:latin typeface="Arial"/>
                <a:ea typeface="Arial"/>
                <a:cs typeface="Arial"/>
                <a:sym typeface="Arial"/>
              </a:rPr>
              <a:t>Project Assigned : </a:t>
            </a:r>
            <a:r>
              <a:rPr lang="en" sz="1400" b="1" dirty="0">
                <a:solidFill>
                  <a:schemeClr val="tx1"/>
                </a:solidFill>
                <a:latin typeface="Times New Roman"/>
                <a:ea typeface="Times New Roman"/>
                <a:cs typeface="Times New Roman"/>
                <a:sym typeface="Times New Roman"/>
              </a:rPr>
              <a:t>E-commerce Website </a:t>
            </a:r>
            <a:r>
              <a:rPr lang="en" sz="1400" b="1" dirty="0">
                <a:solidFill>
                  <a:schemeClr val="tx1"/>
                </a:solidFill>
                <a:latin typeface="Arial"/>
                <a:ea typeface="Arial"/>
                <a:cs typeface="Arial"/>
                <a:sym typeface="Arial"/>
              </a:rPr>
              <a:t> </a:t>
            </a:r>
            <a:r>
              <a:rPr lang="en" sz="1400" dirty="0">
                <a:solidFill>
                  <a:schemeClr val="tx1"/>
                </a:solidFill>
                <a:latin typeface="Arial"/>
                <a:ea typeface="Arial"/>
                <a:cs typeface="Arial"/>
                <a:sym typeface="Arial"/>
              </a:rPr>
              <a:t>(Web application)</a:t>
            </a:r>
            <a:endParaRPr sz="1400" dirty="0">
              <a:solidFill>
                <a:schemeClr val="tx1"/>
              </a:solidFill>
            </a:endParaRPr>
          </a:p>
          <a:p>
            <a:pPr marL="254000" lvl="0" indent="-241300" algn="l" rtl="0">
              <a:lnSpc>
                <a:spcPct val="125000"/>
              </a:lnSpc>
              <a:spcBef>
                <a:spcPts val="900"/>
              </a:spcBef>
              <a:spcAft>
                <a:spcPts val="0"/>
              </a:spcAft>
              <a:buSzPts val="1400"/>
              <a:buFont typeface="Noto Sans Symbols"/>
              <a:buChar char="■"/>
            </a:pPr>
            <a:r>
              <a:rPr lang="en" sz="1400" dirty="0">
                <a:solidFill>
                  <a:schemeClr val="tx1"/>
                </a:solidFill>
                <a:latin typeface="Arial"/>
                <a:ea typeface="Arial"/>
                <a:cs typeface="Arial"/>
                <a:sym typeface="Arial"/>
              </a:rPr>
              <a:t>Application: For managing the requests generated for demand of  S/W based components</a:t>
            </a:r>
            <a:endParaRPr sz="1400" dirty="0">
              <a:solidFill>
                <a:schemeClr val="tx1"/>
              </a:solidFill>
            </a:endParaRPr>
          </a:p>
          <a:p>
            <a:pPr marL="254000" lvl="0" indent="-241300" algn="l" rtl="0">
              <a:lnSpc>
                <a:spcPct val="125000"/>
              </a:lnSpc>
              <a:spcBef>
                <a:spcPts val="900"/>
              </a:spcBef>
              <a:spcAft>
                <a:spcPts val="0"/>
              </a:spcAft>
              <a:buSzPts val="1400"/>
              <a:buFont typeface="Noto Sans Symbols"/>
              <a:buChar char="■"/>
            </a:pPr>
            <a:r>
              <a:rPr lang="en" sz="1400" dirty="0">
                <a:solidFill>
                  <a:schemeClr val="tx1"/>
                </a:solidFill>
                <a:latin typeface="Arial"/>
                <a:ea typeface="Arial"/>
                <a:cs typeface="Arial"/>
                <a:sym typeface="Arial"/>
              </a:rPr>
              <a:t>This portal was deployed on xampp server</a:t>
            </a:r>
            <a:endParaRPr sz="1400" dirty="0">
              <a:solidFill>
                <a:schemeClr val="tx1"/>
              </a:solidFill>
            </a:endParaRPr>
          </a:p>
          <a:p>
            <a:pPr marL="254000" lvl="0" indent="-241300" algn="l" rtl="0">
              <a:lnSpc>
                <a:spcPct val="125000"/>
              </a:lnSpc>
              <a:spcBef>
                <a:spcPts val="900"/>
              </a:spcBef>
              <a:spcAft>
                <a:spcPts val="0"/>
              </a:spcAft>
              <a:buSzPts val="1400"/>
              <a:buFont typeface="Noto Sans Symbols"/>
              <a:buChar char="■"/>
            </a:pPr>
            <a:r>
              <a:rPr lang="en" sz="1400" dirty="0">
                <a:solidFill>
                  <a:schemeClr val="tx1"/>
                </a:solidFill>
                <a:latin typeface="Arial"/>
                <a:ea typeface="Arial"/>
                <a:cs typeface="Arial"/>
                <a:sym typeface="Arial"/>
              </a:rPr>
              <a:t>Many new concepts and new learnings were made by me</a:t>
            </a:r>
            <a:endParaRPr sz="1400" dirty="0">
              <a:solidFill>
                <a:schemeClr val="tx1"/>
              </a:solidFill>
            </a:endParaRPr>
          </a:p>
          <a:p>
            <a:pPr marL="254000" lvl="0" indent="-241300" algn="l" rtl="0">
              <a:lnSpc>
                <a:spcPct val="125000"/>
              </a:lnSpc>
              <a:spcBef>
                <a:spcPts val="900"/>
              </a:spcBef>
              <a:spcAft>
                <a:spcPts val="0"/>
              </a:spcAft>
              <a:buSzPts val="1400"/>
              <a:buFont typeface="Noto Sans Symbols"/>
              <a:buChar char="■"/>
            </a:pPr>
            <a:r>
              <a:rPr lang="en" sz="1400" dirty="0">
                <a:solidFill>
                  <a:schemeClr val="tx1"/>
                </a:solidFill>
                <a:latin typeface="Arial"/>
                <a:ea typeface="Arial"/>
                <a:cs typeface="Arial"/>
                <a:sym typeface="Arial"/>
              </a:rPr>
              <a:t>I was first time exposed to the real-corporate world.</a:t>
            </a:r>
            <a:endParaRPr sz="1400" dirty="0">
              <a:solidFill>
                <a:schemeClr val="tx1"/>
              </a:solidFill>
            </a:endParaRPr>
          </a:p>
          <a:p>
            <a:pPr marL="139700" lvl="0" indent="-38100" algn="l" rtl="0">
              <a:lnSpc>
                <a:spcPct val="90000"/>
              </a:lnSpc>
              <a:spcBef>
                <a:spcPts val="900"/>
              </a:spcBef>
              <a:spcAft>
                <a:spcPts val="0"/>
              </a:spcAft>
              <a:buSzPts val="1500"/>
              <a:buNone/>
            </a:pPr>
            <a:endParaRPr sz="11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Architecture</a:t>
            </a:r>
            <a:endParaRPr sz="2400" b="1"/>
          </a:p>
        </p:txBody>
      </p:sp>
      <p:pic>
        <p:nvPicPr>
          <p:cNvPr id="249" name="Google Shape;249;p44"/>
          <p:cNvPicPr preferRelativeResize="0"/>
          <p:nvPr/>
        </p:nvPicPr>
        <p:blipFill rotWithShape="1">
          <a:blip r:embed="rId3">
            <a:alphaModFix/>
          </a:blip>
          <a:srcRect b="7355"/>
          <a:stretch/>
        </p:blipFill>
        <p:spPr>
          <a:xfrm>
            <a:off x="2871788" y="528638"/>
            <a:ext cx="5793582" cy="39788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System Components</a:t>
            </a:r>
            <a:endParaRPr sz="2400" b="1"/>
          </a:p>
        </p:txBody>
      </p:sp>
      <p:sp>
        <p:nvSpPr>
          <p:cNvPr id="255" name="Google Shape;255;p45"/>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Char char="●"/>
            </a:pPr>
            <a:r>
              <a:rPr lang="en" sz="1400" dirty="0">
                <a:solidFill>
                  <a:schemeClr val="tx1"/>
                </a:solidFill>
              </a:rPr>
              <a:t>Microsoft Server 2016 OS</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XAMPP</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Microsoft SQL Server 2019</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MSSQL drivers</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PHP 7.2 and above</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Supported Web browsers:</a:t>
            </a:r>
            <a:endParaRPr sz="1400" dirty="0">
              <a:solidFill>
                <a:schemeClr val="tx1"/>
              </a:solidFill>
            </a:endParaRPr>
          </a:p>
          <a:p>
            <a:pPr marL="139700" lvl="0" indent="-133350" algn="l" rtl="0">
              <a:lnSpc>
                <a:spcPct val="90000"/>
              </a:lnSpc>
              <a:spcBef>
                <a:spcPts val="900"/>
              </a:spcBef>
              <a:spcAft>
                <a:spcPts val="0"/>
              </a:spcAft>
              <a:buSzPts val="1500"/>
              <a:buChar char="●"/>
            </a:pPr>
            <a:r>
              <a:rPr lang="en" sz="1400" dirty="0">
                <a:solidFill>
                  <a:schemeClr val="tx1"/>
                </a:solidFill>
              </a:rPr>
              <a:t>LDAP server</a:t>
            </a:r>
            <a:endParaRPr sz="1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a:spLocks noGrp="1"/>
          </p:cNvSpPr>
          <p:nvPr>
            <p:ph type="title"/>
          </p:nvPr>
        </p:nvSpPr>
        <p:spPr>
          <a:xfrm>
            <a:off x="189689" y="84292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Modules and Libraries</a:t>
            </a:r>
            <a:endParaRPr sz="2400" b="1"/>
          </a:p>
        </p:txBody>
      </p:sp>
      <p:sp>
        <p:nvSpPr>
          <p:cNvPr id="261" name="Google Shape;261;p46"/>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Font typeface="Noto Sans Symbols"/>
              <a:buChar char="▪"/>
            </a:pPr>
            <a:r>
              <a:rPr lang="en" sz="1400" dirty="0">
                <a:solidFill>
                  <a:schemeClr val="tx1"/>
                </a:solidFill>
              </a:rPr>
              <a:t>DataTables</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jQuery plugin</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Used to manage the tables on front-end web page</a:t>
            </a:r>
            <a:endParaRPr dirty="0">
              <a:solidFill>
                <a:schemeClr val="tx1"/>
              </a:solidFill>
            </a:endParaRPr>
          </a:p>
          <a:p>
            <a:pPr marL="381000" lvl="1" indent="0" algn="l" rtl="0">
              <a:lnSpc>
                <a:spcPct val="90000"/>
              </a:lnSpc>
              <a:spcBef>
                <a:spcPts val="400"/>
              </a:spcBef>
              <a:spcAft>
                <a:spcPts val="0"/>
              </a:spcAft>
              <a:buSzPts val="1400"/>
              <a:buNone/>
            </a:pPr>
            <a:endParaRPr dirty="0">
              <a:solidFill>
                <a:schemeClr val="tx1"/>
              </a:solidFill>
            </a:endParaRPr>
          </a:p>
          <a:p>
            <a:pPr marL="139700" lvl="0" indent="-133350" algn="l" rtl="0">
              <a:lnSpc>
                <a:spcPct val="90000"/>
              </a:lnSpc>
              <a:spcBef>
                <a:spcPts val="1100"/>
              </a:spcBef>
              <a:spcAft>
                <a:spcPts val="0"/>
              </a:spcAft>
              <a:buSzPts val="1500"/>
              <a:buFont typeface="Noto Sans Symbols"/>
              <a:buChar char="▪"/>
            </a:pPr>
            <a:r>
              <a:rPr lang="en" sz="1400" dirty="0">
                <a:solidFill>
                  <a:schemeClr val="tx1"/>
                </a:solidFill>
              </a:rPr>
              <a:t>Bootstrap</a:t>
            </a:r>
            <a:endParaRPr sz="1400" dirty="0">
              <a:solidFill>
                <a:schemeClr val="tx1"/>
              </a:solidFill>
            </a:endParaRPr>
          </a:p>
          <a:p>
            <a:pPr marL="635000" lvl="1" indent="-266700" algn="l" rtl="0">
              <a:lnSpc>
                <a:spcPct val="90000"/>
              </a:lnSpc>
              <a:spcBef>
                <a:spcPts val="200"/>
              </a:spcBef>
              <a:spcAft>
                <a:spcPts val="0"/>
              </a:spcAft>
              <a:buSzPts val="1400"/>
              <a:buFont typeface="Corbel"/>
              <a:buAutoNum type="arabicPeriod"/>
            </a:pPr>
            <a:r>
              <a:rPr lang="en" dirty="0">
                <a:solidFill>
                  <a:schemeClr val="tx1"/>
                </a:solidFill>
              </a:rPr>
              <a:t>Framework of CSS, JS and HTML</a:t>
            </a:r>
            <a:endParaRPr dirty="0">
              <a:solidFill>
                <a:schemeClr val="tx1"/>
              </a:solidFill>
            </a:endParaRPr>
          </a:p>
          <a:p>
            <a:pPr marL="635000" lvl="1" indent="-266700" algn="l" rtl="0">
              <a:lnSpc>
                <a:spcPct val="90000"/>
              </a:lnSpc>
              <a:spcBef>
                <a:spcPts val="400"/>
              </a:spcBef>
              <a:spcAft>
                <a:spcPts val="0"/>
              </a:spcAft>
              <a:buSzPts val="1400"/>
              <a:buFont typeface="Corbel"/>
              <a:buAutoNum type="arabicPeriod"/>
            </a:pPr>
            <a:r>
              <a:rPr lang="en" dirty="0">
                <a:solidFill>
                  <a:schemeClr val="tx1"/>
                </a:solidFill>
              </a:rPr>
              <a:t>Used for designing the interactive and dynamic web pages</a:t>
            </a:r>
            <a:endParaRPr dirty="0">
              <a:solidFill>
                <a:schemeClr val="tx1"/>
              </a:solidFill>
            </a:endParaRPr>
          </a:p>
          <a:p>
            <a:pPr marL="635000" lvl="1" indent="-177800" algn="l" rtl="0">
              <a:lnSpc>
                <a:spcPct val="90000"/>
              </a:lnSpc>
              <a:spcBef>
                <a:spcPts val="400"/>
              </a:spcBef>
              <a:spcAft>
                <a:spcPts val="0"/>
              </a:spcAft>
              <a:buSzPts val="1400"/>
              <a:buFont typeface="Corbel"/>
              <a:buNone/>
            </a:pPr>
            <a:endParaRPr sz="11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a:t>Conclusion</a:t>
            </a:r>
            <a:endParaRPr sz="2400" b="1"/>
          </a:p>
        </p:txBody>
      </p:sp>
      <p:sp>
        <p:nvSpPr>
          <p:cNvPr id="267" name="Google Shape;267;p4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139700" lvl="0" indent="-133350" algn="l" rtl="0">
              <a:lnSpc>
                <a:spcPct val="90000"/>
              </a:lnSpc>
              <a:spcBef>
                <a:spcPts val="0"/>
              </a:spcBef>
              <a:spcAft>
                <a:spcPts val="0"/>
              </a:spcAft>
              <a:buSzPts val="1500"/>
              <a:buFont typeface="Noto Sans Symbols"/>
              <a:buChar char="▪"/>
            </a:pPr>
            <a:r>
              <a:rPr lang="en" sz="1400" dirty="0">
                <a:solidFill>
                  <a:schemeClr val="tx1"/>
                </a:solidFill>
              </a:rPr>
              <a:t>Difference is the world outside and world in our comfort zone</a:t>
            </a:r>
            <a:endParaRPr sz="1400" dirty="0">
              <a:solidFill>
                <a:schemeClr val="tx1"/>
              </a:solidFill>
            </a:endParaRPr>
          </a:p>
          <a:p>
            <a:pPr marL="139700" lvl="0" indent="-133350" algn="l" rtl="0">
              <a:lnSpc>
                <a:spcPct val="90000"/>
              </a:lnSpc>
              <a:spcBef>
                <a:spcPts val="900"/>
              </a:spcBef>
              <a:spcAft>
                <a:spcPts val="0"/>
              </a:spcAft>
              <a:buSzPts val="1500"/>
              <a:buFont typeface="Noto Sans Symbols"/>
              <a:buChar char="▪"/>
            </a:pPr>
            <a:r>
              <a:rPr lang="en" sz="1400" dirty="0">
                <a:solidFill>
                  <a:schemeClr val="tx1"/>
                </a:solidFill>
              </a:rPr>
              <a:t>Gained technical knowledge as well as non-technical knowledge existing in corporate companies.</a:t>
            </a:r>
            <a:endParaRPr sz="1400" dirty="0">
              <a:solidFill>
                <a:schemeClr val="tx1"/>
              </a:solidFill>
            </a:endParaRPr>
          </a:p>
          <a:p>
            <a:pPr marL="139700" lvl="0" indent="-133350" algn="l" rtl="0">
              <a:lnSpc>
                <a:spcPct val="90000"/>
              </a:lnSpc>
              <a:spcBef>
                <a:spcPts val="900"/>
              </a:spcBef>
              <a:spcAft>
                <a:spcPts val="0"/>
              </a:spcAft>
              <a:buSzPts val="1500"/>
              <a:buFont typeface="Noto Sans Symbols"/>
              <a:buChar char="▪"/>
            </a:pPr>
            <a:r>
              <a:rPr lang="en" sz="1400" dirty="0">
                <a:solidFill>
                  <a:schemeClr val="tx1"/>
                </a:solidFill>
              </a:rPr>
              <a:t>Got to know how each and every procedure is taken in a critical manner.</a:t>
            </a:r>
            <a:endParaRPr sz="1400" dirty="0">
              <a:solidFill>
                <a:schemeClr val="tx1"/>
              </a:solidFill>
            </a:endParaRPr>
          </a:p>
          <a:p>
            <a:pPr marL="139700" lvl="0" indent="-133350" algn="l" rtl="0">
              <a:lnSpc>
                <a:spcPct val="90000"/>
              </a:lnSpc>
              <a:spcBef>
                <a:spcPts val="900"/>
              </a:spcBef>
              <a:spcAft>
                <a:spcPts val="0"/>
              </a:spcAft>
              <a:buSzPts val="1500"/>
              <a:buFont typeface="Noto Sans Symbols"/>
              <a:buChar char="▪"/>
            </a:pPr>
            <a:r>
              <a:rPr lang="en" sz="1400" dirty="0">
                <a:solidFill>
                  <a:schemeClr val="tx1"/>
                </a:solidFill>
              </a:rPr>
              <a:t>Learnt about management in company</a:t>
            </a:r>
            <a:endParaRPr sz="1400" dirty="0">
              <a:solidFill>
                <a:schemeClr val="tx1"/>
              </a:solidFill>
            </a:endParaRPr>
          </a:p>
          <a:p>
            <a:pPr marL="139700" lvl="0" indent="-133350" algn="l" rtl="0">
              <a:lnSpc>
                <a:spcPct val="90000"/>
              </a:lnSpc>
              <a:spcBef>
                <a:spcPts val="900"/>
              </a:spcBef>
              <a:spcAft>
                <a:spcPts val="0"/>
              </a:spcAft>
              <a:buSzPts val="1500"/>
              <a:buFont typeface="Noto Sans Symbols"/>
              <a:buChar char="▪"/>
            </a:pPr>
            <a:r>
              <a:rPr lang="en" sz="1400" dirty="0">
                <a:solidFill>
                  <a:schemeClr val="tx1"/>
                </a:solidFill>
              </a:rPr>
              <a:t>It was good journey with an experiential learning </a:t>
            </a:r>
            <a:endParaRPr sz="1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Montserrat"/>
              <a:buNone/>
            </a:pPr>
            <a:r>
              <a:rPr lang="en" sz="1900" b="0" i="0" u="none" strike="noStrike" dirty="0">
                <a:solidFill>
                  <a:srgbClr val="FFFFFF"/>
                </a:solidFill>
                <a:latin typeface="Montserrat"/>
                <a:ea typeface="Montserrat"/>
                <a:cs typeface="Montserrat"/>
                <a:sym typeface="Montserrat"/>
              </a:rPr>
              <a:t>    </a:t>
            </a:r>
            <a:br>
              <a:rPr lang="en" sz="1900" b="0" i="0" u="none" strike="noStrike" dirty="0">
                <a:solidFill>
                  <a:srgbClr val="FFFFFF"/>
                </a:solidFill>
                <a:latin typeface="Montserrat"/>
                <a:ea typeface="Montserrat"/>
                <a:cs typeface="Montserrat"/>
                <a:sym typeface="Montserrat"/>
              </a:rPr>
            </a:br>
            <a:r>
              <a:rPr lang="en" sz="2400" b="1" i="0" u="none" strike="noStrike" dirty="0">
                <a:solidFill>
                  <a:srgbClr val="FFFFFF"/>
                </a:solidFill>
                <a:latin typeface="Montserrat"/>
                <a:ea typeface="Montserrat"/>
                <a:cs typeface="Montserrat"/>
                <a:sym typeface="Montserrat"/>
              </a:rPr>
              <a:t>Continued</a:t>
            </a:r>
            <a:br>
              <a:rPr lang="en" sz="1900" b="1" dirty="0"/>
            </a:br>
            <a:br>
              <a:rPr lang="en" sz="1900" b="1" dirty="0"/>
            </a:br>
            <a:endParaRPr sz="1900" b="1" dirty="0"/>
          </a:p>
        </p:txBody>
      </p:sp>
      <p:sp>
        <p:nvSpPr>
          <p:cNvPr id="146" name="Google Shape;146;p2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457200" lvl="0" indent="-317500" algn="l" rtl="0">
              <a:lnSpc>
                <a:spcPct val="115000"/>
              </a:lnSpc>
              <a:spcBef>
                <a:spcPts val="0"/>
              </a:spcBef>
              <a:spcAft>
                <a:spcPts val="0"/>
              </a:spcAft>
              <a:buSzPts val="1400"/>
              <a:buFont typeface="Times New Roman"/>
              <a:buChar char="■"/>
            </a:pPr>
            <a:r>
              <a:rPr lang="en" sz="1400" dirty="0">
                <a:solidFill>
                  <a:schemeClr val="tx1"/>
                </a:solidFill>
                <a:latin typeface="Times New Roman"/>
                <a:ea typeface="Times New Roman"/>
                <a:cs typeface="Times New Roman"/>
                <a:sym typeface="Times New Roman"/>
              </a:rPr>
              <a:t>A basic introduction about the websites like GitHub repository was given and I had to go through the codes to get some idea about the Xampp usage.</a:t>
            </a:r>
            <a:endParaRPr sz="1400" dirty="0">
              <a:solidFill>
                <a:schemeClr val="tx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400" dirty="0">
                <a:solidFill>
                  <a:schemeClr val="tx1"/>
                </a:solidFill>
                <a:latin typeface="Times New Roman"/>
                <a:ea typeface="Times New Roman"/>
                <a:cs typeface="Times New Roman"/>
                <a:sym typeface="Times New Roman"/>
              </a:rPr>
              <a:t>I was introduced to PHP framework for backend creation. </a:t>
            </a:r>
            <a:endParaRPr sz="1400" dirty="0">
              <a:solidFill>
                <a:schemeClr val="tx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sz="1400" dirty="0">
                <a:solidFill>
                  <a:schemeClr val="tx1"/>
                </a:solidFill>
                <a:latin typeface="Times New Roman"/>
                <a:ea typeface="Times New Roman"/>
                <a:cs typeface="Times New Roman"/>
                <a:sym typeface="Times New Roman"/>
              </a:rPr>
              <a:t>A basic login form had to be designed with the help of basic HTML which contained major types of sign-in procedures all together like  email. They tried to extract how much I know about WEB Development.</a:t>
            </a:r>
          </a:p>
          <a:p>
            <a:pPr marL="457200" lvl="0" indent="-317500" algn="l" rtl="0">
              <a:lnSpc>
                <a:spcPct val="115000"/>
              </a:lnSpc>
              <a:spcBef>
                <a:spcPts val="0"/>
              </a:spcBef>
              <a:spcAft>
                <a:spcPts val="0"/>
              </a:spcAft>
              <a:buSzPts val="1400"/>
              <a:buFont typeface="Times New Roman"/>
              <a:buChar char="■"/>
            </a:pPr>
            <a:r>
              <a:rPr lang="en-US" sz="1400" dirty="0">
                <a:solidFill>
                  <a:schemeClr val="tx1"/>
                </a:solidFill>
                <a:latin typeface="Times New Roman" panose="02020603050405020304" pitchFamily="18" charset="0"/>
                <a:cs typeface="Times New Roman" panose="02020603050405020304" pitchFamily="18" charset="0"/>
              </a:rPr>
              <a:t>The focus of this project was to help the Online shopping for retail sales direct to consumers via Web sites .I have to design a category page where all the products where displayed and the user can add the product to their cart.</a:t>
            </a:r>
            <a:endParaRPr sz="1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139700" lvl="0" indent="-38100" algn="l" rtl="0">
              <a:lnSpc>
                <a:spcPct val="90000"/>
              </a:lnSpc>
              <a:spcBef>
                <a:spcPts val="1600"/>
              </a:spcBef>
              <a:spcAft>
                <a:spcPts val="0"/>
              </a:spcAft>
              <a:buSzPts val="1500"/>
              <a:buNone/>
            </a:pPr>
            <a:endParaRPr sz="11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89689" y="842878"/>
            <a:ext cx="2210700" cy="3450900"/>
          </a:xfrm>
          <a:prstGeom prst="rect">
            <a:avLst/>
          </a:prstGeom>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1100"/>
              <a:buFont typeface="Arial"/>
              <a:buNone/>
            </a:pPr>
            <a:endParaRPr sz="2400"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Clr>
                <a:schemeClr val="dk1"/>
              </a:buClr>
              <a:buSzPts val="1100"/>
              <a:buFont typeface="Arial"/>
              <a:buNone/>
            </a:pPr>
            <a:r>
              <a:rPr lang="en" sz="2400" b="1" dirty="0">
                <a:solidFill>
                  <a:schemeClr val="lt1"/>
                </a:solidFill>
                <a:latin typeface="Montserrat"/>
                <a:ea typeface="Montserrat"/>
                <a:cs typeface="Montserrat"/>
                <a:sym typeface="Montserrat"/>
              </a:rPr>
              <a:t>Aim of the project</a:t>
            </a:r>
            <a:endParaRPr sz="24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dirty="0"/>
          </a:p>
        </p:txBody>
      </p:sp>
      <p:sp>
        <p:nvSpPr>
          <p:cNvPr id="152" name="Google Shape;152;p28"/>
          <p:cNvSpPr txBox="1">
            <a:spLocks noGrp="1"/>
          </p:cNvSpPr>
          <p:nvPr>
            <p:ph type="body" idx="1"/>
          </p:nvPr>
        </p:nvSpPr>
        <p:spPr>
          <a:xfrm>
            <a:off x="2901951" y="648081"/>
            <a:ext cx="5486400" cy="3840600"/>
          </a:xfrm>
          <a:prstGeom prst="rect">
            <a:avLst/>
          </a:prstGeom>
        </p:spPr>
        <p:txBody>
          <a:bodyPr spcFirstLastPara="1" wrap="square" lIns="68575" tIns="34275" rIns="68575" bIns="34275" anchor="ctr" anchorCtr="0">
            <a:noAutofit/>
          </a:bodyPr>
          <a:lstStyle/>
          <a:p>
            <a:pPr marL="457200" lvl="0" indent="-317500" algn="l" rtl="0">
              <a:spcBef>
                <a:spcPts val="900"/>
              </a:spcBef>
              <a:spcAft>
                <a:spcPts val="0"/>
              </a:spcAft>
              <a:buSzPts val="1400"/>
              <a:buChar char="■"/>
            </a:pPr>
            <a:r>
              <a:rPr lang="en" sz="1400" dirty="0">
                <a:solidFill>
                  <a:schemeClr val="tx1"/>
                </a:solidFill>
                <a:highlight>
                  <a:srgbClr val="FFFFFF"/>
                </a:highlight>
                <a:latin typeface="Times New Roman"/>
                <a:ea typeface="Times New Roman"/>
                <a:cs typeface="Times New Roman"/>
                <a:sym typeface="Times New Roman"/>
              </a:rPr>
              <a:t>Developing a GUI based automated system, which will cover all the information Related to the all products which is used in our daily life. For example – Mobiles Phones, Laptops, Clothes, Books, Electronic Items and many more. </a:t>
            </a:r>
            <a:endParaRPr sz="1400" dirty="0">
              <a:solidFill>
                <a:schemeClr val="tx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400" dirty="0">
                <a:solidFill>
                  <a:schemeClr val="tx1"/>
                </a:solidFill>
                <a:highlight>
                  <a:srgbClr val="FFFFFF"/>
                </a:highlight>
                <a:latin typeface="Times New Roman"/>
                <a:ea typeface="Times New Roman"/>
                <a:cs typeface="Times New Roman"/>
                <a:sym typeface="Times New Roman"/>
              </a:rPr>
              <a:t>E-commerce is mainly useful for ho haven’t time to go shopping or for comfortably to the customers. Those are just entered into this website and bought they want at any time they can visit the web-site. </a:t>
            </a:r>
            <a:endParaRPr sz="1400" dirty="0">
              <a:solidFill>
                <a:schemeClr val="tx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400" dirty="0">
                <a:solidFill>
                  <a:schemeClr val="tx1"/>
                </a:solidFill>
                <a:highlight>
                  <a:srgbClr val="FFFFFF"/>
                </a:highlight>
                <a:latin typeface="Times New Roman"/>
                <a:ea typeface="Times New Roman"/>
                <a:cs typeface="Times New Roman"/>
                <a:sym typeface="Times New Roman"/>
              </a:rPr>
              <a:t>Those are just entered into this website and bought they want at any time they can visit the web-site. Customer will choose different items like mobile, laptops, etc. </a:t>
            </a:r>
            <a:endParaRPr sz="1400" dirty="0">
              <a:solidFill>
                <a:schemeClr val="tx1"/>
              </a:solidFill>
              <a:highlight>
                <a:srgbClr val="FFFFFF"/>
              </a:highlight>
              <a:latin typeface="Times New Roman"/>
              <a:ea typeface="Times New Roman"/>
              <a:cs typeface="Times New Roman"/>
              <a:sym typeface="Times New Roman"/>
            </a:endParaRPr>
          </a:p>
          <a:p>
            <a:pPr marL="457200" lvl="0" indent="0" algn="l" rtl="0">
              <a:spcBef>
                <a:spcPts val="900"/>
              </a:spcBef>
              <a:spcAft>
                <a:spcPts val="0"/>
              </a:spcAft>
              <a:buNone/>
            </a:pPr>
            <a:endParaRPr sz="1200" dirty="0">
              <a:solidFill>
                <a:schemeClr val="tx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189689" y="842878"/>
            <a:ext cx="2210700" cy="3450900"/>
          </a:xfrm>
          <a:prstGeom prst="rect">
            <a:avLst/>
          </a:prstGeom>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1100"/>
              <a:buFont typeface="Arial"/>
              <a:buNone/>
            </a:pPr>
            <a:endParaRPr sz="2400"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Clr>
                <a:schemeClr val="dk1"/>
              </a:buClr>
              <a:buSzPts val="1100"/>
              <a:buFont typeface="Arial"/>
              <a:buNone/>
            </a:pPr>
            <a:r>
              <a:rPr lang="en" sz="2400" b="1" dirty="0">
                <a:solidFill>
                  <a:schemeClr val="lt1"/>
                </a:solidFill>
                <a:latin typeface="Montserrat"/>
                <a:ea typeface="Montserrat"/>
                <a:cs typeface="Montserrat"/>
                <a:sym typeface="Montserrat"/>
              </a:rPr>
              <a:t>Objective</a:t>
            </a:r>
            <a:endParaRPr sz="2400" b="1"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dirty="0"/>
          </a:p>
        </p:txBody>
      </p:sp>
      <p:sp>
        <p:nvSpPr>
          <p:cNvPr id="158" name="Google Shape;158;p29"/>
          <p:cNvSpPr txBox="1">
            <a:spLocks noGrp="1"/>
          </p:cNvSpPr>
          <p:nvPr>
            <p:ph type="body" idx="1"/>
          </p:nvPr>
        </p:nvSpPr>
        <p:spPr>
          <a:xfrm>
            <a:off x="2901951" y="648081"/>
            <a:ext cx="5486400" cy="3840600"/>
          </a:xfrm>
          <a:prstGeom prst="rect">
            <a:avLst/>
          </a:prstGeom>
        </p:spPr>
        <p:txBody>
          <a:bodyPr spcFirstLastPara="1" wrap="square" lIns="68575" tIns="34275" rIns="68575" bIns="34275" anchor="ctr" anchorCtr="0">
            <a:noAutofit/>
          </a:bodyPr>
          <a:lstStyle/>
          <a:p>
            <a:pPr marL="457200" lvl="0" indent="-317500" algn="just" rtl="0">
              <a:lnSpc>
                <a:spcPct val="115000"/>
              </a:lnSpc>
              <a:spcBef>
                <a:spcPts val="1200"/>
              </a:spcBef>
              <a:spcAft>
                <a:spcPts val="0"/>
              </a:spcAft>
              <a:buSzPts val="1400"/>
              <a:buFont typeface="Arial"/>
              <a:buChar char="■"/>
            </a:pPr>
            <a:r>
              <a:rPr lang="en" sz="1400" dirty="0">
                <a:solidFill>
                  <a:schemeClr val="dk1"/>
                </a:solidFill>
                <a:highlight>
                  <a:srgbClr val="FFFFFF"/>
                </a:highlight>
                <a:latin typeface="Arial"/>
                <a:ea typeface="Arial"/>
                <a:cs typeface="Arial"/>
                <a:sym typeface="Arial"/>
              </a:rPr>
              <a:t>The “</a:t>
            </a:r>
            <a:r>
              <a:rPr lang="en" sz="1400" dirty="0">
                <a:solidFill>
                  <a:schemeClr val="dk1"/>
                </a:solidFill>
                <a:latin typeface="Arial"/>
                <a:ea typeface="Arial"/>
                <a:cs typeface="Arial"/>
                <a:sym typeface="Arial"/>
              </a:rPr>
              <a:t>Ecommerce</a:t>
            </a:r>
            <a:r>
              <a:rPr lang="en" sz="1400" dirty="0">
                <a:solidFill>
                  <a:schemeClr val="dk1"/>
                </a:solidFill>
                <a:highlight>
                  <a:srgbClr val="FFFFFF"/>
                </a:highlight>
                <a:latin typeface="Arial"/>
                <a:ea typeface="Arial"/>
                <a:cs typeface="Arial"/>
                <a:sym typeface="Arial"/>
              </a:rPr>
              <a:t>” is developed according the current need in different Fields. This is Ecommerce Website which provides facility for purchasing Mobiles, Laptops, tabs and many more items. </a:t>
            </a:r>
            <a:endParaRPr sz="1400" dirty="0">
              <a:solidFill>
                <a:schemeClr val="dk1"/>
              </a:solidFill>
              <a:highlight>
                <a:srgbClr val="FFFFFF"/>
              </a:highlight>
              <a:latin typeface="Arial"/>
              <a:ea typeface="Arial"/>
              <a:cs typeface="Arial"/>
              <a:sym typeface="Arial"/>
            </a:endParaRPr>
          </a:p>
          <a:p>
            <a:pPr marL="457200" lvl="0" indent="-317500" algn="just" rtl="0">
              <a:lnSpc>
                <a:spcPct val="115000"/>
              </a:lnSpc>
              <a:spcBef>
                <a:spcPts val="0"/>
              </a:spcBef>
              <a:spcAft>
                <a:spcPts val="0"/>
              </a:spcAft>
              <a:buSzPts val="1400"/>
              <a:buFont typeface="Arial"/>
              <a:buChar char="■"/>
            </a:pPr>
            <a:r>
              <a:rPr lang="en" sz="1400" dirty="0">
                <a:solidFill>
                  <a:schemeClr val="dk1"/>
                </a:solidFill>
                <a:highlight>
                  <a:srgbClr val="FFFFFF"/>
                </a:highlight>
                <a:latin typeface="Arial"/>
                <a:ea typeface="Arial"/>
                <a:cs typeface="Arial"/>
                <a:sym typeface="Arial"/>
              </a:rPr>
              <a:t>By using this system users which want to purchase some products will first Register an account on this portal then Login through their Username and Password, and then Select items which they want to purchase and add them to cart and finally checkout by giving payment details.</a:t>
            </a:r>
            <a:endParaRPr sz="1400" dirty="0">
              <a:solidFill>
                <a:schemeClr val="dk1"/>
              </a:solidFill>
              <a:highlight>
                <a:srgbClr val="FFFFFF"/>
              </a:highlight>
              <a:latin typeface="Arial"/>
              <a:ea typeface="Arial"/>
              <a:cs typeface="Arial"/>
              <a:sym typeface="Arial"/>
            </a:endParaRPr>
          </a:p>
          <a:p>
            <a:pPr marL="457200" lvl="0" indent="-317500" algn="just" rtl="0">
              <a:lnSpc>
                <a:spcPct val="115000"/>
              </a:lnSpc>
              <a:spcBef>
                <a:spcPts val="0"/>
              </a:spcBef>
              <a:spcAft>
                <a:spcPts val="0"/>
              </a:spcAft>
              <a:buSzPts val="1400"/>
              <a:buFont typeface="Arial"/>
              <a:buChar char="■"/>
            </a:pPr>
            <a:r>
              <a:rPr lang="en" sz="1400" dirty="0">
                <a:solidFill>
                  <a:schemeClr val="dk1"/>
                </a:solidFill>
                <a:highlight>
                  <a:srgbClr val="FFFFFF"/>
                </a:highlight>
                <a:latin typeface="Arial"/>
                <a:ea typeface="Arial"/>
                <a:cs typeface="Arial"/>
                <a:sym typeface="Arial"/>
              </a:rPr>
              <a:t>Using this portal users can easily purchase products from their home.</a:t>
            </a:r>
            <a:endParaRPr sz="1400" dirty="0">
              <a:solidFill>
                <a:schemeClr val="dk1"/>
              </a:solidFill>
              <a:highlight>
                <a:srgbClr val="FFFFFF"/>
              </a:highlight>
              <a:latin typeface="Arial"/>
              <a:ea typeface="Arial"/>
              <a:cs typeface="Arial"/>
              <a:sym typeface="Arial"/>
            </a:endParaRPr>
          </a:p>
          <a:p>
            <a:pPr marL="0" lvl="0" indent="0" algn="l" rtl="0">
              <a:spcBef>
                <a:spcPts val="12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189689" y="842878"/>
            <a:ext cx="2210700" cy="3450900"/>
          </a:xfrm>
          <a:prstGeom prst="rect">
            <a:avLst/>
          </a:prstGeom>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1100"/>
              <a:buFont typeface="Arial"/>
              <a:buNone/>
            </a:pPr>
            <a:endParaRPr sz="240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Clr>
                <a:schemeClr val="dk1"/>
              </a:buClr>
              <a:buSzPts val="1100"/>
              <a:buFont typeface="Arial"/>
              <a:buNone/>
            </a:pPr>
            <a:r>
              <a:rPr lang="en" sz="2400" b="1">
                <a:solidFill>
                  <a:schemeClr val="lt1"/>
                </a:solidFill>
                <a:latin typeface="Montserrat"/>
                <a:ea typeface="Montserrat"/>
                <a:cs typeface="Montserrat"/>
                <a:sym typeface="Montserrat"/>
              </a:rPr>
              <a:t>Motivation</a:t>
            </a:r>
            <a:r>
              <a:rPr lang="en"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a:p>
        </p:txBody>
      </p:sp>
      <p:sp>
        <p:nvSpPr>
          <p:cNvPr id="164" name="Google Shape;164;p30"/>
          <p:cNvSpPr txBox="1">
            <a:spLocks noGrp="1"/>
          </p:cNvSpPr>
          <p:nvPr>
            <p:ph type="body" idx="1"/>
          </p:nvPr>
        </p:nvSpPr>
        <p:spPr>
          <a:xfrm>
            <a:off x="2901951" y="648081"/>
            <a:ext cx="5486400" cy="3840600"/>
          </a:xfrm>
          <a:prstGeom prst="rect">
            <a:avLst/>
          </a:prstGeom>
        </p:spPr>
        <p:txBody>
          <a:bodyPr spcFirstLastPara="1" wrap="square" lIns="68575" tIns="34275" rIns="68575" bIns="34275" anchor="ctr" anchorCtr="0">
            <a:noAutofit/>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1. Build a customer email list and market directly to them</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2. Establish and strengthen your brand</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3. Learn more about your audience</a:t>
            </a:r>
          </a:p>
          <a:p>
            <a:pPr marL="0" indent="0">
              <a:buNone/>
            </a:pPr>
            <a:r>
              <a:rPr lang="en-US" dirty="0">
                <a:solidFill>
                  <a:schemeClr val="tx1"/>
                </a:solidFill>
                <a:latin typeface="Times New Roman" panose="02020603050405020304" pitchFamily="18" charset="0"/>
                <a:cs typeface="Times New Roman" panose="02020603050405020304" pitchFamily="18" charset="0"/>
              </a:rPr>
              <a:t>4</a:t>
            </a:r>
            <a:r>
              <a:rPr lang="en-US" b="0" i="0" dirty="0">
                <a:solidFill>
                  <a:schemeClr val="tx1"/>
                </a:solidFill>
                <a:effectLst/>
                <a:latin typeface="Times New Roman" panose="02020603050405020304" pitchFamily="18" charset="0"/>
                <a:cs typeface="Times New Roman" panose="02020603050405020304" pitchFamily="18" charset="0"/>
              </a:rPr>
              <a:t>. Run creative marketing campaigns</a:t>
            </a:r>
          </a:p>
          <a:p>
            <a:pPr marL="0" indent="0">
              <a:buNone/>
            </a:pPr>
            <a:r>
              <a:rPr lang="en-US" i="0" dirty="0">
                <a:solidFill>
                  <a:schemeClr val="tx1"/>
                </a:solidFill>
                <a:effectLst/>
                <a:latin typeface="Times New Roman" panose="02020603050405020304" pitchFamily="18" charset="0"/>
                <a:cs typeface="Times New Roman" panose="02020603050405020304" pitchFamily="18" charset="0"/>
              </a:rPr>
              <a:t>5 Marketing Through Social Media &amp; Search Engines</a:t>
            </a:r>
          </a:p>
          <a:p>
            <a:pPr marL="0" indent="0">
              <a:buNone/>
            </a:pPr>
            <a:endParaRPr lang="en-US" b="0" i="0" dirty="0">
              <a:solidFill>
                <a:srgbClr val="0A083B"/>
              </a:solidFill>
              <a:effectLst/>
              <a:latin typeface="Neurial Grotesk"/>
            </a:endParaRPr>
          </a:p>
          <a:p>
            <a:pPr marL="0" lvl="0" indent="0" algn="l" rtl="0">
              <a:spcBef>
                <a:spcPts val="9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FFFFFF"/>
              </a:buClr>
              <a:buSzPts val="2700"/>
              <a:buFont typeface="Corbel"/>
              <a:buNone/>
            </a:pPr>
            <a:r>
              <a:rPr lang="en" sz="2400" b="1" dirty="0"/>
              <a:t>About the Company</a:t>
            </a:r>
            <a:endParaRPr sz="2400" b="1" dirty="0"/>
          </a:p>
          <a:p>
            <a:pPr marL="0" lvl="0" indent="0" algn="l" rtl="0">
              <a:lnSpc>
                <a:spcPct val="90000"/>
              </a:lnSpc>
              <a:spcBef>
                <a:spcPts val="0"/>
              </a:spcBef>
              <a:spcAft>
                <a:spcPts val="0"/>
              </a:spcAft>
              <a:buClr>
                <a:srgbClr val="FFFFFF"/>
              </a:buClr>
              <a:buSzPts val="2700"/>
              <a:buFont typeface="Corbel"/>
              <a:buNone/>
            </a:pPr>
            <a:endParaRPr sz="2300" b="1" dirty="0"/>
          </a:p>
        </p:txBody>
      </p:sp>
      <p:sp>
        <p:nvSpPr>
          <p:cNvPr id="170" name="Google Shape;170;p31"/>
          <p:cNvSpPr txBox="1">
            <a:spLocks noGrp="1"/>
          </p:cNvSpPr>
          <p:nvPr>
            <p:ph type="body" idx="1"/>
          </p:nvPr>
        </p:nvSpPr>
        <p:spPr>
          <a:xfrm>
            <a:off x="2742150" y="938975"/>
            <a:ext cx="5923200" cy="3784200"/>
          </a:xfrm>
          <a:prstGeom prst="rect">
            <a:avLst/>
          </a:prstGeom>
          <a:noFill/>
          <a:ln>
            <a:noFill/>
          </a:ln>
        </p:spPr>
        <p:txBody>
          <a:bodyPr spcFirstLastPara="1" wrap="square" lIns="68575" tIns="34275" rIns="68575" bIns="34275" anchor="ctr" anchorCtr="0">
            <a:noAutofit/>
          </a:bodyPr>
          <a:lstStyle/>
          <a:p>
            <a:pPr marL="215900" lvl="0" indent="-215900" algn="l" rtl="0">
              <a:lnSpc>
                <a:spcPct val="150000"/>
              </a:lnSpc>
              <a:spcBef>
                <a:spcPts val="0"/>
              </a:spcBef>
              <a:spcAft>
                <a:spcPts val="0"/>
              </a:spcAft>
              <a:buSzPts val="1400"/>
              <a:buFont typeface="Noto Sans Symbols"/>
              <a:buChar char="▪"/>
            </a:pPr>
            <a:r>
              <a:rPr lang="en" sz="1400" dirty="0">
                <a:solidFill>
                  <a:schemeClr val="tx1"/>
                </a:solidFill>
                <a:latin typeface="Times New Roman"/>
                <a:ea typeface="Times New Roman"/>
                <a:cs typeface="Times New Roman"/>
                <a:sym typeface="Times New Roman"/>
              </a:rPr>
              <a:t>Dynamic Technosoft is a recognized leader in the field of IT service providers, providing comprehensive software development and web products for more than a decade.</a:t>
            </a:r>
            <a:endParaRPr sz="1100" dirty="0">
              <a:solidFill>
                <a:schemeClr val="tx1"/>
              </a:solidFill>
            </a:endParaRPr>
          </a:p>
          <a:p>
            <a:pPr marL="215900" lvl="0" indent="-215900" algn="l" rtl="0">
              <a:lnSpc>
                <a:spcPct val="150000"/>
              </a:lnSpc>
              <a:spcBef>
                <a:spcPts val="900"/>
              </a:spcBef>
              <a:spcAft>
                <a:spcPts val="0"/>
              </a:spcAft>
              <a:buSzPts val="1400"/>
              <a:buFont typeface="Noto Sans Symbols"/>
              <a:buChar char="▪"/>
            </a:pPr>
            <a:r>
              <a:rPr lang="en" sz="1400" dirty="0">
                <a:solidFill>
                  <a:schemeClr val="tx1"/>
                </a:solidFill>
                <a:latin typeface="Times New Roman"/>
                <a:ea typeface="Times New Roman"/>
                <a:cs typeface="Times New Roman"/>
                <a:sym typeface="Times New Roman"/>
              </a:rPr>
              <a:t>Dynamic Technosoft company's various services include Software Development, Mobile App Development, Website Development, Bulk SMS Solution, Domain Registration and Web Hosting, and Online attendance Solution.</a:t>
            </a:r>
            <a:endParaRPr sz="1400" b="0" i="0" dirty="0">
              <a:solidFill>
                <a:schemeClr val="tx1"/>
              </a:solidFill>
            </a:endParaRPr>
          </a:p>
          <a:p>
            <a:pPr marL="215900" lvl="0" indent="-215900" algn="l" rtl="0">
              <a:lnSpc>
                <a:spcPct val="150000"/>
              </a:lnSpc>
              <a:spcBef>
                <a:spcPts val="900"/>
              </a:spcBef>
              <a:spcAft>
                <a:spcPts val="0"/>
              </a:spcAft>
              <a:buSzPts val="1400"/>
              <a:buFont typeface="Noto Sans Symbols"/>
              <a:buChar char="▪"/>
            </a:pPr>
            <a:r>
              <a:rPr lang="en" sz="1400" b="0" i="0" dirty="0">
                <a:solidFill>
                  <a:schemeClr val="tx1"/>
                </a:solidFill>
              </a:rPr>
              <a:t> </a:t>
            </a:r>
            <a:r>
              <a:rPr lang="en" sz="1400" dirty="0">
                <a:solidFill>
                  <a:schemeClr val="tx1"/>
                </a:solidFill>
                <a:latin typeface="Times New Roman"/>
                <a:ea typeface="Times New Roman"/>
                <a:cs typeface="Times New Roman"/>
                <a:sym typeface="Times New Roman"/>
              </a:rPr>
              <a:t>One-stop-shop concept Dynamic makes it possible for our clients to outsource solutions for all of their needs conveniently.</a:t>
            </a:r>
            <a:endParaRPr sz="1100" dirty="0">
              <a:solidFill>
                <a:schemeClr val="tx1"/>
              </a:solidFill>
            </a:endParaRPr>
          </a:p>
          <a:p>
            <a:pPr marL="215900" lvl="0" indent="-215900" algn="l" rtl="0">
              <a:lnSpc>
                <a:spcPct val="150000"/>
              </a:lnSpc>
              <a:spcBef>
                <a:spcPts val="900"/>
              </a:spcBef>
              <a:spcAft>
                <a:spcPts val="0"/>
              </a:spcAft>
              <a:buSzPts val="1400"/>
              <a:buFont typeface="Noto Sans Symbols"/>
              <a:buChar char="▪"/>
            </a:pPr>
            <a:r>
              <a:rPr lang="en" sz="1400" dirty="0">
                <a:solidFill>
                  <a:schemeClr val="tx1"/>
                </a:solidFill>
                <a:latin typeface="Times New Roman"/>
                <a:ea typeface="Times New Roman"/>
                <a:cs typeface="Times New Roman"/>
                <a:sym typeface="Times New Roman"/>
              </a:rPr>
              <a:t>Dynamic Vision is to constantly adapt and broaden our range of services to reflect the future needs of our customers.</a:t>
            </a:r>
            <a:endParaRPr sz="1100" dirty="0">
              <a:solidFill>
                <a:schemeClr val="tx1"/>
              </a:solidFill>
            </a:endParaRPr>
          </a:p>
        </p:txBody>
      </p:sp>
      <p:pic>
        <p:nvPicPr>
          <p:cNvPr id="171" name="Google Shape;171;p31"/>
          <p:cNvPicPr preferRelativeResize="0"/>
          <p:nvPr/>
        </p:nvPicPr>
        <p:blipFill rotWithShape="1">
          <a:blip r:embed="rId3">
            <a:alphaModFix/>
          </a:blip>
          <a:srcRect/>
          <a:stretch/>
        </p:blipFill>
        <p:spPr>
          <a:xfrm>
            <a:off x="2995925" y="86075"/>
            <a:ext cx="3185950" cy="80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189689" y="842878"/>
            <a:ext cx="2210700" cy="3450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2400" b="1" dirty="0"/>
              <a:t>Certificate</a:t>
            </a:r>
            <a:endParaRPr sz="2400" b="1" dirty="0"/>
          </a:p>
        </p:txBody>
      </p:sp>
      <p:pic>
        <p:nvPicPr>
          <p:cNvPr id="177" name="Google Shape;177;p32"/>
          <p:cNvPicPr preferRelativeResize="0"/>
          <p:nvPr/>
        </p:nvPicPr>
        <p:blipFill>
          <a:blip r:embed="rId3">
            <a:alphaModFix/>
          </a:blip>
          <a:stretch>
            <a:fillRect/>
          </a:stretch>
        </p:blipFill>
        <p:spPr>
          <a:xfrm>
            <a:off x="3194625" y="298025"/>
            <a:ext cx="4104102" cy="4341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FFFFFF"/>
              </a:buClr>
              <a:buSzPts val="2700"/>
              <a:buFont typeface="Corbel"/>
              <a:buNone/>
            </a:pPr>
            <a:r>
              <a:rPr lang="en" sz="2400" b="1" dirty="0"/>
              <a:t>Skills before internship /</a:t>
            </a:r>
            <a:br>
              <a:rPr lang="en" sz="2400" b="1" dirty="0"/>
            </a:br>
            <a:r>
              <a:rPr lang="en" sz="2400" b="1" dirty="0"/>
              <a:t>Skills gained from curriculum</a:t>
            </a:r>
            <a:endParaRPr sz="2400" b="1" dirty="0"/>
          </a:p>
        </p:txBody>
      </p:sp>
      <p:sp>
        <p:nvSpPr>
          <p:cNvPr id="183" name="Google Shape;183;p3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noAutofit/>
          </a:bodyPr>
          <a:lstStyle/>
          <a:p>
            <a:pPr marL="254000" lvl="0" indent="-241300" algn="l" rtl="0">
              <a:lnSpc>
                <a:spcPct val="125000"/>
              </a:lnSpc>
              <a:spcBef>
                <a:spcPts val="0"/>
              </a:spcBef>
              <a:spcAft>
                <a:spcPts val="0"/>
              </a:spcAft>
              <a:buSzPts val="1400"/>
              <a:buFont typeface="Noto Sans Symbols"/>
              <a:buChar char="▪"/>
            </a:pPr>
            <a:r>
              <a:rPr lang="en" sz="1400" dirty="0">
                <a:solidFill>
                  <a:schemeClr val="tx1"/>
                </a:solidFill>
                <a:latin typeface="Arial"/>
                <a:ea typeface="Arial"/>
                <a:cs typeface="Arial"/>
                <a:sym typeface="Arial"/>
              </a:rPr>
              <a:t>Some of the skills which I had acquired from the curriculum, which were required to have in my internship:</a:t>
            </a:r>
            <a:endParaRPr sz="1400" dirty="0">
              <a:solidFill>
                <a:schemeClr val="tx1"/>
              </a:solidFill>
            </a:endParaRPr>
          </a:p>
          <a:p>
            <a:pPr marL="469900" lvl="1" indent="-254000" algn="l" rtl="0">
              <a:lnSpc>
                <a:spcPct val="125000"/>
              </a:lnSpc>
              <a:spcBef>
                <a:spcPts val="200"/>
              </a:spcBef>
              <a:spcAft>
                <a:spcPts val="0"/>
              </a:spcAft>
              <a:buSzPts val="1400"/>
              <a:buFont typeface="Noto Sans Symbols"/>
              <a:buChar char="▪"/>
            </a:pPr>
            <a:r>
              <a:rPr lang="en" dirty="0">
                <a:solidFill>
                  <a:schemeClr val="tx1"/>
                </a:solidFill>
                <a:latin typeface="Arial"/>
                <a:ea typeface="Arial"/>
                <a:cs typeface="Arial"/>
                <a:sym typeface="Arial"/>
              </a:rPr>
              <a:t>Data structures and algorithms</a:t>
            </a:r>
            <a:endParaRPr dirty="0">
              <a:solidFill>
                <a:schemeClr val="tx1"/>
              </a:solidFill>
            </a:endParaRPr>
          </a:p>
          <a:p>
            <a:pPr marL="469900" lvl="1" indent="-254000" algn="l" rtl="0">
              <a:lnSpc>
                <a:spcPct val="125000"/>
              </a:lnSpc>
              <a:spcBef>
                <a:spcPts val="400"/>
              </a:spcBef>
              <a:spcAft>
                <a:spcPts val="0"/>
              </a:spcAft>
              <a:buSzPts val="1400"/>
              <a:buFont typeface="Noto Sans Symbols"/>
              <a:buChar char="▪"/>
            </a:pPr>
            <a:r>
              <a:rPr lang="en" dirty="0">
                <a:solidFill>
                  <a:schemeClr val="tx1"/>
                </a:solidFill>
                <a:latin typeface="Arial"/>
                <a:ea typeface="Arial"/>
                <a:cs typeface="Arial"/>
                <a:sym typeface="Arial"/>
              </a:rPr>
              <a:t>Back-end part in web development – PHP and HTML</a:t>
            </a:r>
            <a:endParaRPr dirty="0">
              <a:solidFill>
                <a:schemeClr val="tx1"/>
              </a:solidFill>
            </a:endParaRPr>
          </a:p>
          <a:p>
            <a:pPr marL="469900" lvl="1" indent="-254000" algn="l" rtl="0">
              <a:lnSpc>
                <a:spcPct val="125000"/>
              </a:lnSpc>
              <a:spcBef>
                <a:spcPts val="400"/>
              </a:spcBef>
              <a:spcAft>
                <a:spcPts val="0"/>
              </a:spcAft>
              <a:buSzPts val="1400"/>
              <a:buFont typeface="Noto Sans Symbols"/>
              <a:buChar char="▪"/>
            </a:pPr>
            <a:r>
              <a:rPr lang="en" dirty="0">
                <a:solidFill>
                  <a:schemeClr val="tx1"/>
                </a:solidFill>
                <a:latin typeface="Arial"/>
                <a:ea typeface="Arial"/>
                <a:cs typeface="Arial"/>
                <a:sym typeface="Arial"/>
              </a:rPr>
              <a:t>Open source programming</a:t>
            </a:r>
            <a:endParaRPr dirty="0">
              <a:solidFill>
                <a:schemeClr val="tx1"/>
              </a:solidFill>
            </a:endParaRPr>
          </a:p>
          <a:p>
            <a:pPr marL="469900" lvl="1" indent="-254000" algn="l" rtl="0">
              <a:lnSpc>
                <a:spcPct val="125000"/>
              </a:lnSpc>
              <a:spcBef>
                <a:spcPts val="400"/>
              </a:spcBef>
              <a:spcAft>
                <a:spcPts val="0"/>
              </a:spcAft>
              <a:buSzPts val="1400"/>
              <a:buFont typeface="Noto Sans Symbols"/>
              <a:buChar char="▪"/>
            </a:pPr>
            <a:r>
              <a:rPr lang="en" dirty="0">
                <a:solidFill>
                  <a:schemeClr val="tx1"/>
                </a:solidFill>
                <a:latin typeface="Arial"/>
                <a:ea typeface="Arial"/>
                <a:cs typeface="Arial"/>
                <a:sym typeface="Arial"/>
              </a:rPr>
              <a:t>Networks and communication</a:t>
            </a:r>
            <a:endParaRPr dirty="0">
              <a:solidFill>
                <a:schemeClr val="tx1"/>
              </a:solidFill>
            </a:endParaRPr>
          </a:p>
          <a:p>
            <a:pPr marL="469900" lvl="1" indent="-254000" algn="l" rtl="0">
              <a:lnSpc>
                <a:spcPct val="125000"/>
              </a:lnSpc>
              <a:spcBef>
                <a:spcPts val="400"/>
              </a:spcBef>
              <a:spcAft>
                <a:spcPts val="0"/>
              </a:spcAft>
              <a:buSzPts val="1400"/>
              <a:buFont typeface="Noto Sans Symbols"/>
              <a:buChar char="▪"/>
            </a:pPr>
            <a:r>
              <a:rPr lang="en" dirty="0">
                <a:solidFill>
                  <a:schemeClr val="tx1"/>
                </a:solidFill>
                <a:latin typeface="Arial"/>
                <a:ea typeface="Arial"/>
                <a:cs typeface="Arial"/>
                <a:sym typeface="Arial"/>
              </a:rPr>
              <a:t>Database Management System </a:t>
            </a:r>
            <a:endParaRPr dirty="0">
              <a:solidFill>
                <a:schemeClr val="tx1"/>
              </a:solidFill>
            </a:endParaRPr>
          </a:p>
          <a:p>
            <a:pPr marL="469900" lvl="1" indent="-254000" algn="l" rtl="0">
              <a:lnSpc>
                <a:spcPct val="125000"/>
              </a:lnSpc>
              <a:spcBef>
                <a:spcPts val="400"/>
              </a:spcBef>
              <a:spcAft>
                <a:spcPts val="0"/>
              </a:spcAft>
              <a:buSzPts val="1400"/>
              <a:buFont typeface="Noto Sans Symbols"/>
              <a:buChar char="▪"/>
            </a:pPr>
            <a:r>
              <a:rPr lang="en" dirty="0">
                <a:solidFill>
                  <a:schemeClr val="tx1"/>
                </a:solidFill>
                <a:latin typeface="Arial"/>
                <a:ea typeface="Arial"/>
                <a:cs typeface="Arial"/>
                <a:sym typeface="Arial"/>
              </a:rPr>
              <a:t>Software Engineering</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1200</Words>
  <Application>Microsoft Office PowerPoint</Application>
  <PresentationFormat>On-screen Show (16:9)</PresentationFormat>
  <Paragraphs>139</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Times New Roman</vt:lpstr>
      <vt:lpstr>Neurial Grotesk</vt:lpstr>
      <vt:lpstr>Corbel</vt:lpstr>
      <vt:lpstr>Montserrat</vt:lpstr>
      <vt:lpstr>Noto Sans Symbols</vt:lpstr>
      <vt:lpstr>Simple Light</vt:lpstr>
      <vt:lpstr>Frame</vt:lpstr>
      <vt:lpstr>E-commerce Website  </vt:lpstr>
      <vt:lpstr>   Introduction</vt:lpstr>
      <vt:lpstr>     Continued  </vt:lpstr>
      <vt:lpstr> Aim of the project </vt:lpstr>
      <vt:lpstr> Objective </vt:lpstr>
      <vt:lpstr> Motivation  </vt:lpstr>
      <vt:lpstr>About the Company </vt:lpstr>
      <vt:lpstr>Certificate</vt:lpstr>
      <vt:lpstr>Skills before internship / Skills gained from curriculum</vt:lpstr>
      <vt:lpstr>Knowledge acquired during training</vt:lpstr>
      <vt:lpstr>Knowledge acquired during training</vt:lpstr>
      <vt:lpstr>Application of skill set - The Project</vt:lpstr>
      <vt:lpstr>Users of the Application</vt:lpstr>
      <vt:lpstr>Earlier System</vt:lpstr>
      <vt:lpstr>Proposed and designed system</vt:lpstr>
      <vt:lpstr>Functionalities of each user</vt:lpstr>
      <vt:lpstr>Functionalities of each user</vt:lpstr>
      <vt:lpstr>Process flow</vt:lpstr>
      <vt:lpstr>Some other sub-processes</vt:lpstr>
      <vt:lpstr>Architecture</vt:lpstr>
      <vt:lpstr>System Components</vt:lpstr>
      <vt:lpstr>Modules and Libraries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dc:title>
  <cp:lastModifiedBy>SWETA KUMARI</cp:lastModifiedBy>
  <cp:revision>7</cp:revision>
  <dcterms:modified xsi:type="dcterms:W3CDTF">2020-10-20T14:53:41Z</dcterms:modified>
</cp:coreProperties>
</file>