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1" r:id="rId3"/>
    <p:sldId id="262" r:id="rId4"/>
    <p:sldId id="257" r:id="rId5"/>
    <p:sldId id="258" r:id="rId6"/>
    <p:sldId id="259" r:id="rId7"/>
    <p:sldId id="260"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p:scale>
          <a:sx n="83" d="100"/>
          <a:sy n="83" d="100"/>
        </p:scale>
        <p:origin x="85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March 30,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6722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March 30,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1751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March 30,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7363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March 30,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775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March 30,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0875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March 30,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534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March 30,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339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March 30,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7823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March 30,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495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March 30,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6062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March 30,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6085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March 30,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60593066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drewmvd/data-scientist-job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53C23E-7666-42E7-A0B1-BE17C26C5CD0}"/>
              </a:ext>
            </a:extLst>
          </p:cNvPr>
          <p:cNvSpPr>
            <a:spLocks noGrp="1"/>
          </p:cNvSpPr>
          <p:nvPr>
            <p:ph type="ctrTitle"/>
          </p:nvPr>
        </p:nvSpPr>
        <p:spPr>
          <a:xfrm>
            <a:off x="782918" y="1028700"/>
            <a:ext cx="10614211" cy="1152712"/>
          </a:xfrm>
        </p:spPr>
        <p:txBody>
          <a:bodyPr>
            <a:normAutofit/>
          </a:bodyPr>
          <a:lstStyle/>
          <a:p>
            <a:r>
              <a:rPr lang="en-US">
                <a:solidFill>
                  <a:schemeClr val="bg1"/>
                </a:solidFill>
              </a:rPr>
              <a:t>Data Science Job Analysis</a:t>
            </a:r>
          </a:p>
        </p:txBody>
      </p:sp>
      <p:sp>
        <p:nvSpPr>
          <p:cNvPr id="32" name="Freeform: Shape 31">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DC1227B6-6B8D-4254-89A4-EEBAC910D9ED}"/>
              </a:ext>
            </a:extLst>
          </p:cNvPr>
          <p:cNvSpPr>
            <a:spLocks noGrp="1"/>
          </p:cNvSpPr>
          <p:nvPr>
            <p:ph type="subTitle" idx="1"/>
          </p:nvPr>
        </p:nvSpPr>
        <p:spPr>
          <a:xfrm>
            <a:off x="1524000" y="2408518"/>
            <a:ext cx="9144000" cy="600900"/>
          </a:xfrm>
        </p:spPr>
        <p:txBody>
          <a:bodyPr>
            <a:normAutofit/>
          </a:bodyPr>
          <a:lstStyle/>
          <a:p>
            <a:r>
              <a:rPr lang="en-US" sz="1800" dirty="0">
                <a:solidFill>
                  <a:schemeClr val="bg1"/>
                </a:solidFill>
              </a:rPr>
              <a:t>Sweta Gaurav</a:t>
            </a:r>
          </a:p>
        </p:txBody>
      </p:sp>
      <p:pic>
        <p:nvPicPr>
          <p:cNvPr id="14" name="Picture 3" descr="Skyscrapers against sunset">
            <a:extLst>
              <a:ext uri="{FF2B5EF4-FFF2-40B4-BE49-F238E27FC236}">
                <a16:creationId xmlns:a16="http://schemas.microsoft.com/office/drawing/2014/main" id="{48BBE2BA-7460-415A-81BD-34931D0BD383}"/>
              </a:ext>
            </a:extLst>
          </p:cNvPr>
          <p:cNvPicPr>
            <a:picLocks noChangeAspect="1"/>
          </p:cNvPicPr>
          <p:nvPr/>
        </p:nvPicPr>
        <p:blipFill rotWithShape="1">
          <a:blip r:embed="rId2"/>
          <a:srcRect t="8918" r="1" b="8918"/>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100804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335B6E0-88E3-4117-88A0-BB7C6782F8CD}"/>
              </a:ext>
            </a:extLst>
          </p:cNvPr>
          <p:cNvPicPr>
            <a:picLocks noGrp="1" noChangeAspect="1"/>
          </p:cNvPicPr>
          <p:nvPr>
            <p:ph idx="1"/>
          </p:nvPr>
        </p:nvPicPr>
        <p:blipFill rotWithShape="1">
          <a:blip r:embed="rId2"/>
          <a:srcRect l="1477" r="1753" b="-1"/>
          <a:stretch/>
        </p:blipFill>
        <p:spPr>
          <a:xfrm>
            <a:off x="457200" y="416689"/>
            <a:ext cx="11542866" cy="5984111"/>
          </a:xfrm>
          <a:prstGeom prst="rect">
            <a:avLst/>
          </a:prstGeom>
        </p:spPr>
      </p:pic>
    </p:spTree>
    <p:extLst>
      <p:ext uri="{BB962C8B-B14F-4D97-AF65-F5344CB8AC3E}">
        <p14:creationId xmlns:p14="http://schemas.microsoft.com/office/powerpoint/2010/main" val="135850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D34E-B38B-4F78-9511-CFAE4D036DA5}"/>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52DF59DA-9A97-4261-BD67-0BA9DAF00261}"/>
              </a:ext>
            </a:extLst>
          </p:cNvPr>
          <p:cNvSpPr>
            <a:spLocks noGrp="1"/>
          </p:cNvSpPr>
          <p:nvPr>
            <p:ph idx="1"/>
          </p:nvPr>
        </p:nvSpPr>
        <p:spPr>
          <a:xfrm>
            <a:off x="1388962" y="1620459"/>
            <a:ext cx="10241280" cy="4676168"/>
          </a:xfrm>
        </p:spPr>
        <p:txBody>
          <a:bodyPr/>
          <a:lstStyle/>
          <a:p>
            <a:r>
              <a:rPr lang="en-US" sz="1800" dirty="0">
                <a:effectLst/>
                <a:latin typeface="Arial" panose="020B0604020202020204" pitchFamily="34" charset="0"/>
                <a:ea typeface="Calibri" panose="020F0502020204030204" pitchFamily="34" charset="0"/>
              </a:rPr>
              <a:t>Salary is mostly dependent on location after that role come in picture. If anyone looking data science role in CALIFORNIA salary must be higher than NY. Salary also depends on how establish company is means how old is the company. Data Scientist salary must be higher than Analyst and engineer position</a:t>
            </a:r>
            <a:endParaRPr lang="en-US" dirty="0"/>
          </a:p>
        </p:txBody>
      </p:sp>
      <p:sp>
        <p:nvSpPr>
          <p:cNvPr id="4" name="Rectangle 2">
            <a:extLst>
              <a:ext uri="{FF2B5EF4-FFF2-40B4-BE49-F238E27FC236}">
                <a16:creationId xmlns:a16="http://schemas.microsoft.com/office/drawing/2014/main" id="{F6D389A8-665F-4B21-ACCB-31ABF6DEE6F5}"/>
              </a:ext>
            </a:extLst>
          </p:cNvPr>
          <p:cNvSpPr>
            <a:spLocks noChangeArrowheads="1"/>
          </p:cNvSpPr>
          <p:nvPr/>
        </p:nvSpPr>
        <p:spPr bwMode="auto">
          <a:xfrm>
            <a:off x="17362" y="4011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5">
            <a:extLst>
              <a:ext uri="{FF2B5EF4-FFF2-40B4-BE49-F238E27FC236}">
                <a16:creationId xmlns:a16="http://schemas.microsoft.com/office/drawing/2014/main" id="{42BDE407-B5E9-4113-94CC-DA2B8C430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2986268"/>
            <a:ext cx="2471196" cy="33103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CD48B6F-1F8D-413B-9690-347BD15E4290}"/>
              </a:ext>
            </a:extLst>
          </p:cNvPr>
          <p:cNvSpPr>
            <a:spLocks noChangeArrowheads="1"/>
          </p:cNvSpPr>
          <p:nvPr/>
        </p:nvSpPr>
        <p:spPr bwMode="auto">
          <a:xfrm>
            <a:off x="17362" y="32015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4286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D875-32BD-4789-941B-EE36BF12D577}"/>
              </a:ext>
            </a:extLst>
          </p:cNvPr>
          <p:cNvSpPr>
            <a:spLocks noGrp="1"/>
          </p:cNvSpPr>
          <p:nvPr>
            <p:ph type="title"/>
          </p:nvPr>
        </p:nvSpPr>
        <p:spPr>
          <a:xfrm>
            <a:off x="1371600" y="970844"/>
            <a:ext cx="10097911" cy="869244"/>
          </a:xfrm>
        </p:spPr>
        <p:txBody>
          <a:bodyPr>
            <a:normAutofit fontScale="90000"/>
          </a:bodyPr>
          <a:lstStyle/>
          <a:p>
            <a:r>
              <a:rPr lang="en-US" sz="2400" b="1" dirty="0">
                <a:effectLst/>
                <a:latin typeface="Verdana" panose="020B0604030504040204" pitchFamily="34" charset="0"/>
                <a:ea typeface="Calibri" panose="020F0502020204030204" pitchFamily="34" charset="0"/>
                <a:cs typeface="Times New Roman" panose="02020603050405020304" pitchFamily="18" charset="0"/>
              </a:rPr>
              <a:t>Overview</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B4D7A86-DD03-43B0-BBB0-A01325447364}"/>
              </a:ext>
            </a:extLst>
          </p:cNvPr>
          <p:cNvSpPr>
            <a:spLocks noGrp="1"/>
          </p:cNvSpPr>
          <p:nvPr>
            <p:ph idx="1"/>
          </p:nvPr>
        </p:nvSpPr>
        <p:spPr/>
        <p:txBody>
          <a:bodyPr>
            <a:normAutofit/>
          </a:bodyPr>
          <a:lstStyle/>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As Data Science field is exponentially growing; Number of job seeker has spiked up and so, there is a need to closely analyze the job market to know about different job sectors of Data Science, industry, job location, job title and its salary range.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b="1" dirty="0">
                <a:effectLst/>
                <a:latin typeface="Verdana" panose="020B0604030504040204" pitchFamily="34" charset="0"/>
                <a:ea typeface="Calibri" panose="020F0502020204030204" pitchFamily="34" charset="0"/>
                <a:cs typeface="Times New Roman" panose="02020603050405020304" pitchFamily="18" charset="0"/>
              </a:rPr>
              <a:t>Problem 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15000"/>
              </a:lnSpc>
              <a:spcBef>
                <a:spcPts val="2400"/>
              </a:spcBef>
              <a:spcAft>
                <a:spcPts val="460"/>
              </a:spcAft>
              <a:buNone/>
            </a:pPr>
            <a:r>
              <a:rPr lang="en-US" sz="1800" b="0" kern="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 Science Job analysis project is to evaluate various aspect of Data Science skill market such as</a:t>
            </a:r>
            <a:endPar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fontAlgn="base">
              <a:lnSpc>
                <a:spcPts val="138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Find best jobs by Salary, Company Rating and 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ts val="138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Chances of getting hired in different job sectors (data scientist, data engineer and data analyst)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ts val="138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Skills needed to get hired in a specific job sectors and salary range.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ts val="138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Which company hires the most Data Science professionals?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ts val="138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Best hot spot (cities) of all.</a:t>
            </a:r>
          </a:p>
          <a:p>
            <a:pPr marL="0" marR="0" lvl="0" indent="0" fontAlgn="base">
              <a:lnSpc>
                <a:spcPts val="1380"/>
              </a:lnSpc>
              <a:spcBef>
                <a:spcPts val="0"/>
              </a:spcBef>
              <a:spcAft>
                <a:spcPts val="0"/>
              </a:spcAft>
              <a:buNone/>
            </a:pPr>
            <a:endParaRPr lang="en-US" sz="18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0" marR="0" lvl="0" indent="0" fontAlgn="base">
              <a:lnSpc>
                <a:spcPts val="1380"/>
              </a:lnSpc>
              <a:spcBef>
                <a:spcPts val="0"/>
              </a:spcBef>
              <a:spcAft>
                <a:spcPts val="0"/>
              </a:spcAft>
              <a:buNone/>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After analysis will get to know answer to all the above questions.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2400"/>
              </a:spcBef>
              <a:spcAft>
                <a:spcPts val="600"/>
              </a:spcAft>
              <a:buNone/>
            </a:pPr>
            <a:endParaRPr lang="en-US" sz="18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6941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97F9-A737-43E1-ACD0-87FE6D11A162}"/>
              </a:ext>
            </a:extLst>
          </p:cNvPr>
          <p:cNvSpPr>
            <a:spLocks noGrp="1"/>
          </p:cNvSpPr>
          <p:nvPr>
            <p:ph type="title"/>
          </p:nvPr>
        </p:nvSpPr>
        <p:spPr>
          <a:xfrm>
            <a:off x="1371600" y="795528"/>
            <a:ext cx="10241280" cy="875228"/>
          </a:xfrm>
        </p:spPr>
        <p:txBody>
          <a:bodyPr>
            <a:normAutofit fontScale="90000"/>
          </a:bodyPr>
          <a:lstStyle/>
          <a:p>
            <a:r>
              <a:rPr lang="en-US" sz="3600" b="1" dirty="0">
                <a:solidFill>
                  <a:srgbClr val="365F91"/>
                </a:solidFill>
                <a:effectLst/>
                <a:latin typeface="Verdana" panose="020B0604030504040204" pitchFamily="34" charset="0"/>
                <a:ea typeface="Calibri" panose="020F0502020204030204" pitchFamily="34" charset="0"/>
                <a:cs typeface="Times New Roman" panose="02020603050405020304" pitchFamily="18" charset="0"/>
              </a:rPr>
              <a:t>Dataset</a:t>
            </a:r>
            <a:br>
              <a:rPr lang="en-US" sz="32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CF02F15-06A0-447A-BF33-FDA3229AEE91}"/>
              </a:ext>
            </a:extLst>
          </p:cNvPr>
          <p:cNvSpPr>
            <a:spLocks noGrp="1"/>
          </p:cNvSpPr>
          <p:nvPr>
            <p:ph idx="1"/>
          </p:nvPr>
        </p:nvSpPr>
        <p:spPr>
          <a:xfrm>
            <a:off x="1371600" y="1670756"/>
            <a:ext cx="10241280" cy="3917244"/>
          </a:xfrm>
        </p:spPr>
        <p:txBody>
          <a:bodyPr/>
          <a:lstStyle/>
          <a:p>
            <a:pPr marL="0" marR="0">
              <a:lnSpc>
                <a:spcPct val="115000"/>
              </a:lnSpc>
              <a:spcBef>
                <a:spcPts val="0"/>
              </a:spcBef>
              <a:spcAft>
                <a:spcPts val="1000"/>
              </a:spcAft>
            </a:pPr>
            <a:r>
              <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datasets link is mentioned below:</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https</a:t>
            </a:r>
            <a:r>
              <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://www.kaggle.com/andrewmvd/data-scientist-jobs</a:t>
            </a:r>
            <a:endPar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ts val="138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For this project I obtain the data from Kaggle. This dataset was containing data science positions (all assumed to be open positions at the time the dataset was published in July 2020), with features such as: Salary Estimate, Location, Company Rating, Headquarter and more.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ts val="138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Dataset has lots of missing value in a form of “ -1”, “unknown”. I have taken care of those missing values and replace it with most appropriate values.</a:t>
            </a:r>
          </a:p>
          <a:p>
            <a:pPr marL="0" marR="0" lvl="0" indent="0" fontAlgn="base">
              <a:lnSpc>
                <a:spcPts val="138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718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602C-DE1B-4123-BC0F-2E9A51889C43}"/>
              </a:ext>
            </a:extLst>
          </p:cNvPr>
          <p:cNvSpPr>
            <a:spLocks noGrp="1"/>
          </p:cNvSpPr>
          <p:nvPr>
            <p:ph type="title"/>
          </p:nvPr>
        </p:nvSpPr>
        <p:spPr>
          <a:xfrm>
            <a:off x="1371600" y="795528"/>
            <a:ext cx="10241280" cy="942961"/>
          </a:xfrm>
        </p:spPr>
        <p:txBody>
          <a:bodyPr>
            <a:normAutofit/>
          </a:bodyPr>
          <a:lstStyle/>
          <a:p>
            <a:r>
              <a:rPr lang="en-US" sz="2800" dirty="0"/>
              <a:t>Top 10 company &amp; state for Data Science job</a:t>
            </a:r>
          </a:p>
        </p:txBody>
      </p:sp>
      <p:pic>
        <p:nvPicPr>
          <p:cNvPr id="5" name="Content Placeholder 4" descr="Chart, histogram&#10;&#10;Description automatically generated">
            <a:extLst>
              <a:ext uri="{FF2B5EF4-FFF2-40B4-BE49-F238E27FC236}">
                <a16:creationId xmlns:a16="http://schemas.microsoft.com/office/drawing/2014/main" id="{7F9231D8-712D-41D0-9075-B7C1738D5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173" y="2011362"/>
            <a:ext cx="5173022" cy="3959225"/>
          </a:xfrm>
        </p:spPr>
      </p:pic>
      <p:pic>
        <p:nvPicPr>
          <p:cNvPr id="7" name="Picture 6" descr="Chart, bar chart&#10;&#10;Description automatically generated">
            <a:extLst>
              <a:ext uri="{FF2B5EF4-FFF2-40B4-BE49-F238E27FC236}">
                <a16:creationId xmlns:a16="http://schemas.microsoft.com/office/drawing/2014/main" id="{B2805FF2-B6B1-49DD-8448-0040B4D67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144" y="2112963"/>
            <a:ext cx="5999543" cy="3959225"/>
          </a:xfrm>
          <a:prstGeom prst="rect">
            <a:avLst/>
          </a:prstGeom>
        </p:spPr>
      </p:pic>
    </p:spTree>
    <p:extLst>
      <p:ext uri="{BB962C8B-B14F-4D97-AF65-F5344CB8AC3E}">
        <p14:creationId xmlns:p14="http://schemas.microsoft.com/office/powerpoint/2010/main" val="273023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3FAE-DF92-460B-A9DB-3CBEAEDF6542}"/>
              </a:ext>
            </a:extLst>
          </p:cNvPr>
          <p:cNvSpPr>
            <a:spLocks noGrp="1"/>
          </p:cNvSpPr>
          <p:nvPr>
            <p:ph type="title"/>
          </p:nvPr>
        </p:nvSpPr>
        <p:spPr>
          <a:xfrm>
            <a:off x="1371600" y="795528"/>
            <a:ext cx="10241280" cy="983916"/>
          </a:xfrm>
        </p:spPr>
        <p:txBody>
          <a:bodyPr>
            <a:normAutofit/>
          </a:bodyPr>
          <a:lstStyle/>
          <a:p>
            <a:r>
              <a:rPr lang="en-US" sz="2800" dirty="0"/>
              <a:t>Top</a:t>
            </a:r>
            <a:r>
              <a:rPr lang="en-US" sz="2800" b="0" dirty="0"/>
              <a:t> Data Science job title &amp; Headquarters</a:t>
            </a:r>
            <a:endParaRPr lang="en-US" sz="2800" dirty="0"/>
          </a:p>
        </p:txBody>
      </p:sp>
      <p:pic>
        <p:nvPicPr>
          <p:cNvPr id="5" name="Content Placeholder 4" descr="Chart&#10;&#10;Description automatically generated with medium confidence">
            <a:extLst>
              <a:ext uri="{FF2B5EF4-FFF2-40B4-BE49-F238E27FC236}">
                <a16:creationId xmlns:a16="http://schemas.microsoft.com/office/drawing/2014/main" id="{BF0DD69A-66D5-4A49-A006-0EF2532C2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973" y="1952979"/>
            <a:ext cx="5278966" cy="3905954"/>
          </a:xfrm>
        </p:spPr>
      </p:pic>
      <p:pic>
        <p:nvPicPr>
          <p:cNvPr id="7" name="Picture 6" descr="Chart, histogram&#10;&#10;Description automatically generated">
            <a:extLst>
              <a:ext uri="{FF2B5EF4-FFF2-40B4-BE49-F238E27FC236}">
                <a16:creationId xmlns:a16="http://schemas.microsoft.com/office/drawing/2014/main" id="{255269FF-A579-4BA2-B4D0-3F9DD2A7F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708" y="1952980"/>
            <a:ext cx="5667737" cy="4308924"/>
          </a:xfrm>
          <a:prstGeom prst="rect">
            <a:avLst/>
          </a:prstGeom>
        </p:spPr>
      </p:pic>
    </p:spTree>
    <p:extLst>
      <p:ext uri="{BB962C8B-B14F-4D97-AF65-F5344CB8AC3E}">
        <p14:creationId xmlns:p14="http://schemas.microsoft.com/office/powerpoint/2010/main" val="4146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763B-BEA6-424D-863D-EEEC587355CF}"/>
              </a:ext>
            </a:extLst>
          </p:cNvPr>
          <p:cNvSpPr>
            <a:spLocks noGrp="1"/>
          </p:cNvSpPr>
          <p:nvPr>
            <p:ph type="title"/>
          </p:nvPr>
        </p:nvSpPr>
        <p:spPr>
          <a:xfrm>
            <a:off x="1507067" y="743173"/>
            <a:ext cx="10241280" cy="837271"/>
          </a:xfrm>
        </p:spPr>
        <p:txBody>
          <a:bodyPr>
            <a:normAutofit fontScale="90000"/>
          </a:bodyPr>
          <a:lstStyle/>
          <a:p>
            <a:r>
              <a:rPr lang="en-US" sz="2800" dirty="0"/>
              <a:t>Foundation year &amp; type of ownership</a:t>
            </a:r>
          </a:p>
        </p:txBody>
      </p:sp>
      <p:pic>
        <p:nvPicPr>
          <p:cNvPr id="5" name="Content Placeholder 4" descr="Chart, bar chart&#10;&#10;Description automatically generated">
            <a:extLst>
              <a:ext uri="{FF2B5EF4-FFF2-40B4-BE49-F238E27FC236}">
                <a16:creationId xmlns:a16="http://schemas.microsoft.com/office/drawing/2014/main" id="{DCDC7846-6E5A-41A5-B1FD-932A9FEFF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467" y="1862667"/>
            <a:ext cx="5152505" cy="4209521"/>
          </a:xfrm>
        </p:spPr>
      </p:pic>
      <p:pic>
        <p:nvPicPr>
          <p:cNvPr id="7" name="Picture 6" descr="Chart, bar chart, histogram&#10;&#10;Description automatically generated">
            <a:extLst>
              <a:ext uri="{FF2B5EF4-FFF2-40B4-BE49-F238E27FC236}">
                <a16:creationId xmlns:a16="http://schemas.microsoft.com/office/drawing/2014/main" id="{1839BB70-2351-49E3-9EA9-C5B0C444C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023" y="1862668"/>
            <a:ext cx="5966977" cy="4018844"/>
          </a:xfrm>
          <a:prstGeom prst="rect">
            <a:avLst/>
          </a:prstGeom>
        </p:spPr>
      </p:pic>
    </p:spTree>
    <p:extLst>
      <p:ext uri="{BB962C8B-B14F-4D97-AF65-F5344CB8AC3E}">
        <p14:creationId xmlns:p14="http://schemas.microsoft.com/office/powerpoint/2010/main" val="429287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1DDD-0BB9-4903-B97A-0C0C102F3ACD}"/>
              </a:ext>
            </a:extLst>
          </p:cNvPr>
          <p:cNvSpPr>
            <a:spLocks noGrp="1"/>
          </p:cNvSpPr>
          <p:nvPr>
            <p:ph type="title"/>
          </p:nvPr>
        </p:nvSpPr>
        <p:spPr>
          <a:xfrm>
            <a:off x="1371600" y="795528"/>
            <a:ext cx="10241280" cy="480116"/>
          </a:xfrm>
        </p:spPr>
        <p:txBody>
          <a:bodyPr>
            <a:normAutofit/>
          </a:bodyPr>
          <a:lstStyle/>
          <a:p>
            <a:r>
              <a:rPr lang="en-US" sz="2800" dirty="0"/>
              <a:t>Sectors in data science job</a:t>
            </a:r>
          </a:p>
        </p:txBody>
      </p:sp>
      <p:pic>
        <p:nvPicPr>
          <p:cNvPr id="5" name="Content Placeholder 4" descr="Chart&#10;&#10;Description automatically generated">
            <a:extLst>
              <a:ext uri="{FF2B5EF4-FFF2-40B4-BE49-F238E27FC236}">
                <a16:creationId xmlns:a16="http://schemas.microsoft.com/office/drawing/2014/main" id="{56AF9BEB-885A-4B6B-AC53-5DC22E6C57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720" y="1604958"/>
            <a:ext cx="5278966" cy="3959225"/>
          </a:xfrm>
        </p:spPr>
      </p:pic>
    </p:spTree>
    <p:extLst>
      <p:ext uri="{BB962C8B-B14F-4D97-AF65-F5344CB8AC3E}">
        <p14:creationId xmlns:p14="http://schemas.microsoft.com/office/powerpoint/2010/main" val="76220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4CCE3197-8BBA-49A1-A8A7-F47FB244A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C5D9031-3674-45D6-A9CD-3B5502BD8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8757"/>
            <a:ext cx="12192002" cy="2378310"/>
          </a:xfrm>
          <a:prstGeom prst="rect">
            <a:avLst/>
          </a:prstGeom>
          <a:gradFill>
            <a:gsLst>
              <a:gs pos="0">
                <a:schemeClr val="accent5">
                  <a:alpha val="88000"/>
                </a:schemeClr>
              </a:gs>
              <a:gs pos="84000">
                <a:schemeClr val="accent2">
                  <a:alpha val="96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316FC2C8-85D1-469C-8765-2381A8D22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3" y="-28758"/>
            <a:ext cx="11734798" cy="2378312"/>
          </a:xfrm>
          <a:prstGeom prst="rect">
            <a:avLst/>
          </a:prstGeom>
          <a:gradFill>
            <a:gsLst>
              <a:gs pos="0">
                <a:schemeClr val="accent5">
                  <a:alpha val="0"/>
                </a:schemeClr>
              </a:gs>
              <a:gs pos="100000">
                <a:schemeClr val="accent6">
                  <a:alpha val="44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1">
            <a:extLst>
              <a:ext uri="{FF2B5EF4-FFF2-40B4-BE49-F238E27FC236}">
                <a16:creationId xmlns:a16="http://schemas.microsoft.com/office/drawing/2014/main" id="{85E72AC0-5005-4864-BFA5-33B5E0BC5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01756" y="-3271597"/>
            <a:ext cx="2376595" cy="8865706"/>
          </a:xfrm>
          <a:prstGeom prst="rect">
            <a:avLst/>
          </a:prstGeom>
          <a:gradFill>
            <a:gsLst>
              <a:gs pos="0">
                <a:schemeClr val="accent4">
                  <a:alpha val="19000"/>
                </a:schemeClr>
              </a:gs>
              <a:gs pos="99000">
                <a:schemeClr val="accent5">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3606EB-B02A-4045-A6A5-57FAEEAF6A82}"/>
              </a:ext>
            </a:extLst>
          </p:cNvPr>
          <p:cNvSpPr>
            <a:spLocks noGrp="1"/>
          </p:cNvSpPr>
          <p:nvPr>
            <p:ph type="title"/>
          </p:nvPr>
        </p:nvSpPr>
        <p:spPr>
          <a:xfrm>
            <a:off x="1371601" y="457200"/>
            <a:ext cx="9448800" cy="1029437"/>
          </a:xfrm>
        </p:spPr>
        <p:txBody>
          <a:bodyPr anchor="ctr">
            <a:normAutofit/>
          </a:bodyPr>
          <a:lstStyle/>
          <a:p>
            <a:r>
              <a:rPr lang="en-US" sz="3200" dirty="0">
                <a:solidFill>
                  <a:schemeClr val="bg1"/>
                </a:solidFill>
              </a:rPr>
              <a:t>Job percentage by state and city</a:t>
            </a:r>
          </a:p>
        </p:txBody>
      </p:sp>
      <p:pic>
        <p:nvPicPr>
          <p:cNvPr id="15" name="Picture 14">
            <a:extLst>
              <a:ext uri="{FF2B5EF4-FFF2-40B4-BE49-F238E27FC236}">
                <a16:creationId xmlns:a16="http://schemas.microsoft.com/office/drawing/2014/main" id="{1C2E1FA8-3A74-4CDA-AB56-A1FC909E0ED0}"/>
              </a:ext>
            </a:extLst>
          </p:cNvPr>
          <p:cNvPicPr>
            <a:picLocks noChangeAspect="1"/>
          </p:cNvPicPr>
          <p:nvPr/>
        </p:nvPicPr>
        <p:blipFill>
          <a:blip r:embed="rId2"/>
          <a:stretch>
            <a:fillRect/>
          </a:stretch>
        </p:blipFill>
        <p:spPr>
          <a:xfrm>
            <a:off x="1371601" y="2349554"/>
            <a:ext cx="4600352" cy="2376596"/>
          </a:xfrm>
          <a:prstGeom prst="rect">
            <a:avLst/>
          </a:prstGeom>
        </p:spPr>
      </p:pic>
      <p:pic>
        <p:nvPicPr>
          <p:cNvPr id="10" name="Picture 9">
            <a:extLst>
              <a:ext uri="{FF2B5EF4-FFF2-40B4-BE49-F238E27FC236}">
                <a16:creationId xmlns:a16="http://schemas.microsoft.com/office/drawing/2014/main" id="{15D2EE43-7F15-405C-864E-6E31C264A6B9}"/>
              </a:ext>
            </a:extLst>
          </p:cNvPr>
          <p:cNvPicPr>
            <a:picLocks noChangeAspect="1"/>
          </p:cNvPicPr>
          <p:nvPr/>
        </p:nvPicPr>
        <p:blipFill>
          <a:blip r:embed="rId3"/>
          <a:stretch>
            <a:fillRect/>
          </a:stretch>
        </p:blipFill>
        <p:spPr>
          <a:xfrm>
            <a:off x="6220048" y="2402820"/>
            <a:ext cx="4600352" cy="2288675"/>
          </a:xfrm>
          <a:prstGeom prst="rect">
            <a:avLst/>
          </a:prstGeom>
        </p:spPr>
      </p:pic>
      <p:sp>
        <p:nvSpPr>
          <p:cNvPr id="11" name="Content Placeholder 10">
            <a:extLst>
              <a:ext uri="{FF2B5EF4-FFF2-40B4-BE49-F238E27FC236}">
                <a16:creationId xmlns:a16="http://schemas.microsoft.com/office/drawing/2014/main" id="{D2C67EBE-0B4A-479F-AB7B-125A0A392DA4}"/>
              </a:ext>
            </a:extLst>
          </p:cNvPr>
          <p:cNvSpPr>
            <a:spLocks noGrp="1"/>
          </p:cNvSpPr>
          <p:nvPr>
            <p:ph idx="1"/>
          </p:nvPr>
        </p:nvSpPr>
        <p:spPr>
          <a:xfrm>
            <a:off x="1371601" y="4993537"/>
            <a:ext cx="9448800" cy="1332078"/>
          </a:xfrm>
        </p:spPr>
        <p:txBody>
          <a:bodyPr>
            <a:normAutofit/>
          </a:bodyPr>
          <a:lstStyle/>
          <a:p>
            <a:pPr marL="0" indent="0">
              <a:buNone/>
            </a:pPr>
            <a:r>
              <a:rPr lang="en-US" sz="1400" dirty="0"/>
              <a:t>Above graph shows that in data science role Texas and California has highest no of  job among all the state. Delaware has least number of job. When I visualize the city graph Austin, TX comes in first place and San Diego, CA comes after that.</a:t>
            </a:r>
          </a:p>
        </p:txBody>
      </p:sp>
    </p:spTree>
    <p:extLst>
      <p:ext uri="{BB962C8B-B14F-4D97-AF65-F5344CB8AC3E}">
        <p14:creationId xmlns:p14="http://schemas.microsoft.com/office/powerpoint/2010/main" val="402279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3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64FB7E2-D589-4EEE-BE95-3B66BF214D88}"/>
              </a:ext>
            </a:extLst>
          </p:cNvPr>
          <p:cNvPicPr>
            <a:picLocks noGrp="1" noChangeAspect="1"/>
          </p:cNvPicPr>
          <p:nvPr>
            <p:ph idx="1"/>
          </p:nvPr>
        </p:nvPicPr>
        <p:blipFill rotWithShape="1">
          <a:blip r:embed="rId2"/>
          <a:srcRect r="1808"/>
          <a:stretch/>
        </p:blipFill>
        <p:spPr>
          <a:xfrm>
            <a:off x="457200" y="457200"/>
            <a:ext cx="11277600" cy="5943600"/>
          </a:xfrm>
          <a:prstGeom prst="rect">
            <a:avLst/>
          </a:prstGeom>
        </p:spPr>
      </p:pic>
    </p:spTree>
    <p:extLst>
      <p:ext uri="{BB962C8B-B14F-4D97-AF65-F5344CB8AC3E}">
        <p14:creationId xmlns:p14="http://schemas.microsoft.com/office/powerpoint/2010/main" val="160674828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345</TotalTime>
  <Words>396</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Gill Sans Nova</vt:lpstr>
      <vt:lpstr>Symbol</vt:lpstr>
      <vt:lpstr>Verdana</vt:lpstr>
      <vt:lpstr>GradientRiseVTI</vt:lpstr>
      <vt:lpstr>Data Science Job Analysis</vt:lpstr>
      <vt:lpstr>Overview </vt:lpstr>
      <vt:lpstr>Dataset </vt:lpstr>
      <vt:lpstr>Top 10 company &amp; state for Data Science job</vt:lpstr>
      <vt:lpstr>Top Data Science job title &amp; Headquarters</vt:lpstr>
      <vt:lpstr>Foundation year &amp; type of ownership</vt:lpstr>
      <vt:lpstr>Sectors in data science job</vt:lpstr>
      <vt:lpstr>Job percentage by state and city</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Sudarshan</dc:creator>
  <cp:lastModifiedBy>Kumar, Sudarshan</cp:lastModifiedBy>
  <cp:revision>11</cp:revision>
  <dcterms:created xsi:type="dcterms:W3CDTF">2021-03-23T05:46:18Z</dcterms:created>
  <dcterms:modified xsi:type="dcterms:W3CDTF">2021-03-31T00:31:26Z</dcterms:modified>
</cp:coreProperties>
</file>