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59" r:id="rId6"/>
    <p:sldId id="264" r:id="rId7"/>
    <p:sldId id="263" r:id="rId8"/>
    <p:sldId id="265" r:id="rId9"/>
    <p:sldId id="267"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49D3-F43B-49D2-8F9F-281FC516C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4651A7-9984-4FC3-9141-3BC7CF5B9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B4447-A8C6-43EA-9A65-7F252312F75A}"/>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5" name="Footer Placeholder 4">
            <a:extLst>
              <a:ext uri="{FF2B5EF4-FFF2-40B4-BE49-F238E27FC236}">
                <a16:creationId xmlns:a16="http://schemas.microsoft.com/office/drawing/2014/main" id="{8C039835-A864-4C5B-9DBE-1C597BB4D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43210-52C8-4DBB-933F-E9F8FCB5EEE2}"/>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174445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0B88-FBC5-4481-9BD6-F4C5ACDFC3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DD4BC2-AC59-48B6-A85D-72274DF74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AEFCF-7094-44B5-8523-51D5932CF7F8}"/>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5" name="Footer Placeholder 4">
            <a:extLst>
              <a:ext uri="{FF2B5EF4-FFF2-40B4-BE49-F238E27FC236}">
                <a16:creationId xmlns:a16="http://schemas.microsoft.com/office/drawing/2014/main" id="{CF2645BB-4E54-4F0E-8225-47DAC4DEF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60B1F-114E-4D52-AA7F-052A5CBF4AC8}"/>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300852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05C230-CF6F-4B6B-B06E-932868FBA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61C3B8-FAAC-45EE-A17C-3AA1FE0BFA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E7E7C-3793-4A03-B1D3-8075460CE212}"/>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5" name="Footer Placeholder 4">
            <a:extLst>
              <a:ext uri="{FF2B5EF4-FFF2-40B4-BE49-F238E27FC236}">
                <a16:creationId xmlns:a16="http://schemas.microsoft.com/office/drawing/2014/main" id="{89802082-F385-43ED-8157-9AF25F1E5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9F44A-63C1-476B-9B78-B59229D80635}"/>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20950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7850-BA80-4137-B0C7-7C937D7EA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20AB5-29C1-47F3-819F-057205530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FDA9F-512A-4B81-A8F8-4A675D96F18C}"/>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5" name="Footer Placeholder 4">
            <a:extLst>
              <a:ext uri="{FF2B5EF4-FFF2-40B4-BE49-F238E27FC236}">
                <a16:creationId xmlns:a16="http://schemas.microsoft.com/office/drawing/2014/main" id="{BF23EB5B-5112-477F-8BCB-7D3D9F0A5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EBD26-5490-4044-9DD4-B39865596228}"/>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344855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B9BE-BEB0-4EC2-AA28-8F4E9BCDA6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4DA00D-33BF-48D4-ACBD-D1A50094E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8715D8-357B-4D38-B038-61E1F3EF71AC}"/>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5" name="Footer Placeholder 4">
            <a:extLst>
              <a:ext uri="{FF2B5EF4-FFF2-40B4-BE49-F238E27FC236}">
                <a16:creationId xmlns:a16="http://schemas.microsoft.com/office/drawing/2014/main" id="{679B9CB7-B635-49E3-9D2B-4F248C11C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7F184-90F8-441C-A28E-A450031F1AFE}"/>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75938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2685-94ED-48AE-8C07-BF9B28DA9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1A615-9961-4197-9345-734B7838E1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D0B2D6-2858-4276-8C21-C0FF5C2166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F04348-D74F-46B3-A826-26F20CDE7AC1}"/>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6" name="Footer Placeholder 5">
            <a:extLst>
              <a:ext uri="{FF2B5EF4-FFF2-40B4-BE49-F238E27FC236}">
                <a16:creationId xmlns:a16="http://schemas.microsoft.com/office/drawing/2014/main" id="{13B36348-B574-4944-898C-11916C2EC4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1DD6D-4026-4BD3-92B1-C90B5FFD27EA}"/>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75004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54EE-0927-4EBB-BF03-6F84909FCF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0F6CBF-F84F-4E50-9531-6411EC45C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09535-8D12-4DF0-9141-6CB2A17DE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4D0245-4DDD-4DAD-BB05-E9AD4268F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3FCEB-1C69-4EB3-982E-A5A170519C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7A09FC-8AE2-45DD-8D8E-BDDC1AD7EE2C}"/>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8" name="Footer Placeholder 7">
            <a:extLst>
              <a:ext uri="{FF2B5EF4-FFF2-40B4-BE49-F238E27FC236}">
                <a16:creationId xmlns:a16="http://schemas.microsoft.com/office/drawing/2014/main" id="{3AB0DB1F-B3DB-4C9E-A0A3-6BB0259E43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7F73F-A08B-41CE-9F83-33A34D0CC973}"/>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2927655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5F75-E9FB-445F-9594-462E75F0F5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821B5-DBA2-4645-95CE-A1FAFF1C850B}"/>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4" name="Footer Placeholder 3">
            <a:extLst>
              <a:ext uri="{FF2B5EF4-FFF2-40B4-BE49-F238E27FC236}">
                <a16:creationId xmlns:a16="http://schemas.microsoft.com/office/drawing/2014/main" id="{DF5583C5-A110-47AB-8A15-8ABC54FBD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FE60F-E012-4014-90B8-3032AF605802}"/>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131709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8E836C-7B2C-401D-87E8-9F0B74968B50}"/>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3" name="Footer Placeholder 2">
            <a:extLst>
              <a:ext uri="{FF2B5EF4-FFF2-40B4-BE49-F238E27FC236}">
                <a16:creationId xmlns:a16="http://schemas.microsoft.com/office/drawing/2014/main" id="{6A712BA8-40D2-463D-B83A-6FE8E8F515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BB722-DB0E-4537-9D88-256D7FC38D65}"/>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307264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A0BB-D447-4889-AF00-A6C0050B8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FC8A5C-279C-436B-8A51-8C021F85A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856DE8-C876-4A31-B80C-236EF5F37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693B4-927F-4EA8-9ED4-BF7AA263C4CC}"/>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6" name="Footer Placeholder 5">
            <a:extLst>
              <a:ext uri="{FF2B5EF4-FFF2-40B4-BE49-F238E27FC236}">
                <a16:creationId xmlns:a16="http://schemas.microsoft.com/office/drawing/2014/main" id="{78A608E1-B3E8-466E-BECE-892358DB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18524-A518-44EC-AC88-AB8D1B447928}"/>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247314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7F00-BD38-46D7-8763-692413D24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1AD78E-9694-4C97-A028-D3B29EE746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3D8653-B3B1-48C2-877C-9E165CD8F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2F830-CD93-4801-9A7A-0C293BCEC46E}"/>
              </a:ext>
            </a:extLst>
          </p:cNvPr>
          <p:cNvSpPr>
            <a:spLocks noGrp="1"/>
          </p:cNvSpPr>
          <p:nvPr>
            <p:ph type="dt" sz="half" idx="10"/>
          </p:nvPr>
        </p:nvSpPr>
        <p:spPr/>
        <p:txBody>
          <a:bodyPr/>
          <a:lstStyle/>
          <a:p>
            <a:fld id="{4B67F253-6B47-435C-8F61-4C2033151D76}" type="datetimeFigureOut">
              <a:rPr lang="en-US" smtClean="0"/>
              <a:t>3/26/2021</a:t>
            </a:fld>
            <a:endParaRPr lang="en-US"/>
          </a:p>
        </p:txBody>
      </p:sp>
      <p:sp>
        <p:nvSpPr>
          <p:cNvPr id="6" name="Footer Placeholder 5">
            <a:extLst>
              <a:ext uri="{FF2B5EF4-FFF2-40B4-BE49-F238E27FC236}">
                <a16:creationId xmlns:a16="http://schemas.microsoft.com/office/drawing/2014/main" id="{0AFE3940-EF09-4DE4-9976-90FE607AB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F76CB-15CE-4B53-AFBA-8EB14DC439D2}"/>
              </a:ext>
            </a:extLst>
          </p:cNvPr>
          <p:cNvSpPr>
            <a:spLocks noGrp="1"/>
          </p:cNvSpPr>
          <p:nvPr>
            <p:ph type="sldNum" sz="quarter" idx="12"/>
          </p:nvPr>
        </p:nvSpPr>
        <p:spPr/>
        <p:txBody>
          <a:bodyPr/>
          <a:lstStyle/>
          <a:p>
            <a:fld id="{495DE3CF-B05B-4BC9-BDDD-22D8BB470FF4}" type="slidenum">
              <a:rPr lang="en-US" smtClean="0"/>
              <a:t>‹#›</a:t>
            </a:fld>
            <a:endParaRPr lang="en-US"/>
          </a:p>
        </p:txBody>
      </p:sp>
    </p:spTree>
    <p:extLst>
      <p:ext uri="{BB962C8B-B14F-4D97-AF65-F5344CB8AC3E}">
        <p14:creationId xmlns:p14="http://schemas.microsoft.com/office/powerpoint/2010/main" val="31374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1FDEB3-EA98-4E98-BC7B-AC178B772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55EF48-AA9F-4940-87A9-9FF93C11A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E366C-41C6-4460-94FE-BBE43EE052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7F253-6B47-435C-8F61-4C2033151D76}" type="datetimeFigureOut">
              <a:rPr lang="en-US" smtClean="0"/>
              <a:t>3/26/2021</a:t>
            </a:fld>
            <a:endParaRPr lang="en-US"/>
          </a:p>
        </p:txBody>
      </p:sp>
      <p:sp>
        <p:nvSpPr>
          <p:cNvPr id="5" name="Footer Placeholder 4">
            <a:extLst>
              <a:ext uri="{FF2B5EF4-FFF2-40B4-BE49-F238E27FC236}">
                <a16:creationId xmlns:a16="http://schemas.microsoft.com/office/drawing/2014/main" id="{6F5902E7-B805-4F77-BC24-30A17C5A6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3D1E4A-E93B-4779-8B7E-5FA5521B1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DE3CF-B05B-4BC9-BDDD-22D8BB470FF4}" type="slidenum">
              <a:rPr lang="en-US" smtClean="0"/>
              <a:t>‹#›</a:t>
            </a:fld>
            <a:endParaRPr lang="en-US"/>
          </a:p>
        </p:txBody>
      </p:sp>
    </p:spTree>
    <p:extLst>
      <p:ext uri="{BB962C8B-B14F-4D97-AF65-F5344CB8AC3E}">
        <p14:creationId xmlns:p14="http://schemas.microsoft.com/office/powerpoint/2010/main" val="1213610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ruppo.acea.it/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1"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5"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BF3B82A-1862-44E8-81D6-1F6087D13CD0}"/>
              </a:ext>
            </a:extLst>
          </p:cNvPr>
          <p:cNvSpPr>
            <a:spLocks noGrp="1"/>
          </p:cNvSpPr>
          <p:nvPr>
            <p:ph type="ctrTitle"/>
          </p:nvPr>
        </p:nvSpPr>
        <p:spPr>
          <a:xfrm>
            <a:off x="3215729" y="1944547"/>
            <a:ext cx="5760846" cy="1378119"/>
          </a:xfrm>
        </p:spPr>
        <p:txBody>
          <a:bodyPr>
            <a:normAutofit/>
          </a:bodyPr>
          <a:lstStyle/>
          <a:p>
            <a:r>
              <a:rPr lang="en-US" sz="2000" b="1" i="0" dirty="0" err="1">
                <a:solidFill>
                  <a:srgbClr val="000000"/>
                </a:solidFill>
                <a:effectLst/>
                <a:latin typeface="Helvetica Neue"/>
              </a:rPr>
              <a:t>Acea</a:t>
            </a:r>
            <a:r>
              <a:rPr lang="en-US" sz="2000" b="1" i="0" dirty="0">
                <a:solidFill>
                  <a:srgbClr val="000000"/>
                </a:solidFill>
                <a:effectLst/>
                <a:latin typeface="Helvetica Neue"/>
              </a:rPr>
              <a:t> Smart Water (Aquifer </a:t>
            </a:r>
            <a:r>
              <a:rPr lang="en-US" sz="2000" b="1" i="0" dirty="0" err="1">
                <a:solidFill>
                  <a:srgbClr val="000000"/>
                </a:solidFill>
                <a:effectLst/>
                <a:latin typeface="Helvetica Neue"/>
              </a:rPr>
              <a:t>Petrignano</a:t>
            </a:r>
            <a:r>
              <a:rPr lang="en-US" sz="2000" b="1" i="0" dirty="0">
                <a:solidFill>
                  <a:srgbClr val="000000"/>
                </a:solidFill>
                <a:effectLst/>
                <a:latin typeface="Helvetica Neue"/>
              </a:rPr>
              <a:t>)</a:t>
            </a:r>
            <a:br>
              <a:rPr lang="en-US" sz="2000" b="1" i="0" dirty="0">
                <a:solidFill>
                  <a:srgbClr val="000000"/>
                </a:solidFill>
                <a:effectLst/>
                <a:latin typeface="Helvetica Neue"/>
              </a:rPr>
            </a:br>
            <a:endParaRPr lang="en-US" sz="2000" dirty="0">
              <a:solidFill>
                <a:schemeClr val="tx2"/>
              </a:solidFill>
            </a:endParaRPr>
          </a:p>
        </p:txBody>
      </p:sp>
      <p:sp>
        <p:nvSpPr>
          <p:cNvPr id="3" name="Subtitle 2">
            <a:extLst>
              <a:ext uri="{FF2B5EF4-FFF2-40B4-BE49-F238E27FC236}">
                <a16:creationId xmlns:a16="http://schemas.microsoft.com/office/drawing/2014/main" id="{6C772E7B-E783-4E02-AC6E-E76DEA1C366B}"/>
              </a:ext>
            </a:extLst>
          </p:cNvPr>
          <p:cNvSpPr>
            <a:spLocks noGrp="1"/>
          </p:cNvSpPr>
          <p:nvPr>
            <p:ph type="subTitle" idx="1"/>
          </p:nvPr>
        </p:nvSpPr>
        <p:spPr>
          <a:xfrm>
            <a:off x="3246833" y="3535334"/>
            <a:ext cx="5760846" cy="1383907"/>
          </a:xfrm>
        </p:spPr>
        <p:txBody>
          <a:bodyPr>
            <a:normAutofit/>
          </a:bodyPr>
          <a:lstStyle/>
          <a:p>
            <a:r>
              <a:rPr lang="en-US" dirty="0">
                <a:solidFill>
                  <a:schemeClr val="tx2"/>
                </a:solidFill>
              </a:rPr>
              <a:t>Sweta Gaurav</a:t>
            </a:r>
          </a:p>
          <a:p>
            <a:r>
              <a:rPr lang="en-US" dirty="0">
                <a:solidFill>
                  <a:schemeClr val="tx2"/>
                </a:solidFill>
              </a:rPr>
              <a:t>Data Science Intensive Capstone Project</a:t>
            </a:r>
          </a:p>
          <a:p>
            <a:endParaRPr lang="en-US" dirty="0">
              <a:solidFill>
                <a:schemeClr val="tx2"/>
              </a:solidFill>
            </a:endParaRPr>
          </a:p>
        </p:txBody>
      </p:sp>
      <p:pic>
        <p:nvPicPr>
          <p:cNvPr id="1026" name="Picture 2" descr="Springboard">
            <a:extLst>
              <a:ext uri="{FF2B5EF4-FFF2-40B4-BE49-F238E27FC236}">
                <a16:creationId xmlns:a16="http://schemas.microsoft.com/office/drawing/2014/main" id="{A200D926-E651-4208-B282-073CD9734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527" y="4904044"/>
            <a:ext cx="3705225" cy="9318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63E7E60E-2A7A-4B8E-99AB-311003FA1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273994"/>
            <a:ext cx="2143125" cy="2143125"/>
          </a:xfrm>
          <a:prstGeom prst="rect">
            <a:avLst/>
          </a:prstGeom>
        </p:spPr>
      </p:pic>
    </p:spTree>
    <p:extLst>
      <p:ext uri="{BB962C8B-B14F-4D97-AF65-F5344CB8AC3E}">
        <p14:creationId xmlns:p14="http://schemas.microsoft.com/office/powerpoint/2010/main" val="30036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0">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8C62CF-6C86-4859-BE70-650E9F4222AB}"/>
              </a:ext>
            </a:extLst>
          </p:cNvPr>
          <p:cNvSpPr>
            <a:spLocks noGrp="1"/>
          </p:cNvSpPr>
          <p:nvPr>
            <p:ph type="ctrTitle"/>
          </p:nvPr>
        </p:nvSpPr>
        <p:spPr>
          <a:xfrm>
            <a:off x="718686" y="5091762"/>
            <a:ext cx="7484787" cy="1264588"/>
          </a:xfrm>
        </p:spPr>
        <p:txBody>
          <a:bodyPr anchor="ctr">
            <a:normAutofit/>
          </a:bodyPr>
          <a:lstStyle/>
          <a:p>
            <a:pPr algn="r"/>
            <a:r>
              <a:rPr lang="en-US" sz="4100" dirty="0">
                <a:solidFill>
                  <a:srgbClr val="FFFFFF"/>
                </a:solidFill>
              </a:rPr>
              <a:t>Prediction of underground water depth for Prophet</a:t>
            </a:r>
          </a:p>
        </p:txBody>
      </p:sp>
      <p:sp>
        <p:nvSpPr>
          <p:cNvPr id="3" name="Subtitle 2">
            <a:extLst>
              <a:ext uri="{FF2B5EF4-FFF2-40B4-BE49-F238E27FC236}">
                <a16:creationId xmlns:a16="http://schemas.microsoft.com/office/drawing/2014/main" id="{3A5CD953-E50C-4A51-AFE4-B081B1696778}"/>
              </a:ext>
            </a:extLst>
          </p:cNvPr>
          <p:cNvSpPr>
            <a:spLocks noGrp="1"/>
          </p:cNvSpPr>
          <p:nvPr>
            <p:ph type="subTitle" idx="1"/>
          </p:nvPr>
        </p:nvSpPr>
        <p:spPr>
          <a:xfrm>
            <a:off x="8602119" y="5091763"/>
            <a:ext cx="2871195" cy="1264587"/>
          </a:xfrm>
        </p:spPr>
        <p:txBody>
          <a:bodyPr anchor="ctr">
            <a:normAutofit fontScale="92500" lnSpcReduction="10000"/>
          </a:bodyPr>
          <a:lstStyle/>
          <a:p>
            <a:pPr algn="l"/>
            <a:r>
              <a:rPr lang="en-US" sz="2000" dirty="0">
                <a:solidFill>
                  <a:srgbClr val="FFC000"/>
                </a:solidFill>
              </a:rPr>
              <a:t>According to prediction water label goes from -27m to -24.6m and it follow the previous pattern.</a:t>
            </a:r>
          </a:p>
        </p:txBody>
      </p:sp>
      <p:pic>
        <p:nvPicPr>
          <p:cNvPr id="6" name="Picture 5" descr="Chart, line chart&#10;&#10;Description automatically generated">
            <a:extLst>
              <a:ext uri="{FF2B5EF4-FFF2-40B4-BE49-F238E27FC236}">
                <a16:creationId xmlns:a16="http://schemas.microsoft.com/office/drawing/2014/main" id="{9473C7D3-64E5-4C4E-90FD-86C2B92E9478}"/>
              </a:ext>
            </a:extLst>
          </p:cNvPr>
          <p:cNvPicPr>
            <a:picLocks noChangeAspect="1"/>
          </p:cNvPicPr>
          <p:nvPr/>
        </p:nvPicPr>
        <p:blipFill rotWithShape="1">
          <a:blip r:embed="rId2">
            <a:extLst>
              <a:ext uri="{28A0092B-C50C-407E-A947-70E740481C1C}">
                <a14:useLocalDpi xmlns:a14="http://schemas.microsoft.com/office/drawing/2010/main" val="0"/>
              </a:ext>
            </a:extLst>
          </a:blip>
          <a:srcRect r="-1" b="3404"/>
          <a:stretch/>
        </p:blipFill>
        <p:spPr>
          <a:xfrm>
            <a:off x="320040" y="472892"/>
            <a:ext cx="11153274" cy="4309420"/>
          </a:xfrm>
          <a:prstGeom prst="rect">
            <a:avLst/>
          </a:prstGeom>
        </p:spPr>
      </p:pic>
      <p:cxnSp>
        <p:nvCxnSpPr>
          <p:cNvPr id="66" name="Straight Connector 62">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90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CBC5-336B-4FAE-94B0-BE889EF5551C}"/>
              </a:ext>
            </a:extLst>
          </p:cNvPr>
          <p:cNvSpPr>
            <a:spLocks noGrp="1"/>
          </p:cNvSpPr>
          <p:nvPr>
            <p:ph type="title"/>
          </p:nvPr>
        </p:nvSpPr>
        <p:spPr/>
        <p:txBody>
          <a:bodyPr>
            <a:normAutofit/>
          </a:bodyPr>
          <a:lstStyle/>
          <a:p>
            <a:r>
              <a:rPr lang="en-US" sz="2800" dirty="0"/>
              <a:t>Summary and conclusion</a:t>
            </a:r>
          </a:p>
        </p:txBody>
      </p:sp>
      <p:sp>
        <p:nvSpPr>
          <p:cNvPr id="3" name="Content Placeholder 2">
            <a:extLst>
              <a:ext uri="{FF2B5EF4-FFF2-40B4-BE49-F238E27FC236}">
                <a16:creationId xmlns:a16="http://schemas.microsoft.com/office/drawing/2014/main" id="{B1A95C1B-6C81-414C-811F-E5295C4540AB}"/>
              </a:ext>
            </a:extLst>
          </p:cNvPr>
          <p:cNvSpPr>
            <a:spLocks noGrp="1"/>
          </p:cNvSpPr>
          <p:nvPr>
            <p:ph idx="1"/>
          </p:nvPr>
        </p:nvSpPr>
        <p:spPr/>
        <p:txBody>
          <a:bodyPr/>
          <a:lstStyle/>
          <a:p>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 noted,  ARIMA modeling fails to effectively capture the trend. An alternative model is used be to analyze the result, as a conclusion Facebook prophet is more accurate in predicting the water label and its error is low than ARIMA. It follows the same pattern whatever past data shows. Minimum label is -27m and maximum label is -24m it indicates that predicted water label is in not vary much with respect to actual label.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Predicted value shows almost same cyclic pattern to actual data Beginning of year label is up and end quarter label goes down. Predicted label range from -27m to -24.4m so label varies between 3 m range. So, in the month of May and June water label is up, may be due to temperature. We must control on water supply but in the last quarter water label is down, so we do not have to control the supply. 365 days ahead value shows same cyclic pattern.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900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BF2E-BEC0-4409-9BD7-4D8CDC907BF3}"/>
              </a:ext>
            </a:extLst>
          </p:cNvPr>
          <p:cNvSpPr>
            <a:spLocks noGrp="1"/>
          </p:cNvSpPr>
          <p:nvPr>
            <p:ph type="title"/>
          </p:nvPr>
        </p:nvSpPr>
        <p:spPr/>
        <p:txBody>
          <a:bodyPr/>
          <a:lstStyle/>
          <a:p>
            <a:r>
              <a:rPr lang="en-US"/>
              <a:t>Overview</a:t>
            </a:r>
            <a:endParaRPr lang="en-US" dirty="0"/>
          </a:p>
        </p:txBody>
      </p:sp>
      <p:sp>
        <p:nvSpPr>
          <p:cNvPr id="3" name="Content Placeholder 2">
            <a:extLst>
              <a:ext uri="{FF2B5EF4-FFF2-40B4-BE49-F238E27FC236}">
                <a16:creationId xmlns:a16="http://schemas.microsoft.com/office/drawing/2014/main" id="{8E4B4C44-4C5D-466A-BC42-879B8BC42814}"/>
              </a:ext>
            </a:extLst>
          </p:cNvPr>
          <p:cNvSpPr>
            <a:spLocks noGrp="1"/>
          </p:cNvSpPr>
          <p:nvPr>
            <p:ph idx="1"/>
          </p:nvPr>
        </p:nvSpPr>
        <p:spPr>
          <a:xfrm>
            <a:off x="838200" y="1488558"/>
            <a:ext cx="10515600" cy="4688405"/>
          </a:xfrm>
        </p:spPr>
        <p:txBody>
          <a:bodyPr>
            <a:normAutofit fontScale="85000" lnSpcReduction="10000"/>
          </a:bodyPr>
          <a:lstStyle/>
          <a:p>
            <a:pPr marL="0" indent="0">
              <a:buNone/>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en-US" sz="1800" u="sng" dirty="0" err="1">
                <a:solidFill>
                  <a:srgbClr val="008ABC"/>
                </a:solidFill>
                <a:effectLst/>
                <a:latin typeface="Arial" panose="020B0604020202020204" pitchFamily="34" charset="0"/>
                <a:ea typeface="Calibri" panose="020F0502020204030204" pitchFamily="34" charset="0"/>
                <a:cs typeface="Times New Roman" panose="02020603050405020304" pitchFamily="18" charset="0"/>
                <a:hlinkClick r:id="rId2"/>
              </a:rPr>
              <a:t>Acea</a:t>
            </a:r>
            <a:r>
              <a:rPr lang="en-US" sz="1800" u="sng" dirty="0">
                <a:solidFill>
                  <a:srgbClr val="008ABC"/>
                </a:solidFill>
                <a:effectLst/>
                <a:latin typeface="Arial" panose="020B0604020202020204" pitchFamily="34" charset="0"/>
                <a:ea typeface="Calibri" panose="020F0502020204030204" pitchFamily="34" charset="0"/>
                <a:cs typeface="Times New Roman" panose="02020603050405020304" pitchFamily="18" charset="0"/>
                <a:hlinkClick r:id="rId2"/>
              </a:rPr>
              <a:t> Group</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one of the leading Italian multiutility operators. Listed on the Italian Stock Exchange since 1999, it is foremost Italian operator in the water services sector supplying 9 million inhabitants in Lazio, Tuscany, Umbria, Molise, Campania.</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Acea</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Group deals with four different type of waterbodies: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mj-lt"/>
              <a:buAutoNum type="arabicPeriod"/>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water springs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mj-lt"/>
              <a:buAutoNum type="arabicPeriod"/>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lakes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mj-lt"/>
              <a:buAutoNum type="arabicPeriod"/>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mj-lt"/>
              <a:buAutoNum type="arabicPeriod"/>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aquifers.</a:t>
            </a:r>
          </a:p>
          <a:p>
            <a:pPr marL="0" marR="0" lvl="0" indent="0">
              <a:lnSpc>
                <a:spcPct val="115000"/>
              </a:lnSpc>
              <a:spcBef>
                <a:spcPts val="0"/>
              </a:spcBef>
              <a:spcAft>
                <a:spcPts val="300"/>
              </a:spcAft>
              <a:buNone/>
              <a:tabLst>
                <a:tab pos="457200" algn="l"/>
              </a:tabLst>
            </a:pPr>
            <a:endPar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300"/>
              </a:spcAft>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wells field of the alluvial plain between Bastia Umbra and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Petrignano</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is fed by three underground aquifers separated by low permeability septa.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3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groundwater levels are influenced by the following parameters: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Rainfall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depth to groundwater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temperatures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drainage volumes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300"/>
              </a:spcAft>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4670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BAEB-FCA3-4F42-9396-7512C2E50EA3}"/>
              </a:ext>
            </a:extLst>
          </p:cNvPr>
          <p:cNvSpPr>
            <a:spLocks noGrp="1"/>
          </p:cNvSpPr>
          <p:nvPr>
            <p:ph type="ctrTitle"/>
          </p:nvPr>
        </p:nvSpPr>
        <p:spPr>
          <a:xfrm>
            <a:off x="1524000" y="1122363"/>
            <a:ext cx="9144000" cy="477837"/>
          </a:xfrm>
        </p:spPr>
        <p:txBody>
          <a:bodyPr>
            <a:normAutofit/>
          </a:bodyPr>
          <a:lstStyle/>
          <a:p>
            <a:r>
              <a:rPr lang="en-US" sz="2000" b="1" dirty="0"/>
              <a:t>Introduction  to Time Series Analysis</a:t>
            </a:r>
          </a:p>
        </p:txBody>
      </p:sp>
      <p:sp>
        <p:nvSpPr>
          <p:cNvPr id="3" name="Subtitle 2">
            <a:extLst>
              <a:ext uri="{FF2B5EF4-FFF2-40B4-BE49-F238E27FC236}">
                <a16:creationId xmlns:a16="http://schemas.microsoft.com/office/drawing/2014/main" id="{983DC900-0838-45E9-AF76-7B1DF07583B1}"/>
              </a:ext>
            </a:extLst>
          </p:cNvPr>
          <p:cNvSpPr>
            <a:spLocks noGrp="1"/>
          </p:cNvSpPr>
          <p:nvPr>
            <p:ph type="subTitle" idx="1"/>
          </p:nvPr>
        </p:nvSpPr>
        <p:spPr>
          <a:xfrm>
            <a:off x="1524000" y="1600199"/>
            <a:ext cx="9144000" cy="4481624"/>
          </a:xfrm>
        </p:spPr>
        <p:txBody>
          <a:bodyPr>
            <a:normAutofit/>
          </a:bodyPr>
          <a:lstStyle/>
          <a:p>
            <a:r>
              <a:rPr lang="en-US" sz="1800" dirty="0"/>
              <a:t>A time-series is a set of observations on a quantitative variable collected over time.</a:t>
            </a:r>
          </a:p>
          <a:p>
            <a:r>
              <a:rPr lang="en-US" sz="1800" dirty="0"/>
              <a:t>In time series analysis, we analyze the past behavior of a variable in order to predict its future behavior</a:t>
            </a:r>
          </a:p>
          <a:p>
            <a:r>
              <a:rPr lang="en-US" sz="1800" b="1" dirty="0"/>
              <a:t>Component of Time Series</a:t>
            </a:r>
          </a:p>
          <a:p>
            <a:r>
              <a:rPr lang="en-US" sz="1800" b="1" dirty="0"/>
              <a:t>Cyclic</a:t>
            </a:r>
          </a:p>
          <a:p>
            <a:r>
              <a:rPr lang="en-US" sz="1800" dirty="0"/>
              <a:t>An up and down repetitive movement in demand.</a:t>
            </a:r>
          </a:p>
          <a:p>
            <a:r>
              <a:rPr lang="en-US" sz="1800" dirty="0"/>
              <a:t>Repeats itself over a long period of time.</a:t>
            </a:r>
          </a:p>
          <a:p>
            <a:r>
              <a:rPr lang="en-US" sz="1800" b="1" dirty="0"/>
              <a:t>Seasonal variation</a:t>
            </a:r>
          </a:p>
          <a:p>
            <a:r>
              <a:rPr lang="en-US" sz="1800" dirty="0"/>
              <a:t>An up and down repetitive movement within a trend occurring periodically</a:t>
            </a:r>
          </a:p>
          <a:p>
            <a:r>
              <a:rPr lang="en-US" sz="1800" b="1" dirty="0"/>
              <a:t>Random Variable</a:t>
            </a:r>
          </a:p>
          <a:p>
            <a:r>
              <a:rPr lang="en-US" sz="1800" dirty="0"/>
              <a:t>Erratic movements that are not predictable because they do not follow a pattern</a:t>
            </a:r>
          </a:p>
          <a:p>
            <a:r>
              <a:rPr lang="en-US" sz="1800" b="1" dirty="0"/>
              <a:t>When I go through my dataset it shows me cyclic pattern.</a:t>
            </a:r>
          </a:p>
          <a:p>
            <a:endParaRPr lang="en-US" sz="1800" dirty="0"/>
          </a:p>
        </p:txBody>
      </p:sp>
    </p:spTree>
    <p:extLst>
      <p:ext uri="{BB962C8B-B14F-4D97-AF65-F5344CB8AC3E}">
        <p14:creationId xmlns:p14="http://schemas.microsoft.com/office/powerpoint/2010/main" val="9593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69FFAF4-D60C-4763-A8D3-D9A3B1C5002B}"/>
              </a:ext>
            </a:extLst>
          </p:cNvPr>
          <p:cNvSpPr>
            <a:spLocks noGrp="1"/>
          </p:cNvSpPr>
          <p:nvPr>
            <p:ph type="title"/>
          </p:nvPr>
        </p:nvSpPr>
        <p:spPr>
          <a:xfrm>
            <a:off x="3033466" y="991261"/>
            <a:ext cx="5754696" cy="1837349"/>
          </a:xfrm>
        </p:spPr>
        <p:txBody>
          <a:bodyPr anchor="ctr">
            <a:normAutofit/>
          </a:bodyPr>
          <a:lstStyle/>
          <a:p>
            <a:pPr algn="ctr"/>
            <a:r>
              <a:rPr lang="en-US" sz="3600">
                <a:solidFill>
                  <a:schemeClr val="tx2"/>
                </a:solidFill>
              </a:rPr>
              <a:t>The Problem</a:t>
            </a:r>
          </a:p>
        </p:txBody>
      </p:sp>
      <p:sp>
        <p:nvSpPr>
          <p:cNvPr id="3" name="Content Placeholder 2">
            <a:extLst>
              <a:ext uri="{FF2B5EF4-FFF2-40B4-BE49-F238E27FC236}">
                <a16:creationId xmlns:a16="http://schemas.microsoft.com/office/drawing/2014/main" id="{B769F069-A539-4828-B945-687D743B8758}"/>
              </a:ext>
            </a:extLst>
          </p:cNvPr>
          <p:cNvSpPr>
            <a:spLocks noGrp="1"/>
          </p:cNvSpPr>
          <p:nvPr>
            <p:ph idx="1"/>
          </p:nvPr>
        </p:nvSpPr>
        <p:spPr>
          <a:xfrm>
            <a:off x="3055954" y="2328530"/>
            <a:ext cx="6407023" cy="3413051"/>
          </a:xfrm>
        </p:spPr>
        <p:txBody>
          <a:bodyPr anchor="t">
            <a:normAutofit fontScale="92500" lnSpcReduction="20000"/>
          </a:bodyPr>
          <a:lstStyle/>
          <a:p>
            <a:pPr marL="0" indent="0">
              <a:buNone/>
            </a:pPr>
            <a:r>
              <a:rPr lang="en-US" sz="1800" dirty="0">
                <a:solidFill>
                  <a:srgbClr val="000000"/>
                </a:solidFill>
                <a:latin typeface="Arial" panose="020B0604020202020204" pitchFamily="34" charset="0"/>
                <a:cs typeface="Times New Roman" panose="02020603050405020304" pitchFamily="18" charset="0"/>
              </a:rPr>
              <a:t>As it is easy to imagine, a water supply company struggles with the need to forecast the water level in a waterbody (aquifer) to handle daily consumption. Forecast the depth to groundwater of an aquifer located in </a:t>
            </a:r>
            <a:r>
              <a:rPr lang="en-US" sz="1800" dirty="0" err="1">
                <a:solidFill>
                  <a:srgbClr val="000000"/>
                </a:solidFill>
                <a:latin typeface="Arial" panose="020B0604020202020204" pitchFamily="34" charset="0"/>
                <a:cs typeface="Times New Roman" panose="02020603050405020304" pitchFamily="18" charset="0"/>
              </a:rPr>
              <a:t>Petrignano</a:t>
            </a:r>
            <a:r>
              <a:rPr lang="en-US" sz="1800" dirty="0">
                <a:solidFill>
                  <a:srgbClr val="000000"/>
                </a:solidFill>
                <a:latin typeface="Arial" panose="020B0604020202020204" pitchFamily="34" charset="0"/>
                <a:cs typeface="Times New Roman" panose="02020603050405020304" pitchFamily="18" charset="0"/>
              </a:rPr>
              <a:t>, Italy. </a:t>
            </a:r>
          </a:p>
          <a:p>
            <a:pPr marL="0" indent="0">
              <a:buNone/>
            </a:pPr>
            <a:endParaRPr lang="en-US" sz="1800" dirty="0">
              <a:solidFill>
                <a:srgbClr val="000000"/>
              </a:solidFill>
              <a:latin typeface="Arial" panose="020B0604020202020204" pitchFamily="34" charset="0"/>
              <a:cs typeface="Times New Roman" panose="02020603050405020304" pitchFamily="18" charset="0"/>
            </a:endParaRPr>
          </a:p>
          <a:p>
            <a:r>
              <a:rPr lang="en-US" sz="2100" b="1" dirty="0">
                <a:solidFill>
                  <a:srgbClr val="000000"/>
                </a:solidFill>
                <a:latin typeface="Arial" panose="020B0604020202020204" pitchFamily="34" charset="0"/>
                <a:cs typeface="Times New Roman" panose="02020603050405020304" pitchFamily="18" charset="0"/>
              </a:rPr>
              <a:t>Criteria of Success</a:t>
            </a:r>
          </a:p>
          <a:p>
            <a:pPr marL="0" indent="0">
              <a:buNone/>
            </a:pPr>
            <a:endParaRPr lang="en-US" sz="1800" dirty="0">
              <a:solidFill>
                <a:srgbClr val="000000"/>
              </a:solidFill>
              <a:latin typeface="Arial" panose="020B060402020202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solidFill>
                  <a:srgbClr val="000000"/>
                </a:solidFill>
                <a:latin typeface="Arial" panose="020B0604020202020204" pitchFamily="34" charset="0"/>
                <a:cs typeface="Times New Roman" panose="02020603050405020304" pitchFamily="18" charset="0"/>
              </a:rPr>
              <a:t>we must determine what features influence the amount of water in that waterbody, and in which way those features affect it.</a:t>
            </a:r>
          </a:p>
          <a:p>
            <a:pPr marL="0" marR="0" indent="0">
              <a:lnSpc>
                <a:spcPct val="115000"/>
              </a:lnSpc>
              <a:spcBef>
                <a:spcPts val="0"/>
              </a:spcBef>
              <a:spcAft>
                <a:spcPts val="1000"/>
              </a:spcAft>
              <a:buNone/>
            </a:pPr>
            <a:r>
              <a:rPr lang="en-US" sz="1800" dirty="0">
                <a:solidFill>
                  <a:srgbClr val="000000"/>
                </a:solidFill>
                <a:latin typeface="Arial" panose="020B0604020202020204" pitchFamily="34" charset="0"/>
                <a:cs typeface="Times New Roman" panose="02020603050405020304" pitchFamily="18" charset="0"/>
              </a:rPr>
              <a:t>To handle daily consumption, </a:t>
            </a:r>
            <a:r>
              <a:rPr lang="en-US" sz="1800" dirty="0" err="1">
                <a:solidFill>
                  <a:srgbClr val="000000"/>
                </a:solidFill>
                <a:latin typeface="Arial" panose="020B0604020202020204" pitchFamily="34" charset="0"/>
                <a:cs typeface="Times New Roman" panose="02020603050405020304" pitchFamily="18" charset="0"/>
              </a:rPr>
              <a:t>Petrignano</a:t>
            </a:r>
            <a:r>
              <a:rPr lang="en-US" sz="1800" dirty="0">
                <a:solidFill>
                  <a:srgbClr val="000000"/>
                </a:solidFill>
                <a:latin typeface="Arial" panose="020B0604020202020204" pitchFamily="34" charset="0"/>
                <a:cs typeface="Times New Roman" panose="02020603050405020304" pitchFamily="18" charset="0"/>
              </a:rPr>
              <a:t> water Plant need to forecast the underground(aquifers) water level and water flow, for each day of the year. </a:t>
            </a:r>
          </a:p>
          <a:p>
            <a:endParaRPr lang="en-US" sz="2000" dirty="0">
              <a:solidFill>
                <a:schemeClr val="tx2"/>
              </a:solidFill>
            </a:endParaRPr>
          </a:p>
          <a:p>
            <a:endParaRPr lang="en-US" sz="2000" dirty="0">
              <a:solidFill>
                <a:schemeClr val="tx2"/>
              </a:solidFill>
            </a:endParaRPr>
          </a:p>
        </p:txBody>
      </p:sp>
    </p:spTree>
    <p:extLst>
      <p:ext uri="{BB962C8B-B14F-4D97-AF65-F5344CB8AC3E}">
        <p14:creationId xmlns:p14="http://schemas.microsoft.com/office/powerpoint/2010/main" val="264762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DA33-271A-4B78-9305-4EC3A6A50454}"/>
              </a:ext>
            </a:extLst>
          </p:cNvPr>
          <p:cNvSpPr>
            <a:spLocks noGrp="1"/>
          </p:cNvSpPr>
          <p:nvPr>
            <p:ph type="title"/>
          </p:nvPr>
        </p:nvSpPr>
        <p:spPr/>
        <p:txBody>
          <a:bodyPr/>
          <a:lstStyle/>
          <a:p>
            <a:r>
              <a:rPr lang="en-US" dirty="0"/>
              <a:t>Data Information</a:t>
            </a:r>
            <a:br>
              <a:rPr lang="en-US" dirty="0"/>
            </a:br>
            <a:endParaRPr lang="en-US" dirty="0"/>
          </a:p>
        </p:txBody>
      </p:sp>
      <p:sp>
        <p:nvSpPr>
          <p:cNvPr id="3" name="Content Placeholder 2">
            <a:extLst>
              <a:ext uri="{FF2B5EF4-FFF2-40B4-BE49-F238E27FC236}">
                <a16:creationId xmlns:a16="http://schemas.microsoft.com/office/drawing/2014/main" id="{84C4853B-D9D8-4494-BF6F-20174F100BCA}"/>
              </a:ext>
            </a:extLst>
          </p:cNvPr>
          <p:cNvSpPr>
            <a:spLocks noGrp="1"/>
          </p:cNvSpPr>
          <p:nvPr>
            <p:ph idx="1"/>
          </p:nvPr>
        </p:nvSpPr>
        <p:spPr/>
        <p:txBody>
          <a:bodyPr/>
          <a:lstStyle/>
          <a:p>
            <a:r>
              <a:rPr lang="en-US" dirty="0"/>
              <a:t>Data acquired for the period: 2006-03-14 to 2020-06-30</a:t>
            </a:r>
          </a:p>
          <a:p>
            <a:r>
              <a:rPr lang="en-US" dirty="0"/>
              <a:t>Number of records: 5223</a:t>
            </a:r>
          </a:p>
          <a:p>
            <a:r>
              <a:rPr lang="en-US" dirty="0"/>
              <a:t>Number of fields: 8</a:t>
            </a:r>
          </a:p>
          <a:p>
            <a:r>
              <a:rPr lang="en-US" dirty="0"/>
              <a:t>Prediction period: 365 days till 2021-06-30</a:t>
            </a:r>
          </a:p>
        </p:txBody>
      </p:sp>
    </p:spTree>
    <p:extLst>
      <p:ext uri="{BB962C8B-B14F-4D97-AF65-F5344CB8AC3E}">
        <p14:creationId xmlns:p14="http://schemas.microsoft.com/office/powerpoint/2010/main" val="67059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972754-142C-417B-8849-F3F600B73076}"/>
              </a:ext>
            </a:extLst>
          </p:cNvPr>
          <p:cNvSpPr>
            <a:spLocks noGrp="1"/>
          </p:cNvSpPr>
          <p:nvPr>
            <p:ph type="title"/>
          </p:nvPr>
        </p:nvSpPr>
        <p:spPr>
          <a:xfrm>
            <a:off x="524256" y="491260"/>
            <a:ext cx="6594189" cy="1625210"/>
          </a:xfrm>
        </p:spPr>
        <p:txBody>
          <a:bodyPr>
            <a:normAutofit/>
          </a:bodyPr>
          <a:lstStyle/>
          <a:p>
            <a:r>
              <a:rPr lang="en-US" sz="3200" dirty="0">
                <a:solidFill>
                  <a:srgbClr val="FFFFFF"/>
                </a:solidFill>
              </a:rPr>
              <a:t>Depth of underground water from year 2009 to 2020</a:t>
            </a:r>
          </a:p>
        </p:txBody>
      </p:sp>
      <p:pic>
        <p:nvPicPr>
          <p:cNvPr id="5" name="Picture 4">
            <a:extLst>
              <a:ext uri="{FF2B5EF4-FFF2-40B4-BE49-F238E27FC236}">
                <a16:creationId xmlns:a16="http://schemas.microsoft.com/office/drawing/2014/main" id="{B9155C38-912B-4543-A9CA-D9A14A0FC431}"/>
              </a:ext>
            </a:extLst>
          </p:cNvPr>
          <p:cNvPicPr>
            <a:picLocks noChangeAspect="1"/>
          </p:cNvPicPr>
          <p:nvPr/>
        </p:nvPicPr>
        <p:blipFill rotWithShape="1">
          <a:blip r:embed="rId2"/>
          <a:srcRect r="531" b="-1"/>
          <a:stretch/>
        </p:blipFill>
        <p:spPr>
          <a:xfrm>
            <a:off x="327547" y="2454903"/>
            <a:ext cx="7058306" cy="4080254"/>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7F0CD0B-1E30-4FBC-9294-19367678AC71}"/>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Depth of underground water is maximum in year 2013 around -34m and minimum in year 2014 around -18m. Water label has not such trend sometimes it goes up and sometimes it goes down. Water label is not constant.</a:t>
            </a:r>
          </a:p>
        </p:txBody>
      </p:sp>
    </p:spTree>
    <p:extLst>
      <p:ext uri="{BB962C8B-B14F-4D97-AF65-F5344CB8AC3E}">
        <p14:creationId xmlns:p14="http://schemas.microsoft.com/office/powerpoint/2010/main" val="205349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CE14-F4AC-4503-A896-23251E53BFD1}"/>
              </a:ext>
            </a:extLst>
          </p:cNvPr>
          <p:cNvSpPr>
            <a:spLocks noGrp="1"/>
          </p:cNvSpPr>
          <p:nvPr>
            <p:ph type="title"/>
          </p:nvPr>
        </p:nvSpPr>
        <p:spPr>
          <a:xfrm>
            <a:off x="836428" y="478465"/>
            <a:ext cx="10515600" cy="808075"/>
          </a:xfrm>
        </p:spPr>
        <p:txBody>
          <a:bodyPr>
            <a:normAutofit fontScale="90000"/>
          </a:bodyPr>
          <a:lstStyle/>
          <a:p>
            <a:r>
              <a:rPr lang="en-US" sz="3100" b="1" i="0" dirty="0">
                <a:solidFill>
                  <a:srgbClr val="000000"/>
                </a:solidFill>
                <a:effectLst/>
                <a:latin typeface="Helvetica Neue"/>
              </a:rPr>
              <a:t>Resampling to Daily, Weekly, Monthly &amp; Yearly</a:t>
            </a:r>
            <a:br>
              <a:rPr lang="en-US" b="1" i="0" dirty="0">
                <a:solidFill>
                  <a:srgbClr val="000000"/>
                </a:solidFill>
                <a:effectLst/>
                <a:latin typeface="Helvetica Neue"/>
              </a:rPr>
            </a:br>
            <a:endParaRPr lang="en-US" dirty="0"/>
          </a:p>
        </p:txBody>
      </p:sp>
      <p:pic>
        <p:nvPicPr>
          <p:cNvPr id="5" name="Content Placeholder 4" descr="A picture containing diagram&#10;&#10;Description automatically generated">
            <a:extLst>
              <a:ext uri="{FF2B5EF4-FFF2-40B4-BE49-F238E27FC236}">
                <a16:creationId xmlns:a16="http://schemas.microsoft.com/office/drawing/2014/main" id="{AB28ED02-AC5D-4BE8-B1B5-5EDE477B24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67" y="871538"/>
            <a:ext cx="9569303" cy="5305425"/>
          </a:xfrm>
        </p:spPr>
      </p:pic>
    </p:spTree>
    <p:extLst>
      <p:ext uri="{BB962C8B-B14F-4D97-AF65-F5344CB8AC3E}">
        <p14:creationId xmlns:p14="http://schemas.microsoft.com/office/powerpoint/2010/main" val="126315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6BE4-F673-4138-AA3E-80B1DD179518}"/>
              </a:ext>
            </a:extLst>
          </p:cNvPr>
          <p:cNvSpPr>
            <a:spLocks noGrp="1"/>
          </p:cNvSpPr>
          <p:nvPr>
            <p:ph type="title"/>
          </p:nvPr>
        </p:nvSpPr>
        <p:spPr>
          <a:xfrm>
            <a:off x="838200" y="0"/>
            <a:ext cx="10515600" cy="1233377"/>
          </a:xfrm>
        </p:spPr>
        <p:txBody>
          <a:bodyPr>
            <a:normAutofit fontScale="90000"/>
          </a:bodyPr>
          <a:lstStyle/>
          <a:p>
            <a:pPr rtl="0"/>
            <a:r>
              <a:rPr lang="en-US" sz="3200" b="1" i="0" dirty="0">
                <a:solidFill>
                  <a:srgbClr val="000000"/>
                </a:solidFill>
                <a:effectLst/>
                <a:latin typeface="inherit"/>
              </a:rPr>
              <a:t>Decomposition</a:t>
            </a:r>
            <a:br>
              <a:rPr lang="en-US" b="1" i="0" dirty="0">
                <a:solidFill>
                  <a:srgbClr val="000000"/>
                </a:solidFill>
                <a:effectLst/>
                <a:latin typeface="inherit"/>
              </a:rPr>
            </a:br>
            <a:r>
              <a:rPr lang="en-US" sz="2200" b="0" i="0" dirty="0">
                <a:solidFill>
                  <a:srgbClr val="000000"/>
                </a:solidFill>
                <a:effectLst/>
                <a:latin typeface="Helvetica Neue"/>
              </a:rPr>
              <a:t>Time series decomposition involves thinking of a series as a combination of level, trend, seasonality, and noise </a:t>
            </a:r>
            <a:r>
              <a:rPr lang="en-US" sz="2200" b="0" i="0" dirty="0" err="1">
                <a:solidFill>
                  <a:srgbClr val="000000"/>
                </a:solidFill>
                <a:effectLst/>
                <a:latin typeface="Helvetica Neue"/>
              </a:rPr>
              <a:t>components.Here</a:t>
            </a:r>
            <a:r>
              <a:rPr lang="en-US" sz="2200" b="0" i="0" dirty="0">
                <a:solidFill>
                  <a:srgbClr val="000000"/>
                </a:solidFill>
                <a:effectLst/>
                <a:latin typeface="Helvetica Neue"/>
              </a:rPr>
              <a:t> I use Additive.</a:t>
            </a:r>
            <a:br>
              <a:rPr lang="en-US" sz="2200" b="0" i="0" dirty="0">
                <a:solidFill>
                  <a:srgbClr val="000000"/>
                </a:solidFill>
                <a:effectLst/>
                <a:latin typeface="Helvetica Neue"/>
              </a:rPr>
            </a:br>
            <a:endParaRPr lang="en-US" sz="2200" dirty="0"/>
          </a:p>
        </p:txBody>
      </p:sp>
      <p:pic>
        <p:nvPicPr>
          <p:cNvPr id="5" name="Content Placeholder 4" descr="A picture containing chart&#10;&#10;Description automatically generated">
            <a:extLst>
              <a:ext uri="{FF2B5EF4-FFF2-40B4-BE49-F238E27FC236}">
                <a16:creationId xmlns:a16="http://schemas.microsoft.com/office/drawing/2014/main" id="{B2082F7E-8591-4088-AA47-2F92D6606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62" y="1063625"/>
            <a:ext cx="10226676" cy="5113338"/>
          </a:xfrm>
        </p:spPr>
      </p:pic>
    </p:spTree>
    <p:extLst>
      <p:ext uri="{BB962C8B-B14F-4D97-AF65-F5344CB8AC3E}">
        <p14:creationId xmlns:p14="http://schemas.microsoft.com/office/powerpoint/2010/main" val="206088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1B411-C781-4AB0-9C0E-DE9118E04CCC}"/>
              </a:ext>
            </a:extLst>
          </p:cNvPr>
          <p:cNvSpPr>
            <a:spLocks noGrp="1"/>
          </p:cNvSpPr>
          <p:nvPr>
            <p:ph type="title"/>
          </p:nvPr>
        </p:nvSpPr>
        <p:spPr>
          <a:xfrm>
            <a:off x="517889" y="5160291"/>
            <a:ext cx="3876086" cy="1280160"/>
          </a:xfrm>
        </p:spPr>
        <p:txBody>
          <a:bodyPr anchor="ctr">
            <a:normAutofit fontScale="90000"/>
          </a:bodyPr>
          <a:lstStyle/>
          <a:p>
            <a:r>
              <a:rPr lang="en-US" sz="3200" dirty="0"/>
              <a:t>Underground water depth prediction (ARIMA)</a:t>
            </a:r>
          </a:p>
        </p:txBody>
      </p:sp>
      <p:sp>
        <p:nvSpPr>
          <p:cNvPr id="16" name="Rectangle 15">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line chart&#10;&#10;Description automatically generated">
            <a:extLst>
              <a:ext uri="{FF2B5EF4-FFF2-40B4-BE49-F238E27FC236}">
                <a16:creationId xmlns:a16="http://schemas.microsoft.com/office/drawing/2014/main" id="{7358756A-4B9A-4928-A85E-889D43FA4248}"/>
              </a:ext>
            </a:extLst>
          </p:cNvPr>
          <p:cNvPicPr>
            <a:picLocks noChangeAspect="1"/>
          </p:cNvPicPr>
          <p:nvPr/>
        </p:nvPicPr>
        <p:blipFill rotWithShape="1">
          <a:blip r:embed="rId2">
            <a:extLst>
              <a:ext uri="{28A0092B-C50C-407E-A947-70E740481C1C}">
                <a14:useLocalDpi xmlns:a14="http://schemas.microsoft.com/office/drawing/2010/main" val="0"/>
              </a:ext>
            </a:extLst>
          </a:blip>
          <a:srcRect t="3432" b="3315"/>
          <a:stretch/>
        </p:blipFill>
        <p:spPr>
          <a:xfrm>
            <a:off x="911177" y="731874"/>
            <a:ext cx="10369645" cy="3867993"/>
          </a:xfrm>
          <a:prstGeom prst="rect">
            <a:avLst/>
          </a:prstGeom>
        </p:spPr>
      </p:pic>
      <p:sp>
        <p:nvSpPr>
          <p:cNvPr id="20" name="Rectangle 19">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F9599EE-2770-410E-83C3-ED42FE9517B3}"/>
              </a:ext>
            </a:extLst>
          </p:cNvPr>
          <p:cNvSpPr>
            <a:spLocks noGrp="1"/>
          </p:cNvSpPr>
          <p:nvPr>
            <p:ph idx="1"/>
          </p:nvPr>
        </p:nvSpPr>
        <p:spPr>
          <a:xfrm>
            <a:off x="5162719" y="5160291"/>
            <a:ext cx="6586915" cy="1223010"/>
          </a:xfrm>
        </p:spPr>
        <p:txBody>
          <a:bodyPr anchor="ctr">
            <a:normAutofit/>
          </a:bodyPr>
          <a:lstStyle/>
          <a:p>
            <a:r>
              <a:rPr lang="en-US" sz="2000" dirty="0"/>
              <a:t>It shows increasing pattern and label varies from </a:t>
            </a:r>
            <a:r>
              <a:rPr lang="en-US" sz="2000" dirty="0">
                <a:solidFill>
                  <a:srgbClr val="000000"/>
                </a:solidFill>
                <a:effectLst/>
                <a:latin typeface="Helvetica" panose="020B0604020202020204" pitchFamily="34" charset="0"/>
                <a:ea typeface="Calibri" panose="020F0502020204030204" pitchFamily="34" charset="0"/>
              </a:rPr>
              <a:t>-25.75m to -25.25m has variation of only 0.5 m.</a:t>
            </a:r>
            <a:endParaRPr lang="en-US" sz="2000" dirty="0"/>
          </a:p>
        </p:txBody>
      </p:sp>
    </p:spTree>
    <p:extLst>
      <p:ext uri="{BB962C8B-B14F-4D97-AF65-F5344CB8AC3E}">
        <p14:creationId xmlns:p14="http://schemas.microsoft.com/office/powerpoint/2010/main" val="511674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8838</TotalTime>
  <Words>679</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Helvetica</vt:lpstr>
      <vt:lpstr>Helvetica Neue</vt:lpstr>
      <vt:lpstr>inherit</vt:lpstr>
      <vt:lpstr>Symbol</vt:lpstr>
      <vt:lpstr>Office Theme</vt:lpstr>
      <vt:lpstr>Acea Smart Water (Aquifer Petrignano) </vt:lpstr>
      <vt:lpstr>Overview</vt:lpstr>
      <vt:lpstr>Introduction  to Time Series Analysis</vt:lpstr>
      <vt:lpstr>The Problem</vt:lpstr>
      <vt:lpstr>Data Information </vt:lpstr>
      <vt:lpstr>Depth of underground water from year 2009 to 2020</vt:lpstr>
      <vt:lpstr>Resampling to Daily, Weekly, Monthly &amp; Yearly </vt:lpstr>
      <vt:lpstr>Decomposition Time series decomposition involves thinking of a series as a combination of level, trend, seasonality, and noise components.Here I use Additive. </vt:lpstr>
      <vt:lpstr>Underground water depth prediction (ARIMA)</vt:lpstr>
      <vt:lpstr>Prediction of underground water depth for Prophet</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Sudarshan</dc:creator>
  <cp:lastModifiedBy>Kumar, Sudarshan</cp:lastModifiedBy>
  <cp:revision>28</cp:revision>
  <dcterms:created xsi:type="dcterms:W3CDTF">2021-03-17T19:25:35Z</dcterms:created>
  <dcterms:modified xsi:type="dcterms:W3CDTF">2021-03-26T19:27:33Z</dcterms:modified>
</cp:coreProperties>
</file>