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4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49D3-F43B-49D2-8F9F-281FC516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651A7-9984-4FC3-9141-3BC7CF5B9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4447-A8C6-43EA-9A65-7F252312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9835-A864-4C5B-9DBE-1C597BB4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3210-52C8-4DBB-933F-E9F8FCB5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0B88-FBC5-4481-9BD6-F4C5ACDF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4BC2-AC59-48B6-A85D-72274DF7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EFCF-7094-44B5-8523-51D5932C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45BB-4E54-4F0E-8225-47DAC4DE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0B1F-114E-4D52-AA7F-052A5CBF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5C230-CF6F-4B6B-B06E-932868FBA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1C3B8-FAAC-45EE-A17C-3AA1FE0BF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7E7C-3793-4A03-B1D3-8075460C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2082-F385-43ED-8157-9AF25F1E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F44A-63C1-476B-9B78-B59229D8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7850-BA80-4137-B0C7-7C937D7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0AB5-29C1-47F3-819F-05720553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DA9F-512A-4B81-A8F8-4A675D9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EB5B-5112-477F-8BCB-7D3D9F0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BD26-5490-4044-9DD4-B398655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B9BE-BEB0-4EC2-AA28-8F4E9BCD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A00D-33BF-48D4-ACBD-D1A50094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15D8-357B-4D38-B038-61E1F3EF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9CB7-B635-49E3-9D2B-4F248C11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F184-90F8-441C-A28E-A45003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685-94ED-48AE-8C07-BF9B28DA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A615-9961-4197-9345-734B7838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B2D6-2858-4276-8C21-C0FF5C216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4348-D74F-46B3-A826-26F20CDE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6348-B574-4944-898C-11916C2E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DD6D-4026-4BD3-92B1-C90B5FFD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4EE-0927-4EBB-BF03-6F84909F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6CBF-F84F-4E50-9531-6411EC45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9535-8D12-4DF0-9141-6CB2A17D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0245-4DDD-4DAD-BB05-E9AD4268F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3FCEB-1C69-4EB3-982E-A5A170519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A09FC-8AE2-45DD-8D8E-BDDC1AD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0DB1F-B3DB-4C9E-A0A3-6BB0259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7F73F-A08B-41CE-9F83-33A34D0C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F75-E9FB-445F-9594-462E75F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821B5-DBA2-4645-95CE-A1FAFF1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583C5-A110-47AB-8A15-8ABC54FB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FE60F-E012-4014-90B8-3032AF6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E836C-7B2C-401D-87E8-9F0B7496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12BA8-40D2-463D-B83A-6FE8E8F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B722-DB0E-4537-9D88-256D7FC3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A0BB-D447-4889-AF00-A6C0050B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8A5C-279C-436B-8A51-8C021F85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56DE8-C876-4A31-B80C-236EF5F3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93B4-927F-4EA8-9ED4-BF7AA26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08E1-B3E8-466E-BECE-892358DB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18524-A518-44EC-AC88-AB8D1B44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7F00-BD38-46D7-8763-692413D2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D78E-9694-4C97-A028-D3B29EE7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D8653-B3B1-48C2-877C-9E165CD8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F830-CD93-4801-9A7A-0C293BCE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3940-EF09-4DE4-9976-90FE607A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76CB-15CE-4B53-AFBA-8EB14DC4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FDEB3-EA98-4E98-BC7B-AC178B77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EF48-AA9F-4940-87A9-9FF93C11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366C-41C6-4460-94FE-BBE43EE05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F253-6B47-435C-8F61-4C2033151D7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02E7-B805-4F77-BC24-30A17C5A6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1E4A-E93B-4779-8B7E-5FA5521B1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E3CF-B05B-4BC9-BDDD-22D8BB470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uppo.acea.it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3B82A-1862-44E8-81D6-1F6087D13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944547"/>
            <a:ext cx="5760846" cy="1378119"/>
          </a:xfrm>
        </p:spPr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Acea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Smart Water (Aquifer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Petrignano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2E7B-E783-4E02-AC6E-E76DEA1C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833" y="3535334"/>
            <a:ext cx="5760846" cy="1383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Sweta Gaurav</a:t>
            </a:r>
          </a:p>
          <a:p>
            <a:r>
              <a:rPr lang="en-US" dirty="0">
                <a:solidFill>
                  <a:schemeClr val="tx2"/>
                </a:solidFill>
              </a:rPr>
              <a:t>Data Science Intensive Capstone Project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Springboard">
            <a:extLst>
              <a:ext uri="{FF2B5EF4-FFF2-40B4-BE49-F238E27FC236}">
                <a16:creationId xmlns:a16="http://schemas.microsoft.com/office/drawing/2014/main" id="{A200D926-E651-4208-B282-073CD973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27" y="4904044"/>
            <a:ext cx="3705225" cy="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3E7E60E-2A7A-4B8E-99AB-311003FA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739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C62CF-6C86-4859-BE70-650E9F42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Prediction of underground water depth for Prophet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CD953-E50C-4A51-AFE4-B081B169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According to prediction water label goes from -27m to -24.6m and it follow the previous pattern.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473C7D3-64E5-4C4E-90FD-86C2B92E9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04"/>
          <a:stretch/>
        </p:blipFill>
        <p:spPr>
          <a:xfrm>
            <a:off x="320040" y="472892"/>
            <a:ext cx="11153274" cy="4309420"/>
          </a:xfrm>
          <a:prstGeom prst="rect">
            <a:avLst/>
          </a:prstGeom>
        </p:spPr>
      </p:pic>
      <p:cxnSp>
        <p:nvCxnSpPr>
          <p:cNvPr id="66" name="Straight Connector 6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F2E-BEC0-4409-9BD7-4D8CDC90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4C44-4C5D-466A-BC42-879B8BC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sz="1800" u="sng" dirty="0" err="1">
                <a:solidFill>
                  <a:srgbClr val="008AB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Acea</a:t>
            </a:r>
            <a:r>
              <a:rPr lang="en-US" sz="1800" u="sng" dirty="0">
                <a:solidFill>
                  <a:srgbClr val="008AB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Group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one of the leading Italian multiutility operators. Listed on the Italian Stock Exchange since 1999, it is foremost Italian operator in the water services sector supplying 9 million inhabitants in Lazio, Tuscany, Umbria, Molise, Campania.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 deals with four different type of waterbodies: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springs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aquifers.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wells field of the alluvial plain between Bastia Umbra and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Petrignano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fed by three underground aquifers separated by low permeability septa.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groundwater levels are influenced by the following parameters: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Rainfall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 to groundwater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drainage volumes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BAEB-FCA3-4F42-9396-7512C2E5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/>
              <a:t>Introduction  to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C900-0838-45E9-AF76-7B1DF075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481624"/>
          </a:xfrm>
        </p:spPr>
        <p:txBody>
          <a:bodyPr>
            <a:normAutofit/>
          </a:bodyPr>
          <a:lstStyle/>
          <a:p>
            <a:r>
              <a:rPr lang="en-US" sz="1800" dirty="0"/>
              <a:t>A time-series is a set of observations on a quantitative variable collected over time.</a:t>
            </a:r>
          </a:p>
          <a:p>
            <a:r>
              <a:rPr lang="en-US" sz="1800" dirty="0"/>
              <a:t>In time series analysis, we analyze the past behavior of a variable in order to predict its future behavior</a:t>
            </a:r>
          </a:p>
          <a:p>
            <a:r>
              <a:rPr lang="en-US" sz="1800" b="1" dirty="0"/>
              <a:t>Component of Time Series</a:t>
            </a:r>
          </a:p>
          <a:p>
            <a:r>
              <a:rPr lang="en-US" sz="1800" b="1" dirty="0"/>
              <a:t>Cyclic</a:t>
            </a:r>
          </a:p>
          <a:p>
            <a:r>
              <a:rPr lang="en-US" sz="1800" dirty="0"/>
              <a:t>An up and down repetitive movement in demand.</a:t>
            </a:r>
          </a:p>
          <a:p>
            <a:r>
              <a:rPr lang="en-US" sz="1800" dirty="0"/>
              <a:t>Repeats itself over a long period of time.</a:t>
            </a:r>
          </a:p>
          <a:p>
            <a:r>
              <a:rPr lang="en-US" sz="1800" b="1" dirty="0"/>
              <a:t>Seasonal variation</a:t>
            </a:r>
          </a:p>
          <a:p>
            <a:r>
              <a:rPr lang="en-US" sz="1800" dirty="0"/>
              <a:t>An up and down repetitive movement within a trend occurring periodically</a:t>
            </a:r>
          </a:p>
          <a:p>
            <a:r>
              <a:rPr lang="en-US" sz="1800" b="1" dirty="0"/>
              <a:t>Random Variable</a:t>
            </a:r>
          </a:p>
          <a:p>
            <a:r>
              <a:rPr lang="en-US" sz="1800" dirty="0"/>
              <a:t>Erratic movements that are not predictable because they do not follow a pattern</a:t>
            </a:r>
          </a:p>
          <a:p>
            <a:r>
              <a:rPr lang="en-US" sz="1800" b="1" dirty="0"/>
              <a:t>When I go through my dataset it shows me trend.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FFAF4-D60C-4763-A8D3-D9A3B1C5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F069-A539-4828-B945-687D743B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328530"/>
            <a:ext cx="6407023" cy="34130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it is easy to imagine, a water supply company struggles with the need to forecast the water level in a waterbody (aquifer) to handle daily consumption. Forecast the depth to groundwater of an aquifer located in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Petrignano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Italy.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Criteria of Success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must determine what features influence the amount of water in that waterbody, and in which way those features affect it.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handle daily consumption,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Petrignano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water Plant need to forecast the underground(aquifers) water level and water flow, for each day of the year.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2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A33-271A-4B78-9305-4EC3A6A5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853B-D9D8-4494-BF6F-20174F10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acquired for the period: 2006-03-14 to 2020-06-30</a:t>
            </a:r>
          </a:p>
          <a:p>
            <a:r>
              <a:rPr lang="en-US" dirty="0"/>
              <a:t>Number of records: 5223</a:t>
            </a:r>
          </a:p>
          <a:p>
            <a:r>
              <a:rPr lang="en-US" dirty="0"/>
              <a:t>Number of fields: 8</a:t>
            </a:r>
          </a:p>
          <a:p>
            <a:r>
              <a:rPr lang="en-US" dirty="0"/>
              <a:t>Prediction period: 365 days till 2021-06-30</a:t>
            </a:r>
          </a:p>
        </p:txBody>
      </p:sp>
    </p:spTree>
    <p:extLst>
      <p:ext uri="{BB962C8B-B14F-4D97-AF65-F5344CB8AC3E}">
        <p14:creationId xmlns:p14="http://schemas.microsoft.com/office/powerpoint/2010/main" val="67059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2754-142C-417B-8849-F3F600B7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Depth of underground water from year 2009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55C38-912B-4543-A9CA-D9A14A0FC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CD0B-1E30-4FBC-9294-19367678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Depth of underground water is maximum in year 2013 around -34m and minimum in year 2014 around -18m. Water label has not such trend sometimes it goes up and sometimes it goes down. Water label is not constant.</a:t>
            </a:r>
          </a:p>
        </p:txBody>
      </p:sp>
    </p:spTree>
    <p:extLst>
      <p:ext uri="{BB962C8B-B14F-4D97-AF65-F5344CB8AC3E}">
        <p14:creationId xmlns:p14="http://schemas.microsoft.com/office/powerpoint/2010/main" val="20534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14-F4AC-4503-A896-23251E53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8" y="478465"/>
            <a:ext cx="10515600" cy="808075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0000"/>
                </a:solidFill>
                <a:effectLst/>
                <a:latin typeface="Helvetica Neue"/>
              </a:rPr>
              <a:t>Resampling to Daily, Weekly, Monthly &amp; Yearly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28ED02-AC5D-4BE8-B1B5-5EDE477B2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7" y="871538"/>
            <a:ext cx="9569303" cy="5305425"/>
          </a:xfrm>
        </p:spPr>
      </p:pic>
    </p:spTree>
    <p:extLst>
      <p:ext uri="{BB962C8B-B14F-4D97-AF65-F5344CB8AC3E}">
        <p14:creationId xmlns:p14="http://schemas.microsoft.com/office/powerpoint/2010/main" val="12631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6BE4-F673-4138-AA3E-80B1DD17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3377"/>
          </a:xfrm>
        </p:spPr>
        <p:txBody>
          <a:bodyPr>
            <a:normAutofit fontScale="90000"/>
          </a:bodyPr>
          <a:lstStyle/>
          <a:p>
            <a:pPr rtl="0"/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Decomposition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Time series decomposition involves thinking of a series as a combination of level, trend, seasonality, and noise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components.Here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 I use Additive.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200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2082F7E-8591-4088-AA47-2F92D660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2" y="1063625"/>
            <a:ext cx="10226676" cy="5113338"/>
          </a:xfrm>
        </p:spPr>
      </p:pic>
    </p:spTree>
    <p:extLst>
      <p:ext uri="{BB962C8B-B14F-4D97-AF65-F5344CB8AC3E}">
        <p14:creationId xmlns:p14="http://schemas.microsoft.com/office/powerpoint/2010/main" val="20608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1B411-C781-4AB0-9C0E-DE9118E0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5160291"/>
            <a:ext cx="3876086" cy="1280160"/>
          </a:xfrm>
        </p:spPr>
        <p:txBody>
          <a:bodyPr anchor="ctr">
            <a:normAutofit fontScale="90000"/>
          </a:bodyPr>
          <a:lstStyle/>
          <a:p>
            <a:r>
              <a:rPr lang="en-US" sz="3200" dirty="0"/>
              <a:t>Underground water depth prediction (ARIMA)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358756A-4B9A-4928-A85E-889D43FA4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b="3315"/>
          <a:stretch/>
        </p:blipFill>
        <p:spPr>
          <a:xfrm>
            <a:off x="911177" y="731874"/>
            <a:ext cx="10369645" cy="38679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599EE-2770-410E-83C3-ED42FE95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5160291"/>
            <a:ext cx="6586915" cy="122301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 shows increasing pattern and label varies from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-25.75m to -25.25m has variation of only 0.5 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67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</TotalTime>
  <Words>498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inherit</vt:lpstr>
      <vt:lpstr>Symbol</vt:lpstr>
      <vt:lpstr>Office Theme</vt:lpstr>
      <vt:lpstr>Acea Smart Water (Aquifer Petrignano) </vt:lpstr>
      <vt:lpstr>Overview</vt:lpstr>
      <vt:lpstr>Introduction  to Time Series Analysis</vt:lpstr>
      <vt:lpstr>The Problem</vt:lpstr>
      <vt:lpstr>Data Information </vt:lpstr>
      <vt:lpstr>Depth of underground water from year 2009 to 2020</vt:lpstr>
      <vt:lpstr>Resampling to Daily, Weekly, Monthly &amp; Yearly </vt:lpstr>
      <vt:lpstr>Decomposition Time series decomposition involves thinking of a series as a combination of level, trend, seasonality, and noise components.Here I use Additive. </vt:lpstr>
      <vt:lpstr>Underground water depth prediction (ARIMA)</vt:lpstr>
      <vt:lpstr>Prediction of underground water depth for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Sudarshan</dc:creator>
  <cp:lastModifiedBy>Kumar, Sudarshan</cp:lastModifiedBy>
  <cp:revision>26</cp:revision>
  <dcterms:created xsi:type="dcterms:W3CDTF">2021-03-17T19:25:35Z</dcterms:created>
  <dcterms:modified xsi:type="dcterms:W3CDTF">2021-03-25T20:35:18Z</dcterms:modified>
</cp:coreProperties>
</file>