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gXCoVCCGQ4ef9JoAh5jknhWLLW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02B04-463F-4548-A35D-B64E7556663F}">
  <a:tblStyle styleId="{08E02B04-463F-4548-A35D-B64E755666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a\Documents\MATH240\Fianl%20project\Analysis\Tk%20analaysis%208.11.19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Average of Total Compensation for</a:t>
            </a:r>
            <a:r>
              <a:rPr lang="en-US" sz="1800" baseline="0"/>
              <a:t> IS Business Analayst in SF</a:t>
            </a:r>
            <a:r>
              <a:rPr lang="en-US" sz="18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'[2]Dpt analysis'!$C$2</c:f>
              <c:strCache>
                <c:ptCount val="1"/>
                <c:pt idx="0">
                  <c:v>Average of Total Compensation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'[2]Dpt analysis'!$B$3:$B$27</c:f>
              <c:strCache>
                <c:ptCount val="25"/>
                <c:pt idx="0">
                  <c:v>POL Police</c:v>
                </c:pt>
                <c:pt idx="1">
                  <c:v>HHP Hetch Hetchy Water &amp; Power</c:v>
                </c:pt>
                <c:pt idx="2">
                  <c:v>HSS Health Service System</c:v>
                </c:pt>
                <c:pt idx="3">
                  <c:v>WTR Water Enterprise</c:v>
                </c:pt>
                <c:pt idx="4">
                  <c:v>ETH Ethics Commission</c:v>
                </c:pt>
                <c:pt idx="5">
                  <c:v>REC Recreation &amp; Park Commsn</c:v>
                </c:pt>
                <c:pt idx="6">
                  <c:v>CHF Children;Youth &amp; Families</c:v>
                </c:pt>
                <c:pt idx="7">
                  <c:v>DBI Building Inspection</c:v>
                </c:pt>
                <c:pt idx="8">
                  <c:v>ADM Gen Svcs Agency-City Admin</c:v>
                </c:pt>
                <c:pt idx="9">
                  <c:v>LIB Public Library</c:v>
                </c:pt>
                <c:pt idx="10">
                  <c:v>HSA Human Services Agency</c:v>
                </c:pt>
                <c:pt idx="11">
                  <c:v>WWE Wastewater Enterprise</c:v>
                </c:pt>
                <c:pt idx="12">
                  <c:v>CPC City Planning</c:v>
                </c:pt>
                <c:pt idx="13">
                  <c:v>AIR Airport Commission</c:v>
                </c:pt>
                <c:pt idx="14">
                  <c:v>DPH Public Health</c:v>
                </c:pt>
                <c:pt idx="15">
                  <c:v>BOS Board Of Supervisors</c:v>
                </c:pt>
                <c:pt idx="16">
                  <c:v>DT GSA - Technology</c:v>
                </c:pt>
                <c:pt idx="17">
                  <c:v>HRD Human Resources</c:v>
                </c:pt>
                <c:pt idx="18">
                  <c:v>MTA Municipal Transprtn Agncy</c:v>
                </c:pt>
                <c:pt idx="19">
                  <c:v>REG Elections</c:v>
                </c:pt>
                <c:pt idx="20">
                  <c:v>ASR Assessor / Recorder</c:v>
                </c:pt>
                <c:pt idx="21">
                  <c:v>TTX Treasurer/Tax Collector</c:v>
                </c:pt>
                <c:pt idx="22">
                  <c:v>CON Controller</c:v>
                </c:pt>
                <c:pt idx="23">
                  <c:v>DPW GSA - Public Works</c:v>
                </c:pt>
                <c:pt idx="24">
                  <c:v>PUB Public Utilities Bureaus</c:v>
                </c:pt>
              </c:strCache>
            </c:strRef>
          </c:cat>
          <c:val>
            <c:numRef>
              <c:f>'[2]Dpt analysis'!$C$3:$C$27</c:f>
              <c:numCache>
                <c:formatCode>General</c:formatCode>
                <c:ptCount val="25"/>
                <c:pt idx="0">
                  <c:v>133858.63624999998</c:v>
                </c:pt>
                <c:pt idx="1">
                  <c:v>133790.342</c:v>
                </c:pt>
                <c:pt idx="2">
                  <c:v>131501.8909090909</c:v>
                </c:pt>
                <c:pt idx="3">
                  <c:v>129456.39047619049</c:v>
                </c:pt>
                <c:pt idx="4">
                  <c:v>125975.125</c:v>
                </c:pt>
                <c:pt idx="5">
                  <c:v>125677.0595</c:v>
                </c:pt>
                <c:pt idx="6">
                  <c:v>125376.44818181818</c:v>
                </c:pt>
                <c:pt idx="7">
                  <c:v>119334.41631578945</c:v>
                </c:pt>
                <c:pt idx="8">
                  <c:v>118840.58603773582</c:v>
                </c:pt>
                <c:pt idx="9">
                  <c:v>118696.02124999999</c:v>
                </c:pt>
                <c:pt idx="10">
                  <c:v>116500.81</c:v>
                </c:pt>
                <c:pt idx="11">
                  <c:v>107878.89529411762</c:v>
                </c:pt>
                <c:pt idx="12">
                  <c:v>100255.64628571428</c:v>
                </c:pt>
                <c:pt idx="13">
                  <c:v>98304.57821052635</c:v>
                </c:pt>
                <c:pt idx="14">
                  <c:v>97552.081631205714</c:v>
                </c:pt>
                <c:pt idx="15">
                  <c:v>93256.207500000004</c:v>
                </c:pt>
                <c:pt idx="16">
                  <c:v>92543.649090909108</c:v>
                </c:pt>
                <c:pt idx="17">
                  <c:v>91441.11</c:v>
                </c:pt>
                <c:pt idx="18">
                  <c:v>78835.220243902426</c:v>
                </c:pt>
                <c:pt idx="19">
                  <c:v>77514.445789473699</c:v>
                </c:pt>
                <c:pt idx="20">
                  <c:v>65866.563999999984</c:v>
                </c:pt>
                <c:pt idx="21">
                  <c:v>64561.765833333338</c:v>
                </c:pt>
                <c:pt idx="22">
                  <c:v>64053.891851851855</c:v>
                </c:pt>
                <c:pt idx="23">
                  <c:v>56910.11476190477</c:v>
                </c:pt>
                <c:pt idx="24">
                  <c:v>32352.762500000001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F8-4676-8D78-F9F79C49D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1609328"/>
        <c:axId val="429862544"/>
      </c:barChart>
      <c:catAx>
        <c:axId val="521609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62544"/>
        <c:crosses val="autoZero"/>
        <c:auto val="1"/>
        <c:lblAlgn val="ctr"/>
        <c:lblOffset val="100"/>
        <c:noMultiLvlLbl val="0"/>
      </c:catAx>
      <c:valAx>
        <c:axId val="42986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Avg. Total Compensation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60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7d7d26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f7d7d26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7d7d268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f7d7d268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7d7d268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5f7d7d268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7d7d268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f7d7d268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7d7d26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f7d7d26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035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856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7d7d2681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9" name="Google Shape;149;g5f7d7d2681_1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5f7d7d2681_1_0"/>
          <p:cNvSpPr txBox="1"/>
          <p:nvPr/>
        </p:nvSpPr>
        <p:spPr>
          <a:xfrm>
            <a:off x="4483222" y="658574"/>
            <a:ext cx="338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 Comparison</a:t>
            </a:r>
            <a:endParaRPr/>
          </a:p>
        </p:txBody>
      </p:sp>
      <p:pic>
        <p:nvPicPr>
          <p:cNvPr id="151" name="Google Shape;151;g5f7d7d268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628" y="1252678"/>
            <a:ext cx="6235850" cy="41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7d7d2681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57" name="Google Shape;157;g5f7d7d2681_2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5f7d7d2681_2_0"/>
          <p:cNvSpPr txBox="1"/>
          <p:nvPr/>
        </p:nvSpPr>
        <p:spPr>
          <a:xfrm>
            <a:off x="4483222" y="658574"/>
            <a:ext cx="338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 Comparison</a:t>
            </a:r>
            <a:endParaRPr/>
          </a:p>
        </p:txBody>
      </p:sp>
      <p:pic>
        <p:nvPicPr>
          <p:cNvPr id="159" name="Google Shape;159;g5f7d7d2681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475" y="1327277"/>
            <a:ext cx="7077126" cy="37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5f7d7d2681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475" y="5126663"/>
            <a:ext cx="39052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7d7d2681_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6" name="Google Shape;166;g5f7d7d2681_4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5f7d7d2681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875" y="329650"/>
            <a:ext cx="3906975" cy="6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f7d7d2681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975" y="365113"/>
            <a:ext cx="35814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7d7d2681_5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4" name="Google Shape;174;g5f7d7d2681_5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5f7d7d2681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675" y="595300"/>
            <a:ext cx="7614225" cy="52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7d7d2681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1" name="Google Shape;181;g5f7d7d2681_0_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5f7d7d2681_0_1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159" y="1524301"/>
            <a:ext cx="10273682" cy="527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5f7d7d2681_0_16"/>
          <p:cNvSpPr txBox="1"/>
          <p:nvPr/>
        </p:nvSpPr>
        <p:spPr>
          <a:xfrm>
            <a:off x="4483222" y="658574"/>
            <a:ext cx="338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 Comparison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9" name="Google Shape;189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53" y="1583046"/>
            <a:ext cx="10515600" cy="52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5086997" y="658574"/>
            <a:ext cx="1864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7" name="Google Shape;197;p10" descr="A close up of a logo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410" y="1603375"/>
            <a:ext cx="105156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5237824" y="65857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Retirement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883" y="1690688"/>
            <a:ext cx="10515601" cy="516541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5113537" y="65857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13" name="Google Shape;21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176" y="1781175"/>
            <a:ext cx="10515599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4483222" y="65857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Total Compensation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21" name="Google Shape;22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64" y="1074198"/>
            <a:ext cx="10515600" cy="57838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4483222" y="65857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Salary vs. Other Benefits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2" name="Google Shape;92;p2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29" name="Google Shape;22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70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4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423" y="867885"/>
            <a:ext cx="10515599" cy="615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 txBox="1"/>
          <p:nvPr/>
        </p:nvSpPr>
        <p:spPr>
          <a:xfrm>
            <a:off x="4474345" y="498553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Correlation Heatmap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37" name="Google Shape;237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/>
        </p:nvSpPr>
        <p:spPr>
          <a:xfrm>
            <a:off x="4483222" y="658574"/>
            <a:ext cx="34889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Prophet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838200" y="1825625"/>
            <a:ext cx="10515600" cy="230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time series data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average monthly total compensation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dimension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data: (YYYY-MM-DD)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Measurement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838200" y="4263054"/>
            <a:ext cx="10515600" cy="230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function assigns each row of data a predicted value yhat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dimensions included yhat_lower and yhat_upper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47" name="Google Shape;24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6"/>
          <p:cNvSpPr txBox="1"/>
          <p:nvPr/>
        </p:nvSpPr>
        <p:spPr>
          <a:xfrm>
            <a:off x="4296792" y="658574"/>
            <a:ext cx="40837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Multiplicative Model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the percentage changes, both seasonality and original data increase over time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= (Seasonal effect) x Trend x Cyclical x Residual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log(Data) = log(Seasonal effect x Trend x Cyclical x Residual)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6" name="Google Shape;25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5122415" y="696515"/>
            <a:ext cx="40837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838200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3655.243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3685.778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3716.291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3744.24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3777.372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6469231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3807.907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2026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3838.420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2027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3868.933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2028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3899.5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2029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Yhat: Average 3927.387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66" name="Google Shape;26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602" y="1274774"/>
            <a:ext cx="10599198" cy="558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 txBox="1"/>
          <p:nvPr/>
        </p:nvSpPr>
        <p:spPr>
          <a:xfrm>
            <a:off x="4740674" y="63528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Forecast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74" name="Google Shape;27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75" y="868021"/>
            <a:ext cx="9675920" cy="598997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 txBox="1"/>
          <p:nvPr/>
        </p:nvSpPr>
        <p:spPr>
          <a:xfrm>
            <a:off x="4962616" y="316127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Seasonality Trend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10838895" y="5761608"/>
            <a:ext cx="764220" cy="932155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6" name="Google Shape;25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5122415" y="696515"/>
            <a:ext cx="40837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838200" y="1690688"/>
            <a:ext cx="48845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employee in San Francisco has compensation on the higher side with average yearly compensation as $100493.6. 50% of the employee whose salary is on the higher side has ranged from $70,025.56 to $1,35,022.8. The maximum compensation for IS Business analyst is $1,63,170 while minimum is just $664.30. </a:t>
            </a:r>
          </a:p>
          <a:p>
            <a:pPr lvl="0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maximum number of employees in San Francisco (more than half of the employee) is earning higher compensation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more than $1,00,000.The probability that an IS Business Analyst will earn yearly compensation &gt;= $80,000 is high as 65.13% while Probability that an IS Business Analyst will earn yearly compensation &lt; $50,000 is low as 26.48%.</a:t>
            </a:r>
          </a:p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  <p:sp>
        <p:nvSpPr>
          <p:cNvPr id="260" name="Google Shape;260;p17"/>
          <p:cNvSpPr txBox="1"/>
          <p:nvPr/>
        </p:nvSpPr>
        <p:spPr>
          <a:xfrm>
            <a:off x="5722771" y="1690688"/>
            <a:ext cx="48845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San Francisco City, the public employee who belong to POL Police department get highest compensation among all departments.</a:t>
            </a:r>
          </a:p>
          <a:p>
            <a:pPr lvl="0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predicted the total salary for POL Police department for years 2018 and 2019 which shows salary is increasing over the years.</a:t>
            </a:r>
          </a:p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 fluctuation and sudden drop observed in 2018 for total compensation in San Francisco for a job IS Business Analyst.</a:t>
            </a:r>
          </a:p>
          <a:p>
            <a:pPr lvl="0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San Francisco, the average monthly compensation for IS Business Analyst will increase over the years. In next year, monthly compensation would be $3655.243 while after 10 years, it would be $3927.4.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0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83" name="Google Shape;283;p20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8" name="Google Shape;98;p3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4" name="Google Shape;104;p4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0" name="Google Shape;110;p5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6" name="Google Shape;11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1927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4054136" y="365125"/>
            <a:ext cx="40837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and Whisker plot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38200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6469231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1392073" y="1101861"/>
          <a:ext cx="2914875" cy="2560765"/>
        </p:xfrm>
        <a:graphic>
          <a:graphicData uri="http://schemas.openxmlformats.org/drawingml/2006/table">
            <a:tbl>
              <a:tblPr firstRow="1" firstCol="1" bandRow="1">
                <a:noFill/>
                <a:tableStyleId>{08E02B04-463F-4548-A35D-B64E7556663F}</a:tableStyleId>
              </a:tblPr>
              <a:tblGrid>
                <a:gridCol w="13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5 summary rules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Q0(min)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664.29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70025.56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Q2(median)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120822.975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135022.8025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Q4(max)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163169.95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1392076" y="4349919"/>
          <a:ext cx="3285925" cy="1928570"/>
        </p:xfrm>
        <a:graphic>
          <a:graphicData uri="http://schemas.openxmlformats.org/drawingml/2006/table">
            <a:tbl>
              <a:tblPr firstRow="1" firstCol="1" bandRow="1">
                <a:noFill/>
                <a:tableStyleId>{08E02B04-463F-4548-A35D-B64E7556663F}</a:tableStyleId>
              </a:tblPr>
              <a:tblGrid>
                <a:gridCol w="12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1.5 IQR calculation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IQR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Q3-Q1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64997.24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Lower fence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Q1 - 1.5IQR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-27470.3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Upper fence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Q3 + 1.5IQR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232518.7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340" y="1101861"/>
            <a:ext cx="6135756" cy="539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29" name="Google Shape;129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1927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1784412" y="365125"/>
            <a:ext cx="80884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for yearly total compensation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838200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6469231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2915478" y="1312688"/>
          <a:ext cx="5910450" cy="2508504"/>
        </p:xfrm>
        <a:graphic>
          <a:graphicData uri="http://schemas.openxmlformats.org/drawingml/2006/table">
            <a:tbl>
              <a:tblPr firstRow="1" firstCol="1" bandRow="1">
                <a:noFill/>
                <a:tableStyleId>{08E02B04-463F-4548-A35D-B64E7556663F}</a:tableStyleId>
              </a:tblPr>
              <a:tblGrid>
                <a:gridCol w="34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Total Compensation Amount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# IS Business Analysts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Under $50000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161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$50000-$79999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51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$80000-$99999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26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More than $100000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370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Grand Total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608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Google Shape;135;p7"/>
          <p:cNvSpPr/>
          <p:nvPr/>
        </p:nvSpPr>
        <p:spPr>
          <a:xfrm>
            <a:off x="1784412" y="4004874"/>
            <a:ext cx="9537575" cy="277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P1=P (IS Business Analyst Compensation &gt;= $80,000) = (26 + 237) / 474</a:t>
            </a:r>
            <a:endParaRPr/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P1=65.13%</a:t>
            </a:r>
            <a:endParaRPr/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(IS Business Analyst Compensation &lt; $50,000) = (160) / 474</a:t>
            </a:r>
            <a:endParaRPr/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P2=26.48%</a:t>
            </a:r>
            <a:endParaRPr/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6" name="Google Shape;25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340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2438558" y="616422"/>
            <a:ext cx="87589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compensation as per department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1353800" y="365125"/>
            <a:ext cx="693198" cy="662781"/>
          </a:xfrm>
          <a:prstGeom prst="rect">
            <a:avLst/>
          </a:prstGeom>
          <a:solidFill>
            <a:srgbClr val="EBF0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838200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dirty="0"/>
          </a:p>
        </p:txBody>
      </p:sp>
      <p:sp>
        <p:nvSpPr>
          <p:cNvPr id="260" name="Google Shape;260;p17"/>
          <p:cNvSpPr txBox="1"/>
          <p:nvPr/>
        </p:nvSpPr>
        <p:spPr>
          <a:xfrm>
            <a:off x="6469231" y="1690688"/>
            <a:ext cx="38225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4072FD-00CF-4BC8-B302-524C3E331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880585"/>
              </p:ext>
            </p:extLst>
          </p:nvPr>
        </p:nvGraphicFramePr>
        <p:xfrm>
          <a:off x="2019459" y="1079235"/>
          <a:ext cx="8061344" cy="579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482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1" name="Google Shape;14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4483222" y="658574"/>
            <a:ext cx="3382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 Comparison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313" y="1309688"/>
            <a:ext cx="82581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540</Words>
  <Application>Microsoft Office PowerPoint</Application>
  <PresentationFormat>Widescreen</PresentationFormat>
  <Paragraphs>101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Philpott</dc:creator>
  <cp:lastModifiedBy>Sweta Kumari</cp:lastModifiedBy>
  <cp:revision>8</cp:revision>
  <dcterms:created xsi:type="dcterms:W3CDTF">2019-08-09T04:47:29Z</dcterms:created>
  <dcterms:modified xsi:type="dcterms:W3CDTF">2019-08-13T08:07:18Z</dcterms:modified>
</cp:coreProperties>
</file>