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verage" panose="02000503040000020003" pitchFamily="2" charset="77"/>
      <p:regular r:id="rId12"/>
    </p:embeddedFont>
    <p:embeddedFont>
      <p:font typeface="Oswald" pitchFamily="2" charset="77"/>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QC8dXaiaT4PDDlzp60fQfoODs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34c530508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734c530508_2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t>In Dec 2016, Frank Viannas, vice president of food safety at Walmart, picked up a package of sliced mangoes on his way to company headquarters at Fayetteville, Arkansas. He placed the packed mango container on the conference table and gave his team the mission of tracing the origin of mangoes while setting the timer. It took his team six days, 18 hours, and 26 minutes to get the  answer . A week to figure out the food source in the event of a foodborne illness outbreak in which  a suspected pathogen is tied to mangoes somewhere wouldn’t be desirable for Walmart, and everyone, including farmers, distributors, and Walmart would take a hit. Walmart then tested a technology solution for food traceability in partnership with IBM. The result – in a few months as soon as Frank entered the lot number on a web portal, it took him 2 seconds to get mango’s weight, harvest date, origin, hot-water treatment, shipment, US entry, and slicing  details. And what made that possible was Blockchain .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Source:				</a:t>
            </a:r>
            <a:endParaRPr/>
          </a:p>
          <a:p>
            <a:pPr marL="0" lvl="0" indent="0" algn="l" rtl="0">
              <a:lnSpc>
                <a:spcPct val="115000"/>
              </a:lnSpc>
              <a:spcBef>
                <a:spcPts val="1200"/>
              </a:spcBef>
              <a:spcAft>
                <a:spcPts val="0"/>
              </a:spcAft>
              <a:buNone/>
            </a:pPr>
            <a:r>
              <a:rPr lang="en-US"/>
              <a:t>1 Hackett, Robert. “Why Big Business Is Racing to Build Blockchains.” Fortune, Fortune, 26 Sept. 2017, fortune.com/2017/08/22/bitcoin-ethereum-blockchain-cryptocurrency/				</a:t>
            </a:r>
            <a:endParaRPr/>
          </a:p>
          <a:p>
            <a:pPr marL="0" lvl="0" indent="0" algn="l" rtl="0">
              <a:lnSpc>
                <a:spcPct val="115000"/>
              </a:lnSpc>
              <a:spcBef>
                <a:spcPts val="1200"/>
              </a:spcBef>
              <a:spcAft>
                <a:spcPts val="0"/>
              </a:spcAft>
              <a:buNone/>
            </a:pPr>
            <a:r>
              <a:rPr lang="en-US"/>
              <a:t>			</a:t>
            </a:r>
            <a:endParaRPr/>
          </a:p>
          <a:p>
            <a:pPr marL="0" lvl="0" indent="0" algn="l" rtl="0">
              <a:lnSpc>
                <a:spcPct val="115000"/>
              </a:lnSpc>
              <a:spcBef>
                <a:spcPts val="0"/>
              </a:spcBef>
              <a:spcAft>
                <a:spcPts val="0"/>
              </a:spcAft>
              <a:buNone/>
            </a:pPr>
            <a:r>
              <a:rPr lang="en-US"/>
              <a:t>		</a:t>
            </a:r>
            <a:endParaRPr/>
          </a:p>
          <a:p>
            <a:pPr marL="0" lvl="0" indent="0" algn="l" rtl="0">
              <a:lnSpc>
                <a:spcPct val="115000"/>
              </a:lnSpc>
              <a:spcBef>
                <a:spcPts val="0"/>
              </a:spcBef>
              <a:spcAft>
                <a:spcPts val="0"/>
              </a:spcAft>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34c530508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734c530508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t>Blockchain is a kind of ledger that businesses use to track credits and debits, and it concatenates (or “chains”) cryptographically verified transactions into the sequence of lists (or “blocks”). Blockchain is a platform technology enabling an improved ability to verify and record the  exchange of value among an interconnected set of users . Blockchain technology enables any </a:t>
            </a:r>
            <a:endParaRPr/>
          </a:p>
          <a:p>
            <a:pPr marL="0" lvl="0" indent="0" algn="l" rtl="0">
              <a:lnSpc>
                <a:spcPct val="115000"/>
              </a:lnSpc>
              <a:spcBef>
                <a:spcPts val="0"/>
              </a:spcBef>
              <a:spcAft>
                <a:spcPts val="0"/>
              </a:spcAft>
              <a:buNone/>
            </a:pPr>
            <a:r>
              <a:rPr lang="en-US"/>
              <a:t>network of users to track and trade virtually anything of value. Blockchain is a secure and transparent way to do transactions that involve multiple stakeholders. Blockchain assures data integrity, maintains auditable records, and renders financial contracts into programmable software. It’s a ledger but an edgy one.</a:t>
            </a:r>
            <a:endParaRPr/>
          </a:p>
          <a:p>
            <a:pPr marL="0" lvl="0" indent="0" algn="l" rtl="0">
              <a:lnSpc>
                <a:spcPct val="115000"/>
              </a:lnSpc>
              <a:spcBef>
                <a:spcPts val="0"/>
              </a:spcBef>
              <a:spcAft>
                <a:spcPts val="0"/>
              </a:spcAft>
              <a:buNone/>
            </a:pPr>
            <a:r>
              <a:rPr lang="en-US"/>
              <a:t>There are two types of blockchains: the public also called permissionless, blockchain, and private or permissioned blockchain. The public blockchain network is open to anyone, and everyone uses their native currencies such as bitcoin, which can be used to either compensate miners or to claim underlying assets from its issuer. A private blockchain, on the other hand, provides permissioned access to its network.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Source:			</a:t>
            </a:r>
            <a:endParaRPr/>
          </a:p>
          <a:p>
            <a:pPr marL="0" lvl="0" indent="0" algn="l" rtl="0">
              <a:lnSpc>
                <a:spcPct val="115000"/>
              </a:lnSpc>
              <a:spcBef>
                <a:spcPts val="1200"/>
              </a:spcBef>
              <a:spcAft>
                <a:spcPts val="0"/>
              </a:spcAft>
              <a:buNone/>
            </a:pPr>
            <a:r>
              <a:rPr lang="en-US"/>
              <a:t>An Introduction to Blockchain by Richard A. Mayo Center for Asset Management </a:t>
            </a:r>
            <a:endParaRPr/>
          </a:p>
          <a:p>
            <a:pPr marL="0" lvl="0" indent="0" algn="l" rtl="0">
              <a:lnSpc>
                <a:spcPct val="115000"/>
              </a:lnSpc>
              <a:spcBef>
                <a:spcPts val="1200"/>
              </a:spcBef>
              <a:spcAft>
                <a:spcPts val="0"/>
              </a:spcAft>
              <a:buNone/>
            </a:pPr>
            <a:r>
              <a:rPr lang="en-US"/>
              <a:t>				</a:t>
            </a:r>
            <a:endParaRPr/>
          </a:p>
          <a:p>
            <a:pPr marL="0" lvl="0" indent="0" algn="l" rtl="0">
              <a:lnSpc>
                <a:spcPct val="100000"/>
              </a:lnSpc>
              <a:spcBef>
                <a:spcPts val="0"/>
              </a:spcBef>
              <a:spcAft>
                <a:spcPts val="0"/>
              </a:spcAft>
              <a:buNone/>
            </a:pPr>
            <a:r>
              <a:rPr lang="en-US"/>
              <a:t>			</a:t>
            </a:r>
            <a:endParaRPr/>
          </a:p>
          <a:p>
            <a:pPr marL="0" lvl="0" indent="0" algn="l" rtl="0">
              <a:lnSpc>
                <a:spcPct val="100000"/>
              </a:lnSpc>
              <a:spcBef>
                <a:spcPts val="0"/>
              </a:spcBef>
              <a:spcAft>
                <a:spcPts val="0"/>
              </a:spcAft>
              <a:buNone/>
            </a:pPr>
            <a:r>
              <a:rPr lang="en-US"/>
              <a:t>		</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316d38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70316d382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t>In the supply chain industry, Maersk, the largest container ship and supply vessel operator in the world, recently partnered with IBM for the Global Trade Digitalization venture that leverages Blockchain to address the long-existing problems of supply chain management and the container shipping industry. Maersk’s business model involves multiple stakeholders, for e.g., flowers to be transported from the Netherlands to the rest of Europe move from the shipper in the Netherlands to a trucking company, to the freight forwarder to the terminal operator, to shipping lines to customs to trucking at the destination before finally making it to the distribution centers for deliveries in the retail stores. The shipping industry’s business model has its challenges with transparency, inefficiency, and overall administration. Like the rest of the industry, Maersk also had to deal with inefficient and error-prone manual processes that relied heavily on people, caused copious documentation, and contributed to significant delays in deliveries. The inconsistent information across organizational boundaries and ‘blind spots’ throughout the supply chain hindered the efficient flow of goods. The involvement of multiple companies and the lack of transparency made Blockchain a suitable solution to Maersk’s problems as Blockchain enables any network of users to track and trade virtually, securely, and transparently.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Source:</a:t>
            </a:r>
            <a:endParaRPr/>
          </a:p>
          <a:p>
            <a:pPr marL="0" lvl="0" indent="0" algn="l" rtl="0">
              <a:lnSpc>
                <a:spcPct val="115000"/>
              </a:lnSpc>
              <a:spcBef>
                <a:spcPts val="1200"/>
              </a:spcBef>
              <a:spcAft>
                <a:spcPts val="0"/>
              </a:spcAft>
              <a:buNone/>
            </a:pPr>
            <a:r>
              <a:rPr lang="en-US"/>
              <a:t>An Introduction to Blockchain by Richard A. Mayo Center for Asset Management </a:t>
            </a:r>
            <a:endParaRPr/>
          </a:p>
          <a:p>
            <a:pPr marL="0" lvl="0" indent="0" algn="l" rtl="0">
              <a:lnSpc>
                <a:spcPct val="100000"/>
              </a:lnSpc>
              <a:spcBef>
                <a:spcPts val="120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34c530508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734c530508_2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t>Currently, in finance, the major blockchain products and services are leveraged in three broad areas: 1) the clearing, payments, and settlement functions in financial services companies (e.g., banks, asset managers), (2) creation and use of a digital identity within an enterprise, and (3) smart contracts that self execute when requirements are met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US"/>
              <a:t>Source:</a:t>
            </a:r>
            <a:endParaRPr/>
          </a:p>
          <a:p>
            <a:pPr marL="0" lvl="0" indent="0" algn="l" rtl="0">
              <a:lnSpc>
                <a:spcPct val="115000"/>
              </a:lnSpc>
              <a:spcBef>
                <a:spcPts val="1200"/>
              </a:spcBef>
              <a:spcAft>
                <a:spcPts val="0"/>
              </a:spcAft>
              <a:buNone/>
            </a:pPr>
            <a:r>
              <a:rPr lang="en-US"/>
              <a:t>An Introduction to Blockchain by Richard A. Mayo Center for Asset Management </a:t>
            </a:r>
            <a:endParaRPr/>
          </a:p>
          <a:p>
            <a:pPr marL="0" lvl="0" indent="0" algn="l" rtl="0">
              <a:lnSpc>
                <a:spcPct val="115000"/>
              </a:lnSpc>
              <a:spcBef>
                <a:spcPts val="1200"/>
              </a:spcBef>
              <a:spcAft>
                <a:spcPts val="0"/>
              </a:spcAft>
              <a:buNone/>
            </a:pPr>
            <a:r>
              <a:rPr lang="en-US" sz="900"/>
              <a:t>				</a:t>
            </a:r>
            <a:endParaRPr sz="900"/>
          </a:p>
          <a:p>
            <a:pPr marL="0" lvl="0" indent="0" algn="l" rtl="0">
              <a:lnSpc>
                <a:spcPct val="100000"/>
              </a:lnSpc>
              <a:spcBef>
                <a:spcPts val="0"/>
              </a:spcBef>
              <a:spcAft>
                <a:spcPts val="0"/>
              </a:spcAft>
              <a:buNone/>
            </a:pPr>
            <a:r>
              <a:rPr lang="en-US" sz="900"/>
              <a:t>			</a:t>
            </a:r>
            <a:endParaRPr sz="900"/>
          </a:p>
          <a:p>
            <a:pPr marL="0" lvl="0" indent="0" algn="l" rtl="0">
              <a:lnSpc>
                <a:spcPct val="100000"/>
              </a:lnSpc>
              <a:spcBef>
                <a:spcPts val="0"/>
              </a:spcBef>
              <a:spcAft>
                <a:spcPts val="0"/>
              </a:spcAft>
              <a:buNone/>
            </a:pPr>
            <a:r>
              <a:rPr lang="en-US" sz="900"/>
              <a:t>		</a:t>
            </a:r>
            <a:endParaRPr sz="900"/>
          </a:p>
          <a:p>
            <a:pPr marL="0" lvl="0" indent="0" algn="l" rtl="0">
              <a:lnSpc>
                <a:spcPct val="100000"/>
              </a:lnSpc>
              <a:spcBef>
                <a:spcPts val="0"/>
              </a:spcBef>
              <a:spcAft>
                <a:spcPts val="0"/>
              </a:spcAft>
              <a:buSzPts val="1400"/>
              <a:buNone/>
            </a:pP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34c530508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734c530508_2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t>Blockchain currently provides plenty of benefits such as reduced costs, faster transactions, improved security, and  improved data quality to financial institutions.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34c53050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734c530508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t>Blockchain isn’t a new software that organizations could just install and start using. Although there is a lot of excitement about the technology, its success depends on all relevant members joining the initiative. </a:t>
            </a:r>
            <a:endParaRPr/>
          </a:p>
          <a:p>
            <a:pPr marL="457200" lvl="0" indent="-317500" algn="l" rtl="0">
              <a:lnSpc>
                <a:spcPct val="100000"/>
              </a:lnSpc>
              <a:spcBef>
                <a:spcPts val="0"/>
              </a:spcBef>
              <a:spcAft>
                <a:spcPts val="0"/>
              </a:spcAft>
              <a:buSzPts val="1400"/>
              <a:buChar char="-"/>
            </a:pPr>
            <a:r>
              <a:rPr lang="en-US"/>
              <a:t>The network-based technology requires a vast ecosystem to engage and participate and getting everybody in the chain on board with the idea will be a significant challenge. </a:t>
            </a:r>
            <a:endParaRPr/>
          </a:p>
          <a:p>
            <a:pPr marL="457200" lvl="0" indent="-317500" algn="l" rtl="0">
              <a:lnSpc>
                <a:spcPct val="100000"/>
              </a:lnSpc>
              <a:spcBef>
                <a:spcPts val="0"/>
              </a:spcBef>
              <a:spcAft>
                <a:spcPts val="0"/>
              </a:spcAft>
              <a:buSzPts val="1400"/>
              <a:buChar char="-"/>
            </a:pPr>
            <a:r>
              <a:rPr lang="en-US"/>
              <a:t>The involvement of all stakeholders will require collaboration within and across organizations, and doing so requires organizational change, which is challenging.</a:t>
            </a:r>
            <a:endParaRPr/>
          </a:p>
          <a:p>
            <a:pPr marL="457200" lvl="0" indent="-317500" algn="l" rtl="0">
              <a:lnSpc>
                <a:spcPct val="100000"/>
              </a:lnSpc>
              <a:spcBef>
                <a:spcPts val="0"/>
              </a:spcBef>
              <a:spcAft>
                <a:spcPts val="0"/>
              </a:spcAft>
              <a:buSzPts val="1400"/>
              <a:buChar char="-"/>
            </a:pPr>
            <a:r>
              <a:rPr lang="en-US"/>
              <a:t>To increase ROI with blockchain, organizations not only need to digitalize their operations fully but also change people’s mindset to change their way of work.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 name="Google Shape;11;p10"/>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 name="Google Shape;12;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
        <p:cNvGrpSpPr/>
        <p:nvPr/>
      </p:nvGrpSpPr>
      <p:grpSpPr>
        <a:xfrm>
          <a:off x="0" y="0"/>
          <a:ext cx="0" cy="0"/>
          <a:chOff x="0" y="0"/>
          <a:chExt cx="0" cy="0"/>
        </a:xfrm>
      </p:grpSpPr>
      <p:sp>
        <p:nvSpPr>
          <p:cNvPr id="14" name="Google Shape;14;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 name="Google Shape;15;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6" name="Google Shape;16;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7" name="Google Shape;17;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8" name="Google Shape;18;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9" name="Google Shape;19;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 name="Google Shape;22;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 name="Google Shape;23;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 name="Google Shape;38;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1" name="Google Shape;41;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8"/>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8"/>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5" name="Google Shape;45;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atafloq.com/read/how-blockchain-could-improve-your-big-data/357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unsplash.com/photos/ebvCsRypmxM"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taagung.com/know-your-mango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ledger.com/academy/blockchain/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wallpaperflare.com/ship-container-ship-maersk-line-water-nautical-vessel-sea-wallpaper-ctaa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cloudcomputing-news.net/news/2017/jan/27/financial-services-and-solving-great-cloud-conundru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millaandco.com/why-translation-finance-indust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channelfutures.com/strategy/microservices-are-great-but-only-if-you-solve-these-challeng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
        <p:cNvGrpSpPr/>
        <p:nvPr/>
      </p:nvGrpSpPr>
      <p:grpSpPr>
        <a:xfrm>
          <a:off x="0" y="0"/>
          <a:ext cx="0" cy="0"/>
          <a:chOff x="0" y="0"/>
          <a:chExt cx="0" cy="0"/>
        </a:xfrm>
      </p:grpSpPr>
      <p:sp>
        <p:nvSpPr>
          <p:cNvPr id="52" name="Google Shape;52;p1"/>
          <p:cNvSpPr txBox="1"/>
          <p:nvPr/>
        </p:nvSpPr>
        <p:spPr>
          <a:xfrm>
            <a:off x="0" y="4842595"/>
            <a:ext cx="8520600" cy="2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800" b="1" i="0" u="none" strike="noStrike" cap="none" dirty="0">
                <a:solidFill>
                  <a:srgbClr val="D9D9D9"/>
                </a:solidFill>
                <a:latin typeface="Oswald"/>
                <a:ea typeface="Oswald"/>
                <a:cs typeface="Oswald"/>
                <a:sym typeface="Oswald"/>
              </a:rPr>
              <a:t>Image Source</a:t>
            </a:r>
            <a:r>
              <a:rPr lang="en-US" sz="800" b="0" i="0" u="none" strike="noStrike" cap="none" dirty="0">
                <a:solidFill>
                  <a:srgbClr val="D9D9D9"/>
                </a:solidFill>
                <a:latin typeface="Oswald"/>
                <a:ea typeface="Oswald"/>
                <a:cs typeface="Oswald"/>
                <a:sym typeface="Oswald"/>
              </a:rPr>
              <a:t>:</a:t>
            </a:r>
            <a:r>
              <a:rPr lang="en-US" sz="800" b="1" dirty="0">
                <a:solidFill>
                  <a:srgbClr val="D9D9D9"/>
                </a:solidFill>
                <a:latin typeface="Oswald"/>
                <a:ea typeface="Oswald"/>
                <a:cs typeface="Oswald"/>
                <a:sym typeface="Oswald"/>
              </a:rPr>
              <a:t> </a:t>
            </a:r>
            <a:r>
              <a:rPr lang="en-US" sz="800" b="0" i="0" u="sng" strike="noStrike" cap="none" dirty="0">
                <a:solidFill>
                  <a:schemeClr val="tx1"/>
                </a:solidFill>
                <a:latin typeface="Oswald"/>
                <a:ea typeface="Oswald"/>
                <a:cs typeface="Oswald"/>
                <a:sym typeface="Oswald"/>
                <a:hlinkClick r:id="rId4">
                  <a:extLst>
                    <a:ext uri="{A12FA001-AC4F-418D-AE19-62706E023703}">
                      <ahyp:hlinkClr xmlns:ahyp="http://schemas.microsoft.com/office/drawing/2018/hyperlinkcolor" val="tx"/>
                    </a:ext>
                  </a:extLst>
                </a:hlinkClick>
              </a:rPr>
              <a:t>Link</a:t>
            </a:r>
            <a:endParaRPr sz="1400" b="0" i="0" u="none" strike="noStrike" cap="none" dirty="0">
              <a:solidFill>
                <a:schemeClr val="tx1"/>
              </a:solidFill>
              <a:sym typeface="Arial"/>
            </a:endParaRPr>
          </a:p>
        </p:txBody>
      </p:sp>
      <p:sp>
        <p:nvSpPr>
          <p:cNvPr id="53" name="Google Shape;53;p1"/>
          <p:cNvSpPr txBox="1">
            <a:spLocks noGrp="1"/>
          </p:cNvSpPr>
          <p:nvPr>
            <p:ph type="ctrTitle"/>
          </p:nvPr>
        </p:nvSpPr>
        <p:spPr>
          <a:xfrm>
            <a:off x="0" y="0"/>
            <a:ext cx="3911400" cy="696600"/>
          </a:xfrm>
          <a:prstGeom prst="rect">
            <a:avLst/>
          </a:prstGeom>
          <a:solidFill>
            <a:schemeClr val="lt1">
              <a:alpha val="73725"/>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US" sz="3600"/>
              <a:t>Blockchain</a:t>
            </a:r>
            <a:endParaRPr sz="3600"/>
          </a:p>
        </p:txBody>
      </p:sp>
      <p:sp>
        <p:nvSpPr>
          <p:cNvPr id="54" name="Google Shape;54;p1"/>
          <p:cNvSpPr txBox="1">
            <a:spLocks noGrp="1"/>
          </p:cNvSpPr>
          <p:nvPr>
            <p:ph type="subTitle" idx="1"/>
          </p:nvPr>
        </p:nvSpPr>
        <p:spPr>
          <a:xfrm>
            <a:off x="0" y="4146115"/>
            <a:ext cx="3789723" cy="696480"/>
          </a:xfrm>
          <a:prstGeom prst="rect">
            <a:avLst/>
          </a:prstGeom>
          <a:solidFill>
            <a:schemeClr val="lt1">
              <a:alpha val="73725"/>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US" sz="1400">
                <a:solidFill>
                  <a:schemeClr val="dk1"/>
                </a:solidFill>
                <a:latin typeface="Oswald"/>
                <a:ea typeface="Oswald"/>
                <a:cs typeface="Oswald"/>
                <a:sym typeface="Oswald"/>
              </a:rPr>
              <a:t>April 12</a:t>
            </a:r>
            <a:r>
              <a:rPr lang="en-US" sz="1400" baseline="30000">
                <a:solidFill>
                  <a:schemeClr val="dk1"/>
                </a:solidFill>
                <a:latin typeface="Oswald"/>
                <a:ea typeface="Oswald"/>
                <a:cs typeface="Oswald"/>
                <a:sym typeface="Oswald"/>
              </a:rPr>
              <a:t>th</a:t>
            </a:r>
            <a:r>
              <a:rPr lang="en-US" sz="1400">
                <a:solidFill>
                  <a:schemeClr val="dk1"/>
                </a:solidFill>
                <a:latin typeface="Oswald"/>
                <a:ea typeface="Oswald"/>
                <a:cs typeface="Oswald"/>
                <a:sym typeface="Oswald"/>
              </a:rPr>
              <a:t>, 2020</a:t>
            </a:r>
            <a:endParaRPr>
              <a:latin typeface="Oswald"/>
              <a:ea typeface="Oswald"/>
              <a:cs typeface="Oswald"/>
              <a:sym typeface="Oswald"/>
            </a:endParaRPr>
          </a:p>
          <a:p>
            <a:pPr marL="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Oswald"/>
                <a:ea typeface="Oswald"/>
                <a:cs typeface="Oswald"/>
                <a:sym typeface="Oswald"/>
              </a:rPr>
              <a:t>Rahul Sinha and Sweta Sharma</a:t>
            </a:r>
            <a:endParaRPr sz="11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8"/>
        <p:cNvGrpSpPr/>
        <p:nvPr/>
      </p:nvGrpSpPr>
      <p:grpSpPr>
        <a:xfrm>
          <a:off x="0" y="0"/>
          <a:ext cx="0" cy="0"/>
          <a:chOff x="0" y="0"/>
          <a:chExt cx="0" cy="0"/>
        </a:xfrm>
      </p:grpSpPr>
      <p:sp>
        <p:nvSpPr>
          <p:cNvPr id="59" name="Google Shape;59;p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b="1"/>
              <a:t>Walmart Mango Story</a:t>
            </a:r>
            <a:endParaRPr/>
          </a:p>
          <a:p>
            <a:pPr marL="0" lvl="0" indent="0" algn="ctr" rtl="0">
              <a:lnSpc>
                <a:spcPct val="100000"/>
              </a:lnSpc>
              <a:spcBef>
                <a:spcPts val="0"/>
              </a:spcBef>
              <a:spcAft>
                <a:spcPts val="0"/>
              </a:spcAft>
              <a:buSzPts val="1800"/>
              <a:buNone/>
            </a:pPr>
            <a:endParaRPr b="1"/>
          </a:p>
          <a:p>
            <a:pPr marL="0" lvl="0" indent="0" algn="ctr" rtl="0">
              <a:lnSpc>
                <a:spcPct val="100000"/>
              </a:lnSpc>
              <a:spcBef>
                <a:spcPts val="0"/>
              </a:spcBef>
              <a:spcAft>
                <a:spcPts val="0"/>
              </a:spcAft>
              <a:buSzPts val="1800"/>
              <a:buNone/>
            </a:pPr>
            <a:r>
              <a:rPr lang="en-US" b="1"/>
              <a:t>What is Blockchain</a:t>
            </a:r>
            <a:endParaRPr b="1"/>
          </a:p>
          <a:p>
            <a:pPr marL="0" lvl="0" indent="0" algn="ctr" rtl="0">
              <a:lnSpc>
                <a:spcPct val="100000"/>
              </a:lnSpc>
              <a:spcBef>
                <a:spcPts val="0"/>
              </a:spcBef>
              <a:spcAft>
                <a:spcPts val="0"/>
              </a:spcAft>
              <a:buSzPts val="1800"/>
              <a:buNone/>
            </a:pPr>
            <a:endParaRPr b="1"/>
          </a:p>
          <a:p>
            <a:pPr marL="0" lvl="0" indent="0" algn="ctr" rtl="0">
              <a:lnSpc>
                <a:spcPct val="100000"/>
              </a:lnSpc>
              <a:spcBef>
                <a:spcPts val="0"/>
              </a:spcBef>
              <a:spcAft>
                <a:spcPts val="0"/>
              </a:spcAft>
              <a:buSzPts val="1800"/>
              <a:buNone/>
            </a:pPr>
            <a:r>
              <a:rPr lang="en-US" b="1"/>
              <a:t>Usage in Supply Chain</a:t>
            </a:r>
            <a:endParaRPr b="1"/>
          </a:p>
          <a:p>
            <a:pPr marL="0" lvl="0" indent="0" algn="ctr" rtl="0">
              <a:lnSpc>
                <a:spcPct val="100000"/>
              </a:lnSpc>
              <a:spcBef>
                <a:spcPts val="0"/>
              </a:spcBef>
              <a:spcAft>
                <a:spcPts val="0"/>
              </a:spcAft>
              <a:buSzPts val="1800"/>
              <a:buNone/>
            </a:pPr>
            <a:endParaRPr b="1"/>
          </a:p>
          <a:p>
            <a:pPr marL="0" lvl="0" indent="0" algn="ctr" rtl="0">
              <a:lnSpc>
                <a:spcPct val="100000"/>
              </a:lnSpc>
              <a:spcBef>
                <a:spcPts val="0"/>
              </a:spcBef>
              <a:spcAft>
                <a:spcPts val="0"/>
              </a:spcAft>
              <a:buSzPts val="1800"/>
              <a:buNone/>
            </a:pPr>
            <a:r>
              <a:rPr lang="en-US" b="1"/>
              <a:t>Usage in Financial Sector</a:t>
            </a:r>
            <a:endParaRPr b="1"/>
          </a:p>
        </p:txBody>
      </p:sp>
      <p:sp>
        <p:nvSpPr>
          <p:cNvPr id="60" name="Google Shape;60;p2"/>
          <p:cNvSpPr txBox="1">
            <a:spLocks noGrp="1"/>
          </p:cNvSpPr>
          <p:nvPr>
            <p:ph type="title"/>
          </p:nvPr>
        </p:nvSpPr>
        <p:spPr>
          <a:xfrm>
            <a:off x="311700" y="445025"/>
            <a:ext cx="38370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US" sz="3000"/>
              <a:t>Agenda</a:t>
            </a:r>
            <a:endParaRPr sz="3000"/>
          </a:p>
        </p:txBody>
      </p:sp>
      <p:sp>
        <p:nvSpPr>
          <p:cNvPr id="61" name="Google Shape;61;p2"/>
          <p:cNvSpPr/>
          <p:nvPr/>
        </p:nvSpPr>
        <p:spPr>
          <a:xfrm>
            <a:off x="688615" y="1230923"/>
            <a:ext cx="3083170" cy="3048000"/>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 name="Google Shape;62;p2"/>
          <p:cNvSpPr txBox="1"/>
          <p:nvPr/>
        </p:nvSpPr>
        <p:spPr>
          <a:xfrm>
            <a:off x="0" y="4868170"/>
            <a:ext cx="8520600" cy="296596"/>
          </a:xfrm>
          <a:prstGeom prst="rect">
            <a:avLst/>
          </a:prstGeom>
          <a:noFill/>
          <a:ln>
            <a:noFill/>
          </a:ln>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800" b="1" i="0" u="none" strike="noStrike" cap="none" dirty="0">
                <a:solidFill>
                  <a:schemeClr val="dk1"/>
                </a:solidFill>
                <a:latin typeface="Oswald"/>
                <a:ea typeface="Oswald"/>
                <a:cs typeface="Oswald"/>
                <a:sym typeface="Oswald"/>
              </a:rPr>
              <a:t>Source</a:t>
            </a:r>
            <a:r>
              <a:rPr lang="en-US" sz="800" b="0" i="0" u="none" strike="noStrike" cap="none" dirty="0">
                <a:solidFill>
                  <a:schemeClr val="dk1"/>
                </a:solidFill>
                <a:latin typeface="Oswald"/>
                <a:ea typeface="Oswald"/>
                <a:cs typeface="Oswald"/>
                <a:sym typeface="Oswald"/>
              </a:rPr>
              <a:t>: NEED TO POPULATE</a:t>
            </a:r>
            <a:endParaRPr sz="1400" b="0" i="0" u="none" strike="noStrike" cap="none" dirty="0">
              <a:solidFill>
                <a:srgbClr val="000000"/>
              </a:solidFill>
              <a:latin typeface="Arial"/>
              <a:ea typeface="Arial"/>
              <a:cs typeface="Arial"/>
              <a:sym typeface="Arial"/>
            </a:endParaRPr>
          </a:p>
        </p:txBody>
      </p:sp>
      <p:pic>
        <p:nvPicPr>
          <p:cNvPr id="63" name="Google Shape;63;p2"/>
          <p:cNvPicPr preferRelativeResize="0"/>
          <p:nvPr/>
        </p:nvPicPr>
        <p:blipFill>
          <a:blip r:embed="rId4">
            <a:alphaModFix/>
          </a:blip>
          <a:stretch>
            <a:fillRect/>
          </a:stretch>
        </p:blipFill>
        <p:spPr>
          <a:xfrm>
            <a:off x="82300" y="0"/>
            <a:ext cx="4379975" cy="5143498"/>
          </a:xfrm>
          <a:prstGeom prst="rect">
            <a:avLst/>
          </a:prstGeom>
          <a:noFill/>
          <a:ln>
            <a:noFill/>
          </a:ln>
        </p:spPr>
      </p:pic>
      <p:sp>
        <p:nvSpPr>
          <p:cNvPr id="64" name="Google Shape;64;p2"/>
          <p:cNvSpPr txBox="1"/>
          <p:nvPr/>
        </p:nvSpPr>
        <p:spPr>
          <a:xfrm>
            <a:off x="0" y="4846900"/>
            <a:ext cx="3000000" cy="2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Oswald"/>
              <a:buNone/>
            </a:pPr>
            <a:r>
              <a:rPr lang="en-US" sz="800" b="1" dirty="0">
                <a:solidFill>
                  <a:srgbClr val="D9D9D9"/>
                </a:solidFill>
                <a:latin typeface="Oswald"/>
                <a:ea typeface="Oswald"/>
                <a:cs typeface="Oswald"/>
                <a:sym typeface="Oswald"/>
              </a:rPr>
              <a:t>Image Source</a:t>
            </a:r>
            <a:r>
              <a:rPr lang="en-US" sz="800" dirty="0">
                <a:solidFill>
                  <a:srgbClr val="D9D9D9"/>
                </a:solidFill>
                <a:latin typeface="Oswald"/>
                <a:ea typeface="Oswald"/>
                <a:cs typeface="Oswald"/>
                <a:sym typeface="Oswald"/>
              </a:rPr>
              <a:t>: </a:t>
            </a:r>
            <a:r>
              <a:rPr lang="en-US" sz="800" u="sng" dirty="0">
                <a:solidFill>
                  <a:schemeClr val="tx1"/>
                </a:solidFill>
                <a:latin typeface="Oswald"/>
                <a:sym typeface="Oswald"/>
                <a:hlinkClick r:id="rId5">
                  <a:extLst>
                    <a:ext uri="{A12FA001-AC4F-418D-AE19-62706E023703}">
                      <ahyp:hlinkClr xmlns:ahyp="http://schemas.microsoft.com/office/drawing/2018/hyperlinkcolor" val="tx"/>
                    </a:ext>
                  </a:extLst>
                </a:hlinkClick>
              </a:rPr>
              <a:t>Link</a:t>
            </a:r>
            <a:endParaRPr sz="800" u="sng" dirty="0">
              <a:solidFill>
                <a:schemeClr val="tx1"/>
              </a:solidFill>
              <a:latin typeface="Oswald"/>
            </a:endParaRPr>
          </a:p>
        </p:txBody>
      </p:sp>
      <p:sp>
        <p:nvSpPr>
          <p:cNvPr id="65" name="Google Shape;65;p2"/>
          <p:cNvSpPr txBox="1"/>
          <p:nvPr/>
        </p:nvSpPr>
        <p:spPr>
          <a:xfrm>
            <a:off x="5761500" y="506975"/>
            <a:ext cx="2193000" cy="44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lt1"/>
                </a:solidFill>
                <a:latin typeface="Average"/>
                <a:ea typeface="Average"/>
                <a:cs typeface="Average"/>
                <a:sym typeface="Average"/>
              </a:rPr>
              <a:t>Agenda</a:t>
            </a:r>
            <a:endParaRPr sz="2400" b="1">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70" name="Google Shape;70;g734c530508_2_25"/>
          <p:cNvSpPr txBox="1">
            <a:spLocks noGrp="1"/>
          </p:cNvSpPr>
          <p:nvPr>
            <p:ph type="ctrTitle"/>
          </p:nvPr>
        </p:nvSpPr>
        <p:spPr>
          <a:xfrm>
            <a:off x="0" y="0"/>
            <a:ext cx="3911400" cy="696600"/>
          </a:xfrm>
          <a:prstGeom prst="rect">
            <a:avLst/>
          </a:prstGeom>
          <a:solidFill>
            <a:schemeClr val="lt1">
              <a:alpha val="74120"/>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US" sz="3200"/>
              <a:t> Food Traceability</a:t>
            </a:r>
            <a:endParaRPr/>
          </a:p>
        </p:txBody>
      </p:sp>
      <p:sp>
        <p:nvSpPr>
          <p:cNvPr id="71" name="Google Shape;71;g734c530508_2_25"/>
          <p:cNvSpPr txBox="1"/>
          <p:nvPr/>
        </p:nvSpPr>
        <p:spPr>
          <a:xfrm>
            <a:off x="0" y="4143800"/>
            <a:ext cx="7591800" cy="645600"/>
          </a:xfrm>
          <a:prstGeom prst="rect">
            <a:avLst/>
          </a:prstGeom>
          <a:solidFill>
            <a:schemeClr val="lt1">
              <a:alpha val="73730"/>
            </a:scheme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Walmart’s Mango traceability</a:t>
            </a:r>
            <a:r>
              <a:rPr lang="en-US"/>
              <a:t> </a:t>
            </a:r>
            <a:r>
              <a:rPr lang="en-US" sz="2800">
                <a:solidFill>
                  <a:schemeClr val="dk1"/>
                </a:solidFill>
                <a:latin typeface="Oswald"/>
                <a:ea typeface="Oswald"/>
                <a:cs typeface="Oswald"/>
                <a:sym typeface="Oswald"/>
              </a:rPr>
              <a:t>from weeks</a:t>
            </a:r>
            <a:r>
              <a:rPr lang="en-US"/>
              <a:t> </a:t>
            </a:r>
            <a:r>
              <a:rPr lang="en-US" sz="2800">
                <a:solidFill>
                  <a:schemeClr val="dk1"/>
                </a:solidFill>
                <a:latin typeface="Oswald"/>
                <a:ea typeface="Oswald"/>
                <a:cs typeface="Oswald"/>
                <a:sym typeface="Oswald"/>
              </a:rPr>
              <a:t>to seconds</a:t>
            </a:r>
            <a:endParaRPr sz="1400" b="0" i="0" u="none" strike="noStrike" cap="none">
              <a:solidFill>
                <a:srgbClr val="000000"/>
              </a:solidFill>
              <a:latin typeface="Arial"/>
              <a:ea typeface="Arial"/>
              <a:cs typeface="Arial"/>
              <a:sym typeface="Arial"/>
            </a:endParaRPr>
          </a:p>
        </p:txBody>
      </p:sp>
      <p:sp>
        <p:nvSpPr>
          <p:cNvPr id="72" name="Google Shape;72;g734c530508_2_25"/>
          <p:cNvSpPr txBox="1"/>
          <p:nvPr/>
        </p:nvSpPr>
        <p:spPr>
          <a:xfrm>
            <a:off x="0" y="4842595"/>
            <a:ext cx="8520600" cy="2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800" b="1" i="0" u="none" strike="noStrike" cap="none" dirty="0">
                <a:solidFill>
                  <a:srgbClr val="D9D9D9"/>
                </a:solidFill>
                <a:latin typeface="Oswald"/>
                <a:ea typeface="Oswald"/>
                <a:cs typeface="Oswald"/>
                <a:sym typeface="Oswald"/>
              </a:rPr>
              <a:t>Image Source</a:t>
            </a:r>
            <a:r>
              <a:rPr lang="en-US" sz="800" b="0" i="0" u="none" strike="noStrike" cap="none" dirty="0">
                <a:solidFill>
                  <a:srgbClr val="D9D9D9"/>
                </a:solidFill>
                <a:latin typeface="Oswald"/>
                <a:ea typeface="Oswald"/>
                <a:cs typeface="Oswald"/>
                <a:sym typeface="Oswald"/>
              </a:rPr>
              <a:t>: </a:t>
            </a:r>
            <a:r>
              <a:rPr lang="en-US" sz="800" b="0" i="0" u="sng" strike="noStrike" cap="none" dirty="0">
                <a:solidFill>
                  <a:schemeClr val="tx1"/>
                </a:solidFill>
                <a:latin typeface="Oswald"/>
                <a:ea typeface="Oswald"/>
                <a:cs typeface="Oswald"/>
                <a:sym typeface="Oswald"/>
                <a:hlinkClick r:id="rId4">
                  <a:extLst>
                    <a:ext uri="{A12FA001-AC4F-418D-AE19-62706E023703}">
                      <ahyp:hlinkClr xmlns:ahyp="http://schemas.microsoft.com/office/drawing/2018/hyperlinkcolor" val="tx"/>
                    </a:ext>
                  </a:extLst>
                </a:hlinkClick>
              </a:rPr>
              <a:t>Link</a:t>
            </a:r>
            <a:endParaRPr sz="1400" b="0" i="0" u="none" strike="noStrike" cap="none" dirty="0">
              <a:solidFill>
                <a:schemeClr val="tx1"/>
              </a:solidFil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g734c530508_2_4"/>
          <p:cNvSpPr txBox="1"/>
          <p:nvPr/>
        </p:nvSpPr>
        <p:spPr>
          <a:xfrm>
            <a:off x="0" y="4842595"/>
            <a:ext cx="8520600" cy="2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solidFill>
                  <a:srgbClr val="D9D9D9"/>
                </a:solidFill>
                <a:latin typeface="Oswald"/>
                <a:ea typeface="Oswald"/>
                <a:cs typeface="Oswald"/>
                <a:sym typeface="Oswald"/>
              </a:rPr>
              <a:t>Image Source</a:t>
            </a:r>
            <a:r>
              <a:rPr lang="en-US" sz="800" dirty="0">
                <a:solidFill>
                  <a:srgbClr val="D9D9D9"/>
                </a:solidFill>
                <a:latin typeface="Oswald"/>
                <a:ea typeface="Oswald"/>
                <a:cs typeface="Oswald"/>
                <a:sym typeface="Oswald"/>
              </a:rPr>
              <a:t>: </a:t>
            </a:r>
            <a:r>
              <a:rPr lang="en-US" sz="800" u="sng" dirty="0">
                <a:solidFill>
                  <a:schemeClr val="tx1"/>
                </a:solidFill>
                <a:latin typeface="Oswald"/>
                <a:ea typeface="Oswald"/>
                <a:cs typeface="Oswald"/>
                <a:sym typeface="Oswald"/>
                <a:hlinkClick r:id="rId4">
                  <a:extLst>
                    <a:ext uri="{A12FA001-AC4F-418D-AE19-62706E023703}">
                      <ahyp:hlinkClr xmlns:ahyp="http://schemas.microsoft.com/office/drawing/2018/hyperlinkcolor" val="tx"/>
                    </a:ext>
                  </a:extLst>
                </a:hlinkClick>
              </a:rPr>
              <a:t>Link</a:t>
            </a:r>
            <a:endParaRPr sz="1400" b="0" i="0" u="none" strike="noStrike" cap="none" dirty="0">
              <a:solidFill>
                <a:schemeClr val="tx1"/>
              </a:solidFil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g70316d382c_0_0"/>
          <p:cNvSpPr txBox="1"/>
          <p:nvPr/>
        </p:nvSpPr>
        <p:spPr>
          <a:xfrm>
            <a:off x="0" y="4842595"/>
            <a:ext cx="8520600" cy="2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800" b="1" i="0" u="none" strike="noStrike" cap="none" dirty="0">
                <a:solidFill>
                  <a:srgbClr val="D9D9D9"/>
                </a:solidFill>
                <a:latin typeface="Oswald"/>
                <a:ea typeface="Oswald"/>
                <a:cs typeface="Oswald"/>
                <a:sym typeface="Oswald"/>
              </a:rPr>
              <a:t>Image Source</a:t>
            </a:r>
            <a:r>
              <a:rPr lang="en-US" sz="800" b="0" i="0" u="none" strike="noStrike" cap="none" dirty="0">
                <a:solidFill>
                  <a:srgbClr val="D9D9D9"/>
                </a:solidFill>
                <a:latin typeface="Oswald"/>
                <a:ea typeface="Oswald"/>
                <a:cs typeface="Oswald"/>
                <a:sym typeface="Oswald"/>
              </a:rPr>
              <a:t>:</a:t>
            </a:r>
            <a:r>
              <a:rPr lang="en-US" sz="800" dirty="0">
                <a:solidFill>
                  <a:srgbClr val="D9D9D9"/>
                </a:solidFill>
                <a:latin typeface="Oswald"/>
                <a:ea typeface="Oswald"/>
                <a:cs typeface="Oswald"/>
                <a:sym typeface="Oswald"/>
              </a:rPr>
              <a:t> </a:t>
            </a:r>
            <a:r>
              <a:rPr lang="en-US" sz="800" u="sng" dirty="0">
                <a:solidFill>
                  <a:schemeClr val="tx1"/>
                </a:solidFill>
                <a:latin typeface="Oswald"/>
                <a:ea typeface="Oswald"/>
                <a:cs typeface="Oswald"/>
                <a:sym typeface="Oswald"/>
                <a:hlinkClick r:id="rId4">
                  <a:extLst>
                    <a:ext uri="{A12FA001-AC4F-418D-AE19-62706E023703}">
                      <ahyp:hlinkClr xmlns:ahyp="http://schemas.microsoft.com/office/drawing/2018/hyperlinkcolor" val="tx"/>
                    </a:ext>
                  </a:extLst>
                </a:hlinkClick>
              </a:rPr>
              <a:t>Link</a:t>
            </a:r>
            <a:endParaRPr sz="1400" b="0" i="0" u="none" strike="noStrike" cap="none" dirty="0">
              <a:solidFill>
                <a:schemeClr val="tx1"/>
              </a:solidFill>
              <a:sym typeface="Arial"/>
            </a:endParaRPr>
          </a:p>
        </p:txBody>
      </p:sp>
      <p:sp>
        <p:nvSpPr>
          <p:cNvPr id="83" name="Google Shape;83;g70316d382c_0_0"/>
          <p:cNvSpPr txBox="1">
            <a:spLocks noGrp="1"/>
          </p:cNvSpPr>
          <p:nvPr>
            <p:ph type="ctrTitle"/>
          </p:nvPr>
        </p:nvSpPr>
        <p:spPr>
          <a:xfrm>
            <a:off x="0" y="0"/>
            <a:ext cx="3911400" cy="696600"/>
          </a:xfrm>
          <a:prstGeom prst="rect">
            <a:avLst/>
          </a:prstGeom>
          <a:solidFill>
            <a:schemeClr val="lt1">
              <a:alpha val="74117"/>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US" sz="3600"/>
              <a:t>Supply Chain</a:t>
            </a:r>
            <a:endParaRPr sz="3600"/>
          </a:p>
        </p:txBody>
      </p:sp>
      <p:sp>
        <p:nvSpPr>
          <p:cNvPr id="84" name="Google Shape;84;g70316d382c_0_0"/>
          <p:cNvSpPr txBox="1"/>
          <p:nvPr/>
        </p:nvSpPr>
        <p:spPr>
          <a:xfrm>
            <a:off x="0" y="2604525"/>
            <a:ext cx="3911400" cy="2238000"/>
          </a:xfrm>
          <a:prstGeom prst="rect">
            <a:avLst/>
          </a:prstGeom>
          <a:solidFill>
            <a:schemeClr val="lt1">
              <a:alpha val="73725"/>
            </a:scheme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Global Trade Digitalization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4800"/>
              <a:buFont typeface="Oswald"/>
              <a:buNone/>
            </a:pPr>
            <a:endParaRPr sz="2800" b="0" i="0" u="none" strike="noStrike" cap="none">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Shipping Industry</a:t>
            </a: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IBM &amp; MAERSK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g734c530508_2_10"/>
          <p:cNvSpPr txBox="1"/>
          <p:nvPr/>
        </p:nvSpPr>
        <p:spPr>
          <a:xfrm>
            <a:off x="0" y="4842595"/>
            <a:ext cx="8520600" cy="2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800" b="1" i="0" u="none" strike="noStrike" cap="none" dirty="0">
                <a:solidFill>
                  <a:srgbClr val="D9D9D9"/>
                </a:solidFill>
                <a:latin typeface="Oswald"/>
                <a:ea typeface="Oswald"/>
                <a:cs typeface="Oswald"/>
                <a:sym typeface="Oswald"/>
              </a:rPr>
              <a:t>Image Source</a:t>
            </a:r>
            <a:r>
              <a:rPr lang="en-US" sz="800" b="0" i="0" u="none" strike="noStrike" cap="none" dirty="0">
                <a:solidFill>
                  <a:srgbClr val="D9D9D9"/>
                </a:solidFill>
                <a:latin typeface="Oswald"/>
                <a:ea typeface="Oswald"/>
                <a:cs typeface="Oswald"/>
                <a:sym typeface="Oswald"/>
              </a:rPr>
              <a:t>:</a:t>
            </a:r>
            <a:r>
              <a:rPr lang="en-US" sz="800" dirty="0">
                <a:solidFill>
                  <a:srgbClr val="D9D9D9"/>
                </a:solidFill>
                <a:latin typeface="Oswald"/>
                <a:ea typeface="Oswald"/>
                <a:cs typeface="Oswald"/>
                <a:sym typeface="Oswald"/>
              </a:rPr>
              <a:t> </a:t>
            </a:r>
            <a:r>
              <a:rPr lang="en-US" sz="800" u="sng" dirty="0">
                <a:solidFill>
                  <a:schemeClr val="tx1"/>
                </a:solidFill>
                <a:latin typeface="Oswald"/>
                <a:ea typeface="Oswald"/>
                <a:cs typeface="Oswald"/>
                <a:sym typeface="Oswald"/>
                <a:hlinkClick r:id="rId4">
                  <a:extLst>
                    <a:ext uri="{A12FA001-AC4F-418D-AE19-62706E023703}">
                      <ahyp:hlinkClr xmlns:ahyp="http://schemas.microsoft.com/office/drawing/2018/hyperlinkcolor" val="tx"/>
                    </a:ext>
                  </a:extLst>
                </a:hlinkClick>
              </a:rPr>
              <a:t>Link</a:t>
            </a:r>
            <a:endParaRPr sz="1400" b="0" i="0" u="none" strike="noStrike" cap="none" dirty="0">
              <a:solidFill>
                <a:schemeClr val="tx1"/>
              </a:solidFill>
              <a:sym typeface="Arial"/>
            </a:endParaRPr>
          </a:p>
        </p:txBody>
      </p:sp>
      <p:sp>
        <p:nvSpPr>
          <p:cNvPr id="90" name="Google Shape;90;g734c530508_2_10"/>
          <p:cNvSpPr txBox="1">
            <a:spLocks noGrp="1"/>
          </p:cNvSpPr>
          <p:nvPr>
            <p:ph type="ctrTitle"/>
          </p:nvPr>
        </p:nvSpPr>
        <p:spPr>
          <a:xfrm>
            <a:off x="0" y="0"/>
            <a:ext cx="4560600" cy="696600"/>
          </a:xfrm>
          <a:prstGeom prst="rect">
            <a:avLst/>
          </a:prstGeom>
          <a:solidFill>
            <a:schemeClr val="lt1">
              <a:alpha val="74120"/>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US" sz="3600"/>
              <a:t>Usage in Finance Industry</a:t>
            </a:r>
            <a:endParaRPr sz="3600"/>
          </a:p>
        </p:txBody>
      </p:sp>
      <p:sp>
        <p:nvSpPr>
          <p:cNvPr id="91" name="Google Shape;91;g734c530508_2_10"/>
          <p:cNvSpPr txBox="1"/>
          <p:nvPr/>
        </p:nvSpPr>
        <p:spPr>
          <a:xfrm>
            <a:off x="0" y="2571750"/>
            <a:ext cx="3372900" cy="2304300"/>
          </a:xfrm>
          <a:prstGeom prst="rect">
            <a:avLst/>
          </a:prstGeom>
          <a:solidFill>
            <a:schemeClr val="lt1">
              <a:alpha val="73730"/>
            </a:scheme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Payments &amp; Settlements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4800"/>
              <a:buFont typeface="Oswald"/>
              <a:buNone/>
            </a:pPr>
            <a:endParaRPr sz="2800" b="0" i="0" u="none" strike="noStrike" cap="none">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Digital Identity</a:t>
            </a: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Smart Contracts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g734c530508_2_19"/>
          <p:cNvSpPr txBox="1"/>
          <p:nvPr/>
        </p:nvSpPr>
        <p:spPr>
          <a:xfrm>
            <a:off x="0" y="4842595"/>
            <a:ext cx="8520600" cy="2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800" b="1" i="0" u="none" strike="noStrike" cap="none" dirty="0">
                <a:solidFill>
                  <a:srgbClr val="D9D9D9"/>
                </a:solidFill>
                <a:latin typeface="Oswald"/>
                <a:ea typeface="Oswald"/>
                <a:cs typeface="Oswald"/>
                <a:sym typeface="Oswald"/>
              </a:rPr>
              <a:t>Image Source</a:t>
            </a:r>
            <a:r>
              <a:rPr lang="en-US" sz="800" b="0" i="0" u="none" strike="noStrike" cap="none" dirty="0">
                <a:solidFill>
                  <a:srgbClr val="D9D9D9"/>
                </a:solidFill>
                <a:latin typeface="Oswald"/>
                <a:ea typeface="Oswald"/>
                <a:cs typeface="Oswald"/>
                <a:sym typeface="Oswald"/>
              </a:rPr>
              <a:t>:</a:t>
            </a:r>
            <a:r>
              <a:rPr lang="en-US" sz="800" dirty="0">
                <a:solidFill>
                  <a:srgbClr val="D9D9D9"/>
                </a:solidFill>
                <a:latin typeface="Oswald"/>
                <a:ea typeface="Oswald"/>
                <a:cs typeface="Oswald"/>
                <a:sym typeface="Oswald"/>
              </a:rPr>
              <a:t> </a:t>
            </a:r>
            <a:r>
              <a:rPr lang="en-US" sz="800" u="sng" dirty="0">
                <a:solidFill>
                  <a:schemeClr val="tx1"/>
                </a:solidFill>
                <a:latin typeface="Oswald"/>
                <a:ea typeface="Oswald"/>
                <a:cs typeface="Oswald"/>
                <a:sym typeface="Oswald"/>
                <a:hlinkClick r:id="rId4">
                  <a:extLst>
                    <a:ext uri="{A12FA001-AC4F-418D-AE19-62706E023703}">
                      <ahyp:hlinkClr xmlns:ahyp="http://schemas.microsoft.com/office/drawing/2018/hyperlinkcolor" val="tx"/>
                    </a:ext>
                  </a:extLst>
                </a:hlinkClick>
              </a:rPr>
              <a:t>Link</a:t>
            </a:r>
            <a:endParaRPr sz="1400" b="0" i="0" u="none" strike="noStrike" cap="none" dirty="0">
              <a:solidFill>
                <a:schemeClr val="tx1"/>
              </a:solidFill>
              <a:sym typeface="Arial"/>
            </a:endParaRPr>
          </a:p>
        </p:txBody>
      </p:sp>
      <p:sp>
        <p:nvSpPr>
          <p:cNvPr id="97" name="Google Shape;97;g734c530508_2_19"/>
          <p:cNvSpPr txBox="1">
            <a:spLocks noGrp="1"/>
          </p:cNvSpPr>
          <p:nvPr>
            <p:ph type="ctrTitle"/>
          </p:nvPr>
        </p:nvSpPr>
        <p:spPr>
          <a:xfrm>
            <a:off x="0" y="0"/>
            <a:ext cx="4560600" cy="696600"/>
          </a:xfrm>
          <a:prstGeom prst="rect">
            <a:avLst/>
          </a:prstGeom>
          <a:solidFill>
            <a:schemeClr val="lt1">
              <a:alpha val="74120"/>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US" sz="3600"/>
              <a:t>Benefits of Blockchain</a:t>
            </a:r>
            <a:endParaRPr sz="3600"/>
          </a:p>
        </p:txBody>
      </p:sp>
      <p:sp>
        <p:nvSpPr>
          <p:cNvPr id="98" name="Google Shape;98;g734c530508_2_19"/>
          <p:cNvSpPr txBox="1"/>
          <p:nvPr/>
        </p:nvSpPr>
        <p:spPr>
          <a:xfrm>
            <a:off x="0" y="2571750"/>
            <a:ext cx="3206100" cy="2304300"/>
          </a:xfrm>
          <a:prstGeom prst="rect">
            <a:avLst/>
          </a:prstGeom>
          <a:solidFill>
            <a:schemeClr val="lt1">
              <a:alpha val="73730"/>
            </a:scheme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Reduced Costs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4800"/>
              <a:buFont typeface="Oswald"/>
              <a:buNone/>
            </a:pPr>
            <a:endParaRPr sz="2800" b="0" i="0" u="none" strike="noStrike" cap="none">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Faster Transactions</a:t>
            </a: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Improved Data Quality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g734c530508_1_15"/>
          <p:cNvSpPr txBox="1"/>
          <p:nvPr/>
        </p:nvSpPr>
        <p:spPr>
          <a:xfrm>
            <a:off x="0" y="4842595"/>
            <a:ext cx="8520600" cy="2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800" b="1" i="0" u="none" strike="noStrike" cap="none" dirty="0">
                <a:solidFill>
                  <a:srgbClr val="D9D9D9"/>
                </a:solidFill>
                <a:latin typeface="Oswald"/>
                <a:ea typeface="Oswald"/>
                <a:cs typeface="Oswald"/>
                <a:sym typeface="Oswald"/>
              </a:rPr>
              <a:t>Image Source</a:t>
            </a:r>
            <a:r>
              <a:rPr lang="en-US" sz="800" b="0" i="0" u="none" strike="noStrike" cap="none" dirty="0">
                <a:solidFill>
                  <a:srgbClr val="D9D9D9"/>
                </a:solidFill>
                <a:latin typeface="Oswald"/>
                <a:ea typeface="Oswald"/>
                <a:cs typeface="Oswald"/>
                <a:sym typeface="Oswald"/>
              </a:rPr>
              <a:t>:</a:t>
            </a:r>
            <a:r>
              <a:rPr lang="en-US" sz="800" dirty="0">
                <a:solidFill>
                  <a:srgbClr val="D9D9D9"/>
                </a:solidFill>
                <a:latin typeface="Oswald"/>
                <a:ea typeface="Oswald"/>
                <a:cs typeface="Oswald"/>
                <a:sym typeface="Oswald"/>
              </a:rPr>
              <a:t> </a:t>
            </a:r>
            <a:r>
              <a:rPr lang="en-US" sz="800" u="sng" dirty="0">
                <a:solidFill>
                  <a:schemeClr val="tx1"/>
                </a:solidFill>
                <a:latin typeface="Oswald"/>
                <a:ea typeface="Oswald"/>
                <a:cs typeface="Oswald"/>
                <a:sym typeface="Oswald"/>
                <a:hlinkClick r:id="rId4">
                  <a:extLst>
                    <a:ext uri="{A12FA001-AC4F-418D-AE19-62706E023703}">
                      <ahyp:hlinkClr xmlns:ahyp="http://schemas.microsoft.com/office/drawing/2018/hyperlinkcolor" val="tx"/>
                    </a:ext>
                  </a:extLst>
                </a:hlinkClick>
              </a:rPr>
              <a:t>Link</a:t>
            </a:r>
            <a:endParaRPr sz="1400" b="0" i="0" u="none" strike="noStrike" cap="none" dirty="0">
              <a:solidFill>
                <a:schemeClr val="tx1"/>
              </a:solidFill>
              <a:sym typeface="Arial"/>
            </a:endParaRPr>
          </a:p>
        </p:txBody>
      </p:sp>
      <p:sp>
        <p:nvSpPr>
          <p:cNvPr id="104" name="Google Shape;104;g734c530508_1_15"/>
          <p:cNvSpPr txBox="1">
            <a:spLocks noGrp="1"/>
          </p:cNvSpPr>
          <p:nvPr>
            <p:ph type="ctrTitle"/>
          </p:nvPr>
        </p:nvSpPr>
        <p:spPr>
          <a:xfrm>
            <a:off x="0" y="0"/>
            <a:ext cx="3372900" cy="696600"/>
          </a:xfrm>
          <a:prstGeom prst="rect">
            <a:avLst/>
          </a:prstGeom>
          <a:solidFill>
            <a:schemeClr val="lt1">
              <a:alpha val="74120"/>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US" sz="3600"/>
              <a:t>Challenges</a:t>
            </a:r>
            <a:endParaRPr sz="3600"/>
          </a:p>
        </p:txBody>
      </p:sp>
      <p:sp>
        <p:nvSpPr>
          <p:cNvPr id="105" name="Google Shape;105;g734c530508_1_15"/>
          <p:cNvSpPr txBox="1"/>
          <p:nvPr/>
        </p:nvSpPr>
        <p:spPr>
          <a:xfrm>
            <a:off x="0" y="2571750"/>
            <a:ext cx="3244800" cy="2304300"/>
          </a:xfrm>
          <a:prstGeom prst="rect">
            <a:avLst/>
          </a:prstGeom>
          <a:solidFill>
            <a:schemeClr val="lt1">
              <a:alpha val="73730"/>
            </a:scheme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Digitalization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4800"/>
              <a:buFont typeface="Oswald"/>
              <a:buNone/>
            </a:pPr>
            <a:endParaRPr sz="2800" b="0" i="0" u="none" strike="noStrike" cap="none">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Change Management</a:t>
            </a: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endParaRPr sz="2800">
              <a:solidFill>
                <a:schemeClr val="dk1"/>
              </a:solidFill>
              <a:latin typeface="Oswald"/>
              <a:ea typeface="Oswald"/>
              <a:cs typeface="Oswald"/>
              <a:sym typeface="Oswald"/>
            </a:endParaRPr>
          </a:p>
          <a:p>
            <a:pPr marL="0" marR="0" lvl="0" indent="0" algn="l" rtl="0">
              <a:lnSpc>
                <a:spcPct val="100000"/>
              </a:lnSpc>
              <a:spcBef>
                <a:spcPts val="0"/>
              </a:spcBef>
              <a:spcAft>
                <a:spcPts val="0"/>
              </a:spcAft>
              <a:buClr>
                <a:schemeClr val="dk1"/>
              </a:buClr>
              <a:buSzPts val="4800"/>
              <a:buFont typeface="Oswald"/>
              <a:buNone/>
            </a:pPr>
            <a:r>
              <a:rPr lang="en-US" sz="2800">
                <a:solidFill>
                  <a:schemeClr val="dk1"/>
                </a:solidFill>
                <a:latin typeface="Oswald"/>
                <a:ea typeface="Oswald"/>
                <a:cs typeface="Oswald"/>
                <a:sym typeface="Oswald"/>
              </a:rPr>
              <a:t>Technology Acceptance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311700" y="1954507"/>
            <a:ext cx="8520600" cy="1234485"/>
          </a:xfrm>
          <a:prstGeom prst="rect">
            <a:avLst/>
          </a:prstGeom>
          <a:noFill/>
          <a:ln>
            <a:noFill/>
          </a:ln>
        </p:spPr>
        <p:txBody>
          <a:bodyPr spcFirstLastPara="1" wrap="square" lIns="91425" tIns="91425" rIns="91425" bIns="91425" anchor="t" anchorCtr="0">
            <a:noAutofit/>
          </a:bodyPr>
          <a:lstStyle/>
          <a:p>
            <a:pPr marL="342900" lvl="0" indent="0" algn="ctr" rtl="0">
              <a:lnSpc>
                <a:spcPct val="100000"/>
              </a:lnSpc>
              <a:spcBef>
                <a:spcPts val="0"/>
              </a:spcBef>
              <a:spcAft>
                <a:spcPts val="0"/>
              </a:spcAft>
              <a:buSzPts val="3000"/>
              <a:buNone/>
            </a:pPr>
            <a:r>
              <a:rPr lang="en-US" sz="6600"/>
              <a:t>Thank you!</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1047</Words>
  <Application>Microsoft Macintosh PowerPoint</Application>
  <PresentationFormat>On-screen Show (16:9)</PresentationFormat>
  <Paragraphs>79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Average</vt:lpstr>
      <vt:lpstr>Oswald</vt:lpstr>
      <vt:lpstr>Slate</vt:lpstr>
      <vt:lpstr>Blockchain</vt:lpstr>
      <vt:lpstr>Agenda</vt:lpstr>
      <vt:lpstr> Food Traceability</vt:lpstr>
      <vt:lpstr>PowerPoint Presentation</vt:lpstr>
      <vt:lpstr>Supply Chain</vt:lpstr>
      <vt:lpstr>Usage in Finance Industry</vt:lpstr>
      <vt:lpstr>Benefits of Blockchain</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cp:lastModifiedBy>Sharma, Sweta</cp:lastModifiedBy>
  <cp:revision>1</cp:revision>
  <dcterms:modified xsi:type="dcterms:W3CDTF">2020-04-13T03:51:44Z</dcterms:modified>
</cp:coreProperties>
</file>