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1" r:id="rId5"/>
    <p:sldId id="262" r:id="rId6"/>
    <p:sldId id="284" r:id="rId7"/>
    <p:sldId id="263" r:id="rId8"/>
    <p:sldId id="269" r:id="rId9"/>
    <p:sldId id="274" r:id="rId10"/>
    <p:sldId id="275" r:id="rId11"/>
    <p:sldId id="276" r:id="rId12"/>
    <p:sldId id="281" r:id="rId13"/>
    <p:sldId id="283" r:id="rId14"/>
    <p:sldId id="282" r:id="rId15"/>
    <p:sldId id="271" r:id="rId16"/>
    <p:sldId id="278" r:id="rId17"/>
    <p:sldId id="279" r:id="rId18"/>
  </p:sldIdLst>
  <p:sldSz cx="9144000" cy="5143500" type="screen16x9"/>
  <p:notesSz cx="6858000" cy="9144000"/>
  <p:embeddedFontLst>
    <p:embeddedFont>
      <p:font typeface="Caveat" panose="020B0604020202020204" charset="0"/>
      <p:regular r:id="rId20"/>
      <p:bold r:id="rId21"/>
    </p:embeddedFon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Nunito" panose="020B0604020202020204" charset="0"/>
      <p:regular r:id="rId30"/>
      <p:bold r:id="rId31"/>
      <p:italic r:id="rId32"/>
      <p:boldItalic r:id="rId33"/>
    </p:embeddedFont>
    <p:embeddedFont>
      <p:font typeface="Algerian" panose="04020705040A02060702" pitchFamily="82" charset="0"/>
      <p:regular r:id="rId34"/>
    </p:embeddedFont>
    <p:embeddedFont>
      <p:font typeface="Magneto" panose="04030805050802020D02" pitchFamily="82"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E1F31-1C59-4D51-BE44-6161F080E7E3}" v="1" dt="2023-09-03T12:31:53.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10" d="100"/>
          <a:sy n="110" d="100"/>
        </p:scale>
        <p:origin x="662"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deesh poda" userId="9fbe2010df29403f" providerId="LiveId" clId="{84CE1F31-1C59-4D51-BE44-6161F080E7E3}"/>
    <pc:docChg chg="undo custSel modSld sldOrd">
      <pc:chgData name="jagadeesh poda" userId="9fbe2010df29403f" providerId="LiveId" clId="{84CE1F31-1C59-4D51-BE44-6161F080E7E3}" dt="2023-09-03T12:36:35.882" v="1150"/>
      <pc:docMkLst>
        <pc:docMk/>
      </pc:docMkLst>
      <pc:sldChg chg="ord">
        <pc:chgData name="jagadeesh poda" userId="9fbe2010df29403f" providerId="LiveId" clId="{84CE1F31-1C59-4D51-BE44-6161F080E7E3}" dt="2023-09-03T12:36:35.882" v="1150"/>
        <pc:sldMkLst>
          <pc:docMk/>
          <pc:sldMk cId="0" sldId="258"/>
        </pc:sldMkLst>
      </pc:sldChg>
      <pc:sldChg chg="modSp mod">
        <pc:chgData name="jagadeesh poda" userId="9fbe2010df29403f" providerId="LiveId" clId="{84CE1F31-1C59-4D51-BE44-6161F080E7E3}" dt="2023-09-03T12:25:41.816" v="636" actId="20577"/>
        <pc:sldMkLst>
          <pc:docMk/>
          <pc:sldMk cId="0" sldId="263"/>
        </pc:sldMkLst>
        <pc:spChg chg="mod">
          <ac:chgData name="jagadeesh poda" userId="9fbe2010df29403f" providerId="LiveId" clId="{84CE1F31-1C59-4D51-BE44-6161F080E7E3}" dt="2023-09-03T12:25:41.816" v="636" actId="20577"/>
          <ac:spMkLst>
            <pc:docMk/>
            <pc:sldMk cId="0" sldId="263"/>
            <ac:spMk id="134" creationId="{00000000-0000-0000-0000-000000000000}"/>
          </ac:spMkLst>
        </pc:spChg>
      </pc:sldChg>
      <pc:sldChg chg="ord">
        <pc:chgData name="jagadeesh poda" userId="9fbe2010df29403f" providerId="LiveId" clId="{84CE1F31-1C59-4D51-BE44-6161F080E7E3}" dt="2023-09-03T12:36:27.746" v="1148"/>
        <pc:sldMkLst>
          <pc:docMk/>
          <pc:sldMk cId="0" sldId="269"/>
        </pc:sldMkLst>
      </pc:sldChg>
      <pc:sldChg chg="modSp mod">
        <pc:chgData name="jagadeesh poda" userId="9fbe2010df29403f" providerId="LiveId" clId="{84CE1F31-1C59-4D51-BE44-6161F080E7E3}" dt="2023-09-03T12:36:06.956" v="1146" actId="20577"/>
        <pc:sldMkLst>
          <pc:docMk/>
          <pc:sldMk cId="0" sldId="272"/>
        </pc:sldMkLst>
        <pc:spChg chg="mod">
          <ac:chgData name="jagadeesh poda" userId="9fbe2010df29403f" providerId="LiveId" clId="{84CE1F31-1C59-4D51-BE44-6161F080E7E3}" dt="2023-09-03T12:36:06.956" v="1146" actId="20577"/>
          <ac:spMkLst>
            <pc:docMk/>
            <pc:sldMk cId="0" sldId="272"/>
            <ac:spMk id="1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322856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72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f6edfc422c_1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f6edfc422c_1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96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f6edfc422c_1_1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f6edfc422c_1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97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f6edfc422c_1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f6edfc422c_1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80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6edfc422c_1_1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f6edfc422c_1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62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6edfc422c_1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6edfc422c_1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15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6edfc422c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f6edfc422c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064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6edfc422c_1_1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f6edfc422c_1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64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tableau.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699" y="845325"/>
            <a:ext cx="8520600" cy="285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4000" b="1" dirty="0">
                <a:effectLst>
                  <a:outerShdw blurRad="38100" dist="38100" dir="2700000" algn="tl">
                    <a:srgbClr val="000000">
                      <a:alpha val="43137"/>
                    </a:srgbClr>
                  </a:outerShdw>
                </a:effectLst>
                <a:latin typeface="+mj-lt"/>
                <a:ea typeface="Caveat"/>
                <a:cs typeface="Caveat"/>
                <a:sym typeface="Caveat"/>
              </a:rPr>
              <a:t>PRESENTATION </a:t>
            </a:r>
            <a:r>
              <a:rPr lang="en-GB" sz="4000" b="1" dirty="0" smtClean="0">
                <a:effectLst>
                  <a:outerShdw blurRad="38100" dist="38100" dir="2700000" algn="tl">
                    <a:srgbClr val="000000">
                      <a:alpha val="43137"/>
                    </a:srgbClr>
                  </a:outerShdw>
                </a:effectLst>
                <a:latin typeface="+mj-lt"/>
                <a:ea typeface="Caveat"/>
                <a:cs typeface="Caveat"/>
                <a:sym typeface="Caveat"/>
              </a:rPr>
              <a:t>ON</a:t>
            </a:r>
            <a:r>
              <a:rPr lang="en-GB" sz="4000" dirty="0">
                <a:latin typeface="+mj-lt"/>
                <a:ea typeface="Caveat"/>
                <a:cs typeface="Caveat"/>
                <a:sym typeface="Caveat"/>
              </a:rPr>
              <a:t/>
            </a:r>
            <a:br>
              <a:rPr lang="en-GB" sz="4000" dirty="0">
                <a:latin typeface="+mj-lt"/>
                <a:ea typeface="Caveat"/>
                <a:cs typeface="Caveat"/>
                <a:sym typeface="Caveat"/>
              </a:rPr>
            </a:br>
            <a:endParaRPr sz="5644" b="1" dirty="0">
              <a:solidFill>
                <a:srgbClr val="00FF00"/>
              </a:solidFill>
            </a:endParaRPr>
          </a:p>
          <a:p>
            <a:pPr marL="0" lvl="0" indent="0" algn="ctr" rtl="0">
              <a:spcBef>
                <a:spcPts val="0"/>
              </a:spcBef>
              <a:spcAft>
                <a:spcPts val="0"/>
              </a:spcAft>
              <a:buNone/>
            </a:pPr>
            <a:r>
              <a:rPr lang="en-GB" sz="4400" b="1" dirty="0" smtClean="0">
                <a:solidFill>
                  <a:srgbClr val="00FF00"/>
                </a:solidFill>
                <a:effectLst>
                  <a:outerShdw blurRad="38100" dist="38100" dir="2700000" algn="tl">
                    <a:srgbClr val="000000">
                      <a:alpha val="43137"/>
                    </a:srgbClr>
                  </a:outerShdw>
                </a:effectLst>
                <a:latin typeface="Algerian" panose="04020705040A02060702" pitchFamily="82" charset="0"/>
              </a:rPr>
              <a:t>STAKEHOLDER INTELLIGENCE AND </a:t>
            </a:r>
            <a:r>
              <a:rPr lang="en-GB" sz="4400" b="1" smtClean="0">
                <a:solidFill>
                  <a:srgbClr val="00FF00"/>
                </a:solidFill>
                <a:effectLst>
                  <a:outerShdw blurRad="38100" dist="38100" dir="2700000" algn="tl">
                    <a:srgbClr val="000000">
                      <a:alpha val="43137"/>
                    </a:srgbClr>
                  </a:outerShdw>
                </a:effectLst>
                <a:latin typeface="Algerian" panose="04020705040A02060702" pitchFamily="82" charset="0"/>
              </a:rPr>
              <a:t>PERFORMANCE </a:t>
            </a:r>
            <a:r>
              <a:rPr lang="en-GB" sz="4400" b="1" smtClean="0">
                <a:solidFill>
                  <a:srgbClr val="00FF00"/>
                </a:solidFill>
                <a:effectLst>
                  <a:outerShdw blurRad="38100" dist="38100" dir="2700000" algn="tl">
                    <a:srgbClr val="000000">
                      <a:alpha val="43137"/>
                    </a:srgbClr>
                  </a:outerShdw>
                </a:effectLst>
                <a:latin typeface="Algerian" panose="04020705040A02060702" pitchFamily="82" charset="0"/>
              </a:rPr>
              <a:t>DASHBOARD</a:t>
            </a:r>
            <a:r>
              <a:rPr lang="en-GB" sz="5400" b="1" dirty="0">
                <a:solidFill>
                  <a:srgbClr val="00FF00"/>
                </a:solidFill>
              </a:rPr>
              <a:t/>
            </a:r>
            <a:br>
              <a:rPr lang="en-GB" sz="5400" b="1" dirty="0">
                <a:solidFill>
                  <a:srgbClr val="00FF00"/>
                </a:solidFill>
              </a:rPr>
            </a:br>
            <a:endParaRPr dirty="0">
              <a:solidFill>
                <a:srgbClr val="00FF00"/>
              </a:solidFill>
            </a:endParaRPr>
          </a:p>
        </p:txBody>
      </p:sp>
      <p:sp>
        <p:nvSpPr>
          <p:cNvPr id="86" name="Google Shape;86;p13"/>
          <p:cNvSpPr txBox="1">
            <a:spLocks noGrp="1"/>
          </p:cNvSpPr>
          <p:nvPr>
            <p:ph type="subTitle" idx="1"/>
          </p:nvPr>
        </p:nvSpPr>
        <p:spPr>
          <a:xfrm>
            <a:off x="457200" y="3702050"/>
            <a:ext cx="4109400" cy="1031100"/>
          </a:xfrm>
          <a:prstGeom prst="rect">
            <a:avLst/>
          </a:prstGeom>
        </p:spPr>
        <p:txBody>
          <a:bodyPr spcFirstLastPara="1" wrap="square" lIns="91425" tIns="91425" rIns="91425" bIns="91425" anchor="t" anchorCtr="0">
            <a:normAutofit fontScale="40000" lnSpcReduction="20000"/>
          </a:bodyPr>
          <a:lstStyle/>
          <a:p>
            <a:pPr marL="0" lvl="0" indent="0" algn="l" rtl="0">
              <a:lnSpc>
                <a:spcPct val="80000"/>
              </a:lnSpc>
              <a:spcBef>
                <a:spcPts val="0"/>
              </a:spcBef>
              <a:spcAft>
                <a:spcPts val="0"/>
              </a:spcAft>
              <a:buClr>
                <a:schemeClr val="dk1"/>
              </a:buClr>
              <a:buSzPts val="688"/>
              <a:buFont typeface="Arial"/>
              <a:buNone/>
            </a:pPr>
            <a:r>
              <a:rPr lang="en-GB" sz="7000" u="sng" dirty="0" smtClean="0">
                <a:latin typeface="+mj-lt"/>
                <a:ea typeface="Caveat"/>
                <a:cs typeface="Caveat"/>
                <a:sym typeface="Caveat"/>
              </a:rPr>
              <a:t>Presented</a:t>
            </a:r>
            <a:r>
              <a:rPr lang="en-GB" sz="8000" u="sng" dirty="0" smtClean="0">
                <a:latin typeface="+mj-lt"/>
                <a:ea typeface="Caveat"/>
                <a:cs typeface="Caveat"/>
                <a:sym typeface="Caveat"/>
              </a:rPr>
              <a:t> </a:t>
            </a:r>
            <a:r>
              <a:rPr lang="en-GB" sz="7000" u="sng" dirty="0" smtClean="0">
                <a:latin typeface="+mj-lt"/>
                <a:ea typeface="Caveat"/>
                <a:cs typeface="Caveat"/>
                <a:sym typeface="Caveat"/>
              </a:rPr>
              <a:t>by </a:t>
            </a:r>
            <a:r>
              <a:rPr lang="en-GB" sz="8000" dirty="0" smtClean="0">
                <a:latin typeface="+mj-lt"/>
                <a:ea typeface="Caveat"/>
                <a:cs typeface="Caveat"/>
                <a:sym typeface="Caveat"/>
              </a:rPr>
              <a:t>:-</a:t>
            </a:r>
            <a:endParaRPr lang="en-GB" sz="2800" dirty="0">
              <a:latin typeface="+mj-lt"/>
              <a:ea typeface="Caveat"/>
              <a:cs typeface="Caveat"/>
              <a:sym typeface="Caveat"/>
            </a:endParaRPr>
          </a:p>
          <a:p>
            <a:pPr marL="0" lvl="0" indent="0" algn="l" rtl="0">
              <a:lnSpc>
                <a:spcPct val="80000"/>
              </a:lnSpc>
              <a:spcBef>
                <a:spcPts val="0"/>
              </a:spcBef>
              <a:spcAft>
                <a:spcPts val="0"/>
              </a:spcAft>
              <a:buClr>
                <a:schemeClr val="dk1"/>
              </a:buClr>
              <a:buSzPts val="688"/>
              <a:buFont typeface="Arial"/>
              <a:buNone/>
            </a:pPr>
            <a:endParaRPr lang="en-GB" sz="4800" dirty="0">
              <a:latin typeface="+mn-lt"/>
              <a:ea typeface="Caveat"/>
              <a:cs typeface="Caveat"/>
              <a:sym typeface="Caveat"/>
            </a:endParaRPr>
          </a:p>
          <a:p>
            <a:pPr marL="0" lvl="0" indent="0" algn="l" rtl="0">
              <a:lnSpc>
                <a:spcPct val="80000"/>
              </a:lnSpc>
              <a:spcBef>
                <a:spcPts val="0"/>
              </a:spcBef>
              <a:spcAft>
                <a:spcPts val="0"/>
              </a:spcAft>
              <a:buClr>
                <a:schemeClr val="dk1"/>
              </a:buClr>
              <a:buSzPts val="688"/>
              <a:buFont typeface="Arial"/>
              <a:buNone/>
            </a:pPr>
            <a:r>
              <a:rPr lang="en-GB" sz="4800" dirty="0" err="1" smtClean="0">
                <a:latin typeface="+mn-lt"/>
                <a:ea typeface="Caveat"/>
                <a:cs typeface="Caveat"/>
                <a:sym typeface="Caveat"/>
              </a:rPr>
              <a:t>Swetalana</a:t>
            </a:r>
            <a:r>
              <a:rPr lang="en-GB" sz="4800" dirty="0" smtClean="0">
                <a:latin typeface="+mn-lt"/>
                <a:ea typeface="Caveat"/>
                <a:cs typeface="Caveat"/>
                <a:sym typeface="Caveat"/>
              </a:rPr>
              <a:t> </a:t>
            </a:r>
            <a:r>
              <a:rPr lang="en-GB" sz="4800" dirty="0" err="1" smtClean="0">
                <a:latin typeface="+mn-lt"/>
                <a:ea typeface="Caveat"/>
                <a:cs typeface="Caveat"/>
                <a:sym typeface="Caveat"/>
              </a:rPr>
              <a:t>Parida</a:t>
            </a:r>
            <a:endParaRPr lang="en-GB" sz="4800" dirty="0" smtClean="0">
              <a:latin typeface="+mn-lt"/>
              <a:ea typeface="Caveat"/>
              <a:cs typeface="Caveat"/>
              <a:sym typeface="Caveat"/>
            </a:endParaRPr>
          </a:p>
          <a:p>
            <a:pPr marL="0" lvl="0" indent="0" algn="l" rtl="0">
              <a:lnSpc>
                <a:spcPct val="80000"/>
              </a:lnSpc>
              <a:spcBef>
                <a:spcPts val="0"/>
              </a:spcBef>
              <a:spcAft>
                <a:spcPts val="0"/>
              </a:spcAft>
              <a:buClr>
                <a:schemeClr val="dk1"/>
              </a:buClr>
              <a:buSzPts val="688"/>
              <a:buFont typeface="Arial"/>
              <a:buNone/>
            </a:pPr>
            <a:r>
              <a:rPr lang="en-GB" sz="4800" i="1" u="sng" dirty="0" smtClean="0">
                <a:latin typeface="Caveat"/>
                <a:ea typeface="Caveat"/>
                <a:cs typeface="Caveat"/>
                <a:sym typeface="Caveat"/>
              </a:rPr>
              <a:t>        </a:t>
            </a:r>
            <a:endParaRPr sz="4800" i="1" u="sng" dirty="0">
              <a:latin typeface="Caveat"/>
              <a:ea typeface="Caveat"/>
              <a:cs typeface="Caveat"/>
              <a:sym typeface="Caveat"/>
            </a:endParaRPr>
          </a:p>
        </p:txBody>
      </p:sp>
      <p:sp>
        <p:nvSpPr>
          <p:cNvPr id="87" name="Google Shape;87;p13"/>
          <p:cNvSpPr txBox="1">
            <a:spLocks noGrp="1"/>
          </p:cNvSpPr>
          <p:nvPr>
            <p:ph type="subTitle" idx="4294967295"/>
          </p:nvPr>
        </p:nvSpPr>
        <p:spPr>
          <a:xfrm>
            <a:off x="6921500" y="3702050"/>
            <a:ext cx="2222500" cy="1031875"/>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688"/>
              <a:buFont typeface="Arial"/>
              <a:buNone/>
            </a:pPr>
            <a:r>
              <a:rPr lang="en-GB" sz="2350" dirty="0" smtClean="0">
                <a:latin typeface="+mn-lt"/>
                <a:ea typeface="Caveat"/>
                <a:cs typeface="Caveat"/>
                <a:sym typeface="Caveat"/>
              </a:rPr>
              <a:t> </a:t>
            </a:r>
            <a:r>
              <a:rPr lang="en-GB" sz="2350" i="1" u="sng" dirty="0" smtClean="0">
                <a:latin typeface="Caveat"/>
                <a:ea typeface="Caveat"/>
                <a:cs typeface="Caveat"/>
                <a:sym typeface="Caveat"/>
              </a:rPr>
              <a:t>                                                                     </a:t>
            </a:r>
            <a:endParaRPr sz="2350" dirty="0">
              <a:latin typeface="Caveat"/>
              <a:ea typeface="Caveat"/>
              <a:cs typeface="Caveat"/>
              <a:sym typeface="Caveat"/>
            </a:endParaRPr>
          </a:p>
          <a:p>
            <a:pPr marL="0" lvl="0" indent="0" algn="l" rtl="0">
              <a:lnSpc>
                <a:spcPct val="80000"/>
              </a:lnSpc>
              <a:spcBef>
                <a:spcPts val="0"/>
              </a:spcBef>
              <a:spcAft>
                <a:spcPts val="0"/>
              </a:spcAft>
              <a:buClr>
                <a:schemeClr val="dk1"/>
              </a:buClr>
              <a:buSzPts val="688"/>
              <a:buFont typeface="Arial"/>
              <a:buNone/>
            </a:pPr>
            <a:r>
              <a:rPr lang="en-GB" sz="2350" i="1" u="sng" dirty="0">
                <a:latin typeface="Caveat"/>
                <a:ea typeface="Caveat"/>
                <a:cs typeface="Caveat"/>
                <a:sym typeface="Caveat"/>
              </a:rPr>
              <a:t>           </a:t>
            </a:r>
            <a:endParaRPr sz="412" i="1" u="sng" dirty="0">
              <a:latin typeface="Caveat"/>
              <a:ea typeface="Caveat"/>
              <a:cs typeface="Caveat"/>
              <a:sym typeface="Cavea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6477"/>
            <a:ext cx="1065068" cy="10650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84018"/>
          </a:xfrm>
        </p:spPr>
        <p:txBody>
          <a:bodyPr>
            <a:noAutofit/>
          </a:bodyPr>
          <a:lstStyle/>
          <a:p>
            <a:r>
              <a:rPr lang="en-US" sz="1400" b="1" u="sng" dirty="0" smtClean="0">
                <a:solidFill>
                  <a:srgbClr val="000000"/>
                </a:solidFill>
                <a:latin typeface="+mn-lt"/>
              </a:rPr>
              <a:t>AFTER SELECTING A CITY - </a:t>
            </a:r>
            <a:r>
              <a:rPr lang="en-US" sz="1000" b="1" dirty="0">
                <a:solidFill>
                  <a:srgbClr val="000000"/>
                </a:solidFill>
                <a:latin typeface="+mn-lt"/>
              </a:rPr>
              <a:t>City-based AI insight is </a:t>
            </a:r>
            <a:r>
              <a:rPr lang="en-US" sz="1000" b="1" dirty="0" smtClean="0">
                <a:solidFill>
                  <a:srgbClr val="000000"/>
                </a:solidFill>
                <a:latin typeface="+mn-lt"/>
              </a:rPr>
              <a:t>triggered - showing </a:t>
            </a:r>
            <a:r>
              <a:rPr lang="en-US" sz="1000" b="1" dirty="0">
                <a:solidFill>
                  <a:srgbClr val="000000"/>
                </a:solidFill>
                <a:latin typeface="+mn-lt"/>
              </a:rPr>
              <a:t>key metrics like top </a:t>
            </a:r>
            <a:r>
              <a:rPr lang="en-US" sz="1000" b="1" dirty="0" smtClean="0">
                <a:solidFill>
                  <a:srgbClr val="000000"/>
                </a:solidFill>
                <a:latin typeface="+mn-lt"/>
              </a:rPr>
              <a:t>stakeholder, asset </a:t>
            </a:r>
            <a:r>
              <a:rPr lang="en-US" sz="1000" b="1" dirty="0">
                <a:solidFill>
                  <a:srgbClr val="000000"/>
                </a:solidFill>
                <a:latin typeface="+mn-lt"/>
              </a:rPr>
              <a:t>class, risk level, etc.</a:t>
            </a:r>
            <a:endParaRPr lang="en-US" sz="1000" b="1" u="sng" dirty="0">
              <a:solidFill>
                <a:srgbClr val="000000"/>
              </a:solidFill>
              <a:latin typeface="+mn-lt"/>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018"/>
            <a:ext cx="9144000" cy="4873335"/>
          </a:xfrm>
          <a:prstGeom prst="rect">
            <a:avLst/>
          </a:prstGeom>
        </p:spPr>
      </p:pic>
    </p:spTree>
    <p:extLst>
      <p:ext uri="{BB962C8B-B14F-4D97-AF65-F5344CB8AC3E}">
        <p14:creationId xmlns:p14="http://schemas.microsoft.com/office/powerpoint/2010/main" val="2088873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7"/>
            <a:ext cx="9144000" cy="339436"/>
          </a:xfrm>
        </p:spPr>
        <p:txBody>
          <a:bodyPr>
            <a:noAutofit/>
          </a:bodyPr>
          <a:lstStyle/>
          <a:p>
            <a:r>
              <a:rPr lang="en-US" sz="1400" b="1" u="sng" dirty="0" smtClean="0">
                <a:solidFill>
                  <a:srgbClr val="000000"/>
                </a:solidFill>
                <a:latin typeface="+mn-lt"/>
              </a:rPr>
              <a:t>AFTER APPLYING ADDITIONAL FILTERS </a:t>
            </a:r>
            <a:r>
              <a:rPr lang="en-US" sz="1200" b="1" dirty="0" smtClean="0">
                <a:solidFill>
                  <a:srgbClr val="000000"/>
                </a:solidFill>
                <a:latin typeface="+mn-lt"/>
              </a:rPr>
              <a:t>- </a:t>
            </a:r>
            <a:r>
              <a:rPr lang="en-US" sz="1050" b="1" dirty="0">
                <a:solidFill>
                  <a:srgbClr val="000000"/>
                </a:solidFill>
                <a:latin typeface="+mn-lt"/>
              </a:rPr>
              <a:t>Charts and KPIs respond to filters like gender, </a:t>
            </a:r>
            <a:r>
              <a:rPr lang="en-US" sz="1050" b="1" dirty="0" smtClean="0">
                <a:solidFill>
                  <a:srgbClr val="000000"/>
                </a:solidFill>
                <a:latin typeface="+mn-lt"/>
              </a:rPr>
              <a:t>date, etc. </a:t>
            </a:r>
            <a:r>
              <a:rPr lang="en-US" sz="1050" b="1" dirty="0">
                <a:solidFill>
                  <a:srgbClr val="000000"/>
                </a:solidFill>
                <a:latin typeface="+mn-lt"/>
              </a:rPr>
              <a:t>enabling deeper analysis.</a:t>
            </a:r>
            <a:r>
              <a:rPr lang="en-US" sz="1050" b="1" u="sng" dirty="0" smtClean="0">
                <a:solidFill>
                  <a:srgbClr val="000000"/>
                </a:solidFill>
                <a:latin typeface="+mn-lt"/>
              </a:rPr>
              <a:t> </a:t>
            </a:r>
            <a:endParaRPr lang="en-US" sz="1050" b="1" u="sng" dirty="0">
              <a:solidFill>
                <a:srgbClr val="000000"/>
              </a:solidFill>
              <a:latin typeface="+mn-lt"/>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018"/>
            <a:ext cx="9144000" cy="4866409"/>
          </a:xfrm>
          <a:prstGeom prst="rect">
            <a:avLst/>
          </a:prstGeom>
        </p:spPr>
      </p:pic>
    </p:spTree>
    <p:extLst>
      <p:ext uri="{BB962C8B-B14F-4D97-AF65-F5344CB8AC3E}">
        <p14:creationId xmlns:p14="http://schemas.microsoft.com/office/powerpoint/2010/main" val="3328002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69273"/>
            <a:ext cx="9144001" cy="422564"/>
          </a:xfrm>
        </p:spPr>
        <p:txBody>
          <a:bodyPr>
            <a:noAutofit/>
          </a:bodyPr>
          <a:lstStyle/>
          <a:p>
            <a:r>
              <a:rPr lang="en-US" sz="1200" b="1" u="sng" dirty="0">
                <a:solidFill>
                  <a:srgbClr val="000000"/>
                </a:solidFill>
                <a:latin typeface="+mn-lt"/>
              </a:rPr>
              <a:t>ON HOVERING OVER PREMIUM </a:t>
            </a:r>
            <a:r>
              <a:rPr lang="en-US" sz="1200" b="1" u="sng" dirty="0" smtClean="0">
                <a:solidFill>
                  <a:srgbClr val="000000"/>
                </a:solidFill>
                <a:latin typeface="+mn-lt"/>
              </a:rPr>
              <a:t>TRENDS- </a:t>
            </a:r>
            <a:r>
              <a:rPr lang="en-US" sz="1050" dirty="0" smtClean="0">
                <a:solidFill>
                  <a:srgbClr val="000000"/>
                </a:solidFill>
                <a:latin typeface="+mn-lt"/>
              </a:rPr>
              <a:t>Tooltip </a:t>
            </a:r>
            <a:r>
              <a:rPr lang="en-US" sz="1050" dirty="0">
                <a:solidFill>
                  <a:srgbClr val="000000"/>
                </a:solidFill>
                <a:latin typeface="+mn-lt"/>
              </a:rPr>
              <a:t>shows year-over-year change (↑ / ↓ / ↔) and highlights shifts after 2020 for quick, contextual insights.</a:t>
            </a:r>
          </a:p>
        </p:txBody>
      </p:sp>
      <p:sp>
        <p:nvSpPr>
          <p:cNvPr id="3" name="Text Placeholder 2"/>
          <p:cNvSpPr>
            <a:spLocks noGrp="1"/>
          </p:cNvSpPr>
          <p:nvPr>
            <p:ph type="body" idx="1"/>
          </p:nvPr>
        </p:nvSpPr>
        <p:spPr>
          <a:xfrm>
            <a:off x="-1" y="422564"/>
            <a:ext cx="9144001" cy="4720935"/>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291"/>
            <a:ext cx="9144000" cy="4790209"/>
          </a:xfrm>
          <a:prstGeom prst="rect">
            <a:avLst/>
          </a:prstGeom>
        </p:spPr>
      </p:pic>
    </p:spTree>
    <p:extLst>
      <p:ext uri="{BB962C8B-B14F-4D97-AF65-F5344CB8AC3E}">
        <p14:creationId xmlns:p14="http://schemas.microsoft.com/office/powerpoint/2010/main" val="247292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74"/>
            <a:ext cx="9144000" cy="547254"/>
          </a:xfrm>
        </p:spPr>
        <p:txBody>
          <a:bodyPr>
            <a:noAutofit/>
          </a:bodyPr>
          <a:lstStyle/>
          <a:p>
            <a:pPr>
              <a:lnSpc>
                <a:spcPct val="115000"/>
              </a:lnSpc>
              <a:spcAft>
                <a:spcPts val="4700"/>
              </a:spcAft>
            </a:pPr>
            <a:r>
              <a:rPr lang="en-US" sz="2400" b="1" u="sng" dirty="0">
                <a:solidFill>
                  <a:schemeClr val="accent1"/>
                </a:solidFill>
                <a:effectLst>
                  <a:outerShdw blurRad="38100" dist="38100" dir="2700000" algn="tl">
                    <a:srgbClr val="000000">
                      <a:alpha val="43137"/>
                    </a:srgbClr>
                  </a:outerShdw>
                </a:effectLst>
                <a:latin typeface="+mn-lt"/>
                <a:ea typeface="Calibri"/>
                <a:cs typeface="Calibri"/>
              </a:rPr>
              <a:t>RECOMMENDATIONS</a:t>
            </a:r>
          </a:p>
        </p:txBody>
      </p:sp>
      <p:sp>
        <p:nvSpPr>
          <p:cNvPr id="3" name="Text Placeholder 2"/>
          <p:cNvSpPr>
            <a:spLocks noGrp="1"/>
          </p:cNvSpPr>
          <p:nvPr>
            <p:ph type="body" idx="1"/>
          </p:nvPr>
        </p:nvSpPr>
        <p:spPr>
          <a:xfrm>
            <a:off x="0" y="699655"/>
            <a:ext cx="9144000" cy="4128654"/>
          </a:xfrm>
        </p:spPr>
        <p:txBody>
          <a:bodyPr>
            <a:normAutofit/>
          </a:bodyPr>
          <a:lstStyle/>
          <a:p>
            <a:pPr marL="285750" lvl="0" indent="-285750" eaLnBrk="0" fontAlgn="base" hangingPunct="0">
              <a:lnSpc>
                <a:spcPct val="100000"/>
              </a:lnSpc>
              <a:spcBef>
                <a:spcPct val="0"/>
              </a:spcBef>
              <a:spcAft>
                <a:spcPct val="0"/>
              </a:spcAft>
              <a:buClr>
                <a:srgbClr val="000000"/>
              </a:buClr>
              <a:buSzTx/>
              <a:buFont typeface="Wingdings" panose="05000000000000000000" pitchFamily="2" charset="2"/>
              <a:buChar char="§"/>
            </a:pPr>
            <a:r>
              <a:rPr lang="en-US" sz="1400" dirty="0" smtClean="0">
                <a:solidFill>
                  <a:srgbClr val="000000"/>
                </a:solidFill>
              </a:rPr>
              <a:t>In </a:t>
            </a:r>
            <a:r>
              <a:rPr lang="en-US" sz="1400" dirty="0" err="1">
                <a:solidFill>
                  <a:srgbClr val="000000"/>
                </a:solidFill>
              </a:rPr>
              <a:t>Jhalna</a:t>
            </a:r>
            <a:r>
              <a:rPr lang="en-US" sz="1400" dirty="0">
                <a:solidFill>
                  <a:srgbClr val="000000"/>
                </a:solidFill>
              </a:rPr>
              <a:t> (3–5 year policies) and Pune (less than 1 year), profits are very </a:t>
            </a:r>
            <a:r>
              <a:rPr lang="en-US" sz="1400" dirty="0" smtClean="0">
                <a:solidFill>
                  <a:srgbClr val="000000"/>
                </a:solidFill>
              </a:rPr>
              <a:t>low - </a:t>
            </a:r>
            <a:r>
              <a:rPr lang="en-US" sz="1400" dirty="0">
                <a:solidFill>
                  <a:srgbClr val="000000"/>
                </a:solidFill>
              </a:rPr>
              <a:t>only 1 profitable case each. </a:t>
            </a:r>
            <a:r>
              <a:rPr lang="en-US" sz="1400" dirty="0" smtClean="0">
                <a:solidFill>
                  <a:srgbClr val="000000"/>
                </a:solidFill>
              </a:rPr>
              <a:t>Meanwhile</a:t>
            </a:r>
            <a:r>
              <a:rPr lang="en-US" sz="1400" dirty="0">
                <a:solidFill>
                  <a:srgbClr val="000000"/>
                </a:solidFill>
              </a:rPr>
              <a:t>, Goa performs strongly with 3,080 profitable short-term policies. </a:t>
            </a:r>
            <a:r>
              <a:rPr lang="en-US" sz="1400" dirty="0" smtClean="0">
                <a:solidFill>
                  <a:srgbClr val="000000"/>
                </a:solidFill>
              </a:rPr>
              <a:t>It’s </a:t>
            </a:r>
            <a:r>
              <a:rPr lang="en-US" sz="1400" dirty="0">
                <a:solidFill>
                  <a:srgbClr val="000000"/>
                </a:solidFill>
              </a:rPr>
              <a:t>better to focus on short-term policies in Goa and rework the policy strategy in </a:t>
            </a:r>
            <a:r>
              <a:rPr lang="en-US" sz="1400" dirty="0" err="1">
                <a:solidFill>
                  <a:srgbClr val="000000"/>
                </a:solidFill>
              </a:rPr>
              <a:t>Jhalna</a:t>
            </a:r>
            <a:r>
              <a:rPr lang="en-US" sz="1400" dirty="0">
                <a:solidFill>
                  <a:srgbClr val="000000"/>
                </a:solidFill>
              </a:rPr>
              <a:t> and Pune for better results.</a:t>
            </a:r>
          </a:p>
          <a:p>
            <a:pPr marL="0" lvl="0" indent="0" eaLnBrk="0" fontAlgn="base" hangingPunct="0">
              <a:lnSpc>
                <a:spcPct val="100000"/>
              </a:lnSpc>
              <a:spcBef>
                <a:spcPct val="0"/>
              </a:spcBef>
              <a:spcAft>
                <a:spcPct val="0"/>
              </a:spcAft>
              <a:buClr>
                <a:srgbClr val="000000"/>
              </a:buClr>
              <a:buSzTx/>
              <a:buNone/>
            </a:pPr>
            <a:endParaRPr lang="en-US" sz="1400" dirty="0">
              <a:solidFill>
                <a:srgbClr val="000000"/>
              </a:solidFill>
            </a:endParaRPr>
          </a:p>
          <a:p>
            <a:pPr marL="285750" lvl="0" indent="-285750" eaLnBrk="0" fontAlgn="base" hangingPunct="0">
              <a:lnSpc>
                <a:spcPct val="100000"/>
              </a:lnSpc>
              <a:spcBef>
                <a:spcPct val="0"/>
              </a:spcBef>
              <a:spcAft>
                <a:spcPct val="0"/>
              </a:spcAft>
              <a:buClr>
                <a:srgbClr val="000000"/>
              </a:buClr>
              <a:buSzTx/>
              <a:buFont typeface="Wingdings" panose="05000000000000000000" pitchFamily="2" charset="2"/>
              <a:buChar char="§"/>
            </a:pPr>
            <a:r>
              <a:rPr lang="en-US" sz="1400" dirty="0">
                <a:solidFill>
                  <a:srgbClr val="000000"/>
                </a:solidFill>
              </a:rPr>
              <a:t>Banks are helping the company earn the </a:t>
            </a:r>
            <a:r>
              <a:rPr lang="en-US" sz="1400" dirty="0" smtClean="0">
                <a:solidFill>
                  <a:srgbClr val="000000"/>
                </a:solidFill>
              </a:rPr>
              <a:t>most.</a:t>
            </a:r>
            <a:r>
              <a:rPr lang="en-US" sz="1400" dirty="0">
                <a:solidFill>
                  <a:srgbClr val="000000"/>
                </a:solidFill>
              </a:rPr>
              <a:t/>
            </a:r>
            <a:br>
              <a:rPr lang="en-US" sz="1400" dirty="0">
                <a:solidFill>
                  <a:srgbClr val="000000"/>
                </a:solidFill>
              </a:rPr>
            </a:br>
            <a:r>
              <a:rPr lang="en-US" sz="1400" dirty="0" err="1">
                <a:solidFill>
                  <a:srgbClr val="000000"/>
                </a:solidFill>
              </a:rPr>
              <a:t>Bancassurance</a:t>
            </a:r>
            <a:r>
              <a:rPr lang="en-US" sz="1400" dirty="0">
                <a:solidFill>
                  <a:srgbClr val="000000"/>
                </a:solidFill>
              </a:rPr>
              <a:t> partners (banks selling policies) are bringing in the highest value.</a:t>
            </a:r>
            <a:br>
              <a:rPr lang="en-US" sz="1400" dirty="0">
                <a:solidFill>
                  <a:srgbClr val="000000"/>
                </a:solidFill>
              </a:rPr>
            </a:br>
            <a:r>
              <a:rPr lang="en-US" sz="1400" dirty="0" smtClean="0">
                <a:solidFill>
                  <a:srgbClr val="000000"/>
                </a:solidFill>
              </a:rPr>
              <a:t>We </a:t>
            </a:r>
            <a:r>
              <a:rPr lang="en-US" sz="1400" dirty="0">
                <a:solidFill>
                  <a:srgbClr val="000000"/>
                </a:solidFill>
              </a:rPr>
              <a:t>should build even stronger ties with them to keep profits growing</a:t>
            </a:r>
            <a:r>
              <a:rPr lang="en-US" sz="1400" dirty="0" smtClean="0">
                <a:solidFill>
                  <a:srgbClr val="000000"/>
                </a:solidFill>
              </a:rPr>
              <a:t>.</a:t>
            </a:r>
          </a:p>
          <a:p>
            <a:pPr marL="0" lvl="0" indent="0" eaLnBrk="0" fontAlgn="base" hangingPunct="0">
              <a:lnSpc>
                <a:spcPct val="100000"/>
              </a:lnSpc>
              <a:spcBef>
                <a:spcPct val="0"/>
              </a:spcBef>
              <a:spcAft>
                <a:spcPct val="0"/>
              </a:spcAft>
              <a:buClr>
                <a:srgbClr val="000000"/>
              </a:buClr>
              <a:buSzTx/>
              <a:buNone/>
            </a:pPr>
            <a:endParaRPr lang="en-US" sz="1400" dirty="0" smtClean="0">
              <a:solidFill>
                <a:srgbClr val="000000"/>
              </a:solidFill>
            </a:endParaRPr>
          </a:p>
          <a:p>
            <a:pPr marL="285750" indent="-285750" eaLnBrk="0" fontAlgn="base" hangingPunct="0">
              <a:lnSpc>
                <a:spcPct val="100000"/>
              </a:lnSpc>
              <a:spcBef>
                <a:spcPct val="0"/>
              </a:spcBef>
              <a:spcAft>
                <a:spcPct val="0"/>
              </a:spcAft>
              <a:buClr>
                <a:srgbClr val="000000"/>
              </a:buClr>
              <a:buSzTx/>
              <a:buFont typeface="Wingdings" panose="05000000000000000000" pitchFamily="2" charset="2"/>
              <a:buChar char="§"/>
            </a:pPr>
            <a:r>
              <a:rPr lang="en-US" sz="1400" dirty="0">
                <a:solidFill>
                  <a:srgbClr val="000000"/>
                </a:solidFill>
              </a:rPr>
              <a:t>Most of the money is being handled by people.</a:t>
            </a:r>
            <a:br>
              <a:rPr lang="en-US" sz="1400" dirty="0">
                <a:solidFill>
                  <a:srgbClr val="000000"/>
                </a:solidFill>
              </a:rPr>
            </a:br>
            <a:r>
              <a:rPr lang="en-US" sz="1400" dirty="0">
                <a:solidFill>
                  <a:srgbClr val="000000"/>
                </a:solidFill>
              </a:rPr>
              <a:t>There are way more people managing assets (5,024) than investors or customers.</a:t>
            </a:r>
            <a:br>
              <a:rPr lang="en-US" sz="1400" dirty="0">
                <a:solidFill>
                  <a:srgbClr val="000000"/>
                </a:solidFill>
              </a:rPr>
            </a:br>
            <a:r>
              <a:rPr lang="en-US" sz="1400" dirty="0">
                <a:solidFill>
                  <a:srgbClr val="000000"/>
                </a:solidFill>
              </a:rPr>
              <a:t>We should focus more on this group — maybe offer them special plans or rewards</a:t>
            </a:r>
            <a:r>
              <a:rPr lang="en-US" sz="1400" dirty="0" smtClean="0">
                <a:solidFill>
                  <a:srgbClr val="000000"/>
                </a:solidFill>
              </a:rPr>
              <a:t>.</a:t>
            </a:r>
            <a:endParaRPr lang="en-US" sz="1400" dirty="0">
              <a:solidFill>
                <a:srgbClr val="000000"/>
              </a:solidFill>
            </a:endParaRPr>
          </a:p>
          <a:p>
            <a:pPr marL="0" lvl="0" indent="0" eaLnBrk="0" fontAlgn="base" hangingPunct="0">
              <a:lnSpc>
                <a:spcPct val="100000"/>
              </a:lnSpc>
              <a:spcBef>
                <a:spcPct val="0"/>
              </a:spcBef>
              <a:spcAft>
                <a:spcPct val="0"/>
              </a:spcAft>
              <a:buClrTx/>
              <a:buSzTx/>
              <a:buNone/>
            </a:pPr>
            <a:endParaRPr lang="en-US" sz="1400" dirty="0">
              <a:solidFill>
                <a:srgbClr val="000000"/>
              </a:solidFill>
            </a:endParaRPr>
          </a:p>
          <a:p>
            <a:pPr marL="342900" lvl="0" eaLnBrk="0" fontAlgn="base" hangingPunct="0">
              <a:lnSpc>
                <a:spcPct val="100000"/>
              </a:lnSpc>
              <a:spcBef>
                <a:spcPct val="0"/>
              </a:spcBef>
              <a:spcAft>
                <a:spcPct val="0"/>
              </a:spcAft>
              <a:buClrTx/>
              <a:buSzTx/>
              <a:buFont typeface="Wingdings" panose="05000000000000000000" pitchFamily="2" charset="2"/>
              <a:buChar char="§"/>
            </a:pPr>
            <a:r>
              <a:rPr lang="en-US" sz="1400" dirty="0">
                <a:solidFill>
                  <a:srgbClr val="000000"/>
                </a:solidFill>
              </a:rPr>
              <a:t>Foreign investors own the biggest </a:t>
            </a:r>
            <a:r>
              <a:rPr lang="en-US" sz="1400" dirty="0" smtClean="0">
                <a:solidFill>
                  <a:srgbClr val="000000"/>
                </a:solidFill>
              </a:rPr>
              <a:t>share.</a:t>
            </a:r>
            <a:r>
              <a:rPr lang="en-US" sz="1400" dirty="0">
                <a:solidFill>
                  <a:srgbClr val="000000"/>
                </a:solidFill>
              </a:rPr>
              <a:t/>
            </a:r>
            <a:br>
              <a:rPr lang="en-US" sz="1400" dirty="0">
                <a:solidFill>
                  <a:srgbClr val="000000"/>
                </a:solidFill>
              </a:rPr>
            </a:br>
            <a:r>
              <a:rPr lang="en-US" sz="1400" dirty="0">
                <a:solidFill>
                  <a:srgbClr val="000000"/>
                </a:solidFill>
              </a:rPr>
              <a:t>FIIs (investors from outside the country) have invested the most.</a:t>
            </a:r>
            <a:br>
              <a:rPr lang="en-US" sz="1400" dirty="0">
                <a:solidFill>
                  <a:srgbClr val="000000"/>
                </a:solidFill>
              </a:rPr>
            </a:br>
            <a:r>
              <a:rPr lang="en-US" sz="1400" dirty="0" smtClean="0">
                <a:solidFill>
                  <a:srgbClr val="000000"/>
                </a:solidFill>
              </a:rPr>
              <a:t>Keeping </a:t>
            </a:r>
            <a:r>
              <a:rPr lang="en-US" sz="1400" dirty="0">
                <a:solidFill>
                  <a:srgbClr val="000000"/>
                </a:solidFill>
              </a:rPr>
              <a:t>them happy and informed can help the business stay strong in the long run.</a:t>
            </a:r>
          </a:p>
        </p:txBody>
      </p:sp>
    </p:spTree>
    <p:extLst>
      <p:ext uri="{BB962C8B-B14F-4D97-AF65-F5344CB8AC3E}">
        <p14:creationId xmlns:p14="http://schemas.microsoft.com/office/powerpoint/2010/main" val="86780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59328"/>
            <a:ext cx="9144000" cy="4416475"/>
          </a:xfrm>
        </p:spPr>
        <p:txBody>
          <a:bodyPr>
            <a:normAutofit/>
          </a:bodyPr>
          <a:lstStyle/>
          <a:p>
            <a:pPr marL="0" indent="0" eaLnBrk="0" fontAlgn="base" hangingPunct="0">
              <a:lnSpc>
                <a:spcPct val="100000"/>
              </a:lnSpc>
              <a:spcBef>
                <a:spcPct val="0"/>
              </a:spcBef>
              <a:spcAft>
                <a:spcPct val="0"/>
              </a:spcAft>
              <a:buSzTx/>
              <a:buNone/>
            </a:pPr>
            <a:endParaRPr lang="en-US" sz="1400" dirty="0">
              <a:solidFill>
                <a:srgbClr val="000000"/>
              </a:solidFill>
            </a:endParaRPr>
          </a:p>
          <a:p>
            <a:pPr marL="285750" indent="-285750" eaLnBrk="0" fontAlgn="base" hangingPunct="0">
              <a:lnSpc>
                <a:spcPct val="100000"/>
              </a:lnSpc>
              <a:spcBef>
                <a:spcPct val="0"/>
              </a:spcBef>
              <a:spcAft>
                <a:spcPct val="0"/>
              </a:spcAft>
              <a:buSzTx/>
              <a:buFont typeface="Wingdings" panose="05000000000000000000" pitchFamily="2" charset="2"/>
              <a:buChar char="§"/>
            </a:pPr>
            <a:r>
              <a:rPr lang="en-US" sz="1400" dirty="0">
                <a:solidFill>
                  <a:srgbClr val="000000"/>
                </a:solidFill>
              </a:rPr>
              <a:t>No money is being spent on </a:t>
            </a:r>
            <a:r>
              <a:rPr lang="en-US" sz="1400" dirty="0" smtClean="0">
                <a:solidFill>
                  <a:srgbClr val="000000"/>
                </a:solidFill>
              </a:rPr>
              <a:t>commissions.</a:t>
            </a:r>
            <a:r>
              <a:rPr lang="en-US" sz="1400" dirty="0">
                <a:solidFill>
                  <a:srgbClr val="000000"/>
                </a:solidFill>
              </a:rPr>
              <a:t/>
            </a:r>
            <a:br>
              <a:rPr lang="en-US" sz="1400" dirty="0">
                <a:solidFill>
                  <a:srgbClr val="000000"/>
                </a:solidFill>
              </a:rPr>
            </a:br>
            <a:r>
              <a:rPr lang="en-US" sz="1400" dirty="0">
                <a:solidFill>
                  <a:srgbClr val="000000"/>
                </a:solidFill>
              </a:rPr>
              <a:t>The company isn’t paying agents or brokers any commission, but it is spending a lot on operations.</a:t>
            </a:r>
            <a:br>
              <a:rPr lang="en-US" sz="1400" dirty="0">
                <a:solidFill>
                  <a:srgbClr val="000000"/>
                </a:solidFill>
              </a:rPr>
            </a:br>
            <a:r>
              <a:rPr lang="en-US" sz="1400" dirty="0" smtClean="0">
                <a:solidFill>
                  <a:srgbClr val="000000"/>
                </a:solidFill>
              </a:rPr>
              <a:t>We </a:t>
            </a:r>
            <a:r>
              <a:rPr lang="en-US" sz="1400" dirty="0">
                <a:solidFill>
                  <a:srgbClr val="000000"/>
                </a:solidFill>
              </a:rPr>
              <a:t>can save even more money by pushing online sales or direct channels.</a:t>
            </a:r>
          </a:p>
          <a:p>
            <a:pPr marL="0" indent="0" eaLnBrk="0" fontAlgn="base" hangingPunct="0">
              <a:lnSpc>
                <a:spcPct val="100000"/>
              </a:lnSpc>
              <a:spcBef>
                <a:spcPct val="0"/>
              </a:spcBef>
              <a:spcAft>
                <a:spcPct val="0"/>
              </a:spcAft>
              <a:buSzTx/>
              <a:buNone/>
            </a:pPr>
            <a:endParaRPr lang="en-US" sz="1400" dirty="0">
              <a:solidFill>
                <a:srgbClr val="000000"/>
              </a:solidFill>
            </a:endParaRPr>
          </a:p>
          <a:p>
            <a:pPr marL="285750" indent="-285750" eaLnBrk="0" fontAlgn="base" hangingPunct="0">
              <a:lnSpc>
                <a:spcPct val="100000"/>
              </a:lnSpc>
              <a:spcBef>
                <a:spcPct val="0"/>
              </a:spcBef>
              <a:spcAft>
                <a:spcPct val="0"/>
              </a:spcAft>
              <a:buSzTx/>
              <a:buFont typeface="Wingdings" panose="05000000000000000000" pitchFamily="2" charset="2"/>
              <a:buChar char="§"/>
            </a:pPr>
            <a:r>
              <a:rPr lang="en-US" sz="1400" dirty="0">
                <a:solidFill>
                  <a:srgbClr val="000000"/>
                </a:solidFill>
              </a:rPr>
              <a:t>The company is rich but not earning as much </a:t>
            </a:r>
            <a:r>
              <a:rPr lang="en-US" sz="1400" dirty="0" smtClean="0">
                <a:solidFill>
                  <a:srgbClr val="000000"/>
                </a:solidFill>
              </a:rPr>
              <a:t>profit.</a:t>
            </a:r>
            <a:r>
              <a:rPr lang="en-US" sz="1400" dirty="0">
                <a:solidFill>
                  <a:srgbClr val="000000"/>
                </a:solidFill>
              </a:rPr>
              <a:t/>
            </a:r>
            <a:br>
              <a:rPr lang="en-US" sz="1400" dirty="0">
                <a:solidFill>
                  <a:srgbClr val="000000"/>
                </a:solidFill>
              </a:rPr>
            </a:br>
            <a:r>
              <a:rPr lang="en-US" sz="1400" dirty="0">
                <a:solidFill>
                  <a:srgbClr val="000000"/>
                </a:solidFill>
              </a:rPr>
              <a:t>It has a huge value (191.2B), but much lower final profit (20.4B).</a:t>
            </a:r>
            <a:br>
              <a:rPr lang="en-US" sz="1400" dirty="0">
                <a:solidFill>
                  <a:srgbClr val="000000"/>
                </a:solidFill>
              </a:rPr>
            </a:br>
            <a:r>
              <a:rPr lang="en-US" sz="1400" dirty="0" smtClean="0">
                <a:solidFill>
                  <a:srgbClr val="000000"/>
                </a:solidFill>
              </a:rPr>
              <a:t>That </a:t>
            </a:r>
            <a:r>
              <a:rPr lang="en-US" sz="1400" dirty="0">
                <a:solidFill>
                  <a:srgbClr val="000000"/>
                </a:solidFill>
              </a:rPr>
              <a:t>means there’s room to reduce costs or increase earnings to improve profits.</a:t>
            </a:r>
          </a:p>
          <a:p>
            <a:pPr marL="0" indent="0" eaLnBrk="0" fontAlgn="base" hangingPunct="0">
              <a:lnSpc>
                <a:spcPct val="100000"/>
              </a:lnSpc>
              <a:spcBef>
                <a:spcPct val="0"/>
              </a:spcBef>
              <a:spcAft>
                <a:spcPct val="0"/>
              </a:spcAft>
              <a:buSzTx/>
              <a:buNone/>
            </a:pPr>
            <a:endParaRPr lang="en-US" sz="1400" dirty="0">
              <a:solidFill>
                <a:srgbClr val="000000"/>
              </a:solidFill>
            </a:endParaRPr>
          </a:p>
          <a:p>
            <a:pPr marL="285750" indent="-285750" eaLnBrk="0" fontAlgn="base" hangingPunct="0">
              <a:lnSpc>
                <a:spcPct val="100000"/>
              </a:lnSpc>
              <a:spcBef>
                <a:spcPct val="0"/>
              </a:spcBef>
              <a:spcAft>
                <a:spcPct val="0"/>
              </a:spcAft>
              <a:buSzTx/>
              <a:buFont typeface="Wingdings" panose="05000000000000000000" pitchFamily="2" charset="2"/>
              <a:buChar char="§"/>
            </a:pPr>
            <a:r>
              <a:rPr lang="en-US" sz="1400" dirty="0">
                <a:solidFill>
                  <a:srgbClr val="000000"/>
                </a:solidFill>
              </a:rPr>
              <a:t>Premium collection hasn’t grown since </a:t>
            </a:r>
            <a:r>
              <a:rPr lang="en-US" sz="1400" dirty="0" smtClean="0">
                <a:solidFill>
                  <a:srgbClr val="000000"/>
                </a:solidFill>
              </a:rPr>
              <a:t>2019.</a:t>
            </a:r>
            <a:r>
              <a:rPr lang="en-US" sz="1400" dirty="0">
                <a:solidFill>
                  <a:srgbClr val="000000"/>
                </a:solidFill>
              </a:rPr>
              <a:t/>
            </a:r>
            <a:br>
              <a:rPr lang="en-US" sz="1400" dirty="0">
                <a:solidFill>
                  <a:srgbClr val="000000"/>
                </a:solidFill>
              </a:rPr>
            </a:br>
            <a:r>
              <a:rPr lang="en-US" sz="1400" dirty="0">
                <a:solidFill>
                  <a:srgbClr val="000000"/>
                </a:solidFill>
              </a:rPr>
              <a:t>From 2020 to 2023, it has stayed </a:t>
            </a:r>
            <a:r>
              <a:rPr lang="en-US" sz="1400" dirty="0" smtClean="0">
                <a:solidFill>
                  <a:srgbClr val="000000"/>
                </a:solidFill>
              </a:rPr>
              <a:t>flat. </a:t>
            </a:r>
            <a:r>
              <a:rPr lang="en-US" sz="1400" dirty="0">
                <a:solidFill>
                  <a:srgbClr val="000000"/>
                </a:solidFill>
              </a:rPr>
              <a:t>But for 2024, it suddenly dropped.</a:t>
            </a:r>
            <a:br>
              <a:rPr lang="en-US" sz="1400" dirty="0">
                <a:solidFill>
                  <a:srgbClr val="000000"/>
                </a:solidFill>
              </a:rPr>
            </a:br>
            <a:r>
              <a:rPr lang="en-US" sz="1400" dirty="0" smtClean="0">
                <a:solidFill>
                  <a:srgbClr val="000000"/>
                </a:solidFill>
              </a:rPr>
              <a:t>It’s </a:t>
            </a:r>
            <a:r>
              <a:rPr lang="en-US" sz="1400" dirty="0">
                <a:solidFill>
                  <a:srgbClr val="000000"/>
                </a:solidFill>
              </a:rPr>
              <a:t>time to bring new policy types or smart offers to attract more people.</a:t>
            </a:r>
          </a:p>
          <a:p>
            <a:pPr marL="0" indent="0" eaLnBrk="0" fontAlgn="base" hangingPunct="0">
              <a:lnSpc>
                <a:spcPct val="100000"/>
              </a:lnSpc>
              <a:spcBef>
                <a:spcPct val="0"/>
              </a:spcBef>
              <a:spcAft>
                <a:spcPct val="0"/>
              </a:spcAft>
              <a:buSzTx/>
              <a:buNone/>
            </a:pPr>
            <a:endParaRPr lang="en-US" sz="1400" dirty="0">
              <a:solidFill>
                <a:srgbClr val="000000"/>
              </a:solidFill>
            </a:endParaRPr>
          </a:p>
          <a:p>
            <a:pPr marL="285750" indent="-285750" eaLnBrk="0" fontAlgn="base" hangingPunct="0">
              <a:lnSpc>
                <a:spcPct val="100000"/>
              </a:lnSpc>
              <a:spcBef>
                <a:spcPct val="0"/>
              </a:spcBef>
              <a:spcAft>
                <a:spcPct val="0"/>
              </a:spcAft>
              <a:buSzTx/>
              <a:buFont typeface="Wingdings" panose="05000000000000000000" pitchFamily="2" charset="2"/>
              <a:buChar char="§"/>
            </a:pPr>
            <a:r>
              <a:rPr lang="en-US" sz="1400" dirty="0">
                <a:solidFill>
                  <a:srgbClr val="000000"/>
                </a:solidFill>
              </a:rPr>
              <a:t>Most customers are </a:t>
            </a:r>
            <a:r>
              <a:rPr lang="en-US" sz="1400" dirty="0" smtClean="0">
                <a:solidFill>
                  <a:srgbClr val="000000"/>
                </a:solidFill>
              </a:rPr>
              <a:t>low-risk.</a:t>
            </a:r>
            <a:r>
              <a:rPr lang="en-US" sz="1400" dirty="0">
                <a:solidFill>
                  <a:srgbClr val="000000"/>
                </a:solidFill>
              </a:rPr>
              <a:t/>
            </a:r>
            <a:br>
              <a:rPr lang="en-US" sz="1400" dirty="0">
                <a:solidFill>
                  <a:srgbClr val="000000"/>
                </a:solidFill>
              </a:rPr>
            </a:br>
            <a:r>
              <a:rPr lang="en-US" sz="1400" dirty="0">
                <a:solidFill>
                  <a:srgbClr val="000000"/>
                </a:solidFill>
              </a:rPr>
              <a:t>Very few fall into the risky category.</a:t>
            </a:r>
            <a:br>
              <a:rPr lang="en-US" sz="1400" dirty="0">
                <a:solidFill>
                  <a:srgbClr val="000000"/>
                </a:solidFill>
              </a:rPr>
            </a:br>
            <a:r>
              <a:rPr lang="en-US" sz="1400" dirty="0" smtClean="0">
                <a:solidFill>
                  <a:srgbClr val="000000"/>
                </a:solidFill>
              </a:rPr>
              <a:t>That’s </a:t>
            </a:r>
            <a:r>
              <a:rPr lang="en-US" sz="1400" dirty="0">
                <a:solidFill>
                  <a:srgbClr val="000000"/>
                </a:solidFill>
              </a:rPr>
              <a:t>great! We can confidently offer them premium or long-term plans </a:t>
            </a:r>
            <a:r>
              <a:rPr lang="en-US" sz="1400" dirty="0" smtClean="0">
                <a:solidFill>
                  <a:srgbClr val="000000"/>
                </a:solidFill>
              </a:rPr>
              <a:t>- </a:t>
            </a:r>
            <a:r>
              <a:rPr lang="en-US" sz="1400" dirty="0">
                <a:solidFill>
                  <a:srgbClr val="000000"/>
                </a:solidFill>
              </a:rPr>
              <a:t>they’re more likely to buy and stay</a:t>
            </a:r>
            <a:r>
              <a:rPr lang="en-US" sz="1400" i="1" dirty="0"/>
              <a:t>.</a:t>
            </a:r>
            <a:endParaRPr lang="en-US" sz="1400" dirty="0">
              <a:solidFill>
                <a:srgbClr val="000000"/>
              </a:solidFill>
            </a:endParaRPr>
          </a:p>
        </p:txBody>
      </p:sp>
    </p:spTree>
    <p:extLst>
      <p:ext uri="{BB962C8B-B14F-4D97-AF65-F5344CB8AC3E}">
        <p14:creationId xmlns:p14="http://schemas.microsoft.com/office/powerpoint/2010/main" val="65075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700"/>
              </a:spcAft>
              <a:buNone/>
            </a:pPr>
            <a:r>
              <a:rPr lang="en-GB" sz="2400" b="1" u="sng" dirty="0" smtClean="0">
                <a:solidFill>
                  <a:schemeClr val="accent1"/>
                </a:solidFill>
                <a:effectLst>
                  <a:outerShdw blurRad="38100" dist="38100" dir="2700000" algn="tl">
                    <a:srgbClr val="000000">
                      <a:alpha val="43137"/>
                    </a:srgbClr>
                  </a:outerShdw>
                </a:effectLst>
                <a:latin typeface="+mn-lt"/>
                <a:ea typeface="Calibri"/>
                <a:cs typeface="Calibri"/>
                <a:sym typeface="Calibri"/>
              </a:rPr>
              <a:t>CONCLUSION</a:t>
            </a:r>
            <a:endParaRPr sz="2400" b="1" u="sng" dirty="0">
              <a:solidFill>
                <a:schemeClr val="accent1"/>
              </a:solidFill>
              <a:effectLst>
                <a:outerShdw blurRad="38100" dist="38100" dir="2700000" algn="tl">
                  <a:srgbClr val="000000">
                    <a:alpha val="43137"/>
                  </a:srgbClr>
                </a:outerShdw>
              </a:effectLst>
              <a:latin typeface="+mn-lt"/>
            </a:endParaRPr>
          </a:p>
        </p:txBody>
      </p:sp>
      <p:sp>
        <p:nvSpPr>
          <p:cNvPr id="192" name="Google Shape;192;p28"/>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a:buFont typeface="Wingdings" panose="05000000000000000000" pitchFamily="2" charset="2"/>
              <a:buChar char="§"/>
            </a:pPr>
            <a:r>
              <a:rPr lang="en-US" sz="1400" dirty="0">
                <a:solidFill>
                  <a:srgbClr val="000000"/>
                </a:solidFill>
                <a:latin typeface="+mj-lt"/>
              </a:rPr>
              <a:t>This dashboard makes it easy to understand complex business </a:t>
            </a:r>
            <a:r>
              <a:rPr lang="en-US" sz="1400" dirty="0" smtClean="0">
                <a:solidFill>
                  <a:srgbClr val="000000"/>
                </a:solidFill>
                <a:latin typeface="+mj-lt"/>
              </a:rPr>
              <a:t>data, like </a:t>
            </a:r>
            <a:r>
              <a:rPr lang="en-US" sz="1400" dirty="0">
                <a:solidFill>
                  <a:srgbClr val="000000"/>
                </a:solidFill>
                <a:latin typeface="+mj-lt"/>
              </a:rPr>
              <a:t>who’s contributing the most, where profits are coming from, and how different policies are performing</a:t>
            </a:r>
            <a:r>
              <a:rPr lang="en-US" sz="1400" dirty="0" smtClean="0">
                <a:solidFill>
                  <a:srgbClr val="000000"/>
                </a:solidFill>
                <a:latin typeface="+mj-lt"/>
              </a:rPr>
              <a:t>.</a:t>
            </a:r>
          </a:p>
          <a:p>
            <a:pPr marL="114300" indent="0">
              <a:buNone/>
            </a:pPr>
            <a:endParaRPr lang="en-US" sz="1400" dirty="0">
              <a:solidFill>
                <a:srgbClr val="000000"/>
              </a:solidFill>
              <a:latin typeface="+mj-lt"/>
            </a:endParaRPr>
          </a:p>
          <a:p>
            <a:pPr>
              <a:buFont typeface="Wingdings" panose="05000000000000000000" pitchFamily="2" charset="2"/>
              <a:buChar char="§"/>
            </a:pPr>
            <a:r>
              <a:rPr lang="en-US" sz="1400" dirty="0">
                <a:solidFill>
                  <a:srgbClr val="000000"/>
                </a:solidFill>
                <a:latin typeface="+mj-lt"/>
              </a:rPr>
              <a:t>It helps users get clear insights with just a few clicks, without needing to dig through rows of numbers</a:t>
            </a:r>
            <a:r>
              <a:rPr lang="en-US" sz="1400" dirty="0" smtClean="0">
                <a:solidFill>
                  <a:srgbClr val="000000"/>
                </a:solidFill>
                <a:latin typeface="+mj-lt"/>
              </a:rPr>
              <a:t>.</a:t>
            </a:r>
          </a:p>
          <a:p>
            <a:pPr marL="114300" indent="0">
              <a:buNone/>
            </a:pPr>
            <a:endParaRPr lang="en-US" sz="1400" dirty="0">
              <a:solidFill>
                <a:srgbClr val="000000"/>
              </a:solidFill>
              <a:latin typeface="+mj-lt"/>
            </a:endParaRPr>
          </a:p>
          <a:p>
            <a:pPr>
              <a:buFont typeface="Wingdings" panose="05000000000000000000" pitchFamily="2" charset="2"/>
              <a:buChar char="§"/>
            </a:pPr>
            <a:r>
              <a:rPr lang="en-US" sz="1400" dirty="0">
                <a:solidFill>
                  <a:srgbClr val="000000"/>
                </a:solidFill>
                <a:latin typeface="+mj-lt"/>
              </a:rPr>
              <a:t>By using Tableau and a structured Excel dataset, I built a solution that’s simple, interactive, and useful for better decision-making</a:t>
            </a:r>
            <a:r>
              <a:rPr lang="en-US" sz="1400" dirty="0" smtClean="0">
                <a:solidFill>
                  <a:srgbClr val="000000"/>
                </a:solidFill>
                <a:latin typeface="+mj-lt"/>
              </a:rPr>
              <a:t>.</a:t>
            </a:r>
          </a:p>
          <a:p>
            <a:pPr marL="114300" indent="0">
              <a:buNone/>
            </a:pPr>
            <a:endParaRPr lang="en-US" sz="1400" dirty="0" smtClean="0">
              <a:solidFill>
                <a:srgbClr val="000000"/>
              </a:solidFill>
              <a:latin typeface="+mj-lt"/>
            </a:endParaRPr>
          </a:p>
          <a:p>
            <a:pPr>
              <a:buFont typeface="Wingdings" panose="05000000000000000000" pitchFamily="2" charset="2"/>
              <a:buChar char="§"/>
            </a:pPr>
            <a:r>
              <a:rPr lang="en-US" sz="1400" dirty="0" smtClean="0">
                <a:solidFill>
                  <a:srgbClr val="000000"/>
                </a:solidFill>
                <a:latin typeface="+mj-lt"/>
              </a:rPr>
              <a:t>A </a:t>
            </a:r>
            <a:r>
              <a:rPr lang="en-US" sz="1400" dirty="0">
                <a:solidFill>
                  <a:srgbClr val="000000"/>
                </a:solidFill>
                <a:latin typeface="+mj-lt"/>
              </a:rPr>
              <a:t>tooltip feature was also added to show year-over-year premium changes and highlight trend shifts after 2020, giving users quick context directly within the chart.</a:t>
            </a:r>
          </a:p>
          <a:p>
            <a:pPr marL="114300" indent="0">
              <a:buNone/>
            </a:pPr>
            <a:endParaRPr lang="en-US" sz="1400" dirty="0" smtClean="0">
              <a:solidFill>
                <a:srgbClr val="000000"/>
              </a:solidFill>
              <a:latin typeface="+mj-lt"/>
            </a:endParaRPr>
          </a:p>
          <a:p>
            <a:pPr>
              <a:buFont typeface="Wingdings" panose="05000000000000000000" pitchFamily="2" charset="2"/>
              <a:buChar char="§"/>
            </a:pPr>
            <a:r>
              <a:rPr lang="en-US" sz="1400" dirty="0">
                <a:solidFill>
                  <a:srgbClr val="000000"/>
                </a:solidFill>
                <a:latin typeface="+mj-lt"/>
              </a:rPr>
              <a:t>All dashboard outputs were cross-checked with Excel data to ensure error-free insights.</a:t>
            </a:r>
          </a:p>
          <a:p>
            <a:pPr marL="0" lvl="0" indent="0">
              <a:spcAft>
                <a:spcPts val="4700"/>
              </a:spcAft>
              <a:buNone/>
            </a:pPr>
            <a:endParaRP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0000"/>
            <a:ext cx="8832300" cy="607800"/>
          </a:xfrm>
        </p:spPr>
        <p:txBody>
          <a:bodyPr>
            <a:normAutofit/>
          </a:bodyPr>
          <a:lstStyle/>
          <a:p>
            <a:r>
              <a:rPr lang="en-US" sz="2400" b="1" u="sng" dirty="0" smtClean="0">
                <a:effectLst>
                  <a:outerShdw blurRad="38100" dist="38100" dir="2700000" algn="tl">
                    <a:srgbClr val="000000">
                      <a:alpha val="43137"/>
                    </a:srgbClr>
                  </a:outerShdw>
                </a:effectLst>
                <a:latin typeface="+mj-lt"/>
              </a:rPr>
              <a:t>INSTALLATION STEPS</a:t>
            </a:r>
            <a:endParaRPr lang="en-US" sz="2400" b="1" u="sng" dirty="0">
              <a:effectLst>
                <a:outerShdw blurRad="38100" dist="38100" dir="2700000" algn="tl">
                  <a:srgbClr val="000000">
                    <a:alpha val="43137"/>
                  </a:srgbClr>
                </a:outerShdw>
              </a:effectLst>
              <a:latin typeface="+mj-lt"/>
            </a:endParaRPr>
          </a:p>
        </p:txBody>
      </p:sp>
      <p:sp>
        <p:nvSpPr>
          <p:cNvPr id="4" name="Rectangle 1"/>
          <p:cNvSpPr>
            <a:spLocks noGrp="1" noChangeArrowheads="1"/>
          </p:cNvSpPr>
          <p:nvPr>
            <p:ph type="body" idx="1"/>
          </p:nvPr>
        </p:nvSpPr>
        <p:spPr bwMode="auto">
          <a:xfrm>
            <a:off x="0" y="1045230"/>
            <a:ext cx="91440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400" b="1" i="0" u="none" strike="noStrike" cap="none" normalizeH="0" baseline="0" dirty="0" smtClean="0">
                <a:ln>
                  <a:noFill/>
                </a:ln>
                <a:solidFill>
                  <a:srgbClr val="000000"/>
                </a:solidFill>
                <a:effectLst/>
                <a:latin typeface="+mj-lt"/>
              </a:rPr>
              <a:t>1. Install Tableau Desktop or Tableau Public</a:t>
            </a:r>
            <a:r>
              <a:rPr kumimoji="0" lang="en-US" sz="1400" b="0" i="0" u="none" strike="noStrike" cap="none" normalizeH="0" baseline="0" dirty="0" smtClean="0">
                <a:ln>
                  <a:noFill/>
                </a:ln>
                <a:solidFill>
                  <a:srgbClr val="000000"/>
                </a:solidFill>
                <a:effectLst/>
                <a:latin typeface="+mj-lt"/>
              </a:rPr>
              <a:t/>
            </a:r>
            <a:br>
              <a:rPr kumimoji="0" lang="en-US" sz="1400" b="0" i="0" u="none" strike="noStrike" cap="none" normalizeH="0" baseline="0" dirty="0" smtClean="0">
                <a:ln>
                  <a:noFill/>
                </a:ln>
                <a:solidFill>
                  <a:srgbClr val="000000"/>
                </a:solidFill>
                <a:effectLst/>
                <a:latin typeface="+mj-lt"/>
              </a:rPr>
            </a:br>
            <a:r>
              <a:rPr kumimoji="0" lang="en-US" sz="1400" b="0" i="0" u="none" strike="noStrike" cap="none" normalizeH="0" baseline="0" dirty="0" smtClean="0">
                <a:ln>
                  <a:noFill/>
                </a:ln>
                <a:solidFill>
                  <a:srgbClr val="000000"/>
                </a:solidFill>
                <a:effectLst/>
                <a:latin typeface="+mj-lt"/>
              </a:rPr>
              <a:t>Download and install from: </a:t>
            </a:r>
            <a:r>
              <a:rPr kumimoji="0" lang="en-US" sz="1400" b="0" i="0" u="none" strike="noStrike" cap="none" normalizeH="0" baseline="0" dirty="0" smtClean="0">
                <a:ln>
                  <a:noFill/>
                </a:ln>
                <a:solidFill>
                  <a:srgbClr val="000000"/>
                </a:solidFill>
                <a:effectLst/>
                <a:latin typeface="+mj-lt"/>
                <a:hlinkClick r:id="rId2"/>
              </a:rPr>
              <a:t>https://www.tableau.com</a:t>
            </a:r>
            <a:endParaRPr kumimoji="0" lang="en-US" sz="1400" b="0" i="0" u="none" strike="noStrike" cap="none" normalizeH="0" baseline="0" dirty="0" smtClean="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rgbClr val="000000"/>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400" b="1" i="0" u="none" strike="noStrike" cap="none" normalizeH="0" baseline="0" dirty="0" smtClean="0">
                <a:ln>
                  <a:noFill/>
                </a:ln>
                <a:solidFill>
                  <a:srgbClr val="000000"/>
                </a:solidFill>
                <a:effectLst/>
                <a:latin typeface="+mj-lt"/>
              </a:rPr>
              <a:t>2. Download the Dashboard File (.</a:t>
            </a:r>
            <a:r>
              <a:rPr kumimoji="0" lang="en-US" sz="1400" b="1" i="0" u="none" strike="noStrike" cap="none" normalizeH="0" baseline="0" dirty="0" err="1" smtClean="0">
                <a:ln>
                  <a:noFill/>
                </a:ln>
                <a:solidFill>
                  <a:srgbClr val="000000"/>
                </a:solidFill>
                <a:effectLst/>
                <a:latin typeface="+mj-lt"/>
              </a:rPr>
              <a:t>twbx</a:t>
            </a:r>
            <a:r>
              <a:rPr kumimoji="0" lang="en-US" sz="1400" b="1" i="0" u="none" strike="noStrike" cap="none" normalizeH="0" baseline="0" dirty="0" smtClean="0">
                <a:ln>
                  <a:noFill/>
                </a:ln>
                <a:solidFill>
                  <a:srgbClr val="000000"/>
                </a:solidFill>
                <a:effectLst/>
                <a:latin typeface="+mj-lt"/>
              </a:rPr>
              <a:t>)</a:t>
            </a:r>
            <a:r>
              <a:rPr kumimoji="0" lang="en-US" sz="1400" b="0" i="0" u="none" strike="noStrike" cap="none" normalizeH="0" baseline="0" dirty="0" smtClean="0">
                <a:ln>
                  <a:noFill/>
                </a:ln>
                <a:solidFill>
                  <a:srgbClr val="000000"/>
                </a:solidFill>
                <a:effectLst/>
                <a:latin typeface="+mj-lt"/>
              </a:rPr>
              <a:t/>
            </a:r>
            <a:br>
              <a:rPr kumimoji="0" lang="en-US" sz="1400" b="0" i="0" u="none" strike="noStrike" cap="none" normalizeH="0" baseline="0" dirty="0" smtClean="0">
                <a:ln>
                  <a:noFill/>
                </a:ln>
                <a:solidFill>
                  <a:srgbClr val="000000"/>
                </a:solidFill>
                <a:effectLst/>
                <a:latin typeface="+mj-lt"/>
              </a:rPr>
            </a:br>
            <a:r>
              <a:rPr kumimoji="0" lang="en-US" sz="1400" b="0" i="0" u="none" strike="noStrike" cap="none" normalizeH="0" baseline="0" dirty="0" smtClean="0">
                <a:ln>
                  <a:noFill/>
                </a:ln>
                <a:solidFill>
                  <a:srgbClr val="000000"/>
                </a:solidFill>
                <a:effectLst/>
                <a:latin typeface="+mj-lt"/>
              </a:rPr>
              <a:t>Place the .</a:t>
            </a:r>
            <a:r>
              <a:rPr kumimoji="0" lang="en-US" sz="1400" b="0" i="0" u="none" strike="noStrike" cap="none" normalizeH="0" baseline="0" dirty="0" err="1" smtClean="0">
                <a:ln>
                  <a:noFill/>
                </a:ln>
                <a:solidFill>
                  <a:srgbClr val="000000"/>
                </a:solidFill>
                <a:effectLst/>
                <a:latin typeface="+mj-lt"/>
              </a:rPr>
              <a:t>twbx</a:t>
            </a:r>
            <a:r>
              <a:rPr kumimoji="0" lang="en-US" sz="1400" b="0" i="0" u="none" strike="noStrike" cap="none" normalizeH="0" baseline="0" dirty="0" smtClean="0">
                <a:ln>
                  <a:noFill/>
                </a:ln>
                <a:solidFill>
                  <a:srgbClr val="000000"/>
                </a:solidFill>
                <a:effectLst/>
                <a:latin typeface="+mj-lt"/>
              </a:rPr>
              <a:t> file and the dataset (.</a:t>
            </a:r>
            <a:r>
              <a:rPr kumimoji="0" lang="en-US" sz="1400" b="0" i="0" u="none" strike="noStrike" cap="none" normalizeH="0" baseline="0" dirty="0" err="1" smtClean="0">
                <a:ln>
                  <a:noFill/>
                </a:ln>
                <a:solidFill>
                  <a:srgbClr val="000000"/>
                </a:solidFill>
                <a:effectLst/>
                <a:latin typeface="+mj-lt"/>
              </a:rPr>
              <a:t>xlsx</a:t>
            </a:r>
            <a:r>
              <a:rPr kumimoji="0" lang="en-US" sz="1400" b="0" i="0" u="none" strike="noStrike" cap="none" normalizeH="0" baseline="0" dirty="0" smtClean="0">
                <a:ln>
                  <a:noFill/>
                </a:ln>
                <a:solidFill>
                  <a:srgbClr val="000000"/>
                </a:solidFill>
                <a:effectLst/>
                <a:latin typeface="+mj-lt"/>
              </a:rPr>
              <a:t>) in the same folder.</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rgbClr val="000000"/>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400" b="1" i="0" u="none" strike="noStrike" cap="none" normalizeH="0" baseline="0" dirty="0" smtClean="0">
                <a:ln>
                  <a:noFill/>
                </a:ln>
                <a:solidFill>
                  <a:srgbClr val="000000"/>
                </a:solidFill>
                <a:effectLst/>
                <a:latin typeface="+mj-lt"/>
              </a:rPr>
              <a:t>3. Open the Dashboard</a:t>
            </a:r>
            <a:r>
              <a:rPr kumimoji="0" lang="en-US" sz="1400" b="0" i="0" u="none" strike="noStrike" cap="none" normalizeH="0" baseline="0" dirty="0" smtClean="0">
                <a:ln>
                  <a:noFill/>
                </a:ln>
                <a:solidFill>
                  <a:srgbClr val="000000"/>
                </a:solidFill>
                <a:effectLst/>
                <a:latin typeface="+mj-lt"/>
              </a:rPr>
              <a:t/>
            </a:r>
            <a:br>
              <a:rPr kumimoji="0" lang="en-US" sz="1400" b="0" i="0" u="none" strike="noStrike" cap="none" normalizeH="0" baseline="0" dirty="0" smtClean="0">
                <a:ln>
                  <a:noFill/>
                </a:ln>
                <a:solidFill>
                  <a:srgbClr val="000000"/>
                </a:solidFill>
                <a:effectLst/>
                <a:latin typeface="+mj-lt"/>
              </a:rPr>
            </a:br>
            <a:r>
              <a:rPr kumimoji="0" lang="en-US" sz="1400" b="0" i="0" u="none" strike="noStrike" cap="none" normalizeH="0" baseline="0" dirty="0" smtClean="0">
                <a:ln>
                  <a:noFill/>
                </a:ln>
                <a:solidFill>
                  <a:srgbClr val="000000"/>
                </a:solidFill>
                <a:effectLst/>
                <a:latin typeface="+mj-lt"/>
              </a:rPr>
              <a:t>Use Tableau to open the .</a:t>
            </a:r>
            <a:r>
              <a:rPr kumimoji="0" lang="en-US" sz="1400" b="0" i="0" u="none" strike="noStrike" cap="none" normalizeH="0" baseline="0" dirty="0" err="1" smtClean="0">
                <a:ln>
                  <a:noFill/>
                </a:ln>
                <a:solidFill>
                  <a:srgbClr val="000000"/>
                </a:solidFill>
                <a:effectLst/>
                <a:latin typeface="+mj-lt"/>
              </a:rPr>
              <a:t>twbx</a:t>
            </a:r>
            <a:r>
              <a:rPr kumimoji="0" lang="en-US" sz="1400" b="0" i="0" u="none" strike="noStrike" cap="none" normalizeH="0" baseline="0" dirty="0" smtClean="0">
                <a:ln>
                  <a:noFill/>
                </a:ln>
                <a:solidFill>
                  <a:srgbClr val="000000"/>
                </a:solidFill>
                <a:effectLst/>
                <a:latin typeface="+mj-lt"/>
              </a:rPr>
              <a:t> file.</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rgbClr val="000000"/>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400" b="1" i="0" u="none" strike="noStrike" cap="none" normalizeH="0" baseline="0" dirty="0" smtClean="0">
                <a:ln>
                  <a:noFill/>
                </a:ln>
                <a:solidFill>
                  <a:srgbClr val="000000"/>
                </a:solidFill>
                <a:effectLst/>
                <a:latin typeface="+mj-lt"/>
              </a:rPr>
              <a:t>4. Explore the Dashboard</a:t>
            </a:r>
            <a:r>
              <a:rPr kumimoji="0" lang="en-US" sz="1400" b="0" i="0" u="none" strike="noStrike" cap="none" normalizeH="0" baseline="0" dirty="0" smtClean="0">
                <a:ln>
                  <a:noFill/>
                </a:ln>
                <a:solidFill>
                  <a:srgbClr val="000000"/>
                </a:solidFill>
                <a:effectLst/>
                <a:latin typeface="+mj-lt"/>
              </a:rPr>
              <a:t/>
            </a:r>
            <a:br>
              <a:rPr kumimoji="0" lang="en-US" sz="1400" b="0" i="0" u="none" strike="noStrike" cap="none" normalizeH="0" baseline="0" dirty="0" smtClean="0">
                <a:ln>
                  <a:noFill/>
                </a:ln>
                <a:solidFill>
                  <a:srgbClr val="000000"/>
                </a:solidFill>
                <a:effectLst/>
                <a:latin typeface="+mj-lt"/>
              </a:rPr>
            </a:br>
            <a:r>
              <a:rPr kumimoji="0" lang="en-US" sz="1400" b="0" i="0" u="none" strike="noStrike" cap="none" normalizeH="0" baseline="0" dirty="0" smtClean="0">
                <a:ln>
                  <a:noFill/>
                </a:ln>
                <a:solidFill>
                  <a:srgbClr val="000000"/>
                </a:solidFill>
                <a:effectLst/>
                <a:latin typeface="+mj-lt"/>
              </a:rPr>
              <a:t>Use filters like city, gender, tenure, etc.</a:t>
            </a:r>
            <a:br>
              <a:rPr kumimoji="0" lang="en-US" sz="1400" b="0" i="0" u="none" strike="noStrike" cap="none" normalizeH="0" baseline="0" dirty="0" smtClean="0">
                <a:ln>
                  <a:noFill/>
                </a:ln>
                <a:solidFill>
                  <a:srgbClr val="000000"/>
                </a:solidFill>
                <a:effectLst/>
                <a:latin typeface="+mj-lt"/>
              </a:rPr>
            </a:br>
            <a:r>
              <a:rPr kumimoji="0" lang="en-US" sz="1400" b="0" i="0" u="none" strike="noStrike" cap="none" normalizeH="0" baseline="0" dirty="0" smtClean="0">
                <a:ln>
                  <a:noFill/>
                </a:ln>
                <a:solidFill>
                  <a:srgbClr val="000000"/>
                </a:solidFill>
                <a:effectLst/>
                <a:latin typeface="+mj-lt"/>
              </a:rPr>
              <a:t>➡ AI insight appears when one city is selected.</a:t>
            </a:r>
          </a:p>
          <a:p>
            <a:pPr marL="0" indent="0" eaLnBrk="0" fontAlgn="base" hangingPunct="0">
              <a:lnSpc>
                <a:spcPct val="100000"/>
              </a:lnSpc>
              <a:spcBef>
                <a:spcPct val="0"/>
              </a:spcBef>
              <a:spcAft>
                <a:spcPct val="0"/>
              </a:spcAft>
              <a:buClrTx/>
              <a:buSzTx/>
              <a:buNone/>
            </a:pPr>
            <a:r>
              <a:rPr lang="en-US" sz="1400" dirty="0" smtClean="0">
                <a:solidFill>
                  <a:srgbClr val="000000"/>
                </a:solidFill>
                <a:latin typeface="+mj-lt"/>
              </a:rPr>
              <a:t>      ➡ </a:t>
            </a:r>
            <a:r>
              <a:rPr lang="en-US" sz="1400" dirty="0">
                <a:solidFill>
                  <a:srgbClr val="000000"/>
                </a:solidFill>
                <a:latin typeface="+mj-lt"/>
              </a:rPr>
              <a:t>Hover over premium trends to see </a:t>
            </a:r>
            <a:r>
              <a:rPr lang="en-US" sz="1400" dirty="0" err="1">
                <a:solidFill>
                  <a:srgbClr val="000000"/>
                </a:solidFill>
                <a:latin typeface="+mj-lt"/>
              </a:rPr>
              <a:t>YoY</a:t>
            </a:r>
            <a:r>
              <a:rPr lang="en-US" sz="1400" dirty="0">
                <a:solidFill>
                  <a:srgbClr val="000000"/>
                </a:solidFill>
                <a:latin typeface="+mj-lt"/>
              </a:rPr>
              <a:t> change with ↑ / ↓ / ↔ and highlights after </a:t>
            </a:r>
            <a:r>
              <a:rPr lang="en-US" sz="1400" dirty="0" smtClean="0">
                <a:solidFill>
                  <a:srgbClr val="000000"/>
                </a:solidFill>
                <a:latin typeface="+mj-lt"/>
              </a:rPr>
              <a:t>2020.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400" b="1" i="0" u="none" strike="noStrike" cap="none" normalizeH="0" baseline="0" dirty="0" smtClean="0">
                <a:ln>
                  <a:noFill/>
                </a:ln>
                <a:solidFill>
                  <a:srgbClr val="000000"/>
                </a:solidFill>
                <a:effectLst/>
                <a:latin typeface="+mj-lt"/>
              </a:rPr>
              <a:t>5. Export Insights</a:t>
            </a:r>
            <a:r>
              <a:rPr kumimoji="0" lang="en-US" sz="1400" b="0" i="0" u="none" strike="noStrike" cap="none" normalizeH="0" baseline="0" dirty="0" smtClean="0">
                <a:ln>
                  <a:noFill/>
                </a:ln>
                <a:solidFill>
                  <a:srgbClr val="000000"/>
                </a:solidFill>
                <a:effectLst/>
                <a:latin typeface="+mj-lt"/>
              </a:rPr>
              <a:t/>
            </a:r>
            <a:br>
              <a:rPr kumimoji="0" lang="en-US" sz="1400" b="0" i="0" u="none" strike="noStrike" cap="none" normalizeH="0" baseline="0" dirty="0" smtClean="0">
                <a:ln>
                  <a:noFill/>
                </a:ln>
                <a:solidFill>
                  <a:srgbClr val="000000"/>
                </a:solidFill>
                <a:effectLst/>
                <a:latin typeface="+mj-lt"/>
              </a:rPr>
            </a:br>
            <a:r>
              <a:rPr kumimoji="0" lang="en-US" sz="1400" b="0" i="0" u="none" strike="noStrike" cap="none" normalizeH="0" baseline="0" dirty="0" smtClean="0">
                <a:ln>
                  <a:noFill/>
                </a:ln>
                <a:solidFill>
                  <a:srgbClr val="000000"/>
                </a:solidFill>
                <a:effectLst/>
                <a:latin typeface="+mj-lt"/>
              </a:rPr>
              <a:t>Click on </a:t>
            </a:r>
            <a:r>
              <a:rPr kumimoji="0" lang="en-US" sz="1400" b="1" i="0" u="none" strike="noStrike" cap="none" normalizeH="0" baseline="0" dirty="0" smtClean="0">
                <a:ln>
                  <a:noFill/>
                </a:ln>
                <a:solidFill>
                  <a:srgbClr val="000000"/>
                </a:solidFill>
                <a:effectLst/>
                <a:latin typeface="+mj-lt"/>
              </a:rPr>
              <a:t>File &gt; Export as PDF</a:t>
            </a:r>
            <a:r>
              <a:rPr kumimoji="0" lang="en-US" sz="1400" b="0" i="0" u="none" strike="noStrike" cap="none" normalizeH="0" baseline="0" dirty="0" smtClean="0">
                <a:ln>
                  <a:noFill/>
                </a:ln>
                <a:solidFill>
                  <a:srgbClr val="000000"/>
                </a:solidFill>
                <a:effectLst/>
                <a:latin typeface="+mj-lt"/>
              </a:rPr>
              <a:t> to generate reports.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400" dirty="0">
              <a:solidFill>
                <a:srgbClr val="000000"/>
              </a:solidFill>
              <a:latin typeface="+mj-lt"/>
            </a:endParaRPr>
          </a:p>
          <a:p>
            <a:pPr marL="0" lvl="0" indent="0" eaLnBrk="0" fontAlgn="base" hangingPunct="0">
              <a:lnSpc>
                <a:spcPct val="100000"/>
              </a:lnSpc>
              <a:spcBef>
                <a:spcPct val="0"/>
              </a:spcBef>
              <a:spcAft>
                <a:spcPct val="0"/>
              </a:spcAft>
              <a:buClrTx/>
              <a:buSzTx/>
              <a:buNone/>
            </a:pPr>
            <a:r>
              <a:rPr lang="en-US" sz="1400" b="1" dirty="0">
                <a:solidFill>
                  <a:srgbClr val="000000"/>
                </a:solidFill>
                <a:latin typeface="Arial" panose="020B0604020202020204" pitchFamily="34" charset="0"/>
                <a:cs typeface="Arial" panose="020B0604020202020204" pitchFamily="34" charset="0"/>
              </a:rPr>
              <a:t>📝 For detailed instructions, please refer to the attached User Guide document.</a:t>
            </a:r>
            <a:endParaRPr kumimoji="0" lang="en-US" sz="1400" b="1"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668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20436"/>
            <a:ext cx="8520600" cy="3848439"/>
          </a:xfrm>
        </p:spPr>
        <p:txBody>
          <a:bodyPr>
            <a:normAutofit/>
          </a:bodyPr>
          <a:lstStyle/>
          <a:p>
            <a:pPr marL="114300" indent="0" algn="ctr">
              <a:buNone/>
            </a:pPr>
            <a:r>
              <a:rPr lang="en-US" sz="9600" b="1" dirty="0" smtClean="0">
                <a:solidFill>
                  <a:schemeClr val="accent2">
                    <a:lumMod val="50000"/>
                  </a:schemeClr>
                </a:solidFill>
                <a:effectLst>
                  <a:outerShdw blurRad="38100" dist="38100" dir="2700000" algn="tl">
                    <a:srgbClr val="000000">
                      <a:alpha val="43137"/>
                    </a:srgbClr>
                  </a:outerShdw>
                </a:effectLst>
                <a:latin typeface="Magneto" panose="04030805050802020D02" pitchFamily="82" charset="0"/>
              </a:rPr>
              <a:t>THANK YOU</a:t>
            </a:r>
            <a:endParaRPr lang="en-US" sz="9600" b="1" dirty="0">
              <a:solidFill>
                <a:schemeClr val="accent2">
                  <a:lumMod val="50000"/>
                </a:schemeClr>
              </a:solidFill>
              <a:effectLst>
                <a:outerShdw blurRad="38100" dist="38100" dir="2700000" algn="tl">
                  <a:srgbClr val="000000">
                    <a:alpha val="43137"/>
                  </a:srgbClr>
                </a:outerShdw>
              </a:effectLst>
              <a:latin typeface="Magneto" panose="04030805050802020D02" pitchFamily="82" charset="0"/>
            </a:endParaRPr>
          </a:p>
        </p:txBody>
      </p:sp>
    </p:spTree>
    <p:extLst>
      <p:ext uri="{BB962C8B-B14F-4D97-AF65-F5344CB8AC3E}">
        <p14:creationId xmlns:p14="http://schemas.microsoft.com/office/powerpoint/2010/main" val="1670043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500" b="1" u="sng" dirty="0">
                <a:solidFill>
                  <a:schemeClr val="accent1"/>
                </a:solidFill>
                <a:effectLst>
                  <a:outerShdw blurRad="38100" dist="38100" dir="2700000" algn="tl">
                    <a:srgbClr val="000000">
                      <a:alpha val="43137"/>
                    </a:srgbClr>
                  </a:outerShdw>
                </a:effectLst>
                <a:latin typeface="+mn-lt"/>
                <a:ea typeface="Calibri"/>
                <a:cs typeface="Calibri"/>
                <a:sym typeface="Calibri"/>
              </a:rPr>
              <a:t>INTRODUCTION</a:t>
            </a:r>
            <a:r>
              <a:rPr lang="en-GB" sz="2500" b="1" u="sng" dirty="0">
                <a:solidFill>
                  <a:schemeClr val="accent1"/>
                </a:solidFill>
                <a:latin typeface="+mn-lt"/>
                <a:ea typeface="Calibri"/>
                <a:cs typeface="Calibri"/>
                <a:sym typeface="Calibri"/>
              </a:rPr>
              <a:t> </a:t>
            </a:r>
            <a:endParaRPr sz="2500" dirty="0">
              <a:solidFill>
                <a:schemeClr val="accent1"/>
              </a:solidFill>
              <a:latin typeface="+mn-lt"/>
            </a:endParaRPr>
          </a:p>
        </p:txBody>
      </p:sp>
      <p:sp>
        <p:nvSpPr>
          <p:cNvPr id="96" name="Google Shape;96;p14"/>
          <p:cNvSpPr txBox="1">
            <a:spLocks noGrp="1"/>
          </p:cNvSpPr>
          <p:nvPr>
            <p:ph type="body" idx="1"/>
          </p:nvPr>
        </p:nvSpPr>
        <p:spPr>
          <a:xfrm>
            <a:off x="311700" y="1017800"/>
            <a:ext cx="8520600" cy="3514006"/>
          </a:xfrm>
          <a:prstGeom prst="rect">
            <a:avLst/>
          </a:prstGeom>
        </p:spPr>
        <p:txBody>
          <a:bodyPr spcFirstLastPara="1" wrap="square" lIns="91425" tIns="91425" rIns="91425" bIns="91425" anchor="t" anchorCtr="0">
            <a:normAutofit/>
          </a:bodyPr>
          <a:lstStyle/>
          <a:p>
            <a:pPr marL="114300" indent="0">
              <a:buNone/>
            </a:pPr>
            <a:r>
              <a:rPr lang="en-US" sz="1400" dirty="0">
                <a:solidFill>
                  <a:srgbClr val="000000"/>
                </a:solidFill>
              </a:rPr>
              <a:t>The </a:t>
            </a:r>
            <a:r>
              <a:rPr lang="en-US" sz="1400" b="1" dirty="0">
                <a:solidFill>
                  <a:srgbClr val="000000"/>
                </a:solidFill>
              </a:rPr>
              <a:t>Stakeholder Intelligence and Performance Dashboard</a:t>
            </a:r>
            <a:r>
              <a:rPr lang="en-US" sz="1400" dirty="0">
                <a:solidFill>
                  <a:srgbClr val="000000"/>
                </a:solidFill>
              </a:rPr>
              <a:t> is an interactive Tableau-based tool designed to help organizations understand how various stakeholders contribute to overall business </a:t>
            </a:r>
            <a:r>
              <a:rPr lang="en-US" sz="1400" dirty="0" smtClean="0">
                <a:solidFill>
                  <a:srgbClr val="000000"/>
                </a:solidFill>
              </a:rPr>
              <a:t>performance.</a:t>
            </a:r>
          </a:p>
          <a:p>
            <a:pPr marL="114300" indent="0">
              <a:buNone/>
            </a:pPr>
            <a:r>
              <a:rPr lang="en-US" sz="1400" dirty="0" smtClean="0">
                <a:solidFill>
                  <a:srgbClr val="000000"/>
                </a:solidFill>
              </a:rPr>
              <a:t>.</a:t>
            </a:r>
            <a:endParaRPr lang="en-US" sz="1400" dirty="0">
              <a:solidFill>
                <a:srgbClr val="000000"/>
              </a:solidFill>
            </a:endParaRPr>
          </a:p>
          <a:p>
            <a:pPr marL="114300" indent="0">
              <a:buNone/>
            </a:pPr>
            <a:r>
              <a:rPr lang="en-US" sz="1400" dirty="0">
                <a:solidFill>
                  <a:srgbClr val="000000"/>
                </a:solidFill>
              </a:rPr>
              <a:t>It provides insights into:</a:t>
            </a:r>
          </a:p>
          <a:p>
            <a:pPr>
              <a:buClr>
                <a:srgbClr val="000000"/>
              </a:buClr>
              <a:buFont typeface="Wingdings" panose="05000000000000000000" pitchFamily="2" charset="2"/>
              <a:buChar char="§"/>
            </a:pPr>
            <a:r>
              <a:rPr lang="en-US" sz="1400" dirty="0">
                <a:solidFill>
                  <a:srgbClr val="000000"/>
                </a:solidFill>
              </a:rPr>
              <a:t>Stakeholder-wise </a:t>
            </a:r>
            <a:r>
              <a:rPr lang="en-US" sz="1400" b="1" dirty="0">
                <a:solidFill>
                  <a:srgbClr val="000000"/>
                </a:solidFill>
              </a:rPr>
              <a:t>value creation</a:t>
            </a:r>
            <a:r>
              <a:rPr lang="en-US" sz="1400" dirty="0">
                <a:solidFill>
                  <a:srgbClr val="000000"/>
                </a:solidFill>
              </a:rPr>
              <a:t> and contribution</a:t>
            </a:r>
          </a:p>
          <a:p>
            <a:pPr>
              <a:buClr>
                <a:srgbClr val="000000"/>
              </a:buClr>
              <a:buFont typeface="Wingdings" panose="05000000000000000000" pitchFamily="2" charset="2"/>
              <a:buChar char="§"/>
            </a:pPr>
            <a:r>
              <a:rPr lang="en-US" sz="1400" dirty="0">
                <a:solidFill>
                  <a:srgbClr val="000000"/>
                </a:solidFill>
              </a:rPr>
              <a:t>Trends in </a:t>
            </a:r>
            <a:r>
              <a:rPr lang="en-US" sz="1400" b="1" dirty="0">
                <a:solidFill>
                  <a:srgbClr val="000000"/>
                </a:solidFill>
              </a:rPr>
              <a:t>premium collection</a:t>
            </a:r>
            <a:r>
              <a:rPr lang="en-US" sz="1400" dirty="0">
                <a:solidFill>
                  <a:srgbClr val="000000"/>
                </a:solidFill>
              </a:rPr>
              <a:t> and </a:t>
            </a:r>
            <a:r>
              <a:rPr lang="en-US" sz="1400" b="1" dirty="0">
                <a:solidFill>
                  <a:srgbClr val="000000"/>
                </a:solidFill>
              </a:rPr>
              <a:t>policy behavior</a:t>
            </a:r>
            <a:endParaRPr lang="en-US" sz="1400" dirty="0">
              <a:solidFill>
                <a:srgbClr val="000000"/>
              </a:solidFill>
            </a:endParaRPr>
          </a:p>
          <a:p>
            <a:pPr>
              <a:buClr>
                <a:srgbClr val="000000"/>
              </a:buClr>
              <a:buFont typeface="Wingdings" panose="05000000000000000000" pitchFamily="2" charset="2"/>
              <a:buChar char="§"/>
            </a:pPr>
            <a:r>
              <a:rPr lang="en-US" sz="1400" dirty="0">
                <a:solidFill>
                  <a:srgbClr val="000000"/>
                </a:solidFill>
              </a:rPr>
              <a:t>Key financial metrics like </a:t>
            </a:r>
            <a:r>
              <a:rPr lang="en-US" sz="1400" b="1" dirty="0">
                <a:solidFill>
                  <a:srgbClr val="000000"/>
                </a:solidFill>
              </a:rPr>
              <a:t>profitability</a:t>
            </a:r>
            <a:r>
              <a:rPr lang="en-US" sz="1400" dirty="0">
                <a:solidFill>
                  <a:srgbClr val="000000"/>
                </a:solidFill>
              </a:rPr>
              <a:t>, </a:t>
            </a:r>
            <a:r>
              <a:rPr lang="en-US" sz="1400" b="1" dirty="0">
                <a:solidFill>
                  <a:srgbClr val="000000"/>
                </a:solidFill>
              </a:rPr>
              <a:t>cost ratios</a:t>
            </a:r>
            <a:r>
              <a:rPr lang="en-US" sz="1400" dirty="0">
                <a:solidFill>
                  <a:srgbClr val="000000"/>
                </a:solidFill>
              </a:rPr>
              <a:t>, and </a:t>
            </a:r>
            <a:r>
              <a:rPr lang="en-US" sz="1400" b="1" dirty="0">
                <a:solidFill>
                  <a:srgbClr val="000000"/>
                </a:solidFill>
              </a:rPr>
              <a:t>asset distribution</a:t>
            </a:r>
            <a:endParaRPr lang="en-US" sz="1400" dirty="0">
              <a:solidFill>
                <a:srgbClr val="000000"/>
              </a:solidFill>
            </a:endParaRPr>
          </a:p>
          <a:p>
            <a:pPr>
              <a:buClr>
                <a:srgbClr val="000000"/>
              </a:buClr>
              <a:buFont typeface="Wingdings" panose="05000000000000000000" pitchFamily="2" charset="2"/>
              <a:buChar char="§"/>
            </a:pPr>
            <a:r>
              <a:rPr lang="en-US" sz="1400" dirty="0">
                <a:solidFill>
                  <a:srgbClr val="000000"/>
                </a:solidFill>
              </a:rPr>
              <a:t>Data segmented by </a:t>
            </a:r>
            <a:r>
              <a:rPr lang="en-US" sz="1400" b="1" dirty="0">
                <a:solidFill>
                  <a:srgbClr val="000000"/>
                </a:solidFill>
              </a:rPr>
              <a:t>location</a:t>
            </a:r>
            <a:r>
              <a:rPr lang="en-US" sz="1400" dirty="0">
                <a:solidFill>
                  <a:srgbClr val="000000"/>
                </a:solidFill>
              </a:rPr>
              <a:t>, </a:t>
            </a:r>
            <a:r>
              <a:rPr lang="en-US" sz="1400" b="1" dirty="0">
                <a:solidFill>
                  <a:srgbClr val="000000"/>
                </a:solidFill>
              </a:rPr>
              <a:t>demographics</a:t>
            </a:r>
            <a:r>
              <a:rPr lang="en-US" sz="1400" dirty="0">
                <a:solidFill>
                  <a:srgbClr val="000000"/>
                </a:solidFill>
              </a:rPr>
              <a:t>, and </a:t>
            </a:r>
            <a:r>
              <a:rPr lang="en-US" sz="1400" b="1" dirty="0">
                <a:solidFill>
                  <a:srgbClr val="000000"/>
                </a:solidFill>
              </a:rPr>
              <a:t>policy </a:t>
            </a:r>
            <a:r>
              <a:rPr lang="en-US" sz="1400" b="1" dirty="0" smtClean="0">
                <a:solidFill>
                  <a:srgbClr val="000000"/>
                </a:solidFill>
              </a:rPr>
              <a:t>details</a:t>
            </a:r>
          </a:p>
          <a:p>
            <a:pPr marL="114300" indent="0">
              <a:buClr>
                <a:srgbClr val="000000"/>
              </a:buClr>
              <a:buNone/>
            </a:pPr>
            <a:endParaRPr lang="en-US" sz="1400" dirty="0">
              <a:solidFill>
                <a:srgbClr val="000000"/>
              </a:solidFill>
            </a:endParaRPr>
          </a:p>
          <a:p>
            <a:pPr marL="114300" indent="0">
              <a:buNone/>
            </a:pPr>
            <a:r>
              <a:rPr lang="en-US" sz="1400" dirty="0">
                <a:solidFill>
                  <a:srgbClr val="000000"/>
                </a:solidFill>
              </a:rPr>
              <a:t>The dashboard transforms raw data into simple visuals, enabling users to explore patterns, compare results, and make </a:t>
            </a:r>
            <a:r>
              <a:rPr lang="en-US" sz="1400" dirty="0" smtClean="0">
                <a:solidFill>
                  <a:srgbClr val="000000"/>
                </a:solidFill>
              </a:rPr>
              <a:t>informed data-driven </a:t>
            </a:r>
            <a:r>
              <a:rPr lang="en-US" sz="1400" dirty="0">
                <a:solidFill>
                  <a:srgbClr val="000000"/>
                </a:solidFill>
              </a:rPr>
              <a:t>decisions.</a:t>
            </a:r>
          </a:p>
          <a:p>
            <a:pPr marL="114300" indent="0">
              <a:buNone/>
            </a:pPr>
            <a:endParaRPr lang="en-US" sz="12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3099" y="409999"/>
            <a:ext cx="8520600" cy="857691"/>
          </a:xfrm>
          <a:prstGeom prst="rect">
            <a:avLst/>
          </a:prstGeom>
        </p:spPr>
        <p:txBody>
          <a:bodyPr spcFirstLastPara="1" wrap="square" lIns="91425" tIns="91425" rIns="91425" bIns="91425" anchor="t" anchorCtr="0">
            <a:noAutofit/>
          </a:bodyPr>
          <a:lstStyle/>
          <a:p>
            <a:pPr marL="0" lvl="0" indent="0" rtl="0">
              <a:lnSpc>
                <a:spcPct val="125000"/>
              </a:lnSpc>
              <a:spcBef>
                <a:spcPts val="1800"/>
              </a:spcBef>
              <a:spcAft>
                <a:spcPts val="1200"/>
              </a:spcAft>
              <a:buNone/>
            </a:pPr>
            <a:r>
              <a:rPr lang="en-GB" sz="2500" b="1" u="sng" dirty="0" smtClean="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rPr>
              <a:t>PROJECT OVERVIEW</a:t>
            </a:r>
            <a:r>
              <a:rPr lang="en-GB" sz="2500" b="1" u="sng" dirty="0">
                <a:solidFill>
                  <a:srgbClr val="AF7B51"/>
                </a:solidFill>
                <a:highlight>
                  <a:schemeClr val="lt1"/>
                </a:highlight>
                <a:latin typeface="Arial"/>
                <a:ea typeface="Arial"/>
                <a:cs typeface="Arial"/>
                <a:sym typeface="Arial"/>
              </a:rPr>
              <a:t/>
            </a:r>
            <a:br>
              <a:rPr lang="en-GB" sz="2500" b="1" u="sng" dirty="0">
                <a:solidFill>
                  <a:srgbClr val="AF7B51"/>
                </a:solidFill>
                <a:highlight>
                  <a:schemeClr val="lt1"/>
                </a:highlight>
                <a:latin typeface="Arial"/>
                <a:ea typeface="Arial"/>
                <a:cs typeface="Arial"/>
                <a:sym typeface="Arial"/>
              </a:rPr>
            </a:br>
            <a:endParaRPr sz="2500" b="1" u="sng" dirty="0"/>
          </a:p>
        </p:txBody>
      </p:sp>
      <p:sp>
        <p:nvSpPr>
          <p:cNvPr id="103" name="Google Shape;103;p15"/>
          <p:cNvSpPr txBox="1">
            <a:spLocks noGrp="1"/>
          </p:cNvSpPr>
          <p:nvPr>
            <p:ph type="body" idx="1"/>
          </p:nvPr>
        </p:nvSpPr>
        <p:spPr>
          <a:xfrm>
            <a:off x="0" y="1017800"/>
            <a:ext cx="8832300" cy="1442100"/>
          </a:xfrm>
          <a:prstGeom prst="rect">
            <a:avLst/>
          </a:prstGeom>
        </p:spPr>
        <p:txBody>
          <a:bodyPr spcFirstLastPara="1" wrap="square" lIns="91425" tIns="91425" rIns="91425" bIns="91425" anchor="t" anchorCtr="0">
            <a:noAutofit/>
          </a:bodyPr>
          <a:lstStyle/>
          <a:p>
            <a:endParaRPr lang="en-US" sz="1400" dirty="0"/>
          </a:p>
          <a:p>
            <a:pPr marL="114300" indent="0">
              <a:buNone/>
            </a:pPr>
            <a:r>
              <a:rPr lang="en-US" sz="1400" dirty="0">
                <a:solidFill>
                  <a:srgbClr val="000000"/>
                </a:solidFill>
                <a:latin typeface="+mn-lt"/>
              </a:rPr>
              <a:t>This project addresses the gap in stakeholder performance tracking by offering a visual solution that replaces static reports with interactive analysis.</a:t>
            </a:r>
          </a:p>
          <a:p>
            <a:pPr marL="114300" indent="0">
              <a:buNone/>
            </a:pPr>
            <a:r>
              <a:rPr lang="en-US" sz="1400" dirty="0">
                <a:solidFill>
                  <a:srgbClr val="000000"/>
                </a:solidFill>
                <a:latin typeface="+mn-lt"/>
              </a:rPr>
              <a:t>It brings all key data points into one place, enabling better monitoring, comparison, and decision-making</a:t>
            </a:r>
            <a:r>
              <a:rPr lang="en-US" sz="1400" dirty="0" smtClean="0">
                <a:solidFill>
                  <a:srgbClr val="000000"/>
                </a:solidFill>
                <a:latin typeface="+mn-lt"/>
              </a:rPr>
              <a:t>.</a:t>
            </a:r>
          </a:p>
          <a:p>
            <a:pPr marL="114300" indent="0">
              <a:buNone/>
            </a:pPr>
            <a:endParaRPr lang="en-US" sz="1400" dirty="0">
              <a:solidFill>
                <a:srgbClr val="000000"/>
              </a:solidFill>
              <a:latin typeface="+mn-lt"/>
            </a:endParaRPr>
          </a:p>
          <a:p>
            <a:pPr marL="114300" indent="0">
              <a:buNone/>
            </a:pPr>
            <a:endParaRPr lang="en-US" sz="1400" dirty="0"/>
          </a:p>
          <a:p>
            <a:pPr marL="0" lvl="0" indent="0" algn="l" rtl="0">
              <a:spcBef>
                <a:spcPts val="0"/>
              </a:spcBef>
              <a:spcAft>
                <a:spcPts val="4700"/>
              </a:spcAft>
              <a:buNone/>
            </a:pPr>
            <a:endParaRPr sz="1300" dirty="0"/>
          </a:p>
        </p:txBody>
      </p:sp>
      <p:sp>
        <p:nvSpPr>
          <p:cNvPr id="104" name="Google Shape;104;p15"/>
          <p:cNvSpPr txBox="1">
            <a:spLocks noGrp="1"/>
          </p:cNvSpPr>
          <p:nvPr>
            <p:ph type="title" idx="4294967295"/>
          </p:nvPr>
        </p:nvSpPr>
        <p:spPr>
          <a:xfrm>
            <a:off x="81999" y="2202874"/>
            <a:ext cx="8521700" cy="547254"/>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4700"/>
              </a:spcAft>
              <a:buNone/>
            </a:pPr>
            <a:r>
              <a:rPr lang="en-GB" sz="2500" b="1" u="sng" dirty="0" smtClean="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rPr>
              <a:t>DESCRIPTION</a:t>
            </a:r>
            <a:endParaRPr sz="2500" b="1" u="sng" dirty="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endParaRPr>
          </a:p>
        </p:txBody>
      </p:sp>
      <p:sp>
        <p:nvSpPr>
          <p:cNvPr id="105" name="Google Shape;105;p15"/>
          <p:cNvSpPr txBox="1">
            <a:spLocks noGrp="1"/>
          </p:cNvSpPr>
          <p:nvPr>
            <p:ph type="title" idx="4294967295"/>
          </p:nvPr>
        </p:nvSpPr>
        <p:spPr>
          <a:xfrm>
            <a:off x="83099" y="2750128"/>
            <a:ext cx="8521700" cy="1510145"/>
          </a:xfrm>
          <a:prstGeom prst="rect">
            <a:avLst/>
          </a:prstGeom>
        </p:spPr>
        <p:txBody>
          <a:bodyPr spcFirstLastPara="1" wrap="square" lIns="91425" tIns="91425" rIns="91425" bIns="91425" anchor="t" anchorCtr="0">
            <a:noAutofit/>
          </a:bodyPr>
          <a:lstStyle/>
          <a:p>
            <a:pPr lvl="0" algn="just">
              <a:lnSpc>
                <a:spcPct val="115000"/>
              </a:lnSpc>
              <a:spcAft>
                <a:spcPts val="4700"/>
              </a:spcAft>
            </a:pPr>
            <a:r>
              <a:rPr lang="en-US" sz="1400" dirty="0">
                <a:solidFill>
                  <a:srgbClr val="000000"/>
                </a:solidFill>
                <a:latin typeface="+mn-lt"/>
              </a:rPr>
              <a:t>The </a:t>
            </a:r>
            <a:r>
              <a:rPr lang="en-US" sz="1400" b="1" dirty="0" smtClean="0">
                <a:solidFill>
                  <a:srgbClr val="000000"/>
                </a:solidFill>
                <a:latin typeface="+mn-lt"/>
              </a:rPr>
              <a:t>“Financial record dataset</a:t>
            </a:r>
            <a:r>
              <a:rPr lang="en-US" sz="1400" b="1" dirty="0">
                <a:solidFill>
                  <a:srgbClr val="000000"/>
                </a:solidFill>
                <a:latin typeface="+mn-lt"/>
              </a:rPr>
              <a:t>”</a:t>
            </a:r>
            <a:r>
              <a:rPr lang="en-US" sz="1400" dirty="0">
                <a:solidFill>
                  <a:srgbClr val="000000"/>
                </a:solidFill>
                <a:latin typeface="+mn-lt"/>
              </a:rPr>
              <a:t> is a comprehensive collection of data that provides valuable insights into the performance and operations of a business over time. This dataset is typically used for analytical and decision-making purposes, allowing businesses, analysts, and stakeholders to explore various aspects of financial activity, stakeholder contributions, and policy performance.</a:t>
            </a:r>
            <a:endParaRPr sz="1400"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409999"/>
            <a:ext cx="8520600" cy="819875"/>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0"/>
              </a:spcAft>
              <a:buNone/>
            </a:pPr>
            <a:r>
              <a:rPr lang="en-GB" sz="2500" b="1" u="sng" dirty="0" smtClean="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rPr>
              <a:t>PROBLEM STATEMENT</a:t>
            </a:r>
            <a:r>
              <a:rPr lang="en-GB" sz="2500" b="1" u="sng" dirty="0" smtClean="0">
                <a:solidFill>
                  <a:schemeClr val="accent1"/>
                </a:solidFill>
                <a:highlight>
                  <a:schemeClr val="lt1"/>
                </a:highlight>
                <a:latin typeface="Arial"/>
                <a:ea typeface="Arial"/>
                <a:cs typeface="Arial"/>
                <a:sym typeface="Arial"/>
              </a:rPr>
              <a:t/>
            </a:r>
            <a:br>
              <a:rPr lang="en-GB" sz="2500" b="1" u="sng" dirty="0" smtClean="0">
                <a:solidFill>
                  <a:schemeClr val="accent1"/>
                </a:solidFill>
                <a:highlight>
                  <a:schemeClr val="lt1"/>
                </a:highlight>
                <a:latin typeface="Arial"/>
                <a:ea typeface="Arial"/>
                <a:cs typeface="Arial"/>
                <a:sym typeface="Arial"/>
              </a:rPr>
            </a:br>
            <a:endParaRPr sz="2500" b="1" u="sng" dirty="0">
              <a:solidFill>
                <a:srgbClr val="AF7B51"/>
              </a:solidFill>
              <a:latin typeface="Nunito"/>
              <a:ea typeface="Nunito"/>
              <a:cs typeface="Nunito"/>
              <a:sym typeface="Nunito"/>
            </a:endParaRPr>
          </a:p>
          <a:p>
            <a:pPr marL="0" lvl="0" indent="0" algn="l" rtl="0">
              <a:spcBef>
                <a:spcPts val="0"/>
              </a:spcBef>
              <a:spcAft>
                <a:spcPts val="0"/>
              </a:spcAft>
              <a:buNone/>
            </a:pPr>
            <a:endParaRPr sz="2500" b="1" u="sng" dirty="0">
              <a:solidFill>
                <a:srgbClr val="AF7B51"/>
              </a:solidFill>
            </a:endParaRPr>
          </a:p>
        </p:txBody>
      </p:sp>
      <p:sp>
        <p:nvSpPr>
          <p:cNvPr id="123" name="Google Shape;123;p18"/>
          <p:cNvSpPr txBox="1">
            <a:spLocks noGrp="1"/>
          </p:cNvSpPr>
          <p:nvPr>
            <p:ph type="body" idx="1"/>
          </p:nvPr>
        </p:nvSpPr>
        <p:spPr>
          <a:prstGeom prst="rect">
            <a:avLst/>
          </a:prstGeom>
        </p:spPr>
        <p:txBody>
          <a:bodyPr spcFirstLastPara="1" wrap="square" lIns="91425" tIns="91425" rIns="91425" bIns="91425" anchor="t" anchorCtr="0">
            <a:noAutofit/>
          </a:bodyPr>
          <a:lstStyle/>
          <a:p>
            <a:pPr>
              <a:buClr>
                <a:srgbClr val="000000"/>
              </a:buClr>
              <a:buFont typeface="Wingdings" panose="05000000000000000000" pitchFamily="2" charset="2"/>
              <a:buChar char="§"/>
            </a:pPr>
            <a:endParaRPr lang="en-US" sz="1400" dirty="0" smtClean="0">
              <a:solidFill>
                <a:srgbClr val="000000"/>
              </a:solidFill>
            </a:endParaRPr>
          </a:p>
          <a:p>
            <a:pPr>
              <a:buClr>
                <a:srgbClr val="000000"/>
              </a:buClr>
              <a:buFont typeface="Wingdings" panose="05000000000000000000" pitchFamily="2" charset="2"/>
              <a:buChar char="§"/>
            </a:pPr>
            <a:r>
              <a:rPr lang="en-US" sz="1400" dirty="0">
                <a:solidFill>
                  <a:srgbClr val="000000"/>
                </a:solidFill>
                <a:latin typeface="+mn-lt"/>
              </a:rPr>
              <a:t>In many organizations, stakeholder-related data is often spread across static reports and spreadsheets, making it hard to understand who is contributing the most, where the profits are coming from, or how premiums and risks are evolving.</a:t>
            </a:r>
          </a:p>
          <a:p>
            <a:pPr>
              <a:buClr>
                <a:srgbClr val="000000"/>
              </a:buClr>
              <a:buFont typeface="Wingdings" panose="05000000000000000000" pitchFamily="2" charset="2"/>
              <a:buChar char="§"/>
            </a:pPr>
            <a:r>
              <a:rPr lang="en-US" sz="1400" dirty="0">
                <a:solidFill>
                  <a:srgbClr val="000000"/>
                </a:solidFill>
                <a:latin typeface="+mn-lt"/>
              </a:rPr>
              <a:t>Without a centralized and interactive tool, it's difficult for decision-makers to explore trends, compare performance, or gain meaningful insights.</a:t>
            </a:r>
          </a:p>
          <a:p>
            <a:pPr>
              <a:buClr>
                <a:srgbClr val="000000"/>
              </a:buClr>
              <a:buFont typeface="Wingdings" panose="05000000000000000000" pitchFamily="2" charset="2"/>
              <a:buChar char="§"/>
            </a:pPr>
            <a:r>
              <a:rPr lang="en-US" sz="1400" dirty="0">
                <a:solidFill>
                  <a:srgbClr val="000000"/>
                </a:solidFill>
                <a:latin typeface="+mn-lt"/>
              </a:rPr>
              <a:t>The available financial report dataset contains rich information, but in its raw form, it's not easy to analyze or act on.</a:t>
            </a:r>
          </a:p>
          <a:p>
            <a:pPr>
              <a:buClr>
                <a:srgbClr val="000000"/>
              </a:buClr>
              <a:buFont typeface="Wingdings" panose="05000000000000000000" pitchFamily="2" charset="2"/>
              <a:buChar char="§"/>
            </a:pPr>
            <a:r>
              <a:rPr lang="en-US" sz="1400" dirty="0">
                <a:solidFill>
                  <a:srgbClr val="000000"/>
                </a:solidFill>
                <a:latin typeface="+mn-lt"/>
              </a:rPr>
              <a:t>This project addresses that gap by transforming the data into a simple, visual dashboard that helps users filter, explore, and understand key business metrics at a glance, enabling smarter, faster, and more confident decisions.</a:t>
            </a:r>
          </a:p>
          <a:p>
            <a:pPr marL="0" lvl="0" indent="0" algn="l" rtl="0">
              <a:spcBef>
                <a:spcPts val="1200"/>
              </a:spcBef>
              <a:spcAft>
                <a:spcPts val="0"/>
              </a:spcAft>
              <a:buNone/>
            </a:pPr>
            <a:endParaRPr sz="1400" dirty="0">
              <a:solidFill>
                <a:srgbClr val="000000"/>
              </a:solidFill>
              <a:latin typeface="+mn-lt"/>
              <a:sym typeface="Calibri"/>
            </a:endParaRPr>
          </a:p>
          <a:p>
            <a:pPr marL="0" lvl="0" indent="0" algn="l" rtl="0">
              <a:spcBef>
                <a:spcPts val="4700"/>
              </a:spcBef>
              <a:spcAft>
                <a:spcPts val="1200"/>
              </a:spcAft>
              <a:buNone/>
            </a:pPr>
            <a:endParaRPr sz="1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52373" y="-157471"/>
            <a:ext cx="8520600" cy="691438"/>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0"/>
              </a:spcAft>
              <a:buNone/>
            </a:pPr>
            <a:r>
              <a:rPr lang="en-GB" sz="2500" b="1" u="sng" dirty="0" smtClean="0">
                <a:solidFill>
                  <a:schemeClr val="accent1"/>
                </a:solidFill>
                <a:effectLst>
                  <a:outerShdw blurRad="38100" dist="38100" dir="2700000" algn="tl">
                    <a:srgbClr val="000000">
                      <a:alpha val="43137"/>
                    </a:srgbClr>
                  </a:outerShdw>
                </a:effectLst>
                <a:highlight>
                  <a:schemeClr val="lt1"/>
                </a:highlight>
                <a:latin typeface="Arial"/>
                <a:cs typeface="Arial"/>
                <a:sym typeface="Arial"/>
              </a:rPr>
              <a:t>APPROACH</a:t>
            </a:r>
            <a:endParaRPr sz="2500" b="1" u="sng" dirty="0">
              <a:solidFill>
                <a:schemeClr val="accent1"/>
              </a:solidFill>
              <a:effectLst>
                <a:outerShdw blurRad="38100" dist="38100" dir="2700000" algn="tl">
                  <a:srgbClr val="000000">
                    <a:alpha val="43137"/>
                  </a:srgbClr>
                </a:outerShdw>
              </a:effectLst>
            </a:endParaRPr>
          </a:p>
        </p:txBody>
      </p:sp>
      <p:sp>
        <p:nvSpPr>
          <p:cNvPr id="129" name="Google Shape;129;p19"/>
          <p:cNvSpPr txBox="1">
            <a:spLocks noGrp="1"/>
          </p:cNvSpPr>
          <p:nvPr>
            <p:ph type="body" idx="1"/>
          </p:nvPr>
        </p:nvSpPr>
        <p:spPr>
          <a:xfrm>
            <a:off x="152373" y="557929"/>
            <a:ext cx="8520600" cy="4277307"/>
          </a:xfrm>
          <a:prstGeom prst="rect">
            <a:avLst/>
          </a:prstGeom>
        </p:spPr>
        <p:txBody>
          <a:bodyPr spcFirstLastPara="1" wrap="square" lIns="91425" tIns="91425" rIns="91425" bIns="91425" anchor="t" anchorCtr="0">
            <a:noAutofit/>
          </a:bodyPr>
          <a:lstStyle/>
          <a:p>
            <a:pPr marL="114300" indent="0">
              <a:buNone/>
            </a:pPr>
            <a:r>
              <a:rPr lang="en-US" sz="1400" b="1" dirty="0" smtClean="0">
                <a:solidFill>
                  <a:srgbClr val="000000"/>
                </a:solidFill>
                <a:latin typeface="+mj-lt"/>
              </a:rPr>
              <a:t>Tools Used:</a:t>
            </a:r>
            <a:endParaRPr lang="en-US" sz="1400" dirty="0" smtClean="0">
              <a:solidFill>
                <a:srgbClr val="000000"/>
              </a:solidFill>
              <a:latin typeface="+mj-lt"/>
            </a:endParaRPr>
          </a:p>
          <a:p>
            <a:pPr>
              <a:buFont typeface="Wingdings" panose="05000000000000000000" pitchFamily="2" charset="2"/>
              <a:buChar char="§"/>
            </a:pPr>
            <a:r>
              <a:rPr lang="en-US" sz="1400" dirty="0" smtClean="0">
                <a:solidFill>
                  <a:srgbClr val="000000"/>
                </a:solidFill>
                <a:latin typeface="+mj-lt"/>
              </a:rPr>
              <a:t>Tableau </a:t>
            </a:r>
            <a:r>
              <a:rPr lang="en-US" sz="1400" dirty="0">
                <a:solidFill>
                  <a:srgbClr val="000000"/>
                </a:solidFill>
                <a:latin typeface="+mj-lt"/>
              </a:rPr>
              <a:t>(for dashboard creation)</a:t>
            </a:r>
          </a:p>
          <a:p>
            <a:pPr>
              <a:buFont typeface="Wingdings" panose="05000000000000000000" pitchFamily="2" charset="2"/>
              <a:buChar char="§"/>
            </a:pPr>
            <a:r>
              <a:rPr lang="en-US" sz="1400" dirty="0">
                <a:solidFill>
                  <a:srgbClr val="000000"/>
                </a:solidFill>
                <a:latin typeface="+mj-lt"/>
              </a:rPr>
              <a:t>Excel (.</a:t>
            </a:r>
            <a:r>
              <a:rPr lang="en-US" sz="1400" dirty="0" err="1">
                <a:solidFill>
                  <a:srgbClr val="000000"/>
                </a:solidFill>
                <a:latin typeface="+mj-lt"/>
              </a:rPr>
              <a:t>xlsx</a:t>
            </a:r>
            <a:r>
              <a:rPr lang="en-US" sz="1400" dirty="0">
                <a:solidFill>
                  <a:srgbClr val="000000"/>
                </a:solidFill>
                <a:latin typeface="+mj-lt"/>
              </a:rPr>
              <a:t>) as the data source</a:t>
            </a:r>
          </a:p>
          <a:p>
            <a:pPr marL="114300" indent="0">
              <a:buNone/>
            </a:pPr>
            <a:r>
              <a:rPr lang="en-US" sz="1400" b="1" dirty="0">
                <a:solidFill>
                  <a:srgbClr val="000000"/>
                </a:solidFill>
                <a:latin typeface="+mj-lt"/>
              </a:rPr>
              <a:t>Steps Followed:</a:t>
            </a:r>
            <a:endParaRPr lang="en-US" sz="1400" dirty="0">
              <a:solidFill>
                <a:srgbClr val="000000"/>
              </a:solidFill>
              <a:latin typeface="+mj-lt"/>
            </a:endParaRPr>
          </a:p>
          <a:p>
            <a:pPr>
              <a:buFont typeface="Wingdings" panose="05000000000000000000" pitchFamily="2" charset="2"/>
              <a:buChar char="§"/>
            </a:pPr>
            <a:r>
              <a:rPr lang="en-US" sz="1400" dirty="0">
                <a:solidFill>
                  <a:srgbClr val="000000"/>
                </a:solidFill>
                <a:latin typeface="+mj-lt"/>
              </a:rPr>
              <a:t>Cleaned and prepared the dataset (removed nulls, formatted columns)</a:t>
            </a:r>
          </a:p>
          <a:p>
            <a:pPr>
              <a:buFont typeface="Wingdings" panose="05000000000000000000" pitchFamily="2" charset="2"/>
              <a:buChar char="§"/>
            </a:pPr>
            <a:r>
              <a:rPr lang="en-US" sz="1400" dirty="0">
                <a:solidFill>
                  <a:srgbClr val="000000"/>
                </a:solidFill>
                <a:latin typeface="+mj-lt"/>
              </a:rPr>
              <a:t>Built charts, KPIs, and filters in Tableau</a:t>
            </a:r>
          </a:p>
          <a:p>
            <a:pPr>
              <a:buFont typeface="Wingdings" panose="05000000000000000000" pitchFamily="2" charset="2"/>
              <a:buChar char="§"/>
            </a:pPr>
            <a:r>
              <a:rPr lang="en-US" sz="1400" dirty="0">
                <a:solidFill>
                  <a:srgbClr val="000000"/>
                </a:solidFill>
                <a:latin typeface="+mj-lt"/>
              </a:rPr>
              <a:t>Added dynamic filters for city, </a:t>
            </a:r>
            <a:r>
              <a:rPr lang="en-US" sz="1400" dirty="0" smtClean="0">
                <a:solidFill>
                  <a:srgbClr val="000000"/>
                </a:solidFill>
                <a:latin typeface="+mj-lt"/>
              </a:rPr>
              <a:t>gender, date</a:t>
            </a:r>
            <a:r>
              <a:rPr lang="en-US" sz="1400" dirty="0">
                <a:solidFill>
                  <a:srgbClr val="000000"/>
                </a:solidFill>
                <a:latin typeface="+mj-lt"/>
              </a:rPr>
              <a:t>, </a:t>
            </a:r>
            <a:r>
              <a:rPr lang="en-US" sz="1400" dirty="0" smtClean="0">
                <a:solidFill>
                  <a:srgbClr val="000000"/>
                </a:solidFill>
                <a:latin typeface="+mj-lt"/>
              </a:rPr>
              <a:t>risk-level, stakeholder, premium, profitability and AUM.</a:t>
            </a:r>
            <a:endParaRPr lang="en-US" sz="1400" dirty="0">
              <a:solidFill>
                <a:srgbClr val="000000"/>
              </a:solidFill>
              <a:latin typeface="+mj-lt"/>
            </a:endParaRPr>
          </a:p>
          <a:p>
            <a:pPr>
              <a:buFont typeface="Wingdings" panose="05000000000000000000" pitchFamily="2" charset="2"/>
              <a:buChar char="§"/>
            </a:pPr>
            <a:r>
              <a:rPr lang="en-US" sz="1400" dirty="0">
                <a:solidFill>
                  <a:srgbClr val="000000"/>
                </a:solidFill>
                <a:latin typeface="+mj-lt"/>
              </a:rPr>
              <a:t>Enabled tooltips, click-based filtering, and PDF export</a:t>
            </a:r>
          </a:p>
          <a:p>
            <a:pPr>
              <a:buFont typeface="Wingdings" panose="05000000000000000000" pitchFamily="2" charset="2"/>
              <a:buChar char="§"/>
            </a:pPr>
            <a:r>
              <a:rPr lang="en-US" sz="1400" b="1" dirty="0">
                <a:solidFill>
                  <a:srgbClr val="000000"/>
                </a:solidFill>
                <a:latin typeface="+mj-lt"/>
              </a:rPr>
              <a:t>Implemented a smart insight feature</a:t>
            </a:r>
            <a:r>
              <a:rPr lang="en-US" sz="1400" dirty="0">
                <a:solidFill>
                  <a:srgbClr val="000000"/>
                </a:solidFill>
                <a:latin typeface="+mj-lt"/>
              </a:rPr>
              <a:t>: When a </a:t>
            </a:r>
            <a:r>
              <a:rPr lang="en-US" sz="1400" b="1" dirty="0">
                <a:solidFill>
                  <a:srgbClr val="000000"/>
                </a:solidFill>
                <a:latin typeface="+mj-lt"/>
              </a:rPr>
              <a:t>city</a:t>
            </a:r>
            <a:r>
              <a:rPr lang="en-US" sz="1400" dirty="0">
                <a:solidFill>
                  <a:srgbClr val="000000"/>
                </a:solidFill>
                <a:latin typeface="+mj-lt"/>
              </a:rPr>
              <a:t> is selected, the dashboard auto-displays insights like top-performing stakeholders, premium trends, and </a:t>
            </a:r>
            <a:r>
              <a:rPr lang="en-US" sz="1400" dirty="0" smtClean="0">
                <a:solidFill>
                  <a:srgbClr val="000000"/>
                </a:solidFill>
                <a:latin typeface="+mj-lt"/>
              </a:rPr>
              <a:t>profitability -reducing </a:t>
            </a:r>
            <a:r>
              <a:rPr lang="en-US" sz="1400" dirty="0">
                <a:solidFill>
                  <a:srgbClr val="000000"/>
                </a:solidFill>
                <a:latin typeface="+mj-lt"/>
              </a:rPr>
              <a:t>manual analysis </a:t>
            </a:r>
            <a:r>
              <a:rPr lang="en-US" sz="1400" dirty="0" smtClean="0">
                <a:solidFill>
                  <a:srgbClr val="000000"/>
                </a:solidFill>
                <a:latin typeface="+mj-lt"/>
              </a:rPr>
              <a:t>time</a:t>
            </a:r>
          </a:p>
          <a:p>
            <a:pPr>
              <a:buFont typeface="Wingdings" panose="05000000000000000000" pitchFamily="2" charset="2"/>
              <a:buChar char="§"/>
            </a:pPr>
            <a:r>
              <a:rPr lang="en-US" sz="1400" b="1" dirty="0">
                <a:solidFill>
                  <a:srgbClr val="000000"/>
                </a:solidFill>
                <a:latin typeface="+mj-lt"/>
              </a:rPr>
              <a:t>Added </a:t>
            </a:r>
            <a:r>
              <a:rPr lang="en-US" sz="1400" b="1" dirty="0" err="1">
                <a:solidFill>
                  <a:srgbClr val="000000"/>
                </a:solidFill>
                <a:latin typeface="+mj-lt"/>
              </a:rPr>
              <a:t>YoY</a:t>
            </a:r>
            <a:r>
              <a:rPr lang="en-US" sz="1400" b="1" dirty="0">
                <a:solidFill>
                  <a:srgbClr val="000000"/>
                </a:solidFill>
                <a:latin typeface="+mj-lt"/>
              </a:rPr>
              <a:t> premium trend tooltip: </a:t>
            </a:r>
            <a:r>
              <a:rPr lang="en-US" sz="1400" dirty="0">
                <a:solidFill>
                  <a:srgbClr val="000000"/>
                </a:solidFill>
                <a:latin typeface="+mj-lt"/>
              </a:rPr>
              <a:t>Shows % change year-over-year with ↑/↓ arrows and highlights shifts post-2020 (e.g., COVID-19 impact)</a:t>
            </a:r>
          </a:p>
          <a:p>
            <a:pPr>
              <a:buFont typeface="Wingdings" panose="05000000000000000000" pitchFamily="2" charset="2"/>
              <a:buChar char="§"/>
            </a:pPr>
            <a:r>
              <a:rPr lang="en-US" sz="1400" dirty="0" smtClean="0">
                <a:solidFill>
                  <a:srgbClr val="000000"/>
                </a:solidFill>
                <a:latin typeface="+mj-lt"/>
              </a:rPr>
              <a:t>Designed </a:t>
            </a:r>
            <a:r>
              <a:rPr lang="en-US" sz="1400" dirty="0">
                <a:solidFill>
                  <a:srgbClr val="000000"/>
                </a:solidFill>
                <a:latin typeface="+mj-lt"/>
              </a:rPr>
              <a:t>for clarity, speed, and role-based user </a:t>
            </a:r>
            <a:r>
              <a:rPr lang="en-US" sz="1400" dirty="0" smtClean="0">
                <a:solidFill>
                  <a:srgbClr val="000000"/>
                </a:solidFill>
                <a:latin typeface="+mj-lt"/>
              </a:rPr>
              <a:t>access.</a:t>
            </a:r>
            <a:endParaRPr lang="en-US" sz="1400" dirty="0">
              <a:solidFill>
                <a:srgbClr val="000000"/>
              </a:solidFill>
              <a:latin typeface="+mj-lt"/>
            </a:endParaRPr>
          </a:p>
          <a:p>
            <a:pPr marL="114300" indent="0">
              <a:buNone/>
            </a:pPr>
            <a:r>
              <a:rPr lang="en-US" sz="1400" b="1" dirty="0">
                <a:solidFill>
                  <a:srgbClr val="000000"/>
                </a:solidFill>
                <a:latin typeface="+mj-lt"/>
              </a:rPr>
              <a:t>Outcome:</a:t>
            </a:r>
            <a:r>
              <a:rPr lang="en-US" sz="1400" dirty="0">
                <a:solidFill>
                  <a:srgbClr val="000000"/>
                </a:solidFill>
                <a:latin typeface="+mj-lt"/>
              </a:rPr>
              <a:t/>
            </a:r>
            <a:br>
              <a:rPr lang="en-US" sz="1400" dirty="0">
                <a:solidFill>
                  <a:srgbClr val="000000"/>
                </a:solidFill>
                <a:latin typeface="+mj-lt"/>
              </a:rPr>
            </a:br>
            <a:r>
              <a:rPr lang="en-US" sz="1400" dirty="0">
                <a:solidFill>
                  <a:srgbClr val="000000"/>
                </a:solidFill>
                <a:latin typeface="+mj-lt"/>
              </a:rPr>
              <a:t>A user-friendly dashboard that transforms raw data into accurate, city-based insights and yearly </a:t>
            </a:r>
            <a:r>
              <a:rPr lang="en-US" sz="1400" dirty="0" smtClean="0">
                <a:solidFill>
                  <a:srgbClr val="000000"/>
                </a:solidFill>
                <a:latin typeface="+mj-lt"/>
              </a:rPr>
              <a:t>trends - helping </a:t>
            </a:r>
            <a:r>
              <a:rPr lang="en-US" sz="1400" dirty="0">
                <a:solidFill>
                  <a:srgbClr val="000000"/>
                </a:solidFill>
                <a:latin typeface="+mj-lt"/>
              </a:rPr>
              <a:t>users make faster, data-backed business decisions.</a:t>
            </a:r>
            <a:endParaRPr sz="1400" dirty="0">
              <a:solidFill>
                <a:srgbClr val="000000"/>
              </a:solidFill>
              <a:latin typeface="+mj-lt"/>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582"/>
            <a:ext cx="9144000" cy="810491"/>
          </a:xfrm>
        </p:spPr>
        <p:txBody>
          <a:bodyPr>
            <a:noAutofit/>
          </a:bodyPr>
          <a:lstStyle/>
          <a:p>
            <a:pPr algn="ctr">
              <a:lnSpc>
                <a:spcPct val="125000"/>
              </a:lnSpc>
              <a:spcBef>
                <a:spcPts val="1800"/>
              </a:spcBef>
            </a:pPr>
            <a:r>
              <a:rPr lang="en-US" sz="2500" b="1" u="sng" dirty="0">
                <a:solidFill>
                  <a:schemeClr val="accent1"/>
                </a:solidFill>
                <a:effectLst>
                  <a:outerShdw blurRad="38100" dist="38100" dir="2700000" algn="tl">
                    <a:srgbClr val="000000">
                      <a:alpha val="43137"/>
                    </a:srgbClr>
                  </a:outerShdw>
                </a:effectLst>
                <a:highlight>
                  <a:schemeClr val="lt1"/>
                </a:highlight>
                <a:latin typeface="Arial"/>
                <a:cs typeface="Arial"/>
              </a:rPr>
              <a:t>REQUIREMENTS</a:t>
            </a:r>
          </a:p>
        </p:txBody>
      </p:sp>
      <p:sp>
        <p:nvSpPr>
          <p:cNvPr id="3" name="Text Placeholder 2"/>
          <p:cNvSpPr>
            <a:spLocks noGrp="1"/>
          </p:cNvSpPr>
          <p:nvPr>
            <p:ph type="body" idx="1"/>
          </p:nvPr>
        </p:nvSpPr>
        <p:spPr>
          <a:xfrm>
            <a:off x="-1" y="734291"/>
            <a:ext cx="9144001" cy="4308764"/>
          </a:xfrm>
        </p:spPr>
        <p:txBody>
          <a:bodyPr>
            <a:normAutofit lnSpcReduction="10000"/>
          </a:bodyPr>
          <a:lstStyle/>
          <a:p>
            <a:pPr marL="114300" indent="0">
              <a:buNone/>
            </a:pPr>
            <a:r>
              <a:rPr lang="en-US" b="1" u="sng" dirty="0">
                <a:solidFill>
                  <a:schemeClr val="accent1"/>
                </a:solidFill>
                <a:effectLst>
                  <a:outerShdw blurRad="38100" dist="38100" dir="2700000" algn="tl">
                    <a:srgbClr val="000000">
                      <a:alpha val="43137"/>
                    </a:srgbClr>
                  </a:outerShdw>
                </a:effectLst>
                <a:highlight>
                  <a:schemeClr val="lt1"/>
                </a:highlight>
                <a:latin typeface="Arial"/>
                <a:cs typeface="Arial"/>
              </a:rPr>
              <a:t>CHARTS AND VISUALIZATIONS </a:t>
            </a:r>
            <a:endParaRPr lang="en-US" b="1" u="sng" dirty="0" smtClean="0">
              <a:solidFill>
                <a:schemeClr val="accent1"/>
              </a:solidFill>
              <a:effectLst>
                <a:outerShdw blurRad="38100" dist="38100" dir="2700000" algn="tl">
                  <a:srgbClr val="000000">
                    <a:alpha val="43137"/>
                  </a:srgbClr>
                </a:outerShdw>
              </a:effectLst>
              <a:highlight>
                <a:schemeClr val="lt1"/>
              </a:highlight>
              <a:latin typeface="Arial"/>
              <a:cs typeface="Arial"/>
            </a:endParaRPr>
          </a:p>
          <a:p>
            <a:pPr marL="114300" indent="0">
              <a:buNone/>
            </a:pPr>
            <a:endParaRPr lang="en-US" b="1" u="sng" dirty="0">
              <a:solidFill>
                <a:schemeClr val="accent1"/>
              </a:solidFill>
              <a:effectLst>
                <a:outerShdw blurRad="38100" dist="38100" dir="2700000" algn="tl">
                  <a:srgbClr val="000000">
                    <a:alpha val="43137"/>
                  </a:srgbClr>
                </a:outerShdw>
              </a:effectLst>
              <a:highlight>
                <a:schemeClr val="lt1"/>
              </a:highlight>
              <a:latin typeface="Arial"/>
              <a:cs typeface="Arial"/>
            </a:endParaRPr>
          </a:p>
          <a:p>
            <a:pPr>
              <a:buFont typeface="Wingdings" panose="05000000000000000000" pitchFamily="2" charset="2"/>
              <a:buChar char="§"/>
            </a:pPr>
            <a:r>
              <a:rPr lang="en-IN" sz="1400" dirty="0" smtClean="0">
                <a:solidFill>
                  <a:srgbClr val="000000"/>
                </a:solidFill>
                <a:latin typeface="+mn-lt"/>
              </a:rPr>
              <a:t>Compare </a:t>
            </a:r>
            <a:r>
              <a:rPr lang="en-IN" sz="1400" dirty="0">
                <a:solidFill>
                  <a:srgbClr val="000000"/>
                </a:solidFill>
                <a:latin typeface="+mn-lt"/>
              </a:rPr>
              <a:t>the total value created by different insurers.</a:t>
            </a:r>
            <a:endParaRPr lang="en-US" sz="1400"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Display trends in premiums collected over time.</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Showcase the distribution of shareholding patterns among stakeholders.</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Analyse the relationship between cost ratio and profitability.</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Visualize profitability for different cities and policy tenure durations</a:t>
            </a:r>
            <a:r>
              <a:rPr lang="en-IN" dirty="0" smtClean="0">
                <a:solidFill>
                  <a:srgbClr val="000000"/>
                </a:solidFill>
                <a:latin typeface="+mn-lt"/>
              </a:rPr>
              <a:t>.</a:t>
            </a:r>
          </a:p>
          <a:p>
            <a:pPr marL="400050" lvl="1" indent="-285750">
              <a:buSzPts val="1800"/>
              <a:buFont typeface="Wingdings" panose="05000000000000000000" pitchFamily="2" charset="2"/>
              <a:buChar char="§"/>
            </a:pPr>
            <a:r>
              <a:rPr lang="en-US" dirty="0" smtClean="0">
                <a:solidFill>
                  <a:srgbClr val="000000"/>
                </a:solidFill>
              </a:rPr>
              <a:t>Classify stakeholders </a:t>
            </a:r>
            <a:r>
              <a:rPr lang="en-US" dirty="0">
                <a:solidFill>
                  <a:srgbClr val="000000"/>
                </a:solidFill>
              </a:rPr>
              <a:t>as High, Medium, or Low risk using profitability and cost </a:t>
            </a:r>
            <a:r>
              <a:rPr lang="en-US" dirty="0" smtClean="0">
                <a:solidFill>
                  <a:srgbClr val="000000"/>
                </a:solidFill>
              </a:rPr>
              <a:t>ratio.</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Represent the distribution of assets under management across stakeholders</a:t>
            </a:r>
            <a:r>
              <a:rPr lang="en-IN" dirty="0" smtClean="0">
                <a:solidFill>
                  <a:srgbClr val="000000"/>
                </a:solidFill>
                <a:latin typeface="+mn-lt"/>
              </a:rPr>
              <a:t>.</a:t>
            </a:r>
          </a:p>
          <a:p>
            <a:pPr marL="400050" lvl="1" indent="-285750">
              <a:buSzPts val="1800"/>
              <a:buFont typeface="Wingdings" panose="05000000000000000000" pitchFamily="2" charset="2"/>
              <a:buChar char="§"/>
            </a:pPr>
            <a:endParaRPr lang="en-IN" dirty="0">
              <a:solidFill>
                <a:srgbClr val="000000"/>
              </a:solidFill>
              <a:latin typeface="+mn-lt"/>
            </a:endParaRPr>
          </a:p>
          <a:p>
            <a:pPr marL="114300" lvl="1" indent="0">
              <a:buSzPts val="1800"/>
              <a:buNone/>
            </a:pPr>
            <a:r>
              <a:rPr lang="en-IN" sz="1800" b="1" u="sng" dirty="0">
                <a:solidFill>
                  <a:schemeClr val="accent1"/>
                </a:solidFill>
                <a:effectLst>
                  <a:outerShdw blurRad="38100" dist="38100" dir="2700000" algn="tl">
                    <a:srgbClr val="000000">
                      <a:alpha val="43137"/>
                    </a:srgbClr>
                  </a:outerShdw>
                </a:effectLst>
                <a:highlight>
                  <a:schemeClr val="lt1"/>
                </a:highlight>
                <a:latin typeface="Arial"/>
                <a:cs typeface="Arial"/>
              </a:rPr>
              <a:t>KEY PERFORMANCE INDICATORS (</a:t>
            </a:r>
            <a:r>
              <a:rPr lang="en-IN" sz="1800" b="1" u="sng" dirty="0" smtClean="0">
                <a:solidFill>
                  <a:schemeClr val="accent1"/>
                </a:solidFill>
                <a:effectLst>
                  <a:outerShdw blurRad="38100" dist="38100" dir="2700000" algn="tl">
                    <a:srgbClr val="000000">
                      <a:alpha val="43137"/>
                    </a:srgbClr>
                  </a:outerShdw>
                </a:effectLst>
                <a:highlight>
                  <a:schemeClr val="lt1"/>
                </a:highlight>
                <a:latin typeface="Arial"/>
                <a:cs typeface="Arial"/>
              </a:rPr>
              <a:t>KPIs)</a:t>
            </a:r>
          </a:p>
          <a:p>
            <a:pPr marL="114300" lvl="1" indent="0">
              <a:buSzPts val="1800"/>
              <a:buNone/>
            </a:pPr>
            <a:endParaRPr lang="en-US" sz="1800" b="1" u="sng" dirty="0">
              <a:solidFill>
                <a:schemeClr val="accent1"/>
              </a:solidFill>
              <a:effectLst>
                <a:outerShdw blurRad="38100" dist="38100" dir="2700000" algn="tl">
                  <a:srgbClr val="000000">
                    <a:alpha val="43137"/>
                  </a:srgbClr>
                </a:outerShdw>
              </a:effectLst>
              <a:highlight>
                <a:schemeClr val="lt1"/>
              </a:highlight>
              <a:latin typeface="Arial"/>
              <a:cs typeface="Arial"/>
            </a:endParaRPr>
          </a:p>
          <a:p>
            <a:pPr marL="400050" lvl="1" indent="-285750">
              <a:buSzPts val="1800"/>
              <a:buFont typeface="Wingdings" panose="05000000000000000000" pitchFamily="2" charset="2"/>
              <a:buChar char="§"/>
            </a:pPr>
            <a:r>
              <a:rPr lang="en-IN" dirty="0" smtClean="0">
                <a:solidFill>
                  <a:srgbClr val="000000"/>
                </a:solidFill>
                <a:latin typeface="+mn-lt"/>
              </a:rPr>
              <a:t>Display </a:t>
            </a:r>
            <a:r>
              <a:rPr lang="en-IN" dirty="0">
                <a:solidFill>
                  <a:srgbClr val="000000"/>
                </a:solidFill>
                <a:latin typeface="+mn-lt"/>
              </a:rPr>
              <a:t>the total premium collected</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Show the average age of stakeholders</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Highlight the total Value Created for insurers or stakeholders where Assets under Management is 'Equity,' </a:t>
            </a:r>
            <a:endParaRPr lang="en-US" dirty="0">
              <a:solidFill>
                <a:srgbClr val="000000"/>
              </a:solidFill>
              <a:latin typeface="+mn-lt"/>
            </a:endParaRPr>
          </a:p>
          <a:p>
            <a:pPr marL="400050" lvl="1" indent="-285750">
              <a:buSzPts val="1800"/>
              <a:buFont typeface="Wingdings" panose="05000000000000000000" pitchFamily="2" charset="2"/>
              <a:buChar char="§"/>
            </a:pPr>
            <a:r>
              <a:rPr lang="en-IN" dirty="0">
                <a:solidFill>
                  <a:srgbClr val="000000"/>
                </a:solidFill>
                <a:latin typeface="+mn-lt"/>
              </a:rPr>
              <a:t>Identify the highest value created by a single insurer.</a:t>
            </a:r>
            <a:endParaRPr lang="en-US" dirty="0">
              <a:solidFill>
                <a:srgbClr val="000000"/>
              </a:solidFill>
              <a:latin typeface="+mn-lt"/>
            </a:endParaRPr>
          </a:p>
          <a:p>
            <a:pPr marL="114300" indent="0">
              <a:buNone/>
            </a:pPr>
            <a:endParaRPr lang="en-US" sz="1200" dirty="0"/>
          </a:p>
        </p:txBody>
      </p:sp>
    </p:spTree>
    <p:extLst>
      <p:ext uri="{BB962C8B-B14F-4D97-AF65-F5344CB8AC3E}">
        <p14:creationId xmlns:p14="http://schemas.microsoft.com/office/powerpoint/2010/main" val="106926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body" idx="1"/>
          </p:nvPr>
        </p:nvSpPr>
        <p:spPr>
          <a:xfrm>
            <a:off x="311700" y="106135"/>
            <a:ext cx="8520600" cy="482509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800" b="1" dirty="0">
                <a:solidFill>
                  <a:srgbClr val="24292F"/>
                </a:solidFill>
                <a:highlight>
                  <a:schemeClr val="lt1"/>
                </a:highlight>
                <a:latin typeface="Arial"/>
                <a:ea typeface="Arial"/>
                <a:cs typeface="Arial"/>
                <a:sym typeface="Arial"/>
              </a:rPr>
              <a:t> </a:t>
            </a:r>
            <a:r>
              <a:rPr lang="en-GB" sz="2400" b="1" u="sng" dirty="0" smtClean="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rPr>
              <a:t>KEY FEATURES</a:t>
            </a:r>
          </a:p>
          <a:p>
            <a:pPr marL="0" lvl="0" indent="0" algn="l" rtl="0">
              <a:lnSpc>
                <a:spcPct val="100000"/>
              </a:lnSpc>
              <a:spcBef>
                <a:spcPts val="0"/>
              </a:spcBef>
              <a:spcAft>
                <a:spcPts val="0"/>
              </a:spcAft>
              <a:buNone/>
            </a:pPr>
            <a:endParaRPr lang="en-GB" sz="2400" b="1" u="sng" dirty="0">
              <a:solidFill>
                <a:schemeClr val="accent1"/>
              </a:solidFill>
              <a:highlight>
                <a:schemeClr val="lt1"/>
              </a:highlight>
              <a:latin typeface="Arial"/>
              <a:ea typeface="Arial"/>
              <a:cs typeface="Arial"/>
              <a:sym typeface="Arial"/>
            </a:endParaRPr>
          </a:p>
          <a:p>
            <a:pPr marL="342900" lvl="0">
              <a:lnSpc>
                <a:spcPct val="100000"/>
              </a:lnSpc>
              <a:buFont typeface="Wingdings" panose="05000000000000000000" pitchFamily="2" charset="2"/>
              <a:buChar char="§"/>
            </a:pPr>
            <a:r>
              <a:rPr lang="en-US" sz="1400" b="1" dirty="0" smtClean="0">
                <a:solidFill>
                  <a:srgbClr val="000000"/>
                </a:solidFill>
                <a:latin typeface="+mn-lt"/>
              </a:rPr>
              <a:t>Smart </a:t>
            </a:r>
            <a:r>
              <a:rPr lang="en-US" sz="1400" b="1" dirty="0">
                <a:solidFill>
                  <a:srgbClr val="000000"/>
                </a:solidFill>
                <a:latin typeface="+mn-lt"/>
              </a:rPr>
              <a:t>City-Based Insight</a:t>
            </a:r>
            <a:r>
              <a:rPr lang="en-US" sz="1400" dirty="0">
                <a:solidFill>
                  <a:srgbClr val="000000"/>
                </a:solidFill>
                <a:latin typeface="+mn-lt"/>
              </a:rPr>
              <a:t/>
            </a:r>
            <a:br>
              <a:rPr lang="en-US" sz="1400" dirty="0">
                <a:solidFill>
                  <a:srgbClr val="000000"/>
                </a:solidFill>
                <a:latin typeface="+mn-lt"/>
              </a:rPr>
            </a:br>
            <a:r>
              <a:rPr lang="en-US" sz="1400" dirty="0">
                <a:solidFill>
                  <a:srgbClr val="000000"/>
                </a:solidFill>
                <a:latin typeface="+mn-lt"/>
              </a:rPr>
              <a:t>Generates an auto-summary of key metrics when one city is selected (e.g., top stakeholder, insurer, asset class, risk level, etc</a:t>
            </a:r>
            <a:r>
              <a:rPr lang="en-US" sz="1400" dirty="0" smtClean="0">
                <a:solidFill>
                  <a:srgbClr val="000000"/>
                </a:solidFill>
                <a:latin typeface="+mn-lt"/>
              </a:rPr>
              <a:t>.).</a:t>
            </a:r>
          </a:p>
          <a:p>
            <a:pPr marL="0" lvl="0" indent="0">
              <a:lnSpc>
                <a:spcPct val="100000"/>
              </a:lnSpc>
              <a:buNone/>
            </a:pPr>
            <a:endParaRPr lang="en-US" sz="1400" dirty="0" smtClean="0">
              <a:solidFill>
                <a:srgbClr val="000000"/>
              </a:solidFill>
              <a:latin typeface="+mn-lt"/>
            </a:endParaRPr>
          </a:p>
          <a:p>
            <a:pPr marL="342900" lvl="0">
              <a:lnSpc>
                <a:spcPct val="100000"/>
              </a:lnSpc>
              <a:buFont typeface="Wingdings" panose="05000000000000000000" pitchFamily="2" charset="2"/>
              <a:buChar char="§"/>
            </a:pPr>
            <a:r>
              <a:rPr lang="en-US" sz="1400" b="1" dirty="0">
                <a:solidFill>
                  <a:srgbClr val="000000"/>
                </a:solidFill>
                <a:latin typeface="+mn-lt"/>
              </a:rPr>
              <a:t>Stakeholder Risk Profiling</a:t>
            </a:r>
            <a:r>
              <a:rPr lang="en-US" sz="1400" dirty="0">
                <a:solidFill>
                  <a:srgbClr val="000000"/>
                </a:solidFill>
                <a:latin typeface="+mn-lt"/>
              </a:rPr>
              <a:t/>
            </a:r>
            <a:br>
              <a:rPr lang="en-US" sz="1400" dirty="0">
                <a:solidFill>
                  <a:srgbClr val="000000"/>
                </a:solidFill>
                <a:latin typeface="+mn-lt"/>
              </a:rPr>
            </a:br>
            <a:r>
              <a:rPr lang="en-US" sz="1400" dirty="0">
                <a:solidFill>
                  <a:srgbClr val="000000"/>
                </a:solidFill>
                <a:latin typeface="+mn-lt"/>
              </a:rPr>
              <a:t>Classifies stakeholders as High, Medium, or Low risk using profitability and cost ratio </a:t>
            </a:r>
            <a:r>
              <a:rPr lang="en-US" sz="1400" dirty="0" smtClean="0">
                <a:solidFill>
                  <a:srgbClr val="000000"/>
                </a:solidFill>
                <a:latin typeface="+mn-lt"/>
              </a:rPr>
              <a:t>logic.</a:t>
            </a:r>
          </a:p>
          <a:p>
            <a:pPr marL="0" lvl="0" indent="0">
              <a:lnSpc>
                <a:spcPct val="100000"/>
              </a:lnSpc>
              <a:buNone/>
            </a:pPr>
            <a:endParaRPr lang="en-US" sz="1400" dirty="0" smtClean="0">
              <a:solidFill>
                <a:srgbClr val="000000"/>
              </a:solidFill>
              <a:latin typeface="+mn-lt"/>
            </a:endParaRPr>
          </a:p>
          <a:p>
            <a:pPr marL="342900" lvl="0">
              <a:lnSpc>
                <a:spcPct val="100000"/>
              </a:lnSpc>
              <a:buFont typeface="Wingdings" panose="05000000000000000000" pitchFamily="2" charset="2"/>
              <a:buChar char="§"/>
            </a:pPr>
            <a:r>
              <a:rPr lang="en-US" sz="1400" b="1" dirty="0" err="1" smtClean="0">
                <a:solidFill>
                  <a:srgbClr val="000000"/>
                </a:solidFill>
                <a:latin typeface="+mn-lt"/>
              </a:rPr>
              <a:t>YoY</a:t>
            </a:r>
            <a:r>
              <a:rPr lang="en-US" sz="1400" b="1" dirty="0" smtClean="0">
                <a:solidFill>
                  <a:srgbClr val="000000"/>
                </a:solidFill>
                <a:latin typeface="+mn-lt"/>
              </a:rPr>
              <a:t> </a:t>
            </a:r>
            <a:r>
              <a:rPr lang="en-US" sz="1400" b="1" dirty="0">
                <a:solidFill>
                  <a:srgbClr val="000000"/>
                </a:solidFill>
                <a:latin typeface="+mn-lt"/>
              </a:rPr>
              <a:t>Premium Trend Tooltip</a:t>
            </a:r>
            <a:r>
              <a:rPr lang="en-US" sz="1400" dirty="0"/>
              <a:t/>
            </a:r>
            <a:br>
              <a:rPr lang="en-US" sz="1400" dirty="0"/>
            </a:br>
            <a:r>
              <a:rPr lang="en-US" sz="1400" dirty="0">
                <a:solidFill>
                  <a:srgbClr val="000000"/>
                </a:solidFill>
                <a:latin typeface="+mn-lt"/>
              </a:rPr>
              <a:t>Displays yearly change in premium count using </a:t>
            </a:r>
            <a:r>
              <a:rPr lang="en-US" sz="1400" dirty="0" smtClean="0">
                <a:solidFill>
                  <a:srgbClr val="000000"/>
                </a:solidFill>
                <a:latin typeface="+mn-lt"/>
              </a:rPr>
              <a:t>“↑ / ↓ / ↔” </a:t>
            </a:r>
            <a:r>
              <a:rPr lang="en-US" sz="1400" dirty="0">
                <a:solidFill>
                  <a:srgbClr val="000000"/>
                </a:solidFill>
                <a:latin typeface="+mn-lt"/>
              </a:rPr>
              <a:t>symbols, with special context for shifts after 2020 (e.g., COVID-19 impact).</a:t>
            </a:r>
          </a:p>
          <a:p>
            <a:pPr marL="0" lvl="0" indent="0">
              <a:lnSpc>
                <a:spcPct val="100000"/>
              </a:lnSpc>
              <a:buNone/>
            </a:pPr>
            <a:endParaRPr lang="en-US" sz="1400" dirty="0" smtClean="0">
              <a:solidFill>
                <a:srgbClr val="000000"/>
              </a:solidFill>
              <a:latin typeface="+mn-lt"/>
            </a:endParaRPr>
          </a:p>
          <a:p>
            <a:pPr marL="342900" lvl="0">
              <a:lnSpc>
                <a:spcPct val="100000"/>
              </a:lnSpc>
              <a:buFont typeface="Wingdings" panose="05000000000000000000" pitchFamily="2" charset="2"/>
              <a:buChar char="§"/>
            </a:pPr>
            <a:r>
              <a:rPr lang="en-US" sz="1400" b="1" dirty="0">
                <a:solidFill>
                  <a:srgbClr val="000000"/>
                </a:solidFill>
                <a:latin typeface="+mn-lt"/>
              </a:rPr>
              <a:t>Interactive Filters</a:t>
            </a:r>
            <a:r>
              <a:rPr lang="en-US" sz="1400" dirty="0">
                <a:solidFill>
                  <a:srgbClr val="000000"/>
                </a:solidFill>
                <a:latin typeface="+mn-lt"/>
              </a:rPr>
              <a:t/>
            </a:r>
            <a:br>
              <a:rPr lang="en-US" sz="1400" dirty="0">
                <a:solidFill>
                  <a:srgbClr val="000000"/>
                </a:solidFill>
                <a:latin typeface="+mn-lt"/>
              </a:rPr>
            </a:br>
            <a:r>
              <a:rPr lang="en-US" sz="1400" dirty="0">
                <a:solidFill>
                  <a:srgbClr val="000000"/>
                </a:solidFill>
              </a:rPr>
              <a:t>Enables data exploration by city, gender, tenure, stakeholder, date, etc., and is responsive to filter selections</a:t>
            </a:r>
            <a:r>
              <a:rPr lang="en-US" sz="1400" dirty="0" smtClean="0">
                <a:solidFill>
                  <a:srgbClr val="000000"/>
                </a:solidFill>
              </a:rPr>
              <a:t>.</a:t>
            </a:r>
          </a:p>
          <a:p>
            <a:pPr marL="0" lvl="0" indent="0">
              <a:lnSpc>
                <a:spcPct val="100000"/>
              </a:lnSpc>
              <a:buNone/>
            </a:pPr>
            <a:endParaRPr lang="en-US" sz="1400" dirty="0" smtClean="0">
              <a:solidFill>
                <a:srgbClr val="000000"/>
              </a:solidFill>
            </a:endParaRPr>
          </a:p>
          <a:p>
            <a:pPr marL="342900" lvl="0">
              <a:lnSpc>
                <a:spcPct val="100000"/>
              </a:lnSpc>
              <a:buFont typeface="Wingdings" panose="05000000000000000000" pitchFamily="2" charset="2"/>
              <a:buChar char="§"/>
            </a:pPr>
            <a:r>
              <a:rPr lang="en-US" sz="1400" b="1" dirty="0" smtClean="0">
                <a:solidFill>
                  <a:srgbClr val="000000"/>
                </a:solidFill>
                <a:latin typeface="+mn-lt"/>
              </a:rPr>
              <a:t>Export </a:t>
            </a:r>
            <a:r>
              <a:rPr lang="en-US" sz="1400" b="1" dirty="0">
                <a:solidFill>
                  <a:srgbClr val="000000"/>
                </a:solidFill>
                <a:latin typeface="+mn-lt"/>
              </a:rPr>
              <a:t>&amp; Access</a:t>
            </a:r>
            <a:r>
              <a:rPr lang="en-US" sz="1400" dirty="0">
                <a:solidFill>
                  <a:srgbClr val="000000"/>
                </a:solidFill>
                <a:latin typeface="+mn-lt"/>
              </a:rPr>
              <a:t/>
            </a:r>
            <a:br>
              <a:rPr lang="en-US" sz="1400" dirty="0">
                <a:solidFill>
                  <a:srgbClr val="000000"/>
                </a:solidFill>
                <a:latin typeface="+mn-lt"/>
              </a:rPr>
            </a:br>
            <a:r>
              <a:rPr lang="en-US" sz="1400" dirty="0">
                <a:solidFill>
                  <a:srgbClr val="000000"/>
                </a:solidFill>
                <a:latin typeface="+mn-lt"/>
              </a:rPr>
              <a:t>Supports PDF export with watermark and designed with role-based access in </a:t>
            </a:r>
            <a:r>
              <a:rPr lang="en-US" sz="1400" dirty="0" smtClean="0">
                <a:solidFill>
                  <a:srgbClr val="000000"/>
                </a:solidFill>
                <a:latin typeface="+mn-lt"/>
              </a:rPr>
              <a:t>mind.</a:t>
            </a:r>
          </a:p>
          <a:p>
            <a:pPr marL="342900" lvl="0">
              <a:lnSpc>
                <a:spcPct val="100000"/>
              </a:lnSpc>
              <a:buFont typeface="Wingdings" panose="05000000000000000000" pitchFamily="2" charset="2"/>
              <a:buChar char="Ø"/>
            </a:pPr>
            <a:endParaRPr lang="en-IN" dirty="0">
              <a:solidFill>
                <a:srgbClr val="24292F"/>
              </a:solidFill>
              <a:highlight>
                <a:schemeClr val="lt1"/>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09999"/>
            <a:ext cx="8520600" cy="819875"/>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0"/>
              </a:spcAft>
              <a:buNone/>
            </a:pPr>
            <a:r>
              <a:rPr lang="en-GB" sz="2500" b="1" u="sng" dirty="0" smtClean="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rPr>
              <a:t>ADVANTAGES AND LIMITATIONS </a:t>
            </a:r>
            <a:endParaRPr sz="2500" b="1" u="sng" dirty="0">
              <a:solidFill>
                <a:schemeClr val="accent1"/>
              </a:solidFill>
              <a:effectLst>
                <a:outerShdw blurRad="38100" dist="38100" dir="2700000" algn="tl">
                  <a:srgbClr val="000000">
                    <a:alpha val="43137"/>
                  </a:srgbClr>
                </a:outerShdw>
              </a:effectLst>
              <a:highlight>
                <a:schemeClr val="lt1"/>
              </a:highlight>
              <a:latin typeface="Arial"/>
              <a:ea typeface="Arial"/>
              <a:cs typeface="Arial"/>
              <a:sym typeface="Arial"/>
            </a:endParaRPr>
          </a:p>
          <a:p>
            <a:pPr marL="0" lvl="0" indent="0" algn="l" rtl="0">
              <a:spcBef>
                <a:spcPts val="1200"/>
              </a:spcBef>
              <a:spcAft>
                <a:spcPts val="0"/>
              </a:spcAft>
              <a:buNone/>
            </a:pPr>
            <a:endParaRPr sz="2500" b="1" u="sng" dirty="0">
              <a:solidFill>
                <a:srgbClr val="AF7B51"/>
              </a:solidFill>
              <a:latin typeface="Nunito"/>
              <a:ea typeface="Nunito"/>
              <a:cs typeface="Nunito"/>
              <a:sym typeface="Nunito"/>
            </a:endParaRPr>
          </a:p>
          <a:p>
            <a:pPr marL="0" lvl="0" indent="0" algn="l" rtl="0">
              <a:spcBef>
                <a:spcPts val="0"/>
              </a:spcBef>
              <a:spcAft>
                <a:spcPts val="0"/>
              </a:spcAft>
              <a:buNone/>
            </a:pPr>
            <a:endParaRPr sz="2500" b="1" u="sng" dirty="0">
              <a:solidFill>
                <a:srgbClr val="AF7B51"/>
              </a:solidFill>
            </a:endParaRPr>
          </a:p>
        </p:txBody>
      </p:sp>
      <p:sp>
        <p:nvSpPr>
          <p:cNvPr id="177" name="Google Shape;177;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buNone/>
            </a:pPr>
            <a:endParaRPr lang="en-US" sz="1400" b="1" u="sng" dirty="0" smtClean="0">
              <a:solidFill>
                <a:srgbClr val="000000"/>
              </a:solidFill>
              <a:latin typeface="+mn-lt"/>
            </a:endParaRPr>
          </a:p>
          <a:p>
            <a:pPr marL="0" lvl="0" indent="0">
              <a:buNone/>
            </a:pPr>
            <a:r>
              <a:rPr lang="en-US" sz="1400" b="1" u="sng" dirty="0" smtClean="0">
                <a:solidFill>
                  <a:srgbClr val="000000"/>
                </a:solidFill>
                <a:latin typeface="+mn-lt"/>
              </a:rPr>
              <a:t>Advantages-</a:t>
            </a:r>
          </a:p>
          <a:p>
            <a:pPr marL="285750" indent="-285750">
              <a:buFont typeface="Wingdings" panose="05000000000000000000" pitchFamily="2" charset="2"/>
              <a:buChar char="§"/>
            </a:pPr>
            <a:r>
              <a:rPr lang="en-US" sz="1400" dirty="0" smtClean="0">
                <a:solidFill>
                  <a:srgbClr val="000000"/>
                </a:solidFill>
                <a:latin typeface="+mn-lt"/>
              </a:rPr>
              <a:t>Generates </a:t>
            </a:r>
            <a:r>
              <a:rPr lang="en-US" sz="1400" dirty="0">
                <a:solidFill>
                  <a:srgbClr val="000000"/>
                </a:solidFill>
                <a:latin typeface="+mn-lt"/>
              </a:rPr>
              <a:t>smart, city-based insights for quick </a:t>
            </a:r>
            <a:r>
              <a:rPr lang="en-US" sz="1400" dirty="0" smtClean="0">
                <a:solidFill>
                  <a:srgbClr val="000000"/>
                </a:solidFill>
                <a:latin typeface="+mn-lt"/>
              </a:rPr>
              <a:t>understanding.</a:t>
            </a:r>
          </a:p>
          <a:p>
            <a:pPr marL="285750" indent="-285750">
              <a:buFont typeface="Wingdings" panose="05000000000000000000" pitchFamily="2" charset="2"/>
              <a:buChar char="§"/>
            </a:pPr>
            <a:r>
              <a:rPr lang="en-US" sz="1400" dirty="0" smtClean="0">
                <a:solidFill>
                  <a:srgbClr val="000000"/>
                </a:solidFill>
                <a:latin typeface="+mn-lt"/>
              </a:rPr>
              <a:t>Year-over-year </a:t>
            </a:r>
            <a:r>
              <a:rPr lang="en-US" sz="1400" dirty="0">
                <a:solidFill>
                  <a:srgbClr val="000000"/>
                </a:solidFill>
                <a:latin typeface="+mn-lt"/>
              </a:rPr>
              <a:t>trend tooltip adds context to premium changes, especially after </a:t>
            </a:r>
            <a:r>
              <a:rPr lang="en-US" sz="1400" dirty="0" smtClean="0">
                <a:solidFill>
                  <a:srgbClr val="000000"/>
                </a:solidFill>
                <a:latin typeface="+mn-lt"/>
              </a:rPr>
              <a:t>2020.</a:t>
            </a:r>
          </a:p>
          <a:p>
            <a:pPr marL="285750" indent="-285750">
              <a:buFont typeface="Wingdings" panose="05000000000000000000" pitchFamily="2" charset="2"/>
              <a:buChar char="§"/>
            </a:pPr>
            <a:r>
              <a:rPr lang="en-US" sz="1400" dirty="0" smtClean="0">
                <a:solidFill>
                  <a:srgbClr val="000000"/>
                </a:solidFill>
                <a:latin typeface="+mn-lt"/>
              </a:rPr>
              <a:t>Classifies </a:t>
            </a:r>
            <a:r>
              <a:rPr lang="en-US" sz="1400" dirty="0">
                <a:solidFill>
                  <a:srgbClr val="000000"/>
                </a:solidFill>
                <a:latin typeface="+mn-lt"/>
              </a:rPr>
              <a:t>stakeholder risk to support strategic </a:t>
            </a:r>
            <a:r>
              <a:rPr lang="en-US" sz="1400" dirty="0" smtClean="0">
                <a:solidFill>
                  <a:srgbClr val="000000"/>
                </a:solidFill>
                <a:latin typeface="+mn-lt"/>
              </a:rPr>
              <a:t>decisions.</a:t>
            </a:r>
          </a:p>
          <a:p>
            <a:pPr marL="285750" indent="-285750">
              <a:buFont typeface="Wingdings" panose="05000000000000000000" pitchFamily="2" charset="2"/>
              <a:buChar char="§"/>
            </a:pPr>
            <a:r>
              <a:rPr lang="en-US" sz="1400" dirty="0" smtClean="0">
                <a:solidFill>
                  <a:srgbClr val="000000"/>
                </a:solidFill>
                <a:latin typeface="+mn-lt"/>
              </a:rPr>
              <a:t>Interactive </a:t>
            </a:r>
            <a:r>
              <a:rPr lang="en-US" sz="1400" dirty="0">
                <a:solidFill>
                  <a:srgbClr val="000000"/>
                </a:solidFill>
                <a:latin typeface="+mn-lt"/>
              </a:rPr>
              <a:t>filters improve data exploration and </a:t>
            </a:r>
            <a:r>
              <a:rPr lang="en-US" sz="1400" dirty="0" smtClean="0">
                <a:solidFill>
                  <a:srgbClr val="000000"/>
                </a:solidFill>
                <a:latin typeface="+mn-lt"/>
              </a:rPr>
              <a:t>usability</a:t>
            </a:r>
            <a:r>
              <a:rPr lang="en-US" sz="1400" dirty="0">
                <a:solidFill>
                  <a:srgbClr val="000000"/>
                </a:solidFill>
                <a:latin typeface="+mn-lt"/>
              </a:rPr>
              <a:t>.</a:t>
            </a:r>
            <a:endParaRPr lang="en-US" sz="1400" dirty="0" smtClean="0">
              <a:solidFill>
                <a:srgbClr val="000000"/>
              </a:solidFill>
              <a:latin typeface="+mn-lt"/>
            </a:endParaRPr>
          </a:p>
          <a:p>
            <a:pPr marL="0" lvl="0" indent="0">
              <a:buNone/>
            </a:pPr>
            <a:endParaRPr lang="en-US" sz="1400" dirty="0" smtClean="0">
              <a:solidFill>
                <a:srgbClr val="000000"/>
              </a:solidFill>
              <a:latin typeface="+mn-lt"/>
            </a:endParaRPr>
          </a:p>
          <a:p>
            <a:pPr marL="0" lvl="0" indent="0">
              <a:buNone/>
            </a:pPr>
            <a:endParaRPr lang="en-US" sz="1400" dirty="0">
              <a:solidFill>
                <a:srgbClr val="000000"/>
              </a:solidFill>
              <a:latin typeface="+mn-lt"/>
            </a:endParaRPr>
          </a:p>
          <a:p>
            <a:pPr marL="0" lvl="0" indent="0">
              <a:buNone/>
            </a:pPr>
            <a:r>
              <a:rPr lang="en-US" sz="1400" b="1" u="sng" dirty="0" smtClean="0">
                <a:solidFill>
                  <a:srgbClr val="000000"/>
                </a:solidFill>
                <a:latin typeface="+mn-lt"/>
              </a:rPr>
              <a:t>Limitations-</a:t>
            </a:r>
          </a:p>
          <a:p>
            <a:pPr marL="285750" indent="-285750">
              <a:buFont typeface="Wingdings" panose="05000000000000000000" pitchFamily="2" charset="2"/>
              <a:buChar char="§"/>
            </a:pPr>
            <a:r>
              <a:rPr lang="en-US" sz="1400" dirty="0" smtClean="0">
                <a:solidFill>
                  <a:srgbClr val="000000"/>
                </a:solidFill>
                <a:latin typeface="+mn-lt"/>
              </a:rPr>
              <a:t>Based </a:t>
            </a:r>
            <a:r>
              <a:rPr lang="en-US" sz="1400" dirty="0">
                <a:solidFill>
                  <a:srgbClr val="000000"/>
                </a:solidFill>
                <a:latin typeface="+mn-lt"/>
              </a:rPr>
              <a:t>on static .</a:t>
            </a:r>
            <a:r>
              <a:rPr lang="en-US" sz="1400" dirty="0" err="1">
                <a:solidFill>
                  <a:srgbClr val="000000"/>
                </a:solidFill>
                <a:latin typeface="+mn-lt"/>
              </a:rPr>
              <a:t>xlsx</a:t>
            </a:r>
            <a:r>
              <a:rPr lang="en-US" sz="1400" dirty="0">
                <a:solidFill>
                  <a:srgbClr val="000000"/>
                </a:solidFill>
                <a:latin typeface="+mn-lt"/>
              </a:rPr>
              <a:t> file; not connected to live </a:t>
            </a:r>
            <a:r>
              <a:rPr lang="en-US" sz="1400" dirty="0" smtClean="0">
                <a:solidFill>
                  <a:srgbClr val="000000"/>
                </a:solidFill>
                <a:latin typeface="+mn-lt"/>
              </a:rPr>
              <a:t>data.</a:t>
            </a:r>
          </a:p>
          <a:p>
            <a:pPr marL="285750" indent="-285750">
              <a:buFont typeface="Wingdings" panose="05000000000000000000" pitchFamily="2" charset="2"/>
              <a:buChar char="§"/>
            </a:pPr>
            <a:r>
              <a:rPr lang="en-US" sz="1400" dirty="0" smtClean="0">
                <a:solidFill>
                  <a:srgbClr val="000000"/>
                </a:solidFill>
                <a:latin typeface="+mn-lt"/>
              </a:rPr>
              <a:t>AI </a:t>
            </a:r>
            <a:r>
              <a:rPr lang="en-US" sz="1400" dirty="0">
                <a:solidFill>
                  <a:srgbClr val="000000"/>
                </a:solidFill>
                <a:latin typeface="+mn-lt"/>
              </a:rPr>
              <a:t>insight only works when one city is </a:t>
            </a:r>
            <a:r>
              <a:rPr lang="en-US" sz="1400" dirty="0" smtClean="0">
                <a:solidFill>
                  <a:srgbClr val="000000"/>
                </a:solidFill>
                <a:latin typeface="+mn-lt"/>
              </a:rPr>
              <a:t>selected.</a:t>
            </a:r>
          </a:p>
          <a:p>
            <a:pPr marL="285750" indent="-285750">
              <a:buFont typeface="Wingdings" panose="05000000000000000000" pitchFamily="2" charset="2"/>
              <a:buChar char="§"/>
            </a:pPr>
            <a:r>
              <a:rPr lang="en-US" sz="1400" dirty="0" smtClean="0">
                <a:solidFill>
                  <a:srgbClr val="000000"/>
                </a:solidFill>
                <a:latin typeface="+mn-lt"/>
              </a:rPr>
              <a:t>Role-based </a:t>
            </a:r>
            <a:r>
              <a:rPr lang="en-US" sz="1400" dirty="0">
                <a:solidFill>
                  <a:srgbClr val="000000"/>
                </a:solidFill>
                <a:latin typeface="+mn-lt"/>
              </a:rPr>
              <a:t>access is conceptually included but not </a:t>
            </a:r>
            <a:r>
              <a:rPr lang="en-US" sz="1400" dirty="0" smtClean="0">
                <a:solidFill>
                  <a:srgbClr val="000000"/>
                </a:solidFill>
                <a:latin typeface="+mn-lt"/>
              </a:rPr>
              <a:t>enforced.</a:t>
            </a:r>
            <a:endParaRPr sz="1400" dirty="0">
              <a:solidFill>
                <a:srgbClr val="000000"/>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97873"/>
          </a:xfrm>
        </p:spPr>
        <p:txBody>
          <a:bodyPr>
            <a:noAutofit/>
          </a:bodyPr>
          <a:lstStyle/>
          <a:p>
            <a:r>
              <a:rPr lang="en-US" sz="1400" b="1" u="sng" dirty="0" smtClean="0">
                <a:solidFill>
                  <a:srgbClr val="000000"/>
                </a:solidFill>
                <a:latin typeface="+mn-lt"/>
              </a:rPr>
              <a:t>DEFAULT DASHBOARD VIEW </a:t>
            </a:r>
            <a:r>
              <a:rPr lang="en-US" sz="1400" b="1" dirty="0" smtClean="0">
                <a:solidFill>
                  <a:srgbClr val="000000"/>
                </a:solidFill>
                <a:latin typeface="+mn-lt"/>
              </a:rPr>
              <a:t>- </a:t>
            </a:r>
            <a:r>
              <a:rPr lang="en-US" sz="1050" b="1" dirty="0">
                <a:solidFill>
                  <a:srgbClr val="000000"/>
                </a:solidFill>
                <a:latin typeface="+mn-lt"/>
              </a:rPr>
              <a:t>I</a:t>
            </a:r>
            <a:r>
              <a:rPr lang="en-US" sz="1050" b="1" dirty="0" smtClean="0">
                <a:solidFill>
                  <a:srgbClr val="000000"/>
                </a:solidFill>
                <a:latin typeface="+mj-lt"/>
              </a:rPr>
              <a:t>nitial </a:t>
            </a:r>
            <a:r>
              <a:rPr lang="en-US" sz="1050" b="1" dirty="0">
                <a:solidFill>
                  <a:srgbClr val="000000"/>
                </a:solidFill>
                <a:latin typeface="+mj-lt"/>
              </a:rPr>
              <a:t>view with all filters available and summary KPIs visible.</a:t>
            </a:r>
            <a:endParaRPr lang="en-US" sz="1050" b="1" u="sng" dirty="0">
              <a:solidFill>
                <a:srgbClr val="000000"/>
              </a:solidFill>
              <a:latin typeface="+mj-lt"/>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873"/>
            <a:ext cx="9144000" cy="4852554"/>
          </a:xfrm>
          <a:prstGeom prst="rect">
            <a:avLst/>
          </a:prstGeom>
        </p:spPr>
      </p:pic>
    </p:spTree>
    <p:extLst>
      <p:ext uri="{BB962C8B-B14F-4D97-AF65-F5344CB8AC3E}">
        <p14:creationId xmlns:p14="http://schemas.microsoft.com/office/powerpoint/2010/main" val="142315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717</TotalTime>
  <Words>968</Words>
  <Application>Microsoft Office PowerPoint</Application>
  <PresentationFormat>On-screen Show (16:9)</PresentationFormat>
  <Paragraphs>128</Paragraphs>
  <Slides>17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Caveat</vt:lpstr>
      <vt:lpstr>Calibri</vt:lpstr>
      <vt:lpstr>Roboto</vt:lpstr>
      <vt:lpstr>Nunito</vt:lpstr>
      <vt:lpstr>Algerian</vt:lpstr>
      <vt:lpstr>Arial</vt:lpstr>
      <vt:lpstr>Wingdings</vt:lpstr>
      <vt:lpstr>Magneto</vt:lpstr>
      <vt:lpstr>Geometric</vt:lpstr>
      <vt:lpstr>PRESENTATION ON  STAKEHOLDER INTELLIGENCE AND PERFORMANCE DASHBOARD </vt:lpstr>
      <vt:lpstr>INTRODUCTION </vt:lpstr>
      <vt:lpstr>PROJECT OVERVIEW </vt:lpstr>
      <vt:lpstr>PROBLEM STATEMENT  </vt:lpstr>
      <vt:lpstr>APPROACH</vt:lpstr>
      <vt:lpstr>REQUIREMENTS</vt:lpstr>
      <vt:lpstr>PowerPoint Presentation</vt:lpstr>
      <vt:lpstr>ADVANTAGES AND LIMITATIONS   </vt:lpstr>
      <vt:lpstr>DEFAULT DASHBOARD VIEW - Initial view with all filters available and summary KPIs visible.</vt:lpstr>
      <vt:lpstr>AFTER SELECTING A CITY - City-based AI insight is triggered - showing key metrics like top stakeholder, asset class, risk level, etc.</vt:lpstr>
      <vt:lpstr>AFTER APPLYING ADDITIONAL FILTERS - Charts and KPIs respond to filters like gender, date, etc. enabling deeper analysis. </vt:lpstr>
      <vt:lpstr>ON HOVERING OVER PREMIUM TRENDS- Tooltip shows year-over-year change (↑ / ↓ / ↔) and highlights shifts after 2020 for quick, contextual insights.</vt:lpstr>
      <vt:lpstr>RECOMMENDATIONS</vt:lpstr>
      <vt:lpstr>PowerPoint Presentation</vt:lpstr>
      <vt:lpstr>CONCLUSION</vt:lpstr>
      <vt:lpstr>INSTALLATION STEPS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Big Data</dc:title>
  <dc:creator>hi</dc:creator>
  <cp:lastModifiedBy>Microsoft account</cp:lastModifiedBy>
  <cp:revision>59</cp:revision>
  <dcterms:modified xsi:type="dcterms:W3CDTF">2025-07-04T05:12:28Z</dcterms:modified>
</cp:coreProperties>
</file>