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18" r:id="rId1"/>
  </p:sldMasterIdLst>
  <p:notesMasterIdLst>
    <p:notesMasterId r:id="rId25"/>
  </p:notesMasterIdLst>
  <p:sldIdLst>
    <p:sldId id="280"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7" r:id="rId21"/>
    <p:sldId id="278" r:id="rId22"/>
    <p:sldId id="279" r:id="rId23"/>
    <p:sldId id="275"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Franklin Gothic Book" panose="020B0503020102020204" pitchFamily="34" charset="0"/>
      <p:regular r:id="rId30"/>
      <p:italic r:id="rId31"/>
    </p:embeddedFont>
    <p:embeddedFont>
      <p:font typeface="Monotype Corsiva" panose="03010101010201010101" pitchFamily="66" charset="0"/>
      <p:italic r:id="rId32"/>
    </p:embeddedFont>
    <p:embeddedFont>
      <p:font typeface="Roboto" panose="020B0604020202020204" charset="0"/>
      <p:regular r:id="rId33"/>
      <p:bold r:id="rId34"/>
      <p:italic r:id="rId35"/>
      <p:boldItalic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7" roundtripDataSignature="AMtx7mhn7xuoPFVEqGxVJyxHn6r/F2hBC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10E859-49AF-46A0-9C13-8347ECAF56A6}">
  <a:tblStyle styleId="{4710E859-49AF-46A0-9C13-8347ECAF56A6}"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366"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4284e6585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4284e6585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5107032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75107032e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4284e6585_0_10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4284e6585_0_10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5107032e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75107032e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5107032e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5107032e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4279c2304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4279c2304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84279c2304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84279c2304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341340"/>
            <a:ext cx="6270922" cy="1573670"/>
          </a:xfrm>
        </p:spPr>
        <p:txBody>
          <a:bodyPr anchor="b">
            <a:noAutofit/>
          </a:bodyPr>
          <a:lstStyle>
            <a:lvl1pPr algn="ctr">
              <a:defRPr sz="54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2967210"/>
            <a:ext cx="5123755" cy="814678"/>
          </a:xfrm>
        </p:spPr>
        <p:txBody>
          <a:bodyPr>
            <a:normAutofit/>
          </a:bodyPr>
          <a:lstStyle>
            <a:lvl1pPr marL="0" indent="0" algn="ctr">
              <a:lnSpc>
                <a:spcPct val="112000"/>
              </a:lnSpc>
              <a:spcBef>
                <a:spcPts val="0"/>
              </a:spcBef>
              <a:spcAft>
                <a:spcPts val="0"/>
              </a:spcAft>
              <a:buNone/>
              <a:defRPr sz="1725"/>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4840039"/>
            <a:ext cx="1205958" cy="303461"/>
          </a:xfrm>
        </p:spPr>
        <p:txBody>
          <a:bodyPr/>
          <a:lstStyle>
            <a:lvl1pPr>
              <a:defRPr baseline="0">
                <a:solidFill>
                  <a:schemeClr val="tx2"/>
                </a:solidFill>
              </a:defRPr>
            </a:lvl1pPr>
          </a:lstStyle>
          <a:p>
            <a:fld id="{B61BEF0D-F0BB-DE4B-95CE-6DB70DBA9567}" type="datetimeFigureOut">
              <a:rPr lang="en-US" smtClean="0"/>
              <a:pPr/>
              <a:t>4/28/2020</a:t>
            </a:fld>
            <a:endParaRPr lang="en-US" dirty="0"/>
          </a:p>
        </p:txBody>
      </p:sp>
      <p:sp>
        <p:nvSpPr>
          <p:cNvPr id="5" name="Footer Placeholder 4"/>
          <p:cNvSpPr>
            <a:spLocks noGrp="1"/>
          </p:cNvSpPr>
          <p:nvPr>
            <p:ph type="ftr" sz="quarter" idx="11"/>
          </p:nvPr>
        </p:nvSpPr>
        <p:spPr>
          <a:xfrm>
            <a:off x="1938041" y="4840039"/>
            <a:ext cx="5267533" cy="303461"/>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4840039"/>
            <a:ext cx="1197219" cy="303461"/>
          </a:xfrm>
        </p:spPr>
        <p:txBody>
          <a:bodyPr/>
          <a:lstStyle>
            <a:lvl1pPr>
              <a:defRPr baseline="0">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grpSp>
        <p:nvGrpSpPr>
          <p:cNvPr id="7" name="Group 6"/>
          <p:cNvGrpSpPr/>
          <p:nvPr/>
        </p:nvGrpSpPr>
        <p:grpSpPr>
          <a:xfrm>
            <a:off x="564644" y="558352"/>
            <a:ext cx="8005588" cy="4012253"/>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5427119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1721644"/>
            <a:ext cx="7200900" cy="26789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24017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1" y="468117"/>
            <a:ext cx="1174325" cy="393243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468117"/>
            <a:ext cx="6134731" cy="39324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911982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 name="Google Shape;1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88904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5416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3769" y="976020"/>
            <a:ext cx="7209728" cy="2139553"/>
          </a:xfrm>
        </p:spPr>
        <p:txBody>
          <a:bodyPr anchor="b">
            <a:normAutofit/>
          </a:bodyPr>
          <a:lstStyle>
            <a:lvl1pPr algn="r">
              <a:defRPr sz="54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3162246"/>
            <a:ext cx="7209728" cy="857493"/>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4181" y="4840039"/>
            <a:ext cx="1216807" cy="303461"/>
          </a:xfrm>
        </p:spPr>
        <p:txBody>
          <a:bodyPr/>
          <a:lstStyle>
            <a:lvl1pPr>
              <a:defRPr>
                <a:solidFill>
                  <a:schemeClr val="tx2"/>
                </a:solidFill>
              </a:defRPr>
            </a:lvl1pPr>
          </a:lstStyle>
          <a:p>
            <a:fld id="{B61BEF0D-F0BB-DE4B-95CE-6DB70DBA9567}" type="datetimeFigureOut">
              <a:rPr lang="en-US" smtClean="0"/>
              <a:pPr/>
              <a:t>4/28/2020</a:t>
            </a:fld>
            <a:endParaRPr lang="en-US" dirty="0"/>
          </a:p>
        </p:txBody>
      </p:sp>
      <p:sp>
        <p:nvSpPr>
          <p:cNvPr id="5" name="Footer Placeholder 4"/>
          <p:cNvSpPr>
            <a:spLocks noGrp="1"/>
          </p:cNvSpPr>
          <p:nvPr>
            <p:ph type="ftr" sz="quarter" idx="11"/>
          </p:nvPr>
        </p:nvSpPr>
        <p:spPr>
          <a:xfrm>
            <a:off x="1938234" y="4840039"/>
            <a:ext cx="5267533" cy="303461"/>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7" name="Freeform 6" title="Crop Mark"/>
          <p:cNvSpPr/>
          <p:nvPr/>
        </p:nvSpPr>
        <p:spPr bwMode="auto">
          <a:xfrm>
            <a:off x="6113972" y="1264239"/>
            <a:ext cx="2456260" cy="3306366"/>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086460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1714500"/>
            <a:ext cx="3335840" cy="268605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1714500"/>
            <a:ext cx="3335840" cy="268605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758787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514350"/>
            <a:ext cx="7200900" cy="1114425"/>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28700"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1"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93761"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688211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645769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560488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Autofit/>
          </a:bodyPr>
          <a:lstStyle>
            <a:lvl1pPr>
              <a:lnSpc>
                <a:spcPct val="84000"/>
              </a:lnSpc>
              <a:defRPr sz="36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514351"/>
            <a:ext cx="3909060" cy="3881438"/>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142258"/>
            <a:ext cx="2891790" cy="2258292"/>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42A54C80-263E-416B-A8E0-580EDEADCBDC}" type="datetimeFigureOut">
              <a:rPr lang="en-US" smtClean="0"/>
              <a:t>4/28/2020</a:t>
            </a:fld>
            <a:endParaRPr lang="en-US" dirty="0"/>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56417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rmAutofit/>
          </a:bodyPr>
          <a:lstStyle>
            <a:lvl1pPr>
              <a:lnSpc>
                <a:spcPct val="84000"/>
              </a:lnSpc>
              <a:defRPr sz="36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51434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141976"/>
            <a:ext cx="2891790" cy="2258574"/>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B61BEF0D-F0BB-DE4B-95CE-6DB70DBA9567}" type="datetimeFigureOut">
              <a:rPr lang="en-US" smtClean="0"/>
              <a:pPr/>
              <a:t>4/28/2020</a:t>
            </a:fld>
            <a:endParaRPr lang="en-US" dirty="0"/>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96338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alpha val="3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514350"/>
            <a:ext cx="7200900" cy="111442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1714500"/>
            <a:ext cx="7200900" cy="2686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4840039"/>
            <a:ext cx="903429" cy="303461"/>
          </a:xfrm>
          <a:prstGeom prst="rect">
            <a:avLst/>
          </a:prstGeom>
        </p:spPr>
        <p:txBody>
          <a:bodyPr vert="horz" lIns="91440" tIns="45720" rIns="91440" bIns="45720" rtlCol="0" anchor="ctr"/>
          <a:lstStyle>
            <a:lvl1pPr algn="l">
              <a:defRPr sz="900" baseline="0">
                <a:solidFill>
                  <a:schemeClr val="tx2"/>
                </a:solidFill>
              </a:defRPr>
            </a:lvl1pPr>
          </a:lstStyle>
          <a:p>
            <a:fld id="{B61BEF0D-F0BB-DE4B-95CE-6DB70DBA9567}" type="datetimeFigureOut">
              <a:rPr lang="en-US" smtClean="0"/>
              <a:pPr/>
              <a:t>4/28/2020</a:t>
            </a:fld>
            <a:endParaRPr lang="en-US" dirty="0"/>
          </a:p>
        </p:txBody>
      </p:sp>
      <p:sp>
        <p:nvSpPr>
          <p:cNvPr id="5" name="Footer Placeholder 4"/>
          <p:cNvSpPr>
            <a:spLocks noGrp="1"/>
          </p:cNvSpPr>
          <p:nvPr>
            <p:ph type="ftr" sz="quarter" idx="3"/>
          </p:nvPr>
        </p:nvSpPr>
        <p:spPr>
          <a:xfrm>
            <a:off x="2170173" y="4840039"/>
            <a:ext cx="4710623" cy="303461"/>
          </a:xfrm>
          <a:prstGeom prst="rect">
            <a:avLst/>
          </a:prstGeom>
        </p:spPr>
        <p:txBody>
          <a:bodyPr vert="horz" lIns="91440" tIns="45720" rIns="91440" bIns="45720" rtlCol="0" anchor="ctr"/>
          <a:lstStyle>
            <a:lvl1pPr algn="l">
              <a:defRPr sz="9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7104552" y="4840039"/>
            <a:ext cx="1197219" cy="303461"/>
          </a:xfrm>
          <a:prstGeom prst="rect">
            <a:avLst/>
          </a:prstGeom>
        </p:spPr>
        <p:txBody>
          <a:bodyPr vert="horz" lIns="91440" tIns="45720" rIns="91440" bIns="45720" rtlCol="0" anchor="ctr"/>
          <a:lstStyle>
            <a:lvl1pPr algn="r">
              <a:defRPr sz="900" baseline="0">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title="Side bar"/>
          <p:cNvSpPr/>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8259240"/>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hf sldNum="0" hdr="0" ftr="0" dt="0"/>
  <p:txStyles>
    <p:titleStyle>
      <a:lvl1pPr algn="l" defTabSz="685800" rtl="0" eaLnBrk="1" latinLnBrk="0" hangingPunct="1">
        <a:lnSpc>
          <a:spcPct val="89000"/>
        </a:lnSpc>
        <a:spcBef>
          <a:spcPct val="0"/>
        </a:spcBef>
        <a:buNone/>
        <a:defRPr sz="3300" kern="1200" baseline="0">
          <a:solidFill>
            <a:schemeClr val="tx2"/>
          </a:solidFill>
          <a:latin typeface="+mj-lt"/>
          <a:ea typeface="+mj-ea"/>
          <a:cs typeface="+mj-cs"/>
        </a:defRPr>
      </a:lvl1pPr>
    </p:titleStyle>
    <p:bodyStyle>
      <a:lvl1pPr marL="288036" indent="-288036" algn="l" defTabSz="685800" rtl="0" eaLnBrk="1" latinLnBrk="0" hangingPunct="1">
        <a:lnSpc>
          <a:spcPct val="94000"/>
        </a:lnSpc>
        <a:spcBef>
          <a:spcPts val="750"/>
        </a:spcBef>
        <a:spcAft>
          <a:spcPts val="150"/>
        </a:spcAft>
        <a:buFont typeface="Franklin Gothic Book" panose="020B0503020102020204" pitchFamily="34" charset="0"/>
        <a:buChar char="■"/>
        <a:defRPr sz="1500" kern="1200" baseline="0">
          <a:solidFill>
            <a:schemeClr val="tx2"/>
          </a:solidFill>
          <a:latin typeface="+mn-lt"/>
          <a:ea typeface="+mn-ea"/>
          <a:cs typeface="+mn-cs"/>
        </a:defRPr>
      </a:lvl1pPr>
      <a:lvl2pPr marL="6858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500" i="1" kern="1200" baseline="0">
          <a:solidFill>
            <a:schemeClr val="tx2"/>
          </a:solidFill>
          <a:latin typeface="+mn-lt"/>
          <a:ea typeface="+mn-ea"/>
          <a:cs typeface="+mn-cs"/>
        </a:defRPr>
      </a:lvl2pPr>
      <a:lvl3pPr marL="10287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kern="1200" baseline="0">
          <a:solidFill>
            <a:schemeClr val="tx2"/>
          </a:solidFill>
          <a:latin typeface="+mn-lt"/>
          <a:ea typeface="+mn-ea"/>
          <a:cs typeface="+mn-cs"/>
        </a:defRPr>
      </a:lvl3pPr>
      <a:lvl4pPr marL="13716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i="1" kern="1200" baseline="0">
          <a:solidFill>
            <a:schemeClr val="tx2"/>
          </a:solidFill>
          <a:latin typeface="+mn-lt"/>
          <a:ea typeface="+mn-ea"/>
          <a:cs typeface="+mn-cs"/>
        </a:defRPr>
      </a:lvl4pPr>
      <a:lvl5pPr marL="17145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kern="1200" baseline="0">
          <a:solidFill>
            <a:schemeClr val="tx2"/>
          </a:solidFill>
          <a:latin typeface="+mn-lt"/>
          <a:ea typeface="+mn-ea"/>
          <a:cs typeface="+mn-cs"/>
        </a:defRPr>
      </a:lvl5pPr>
      <a:lvl6pPr marL="20574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i="1" kern="1200" baseline="0">
          <a:solidFill>
            <a:schemeClr val="tx2"/>
          </a:solidFill>
          <a:latin typeface="+mn-lt"/>
          <a:ea typeface="+mn-ea"/>
          <a:cs typeface="+mn-cs"/>
        </a:defRPr>
      </a:lvl6pPr>
      <a:lvl7pPr marL="24003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7pPr>
      <a:lvl8pPr marL="27432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i="1" kern="1200" baseline="0">
          <a:solidFill>
            <a:schemeClr val="tx2"/>
          </a:solidFill>
          <a:latin typeface="+mn-lt"/>
          <a:ea typeface="+mn-ea"/>
          <a:cs typeface="+mn-cs"/>
        </a:defRPr>
      </a:lvl8pPr>
      <a:lvl9pPr marL="30861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FCF44-41EB-4958-9560-541C92DD7FBA}"/>
              </a:ext>
            </a:extLst>
          </p:cNvPr>
          <p:cNvSpPr>
            <a:spLocks noGrp="1"/>
          </p:cNvSpPr>
          <p:nvPr>
            <p:ph type="title"/>
          </p:nvPr>
        </p:nvSpPr>
        <p:spPr>
          <a:xfrm>
            <a:off x="638238" y="445024"/>
            <a:ext cx="8194061" cy="2832087"/>
          </a:xfrm>
        </p:spPr>
        <p:txBody>
          <a:bodyPr/>
          <a:lstStyle/>
          <a:p>
            <a:r>
              <a:rPr lang="en-US" sz="8800" b="1" dirty="0">
                <a:latin typeface="Calibri" panose="020F0502020204030204" pitchFamily="34" charset="0"/>
                <a:cs typeface="Calibri" panose="020F0502020204030204" pitchFamily="34" charset="0"/>
              </a:rPr>
              <a:t>Case De Brief</a:t>
            </a:r>
            <a:br>
              <a:rPr lang="en-US" sz="8800" b="1" dirty="0">
                <a:latin typeface="Calibri" panose="020F0502020204030204" pitchFamily="34" charset="0"/>
                <a:cs typeface="Calibri" panose="020F0502020204030204" pitchFamily="34" charset="0"/>
              </a:rPr>
            </a:br>
            <a:endParaRPr lang="en-US" sz="8800" b="1"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35CD3BE6-A840-4679-9CF1-5A1D04D17BD9}"/>
              </a:ext>
            </a:extLst>
          </p:cNvPr>
          <p:cNvSpPr>
            <a:spLocks noGrp="1"/>
          </p:cNvSpPr>
          <p:nvPr>
            <p:ph type="body" idx="1"/>
          </p:nvPr>
        </p:nvSpPr>
        <p:spPr>
          <a:xfrm>
            <a:off x="6124639" y="4387893"/>
            <a:ext cx="2707659" cy="662786"/>
          </a:xfrm>
        </p:spPr>
        <p:txBody>
          <a:bodyPr/>
          <a:lstStyle/>
          <a:p>
            <a:pPr marL="114300" indent="0">
              <a:buNone/>
            </a:pPr>
            <a:r>
              <a:rPr lang="en-US" sz="2000" dirty="0">
                <a:latin typeface="Monotype Corsiva" panose="03010101010201010101" pitchFamily="66" charset="0"/>
              </a:rPr>
              <a:t>By: Swetaleena Satpathy</a:t>
            </a:r>
          </a:p>
        </p:txBody>
      </p:sp>
    </p:spTree>
    <p:extLst>
      <p:ext uri="{BB962C8B-B14F-4D97-AF65-F5344CB8AC3E}">
        <p14:creationId xmlns:p14="http://schemas.microsoft.com/office/powerpoint/2010/main" val="1453613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9"/>
          <p:cNvSpPr txBox="1">
            <a:spLocks noGrp="1"/>
          </p:cNvSpPr>
          <p:nvPr>
            <p:ph type="title"/>
          </p:nvPr>
        </p:nvSpPr>
        <p:spPr>
          <a:xfrm>
            <a:off x="523936" y="0"/>
            <a:ext cx="8308364"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300" b="1" dirty="0">
                <a:latin typeface="Calibri" panose="020F0502020204030204" pitchFamily="34" charset="0"/>
                <a:ea typeface="Roboto"/>
                <a:cs typeface="Calibri" panose="020F0502020204030204" pitchFamily="34" charset="0"/>
                <a:sym typeface="Roboto"/>
              </a:rPr>
              <a:t>Count of NA values (Test Dataset)</a:t>
            </a:r>
            <a:endParaRPr sz="2300" b="1" dirty="0">
              <a:latin typeface="Calibri" panose="020F0502020204030204" pitchFamily="34" charset="0"/>
              <a:ea typeface="Roboto"/>
              <a:cs typeface="Calibri" panose="020F0502020204030204" pitchFamily="34" charset="0"/>
              <a:sym typeface="Roboto"/>
            </a:endParaRPr>
          </a:p>
        </p:txBody>
      </p:sp>
      <p:pic>
        <p:nvPicPr>
          <p:cNvPr id="4" name="Picture 3">
            <a:extLst>
              <a:ext uri="{FF2B5EF4-FFF2-40B4-BE49-F238E27FC236}">
                <a16:creationId xmlns:a16="http://schemas.microsoft.com/office/drawing/2014/main" id="{A712008F-72A0-4F7B-9EAE-AEF3E53D89CC}"/>
              </a:ext>
            </a:extLst>
          </p:cNvPr>
          <p:cNvPicPr>
            <a:picLocks noChangeAspect="1"/>
          </p:cNvPicPr>
          <p:nvPr/>
        </p:nvPicPr>
        <p:blipFill>
          <a:blip r:embed="rId3"/>
          <a:stretch>
            <a:fillRect/>
          </a:stretch>
        </p:blipFill>
        <p:spPr>
          <a:xfrm>
            <a:off x="685677" y="488361"/>
            <a:ext cx="7772645" cy="459636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0"/>
          <p:cNvSpPr txBox="1">
            <a:spLocks noGrp="1"/>
          </p:cNvSpPr>
          <p:nvPr>
            <p:ph type="title"/>
          </p:nvPr>
        </p:nvSpPr>
        <p:spPr>
          <a:xfrm>
            <a:off x="546185" y="0"/>
            <a:ext cx="8286128"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300" b="1" dirty="0">
                <a:latin typeface="Calibri" panose="020F0502020204030204" pitchFamily="34" charset="0"/>
                <a:ea typeface="Roboto"/>
                <a:cs typeface="Calibri" panose="020F0502020204030204" pitchFamily="34" charset="0"/>
                <a:sym typeface="Roboto"/>
              </a:rPr>
              <a:t>Count of Unique values (Train Dataset)</a:t>
            </a:r>
            <a:endParaRPr sz="2300" b="1" dirty="0">
              <a:latin typeface="Calibri" panose="020F0502020204030204" pitchFamily="34" charset="0"/>
              <a:ea typeface="Roboto"/>
              <a:cs typeface="Calibri" panose="020F0502020204030204" pitchFamily="34" charset="0"/>
              <a:sym typeface="Roboto"/>
            </a:endParaRPr>
          </a:p>
        </p:txBody>
      </p:sp>
      <p:pic>
        <p:nvPicPr>
          <p:cNvPr id="4" name="Picture 3">
            <a:extLst>
              <a:ext uri="{FF2B5EF4-FFF2-40B4-BE49-F238E27FC236}">
                <a16:creationId xmlns:a16="http://schemas.microsoft.com/office/drawing/2014/main" id="{D6EFC2E8-01F6-42CB-B1B0-EB73CCB882EF}"/>
              </a:ext>
            </a:extLst>
          </p:cNvPr>
          <p:cNvPicPr>
            <a:picLocks noChangeAspect="1"/>
          </p:cNvPicPr>
          <p:nvPr/>
        </p:nvPicPr>
        <p:blipFill>
          <a:blip r:embed="rId3"/>
          <a:stretch>
            <a:fillRect/>
          </a:stretch>
        </p:blipFill>
        <p:spPr>
          <a:xfrm>
            <a:off x="622778" y="458282"/>
            <a:ext cx="7975037" cy="460742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1"/>
          <p:cNvSpPr txBox="1">
            <a:spLocks noGrp="1"/>
          </p:cNvSpPr>
          <p:nvPr>
            <p:ph type="title"/>
          </p:nvPr>
        </p:nvSpPr>
        <p:spPr>
          <a:xfrm>
            <a:off x="527774" y="0"/>
            <a:ext cx="8304526"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300" b="1" dirty="0">
                <a:latin typeface="Calibri" panose="020F0502020204030204" pitchFamily="34" charset="0"/>
                <a:ea typeface="Roboto"/>
                <a:cs typeface="Calibri" panose="020F0502020204030204" pitchFamily="34" charset="0"/>
                <a:sym typeface="Roboto"/>
              </a:rPr>
              <a:t>Count of Unique values (Test Dataset)</a:t>
            </a:r>
            <a:endParaRPr sz="2300" b="1" dirty="0">
              <a:latin typeface="Calibri" panose="020F0502020204030204" pitchFamily="34" charset="0"/>
              <a:ea typeface="Roboto"/>
              <a:cs typeface="Calibri" panose="020F0502020204030204" pitchFamily="34" charset="0"/>
              <a:sym typeface="Roboto"/>
            </a:endParaRPr>
          </a:p>
        </p:txBody>
      </p:sp>
      <p:pic>
        <p:nvPicPr>
          <p:cNvPr id="4" name="Picture 3">
            <a:extLst>
              <a:ext uri="{FF2B5EF4-FFF2-40B4-BE49-F238E27FC236}">
                <a16:creationId xmlns:a16="http://schemas.microsoft.com/office/drawing/2014/main" id="{062BA3A5-80F1-4976-8F47-5D01ECEF38B2}"/>
              </a:ext>
            </a:extLst>
          </p:cNvPr>
          <p:cNvPicPr>
            <a:picLocks noChangeAspect="1"/>
          </p:cNvPicPr>
          <p:nvPr/>
        </p:nvPicPr>
        <p:blipFill>
          <a:blip r:embed="rId3"/>
          <a:stretch>
            <a:fillRect/>
          </a:stretch>
        </p:blipFill>
        <p:spPr>
          <a:xfrm>
            <a:off x="704605" y="487279"/>
            <a:ext cx="7734789" cy="457397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grpSp>
        <p:nvGrpSpPr>
          <p:cNvPr id="126" name="Google Shape;126;g84284e6585_0_376"/>
          <p:cNvGrpSpPr/>
          <p:nvPr/>
        </p:nvGrpSpPr>
        <p:grpSpPr>
          <a:xfrm>
            <a:off x="4334950" y="894475"/>
            <a:ext cx="4714823" cy="1264598"/>
            <a:chOff x="4530625" y="1206560"/>
            <a:chExt cx="4714823" cy="1264598"/>
          </a:xfrm>
        </p:grpSpPr>
        <p:cxnSp>
          <p:nvCxnSpPr>
            <p:cNvPr id="127" name="Google Shape;127;g84284e6585_0_376"/>
            <p:cNvCxnSpPr/>
            <p:nvPr/>
          </p:nvCxnSpPr>
          <p:spPr>
            <a:xfrm>
              <a:off x="4530625" y="1582195"/>
              <a:ext cx="1652700" cy="0"/>
            </a:xfrm>
            <a:prstGeom prst="straightConnector1">
              <a:avLst/>
            </a:prstGeom>
            <a:noFill/>
            <a:ln w="9525" cap="flat" cmpd="sng">
              <a:solidFill>
                <a:srgbClr val="BDBDBD"/>
              </a:solidFill>
              <a:prstDash val="solid"/>
              <a:round/>
              <a:headEnd type="none" w="sm" len="sm"/>
              <a:tailEnd type="none" w="sm" len="sm"/>
            </a:ln>
          </p:spPr>
        </p:cxnSp>
        <p:sp>
          <p:nvSpPr>
            <p:cNvPr id="128" name="Google Shape;128;g84284e6585_0_376"/>
            <p:cNvSpPr/>
            <p:nvPr/>
          </p:nvSpPr>
          <p:spPr>
            <a:xfrm>
              <a:off x="6014671" y="1481782"/>
              <a:ext cx="198600" cy="198300"/>
            </a:xfrm>
            <a:prstGeom prst="ellipse">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g84284e6585_0_376"/>
            <p:cNvSpPr txBox="1"/>
            <p:nvPr/>
          </p:nvSpPr>
          <p:spPr>
            <a:xfrm>
              <a:off x="5990215" y="1423765"/>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dirty="0">
                  <a:solidFill>
                    <a:srgbClr val="FFFFFF"/>
                  </a:solidFill>
                  <a:latin typeface="Roboto"/>
                  <a:ea typeface="Roboto"/>
                  <a:cs typeface="Roboto"/>
                  <a:sym typeface="Roboto"/>
                </a:rPr>
                <a:t>1</a:t>
              </a:r>
              <a:endParaRPr dirty="0">
                <a:solidFill>
                  <a:srgbClr val="FFFFFF"/>
                </a:solidFill>
              </a:endParaRPr>
            </a:p>
          </p:txBody>
        </p:sp>
        <p:sp>
          <p:nvSpPr>
            <p:cNvPr id="130" name="Google Shape;130;g84284e6585_0_376"/>
            <p:cNvSpPr txBox="1"/>
            <p:nvPr/>
          </p:nvSpPr>
          <p:spPr>
            <a:xfrm>
              <a:off x="6223848" y="1206560"/>
              <a:ext cx="3021600" cy="1264598"/>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600" b="1" dirty="0">
                  <a:latin typeface="Calibri" panose="020F0502020204030204" pitchFamily="34" charset="0"/>
                  <a:ea typeface="Roboto"/>
                  <a:cs typeface="Calibri" panose="020F0502020204030204" pitchFamily="34" charset="0"/>
                  <a:sym typeface="Roboto"/>
                </a:rPr>
                <a:t>Extract year and month from datetime data</a:t>
              </a:r>
              <a:endParaRPr sz="1600" b="1" dirty="0">
                <a:latin typeface="Calibri" panose="020F0502020204030204" pitchFamily="34" charset="0"/>
                <a:ea typeface="Roboto"/>
                <a:cs typeface="Calibri" panose="020F0502020204030204" pitchFamily="34" charset="0"/>
                <a:sym typeface="Roboto"/>
              </a:endParaRPr>
            </a:p>
            <a:p>
              <a:pPr marL="0" lvl="0" indent="0" algn="l" rtl="0">
                <a:lnSpc>
                  <a:spcPct val="115000"/>
                </a:lnSpc>
                <a:spcBef>
                  <a:spcPts val="0"/>
                </a:spcBef>
                <a:spcAft>
                  <a:spcPts val="1600"/>
                </a:spcAft>
                <a:buNone/>
              </a:pPr>
              <a:r>
                <a:rPr lang="en" sz="1200" dirty="0">
                  <a:latin typeface="Calibri" panose="020F0502020204030204" pitchFamily="34" charset="0"/>
                  <a:ea typeface="Roboto"/>
                  <a:cs typeface="Calibri" panose="020F0502020204030204" pitchFamily="34" charset="0"/>
                  <a:sym typeface="Roboto"/>
                </a:rPr>
                <a:t>Extraction of year and month into separate columns from features like PAYMENT DATE, DATE ISSUED, APPLICATION REQUIREMENTS COMPLETE , LICENSE TERM EXPIRATION AND START DATES etc</a:t>
              </a:r>
              <a:r>
                <a:rPr lang="en" sz="1000" dirty="0">
                  <a:latin typeface="Roboto"/>
                  <a:ea typeface="Roboto"/>
                  <a:cs typeface="Roboto"/>
                  <a:sym typeface="Roboto"/>
                </a:rPr>
                <a:t>.</a:t>
              </a:r>
              <a:endParaRPr sz="1000" b="1" dirty="0">
                <a:latin typeface="Roboto"/>
                <a:ea typeface="Roboto"/>
                <a:cs typeface="Roboto"/>
                <a:sym typeface="Roboto"/>
              </a:endParaRPr>
            </a:p>
          </p:txBody>
        </p:sp>
      </p:grpSp>
      <p:grpSp>
        <p:nvGrpSpPr>
          <p:cNvPr id="131" name="Google Shape;131;g84284e6585_0_376"/>
          <p:cNvGrpSpPr/>
          <p:nvPr/>
        </p:nvGrpSpPr>
        <p:grpSpPr>
          <a:xfrm>
            <a:off x="4884973" y="2326959"/>
            <a:ext cx="3856699" cy="538689"/>
            <a:chOff x="5064450" y="2295028"/>
            <a:chExt cx="3856699" cy="538689"/>
          </a:xfrm>
        </p:grpSpPr>
        <p:cxnSp>
          <p:nvCxnSpPr>
            <p:cNvPr id="132" name="Google Shape;132;g84284e6585_0_376"/>
            <p:cNvCxnSpPr/>
            <p:nvPr/>
          </p:nvCxnSpPr>
          <p:spPr>
            <a:xfrm>
              <a:off x="5064450" y="2460069"/>
              <a:ext cx="1119000" cy="0"/>
            </a:xfrm>
            <a:prstGeom prst="straightConnector1">
              <a:avLst/>
            </a:prstGeom>
            <a:noFill/>
            <a:ln w="9525" cap="flat" cmpd="sng">
              <a:solidFill>
                <a:srgbClr val="BDBDBD"/>
              </a:solidFill>
              <a:prstDash val="solid"/>
              <a:round/>
              <a:headEnd type="none" w="sm" len="sm"/>
              <a:tailEnd type="none" w="sm" len="sm"/>
            </a:ln>
          </p:spPr>
        </p:cxnSp>
        <p:sp>
          <p:nvSpPr>
            <p:cNvPr id="133" name="Google Shape;133;g84284e6585_0_376"/>
            <p:cNvSpPr/>
            <p:nvPr/>
          </p:nvSpPr>
          <p:spPr>
            <a:xfrm>
              <a:off x="6014671" y="2353882"/>
              <a:ext cx="198600" cy="198300"/>
            </a:xfrm>
            <a:prstGeom prst="ellipse">
              <a:avLst/>
            </a:prstGeom>
            <a:solidFill>
              <a:srgbClr val="761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g84284e6585_0_376"/>
            <p:cNvSpPr txBox="1"/>
            <p:nvPr/>
          </p:nvSpPr>
          <p:spPr>
            <a:xfrm>
              <a:off x="5991690" y="2295028"/>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dirty="0">
                  <a:solidFill>
                    <a:srgbClr val="FFFFFF"/>
                  </a:solidFill>
                  <a:latin typeface="Calibri" panose="020F0502020204030204" pitchFamily="34" charset="0"/>
                  <a:ea typeface="Roboto"/>
                  <a:cs typeface="Calibri" panose="020F0502020204030204" pitchFamily="34" charset="0"/>
                  <a:sym typeface="Roboto"/>
                </a:rPr>
                <a:t>3</a:t>
              </a:r>
              <a:endParaRPr dirty="0">
                <a:solidFill>
                  <a:srgbClr val="FFFFFF"/>
                </a:solidFill>
                <a:latin typeface="Calibri" panose="020F0502020204030204" pitchFamily="34" charset="0"/>
                <a:cs typeface="Calibri" panose="020F0502020204030204" pitchFamily="34" charset="0"/>
              </a:endParaRPr>
            </a:p>
          </p:txBody>
        </p:sp>
        <p:sp>
          <p:nvSpPr>
            <p:cNvPr id="135" name="Google Shape;135;g84284e6585_0_376"/>
            <p:cNvSpPr txBox="1"/>
            <p:nvPr/>
          </p:nvSpPr>
          <p:spPr>
            <a:xfrm>
              <a:off x="6372432" y="2607928"/>
              <a:ext cx="2548717" cy="225789"/>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600" b="1" dirty="0">
                  <a:latin typeface="Calibri" panose="020F0502020204030204" pitchFamily="34" charset="0"/>
                  <a:ea typeface="Roboto"/>
                  <a:cs typeface="Calibri" panose="020F0502020204030204" pitchFamily="34" charset="0"/>
                  <a:sym typeface="Roboto"/>
                </a:rPr>
                <a:t>Imputing missing values</a:t>
              </a:r>
              <a:endParaRPr sz="1600" b="1" dirty="0">
                <a:latin typeface="Calibri" panose="020F0502020204030204" pitchFamily="34" charset="0"/>
                <a:ea typeface="Roboto"/>
                <a:cs typeface="Calibri" panose="020F0502020204030204" pitchFamily="34" charset="0"/>
                <a:sym typeface="Roboto"/>
              </a:endParaRPr>
            </a:p>
            <a:p>
              <a:pPr marL="0" lvl="0" indent="0" algn="l" rtl="0">
                <a:lnSpc>
                  <a:spcPct val="115000"/>
                </a:lnSpc>
                <a:spcBef>
                  <a:spcPts val="0"/>
                </a:spcBef>
                <a:spcAft>
                  <a:spcPts val="0"/>
                </a:spcAft>
                <a:buNone/>
              </a:pPr>
              <a:r>
                <a:rPr lang="en" sz="1100" dirty="0">
                  <a:latin typeface="Roboto"/>
                  <a:ea typeface="Roboto"/>
                  <a:cs typeface="Calibri" panose="020F0502020204030204" pitchFamily="34" charset="0"/>
                  <a:sym typeface="Roboto"/>
                </a:rPr>
                <a:t>Imputed the missing values in various features with the average, rounded average and zero.</a:t>
              </a:r>
              <a:endParaRPr sz="1100" dirty="0">
                <a:latin typeface="Roboto"/>
                <a:ea typeface="Roboto"/>
                <a:cs typeface="Calibri" panose="020F0502020204030204" pitchFamily="34" charset="0"/>
                <a:sym typeface="Roboto"/>
              </a:endParaRPr>
            </a:p>
          </p:txBody>
        </p:sp>
      </p:grpSp>
      <p:grpSp>
        <p:nvGrpSpPr>
          <p:cNvPr id="136" name="Google Shape;136;g84284e6585_0_376"/>
          <p:cNvGrpSpPr/>
          <p:nvPr/>
        </p:nvGrpSpPr>
        <p:grpSpPr>
          <a:xfrm>
            <a:off x="5874225" y="3427275"/>
            <a:ext cx="2958200" cy="747300"/>
            <a:chOff x="5574150" y="3083455"/>
            <a:chExt cx="2958200" cy="747300"/>
          </a:xfrm>
        </p:grpSpPr>
        <p:cxnSp>
          <p:nvCxnSpPr>
            <p:cNvPr id="137" name="Google Shape;137;g84284e6585_0_376"/>
            <p:cNvCxnSpPr/>
            <p:nvPr/>
          </p:nvCxnSpPr>
          <p:spPr>
            <a:xfrm>
              <a:off x="5574150" y="3449448"/>
              <a:ext cx="609300" cy="0"/>
            </a:xfrm>
            <a:prstGeom prst="straightConnector1">
              <a:avLst/>
            </a:prstGeom>
            <a:noFill/>
            <a:ln w="9525" cap="flat" cmpd="sng">
              <a:solidFill>
                <a:srgbClr val="BDBDBD"/>
              </a:solidFill>
              <a:prstDash val="solid"/>
              <a:round/>
              <a:headEnd type="none" w="sm" len="sm"/>
              <a:tailEnd type="none" w="sm" len="sm"/>
            </a:ln>
          </p:spPr>
        </p:cxnSp>
        <p:sp>
          <p:nvSpPr>
            <p:cNvPr id="138" name="Google Shape;138;g84284e6585_0_376"/>
            <p:cNvSpPr/>
            <p:nvPr/>
          </p:nvSpPr>
          <p:spPr>
            <a:xfrm>
              <a:off x="6014671" y="3349032"/>
              <a:ext cx="198600" cy="198300"/>
            </a:xfrm>
            <a:prstGeom prst="ellipse">
              <a:avLst/>
            </a:prstGeom>
            <a:solidFill>
              <a:srgbClr val="922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g84284e6585_0_376"/>
            <p:cNvSpPr txBox="1"/>
            <p:nvPr/>
          </p:nvSpPr>
          <p:spPr>
            <a:xfrm>
              <a:off x="5991690" y="3291115"/>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dirty="0">
                  <a:solidFill>
                    <a:srgbClr val="FFFFFF"/>
                  </a:solidFill>
                  <a:latin typeface="Roboto"/>
                  <a:ea typeface="Roboto"/>
                  <a:cs typeface="Roboto"/>
                  <a:sym typeface="Roboto"/>
                </a:rPr>
                <a:t>5</a:t>
              </a:r>
              <a:endParaRPr dirty="0">
                <a:solidFill>
                  <a:srgbClr val="FFFFFF"/>
                </a:solidFill>
              </a:endParaRPr>
            </a:p>
          </p:txBody>
        </p:sp>
        <p:sp>
          <p:nvSpPr>
            <p:cNvPr id="140" name="Google Shape;140;g84284e6585_0_376"/>
            <p:cNvSpPr txBox="1"/>
            <p:nvPr/>
          </p:nvSpPr>
          <p:spPr>
            <a:xfrm>
              <a:off x="6223850" y="3083455"/>
              <a:ext cx="2308500" cy="747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b="1" dirty="0">
                <a:latin typeface="Calibri" panose="020F0502020204030204" pitchFamily="34" charset="0"/>
                <a:ea typeface="Roboto"/>
                <a:cs typeface="Calibri" panose="020F0502020204030204" pitchFamily="34" charset="0"/>
                <a:sym typeface="Roboto"/>
              </a:endParaRPr>
            </a:p>
            <a:p>
              <a:pPr marL="0" lvl="0" indent="0" algn="l" rtl="0">
                <a:lnSpc>
                  <a:spcPct val="115000"/>
                </a:lnSpc>
                <a:spcBef>
                  <a:spcPts val="0"/>
                </a:spcBef>
                <a:spcAft>
                  <a:spcPts val="0"/>
                </a:spcAft>
                <a:buNone/>
              </a:pPr>
              <a:endParaRPr b="1" dirty="0">
                <a:latin typeface="Calibri" panose="020F0502020204030204" pitchFamily="34" charset="0"/>
                <a:ea typeface="Roboto"/>
                <a:cs typeface="Calibri" panose="020F0502020204030204" pitchFamily="34" charset="0"/>
                <a:sym typeface="Roboto"/>
              </a:endParaRPr>
            </a:p>
            <a:p>
              <a:pPr marL="0" lvl="0" indent="0" algn="l" rtl="0">
                <a:lnSpc>
                  <a:spcPct val="115000"/>
                </a:lnSpc>
                <a:spcBef>
                  <a:spcPts val="0"/>
                </a:spcBef>
                <a:spcAft>
                  <a:spcPts val="0"/>
                </a:spcAft>
                <a:buNone/>
              </a:pPr>
              <a:endParaRPr b="1" dirty="0">
                <a:latin typeface="Calibri" panose="020F0502020204030204" pitchFamily="34" charset="0"/>
                <a:ea typeface="Roboto"/>
                <a:cs typeface="Calibri" panose="020F0502020204030204" pitchFamily="34" charset="0"/>
                <a:sym typeface="Roboto"/>
              </a:endParaRPr>
            </a:p>
            <a:p>
              <a:pPr marL="0" lvl="0" indent="0" algn="l" rtl="0">
                <a:spcBef>
                  <a:spcPts val="0"/>
                </a:spcBef>
                <a:spcAft>
                  <a:spcPts val="0"/>
                </a:spcAft>
                <a:buNone/>
              </a:pPr>
              <a:r>
                <a:rPr lang="en" sz="1600" b="1" dirty="0">
                  <a:latin typeface="Calibri" panose="020F0502020204030204" pitchFamily="34" charset="0"/>
                  <a:ea typeface="Roboto"/>
                  <a:cs typeface="Calibri" panose="020F0502020204030204" pitchFamily="34" charset="0"/>
                  <a:sym typeface="Roboto"/>
                </a:rPr>
                <a:t>Encoding the non numeric values</a:t>
              </a:r>
              <a:endParaRPr sz="1600" b="1" dirty="0">
                <a:latin typeface="Calibri" panose="020F0502020204030204" pitchFamily="34" charset="0"/>
                <a:ea typeface="Roboto"/>
                <a:cs typeface="Calibri" panose="020F0502020204030204" pitchFamily="34" charset="0"/>
                <a:sym typeface="Roboto"/>
              </a:endParaRPr>
            </a:p>
            <a:p>
              <a:pPr marL="0" lvl="0" indent="0" algn="l" rtl="0">
                <a:lnSpc>
                  <a:spcPct val="115000"/>
                </a:lnSpc>
                <a:spcBef>
                  <a:spcPts val="0"/>
                </a:spcBef>
                <a:spcAft>
                  <a:spcPts val="1600"/>
                </a:spcAft>
                <a:buNone/>
              </a:pPr>
              <a:r>
                <a:rPr lang="en" sz="1100" dirty="0">
                  <a:latin typeface="Calibri" panose="020F0502020204030204" pitchFamily="34" charset="0"/>
                  <a:ea typeface="Roboto"/>
                  <a:cs typeface="Calibri" panose="020F0502020204030204" pitchFamily="34" charset="0"/>
                  <a:sym typeface="Roboto"/>
                </a:rPr>
                <a:t>Label encoded the target variable and other categorical features like CITY, STATE, APPLICATION TYPE etc.</a:t>
              </a:r>
              <a:endParaRPr sz="1100" b="1" dirty="0">
                <a:latin typeface="Calibri" panose="020F0502020204030204" pitchFamily="34" charset="0"/>
                <a:ea typeface="Roboto"/>
                <a:cs typeface="Calibri" panose="020F0502020204030204" pitchFamily="34" charset="0"/>
                <a:sym typeface="Roboto"/>
              </a:endParaRPr>
            </a:p>
          </p:txBody>
        </p:sp>
      </p:grpSp>
      <p:grpSp>
        <p:nvGrpSpPr>
          <p:cNvPr id="141" name="Google Shape;141;g84284e6585_0_376"/>
          <p:cNvGrpSpPr/>
          <p:nvPr/>
        </p:nvGrpSpPr>
        <p:grpSpPr>
          <a:xfrm>
            <a:off x="640449" y="1550619"/>
            <a:ext cx="3480602" cy="761790"/>
            <a:chOff x="569983" y="1672400"/>
            <a:chExt cx="3642842" cy="849600"/>
          </a:xfrm>
        </p:grpSpPr>
        <p:cxnSp>
          <p:nvCxnSpPr>
            <p:cNvPr id="142" name="Google Shape;142;g84284e6585_0_376"/>
            <p:cNvCxnSpPr/>
            <p:nvPr/>
          </p:nvCxnSpPr>
          <p:spPr>
            <a:xfrm rot="10800000">
              <a:off x="2921325" y="2046050"/>
              <a:ext cx="1291500" cy="0"/>
            </a:xfrm>
            <a:prstGeom prst="straightConnector1">
              <a:avLst/>
            </a:prstGeom>
            <a:noFill/>
            <a:ln w="9525" cap="flat" cmpd="sng">
              <a:solidFill>
                <a:srgbClr val="BDBDBD"/>
              </a:solidFill>
              <a:prstDash val="solid"/>
              <a:round/>
              <a:headEnd type="none" w="sm" len="sm"/>
              <a:tailEnd type="none" w="sm" len="sm"/>
            </a:ln>
          </p:spPr>
        </p:cxnSp>
        <p:sp>
          <p:nvSpPr>
            <p:cNvPr id="143" name="Google Shape;143;g84284e6585_0_376"/>
            <p:cNvSpPr/>
            <p:nvPr/>
          </p:nvSpPr>
          <p:spPr>
            <a:xfrm>
              <a:off x="2874851" y="1943786"/>
              <a:ext cx="198600" cy="198300"/>
            </a:xfrm>
            <a:prstGeom prst="ellipse">
              <a:avLst/>
            </a:prstGeom>
            <a:solidFill>
              <a:srgbClr val="701C7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44" name="Google Shape;144;g84284e6585_0_376"/>
            <p:cNvSpPr txBox="1"/>
            <p:nvPr/>
          </p:nvSpPr>
          <p:spPr>
            <a:xfrm>
              <a:off x="2849841" y="1884747"/>
              <a:ext cx="247500" cy="312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1600"/>
                </a:spcAft>
                <a:buNone/>
              </a:pPr>
              <a:r>
                <a:rPr lang="en" sz="800" dirty="0">
                  <a:solidFill>
                    <a:srgbClr val="FFFFFF"/>
                  </a:solidFill>
                  <a:latin typeface="Roboto"/>
                  <a:ea typeface="Roboto"/>
                  <a:cs typeface="Roboto"/>
                  <a:sym typeface="Roboto"/>
                </a:rPr>
                <a:t>2</a:t>
              </a:r>
              <a:endParaRPr dirty="0">
                <a:solidFill>
                  <a:srgbClr val="FFFFFF"/>
                </a:solidFill>
              </a:endParaRPr>
            </a:p>
          </p:txBody>
        </p:sp>
        <p:sp>
          <p:nvSpPr>
            <p:cNvPr id="145" name="Google Shape;145;g84284e6585_0_376"/>
            <p:cNvSpPr txBox="1"/>
            <p:nvPr/>
          </p:nvSpPr>
          <p:spPr>
            <a:xfrm>
              <a:off x="569983" y="1672400"/>
              <a:ext cx="2301191" cy="849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600" b="1" dirty="0">
                  <a:latin typeface="Calibri" panose="020F0502020204030204" pitchFamily="34" charset="0"/>
                  <a:ea typeface="Roboto"/>
                  <a:cs typeface="Calibri" panose="020F0502020204030204" pitchFamily="34" charset="0"/>
                  <a:sym typeface="Roboto"/>
                </a:rPr>
                <a:t>Dropping of columns which will be of no use for our model</a:t>
              </a:r>
              <a:endParaRPr sz="1600" b="1" dirty="0">
                <a:latin typeface="Calibri" panose="020F0502020204030204" pitchFamily="34" charset="0"/>
                <a:ea typeface="Roboto"/>
                <a:cs typeface="Calibri" panose="020F0502020204030204" pitchFamily="34" charset="0"/>
                <a:sym typeface="Roboto"/>
              </a:endParaRPr>
            </a:p>
            <a:p>
              <a:pPr marL="0" lvl="0" indent="0" rtl="0">
                <a:lnSpc>
                  <a:spcPct val="115000"/>
                </a:lnSpc>
                <a:spcBef>
                  <a:spcPts val="0"/>
                </a:spcBef>
                <a:spcAft>
                  <a:spcPts val="1600"/>
                </a:spcAft>
                <a:buNone/>
              </a:pPr>
              <a:r>
                <a:rPr lang="en" sz="1100" dirty="0">
                  <a:latin typeface="Calibri" panose="020F0502020204030204" pitchFamily="34" charset="0"/>
                  <a:ea typeface="Roboto"/>
                  <a:cs typeface="Calibri" panose="020F0502020204030204" pitchFamily="34" charset="0"/>
                  <a:sym typeface="Roboto"/>
                </a:rPr>
                <a:t>Dropped off the original columns from which I extracted the month and year alongwith some other features which seemed unnecessary.</a:t>
              </a:r>
              <a:endParaRPr sz="1100" b="1" dirty="0">
                <a:latin typeface="Calibri" panose="020F0502020204030204" pitchFamily="34" charset="0"/>
                <a:ea typeface="Roboto"/>
                <a:cs typeface="Calibri" panose="020F0502020204030204" pitchFamily="34" charset="0"/>
                <a:sym typeface="Roboto"/>
              </a:endParaRPr>
            </a:p>
          </p:txBody>
        </p:sp>
      </p:grpSp>
      <p:grpSp>
        <p:nvGrpSpPr>
          <p:cNvPr id="146" name="Google Shape;146;g84284e6585_0_376"/>
          <p:cNvGrpSpPr/>
          <p:nvPr/>
        </p:nvGrpSpPr>
        <p:grpSpPr>
          <a:xfrm>
            <a:off x="582446" y="2841362"/>
            <a:ext cx="2925088" cy="747300"/>
            <a:chOff x="776894" y="2506340"/>
            <a:chExt cx="2988956" cy="747300"/>
          </a:xfrm>
        </p:grpSpPr>
        <p:cxnSp>
          <p:nvCxnSpPr>
            <p:cNvPr id="147" name="Google Shape;147;g84284e6585_0_376"/>
            <p:cNvCxnSpPr>
              <a:cxnSpLocks/>
              <a:endCxn id="148" idx="3"/>
            </p:cNvCxnSpPr>
            <p:nvPr/>
          </p:nvCxnSpPr>
          <p:spPr>
            <a:xfrm flipH="1" flipV="1">
              <a:off x="2874850" y="2879990"/>
              <a:ext cx="891000" cy="1200"/>
            </a:xfrm>
            <a:prstGeom prst="straightConnector1">
              <a:avLst/>
            </a:prstGeom>
            <a:noFill/>
            <a:ln w="9525" cap="flat" cmpd="sng">
              <a:solidFill>
                <a:srgbClr val="BDBDBD"/>
              </a:solidFill>
              <a:prstDash val="solid"/>
              <a:round/>
              <a:headEnd type="none" w="sm" len="sm"/>
              <a:tailEnd type="none" w="sm" len="sm"/>
            </a:ln>
          </p:spPr>
        </p:cxnSp>
        <p:sp>
          <p:nvSpPr>
            <p:cNvPr id="149" name="Google Shape;149;g84284e6585_0_376"/>
            <p:cNvSpPr/>
            <p:nvPr/>
          </p:nvSpPr>
          <p:spPr>
            <a:xfrm>
              <a:off x="2874851" y="2780836"/>
              <a:ext cx="198600" cy="198300"/>
            </a:xfrm>
            <a:prstGeom prst="ellipse">
              <a:avLst/>
            </a:prstGeom>
            <a:solidFill>
              <a:srgbClr val="7F2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g84284e6585_0_376"/>
            <p:cNvSpPr txBox="1"/>
            <p:nvPr/>
          </p:nvSpPr>
          <p:spPr>
            <a:xfrm>
              <a:off x="2849841" y="2724795"/>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dirty="0">
                  <a:solidFill>
                    <a:srgbClr val="FFFFFF"/>
                  </a:solidFill>
                  <a:latin typeface="Calibri" panose="020F0502020204030204" pitchFamily="34" charset="0"/>
                  <a:ea typeface="Roboto"/>
                  <a:cs typeface="Calibri" panose="020F0502020204030204" pitchFamily="34" charset="0"/>
                  <a:sym typeface="Roboto"/>
                </a:rPr>
                <a:t>4</a:t>
              </a:r>
              <a:endParaRPr dirty="0">
                <a:solidFill>
                  <a:srgbClr val="FFFFFF"/>
                </a:solidFill>
                <a:latin typeface="Calibri" panose="020F0502020204030204" pitchFamily="34" charset="0"/>
                <a:cs typeface="Calibri" panose="020F0502020204030204" pitchFamily="34" charset="0"/>
              </a:endParaRPr>
            </a:p>
          </p:txBody>
        </p:sp>
        <p:sp>
          <p:nvSpPr>
            <p:cNvPr id="148" name="Google Shape;148;g84284e6585_0_376"/>
            <p:cNvSpPr txBox="1"/>
            <p:nvPr/>
          </p:nvSpPr>
          <p:spPr>
            <a:xfrm>
              <a:off x="776894" y="2506340"/>
              <a:ext cx="2097956" cy="747300"/>
            </a:xfrm>
            <a:prstGeom prst="rect">
              <a:avLst/>
            </a:prstGeom>
            <a:noFill/>
            <a:ln>
              <a:noFill/>
            </a:ln>
          </p:spPr>
          <p:txBody>
            <a:bodyPr spcFirstLastPara="1" wrap="square" lIns="91425" tIns="91425" rIns="91425" bIns="91425" anchor="ctr" anchorCtr="0">
              <a:noAutofit/>
            </a:bodyPr>
            <a:lstStyle/>
            <a:p>
              <a:pPr marL="0" lvl="0" indent="0" algn="l" rtl="0">
                <a:spcBef>
                  <a:spcPts val="1000"/>
                </a:spcBef>
                <a:spcAft>
                  <a:spcPts val="0"/>
                </a:spcAft>
                <a:buNone/>
              </a:pPr>
              <a:endParaRPr sz="1400" b="1" dirty="0">
                <a:solidFill>
                  <a:schemeClr val="dk1"/>
                </a:solidFill>
                <a:highlight>
                  <a:srgbClr val="FFFFFF"/>
                </a:highlight>
                <a:latin typeface="Calibri" panose="020F0502020204030204" pitchFamily="34" charset="0"/>
                <a:cs typeface="Calibri" panose="020F0502020204030204" pitchFamily="34" charset="0"/>
              </a:endParaRPr>
            </a:p>
            <a:p>
              <a:pPr marL="0" lvl="0" indent="0" algn="l" rtl="0">
                <a:spcBef>
                  <a:spcPts val="1000"/>
                </a:spcBef>
                <a:spcAft>
                  <a:spcPts val="0"/>
                </a:spcAft>
                <a:buNone/>
              </a:pPr>
              <a:endParaRPr sz="1400" b="1" dirty="0">
                <a:solidFill>
                  <a:schemeClr val="dk1"/>
                </a:solidFill>
                <a:highlight>
                  <a:srgbClr val="FFFFFF"/>
                </a:highlight>
                <a:latin typeface="Calibri" panose="020F0502020204030204" pitchFamily="34" charset="0"/>
                <a:cs typeface="Calibri" panose="020F0502020204030204" pitchFamily="34" charset="0"/>
              </a:endParaRPr>
            </a:p>
            <a:p>
              <a:pPr marL="0" lvl="0" indent="0" algn="l" rtl="0">
                <a:spcBef>
                  <a:spcPts val="1000"/>
                </a:spcBef>
                <a:spcAft>
                  <a:spcPts val="0"/>
                </a:spcAft>
                <a:buNone/>
              </a:pPr>
              <a:endParaRPr sz="1400" b="1" dirty="0">
                <a:solidFill>
                  <a:schemeClr val="dk1"/>
                </a:solidFill>
                <a:highlight>
                  <a:srgbClr val="FFFFFF"/>
                </a:highlight>
                <a:latin typeface="Calibri" panose="020F0502020204030204" pitchFamily="34" charset="0"/>
                <a:cs typeface="Calibri" panose="020F0502020204030204" pitchFamily="34" charset="0"/>
              </a:endParaRPr>
            </a:p>
            <a:p>
              <a:pPr marL="0" lvl="0" indent="0" algn="l" rtl="0">
                <a:spcBef>
                  <a:spcPts val="1000"/>
                </a:spcBef>
                <a:spcAft>
                  <a:spcPts val="0"/>
                </a:spcAft>
                <a:buNone/>
              </a:pPr>
              <a:endParaRPr sz="1400" b="1" dirty="0">
                <a:solidFill>
                  <a:schemeClr val="dk1"/>
                </a:solidFill>
                <a:highlight>
                  <a:srgbClr val="FFFFFF"/>
                </a:highlight>
                <a:latin typeface="Calibri" panose="020F0502020204030204" pitchFamily="34" charset="0"/>
                <a:cs typeface="Calibri" panose="020F0502020204030204" pitchFamily="34" charset="0"/>
              </a:endParaRPr>
            </a:p>
            <a:p>
              <a:pPr marL="0" lvl="0" indent="0" algn="l" rtl="0">
                <a:spcBef>
                  <a:spcPts val="1000"/>
                </a:spcBef>
                <a:spcAft>
                  <a:spcPts val="0"/>
                </a:spcAft>
                <a:buNone/>
              </a:pPr>
              <a:endParaRPr sz="1400" b="1" dirty="0">
                <a:solidFill>
                  <a:schemeClr val="dk1"/>
                </a:solidFill>
                <a:highlight>
                  <a:srgbClr val="FFFFFF"/>
                </a:highlight>
                <a:latin typeface="Calibri" panose="020F0502020204030204" pitchFamily="34" charset="0"/>
                <a:cs typeface="Calibri" panose="020F0502020204030204" pitchFamily="34" charset="0"/>
              </a:endParaRPr>
            </a:p>
            <a:p>
              <a:pPr marL="0" lvl="0" indent="0" algn="l" rtl="0">
                <a:spcBef>
                  <a:spcPts val="1000"/>
                </a:spcBef>
                <a:spcAft>
                  <a:spcPts val="0"/>
                </a:spcAft>
                <a:buNone/>
              </a:pPr>
              <a:endParaRPr sz="1400" b="1" dirty="0">
                <a:solidFill>
                  <a:schemeClr val="dk1"/>
                </a:solidFill>
                <a:highlight>
                  <a:srgbClr val="FFFFFF"/>
                </a:highlight>
                <a:latin typeface="Calibri" panose="020F0502020204030204" pitchFamily="34" charset="0"/>
                <a:ea typeface="Roboto"/>
                <a:cs typeface="Calibri" panose="020F0502020204030204" pitchFamily="34" charset="0"/>
                <a:sym typeface="Roboto"/>
              </a:endParaRPr>
            </a:p>
            <a:p>
              <a:pPr marL="0" lvl="0" indent="0" algn="l" rtl="0">
                <a:spcBef>
                  <a:spcPts val="1000"/>
                </a:spcBef>
                <a:spcAft>
                  <a:spcPts val="0"/>
                </a:spcAft>
                <a:buNone/>
              </a:pPr>
              <a:r>
                <a:rPr lang="en" sz="1600" b="1" dirty="0">
                  <a:latin typeface="Calibri" panose="020F0502020204030204" pitchFamily="34" charset="0"/>
                  <a:ea typeface="Roboto"/>
                  <a:cs typeface="Calibri" panose="020F0502020204030204" pitchFamily="34" charset="0"/>
                  <a:sym typeface="Roboto"/>
                </a:rPr>
                <a:t>Clubbing of similar values from the column 'LICENSE DESCRIPTION</a:t>
              </a:r>
              <a:r>
                <a:rPr lang="en" sz="1100" b="1" dirty="0">
                  <a:latin typeface="Calibri" panose="020F0502020204030204" pitchFamily="34" charset="0"/>
                  <a:ea typeface="Roboto"/>
                  <a:cs typeface="Calibri" panose="020F0502020204030204" pitchFamily="34" charset="0"/>
                  <a:sym typeface="Roboto"/>
                </a:rPr>
                <a:t>’</a:t>
              </a:r>
              <a:endParaRPr sz="1100" dirty="0">
                <a:latin typeface="Calibri" panose="020F0502020204030204" pitchFamily="34" charset="0"/>
                <a:ea typeface="Roboto"/>
                <a:cs typeface="Calibri" panose="020F0502020204030204" pitchFamily="34" charset="0"/>
                <a:sym typeface="Roboto"/>
              </a:endParaRPr>
            </a:p>
            <a:p>
              <a:pPr marL="0" lvl="0" indent="0" algn="l" rtl="0">
                <a:spcBef>
                  <a:spcPts val="0"/>
                </a:spcBef>
                <a:spcAft>
                  <a:spcPts val="0"/>
                </a:spcAft>
                <a:buNone/>
              </a:pPr>
              <a:r>
                <a:rPr lang="en" sz="1100" dirty="0">
                  <a:latin typeface="Calibri" panose="020F0502020204030204" pitchFamily="34" charset="0"/>
                  <a:ea typeface="Roboto"/>
                  <a:cs typeface="Calibri" panose="020F0502020204030204" pitchFamily="34" charset="0"/>
                  <a:sym typeface="Roboto"/>
                </a:rPr>
                <a:t>Grouped together many similar values to one value like Motor Vehicle Repair, Day Care Center, Peddler etc.</a:t>
              </a:r>
              <a:endParaRPr sz="1100" dirty="0">
                <a:latin typeface="Calibri" panose="020F0502020204030204" pitchFamily="34" charset="0"/>
                <a:ea typeface="Roboto"/>
                <a:cs typeface="Calibri" panose="020F0502020204030204" pitchFamily="34" charset="0"/>
                <a:sym typeface="Roboto"/>
              </a:endParaRPr>
            </a:p>
            <a:p>
              <a:pPr marL="0" lvl="0" indent="0" algn="l" rtl="0">
                <a:spcBef>
                  <a:spcPts val="1000"/>
                </a:spcBef>
                <a:spcAft>
                  <a:spcPts val="0"/>
                </a:spcAft>
                <a:buClr>
                  <a:schemeClr val="dk1"/>
                </a:buClr>
                <a:buSzPts val="1100"/>
                <a:buFont typeface="Arial"/>
                <a:buNone/>
              </a:pPr>
              <a:endParaRPr sz="1400" b="1" dirty="0">
                <a:solidFill>
                  <a:schemeClr val="dk1"/>
                </a:solidFill>
                <a:highlight>
                  <a:srgbClr val="FFFFFF"/>
                </a:highlight>
                <a:latin typeface="Calibri" panose="020F0502020204030204" pitchFamily="34" charset="0"/>
                <a:ea typeface="Roboto"/>
                <a:cs typeface="Calibri" panose="020F0502020204030204" pitchFamily="34" charset="0"/>
                <a:sym typeface="Roboto"/>
              </a:endParaRPr>
            </a:p>
            <a:p>
              <a:pPr marL="0" lvl="0" indent="0" algn="r" rtl="0">
                <a:lnSpc>
                  <a:spcPct val="115000"/>
                </a:lnSpc>
                <a:spcBef>
                  <a:spcPts val="0"/>
                </a:spcBef>
                <a:spcAft>
                  <a:spcPts val="0"/>
                </a:spcAft>
                <a:buNone/>
              </a:pPr>
              <a:endParaRPr sz="1400" b="1" dirty="0">
                <a:latin typeface="Calibri" panose="020F0502020204030204" pitchFamily="34" charset="0"/>
                <a:ea typeface="Roboto"/>
                <a:cs typeface="Calibri" panose="020F0502020204030204" pitchFamily="34" charset="0"/>
                <a:sym typeface="Roboto"/>
              </a:endParaRPr>
            </a:p>
            <a:p>
              <a:pPr marL="0" lvl="0" indent="0" algn="r" rtl="0">
                <a:lnSpc>
                  <a:spcPct val="115000"/>
                </a:lnSpc>
                <a:spcBef>
                  <a:spcPts val="0"/>
                </a:spcBef>
                <a:spcAft>
                  <a:spcPts val="1600"/>
                </a:spcAft>
                <a:buNone/>
              </a:pPr>
              <a:endParaRPr sz="1400" b="1" dirty="0">
                <a:latin typeface="Calibri" panose="020F0502020204030204" pitchFamily="34" charset="0"/>
                <a:ea typeface="Roboto"/>
                <a:cs typeface="Calibri" panose="020F0502020204030204" pitchFamily="34" charset="0"/>
                <a:sym typeface="Roboto"/>
              </a:endParaRPr>
            </a:p>
          </p:txBody>
        </p:sp>
      </p:grpSp>
      <p:grpSp>
        <p:nvGrpSpPr>
          <p:cNvPr id="151" name="Google Shape;151;g84284e6585_0_376"/>
          <p:cNvGrpSpPr/>
          <p:nvPr/>
        </p:nvGrpSpPr>
        <p:grpSpPr>
          <a:xfrm>
            <a:off x="2730684" y="1019419"/>
            <a:ext cx="3509178" cy="3989713"/>
            <a:chOff x="3318063" y="1368287"/>
            <a:chExt cx="2408000" cy="2993482"/>
          </a:xfrm>
        </p:grpSpPr>
        <p:sp>
          <p:nvSpPr>
            <p:cNvPr id="152" name="Google Shape;152;g84284e6585_0_376"/>
            <p:cNvSpPr/>
            <p:nvPr/>
          </p:nvSpPr>
          <p:spPr>
            <a:xfrm>
              <a:off x="3595785" y="2775241"/>
              <a:ext cx="1853168" cy="919151"/>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153" name="Google Shape;153;g84284e6585_0_376"/>
            <p:cNvSpPr/>
            <p:nvPr/>
          </p:nvSpPr>
          <p:spPr>
            <a:xfrm>
              <a:off x="3318063" y="3194383"/>
              <a:ext cx="1203867" cy="1167385"/>
            </a:xfrm>
            <a:custGeom>
              <a:avLst/>
              <a:gdLst/>
              <a:ahLst/>
              <a:cxnLst/>
              <a:rect l="l" t="t" r="r" b="b"/>
              <a:pathLst>
                <a:path w="31954" h="20822" extrusionOk="0">
                  <a:moveTo>
                    <a:pt x="7355" y="0"/>
                  </a:moveTo>
                  <a:lnTo>
                    <a:pt x="31954" y="8796"/>
                  </a:lnTo>
                  <a:lnTo>
                    <a:pt x="31954" y="20822"/>
                  </a:lnTo>
                  <a:lnTo>
                    <a:pt x="0" y="8895"/>
                  </a:lnTo>
                  <a:close/>
                </a:path>
              </a:pathLst>
            </a:custGeom>
            <a:solidFill>
              <a:srgbClr val="551561"/>
            </a:solidFill>
            <a:ln>
              <a:noFill/>
            </a:ln>
          </p:spPr>
        </p:sp>
        <p:sp>
          <p:nvSpPr>
            <p:cNvPr id="154" name="Google Shape;154;g84284e6585_0_376"/>
            <p:cNvSpPr/>
            <p:nvPr/>
          </p:nvSpPr>
          <p:spPr>
            <a:xfrm flipH="1">
              <a:off x="4522196" y="3194383"/>
              <a:ext cx="1203867" cy="1167385"/>
            </a:xfrm>
            <a:custGeom>
              <a:avLst/>
              <a:gdLst/>
              <a:ahLst/>
              <a:cxnLst/>
              <a:rect l="l" t="t" r="r" b="b"/>
              <a:pathLst>
                <a:path w="31954" h="20822" extrusionOk="0">
                  <a:moveTo>
                    <a:pt x="7355" y="0"/>
                  </a:moveTo>
                  <a:lnTo>
                    <a:pt x="31954" y="8796"/>
                  </a:lnTo>
                  <a:lnTo>
                    <a:pt x="31954" y="20822"/>
                  </a:lnTo>
                  <a:lnTo>
                    <a:pt x="0" y="8895"/>
                  </a:lnTo>
                  <a:close/>
                </a:path>
              </a:pathLst>
            </a:custGeom>
            <a:solidFill>
              <a:srgbClr val="9225A5"/>
            </a:solidFill>
            <a:ln>
              <a:noFill/>
            </a:ln>
          </p:spPr>
        </p:sp>
        <p:sp>
          <p:nvSpPr>
            <p:cNvPr id="155" name="Google Shape;155;g84284e6585_0_376"/>
            <p:cNvSpPr/>
            <p:nvPr/>
          </p:nvSpPr>
          <p:spPr>
            <a:xfrm>
              <a:off x="3844034" y="2401368"/>
              <a:ext cx="1356545" cy="672851"/>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156" name="Google Shape;156;g84284e6585_0_376"/>
            <p:cNvSpPr/>
            <p:nvPr/>
          </p:nvSpPr>
          <p:spPr>
            <a:xfrm>
              <a:off x="3930892" y="2272397"/>
              <a:ext cx="1175304" cy="581421"/>
            </a:xfrm>
            <a:custGeom>
              <a:avLst/>
              <a:gdLst/>
              <a:ahLst/>
              <a:cxnLst/>
              <a:rect l="l" t="t" r="r" b="b"/>
              <a:pathLst>
                <a:path w="49248" h="16300" extrusionOk="0">
                  <a:moveTo>
                    <a:pt x="0" y="7554"/>
                  </a:moveTo>
                  <a:lnTo>
                    <a:pt x="24649" y="16300"/>
                  </a:lnTo>
                  <a:lnTo>
                    <a:pt x="49248" y="7604"/>
                  </a:lnTo>
                  <a:lnTo>
                    <a:pt x="24599" y="0"/>
                  </a:lnTo>
                  <a:close/>
                </a:path>
              </a:pathLst>
            </a:custGeom>
            <a:solidFill>
              <a:srgbClr val="D9D9D9"/>
            </a:solidFill>
            <a:ln>
              <a:noFill/>
            </a:ln>
          </p:spPr>
        </p:sp>
        <p:sp>
          <p:nvSpPr>
            <p:cNvPr id="157" name="Google Shape;157;g84284e6585_0_376"/>
            <p:cNvSpPr/>
            <p:nvPr/>
          </p:nvSpPr>
          <p:spPr>
            <a:xfrm>
              <a:off x="4052837" y="2081437"/>
              <a:ext cx="931314" cy="460727"/>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158" name="Google Shape;158;g84284e6585_0_376"/>
            <p:cNvSpPr/>
            <p:nvPr/>
          </p:nvSpPr>
          <p:spPr>
            <a:xfrm>
              <a:off x="4233144" y="1787006"/>
              <a:ext cx="573183" cy="289305"/>
            </a:xfrm>
            <a:custGeom>
              <a:avLst/>
              <a:gdLst/>
              <a:ahLst/>
              <a:cxnLst/>
              <a:rect l="l" t="t" r="r" b="b"/>
              <a:pathLst>
                <a:path w="24053" h="8150" extrusionOk="0">
                  <a:moveTo>
                    <a:pt x="0" y="3827"/>
                  </a:moveTo>
                  <a:lnTo>
                    <a:pt x="11976" y="8150"/>
                  </a:lnTo>
                  <a:lnTo>
                    <a:pt x="24053" y="3827"/>
                  </a:lnTo>
                  <a:lnTo>
                    <a:pt x="12126" y="0"/>
                  </a:lnTo>
                  <a:close/>
                </a:path>
              </a:pathLst>
            </a:custGeom>
            <a:solidFill>
              <a:srgbClr val="D9D9D9"/>
            </a:solidFill>
            <a:ln>
              <a:noFill/>
            </a:ln>
          </p:spPr>
        </p:sp>
        <p:sp>
          <p:nvSpPr>
            <p:cNvPr id="159" name="Google Shape;159;g84284e6585_0_376"/>
            <p:cNvSpPr/>
            <p:nvPr/>
          </p:nvSpPr>
          <p:spPr>
            <a:xfrm>
              <a:off x="3640743" y="2708179"/>
              <a:ext cx="881371" cy="854431"/>
            </a:xfrm>
            <a:custGeom>
              <a:avLst/>
              <a:gdLst/>
              <a:ahLst/>
              <a:cxnLst/>
              <a:rect l="l" t="t" r="r" b="b"/>
              <a:pathLst>
                <a:path w="31954" h="20822" extrusionOk="0">
                  <a:moveTo>
                    <a:pt x="7355" y="0"/>
                  </a:moveTo>
                  <a:lnTo>
                    <a:pt x="31954" y="8796"/>
                  </a:lnTo>
                  <a:lnTo>
                    <a:pt x="31954" y="20822"/>
                  </a:lnTo>
                  <a:lnTo>
                    <a:pt x="0" y="8895"/>
                  </a:lnTo>
                  <a:close/>
                </a:path>
              </a:pathLst>
            </a:custGeom>
            <a:solidFill>
              <a:srgbClr val="551561"/>
            </a:solidFill>
            <a:ln>
              <a:noFill/>
            </a:ln>
          </p:spPr>
        </p:sp>
        <p:sp>
          <p:nvSpPr>
            <p:cNvPr id="160" name="Google Shape;160;g84284e6585_0_376"/>
            <p:cNvSpPr/>
            <p:nvPr/>
          </p:nvSpPr>
          <p:spPr>
            <a:xfrm>
              <a:off x="3964720" y="2291507"/>
              <a:ext cx="555203" cy="453658"/>
            </a:xfrm>
            <a:custGeom>
              <a:avLst/>
              <a:gdLst/>
              <a:ahLst/>
              <a:cxnLst/>
              <a:rect l="l" t="t" r="r" b="b"/>
              <a:pathLst>
                <a:path w="23257" h="12771" extrusionOk="0">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p:spPr>
        </p:sp>
        <p:sp>
          <p:nvSpPr>
            <p:cNvPr id="161" name="Google Shape;161;g84284e6585_0_376"/>
            <p:cNvSpPr/>
            <p:nvPr/>
          </p:nvSpPr>
          <p:spPr>
            <a:xfrm flipH="1">
              <a:off x="4518736" y="2291507"/>
              <a:ext cx="555203" cy="453658"/>
            </a:xfrm>
            <a:custGeom>
              <a:avLst/>
              <a:gdLst/>
              <a:ahLst/>
              <a:cxnLst/>
              <a:rect l="l" t="t" r="r" b="b"/>
              <a:pathLst>
                <a:path w="23257" h="12771" extrusionOk="0">
                  <a:moveTo>
                    <a:pt x="3727" y="0"/>
                  </a:moveTo>
                  <a:lnTo>
                    <a:pt x="0" y="4522"/>
                  </a:lnTo>
                  <a:lnTo>
                    <a:pt x="23257" y="12771"/>
                  </a:lnTo>
                  <a:lnTo>
                    <a:pt x="23257" y="7056"/>
                  </a:lnTo>
                  <a:close/>
                </a:path>
              </a:pathLst>
            </a:custGeom>
            <a:solidFill>
              <a:srgbClr val="F4B400"/>
            </a:solidFill>
            <a:ln>
              <a:noFill/>
            </a:ln>
          </p:spPr>
        </p:sp>
        <p:sp>
          <p:nvSpPr>
            <p:cNvPr id="162" name="Google Shape;162;g84284e6585_0_376"/>
            <p:cNvSpPr/>
            <p:nvPr/>
          </p:nvSpPr>
          <p:spPr>
            <a:xfrm>
              <a:off x="4084537" y="1922553"/>
              <a:ext cx="435387" cy="501365"/>
            </a:xfrm>
            <a:custGeom>
              <a:avLst/>
              <a:gdLst/>
              <a:ahLst/>
              <a:cxnLst/>
              <a:rect l="l" t="t" r="r" b="b"/>
              <a:pathLst>
                <a:path w="18238" h="14114" extrusionOk="0">
                  <a:moveTo>
                    <a:pt x="6262" y="0"/>
                  </a:moveTo>
                  <a:lnTo>
                    <a:pt x="18238" y="4324"/>
                  </a:lnTo>
                  <a:lnTo>
                    <a:pt x="18238" y="14114"/>
                  </a:lnTo>
                  <a:lnTo>
                    <a:pt x="0" y="7554"/>
                  </a:lnTo>
                  <a:close/>
                </a:path>
              </a:pathLst>
            </a:custGeom>
            <a:solidFill>
              <a:srgbClr val="551561"/>
            </a:solidFill>
            <a:ln>
              <a:noFill/>
            </a:ln>
          </p:spPr>
        </p:sp>
        <p:sp>
          <p:nvSpPr>
            <p:cNvPr id="163" name="Google Shape;163;g84284e6585_0_376"/>
            <p:cNvSpPr/>
            <p:nvPr/>
          </p:nvSpPr>
          <p:spPr>
            <a:xfrm flipH="1">
              <a:off x="4518735" y="1922553"/>
              <a:ext cx="435387" cy="501365"/>
            </a:xfrm>
            <a:custGeom>
              <a:avLst/>
              <a:gdLst/>
              <a:ahLst/>
              <a:cxnLst/>
              <a:rect l="l" t="t" r="r" b="b"/>
              <a:pathLst>
                <a:path w="18238" h="14114" extrusionOk="0">
                  <a:moveTo>
                    <a:pt x="6262" y="0"/>
                  </a:moveTo>
                  <a:lnTo>
                    <a:pt x="18238" y="4324"/>
                  </a:lnTo>
                  <a:lnTo>
                    <a:pt x="18238" y="14114"/>
                  </a:lnTo>
                  <a:lnTo>
                    <a:pt x="0" y="7554"/>
                  </a:lnTo>
                  <a:close/>
                </a:path>
              </a:pathLst>
            </a:custGeom>
            <a:solidFill>
              <a:srgbClr val="701C7F"/>
            </a:solidFill>
            <a:ln>
              <a:noFill/>
            </a:ln>
          </p:spPr>
        </p:sp>
        <p:sp>
          <p:nvSpPr>
            <p:cNvPr id="164" name="Google Shape;164;g84284e6585_0_376"/>
            <p:cNvSpPr/>
            <p:nvPr/>
          </p:nvSpPr>
          <p:spPr>
            <a:xfrm>
              <a:off x="4266040" y="1368287"/>
              <a:ext cx="253884" cy="593119"/>
            </a:xfrm>
            <a:custGeom>
              <a:avLst/>
              <a:gdLst/>
              <a:ahLst/>
              <a:cxnLst/>
              <a:rect l="l" t="t" r="r" b="b"/>
              <a:pathLst>
                <a:path w="10635" h="16697" extrusionOk="0">
                  <a:moveTo>
                    <a:pt x="10635" y="0"/>
                  </a:moveTo>
                  <a:lnTo>
                    <a:pt x="0" y="12722"/>
                  </a:lnTo>
                  <a:lnTo>
                    <a:pt x="10635" y="16697"/>
                  </a:lnTo>
                  <a:close/>
                </a:path>
              </a:pathLst>
            </a:custGeom>
            <a:solidFill>
              <a:srgbClr val="551561"/>
            </a:solidFill>
            <a:ln>
              <a:noFill/>
            </a:ln>
          </p:spPr>
        </p:sp>
        <p:sp>
          <p:nvSpPr>
            <p:cNvPr id="165" name="Google Shape;165;g84284e6585_0_376"/>
            <p:cNvSpPr/>
            <p:nvPr/>
          </p:nvSpPr>
          <p:spPr>
            <a:xfrm flipH="1">
              <a:off x="4518734" y="1368287"/>
              <a:ext cx="253884" cy="593119"/>
            </a:xfrm>
            <a:custGeom>
              <a:avLst/>
              <a:gdLst/>
              <a:ahLst/>
              <a:cxnLst/>
              <a:rect l="l" t="t" r="r" b="b"/>
              <a:pathLst>
                <a:path w="10635" h="16697" extrusionOk="0">
                  <a:moveTo>
                    <a:pt x="10635" y="0"/>
                  </a:moveTo>
                  <a:lnTo>
                    <a:pt x="0" y="12722"/>
                  </a:lnTo>
                  <a:lnTo>
                    <a:pt x="10635" y="16697"/>
                  </a:lnTo>
                  <a:close/>
                </a:path>
              </a:pathLst>
            </a:custGeom>
            <a:solidFill>
              <a:srgbClr val="701C7F"/>
            </a:solidFill>
            <a:ln>
              <a:noFill/>
            </a:ln>
          </p:spPr>
        </p:sp>
        <p:sp>
          <p:nvSpPr>
            <p:cNvPr id="166" name="Google Shape;166;g84284e6585_0_376"/>
            <p:cNvSpPr/>
            <p:nvPr/>
          </p:nvSpPr>
          <p:spPr>
            <a:xfrm>
              <a:off x="3877348" y="2290728"/>
              <a:ext cx="642683" cy="657851"/>
            </a:xfrm>
            <a:custGeom>
              <a:avLst/>
              <a:gdLst/>
              <a:ahLst/>
              <a:cxnLst/>
              <a:rect l="l" t="t" r="r" b="b"/>
              <a:pathLst>
                <a:path w="65016" h="46623" extrusionOk="0">
                  <a:moveTo>
                    <a:pt x="17858" y="0"/>
                  </a:moveTo>
                  <a:lnTo>
                    <a:pt x="0" y="22135"/>
                  </a:lnTo>
                  <a:lnTo>
                    <a:pt x="65016" y="46623"/>
                  </a:lnTo>
                  <a:lnTo>
                    <a:pt x="65016" y="17537"/>
                  </a:lnTo>
                  <a:close/>
                </a:path>
              </a:pathLst>
            </a:custGeom>
            <a:solidFill>
              <a:srgbClr val="551561"/>
            </a:solidFill>
            <a:ln>
              <a:noFill/>
            </a:ln>
          </p:spPr>
        </p:sp>
        <p:sp>
          <p:nvSpPr>
            <p:cNvPr id="167" name="Google Shape;167;g84284e6585_0_376"/>
            <p:cNvSpPr/>
            <p:nvPr/>
          </p:nvSpPr>
          <p:spPr>
            <a:xfrm flipH="1">
              <a:off x="4518572" y="2291772"/>
              <a:ext cx="642683" cy="657851"/>
            </a:xfrm>
            <a:custGeom>
              <a:avLst/>
              <a:gdLst/>
              <a:ahLst/>
              <a:cxnLst/>
              <a:rect l="l" t="t" r="r" b="b"/>
              <a:pathLst>
                <a:path w="65016" h="46623" extrusionOk="0">
                  <a:moveTo>
                    <a:pt x="17858" y="0"/>
                  </a:moveTo>
                  <a:lnTo>
                    <a:pt x="0" y="22135"/>
                  </a:lnTo>
                  <a:lnTo>
                    <a:pt x="65016" y="46623"/>
                  </a:lnTo>
                  <a:lnTo>
                    <a:pt x="65016" y="17537"/>
                  </a:lnTo>
                  <a:close/>
                </a:path>
              </a:pathLst>
            </a:custGeom>
            <a:solidFill>
              <a:srgbClr val="761E86"/>
            </a:solidFill>
            <a:ln>
              <a:noFill/>
            </a:ln>
          </p:spPr>
        </p:sp>
        <p:sp>
          <p:nvSpPr>
            <p:cNvPr id="168" name="Google Shape;168;g84284e6585_0_376"/>
            <p:cNvSpPr/>
            <p:nvPr/>
          </p:nvSpPr>
          <p:spPr>
            <a:xfrm flipH="1">
              <a:off x="4522009" y="2708179"/>
              <a:ext cx="881371" cy="854431"/>
            </a:xfrm>
            <a:custGeom>
              <a:avLst/>
              <a:gdLst/>
              <a:ahLst/>
              <a:cxnLst/>
              <a:rect l="l" t="t" r="r" b="b"/>
              <a:pathLst>
                <a:path w="31954" h="20822" extrusionOk="0">
                  <a:moveTo>
                    <a:pt x="7355" y="0"/>
                  </a:moveTo>
                  <a:lnTo>
                    <a:pt x="31954" y="8796"/>
                  </a:lnTo>
                  <a:lnTo>
                    <a:pt x="31954" y="20822"/>
                  </a:lnTo>
                  <a:lnTo>
                    <a:pt x="0" y="8895"/>
                  </a:lnTo>
                  <a:close/>
                </a:path>
              </a:pathLst>
            </a:custGeom>
            <a:solidFill>
              <a:srgbClr val="7F2090"/>
            </a:solidFill>
            <a:ln>
              <a:noFill/>
            </a:ln>
          </p:spPr>
        </p:sp>
      </p:grpSp>
      <p:sp>
        <p:nvSpPr>
          <p:cNvPr id="169" name="Google Shape;169;g84284e6585_0_376"/>
          <p:cNvSpPr txBox="1">
            <a:spLocks noGrp="1"/>
          </p:cNvSpPr>
          <p:nvPr>
            <p:ph type="title"/>
          </p:nvPr>
        </p:nvSpPr>
        <p:spPr>
          <a:xfrm>
            <a:off x="515500" y="-18411"/>
            <a:ext cx="8316799"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300" b="1" dirty="0">
                <a:latin typeface="Roboto"/>
                <a:ea typeface="Roboto"/>
                <a:cs typeface="Roboto"/>
                <a:sym typeface="Roboto"/>
              </a:rPr>
              <a:t>Data Preprocessing and Feature Engineering Steps</a:t>
            </a:r>
            <a:endParaRPr sz="2300" b="1" dirty="0">
              <a:latin typeface="Roboto"/>
              <a:ea typeface="Roboto"/>
              <a:cs typeface="Roboto"/>
              <a:sym typeface="Roboto"/>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barn(inVertical)">
                                      <p:cBhvr>
                                        <p:cTn id="7" dur="500"/>
                                        <p:tgtEl>
                                          <p:spTgt spid="15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26"/>
                                        </p:tgtEl>
                                        <p:attrNameLst>
                                          <p:attrName>style.visibility</p:attrName>
                                        </p:attrNameLst>
                                      </p:cBhvr>
                                      <p:to>
                                        <p:strVal val="visible"/>
                                      </p:to>
                                    </p:set>
                                    <p:anim calcmode="lin" valueType="num">
                                      <p:cBhvr additive="base">
                                        <p:cTn id="12" dur="500" fill="hold"/>
                                        <p:tgtEl>
                                          <p:spTgt spid="126"/>
                                        </p:tgtEl>
                                        <p:attrNameLst>
                                          <p:attrName>ppt_x</p:attrName>
                                        </p:attrNameLst>
                                      </p:cBhvr>
                                      <p:tavLst>
                                        <p:tav tm="0">
                                          <p:val>
                                            <p:strVal val="1+#ppt_w/2"/>
                                          </p:val>
                                        </p:tav>
                                        <p:tav tm="100000">
                                          <p:val>
                                            <p:strVal val="#ppt_x"/>
                                          </p:val>
                                        </p:tav>
                                      </p:tavLst>
                                    </p:anim>
                                    <p:anim calcmode="lin" valueType="num">
                                      <p:cBhvr additive="base">
                                        <p:cTn id="13" dur="500" fill="hold"/>
                                        <p:tgtEl>
                                          <p:spTgt spid="12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41"/>
                                        </p:tgtEl>
                                        <p:attrNameLst>
                                          <p:attrName>style.visibility</p:attrName>
                                        </p:attrNameLst>
                                      </p:cBhvr>
                                      <p:to>
                                        <p:strVal val="visible"/>
                                      </p:to>
                                    </p:set>
                                    <p:anim calcmode="lin" valueType="num">
                                      <p:cBhvr additive="base">
                                        <p:cTn id="18" dur="500" fill="hold"/>
                                        <p:tgtEl>
                                          <p:spTgt spid="141"/>
                                        </p:tgtEl>
                                        <p:attrNameLst>
                                          <p:attrName>ppt_x</p:attrName>
                                        </p:attrNameLst>
                                      </p:cBhvr>
                                      <p:tavLst>
                                        <p:tav tm="0">
                                          <p:val>
                                            <p:strVal val="0-#ppt_w/2"/>
                                          </p:val>
                                        </p:tav>
                                        <p:tav tm="100000">
                                          <p:val>
                                            <p:strVal val="#ppt_x"/>
                                          </p:val>
                                        </p:tav>
                                      </p:tavLst>
                                    </p:anim>
                                    <p:anim calcmode="lin" valueType="num">
                                      <p:cBhvr additive="base">
                                        <p:cTn id="19" dur="500" fill="hold"/>
                                        <p:tgtEl>
                                          <p:spTgt spid="14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131"/>
                                        </p:tgtEl>
                                        <p:attrNameLst>
                                          <p:attrName>style.visibility</p:attrName>
                                        </p:attrNameLst>
                                      </p:cBhvr>
                                      <p:to>
                                        <p:strVal val="visible"/>
                                      </p:to>
                                    </p:set>
                                    <p:anim calcmode="lin" valueType="num">
                                      <p:cBhvr additive="base">
                                        <p:cTn id="24" dur="500" fill="hold"/>
                                        <p:tgtEl>
                                          <p:spTgt spid="131"/>
                                        </p:tgtEl>
                                        <p:attrNameLst>
                                          <p:attrName>ppt_x</p:attrName>
                                        </p:attrNameLst>
                                      </p:cBhvr>
                                      <p:tavLst>
                                        <p:tav tm="0">
                                          <p:val>
                                            <p:strVal val="1+#ppt_w/2"/>
                                          </p:val>
                                        </p:tav>
                                        <p:tav tm="100000">
                                          <p:val>
                                            <p:strVal val="#ppt_x"/>
                                          </p:val>
                                        </p:tav>
                                      </p:tavLst>
                                    </p:anim>
                                    <p:anim calcmode="lin" valueType="num">
                                      <p:cBhvr additive="base">
                                        <p:cTn id="25" dur="500" fill="hold"/>
                                        <p:tgtEl>
                                          <p:spTgt spid="13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146"/>
                                        </p:tgtEl>
                                        <p:attrNameLst>
                                          <p:attrName>style.visibility</p:attrName>
                                        </p:attrNameLst>
                                      </p:cBhvr>
                                      <p:to>
                                        <p:strVal val="visible"/>
                                      </p:to>
                                    </p:set>
                                    <p:anim calcmode="lin" valueType="num">
                                      <p:cBhvr additive="base">
                                        <p:cTn id="30" dur="500" fill="hold"/>
                                        <p:tgtEl>
                                          <p:spTgt spid="146"/>
                                        </p:tgtEl>
                                        <p:attrNameLst>
                                          <p:attrName>ppt_x</p:attrName>
                                        </p:attrNameLst>
                                      </p:cBhvr>
                                      <p:tavLst>
                                        <p:tav tm="0">
                                          <p:val>
                                            <p:strVal val="0-#ppt_w/2"/>
                                          </p:val>
                                        </p:tav>
                                        <p:tav tm="100000">
                                          <p:val>
                                            <p:strVal val="#ppt_x"/>
                                          </p:val>
                                        </p:tav>
                                      </p:tavLst>
                                    </p:anim>
                                    <p:anim calcmode="lin" valueType="num">
                                      <p:cBhvr additive="base">
                                        <p:cTn id="31" dur="500" fill="hold"/>
                                        <p:tgtEl>
                                          <p:spTgt spid="146"/>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nodeType="clickEffect">
                                  <p:stCondLst>
                                    <p:cond delay="0"/>
                                  </p:stCondLst>
                                  <p:childTnLst>
                                    <p:set>
                                      <p:cBhvr>
                                        <p:cTn id="35" dur="1" fill="hold">
                                          <p:stCondLst>
                                            <p:cond delay="0"/>
                                          </p:stCondLst>
                                        </p:cTn>
                                        <p:tgtEl>
                                          <p:spTgt spid="136"/>
                                        </p:tgtEl>
                                        <p:attrNameLst>
                                          <p:attrName>style.visibility</p:attrName>
                                        </p:attrNameLst>
                                      </p:cBhvr>
                                      <p:to>
                                        <p:strVal val="visible"/>
                                      </p:to>
                                    </p:set>
                                    <p:anim calcmode="lin" valueType="num">
                                      <p:cBhvr additive="base">
                                        <p:cTn id="36" dur="500" fill="hold"/>
                                        <p:tgtEl>
                                          <p:spTgt spid="136"/>
                                        </p:tgtEl>
                                        <p:attrNameLst>
                                          <p:attrName>ppt_x</p:attrName>
                                        </p:attrNameLst>
                                      </p:cBhvr>
                                      <p:tavLst>
                                        <p:tav tm="0">
                                          <p:val>
                                            <p:strVal val="1+#ppt_w/2"/>
                                          </p:val>
                                        </p:tav>
                                        <p:tav tm="100000">
                                          <p:val>
                                            <p:strVal val="#ppt_x"/>
                                          </p:val>
                                        </p:tav>
                                      </p:tavLst>
                                    </p:anim>
                                    <p:anim calcmode="lin" valueType="num">
                                      <p:cBhvr additive="base">
                                        <p:cTn id="37" dur="500" fill="hold"/>
                                        <p:tgtEl>
                                          <p:spTgt spid="1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75107032e4_0_0"/>
          <p:cNvSpPr txBox="1">
            <a:spLocks noGrp="1"/>
          </p:cNvSpPr>
          <p:nvPr>
            <p:ph type="title"/>
          </p:nvPr>
        </p:nvSpPr>
        <p:spPr>
          <a:xfrm>
            <a:off x="552321" y="109500"/>
            <a:ext cx="9109353"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100"/>
              <a:buNone/>
            </a:pPr>
            <a:r>
              <a:rPr lang="en" sz="2300" b="1" dirty="0">
                <a:latin typeface="Roboto"/>
                <a:ea typeface="Roboto"/>
                <a:cs typeface="Roboto"/>
                <a:sym typeface="Roboto"/>
              </a:rPr>
              <a:t>Extract year and month from datetime data</a:t>
            </a:r>
            <a:endParaRPr sz="2300" b="1" dirty="0">
              <a:latin typeface="Roboto"/>
              <a:ea typeface="Roboto"/>
              <a:cs typeface="Roboto"/>
              <a:sym typeface="Roboto"/>
            </a:endParaRPr>
          </a:p>
        </p:txBody>
      </p:sp>
      <p:sp>
        <p:nvSpPr>
          <p:cNvPr id="175" name="Google Shape;175;g75107032e4_0_0"/>
          <p:cNvSpPr txBox="1">
            <a:spLocks noGrp="1"/>
          </p:cNvSpPr>
          <p:nvPr>
            <p:ph type="body" idx="1"/>
          </p:nvPr>
        </p:nvSpPr>
        <p:spPr>
          <a:xfrm>
            <a:off x="552321" y="797798"/>
            <a:ext cx="7894778" cy="434570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rgbClr val="000000"/>
                </a:solidFill>
                <a:latin typeface="Calibri" panose="020F0502020204030204" pitchFamily="34" charset="0"/>
                <a:ea typeface="Roboto"/>
                <a:cs typeface="Calibri" panose="020F0502020204030204" pitchFamily="34" charset="0"/>
                <a:sym typeface="Roboto"/>
              </a:rPr>
              <a:t>Sample code to extract year and month:</a:t>
            </a:r>
            <a:endParaRPr sz="1800" dirty="0">
              <a:solidFill>
                <a:srgbClr val="000000"/>
              </a:solidFill>
              <a:latin typeface="Calibri" panose="020F0502020204030204" pitchFamily="34" charset="0"/>
              <a:ea typeface="Roboto"/>
              <a:cs typeface="Calibri" panose="020F0502020204030204" pitchFamily="34" charset="0"/>
              <a:sym typeface="Roboto"/>
            </a:endParaRPr>
          </a:p>
          <a:p>
            <a:pPr marL="0" lvl="0" indent="0" algn="l" rtl="0">
              <a:lnSpc>
                <a:spcPct val="115000"/>
              </a:lnSpc>
              <a:spcBef>
                <a:spcPts val="1600"/>
              </a:spcBef>
              <a:spcAft>
                <a:spcPts val="0"/>
              </a:spcAft>
              <a:buNone/>
            </a:pPr>
            <a:endParaRPr sz="1800" dirty="0">
              <a:solidFill>
                <a:srgbClr val="000000"/>
              </a:solidFill>
              <a:latin typeface="Calibri" panose="020F0502020204030204" pitchFamily="34" charset="0"/>
              <a:ea typeface="Roboto"/>
              <a:cs typeface="Calibri" panose="020F0502020204030204" pitchFamily="34" charset="0"/>
              <a:sym typeface="Roboto"/>
            </a:endParaRPr>
          </a:p>
          <a:p>
            <a:pPr marL="0" lvl="0" indent="0" algn="l" rtl="0">
              <a:lnSpc>
                <a:spcPct val="115000"/>
              </a:lnSpc>
              <a:spcBef>
                <a:spcPts val="1600"/>
              </a:spcBef>
              <a:spcAft>
                <a:spcPts val="0"/>
              </a:spcAft>
              <a:buNone/>
            </a:pPr>
            <a:endParaRPr sz="1800" dirty="0">
              <a:solidFill>
                <a:srgbClr val="000000"/>
              </a:solidFill>
              <a:latin typeface="Calibri" panose="020F0502020204030204" pitchFamily="34" charset="0"/>
              <a:ea typeface="Roboto"/>
              <a:cs typeface="Calibri" panose="020F0502020204030204" pitchFamily="34" charset="0"/>
              <a:sym typeface="Roboto"/>
            </a:endParaRPr>
          </a:p>
          <a:p>
            <a:pPr marL="0" lvl="0" indent="0" algn="l" rtl="0">
              <a:lnSpc>
                <a:spcPct val="115000"/>
              </a:lnSpc>
              <a:spcBef>
                <a:spcPts val="1600"/>
              </a:spcBef>
              <a:spcAft>
                <a:spcPts val="0"/>
              </a:spcAft>
              <a:buNone/>
            </a:pPr>
            <a:r>
              <a:rPr lang="en" sz="1800" dirty="0">
                <a:solidFill>
                  <a:srgbClr val="000000"/>
                </a:solidFill>
                <a:latin typeface="Calibri" panose="020F0502020204030204" pitchFamily="34" charset="0"/>
                <a:ea typeface="Roboto"/>
                <a:cs typeface="Calibri" panose="020F0502020204030204" pitchFamily="34" charset="0"/>
                <a:sym typeface="Roboto"/>
              </a:rPr>
              <a:t>Rationale of extracting year and month:</a:t>
            </a:r>
            <a:endParaRPr sz="1800" dirty="0">
              <a:solidFill>
                <a:srgbClr val="000000"/>
              </a:solidFill>
              <a:latin typeface="Calibri" panose="020F0502020204030204" pitchFamily="34" charset="0"/>
              <a:ea typeface="Roboto"/>
              <a:cs typeface="Calibri" panose="020F0502020204030204" pitchFamily="34" charset="0"/>
              <a:sym typeface="Roboto"/>
            </a:endParaRPr>
          </a:p>
          <a:p>
            <a:pPr marL="457200" lvl="0" indent="-285750" algn="just" rtl="0">
              <a:lnSpc>
                <a:spcPct val="115000"/>
              </a:lnSpc>
              <a:spcBef>
                <a:spcPts val="1600"/>
              </a:spcBef>
              <a:spcAft>
                <a:spcPts val="0"/>
              </a:spcAft>
              <a:buClr>
                <a:srgbClr val="000000"/>
              </a:buClr>
              <a:buSzPts val="1800"/>
              <a:buFont typeface="Roboto"/>
              <a:buChar char="●"/>
            </a:pPr>
            <a:r>
              <a:rPr lang="en" sz="1800" u="sng" dirty="0">
                <a:solidFill>
                  <a:srgbClr val="000000"/>
                </a:solidFill>
                <a:latin typeface="Calibri" panose="020F0502020204030204" pitchFamily="34" charset="0"/>
                <a:ea typeface="Roboto"/>
                <a:cs typeface="Calibri" panose="020F0502020204030204" pitchFamily="34" charset="0"/>
                <a:sym typeface="Roboto"/>
              </a:rPr>
              <a:t>Year</a:t>
            </a:r>
            <a:r>
              <a:rPr lang="en" sz="1800" dirty="0">
                <a:solidFill>
                  <a:srgbClr val="000000"/>
                </a:solidFill>
                <a:latin typeface="Calibri" panose="020F0502020204030204" pitchFamily="34" charset="0"/>
                <a:ea typeface="Roboto"/>
                <a:cs typeface="Calibri" panose="020F0502020204030204" pitchFamily="34" charset="0"/>
                <a:sym typeface="Roboto"/>
              </a:rPr>
              <a:t> : If the year comes up as an important variable then while running the model on retrospection, we can get a clear result.</a:t>
            </a:r>
            <a:endParaRPr sz="1800" dirty="0">
              <a:solidFill>
                <a:srgbClr val="000000"/>
              </a:solidFill>
              <a:latin typeface="Calibri" panose="020F0502020204030204" pitchFamily="34" charset="0"/>
              <a:ea typeface="Roboto"/>
              <a:cs typeface="Calibri" panose="020F0502020204030204" pitchFamily="34" charset="0"/>
              <a:sym typeface="Roboto"/>
            </a:endParaRPr>
          </a:p>
          <a:p>
            <a:pPr marL="457200" lvl="0" indent="-285750" algn="just" rtl="0">
              <a:lnSpc>
                <a:spcPct val="115000"/>
              </a:lnSpc>
              <a:spcBef>
                <a:spcPts val="1000"/>
              </a:spcBef>
              <a:spcAft>
                <a:spcPts val="1000"/>
              </a:spcAft>
              <a:buClr>
                <a:srgbClr val="000000"/>
              </a:buClr>
              <a:buSzPts val="1800"/>
              <a:buFont typeface="Roboto"/>
              <a:buChar char="●"/>
            </a:pPr>
            <a:r>
              <a:rPr lang="en" sz="1800" u="sng" dirty="0">
                <a:solidFill>
                  <a:srgbClr val="000000"/>
                </a:solidFill>
                <a:latin typeface="Calibri" panose="020F0502020204030204" pitchFamily="34" charset="0"/>
                <a:ea typeface="Roboto"/>
                <a:cs typeface="Calibri" panose="020F0502020204030204" pitchFamily="34" charset="0"/>
                <a:sym typeface="Roboto"/>
              </a:rPr>
              <a:t>Month</a:t>
            </a:r>
            <a:r>
              <a:rPr lang="en" sz="1800" dirty="0">
                <a:solidFill>
                  <a:srgbClr val="000000"/>
                </a:solidFill>
                <a:latin typeface="Calibri" panose="020F0502020204030204" pitchFamily="34" charset="0"/>
                <a:ea typeface="Roboto"/>
                <a:cs typeface="Calibri" panose="020F0502020204030204" pitchFamily="34" charset="0"/>
                <a:sym typeface="Roboto"/>
              </a:rPr>
              <a:t> : If the month comes up as an important variable (seasonality) then having the month as a separate variable will give a better result.</a:t>
            </a:r>
            <a:endParaRPr sz="1800" dirty="0">
              <a:solidFill>
                <a:srgbClr val="000000"/>
              </a:solidFill>
              <a:latin typeface="Calibri" panose="020F0502020204030204" pitchFamily="34" charset="0"/>
              <a:ea typeface="Roboto"/>
              <a:cs typeface="Calibri" panose="020F0502020204030204" pitchFamily="34" charset="0"/>
              <a:sym typeface="Roboto"/>
            </a:endParaRPr>
          </a:p>
        </p:txBody>
      </p:sp>
      <p:pic>
        <p:nvPicPr>
          <p:cNvPr id="176" name="Google Shape;176;g75107032e4_0_0"/>
          <p:cNvPicPr preferRelativeResize="0"/>
          <p:nvPr/>
        </p:nvPicPr>
        <p:blipFill>
          <a:blip r:embed="rId3">
            <a:alphaModFix/>
          </a:blip>
          <a:stretch>
            <a:fillRect/>
          </a:stretch>
        </p:blipFill>
        <p:spPr>
          <a:xfrm>
            <a:off x="650657" y="1165800"/>
            <a:ext cx="7690024" cy="85040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2"/>
          <p:cNvSpPr txBox="1">
            <a:spLocks noGrp="1"/>
          </p:cNvSpPr>
          <p:nvPr>
            <p:ph type="title"/>
          </p:nvPr>
        </p:nvSpPr>
        <p:spPr>
          <a:xfrm>
            <a:off x="564597" y="72679"/>
            <a:ext cx="9176858"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100"/>
              <a:buNone/>
            </a:pPr>
            <a:r>
              <a:rPr lang="en" sz="2300" b="1" dirty="0">
                <a:latin typeface="Roboto"/>
                <a:ea typeface="Roboto"/>
                <a:cs typeface="Roboto"/>
                <a:sym typeface="Roboto"/>
              </a:rPr>
              <a:t>Dropping irrelevant features from the dataset</a:t>
            </a:r>
            <a:endParaRPr sz="2300" b="1" dirty="0">
              <a:latin typeface="Roboto"/>
              <a:ea typeface="Roboto"/>
              <a:cs typeface="Roboto"/>
              <a:sym typeface="Roboto"/>
            </a:endParaRPr>
          </a:p>
        </p:txBody>
      </p:sp>
      <p:sp>
        <p:nvSpPr>
          <p:cNvPr id="182" name="Google Shape;182;p12"/>
          <p:cNvSpPr txBox="1">
            <a:spLocks noGrp="1"/>
          </p:cNvSpPr>
          <p:nvPr>
            <p:ph type="body" idx="1"/>
          </p:nvPr>
        </p:nvSpPr>
        <p:spPr>
          <a:xfrm>
            <a:off x="417309" y="889852"/>
            <a:ext cx="8318965" cy="4253648"/>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600" b="1" dirty="0">
                <a:solidFill>
                  <a:srgbClr val="0B5394"/>
                </a:solidFill>
                <a:latin typeface="Calibri" panose="020F0502020204030204" pitchFamily="34" charset="0"/>
                <a:cs typeface="Calibri" panose="020F0502020204030204" pitchFamily="34" charset="0"/>
              </a:rPr>
              <a:t>LEGAL NAME , DOING BUSINESS AS NAME :</a:t>
            </a:r>
            <a:r>
              <a:rPr lang="en" sz="1600" dirty="0">
                <a:solidFill>
                  <a:srgbClr val="0B5394"/>
                </a:solidFill>
                <a:latin typeface="Calibri" panose="020F0502020204030204" pitchFamily="34" charset="0"/>
                <a:cs typeface="Calibri" panose="020F0502020204030204" pitchFamily="34" charset="0"/>
              </a:rPr>
              <a:t> </a:t>
            </a:r>
            <a:r>
              <a:rPr lang="en" sz="1600" dirty="0">
                <a:solidFill>
                  <a:srgbClr val="000000"/>
                </a:solidFill>
                <a:latin typeface="Calibri" panose="020F0502020204030204" pitchFamily="34" charset="0"/>
                <a:cs typeface="Calibri" panose="020F0502020204030204" pitchFamily="34" charset="0"/>
              </a:rPr>
              <a:t> Names can not affect the decision of whether a person is entitled to get a business license or not.</a:t>
            </a:r>
            <a:endParaRPr sz="1600" dirty="0">
              <a:solidFill>
                <a:srgbClr val="000000"/>
              </a:solidFill>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sz="1600" b="1" dirty="0">
                <a:solidFill>
                  <a:srgbClr val="0B5394"/>
                </a:solidFill>
                <a:latin typeface="Calibri" panose="020F0502020204030204" pitchFamily="34" charset="0"/>
                <a:cs typeface="Calibri" panose="020F0502020204030204" pitchFamily="34" charset="0"/>
              </a:rPr>
              <a:t>ID, LICENSE ID :</a:t>
            </a:r>
            <a:r>
              <a:rPr lang="en" sz="1600" dirty="0">
                <a:solidFill>
                  <a:srgbClr val="000000"/>
                </a:solidFill>
                <a:latin typeface="Calibri" panose="020F0502020204030204" pitchFamily="34" charset="0"/>
                <a:cs typeface="Calibri" panose="020F0502020204030204" pitchFamily="34" charset="0"/>
              </a:rPr>
              <a:t> These features have unique values for every data point, so the ML model might not learn any pattern from it. Also multiple records belonging to the same license application have different License IDs and these IDs are not known to the general public.</a:t>
            </a:r>
            <a:endParaRPr sz="1600" dirty="0">
              <a:solidFill>
                <a:srgbClr val="000000"/>
              </a:solidFill>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sz="1600" b="1" dirty="0">
                <a:solidFill>
                  <a:srgbClr val="0B5394"/>
                </a:solidFill>
                <a:latin typeface="Calibri" panose="020F0502020204030204" pitchFamily="34" charset="0"/>
                <a:cs typeface="Calibri" panose="020F0502020204030204" pitchFamily="34" charset="0"/>
              </a:rPr>
              <a:t>ADDRESS :</a:t>
            </a:r>
            <a:r>
              <a:rPr lang="en" sz="1600" dirty="0">
                <a:solidFill>
                  <a:srgbClr val="000000"/>
                </a:solidFill>
                <a:latin typeface="Calibri" panose="020F0502020204030204" pitchFamily="34" charset="0"/>
                <a:cs typeface="Calibri" panose="020F0502020204030204" pitchFamily="34" charset="0"/>
              </a:rPr>
              <a:t> Not necessary since the city,state,zip code etc of the business office is given as separate features.</a:t>
            </a:r>
            <a:endParaRPr sz="1600" dirty="0">
              <a:solidFill>
                <a:srgbClr val="000000"/>
              </a:solidFill>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sz="1600" b="1" dirty="0">
                <a:solidFill>
                  <a:srgbClr val="0B5394"/>
                </a:solidFill>
                <a:latin typeface="Calibri" panose="020F0502020204030204" pitchFamily="34" charset="0"/>
                <a:cs typeface="Calibri" panose="020F0502020204030204" pitchFamily="34" charset="0"/>
              </a:rPr>
              <a:t>WARD PRECINCT :</a:t>
            </a:r>
            <a:r>
              <a:rPr lang="en" sz="1600" dirty="0">
                <a:solidFill>
                  <a:srgbClr val="0B5394"/>
                </a:solidFill>
                <a:latin typeface="Calibri" panose="020F0502020204030204" pitchFamily="34" charset="0"/>
                <a:cs typeface="Calibri" panose="020F0502020204030204" pitchFamily="34" charset="0"/>
              </a:rPr>
              <a:t> </a:t>
            </a:r>
            <a:r>
              <a:rPr lang="en" sz="1600" dirty="0">
                <a:solidFill>
                  <a:srgbClr val="000000"/>
                </a:solidFill>
                <a:latin typeface="Calibri" panose="020F0502020204030204" pitchFamily="34" charset="0"/>
                <a:cs typeface="Calibri" panose="020F0502020204030204" pitchFamily="34" charset="0"/>
              </a:rPr>
              <a:t>Made up of Ward and Precinct data which are already two separate features.</a:t>
            </a:r>
            <a:endParaRPr sz="1600" dirty="0">
              <a:solidFill>
                <a:srgbClr val="000000"/>
              </a:solidFill>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sz="1600" b="1" dirty="0">
                <a:solidFill>
                  <a:srgbClr val="0B5394"/>
                </a:solidFill>
                <a:latin typeface="Calibri" panose="020F0502020204030204" pitchFamily="34" charset="0"/>
                <a:cs typeface="Calibri" panose="020F0502020204030204" pitchFamily="34" charset="0"/>
              </a:rPr>
              <a:t>APPLICATION CREATED DATE :</a:t>
            </a:r>
            <a:r>
              <a:rPr lang="en" sz="1600" dirty="0">
                <a:solidFill>
                  <a:srgbClr val="0B5394"/>
                </a:solidFill>
                <a:latin typeface="Calibri" panose="020F0502020204030204" pitchFamily="34" charset="0"/>
                <a:cs typeface="Calibri" panose="020F0502020204030204" pitchFamily="34" charset="0"/>
              </a:rPr>
              <a:t> </a:t>
            </a:r>
            <a:r>
              <a:rPr lang="en" sz="1600" dirty="0">
                <a:solidFill>
                  <a:srgbClr val="000000"/>
                </a:solidFill>
                <a:latin typeface="Calibri" panose="020F0502020204030204" pitchFamily="34" charset="0"/>
                <a:cs typeface="Calibri" panose="020F0502020204030204" pitchFamily="34" charset="0"/>
              </a:rPr>
              <a:t>RENEW type records do not have an Application Created Date.</a:t>
            </a:r>
            <a:endParaRPr sz="1600" dirty="0">
              <a:solidFill>
                <a:srgbClr val="000000"/>
              </a:solidFill>
              <a:latin typeface="Calibri" panose="020F0502020204030204" pitchFamily="34" charset="0"/>
              <a:cs typeface="Calibri" panose="020F0502020204030204" pitchFamily="34" charset="0"/>
            </a:endParaRPr>
          </a:p>
          <a:p>
            <a:pPr marL="457200" lvl="0" indent="-330200" algn="l" rtl="0">
              <a:spcBef>
                <a:spcPts val="0"/>
              </a:spcBef>
              <a:spcAft>
                <a:spcPts val="0"/>
              </a:spcAft>
              <a:buSzPts val="1600"/>
              <a:buChar char="●"/>
            </a:pPr>
            <a:r>
              <a:rPr lang="en" sz="1600" b="1" dirty="0">
                <a:solidFill>
                  <a:srgbClr val="0B5394"/>
                </a:solidFill>
                <a:latin typeface="Calibri" panose="020F0502020204030204" pitchFamily="34" charset="0"/>
                <a:cs typeface="Calibri" panose="020F0502020204030204" pitchFamily="34" charset="0"/>
              </a:rPr>
              <a:t>SSA :</a:t>
            </a:r>
            <a:r>
              <a:rPr lang="en" sz="1600" dirty="0">
                <a:solidFill>
                  <a:srgbClr val="000000"/>
                </a:solidFill>
                <a:latin typeface="Calibri" panose="020F0502020204030204" pitchFamily="34" charset="0"/>
                <a:cs typeface="Calibri" panose="020F0502020204030204" pitchFamily="34" charset="0"/>
              </a:rPr>
              <a:t> This feature has a lot of missing values.</a:t>
            </a:r>
            <a:endParaRPr sz="1600" dirty="0">
              <a:solidFill>
                <a:srgbClr val="000000"/>
              </a:solidFill>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sz="1600" b="1" dirty="0">
                <a:solidFill>
                  <a:srgbClr val="0B5394"/>
                </a:solidFill>
                <a:latin typeface="Calibri" panose="020F0502020204030204" pitchFamily="34" charset="0"/>
                <a:cs typeface="Calibri" panose="020F0502020204030204" pitchFamily="34" charset="0"/>
              </a:rPr>
              <a:t>LOCATION :</a:t>
            </a:r>
            <a:r>
              <a:rPr lang="en" sz="1600" dirty="0">
                <a:solidFill>
                  <a:srgbClr val="0B5394"/>
                </a:solidFill>
                <a:latin typeface="Calibri" panose="020F0502020204030204" pitchFamily="34" charset="0"/>
                <a:cs typeface="Calibri" panose="020F0502020204030204" pitchFamily="34" charset="0"/>
              </a:rPr>
              <a:t> </a:t>
            </a:r>
            <a:r>
              <a:rPr lang="en" sz="1600" dirty="0">
                <a:solidFill>
                  <a:srgbClr val="000000"/>
                </a:solidFill>
                <a:latin typeface="Calibri" panose="020F0502020204030204" pitchFamily="34" charset="0"/>
                <a:cs typeface="Calibri" panose="020F0502020204030204" pitchFamily="34" charset="0"/>
              </a:rPr>
              <a:t>Not necessary since LATITUDE AND LONGITUDE data given as separate features.</a:t>
            </a:r>
            <a:endParaRPr sz="1600" dirty="0">
              <a:solidFill>
                <a:srgbClr val="000000"/>
              </a:solidFill>
              <a:latin typeface="Calibri" panose="020F0502020204030204" pitchFamily="34" charset="0"/>
              <a:cs typeface="Calibri" panose="020F0502020204030204" pitchFamily="34" charset="0"/>
            </a:endParaRPr>
          </a:p>
          <a:p>
            <a:pPr marL="457200" lvl="0" indent="0" algn="l" rtl="0">
              <a:lnSpc>
                <a:spcPct val="115000"/>
              </a:lnSpc>
              <a:spcBef>
                <a:spcPts val="1600"/>
              </a:spcBef>
              <a:spcAft>
                <a:spcPts val="1600"/>
              </a:spcAft>
              <a:buNone/>
            </a:pPr>
            <a:endParaRPr sz="1600"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84284e6585_0_1005"/>
          <p:cNvSpPr txBox="1">
            <a:spLocks noGrp="1"/>
          </p:cNvSpPr>
          <p:nvPr>
            <p:ph type="title"/>
          </p:nvPr>
        </p:nvSpPr>
        <p:spPr>
          <a:xfrm>
            <a:off x="515500" y="163000"/>
            <a:ext cx="831679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b="1" dirty="0">
                <a:latin typeface="Calibri" panose="020F0502020204030204" pitchFamily="34" charset="0"/>
                <a:ea typeface="Roboto"/>
                <a:cs typeface="Calibri" panose="020F0502020204030204" pitchFamily="34" charset="0"/>
                <a:sym typeface="Roboto"/>
              </a:rPr>
              <a:t>Imputing missing values</a:t>
            </a:r>
            <a:endParaRPr sz="2300" b="1" dirty="0">
              <a:latin typeface="Calibri" panose="020F0502020204030204" pitchFamily="34" charset="0"/>
              <a:ea typeface="Roboto"/>
              <a:cs typeface="Calibri" panose="020F0502020204030204" pitchFamily="34" charset="0"/>
              <a:sym typeface="Roboto"/>
            </a:endParaRPr>
          </a:p>
        </p:txBody>
      </p:sp>
      <p:sp>
        <p:nvSpPr>
          <p:cNvPr id="188" name="Google Shape;188;g84284e6585_0_1005"/>
          <p:cNvSpPr txBox="1">
            <a:spLocks noGrp="1"/>
          </p:cNvSpPr>
          <p:nvPr>
            <p:ph type="body" idx="1"/>
          </p:nvPr>
        </p:nvSpPr>
        <p:spPr>
          <a:xfrm>
            <a:off x="515500" y="735700"/>
            <a:ext cx="8316800" cy="38331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sz="1800" dirty="0">
                <a:solidFill>
                  <a:srgbClr val="000000"/>
                </a:solidFill>
                <a:latin typeface="Calibri" panose="020F0502020204030204" pitchFamily="34" charset="0"/>
                <a:ea typeface="Roboto"/>
                <a:cs typeface="Calibri" panose="020F0502020204030204" pitchFamily="34" charset="0"/>
                <a:sym typeface="Roboto"/>
              </a:rPr>
              <a:t>Methods used to handle missing data</a:t>
            </a:r>
            <a:endParaRPr sz="1800" dirty="0">
              <a:solidFill>
                <a:srgbClr val="000000"/>
              </a:solidFill>
              <a:latin typeface="Calibri" panose="020F0502020204030204" pitchFamily="34" charset="0"/>
              <a:ea typeface="Roboto"/>
              <a:cs typeface="Calibri" panose="020F0502020204030204" pitchFamily="34" charset="0"/>
              <a:sym typeface="Roboto"/>
            </a:endParaRPr>
          </a:p>
          <a:p>
            <a:pPr marL="457200" lvl="0" indent="-342900" algn="l" rtl="0">
              <a:lnSpc>
                <a:spcPct val="115000"/>
              </a:lnSpc>
              <a:spcBef>
                <a:spcPts val="500"/>
              </a:spcBef>
              <a:spcAft>
                <a:spcPts val="0"/>
              </a:spcAft>
              <a:buClr>
                <a:srgbClr val="000000"/>
              </a:buClr>
              <a:buSzPts val="1800"/>
              <a:buFont typeface="Roboto"/>
              <a:buChar char="●"/>
            </a:pPr>
            <a:r>
              <a:rPr lang="en" sz="1800" dirty="0">
                <a:solidFill>
                  <a:srgbClr val="000000"/>
                </a:solidFill>
                <a:latin typeface="Calibri" panose="020F0502020204030204" pitchFamily="34" charset="0"/>
                <a:ea typeface="Roboto"/>
                <a:cs typeface="Calibri" panose="020F0502020204030204" pitchFamily="34" charset="0"/>
                <a:sym typeface="Roboto"/>
              </a:rPr>
              <a:t> Average : Used for Latitude, Longitude (Location data)</a:t>
            </a:r>
            <a:endParaRPr sz="1800" dirty="0">
              <a:solidFill>
                <a:srgbClr val="000000"/>
              </a:solidFill>
              <a:latin typeface="Calibri" panose="020F0502020204030204" pitchFamily="34" charset="0"/>
              <a:ea typeface="Roboto"/>
              <a:cs typeface="Calibri" panose="020F0502020204030204" pitchFamily="34" charset="0"/>
              <a:sym typeface="Roboto"/>
            </a:endParaRPr>
          </a:p>
          <a:p>
            <a:pPr marL="457200" lvl="0" indent="0" algn="l" rtl="0">
              <a:lnSpc>
                <a:spcPct val="115000"/>
              </a:lnSpc>
              <a:spcBef>
                <a:spcPts val="500"/>
              </a:spcBef>
              <a:spcAft>
                <a:spcPts val="0"/>
              </a:spcAft>
              <a:buNone/>
            </a:pPr>
            <a:r>
              <a:rPr lang="en" sz="1800" b="1" i="1" dirty="0">
                <a:solidFill>
                  <a:srgbClr val="000000"/>
                </a:solidFill>
                <a:highlight>
                  <a:srgbClr val="FFBBBB"/>
                </a:highlight>
                <a:latin typeface="Calibri" panose="020F0502020204030204" pitchFamily="34" charset="0"/>
                <a:ea typeface="Courier New"/>
                <a:cs typeface="Calibri" panose="020F0502020204030204" pitchFamily="34" charset="0"/>
                <a:sym typeface="Courier New"/>
              </a:rPr>
              <a:t>#train_data[j] = train_data[j].fillna(train_data[j].mean())</a:t>
            </a:r>
            <a:endParaRPr sz="1800" b="1" i="1" dirty="0">
              <a:solidFill>
                <a:srgbClr val="000000"/>
              </a:solidFill>
              <a:highlight>
                <a:srgbClr val="FFBBBB"/>
              </a:highlight>
              <a:latin typeface="Calibri" panose="020F0502020204030204" pitchFamily="34" charset="0"/>
              <a:ea typeface="Courier New"/>
              <a:cs typeface="Calibri" panose="020F0502020204030204" pitchFamily="34" charset="0"/>
              <a:sym typeface="Courier New"/>
            </a:endParaRPr>
          </a:p>
          <a:p>
            <a:pPr marL="0" lvl="0" indent="0" algn="l" rtl="0">
              <a:lnSpc>
                <a:spcPct val="115000"/>
              </a:lnSpc>
              <a:spcBef>
                <a:spcPts val="500"/>
              </a:spcBef>
              <a:spcAft>
                <a:spcPts val="0"/>
              </a:spcAft>
              <a:buNone/>
            </a:pPr>
            <a:endParaRPr sz="1800" dirty="0">
              <a:solidFill>
                <a:srgbClr val="000000"/>
              </a:solidFill>
              <a:latin typeface="Calibri" panose="020F0502020204030204" pitchFamily="34" charset="0"/>
              <a:ea typeface="Roboto"/>
              <a:cs typeface="Calibri" panose="020F0502020204030204" pitchFamily="34" charset="0"/>
              <a:sym typeface="Roboto"/>
            </a:endParaRPr>
          </a:p>
          <a:p>
            <a:pPr marL="457200" lvl="0" indent="-342900" algn="l" rtl="0">
              <a:lnSpc>
                <a:spcPct val="115000"/>
              </a:lnSpc>
              <a:spcBef>
                <a:spcPts val="500"/>
              </a:spcBef>
              <a:spcAft>
                <a:spcPts val="0"/>
              </a:spcAft>
              <a:buClr>
                <a:srgbClr val="000000"/>
              </a:buClr>
              <a:buSzPts val="1800"/>
              <a:buFont typeface="Roboto"/>
              <a:buChar char="●"/>
            </a:pPr>
            <a:r>
              <a:rPr lang="en" sz="1800" dirty="0">
                <a:solidFill>
                  <a:srgbClr val="000000"/>
                </a:solidFill>
                <a:latin typeface="Calibri" panose="020F0502020204030204" pitchFamily="34" charset="0"/>
                <a:ea typeface="Roboto"/>
                <a:cs typeface="Calibri" panose="020F0502020204030204" pitchFamily="34" charset="0"/>
                <a:sym typeface="Roboto"/>
              </a:rPr>
              <a:t>Rounded Average : Used for year and month ( These features cannot be decimal)</a:t>
            </a:r>
            <a:endParaRPr sz="1800" dirty="0">
              <a:solidFill>
                <a:srgbClr val="000000"/>
              </a:solidFill>
              <a:latin typeface="Calibri" panose="020F0502020204030204" pitchFamily="34" charset="0"/>
              <a:ea typeface="Roboto"/>
              <a:cs typeface="Calibri" panose="020F0502020204030204" pitchFamily="34" charset="0"/>
              <a:sym typeface="Roboto"/>
            </a:endParaRPr>
          </a:p>
          <a:p>
            <a:pPr marL="457200" lvl="0" indent="0" algn="l" rtl="0">
              <a:lnSpc>
                <a:spcPct val="115000"/>
              </a:lnSpc>
              <a:spcBef>
                <a:spcPts val="500"/>
              </a:spcBef>
              <a:spcAft>
                <a:spcPts val="0"/>
              </a:spcAft>
              <a:buNone/>
            </a:pPr>
            <a:r>
              <a:rPr lang="en" sz="1800" b="1" i="1" dirty="0">
                <a:solidFill>
                  <a:srgbClr val="000000"/>
                </a:solidFill>
                <a:highlight>
                  <a:srgbClr val="FFBBBB"/>
                </a:highlight>
                <a:latin typeface="Calibri" panose="020F0502020204030204" pitchFamily="34" charset="0"/>
                <a:ea typeface="Courier New"/>
                <a:cs typeface="Calibri" panose="020F0502020204030204" pitchFamily="34" charset="0"/>
                <a:sym typeface="Courier New"/>
              </a:rPr>
              <a:t>#train_data[i] = train_data[i].fillna(round(train_data[i].mean()))</a:t>
            </a:r>
            <a:endParaRPr sz="1800" b="1" i="1" dirty="0">
              <a:solidFill>
                <a:srgbClr val="000000"/>
              </a:solidFill>
              <a:highlight>
                <a:srgbClr val="FFBBBB"/>
              </a:highlight>
              <a:latin typeface="Calibri" panose="020F0502020204030204" pitchFamily="34" charset="0"/>
              <a:ea typeface="Courier New"/>
              <a:cs typeface="Calibri" panose="020F0502020204030204" pitchFamily="34" charset="0"/>
              <a:sym typeface="Courier New"/>
            </a:endParaRPr>
          </a:p>
          <a:p>
            <a:pPr marL="457200" lvl="0" indent="0" algn="l" rtl="0">
              <a:lnSpc>
                <a:spcPct val="115000"/>
              </a:lnSpc>
              <a:spcBef>
                <a:spcPts val="500"/>
              </a:spcBef>
              <a:spcAft>
                <a:spcPts val="0"/>
              </a:spcAft>
              <a:buNone/>
            </a:pPr>
            <a:endParaRPr sz="1800" i="1" dirty="0">
              <a:solidFill>
                <a:srgbClr val="000000"/>
              </a:solidFill>
              <a:highlight>
                <a:srgbClr val="CFE2F3"/>
              </a:highlight>
              <a:latin typeface="Calibri" panose="020F0502020204030204" pitchFamily="34" charset="0"/>
              <a:ea typeface="Courier New"/>
              <a:cs typeface="Calibri" panose="020F0502020204030204" pitchFamily="34" charset="0"/>
              <a:sym typeface="Courier New"/>
            </a:endParaRPr>
          </a:p>
          <a:p>
            <a:pPr marL="457200" lvl="0" indent="-342900" algn="l" rtl="0">
              <a:lnSpc>
                <a:spcPct val="115000"/>
              </a:lnSpc>
              <a:spcBef>
                <a:spcPts val="500"/>
              </a:spcBef>
              <a:spcAft>
                <a:spcPts val="0"/>
              </a:spcAft>
              <a:buClr>
                <a:srgbClr val="000000"/>
              </a:buClr>
              <a:buSzPts val="1800"/>
              <a:buFont typeface="Roboto"/>
              <a:buChar char="●"/>
            </a:pPr>
            <a:r>
              <a:rPr lang="en" sz="1800" dirty="0">
                <a:solidFill>
                  <a:srgbClr val="000000"/>
                </a:solidFill>
                <a:latin typeface="Calibri" panose="020F0502020204030204" pitchFamily="34" charset="0"/>
                <a:ea typeface="Roboto"/>
                <a:cs typeface="Calibri" panose="020F0502020204030204" pitchFamily="34" charset="0"/>
                <a:sym typeface="Roboto"/>
              </a:rPr>
              <a:t>Impute to zero: Used for identifiers ( WARD, PRECINCT, POLICE DISTRICT, LICENSE NUMBER, ZIP CODE)</a:t>
            </a:r>
            <a:endParaRPr sz="1800" dirty="0">
              <a:solidFill>
                <a:srgbClr val="000000"/>
              </a:solidFill>
              <a:latin typeface="Calibri" panose="020F0502020204030204" pitchFamily="34" charset="0"/>
              <a:ea typeface="Roboto"/>
              <a:cs typeface="Calibri" panose="020F0502020204030204" pitchFamily="34" charset="0"/>
              <a:sym typeface="Roboto"/>
            </a:endParaRPr>
          </a:p>
          <a:p>
            <a:pPr marL="457200" lvl="0" indent="0" algn="l" rtl="0">
              <a:lnSpc>
                <a:spcPct val="115000"/>
              </a:lnSpc>
              <a:spcBef>
                <a:spcPts val="500"/>
              </a:spcBef>
              <a:spcAft>
                <a:spcPts val="0"/>
              </a:spcAft>
              <a:buNone/>
            </a:pPr>
            <a:r>
              <a:rPr lang="en" sz="1800" b="1" i="1" dirty="0">
                <a:solidFill>
                  <a:schemeClr val="dk1"/>
                </a:solidFill>
                <a:highlight>
                  <a:srgbClr val="FFBBBB"/>
                </a:highlight>
                <a:latin typeface="Calibri" panose="020F0502020204030204" pitchFamily="34" charset="0"/>
                <a:ea typeface="Courier New"/>
                <a:cs typeface="Calibri" panose="020F0502020204030204" pitchFamily="34" charset="0"/>
                <a:sym typeface="Courier New"/>
              </a:rPr>
              <a:t>#train_data[i] = train_data[i].fillna(0)</a:t>
            </a:r>
            <a:endParaRPr sz="1800" b="1" dirty="0">
              <a:solidFill>
                <a:srgbClr val="000000"/>
              </a:solidFill>
              <a:highlight>
                <a:srgbClr val="FFBBBB"/>
              </a:highlight>
              <a:latin typeface="Calibri" panose="020F0502020204030204" pitchFamily="34" charset="0"/>
              <a:ea typeface="Roboto"/>
              <a:cs typeface="Calibri" panose="020F0502020204030204" pitchFamily="34" charset="0"/>
              <a:sym typeface="Roboto"/>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75107032e4_0_10"/>
          <p:cNvSpPr txBox="1">
            <a:spLocks noGrp="1"/>
          </p:cNvSpPr>
          <p:nvPr>
            <p:ph type="title"/>
          </p:nvPr>
        </p:nvSpPr>
        <p:spPr>
          <a:xfrm>
            <a:off x="509550" y="163000"/>
            <a:ext cx="832275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b="1" dirty="0">
                <a:latin typeface="Calibri" panose="020F0502020204030204" pitchFamily="34" charset="0"/>
                <a:ea typeface="Roboto"/>
                <a:cs typeface="Calibri" panose="020F0502020204030204" pitchFamily="34" charset="0"/>
                <a:sym typeface="Roboto"/>
              </a:rPr>
              <a:t>Clubbing of similar values from the column 'LICENSE DESCRIPTION’</a:t>
            </a:r>
            <a:endParaRPr sz="2300" b="1" dirty="0">
              <a:latin typeface="Calibri" panose="020F0502020204030204" pitchFamily="34" charset="0"/>
              <a:ea typeface="Roboto"/>
              <a:cs typeface="Calibri" panose="020F0502020204030204" pitchFamily="34" charset="0"/>
              <a:sym typeface="Roboto"/>
            </a:endParaRPr>
          </a:p>
        </p:txBody>
      </p:sp>
      <p:sp>
        <p:nvSpPr>
          <p:cNvPr id="194" name="Google Shape;194;g75107032e4_0_10"/>
          <p:cNvSpPr txBox="1"/>
          <p:nvPr/>
        </p:nvSpPr>
        <p:spPr>
          <a:xfrm>
            <a:off x="509550" y="1034050"/>
            <a:ext cx="8124900" cy="1678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latin typeface="Calibri" panose="020F0502020204030204" pitchFamily="34" charset="0"/>
                <a:ea typeface="Roboto"/>
                <a:cs typeface="Calibri" panose="020F0502020204030204" pitchFamily="34" charset="0"/>
                <a:sym typeface="Roboto"/>
              </a:rPr>
              <a:t>Clubbing together similar values, rationale:</a:t>
            </a:r>
            <a:endParaRPr sz="1800" dirty="0">
              <a:latin typeface="Calibri" panose="020F0502020204030204" pitchFamily="34" charset="0"/>
              <a:ea typeface="Roboto"/>
              <a:cs typeface="Calibri" panose="020F0502020204030204" pitchFamily="34" charset="0"/>
              <a:sym typeface="Roboto"/>
            </a:endParaRPr>
          </a:p>
          <a:p>
            <a:pPr marL="457200" lvl="0" indent="-342900" algn="l" rtl="0">
              <a:lnSpc>
                <a:spcPct val="115000"/>
              </a:lnSpc>
              <a:spcBef>
                <a:spcPts val="0"/>
              </a:spcBef>
              <a:spcAft>
                <a:spcPts val="0"/>
              </a:spcAft>
              <a:buSzPts val="1800"/>
              <a:buFont typeface="Roboto"/>
              <a:buChar char="●"/>
            </a:pPr>
            <a:r>
              <a:rPr lang="en" sz="1800" dirty="0">
                <a:latin typeface="Calibri" panose="020F0502020204030204" pitchFamily="34" charset="0"/>
                <a:ea typeface="Roboto"/>
                <a:cs typeface="Calibri" panose="020F0502020204030204" pitchFamily="34" charset="0"/>
                <a:sym typeface="Roboto"/>
              </a:rPr>
              <a:t>Include different class of same vendors under one category to solve the problem of having too few data points for one particular class of vendor.</a:t>
            </a:r>
            <a:endParaRPr sz="1800" dirty="0">
              <a:latin typeface="Calibri" panose="020F0502020204030204" pitchFamily="34" charset="0"/>
              <a:ea typeface="Roboto"/>
              <a:cs typeface="Calibri" panose="020F0502020204030204" pitchFamily="34" charset="0"/>
              <a:sym typeface="Roboto"/>
            </a:endParaRPr>
          </a:p>
          <a:p>
            <a:pPr marL="457200" lvl="0" indent="-342900" algn="l" rtl="0">
              <a:lnSpc>
                <a:spcPct val="115000"/>
              </a:lnSpc>
              <a:spcBef>
                <a:spcPts val="0"/>
              </a:spcBef>
              <a:spcAft>
                <a:spcPts val="0"/>
              </a:spcAft>
              <a:buSzPts val="1800"/>
              <a:buFont typeface="Roboto"/>
              <a:buChar char="●"/>
            </a:pPr>
            <a:r>
              <a:rPr lang="en" sz="1800" dirty="0">
                <a:latin typeface="Calibri" panose="020F0502020204030204" pitchFamily="34" charset="0"/>
                <a:ea typeface="Roboto"/>
                <a:cs typeface="Calibri" panose="020F0502020204030204" pitchFamily="34" charset="0"/>
                <a:sym typeface="Roboto"/>
              </a:rPr>
              <a:t>To avoid including too many points when non-numeric data is being encoded.</a:t>
            </a:r>
            <a:endParaRPr sz="1800" dirty="0">
              <a:latin typeface="Calibri" panose="020F0502020204030204" pitchFamily="34" charset="0"/>
              <a:ea typeface="Roboto"/>
              <a:cs typeface="Calibri" panose="020F0502020204030204" pitchFamily="34" charset="0"/>
              <a:sym typeface="Roboto"/>
            </a:endParaRPr>
          </a:p>
        </p:txBody>
      </p:sp>
      <p:sp>
        <p:nvSpPr>
          <p:cNvPr id="195" name="Google Shape;195;g75107032e4_0_10"/>
          <p:cNvSpPr txBox="1"/>
          <p:nvPr/>
        </p:nvSpPr>
        <p:spPr>
          <a:xfrm>
            <a:off x="804243" y="2712850"/>
            <a:ext cx="3813900" cy="210847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dirty="0">
                <a:solidFill>
                  <a:srgbClr val="0070C0"/>
                </a:solidFill>
                <a:latin typeface="Calibri" panose="020F0502020204030204" pitchFamily="34" charset="0"/>
                <a:ea typeface="Roboto"/>
                <a:cs typeface="Calibri" panose="020F0502020204030204" pitchFamily="34" charset="0"/>
                <a:sym typeface="Roboto"/>
              </a:rPr>
              <a:t>Licenses which were clubbed:</a:t>
            </a:r>
            <a:endParaRPr sz="1800" dirty="0">
              <a:solidFill>
                <a:srgbClr val="0070C0"/>
              </a:solidFill>
              <a:latin typeface="Calibri" panose="020F0502020204030204" pitchFamily="34" charset="0"/>
              <a:ea typeface="Roboto"/>
              <a:cs typeface="Calibri" panose="020F0502020204030204" pitchFamily="34" charset="0"/>
              <a:sym typeface="Roboto"/>
            </a:endParaRPr>
          </a:p>
          <a:p>
            <a:pPr marL="457200" lvl="0" indent="-342900" algn="l" rtl="0">
              <a:lnSpc>
                <a:spcPct val="115000"/>
              </a:lnSpc>
              <a:spcBef>
                <a:spcPts val="0"/>
              </a:spcBef>
              <a:spcAft>
                <a:spcPts val="0"/>
              </a:spcAft>
              <a:buClr>
                <a:schemeClr val="dk1"/>
              </a:buClr>
              <a:buSzPts val="1800"/>
              <a:buFont typeface="Roboto"/>
              <a:buChar char="●"/>
            </a:pPr>
            <a:r>
              <a:rPr lang="en" sz="1800" dirty="0">
                <a:solidFill>
                  <a:schemeClr val="dk1"/>
                </a:solidFill>
                <a:latin typeface="Calibri" panose="020F0502020204030204" pitchFamily="34" charset="0"/>
                <a:ea typeface="Roboto"/>
                <a:cs typeface="Calibri" panose="020F0502020204030204" pitchFamily="34" charset="0"/>
                <a:sym typeface="Roboto"/>
              </a:rPr>
              <a:t>Motor vehicle repair</a:t>
            </a:r>
            <a:endParaRPr sz="1800" dirty="0">
              <a:solidFill>
                <a:schemeClr val="dk1"/>
              </a:solidFill>
              <a:latin typeface="Calibri" panose="020F0502020204030204" pitchFamily="34" charset="0"/>
              <a:ea typeface="Roboto"/>
              <a:cs typeface="Calibri" panose="020F0502020204030204" pitchFamily="34" charset="0"/>
              <a:sym typeface="Roboto"/>
            </a:endParaRPr>
          </a:p>
          <a:p>
            <a:pPr marL="457200" lvl="0" indent="-342900" algn="l" rtl="0">
              <a:lnSpc>
                <a:spcPct val="115000"/>
              </a:lnSpc>
              <a:spcBef>
                <a:spcPts val="0"/>
              </a:spcBef>
              <a:spcAft>
                <a:spcPts val="0"/>
              </a:spcAft>
              <a:buClr>
                <a:schemeClr val="dk1"/>
              </a:buClr>
              <a:buSzPts val="1800"/>
              <a:buFont typeface="Roboto"/>
              <a:buChar char="●"/>
            </a:pPr>
            <a:r>
              <a:rPr lang="en" sz="1800" dirty="0">
                <a:solidFill>
                  <a:schemeClr val="dk1"/>
                </a:solidFill>
                <a:latin typeface="Calibri" panose="020F0502020204030204" pitchFamily="34" charset="0"/>
                <a:ea typeface="Roboto"/>
                <a:cs typeface="Calibri" panose="020F0502020204030204" pitchFamily="34" charset="0"/>
                <a:sym typeface="Roboto"/>
              </a:rPr>
              <a:t>Day care center</a:t>
            </a:r>
            <a:endParaRPr sz="1800" dirty="0">
              <a:solidFill>
                <a:schemeClr val="dk1"/>
              </a:solidFill>
              <a:latin typeface="Calibri" panose="020F0502020204030204" pitchFamily="34" charset="0"/>
              <a:ea typeface="Roboto"/>
              <a:cs typeface="Calibri" panose="020F0502020204030204" pitchFamily="34" charset="0"/>
              <a:sym typeface="Roboto"/>
            </a:endParaRPr>
          </a:p>
          <a:p>
            <a:pPr marL="457200" lvl="0" indent="-342900" algn="l" rtl="0">
              <a:lnSpc>
                <a:spcPct val="115000"/>
              </a:lnSpc>
              <a:spcBef>
                <a:spcPts val="0"/>
              </a:spcBef>
              <a:spcAft>
                <a:spcPts val="0"/>
              </a:spcAft>
              <a:buClr>
                <a:schemeClr val="dk1"/>
              </a:buClr>
              <a:buSzPts val="1800"/>
              <a:buFont typeface="Roboto"/>
              <a:buChar char="●"/>
            </a:pPr>
            <a:r>
              <a:rPr lang="en" sz="1800" dirty="0">
                <a:solidFill>
                  <a:schemeClr val="dk1"/>
                </a:solidFill>
                <a:latin typeface="Calibri" panose="020F0502020204030204" pitchFamily="34" charset="0"/>
                <a:ea typeface="Roboto"/>
                <a:cs typeface="Calibri" panose="020F0502020204030204" pitchFamily="34" charset="0"/>
                <a:sym typeface="Roboto"/>
              </a:rPr>
              <a:t>Peddler</a:t>
            </a:r>
            <a:endParaRPr sz="1800" dirty="0">
              <a:solidFill>
                <a:schemeClr val="dk1"/>
              </a:solidFill>
              <a:latin typeface="Calibri" panose="020F0502020204030204" pitchFamily="34" charset="0"/>
              <a:ea typeface="Roboto"/>
              <a:cs typeface="Calibri" panose="020F0502020204030204" pitchFamily="34" charset="0"/>
              <a:sym typeface="Roboto"/>
            </a:endParaRPr>
          </a:p>
          <a:p>
            <a:pPr marL="457200" lvl="0" indent="-342900" algn="l" rtl="0">
              <a:lnSpc>
                <a:spcPct val="115000"/>
              </a:lnSpc>
              <a:spcBef>
                <a:spcPts val="0"/>
              </a:spcBef>
              <a:spcAft>
                <a:spcPts val="0"/>
              </a:spcAft>
              <a:buClr>
                <a:schemeClr val="dk1"/>
              </a:buClr>
              <a:buSzPts val="1800"/>
              <a:buFont typeface="Roboto"/>
              <a:buChar char="●"/>
            </a:pPr>
            <a:r>
              <a:rPr lang="en" sz="1800" dirty="0">
                <a:solidFill>
                  <a:schemeClr val="dk1"/>
                </a:solidFill>
                <a:latin typeface="Calibri" panose="020F0502020204030204" pitchFamily="34" charset="0"/>
                <a:ea typeface="Roboto"/>
                <a:cs typeface="Calibri" panose="020F0502020204030204" pitchFamily="34" charset="0"/>
                <a:sym typeface="Roboto"/>
              </a:rPr>
              <a:t>Tire Facility</a:t>
            </a:r>
            <a:endParaRPr sz="1800" dirty="0">
              <a:solidFill>
                <a:schemeClr val="dk1"/>
              </a:solidFill>
              <a:latin typeface="Calibri" panose="020F0502020204030204" pitchFamily="34" charset="0"/>
              <a:ea typeface="Roboto"/>
              <a:cs typeface="Calibri" panose="020F0502020204030204" pitchFamily="34" charset="0"/>
              <a:sym typeface="Roboto"/>
            </a:endParaRPr>
          </a:p>
        </p:txBody>
      </p:sp>
      <p:sp>
        <p:nvSpPr>
          <p:cNvPr id="196" name="Google Shape;196;g75107032e4_0_10"/>
          <p:cNvSpPr txBox="1"/>
          <p:nvPr/>
        </p:nvSpPr>
        <p:spPr>
          <a:xfrm>
            <a:off x="4906450" y="3011200"/>
            <a:ext cx="3813900" cy="19473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Roboto"/>
              <a:buChar char="●"/>
            </a:pPr>
            <a:r>
              <a:rPr lang="en" sz="1800" dirty="0">
                <a:solidFill>
                  <a:schemeClr val="dk1"/>
                </a:solidFill>
                <a:latin typeface="Calibri" panose="020F0502020204030204" pitchFamily="34" charset="0"/>
                <a:ea typeface="Roboto"/>
                <a:cs typeface="Calibri" panose="020F0502020204030204" pitchFamily="34" charset="0"/>
                <a:sym typeface="Roboto"/>
              </a:rPr>
              <a:t>Repossessor</a:t>
            </a:r>
            <a:endParaRPr sz="1800" dirty="0">
              <a:solidFill>
                <a:schemeClr val="dk1"/>
              </a:solidFill>
              <a:latin typeface="Calibri" panose="020F0502020204030204" pitchFamily="34" charset="0"/>
              <a:ea typeface="Roboto"/>
              <a:cs typeface="Calibri" panose="020F0502020204030204" pitchFamily="34" charset="0"/>
              <a:sym typeface="Roboto"/>
            </a:endParaRPr>
          </a:p>
          <a:p>
            <a:pPr marL="457200" lvl="0" indent="-342900" algn="l" rtl="0">
              <a:lnSpc>
                <a:spcPct val="115000"/>
              </a:lnSpc>
              <a:spcBef>
                <a:spcPts val="0"/>
              </a:spcBef>
              <a:spcAft>
                <a:spcPts val="0"/>
              </a:spcAft>
              <a:buClr>
                <a:schemeClr val="dk1"/>
              </a:buClr>
              <a:buSzPts val="1800"/>
              <a:buFont typeface="Roboto"/>
              <a:buChar char="●"/>
            </a:pPr>
            <a:r>
              <a:rPr lang="en" sz="1800" dirty="0">
                <a:solidFill>
                  <a:schemeClr val="dk1"/>
                </a:solidFill>
                <a:latin typeface="Calibri" panose="020F0502020204030204" pitchFamily="34" charset="0"/>
                <a:ea typeface="Roboto"/>
                <a:cs typeface="Calibri" panose="020F0502020204030204" pitchFamily="34" charset="0"/>
                <a:sym typeface="Roboto"/>
              </a:rPr>
              <a:t>Expediter</a:t>
            </a:r>
            <a:endParaRPr sz="1800" dirty="0">
              <a:solidFill>
                <a:schemeClr val="dk1"/>
              </a:solidFill>
              <a:latin typeface="Calibri" panose="020F0502020204030204" pitchFamily="34" charset="0"/>
              <a:ea typeface="Roboto"/>
              <a:cs typeface="Calibri" panose="020F0502020204030204" pitchFamily="34" charset="0"/>
              <a:sym typeface="Roboto"/>
            </a:endParaRPr>
          </a:p>
          <a:p>
            <a:pPr marL="457200" lvl="0" indent="-342900" algn="l" rtl="0">
              <a:lnSpc>
                <a:spcPct val="115000"/>
              </a:lnSpc>
              <a:spcBef>
                <a:spcPts val="0"/>
              </a:spcBef>
              <a:spcAft>
                <a:spcPts val="0"/>
              </a:spcAft>
              <a:buClr>
                <a:schemeClr val="dk1"/>
              </a:buClr>
              <a:buSzPts val="1800"/>
              <a:buFont typeface="Roboto"/>
              <a:buChar char="●"/>
            </a:pPr>
            <a:r>
              <a:rPr lang="en" sz="1800" dirty="0">
                <a:solidFill>
                  <a:schemeClr val="dk1"/>
                </a:solidFill>
                <a:latin typeface="Calibri" panose="020F0502020204030204" pitchFamily="34" charset="0"/>
                <a:ea typeface="Roboto"/>
                <a:cs typeface="Calibri" panose="020F0502020204030204" pitchFamily="34" charset="0"/>
                <a:sym typeface="Roboto"/>
              </a:rPr>
              <a:t>Itinerant Merchant</a:t>
            </a:r>
            <a:endParaRPr sz="1800" dirty="0">
              <a:solidFill>
                <a:schemeClr val="dk1"/>
              </a:solidFill>
              <a:latin typeface="Calibri" panose="020F0502020204030204" pitchFamily="34" charset="0"/>
              <a:ea typeface="Roboto"/>
              <a:cs typeface="Calibri" panose="020F0502020204030204" pitchFamily="34" charset="0"/>
              <a:sym typeface="Roboto"/>
            </a:endParaRPr>
          </a:p>
          <a:p>
            <a:pPr marL="457200" lvl="0" indent="-342900" algn="l" rtl="0">
              <a:lnSpc>
                <a:spcPct val="115000"/>
              </a:lnSpc>
              <a:spcBef>
                <a:spcPts val="0"/>
              </a:spcBef>
              <a:spcAft>
                <a:spcPts val="0"/>
              </a:spcAft>
              <a:buClr>
                <a:schemeClr val="dk1"/>
              </a:buClr>
              <a:buSzPts val="1800"/>
              <a:buFont typeface="Roboto"/>
              <a:buChar char="●"/>
            </a:pPr>
            <a:r>
              <a:rPr lang="en" sz="1800" dirty="0">
                <a:solidFill>
                  <a:schemeClr val="dk1"/>
                </a:solidFill>
                <a:latin typeface="Calibri" panose="020F0502020204030204" pitchFamily="34" charset="0"/>
                <a:ea typeface="Roboto"/>
                <a:cs typeface="Calibri" panose="020F0502020204030204" pitchFamily="34" charset="0"/>
                <a:sym typeface="Roboto"/>
              </a:rPr>
              <a:t>Navy Pier</a:t>
            </a:r>
            <a:endParaRPr sz="1800" dirty="0">
              <a:solidFill>
                <a:schemeClr val="dk1"/>
              </a:solidFill>
              <a:latin typeface="Calibri" panose="020F0502020204030204" pitchFamily="34" charset="0"/>
              <a:ea typeface="Roboto"/>
              <a:cs typeface="Calibri" panose="020F0502020204030204" pitchFamily="34" charset="0"/>
              <a:sym typeface="Roboto"/>
            </a:endParaRPr>
          </a:p>
          <a:p>
            <a:pPr marL="457200" lvl="0" indent="-342900" algn="l" rtl="0">
              <a:lnSpc>
                <a:spcPct val="115000"/>
              </a:lnSpc>
              <a:spcBef>
                <a:spcPts val="0"/>
              </a:spcBef>
              <a:spcAft>
                <a:spcPts val="0"/>
              </a:spcAft>
              <a:buClr>
                <a:schemeClr val="dk1"/>
              </a:buClr>
              <a:buSzPts val="1800"/>
              <a:buFont typeface="Roboto"/>
              <a:buChar char="●"/>
            </a:pPr>
            <a:r>
              <a:rPr lang="en" sz="1800" dirty="0">
                <a:solidFill>
                  <a:schemeClr val="dk1"/>
                </a:solidFill>
                <a:latin typeface="Calibri" panose="020F0502020204030204" pitchFamily="34" charset="0"/>
                <a:ea typeface="Roboto"/>
                <a:cs typeface="Calibri" panose="020F0502020204030204" pitchFamily="34" charset="0"/>
                <a:sym typeface="Roboto"/>
              </a:rPr>
              <a:t>Massage Service</a:t>
            </a:r>
            <a:endParaRPr sz="1800" dirty="0">
              <a:solidFill>
                <a:schemeClr val="dk1"/>
              </a:solidFill>
              <a:latin typeface="Calibri" panose="020F0502020204030204" pitchFamily="34" charset="0"/>
              <a:ea typeface="Roboto"/>
              <a:cs typeface="Calibri" panose="020F0502020204030204" pitchFamily="34" charset="0"/>
              <a:sym typeface="Roboto"/>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75107032e4_0_18"/>
          <p:cNvSpPr txBox="1">
            <a:spLocks noGrp="1"/>
          </p:cNvSpPr>
          <p:nvPr>
            <p:ph type="title"/>
          </p:nvPr>
        </p:nvSpPr>
        <p:spPr>
          <a:xfrm>
            <a:off x="503226" y="163000"/>
            <a:ext cx="832907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b="1" dirty="0">
                <a:latin typeface="Calibri" panose="020F0502020204030204" pitchFamily="34" charset="0"/>
                <a:ea typeface="Roboto"/>
                <a:cs typeface="Calibri" panose="020F0502020204030204" pitchFamily="34" charset="0"/>
                <a:sym typeface="Roboto"/>
              </a:rPr>
              <a:t>Label Encoding of non-numeric Data</a:t>
            </a:r>
            <a:endParaRPr sz="2300" b="1" dirty="0">
              <a:latin typeface="Calibri" panose="020F0502020204030204" pitchFamily="34" charset="0"/>
              <a:ea typeface="Roboto"/>
              <a:cs typeface="Calibri" panose="020F0502020204030204" pitchFamily="34" charset="0"/>
              <a:sym typeface="Roboto"/>
            </a:endParaRPr>
          </a:p>
        </p:txBody>
      </p:sp>
      <p:sp>
        <p:nvSpPr>
          <p:cNvPr id="203" name="Google Shape;203;g75107032e4_0_18"/>
          <p:cNvSpPr txBox="1"/>
          <p:nvPr/>
        </p:nvSpPr>
        <p:spPr>
          <a:xfrm>
            <a:off x="583006" y="3882500"/>
            <a:ext cx="7452643" cy="790824"/>
          </a:xfrm>
          <a:prstGeom prst="rect">
            <a:avLst/>
          </a:prstGeom>
          <a:noFill/>
          <a:ln>
            <a:noFill/>
          </a:ln>
        </p:spPr>
        <p:txBody>
          <a:bodyPr spcFirstLastPara="1" wrap="square" lIns="91425" tIns="91425" rIns="91425" bIns="91425" anchor="t" anchorCtr="0">
            <a:noAutofit/>
          </a:bodyPr>
          <a:lstStyle/>
          <a:p>
            <a:pPr lvl="0"/>
            <a:r>
              <a:rPr lang="en-US" dirty="0">
                <a:latin typeface="Calibri" panose="020F0502020204030204" pitchFamily="34" charset="0"/>
                <a:ea typeface="Roboto Medium"/>
                <a:cs typeface="Calibri" panose="020F0502020204030204" pitchFamily="34" charset="0"/>
                <a:sym typeface="Roboto Medium"/>
              </a:rPr>
              <a:t>Encoding the categorical data so that they can be used to fit and evaluate the model</a:t>
            </a:r>
            <a:r>
              <a:rPr lang="en-US" dirty="0">
                <a:latin typeface="Calibri" panose="020F0502020204030204" pitchFamily="34" charset="0"/>
                <a:ea typeface="Roboto"/>
                <a:cs typeface="Calibri" panose="020F0502020204030204" pitchFamily="34" charset="0"/>
                <a:sym typeface="Roboto"/>
              </a:rPr>
              <a:t>. </a:t>
            </a:r>
          </a:p>
        </p:txBody>
      </p:sp>
      <p:pic>
        <p:nvPicPr>
          <p:cNvPr id="5" name="Google Shape;203;g75107032e4_0_18">
            <a:extLst>
              <a:ext uri="{FF2B5EF4-FFF2-40B4-BE49-F238E27FC236}">
                <a16:creationId xmlns:a16="http://schemas.microsoft.com/office/drawing/2014/main" id="{99944C58-8777-4D95-BD9F-099D456A9D8A}"/>
              </a:ext>
            </a:extLst>
          </p:cNvPr>
          <p:cNvPicPr preferRelativeResize="0"/>
          <p:nvPr/>
        </p:nvPicPr>
        <p:blipFill>
          <a:blip r:embed="rId3">
            <a:alphaModFix/>
          </a:blip>
          <a:stretch>
            <a:fillRect/>
          </a:stretch>
        </p:blipFill>
        <p:spPr>
          <a:xfrm>
            <a:off x="668923" y="803936"/>
            <a:ext cx="7366726" cy="2859801"/>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3"/>
          <p:cNvSpPr txBox="1">
            <a:spLocks noGrp="1"/>
          </p:cNvSpPr>
          <p:nvPr>
            <p:ph type="title"/>
          </p:nvPr>
        </p:nvSpPr>
        <p:spPr>
          <a:xfrm>
            <a:off x="564596" y="-151675"/>
            <a:ext cx="8267704" cy="572700"/>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300" b="1" dirty="0">
                <a:latin typeface="Calibri" panose="020F0502020204030204" pitchFamily="34" charset="0"/>
                <a:ea typeface="Roboto"/>
                <a:cs typeface="Calibri" panose="020F0502020204030204" pitchFamily="34" charset="0"/>
                <a:sym typeface="Roboto"/>
              </a:rPr>
              <a:t>Sampling and encoding the output variable</a:t>
            </a:r>
            <a:endParaRPr sz="2300" b="1" dirty="0">
              <a:latin typeface="Calibri" panose="020F0502020204030204" pitchFamily="34" charset="0"/>
              <a:ea typeface="Roboto"/>
              <a:cs typeface="Calibri" panose="020F0502020204030204" pitchFamily="34" charset="0"/>
              <a:sym typeface="Roboto"/>
            </a:endParaRPr>
          </a:p>
          <a:p>
            <a:pPr marL="0" lvl="0" indent="0" algn="l" rtl="0">
              <a:lnSpc>
                <a:spcPct val="115000"/>
              </a:lnSpc>
              <a:spcBef>
                <a:spcPts val="1800"/>
              </a:spcBef>
              <a:spcAft>
                <a:spcPts val="0"/>
              </a:spcAft>
              <a:buClr>
                <a:schemeClr val="dk1"/>
              </a:buClr>
              <a:buSzPts val="1100"/>
              <a:buFont typeface="Arial"/>
              <a:buNone/>
            </a:pPr>
            <a:endParaRPr sz="2300" b="1" dirty="0">
              <a:solidFill>
                <a:srgbClr val="757575"/>
              </a:solidFill>
              <a:highlight>
                <a:srgbClr val="FFFFFF"/>
              </a:highlight>
              <a:latin typeface="Calibri" panose="020F0502020204030204" pitchFamily="34" charset="0"/>
              <a:ea typeface="Roboto"/>
              <a:cs typeface="Calibri" panose="020F0502020204030204" pitchFamily="34" charset="0"/>
              <a:sym typeface="Roboto"/>
            </a:endParaRPr>
          </a:p>
          <a:p>
            <a:pPr marL="0" lvl="0" indent="0" algn="l" rtl="0">
              <a:lnSpc>
                <a:spcPct val="100000"/>
              </a:lnSpc>
              <a:spcBef>
                <a:spcPts val="400"/>
              </a:spcBef>
              <a:spcAft>
                <a:spcPts val="0"/>
              </a:spcAft>
              <a:buSzPts val="2800"/>
              <a:buNone/>
            </a:pPr>
            <a:endParaRPr sz="2300" dirty="0">
              <a:latin typeface="Calibri" panose="020F0502020204030204" pitchFamily="34" charset="0"/>
              <a:cs typeface="Calibri" panose="020F0502020204030204" pitchFamily="34" charset="0"/>
            </a:endParaRPr>
          </a:p>
        </p:txBody>
      </p:sp>
      <p:sp>
        <p:nvSpPr>
          <p:cNvPr id="209" name="Google Shape;209;p13"/>
          <p:cNvSpPr txBox="1">
            <a:spLocks noGrp="1"/>
          </p:cNvSpPr>
          <p:nvPr>
            <p:ph type="body" idx="1"/>
          </p:nvPr>
        </p:nvSpPr>
        <p:spPr>
          <a:xfrm>
            <a:off x="398898" y="384150"/>
            <a:ext cx="8433401" cy="4375200"/>
          </a:xfrm>
          <a:prstGeom prst="rect">
            <a:avLst/>
          </a:prstGeom>
          <a:noFill/>
          <a:ln>
            <a:noFill/>
          </a:ln>
        </p:spPr>
        <p:txBody>
          <a:bodyPr spcFirstLastPara="1" wrap="square" lIns="91425" tIns="91425" rIns="91425" bIns="91425" anchor="t" anchorCtr="0">
            <a:noAutofit/>
          </a:bodyPr>
          <a:lstStyle/>
          <a:p>
            <a:pPr marL="457200" marR="190500" lvl="0" indent="-336550" algn="l" rtl="0">
              <a:lnSpc>
                <a:spcPct val="100000"/>
              </a:lnSpc>
              <a:spcBef>
                <a:spcPts val="1000"/>
              </a:spcBef>
              <a:spcAft>
                <a:spcPts val="0"/>
              </a:spcAft>
              <a:buSzPts val="1700"/>
              <a:buChar char="●"/>
            </a:pPr>
            <a:r>
              <a:rPr lang="en" sz="1600" dirty="0">
                <a:solidFill>
                  <a:schemeClr val="tx1"/>
                </a:solidFill>
                <a:latin typeface="Calibri" panose="020F0502020204030204" pitchFamily="34" charset="0"/>
                <a:ea typeface="Roboto"/>
                <a:cs typeface="Calibri" panose="020F0502020204030204" pitchFamily="34" charset="0"/>
              </a:rPr>
              <a:t>Oversampling the data of REA, REV since we have very few records of those in the training set. </a:t>
            </a:r>
            <a:endParaRPr sz="1600" dirty="0">
              <a:solidFill>
                <a:schemeClr val="tx1"/>
              </a:solidFill>
              <a:latin typeface="Calibri" panose="020F0502020204030204" pitchFamily="34" charset="0"/>
              <a:ea typeface="Roboto"/>
              <a:cs typeface="Calibri" panose="020F0502020204030204" pitchFamily="34" charset="0"/>
            </a:endParaRPr>
          </a:p>
          <a:p>
            <a:pPr marL="457200" marR="190500" lvl="0" indent="-336550" algn="l" rtl="0">
              <a:lnSpc>
                <a:spcPct val="100000"/>
              </a:lnSpc>
              <a:spcBef>
                <a:spcPts val="0"/>
              </a:spcBef>
              <a:spcAft>
                <a:spcPts val="0"/>
              </a:spcAft>
              <a:buSzPts val="1700"/>
              <a:buChar char="●"/>
            </a:pPr>
            <a:r>
              <a:rPr lang="en" sz="1600" dirty="0">
                <a:solidFill>
                  <a:schemeClr val="tx1"/>
                </a:solidFill>
                <a:latin typeface="Calibri" panose="020F0502020204030204" pitchFamily="34" charset="0"/>
                <a:ea typeface="Roboto"/>
                <a:cs typeface="Calibri" panose="020F0502020204030204" pitchFamily="34" charset="0"/>
              </a:rPr>
              <a:t>Taking a sample of 300 points each from the shuffled data of AAC and AAI since the abundance of their data may add bias to our model.</a:t>
            </a:r>
            <a:endParaRPr sz="1600" dirty="0">
              <a:solidFill>
                <a:schemeClr val="tx1"/>
              </a:solidFill>
              <a:latin typeface="Calibri" panose="020F0502020204030204" pitchFamily="34" charset="0"/>
              <a:ea typeface="Roboto"/>
              <a:cs typeface="Calibri" panose="020F0502020204030204" pitchFamily="34" charset="0"/>
            </a:endParaRPr>
          </a:p>
          <a:p>
            <a:pPr marL="457200" marR="190500" lvl="0" indent="-336550" algn="l" rtl="0">
              <a:lnSpc>
                <a:spcPct val="100000"/>
              </a:lnSpc>
              <a:spcBef>
                <a:spcPts val="0"/>
              </a:spcBef>
              <a:spcAft>
                <a:spcPts val="0"/>
              </a:spcAft>
              <a:buSzPts val="1700"/>
              <a:buChar char="●"/>
            </a:pPr>
            <a:r>
              <a:rPr lang="en" sz="1600" dirty="0">
                <a:solidFill>
                  <a:schemeClr val="tx1"/>
                </a:solidFill>
                <a:latin typeface="Calibri" panose="020F0502020204030204" pitchFamily="34" charset="0"/>
                <a:ea typeface="Roboto"/>
                <a:cs typeface="Calibri" panose="020F0502020204030204" pitchFamily="34" charset="0"/>
              </a:rPr>
              <a:t>Hence we will train our model on a very balanced data.</a:t>
            </a:r>
            <a:endParaRPr sz="1600" dirty="0">
              <a:solidFill>
                <a:schemeClr val="tx1"/>
              </a:solidFill>
              <a:latin typeface="Calibri" panose="020F0502020204030204" pitchFamily="34" charset="0"/>
              <a:ea typeface="Roboto"/>
              <a:cs typeface="Calibri" panose="020F0502020204030204" pitchFamily="34" charset="0"/>
            </a:endParaRPr>
          </a:p>
          <a:p>
            <a:pPr marL="0" lvl="0" indent="0" algn="l" rtl="0">
              <a:lnSpc>
                <a:spcPct val="115000"/>
              </a:lnSpc>
              <a:spcBef>
                <a:spcPts val="0"/>
              </a:spcBef>
              <a:spcAft>
                <a:spcPts val="1600"/>
              </a:spcAft>
              <a:buSzPts val="1800"/>
              <a:buNone/>
            </a:pPr>
            <a:endParaRPr sz="1600" dirty="0"/>
          </a:p>
        </p:txBody>
      </p:sp>
      <p:pic>
        <p:nvPicPr>
          <p:cNvPr id="210" name="Google Shape;210;p13"/>
          <p:cNvPicPr preferRelativeResize="0"/>
          <p:nvPr/>
        </p:nvPicPr>
        <p:blipFill>
          <a:blip r:embed="rId3">
            <a:alphaModFix/>
          </a:blip>
          <a:stretch>
            <a:fillRect/>
          </a:stretch>
        </p:blipFill>
        <p:spPr>
          <a:xfrm>
            <a:off x="375663" y="1881303"/>
            <a:ext cx="3988600" cy="2951175"/>
          </a:xfrm>
          <a:prstGeom prst="rect">
            <a:avLst/>
          </a:prstGeom>
          <a:noFill/>
          <a:ln>
            <a:noFill/>
          </a:ln>
        </p:spPr>
      </p:pic>
      <p:sp>
        <p:nvSpPr>
          <p:cNvPr id="211" name="Google Shape;211;p13"/>
          <p:cNvSpPr/>
          <p:nvPr/>
        </p:nvSpPr>
        <p:spPr>
          <a:xfrm>
            <a:off x="4928675" y="3356891"/>
            <a:ext cx="3988600" cy="1326259"/>
          </a:xfrm>
          <a:prstGeom prst="leftArrowCallout">
            <a:avLst>
              <a:gd name="adj1" fmla="val 25000"/>
              <a:gd name="adj2" fmla="val 25000"/>
              <a:gd name="adj3" fmla="val 25000"/>
              <a:gd name="adj4" fmla="val 64977"/>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latin typeface="Calibri" panose="020F0502020204030204" pitchFamily="34" charset="0"/>
                <a:cs typeface="Calibri" panose="020F0502020204030204" pitchFamily="34" charset="0"/>
              </a:rPr>
              <a:t>This is how the data looks after sampling.</a:t>
            </a:r>
            <a:endParaRPr b="1" dirty="0">
              <a:solidFill>
                <a:schemeClr val="dk1"/>
              </a:solidFill>
              <a:latin typeface="Calibri" panose="020F0502020204030204" pitchFamily="34" charset="0"/>
              <a:cs typeface="Calibri" panose="020F0502020204030204" pitchFamily="34" charset="0"/>
            </a:endParaRPr>
          </a:p>
          <a:p>
            <a:pPr marL="0" lvl="0" indent="0" algn="l" rtl="0">
              <a:spcBef>
                <a:spcPts val="0"/>
              </a:spcBef>
              <a:spcAft>
                <a:spcPts val="0"/>
              </a:spcAft>
              <a:buClr>
                <a:schemeClr val="dk1"/>
              </a:buClr>
              <a:buSzPts val="1100"/>
              <a:buFont typeface="Arial"/>
              <a:buNone/>
            </a:pPr>
            <a:r>
              <a:rPr lang="en" b="1" dirty="0">
                <a:solidFill>
                  <a:schemeClr val="dk1"/>
                </a:solidFill>
                <a:latin typeface="Calibri" panose="020F0502020204030204" pitchFamily="34" charset="0"/>
                <a:cs typeface="Calibri" panose="020F0502020204030204" pitchFamily="34" charset="0"/>
              </a:rPr>
              <a:t>Pretty much balanced !!</a:t>
            </a:r>
            <a:r>
              <a:rPr lang="en" dirty="0">
                <a:solidFill>
                  <a:schemeClr val="dk1"/>
                </a:solidFill>
                <a:latin typeface="Calibri" panose="020F0502020204030204" pitchFamily="34" charset="0"/>
                <a:cs typeface="Calibri" panose="020F0502020204030204" pitchFamily="34" charset="0"/>
              </a:rPr>
              <a:t>!</a:t>
            </a:r>
            <a:endParaRPr dirty="0">
              <a:latin typeface="Calibri" panose="020F0502020204030204" pitchFamily="34" charset="0"/>
              <a:cs typeface="Calibri" panose="020F0502020204030204" pitchFamily="34" charset="0"/>
            </a:endParaRPr>
          </a:p>
        </p:txBody>
      </p:sp>
      <p:pic>
        <p:nvPicPr>
          <p:cNvPr id="212" name="Google Shape;212;p13"/>
          <p:cNvPicPr preferRelativeResize="0"/>
          <p:nvPr/>
        </p:nvPicPr>
        <p:blipFill>
          <a:blip r:embed="rId4">
            <a:alphaModFix/>
          </a:blip>
          <a:stretch>
            <a:fillRect/>
          </a:stretch>
        </p:blipFill>
        <p:spPr>
          <a:xfrm>
            <a:off x="4453003" y="2133300"/>
            <a:ext cx="4450544" cy="109620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1"/>
                                        </p:tgtEl>
                                        <p:attrNameLst>
                                          <p:attrName>style.visibility</p:attrName>
                                        </p:attrNameLst>
                                      </p:cBhvr>
                                      <p:to>
                                        <p:strVal val="visible"/>
                                      </p:to>
                                    </p:set>
                                    <p:anim calcmode="lin" valueType="num">
                                      <p:cBhvr additive="base">
                                        <p:cTn id="7" dur="500" fill="hold"/>
                                        <p:tgtEl>
                                          <p:spTgt spid="211"/>
                                        </p:tgtEl>
                                        <p:attrNameLst>
                                          <p:attrName>ppt_x</p:attrName>
                                        </p:attrNameLst>
                                      </p:cBhvr>
                                      <p:tavLst>
                                        <p:tav tm="0">
                                          <p:val>
                                            <p:strVal val="1+#ppt_w/2"/>
                                          </p:val>
                                        </p:tav>
                                        <p:tav tm="100000">
                                          <p:val>
                                            <p:strVal val="#ppt_x"/>
                                          </p:val>
                                        </p:tav>
                                      </p:tavLst>
                                    </p:anim>
                                    <p:anim calcmode="lin" valueType="num">
                                      <p:cBhvr additive="base">
                                        <p:cTn id="8" dur="500" fill="hold"/>
                                        <p:tgtEl>
                                          <p:spTgt spid="2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title"/>
          </p:nvPr>
        </p:nvSpPr>
        <p:spPr>
          <a:xfrm>
            <a:off x="558458" y="69025"/>
            <a:ext cx="8273841" cy="685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800"/>
              </a:spcBef>
              <a:spcAft>
                <a:spcPts val="400"/>
              </a:spcAft>
              <a:buClr>
                <a:schemeClr val="dk1"/>
              </a:buClr>
              <a:buSzPts val="1100"/>
              <a:buFont typeface="Arial"/>
              <a:buNone/>
            </a:pPr>
            <a:r>
              <a:rPr lang="en-US" sz="2300" b="1" dirty="0">
                <a:solidFill>
                  <a:srgbClr val="000000"/>
                </a:solidFill>
                <a:latin typeface="Calibri" panose="020F0502020204030204" pitchFamily="34" charset="0"/>
                <a:ea typeface="Roboto"/>
                <a:cs typeface="Calibri" panose="020F0502020204030204" pitchFamily="34" charset="0"/>
                <a:sym typeface="Roboto"/>
              </a:rPr>
              <a:t>Problem Statement</a:t>
            </a:r>
            <a:endParaRPr lang="en-US" dirty="0">
              <a:latin typeface="Calibri" panose="020F0502020204030204" pitchFamily="34" charset="0"/>
              <a:cs typeface="Calibri" panose="020F0502020204030204" pitchFamily="34" charset="0"/>
            </a:endParaRPr>
          </a:p>
        </p:txBody>
      </p:sp>
      <p:sp>
        <p:nvSpPr>
          <p:cNvPr id="55" name="Google Shape;55;p1"/>
          <p:cNvSpPr txBox="1">
            <a:spLocks noGrp="1"/>
          </p:cNvSpPr>
          <p:nvPr>
            <p:ph type="body" idx="1"/>
          </p:nvPr>
        </p:nvSpPr>
        <p:spPr>
          <a:xfrm>
            <a:off x="675060" y="754824"/>
            <a:ext cx="7069724" cy="4038105"/>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800"/>
              <a:buNone/>
            </a:pPr>
            <a:r>
              <a:rPr lang="en-US" sz="1800" dirty="0">
                <a:solidFill>
                  <a:srgbClr val="000000"/>
                </a:solidFill>
                <a:latin typeface="Calibri" panose="020F0502020204030204" pitchFamily="34" charset="0"/>
                <a:ea typeface="Roboto"/>
                <a:cs typeface="Calibri" panose="020F0502020204030204" pitchFamily="34" charset="0"/>
                <a:sym typeface="Roboto"/>
              </a:rPr>
              <a:t>The dataset contains a lot of data and the ‘LICENSE STATUS’ column which depicts whether the person has been able to get a business license or not. Based on the given features you have to predict whether a person will be given a license or not to run his business. The ‘LICENSE STATUS’ contains the following categories:</a:t>
            </a:r>
          </a:p>
          <a:p>
            <a:pPr marL="457200" lvl="0" indent="-342900" algn="l" rtl="0">
              <a:lnSpc>
                <a:spcPct val="100000"/>
              </a:lnSpc>
              <a:spcBef>
                <a:spcPts val="1600"/>
              </a:spcBef>
              <a:spcAft>
                <a:spcPts val="0"/>
              </a:spcAft>
              <a:buClr>
                <a:srgbClr val="000000"/>
              </a:buClr>
              <a:buSzPts val="1800"/>
              <a:buFont typeface="Roboto"/>
              <a:buAutoNum type="arabicPeriod"/>
            </a:pPr>
            <a:r>
              <a:rPr lang="en-US" sz="1800" dirty="0">
                <a:solidFill>
                  <a:srgbClr val="000000"/>
                </a:solidFill>
                <a:latin typeface="Calibri" panose="020F0502020204030204" pitchFamily="34" charset="0"/>
                <a:ea typeface="Roboto"/>
                <a:cs typeface="Calibri" panose="020F0502020204030204" pitchFamily="34" charset="0"/>
                <a:sym typeface="Roboto"/>
              </a:rPr>
              <a:t>AAC (license was cancelled during term)</a:t>
            </a:r>
          </a:p>
          <a:p>
            <a:pPr marL="457200" lvl="0" indent="-342900" algn="l" rtl="0">
              <a:lnSpc>
                <a:spcPct val="100000"/>
              </a:lnSpc>
              <a:spcBef>
                <a:spcPts val="0"/>
              </a:spcBef>
              <a:spcAft>
                <a:spcPts val="0"/>
              </a:spcAft>
              <a:buClr>
                <a:srgbClr val="000000"/>
              </a:buClr>
              <a:buSzPts val="1800"/>
              <a:buFont typeface="Roboto"/>
              <a:buAutoNum type="arabicPeriod"/>
            </a:pPr>
            <a:r>
              <a:rPr lang="en-US" sz="1800" dirty="0">
                <a:solidFill>
                  <a:srgbClr val="000000"/>
                </a:solidFill>
                <a:latin typeface="Calibri" panose="020F0502020204030204" pitchFamily="34" charset="0"/>
                <a:ea typeface="Roboto"/>
                <a:cs typeface="Calibri" panose="020F0502020204030204" pitchFamily="34" charset="0"/>
                <a:sym typeface="Roboto"/>
              </a:rPr>
              <a:t>AAI (license was issued)</a:t>
            </a:r>
          </a:p>
          <a:p>
            <a:pPr marL="457200" lvl="0" indent="-342900" algn="l" rtl="0">
              <a:lnSpc>
                <a:spcPct val="100000"/>
              </a:lnSpc>
              <a:spcBef>
                <a:spcPts val="0"/>
              </a:spcBef>
              <a:spcAft>
                <a:spcPts val="0"/>
              </a:spcAft>
              <a:buClr>
                <a:srgbClr val="000000"/>
              </a:buClr>
              <a:buSzPts val="1800"/>
              <a:buFont typeface="Roboto"/>
              <a:buAutoNum type="arabicPeriod"/>
            </a:pPr>
            <a:r>
              <a:rPr lang="en-US" sz="1800" dirty="0">
                <a:solidFill>
                  <a:srgbClr val="000000"/>
                </a:solidFill>
                <a:latin typeface="Calibri" panose="020F0502020204030204" pitchFamily="34" charset="0"/>
                <a:ea typeface="Roboto"/>
                <a:cs typeface="Calibri" panose="020F0502020204030204" pitchFamily="34" charset="0"/>
                <a:sym typeface="Roboto"/>
              </a:rPr>
              <a:t>INQ (license requires inquiry)</a:t>
            </a:r>
          </a:p>
          <a:p>
            <a:pPr marL="457200" lvl="0" indent="-342900" algn="l" rtl="0">
              <a:lnSpc>
                <a:spcPct val="100000"/>
              </a:lnSpc>
              <a:spcBef>
                <a:spcPts val="0"/>
              </a:spcBef>
              <a:spcAft>
                <a:spcPts val="0"/>
              </a:spcAft>
              <a:buClr>
                <a:srgbClr val="000000"/>
              </a:buClr>
              <a:buSzPts val="1800"/>
              <a:buFont typeface="Roboto"/>
              <a:buAutoNum type="arabicPeriod"/>
            </a:pPr>
            <a:r>
              <a:rPr lang="en-US" sz="1800" dirty="0">
                <a:solidFill>
                  <a:srgbClr val="000000"/>
                </a:solidFill>
                <a:latin typeface="Calibri" panose="020F0502020204030204" pitchFamily="34" charset="0"/>
                <a:ea typeface="Roboto"/>
                <a:cs typeface="Calibri" panose="020F0502020204030204" pitchFamily="34" charset="0"/>
                <a:sym typeface="Roboto"/>
              </a:rPr>
              <a:t>REA (license revocation has been appealed)</a:t>
            </a:r>
          </a:p>
          <a:p>
            <a:pPr marL="457200" lvl="0" indent="-342900" algn="l" rtl="0">
              <a:lnSpc>
                <a:spcPct val="100000"/>
              </a:lnSpc>
              <a:spcBef>
                <a:spcPts val="0"/>
              </a:spcBef>
              <a:spcAft>
                <a:spcPts val="0"/>
              </a:spcAft>
              <a:buClr>
                <a:srgbClr val="000000"/>
              </a:buClr>
              <a:buSzPts val="1800"/>
              <a:buFont typeface="Roboto"/>
              <a:buAutoNum type="arabicPeriod"/>
            </a:pPr>
            <a:r>
              <a:rPr lang="en-US" sz="1800" dirty="0">
                <a:solidFill>
                  <a:srgbClr val="000000"/>
                </a:solidFill>
                <a:latin typeface="Calibri" panose="020F0502020204030204" pitchFamily="34" charset="0"/>
                <a:ea typeface="Roboto"/>
                <a:cs typeface="Calibri" panose="020F0502020204030204" pitchFamily="34" charset="0"/>
                <a:sym typeface="Roboto"/>
              </a:rPr>
              <a:t>REV (license was revoked)</a:t>
            </a:r>
          </a:p>
          <a:p>
            <a:pPr marL="457200" lvl="0" indent="0" algn="l" rtl="0">
              <a:lnSpc>
                <a:spcPct val="100000"/>
              </a:lnSpc>
              <a:spcBef>
                <a:spcPts val="0"/>
              </a:spcBef>
              <a:spcAft>
                <a:spcPts val="0"/>
              </a:spcAft>
              <a:buSzPts val="1800"/>
              <a:buNone/>
            </a:pPr>
            <a:endParaRPr lang="en-US" sz="1800" dirty="0">
              <a:solidFill>
                <a:srgbClr val="000000"/>
              </a:solidFill>
              <a:latin typeface="Calibri" panose="020F0502020204030204" pitchFamily="34" charset="0"/>
              <a:ea typeface="Roboto"/>
              <a:cs typeface="Calibri" panose="020F0502020204030204" pitchFamily="34" charset="0"/>
              <a:sym typeface="Roboto"/>
            </a:endParaRPr>
          </a:p>
          <a:p>
            <a:pPr marL="0" lvl="0" indent="0" algn="l" rtl="0">
              <a:lnSpc>
                <a:spcPct val="100000"/>
              </a:lnSpc>
              <a:spcBef>
                <a:spcPts val="0"/>
              </a:spcBef>
              <a:spcAft>
                <a:spcPts val="0"/>
              </a:spcAft>
              <a:buSzPts val="1800"/>
              <a:buNone/>
            </a:pPr>
            <a:r>
              <a:rPr lang="en-US" sz="1800" dirty="0">
                <a:solidFill>
                  <a:srgbClr val="000000"/>
                </a:solidFill>
                <a:latin typeface="Calibri" panose="020F0502020204030204" pitchFamily="34" charset="0"/>
                <a:ea typeface="Roboto"/>
                <a:cs typeface="Calibri" panose="020F0502020204030204" pitchFamily="34" charset="0"/>
                <a:sym typeface="Roboto"/>
              </a:rPr>
              <a:t>The objective is to predict the column “LICENSE STATUS”.</a:t>
            </a:r>
          </a:p>
          <a:p>
            <a:pPr marL="0" lvl="0" indent="0" algn="l" rtl="0">
              <a:lnSpc>
                <a:spcPct val="115000"/>
              </a:lnSpc>
              <a:spcBef>
                <a:spcPts val="0"/>
              </a:spcBef>
              <a:spcAft>
                <a:spcPts val="1600"/>
              </a:spcAft>
              <a:buSzPts val="1800"/>
              <a:buNone/>
            </a:pPr>
            <a:r>
              <a:rPr lang="en-US" sz="1800" dirty="0">
                <a:solidFill>
                  <a:srgbClr val="000000"/>
                </a:solidFill>
                <a:latin typeface="Calibri" panose="020F0502020204030204" pitchFamily="34" charset="0"/>
                <a:ea typeface="Roboto"/>
                <a:cs typeface="Calibri" panose="020F0502020204030204" pitchFamily="34" charset="0"/>
                <a:sym typeface="Roboto"/>
              </a:rPr>
              <a:t>	</a:t>
            </a:r>
          </a:p>
        </p:txBody>
      </p:sp>
      <p:pic>
        <p:nvPicPr>
          <p:cNvPr id="56" name="Google Shape;56;p1"/>
          <p:cNvPicPr preferRelativeResize="0"/>
          <p:nvPr/>
        </p:nvPicPr>
        <p:blipFill rotWithShape="1">
          <a:blip r:embed="rId3">
            <a:alphaModFix/>
          </a:blip>
          <a:srcRect/>
          <a:stretch/>
        </p:blipFill>
        <p:spPr>
          <a:xfrm>
            <a:off x="6207909" y="2515336"/>
            <a:ext cx="1536875" cy="1424562"/>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84279c2304_2_1"/>
          <p:cNvSpPr txBox="1">
            <a:spLocks noGrp="1"/>
          </p:cNvSpPr>
          <p:nvPr>
            <p:ph type="title"/>
          </p:nvPr>
        </p:nvSpPr>
        <p:spPr>
          <a:xfrm>
            <a:off x="541850" y="101800"/>
            <a:ext cx="8290450" cy="5727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300" b="1" dirty="0">
                <a:latin typeface="Calibri" panose="020F0502020204030204" pitchFamily="34" charset="0"/>
                <a:ea typeface="Roboto"/>
                <a:cs typeface="Calibri" panose="020F0502020204030204" pitchFamily="34" charset="0"/>
                <a:sym typeface="Roboto"/>
              </a:rPr>
              <a:t>Model Building</a:t>
            </a:r>
            <a:endParaRPr sz="2300" b="1" dirty="0">
              <a:latin typeface="Calibri" panose="020F0502020204030204" pitchFamily="34" charset="0"/>
              <a:ea typeface="Roboto"/>
              <a:cs typeface="Calibri" panose="020F0502020204030204" pitchFamily="34" charset="0"/>
              <a:sym typeface="Roboto"/>
            </a:endParaRPr>
          </a:p>
        </p:txBody>
      </p:sp>
      <p:sp>
        <p:nvSpPr>
          <p:cNvPr id="218" name="Google Shape;218;g84279c2304_2_1"/>
          <p:cNvSpPr txBox="1"/>
          <p:nvPr/>
        </p:nvSpPr>
        <p:spPr>
          <a:xfrm>
            <a:off x="402875" y="864461"/>
            <a:ext cx="4606200" cy="470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Medium"/>
              <a:buChar char="●"/>
            </a:pPr>
            <a:r>
              <a:rPr lang="en" sz="1800" dirty="0">
                <a:latin typeface="Calibri" panose="020F0502020204030204" pitchFamily="34" charset="0"/>
                <a:ea typeface="Roboto Medium"/>
                <a:cs typeface="Calibri" panose="020F0502020204030204" pitchFamily="34" charset="0"/>
                <a:sym typeface="Roboto Medium"/>
              </a:rPr>
              <a:t>Test-Train Split</a:t>
            </a:r>
            <a:endParaRPr sz="1800" dirty="0">
              <a:latin typeface="Calibri" panose="020F0502020204030204" pitchFamily="34" charset="0"/>
              <a:ea typeface="Roboto Medium"/>
              <a:cs typeface="Calibri" panose="020F0502020204030204" pitchFamily="34" charset="0"/>
              <a:sym typeface="Roboto Medium"/>
            </a:endParaRPr>
          </a:p>
        </p:txBody>
      </p:sp>
      <p:sp>
        <p:nvSpPr>
          <p:cNvPr id="219" name="Google Shape;219;g84279c2304_2_1"/>
          <p:cNvSpPr txBox="1"/>
          <p:nvPr/>
        </p:nvSpPr>
        <p:spPr>
          <a:xfrm>
            <a:off x="402875" y="2043625"/>
            <a:ext cx="3599100" cy="470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Medium"/>
              <a:buChar char="●"/>
            </a:pPr>
            <a:r>
              <a:rPr lang="en" sz="1800" dirty="0">
                <a:latin typeface="Calibri" panose="020F0502020204030204" pitchFamily="34" charset="0"/>
                <a:ea typeface="Roboto Medium"/>
                <a:cs typeface="Calibri" panose="020F0502020204030204" pitchFamily="34" charset="0"/>
                <a:sym typeface="Roboto Medium"/>
              </a:rPr>
              <a:t>Model Code</a:t>
            </a:r>
            <a:endParaRPr sz="1800" dirty="0">
              <a:latin typeface="Calibri" panose="020F0502020204030204" pitchFamily="34" charset="0"/>
              <a:ea typeface="Roboto Medium"/>
              <a:cs typeface="Calibri" panose="020F0502020204030204" pitchFamily="34" charset="0"/>
              <a:sym typeface="Roboto Medium"/>
            </a:endParaRPr>
          </a:p>
        </p:txBody>
      </p:sp>
      <p:pic>
        <p:nvPicPr>
          <p:cNvPr id="220" name="Google Shape;220;g84279c2304_2_1"/>
          <p:cNvPicPr preferRelativeResize="0"/>
          <p:nvPr/>
        </p:nvPicPr>
        <p:blipFill>
          <a:blip r:embed="rId3">
            <a:alphaModFix/>
          </a:blip>
          <a:stretch>
            <a:fillRect/>
          </a:stretch>
        </p:blipFill>
        <p:spPr>
          <a:xfrm>
            <a:off x="699608" y="2513725"/>
            <a:ext cx="5048217" cy="2296750"/>
          </a:xfrm>
          <a:prstGeom prst="rect">
            <a:avLst/>
          </a:prstGeom>
          <a:noFill/>
          <a:ln>
            <a:noFill/>
          </a:ln>
        </p:spPr>
      </p:pic>
      <p:pic>
        <p:nvPicPr>
          <p:cNvPr id="221" name="Google Shape;221;g84279c2304_2_1"/>
          <p:cNvPicPr preferRelativeResize="0"/>
          <p:nvPr/>
        </p:nvPicPr>
        <p:blipFill>
          <a:blip r:embed="rId4">
            <a:alphaModFix/>
          </a:blip>
          <a:stretch>
            <a:fillRect/>
          </a:stretch>
        </p:blipFill>
        <p:spPr>
          <a:xfrm>
            <a:off x="632102" y="1248950"/>
            <a:ext cx="8132999" cy="861825"/>
          </a:xfrm>
          <a:prstGeom prst="rect">
            <a:avLst/>
          </a:prstGeom>
          <a:noFill/>
          <a:ln>
            <a:noFill/>
          </a:ln>
        </p:spPr>
      </p:pic>
      <p:sp>
        <p:nvSpPr>
          <p:cNvPr id="4" name="Explosion: 14 Points 3">
            <a:extLst>
              <a:ext uri="{FF2B5EF4-FFF2-40B4-BE49-F238E27FC236}">
                <a16:creationId xmlns:a16="http://schemas.microsoft.com/office/drawing/2014/main" id="{36090134-962B-41F5-A7D6-1339FFA6B66E}"/>
              </a:ext>
            </a:extLst>
          </p:cNvPr>
          <p:cNvSpPr/>
          <p:nvPr/>
        </p:nvSpPr>
        <p:spPr>
          <a:xfrm>
            <a:off x="6044557" y="3467477"/>
            <a:ext cx="2720543" cy="1574223"/>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Accuracy = 93.01%</a:t>
            </a:r>
            <a:endParaRPr lang="en-I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84279c2304_7_0"/>
          <p:cNvSpPr txBox="1">
            <a:spLocks noGrp="1"/>
          </p:cNvSpPr>
          <p:nvPr>
            <p:ph type="title"/>
          </p:nvPr>
        </p:nvSpPr>
        <p:spPr>
          <a:xfrm>
            <a:off x="520354" y="445025"/>
            <a:ext cx="831194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b="1" dirty="0">
                <a:latin typeface="Roboto"/>
                <a:ea typeface="Roboto"/>
                <a:cs typeface="Roboto"/>
                <a:sym typeface="Roboto"/>
              </a:rPr>
              <a:t>Evaluation of the Model </a:t>
            </a:r>
            <a:endParaRPr sz="2300" b="1" dirty="0">
              <a:latin typeface="Roboto"/>
              <a:ea typeface="Roboto"/>
              <a:cs typeface="Roboto"/>
              <a:sym typeface="Roboto"/>
            </a:endParaRPr>
          </a:p>
        </p:txBody>
      </p:sp>
      <p:pic>
        <p:nvPicPr>
          <p:cNvPr id="227" name="Google Shape;227;g84279c2304_7_0"/>
          <p:cNvPicPr preferRelativeResize="0"/>
          <p:nvPr/>
        </p:nvPicPr>
        <p:blipFill>
          <a:blip r:embed="rId3">
            <a:alphaModFix/>
          </a:blip>
          <a:stretch>
            <a:fillRect/>
          </a:stretch>
        </p:blipFill>
        <p:spPr>
          <a:xfrm>
            <a:off x="4815900" y="1203235"/>
            <a:ext cx="3953650" cy="3218200"/>
          </a:xfrm>
          <a:prstGeom prst="rect">
            <a:avLst/>
          </a:prstGeom>
          <a:noFill/>
          <a:ln>
            <a:noFill/>
          </a:ln>
        </p:spPr>
      </p:pic>
      <p:pic>
        <p:nvPicPr>
          <p:cNvPr id="228" name="Google Shape;228;g84279c2304_7_0"/>
          <p:cNvPicPr preferRelativeResize="0"/>
          <p:nvPr/>
        </p:nvPicPr>
        <p:blipFill>
          <a:blip r:embed="rId4">
            <a:alphaModFix/>
          </a:blip>
          <a:stretch>
            <a:fillRect/>
          </a:stretch>
        </p:blipFill>
        <p:spPr>
          <a:xfrm>
            <a:off x="619827" y="1325974"/>
            <a:ext cx="4026827" cy="2613924"/>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6"/>
          <p:cNvSpPr txBox="1"/>
          <p:nvPr/>
        </p:nvSpPr>
        <p:spPr>
          <a:xfrm>
            <a:off x="570732" y="40000"/>
            <a:ext cx="2952293" cy="51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b="1" dirty="0">
                <a:latin typeface="Calibri" panose="020F0502020204030204" pitchFamily="34" charset="0"/>
                <a:ea typeface="Roboto"/>
                <a:cs typeface="Calibri" panose="020F0502020204030204" pitchFamily="34" charset="0"/>
                <a:sym typeface="Roboto"/>
              </a:rPr>
              <a:t>Feature Importance</a:t>
            </a:r>
            <a:endParaRPr sz="2300" b="1" dirty="0">
              <a:latin typeface="Calibri" panose="020F0502020204030204" pitchFamily="34" charset="0"/>
              <a:ea typeface="Roboto"/>
              <a:cs typeface="Calibri" panose="020F0502020204030204" pitchFamily="34" charset="0"/>
              <a:sym typeface="Roboto"/>
            </a:endParaRPr>
          </a:p>
        </p:txBody>
      </p:sp>
      <p:pic>
        <p:nvPicPr>
          <p:cNvPr id="234" name="Google Shape;234;p16"/>
          <p:cNvPicPr preferRelativeResize="0"/>
          <p:nvPr/>
        </p:nvPicPr>
        <p:blipFill>
          <a:blip r:embed="rId3">
            <a:alphaModFix/>
          </a:blip>
          <a:stretch>
            <a:fillRect/>
          </a:stretch>
        </p:blipFill>
        <p:spPr>
          <a:xfrm>
            <a:off x="670667" y="870164"/>
            <a:ext cx="3412445" cy="1128772"/>
          </a:xfrm>
          <a:prstGeom prst="rect">
            <a:avLst/>
          </a:prstGeom>
          <a:noFill/>
          <a:ln>
            <a:noFill/>
          </a:ln>
        </p:spPr>
      </p:pic>
      <p:sp>
        <p:nvSpPr>
          <p:cNvPr id="235" name="Google Shape;235;p16"/>
          <p:cNvSpPr txBox="1"/>
          <p:nvPr/>
        </p:nvSpPr>
        <p:spPr>
          <a:xfrm>
            <a:off x="670667" y="2318800"/>
            <a:ext cx="2581357" cy="2262600"/>
          </a:xfrm>
          <a:prstGeom prst="rect">
            <a:avLst/>
          </a:prstGeom>
          <a:noFill/>
          <a:ln>
            <a:noFill/>
          </a:ln>
        </p:spPr>
        <p:txBody>
          <a:bodyPr spcFirstLastPara="1" wrap="square" lIns="91425" tIns="91425" rIns="91425" bIns="91425" anchor="t" anchorCtr="0">
            <a:noAutofit/>
          </a:bodyPr>
          <a:lstStyle/>
          <a:p>
            <a:pPr marL="0" lvl="0" indent="0" rtl="0">
              <a:spcBef>
                <a:spcPts val="1000"/>
              </a:spcBef>
              <a:spcAft>
                <a:spcPts val="0"/>
              </a:spcAft>
              <a:buClr>
                <a:schemeClr val="dk1"/>
              </a:buClr>
              <a:buSzPts val="1100"/>
              <a:buFont typeface="Arial"/>
              <a:buNone/>
            </a:pPr>
            <a:r>
              <a:rPr lang="en" sz="1600" b="1" dirty="0">
                <a:solidFill>
                  <a:schemeClr val="dk1"/>
                </a:solidFill>
                <a:latin typeface="Roboto" panose="020B0604020202020204" charset="0"/>
                <a:ea typeface="Roboto" panose="020B0604020202020204" charset="0"/>
                <a:cs typeface="Calibri" panose="020F0502020204030204" pitchFamily="34" charset="0"/>
              </a:rPr>
              <a:t>We can see from the graph that the LICENSE STATUS CHANGE YEAR and the LICENSE NUMBER are the most important features in our model.</a:t>
            </a:r>
            <a:endParaRPr sz="1600" b="1" dirty="0">
              <a:solidFill>
                <a:schemeClr val="dk1"/>
              </a:solidFill>
              <a:latin typeface="Roboto" panose="020B0604020202020204" charset="0"/>
              <a:ea typeface="Roboto" panose="020B0604020202020204" charset="0"/>
              <a:cs typeface="Calibri" panose="020F0502020204030204" pitchFamily="34" charset="0"/>
            </a:endParaRPr>
          </a:p>
          <a:p>
            <a:pPr marL="0" lvl="0" indent="0" rtl="0">
              <a:spcBef>
                <a:spcPts val="0"/>
              </a:spcBef>
              <a:spcAft>
                <a:spcPts val="0"/>
              </a:spcAft>
              <a:buNone/>
            </a:pPr>
            <a:endParaRPr sz="1600" b="1" dirty="0">
              <a:latin typeface="Roboto" panose="020B0604020202020204" charset="0"/>
              <a:ea typeface="Roboto" panose="020B0604020202020204" charset="0"/>
            </a:endParaRPr>
          </a:p>
        </p:txBody>
      </p:sp>
      <p:pic>
        <p:nvPicPr>
          <p:cNvPr id="236" name="Google Shape;236;p16"/>
          <p:cNvPicPr preferRelativeResize="0"/>
          <p:nvPr/>
        </p:nvPicPr>
        <p:blipFill>
          <a:blip r:embed="rId4">
            <a:alphaModFix/>
          </a:blip>
          <a:stretch>
            <a:fillRect/>
          </a:stretch>
        </p:blipFill>
        <p:spPr>
          <a:xfrm>
            <a:off x="3675425" y="152400"/>
            <a:ext cx="5236401" cy="483870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5"/>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Clr>
                <a:schemeClr val="dk1"/>
              </a:buClr>
              <a:buSzPts val="1100"/>
              <a:buFont typeface="Arial"/>
              <a:buNone/>
            </a:pPr>
            <a:endParaRPr sz="2100" b="1" dirty="0">
              <a:solidFill>
                <a:srgbClr val="757575"/>
              </a:solidFill>
              <a:highlight>
                <a:srgbClr val="FFFFFF"/>
              </a:highlight>
              <a:latin typeface="Roboto"/>
              <a:ea typeface="Roboto"/>
              <a:cs typeface="Roboto"/>
              <a:sym typeface="Roboto"/>
            </a:endParaRPr>
          </a:p>
          <a:p>
            <a:pPr marL="0" lvl="0" indent="0" algn="l" rtl="0">
              <a:lnSpc>
                <a:spcPct val="100000"/>
              </a:lnSpc>
              <a:spcBef>
                <a:spcPts val="400"/>
              </a:spcBef>
              <a:spcAft>
                <a:spcPts val="0"/>
              </a:spcAft>
              <a:buSzPts val="2800"/>
              <a:buNone/>
            </a:pPr>
            <a:endParaRPr sz="3000" dirty="0"/>
          </a:p>
        </p:txBody>
      </p:sp>
      <p:sp>
        <p:nvSpPr>
          <p:cNvPr id="222" name="Google Shape;222;p15"/>
          <p:cNvSpPr txBox="1">
            <a:spLocks noGrp="1"/>
          </p:cNvSpPr>
          <p:nvPr>
            <p:ph type="body" idx="1"/>
          </p:nvPr>
        </p:nvSpPr>
        <p:spPr>
          <a:xfrm>
            <a:off x="1417627" y="2878211"/>
            <a:ext cx="7414672" cy="169066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sz="4800" dirty="0">
                <a:latin typeface="Calibri" panose="020F0502020204030204" pitchFamily="34" charset="0"/>
                <a:cs typeface="Calibri" panose="020F0502020204030204" pitchFamily="34" charset="0"/>
              </a:rPr>
              <a:t>THANK YOU</a:t>
            </a:r>
            <a:endParaRPr sz="4800" dirty="0">
              <a:latin typeface="Calibri" panose="020F0502020204030204" pitchFamily="34" charset="0"/>
              <a:cs typeface="Calibri" panose="020F0502020204030204"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22">
                                            <p:txEl>
                                              <p:pRg st="0" end="0"/>
                                            </p:txEl>
                                          </p:spTgt>
                                        </p:tgtEl>
                                        <p:attrNameLst>
                                          <p:attrName>style.visibility</p:attrName>
                                        </p:attrNameLst>
                                      </p:cBhvr>
                                      <p:to>
                                        <p:strVal val="visible"/>
                                      </p:to>
                                    </p:set>
                                    <p:anim calcmode="lin" valueType="num">
                                      <p:cBhvr>
                                        <p:cTn id="7" dur="1000" fill="hold"/>
                                        <p:tgtEl>
                                          <p:spTgt spid="22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2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2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p2"/>
          <p:cNvSpPr txBox="1">
            <a:spLocks noGrp="1"/>
          </p:cNvSpPr>
          <p:nvPr>
            <p:ph type="title"/>
          </p:nvPr>
        </p:nvSpPr>
        <p:spPr>
          <a:xfrm>
            <a:off x="595280" y="69025"/>
            <a:ext cx="8237019" cy="685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800"/>
              </a:spcBef>
              <a:spcAft>
                <a:spcPts val="0"/>
              </a:spcAft>
              <a:buClr>
                <a:schemeClr val="dk1"/>
              </a:buClr>
              <a:buSzPts val="1100"/>
              <a:buFont typeface="Arial"/>
              <a:buNone/>
            </a:pPr>
            <a:r>
              <a:rPr lang="en-US" sz="2300" b="1" dirty="0">
                <a:solidFill>
                  <a:srgbClr val="000000"/>
                </a:solidFill>
                <a:latin typeface="Calibri" panose="020F0502020204030204" pitchFamily="34" charset="0"/>
                <a:ea typeface="Roboto"/>
                <a:cs typeface="Calibri" panose="020F0502020204030204" pitchFamily="34" charset="0"/>
                <a:sym typeface="Roboto"/>
              </a:rPr>
              <a:t>Columns Description</a:t>
            </a:r>
          </a:p>
          <a:p>
            <a:pPr marL="0" lvl="0" indent="0" algn="l" rtl="0">
              <a:lnSpc>
                <a:spcPct val="100000"/>
              </a:lnSpc>
              <a:spcBef>
                <a:spcPts val="400"/>
              </a:spcBef>
              <a:spcAft>
                <a:spcPts val="0"/>
              </a:spcAft>
              <a:buSzPts val="2800"/>
              <a:buNone/>
            </a:pPr>
            <a:endParaRPr lang="en-US" dirty="0"/>
          </a:p>
        </p:txBody>
      </p:sp>
      <p:pic>
        <p:nvPicPr>
          <p:cNvPr id="4" name="Picture 3">
            <a:extLst>
              <a:ext uri="{FF2B5EF4-FFF2-40B4-BE49-F238E27FC236}">
                <a16:creationId xmlns:a16="http://schemas.microsoft.com/office/drawing/2014/main" id="{C3D9F017-22D2-494E-ADC3-91666A0B26F4}"/>
              </a:ext>
            </a:extLst>
          </p:cNvPr>
          <p:cNvPicPr>
            <a:picLocks noChangeAspect="1"/>
          </p:cNvPicPr>
          <p:nvPr/>
        </p:nvPicPr>
        <p:blipFill>
          <a:blip r:embed="rId3"/>
          <a:stretch>
            <a:fillRect/>
          </a:stretch>
        </p:blipFill>
        <p:spPr>
          <a:xfrm>
            <a:off x="668214" y="490252"/>
            <a:ext cx="8164085" cy="4584223"/>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3"/>
          <p:cNvSpPr txBox="1">
            <a:spLocks noGrp="1"/>
          </p:cNvSpPr>
          <p:nvPr>
            <p:ph type="title"/>
          </p:nvPr>
        </p:nvSpPr>
        <p:spPr>
          <a:xfrm>
            <a:off x="650513" y="0"/>
            <a:ext cx="8101212" cy="685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800"/>
              </a:spcBef>
              <a:spcAft>
                <a:spcPts val="400"/>
              </a:spcAft>
              <a:buClr>
                <a:schemeClr val="dk1"/>
              </a:buClr>
              <a:buSzPts val="1100"/>
              <a:buFont typeface="Arial"/>
              <a:buNone/>
            </a:pPr>
            <a:r>
              <a:rPr lang="en" sz="2300" b="1" dirty="0">
                <a:solidFill>
                  <a:srgbClr val="000000"/>
                </a:solidFill>
                <a:latin typeface="Calibri" panose="020F0502020204030204" pitchFamily="34" charset="0"/>
                <a:ea typeface="Roboto"/>
                <a:cs typeface="Calibri" panose="020F0502020204030204" pitchFamily="34" charset="0"/>
                <a:sym typeface="Roboto"/>
              </a:rPr>
              <a:t>Project Flow</a:t>
            </a:r>
            <a:endParaRPr dirty="0">
              <a:latin typeface="Calibri" panose="020F0502020204030204" pitchFamily="34" charset="0"/>
              <a:cs typeface="Calibri" panose="020F0502020204030204" pitchFamily="34" charset="0"/>
            </a:endParaRPr>
          </a:p>
        </p:txBody>
      </p:sp>
      <p:sp>
        <p:nvSpPr>
          <p:cNvPr id="69" name="Google Shape;69;p3"/>
          <p:cNvSpPr txBox="1"/>
          <p:nvPr/>
        </p:nvSpPr>
        <p:spPr>
          <a:xfrm>
            <a:off x="650513" y="551500"/>
            <a:ext cx="8395296" cy="39972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ea typeface="Roboto"/>
                <a:cs typeface="Calibri" panose="020F0502020204030204" pitchFamily="34" charset="0"/>
                <a:sym typeface="Roboto"/>
              </a:rPr>
              <a:t>From the problem statement it was clear that it is a multiclass classification task.</a:t>
            </a:r>
            <a:endParaRPr dirty="0">
              <a:latin typeface="Calibri" panose="020F0502020204030204" pitchFamily="34" charset="0"/>
              <a:ea typeface="Roboto"/>
              <a:cs typeface="Calibri" panose="020F0502020204030204" pitchFamily="34" charset="0"/>
              <a:sym typeface="Roboto"/>
            </a:endParaRPr>
          </a:p>
        </p:txBody>
      </p:sp>
      <p:pic>
        <p:nvPicPr>
          <p:cNvPr id="5" name="Google Shape;69;p3">
            <a:extLst>
              <a:ext uri="{FF2B5EF4-FFF2-40B4-BE49-F238E27FC236}">
                <a16:creationId xmlns:a16="http://schemas.microsoft.com/office/drawing/2014/main" id="{38423EB0-68C9-428E-9C07-4AA6C4DE99D0}"/>
              </a:ext>
            </a:extLst>
          </p:cNvPr>
          <p:cNvPicPr preferRelativeResize="0"/>
          <p:nvPr/>
        </p:nvPicPr>
        <p:blipFill>
          <a:blip r:embed="rId3">
            <a:alphaModFix/>
          </a:blip>
          <a:stretch>
            <a:fillRect/>
          </a:stretch>
        </p:blipFill>
        <p:spPr>
          <a:xfrm>
            <a:off x="2284403" y="1043355"/>
            <a:ext cx="4047421" cy="3989601"/>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5" name="Google Shape;75;p4"/>
          <p:cNvSpPr txBox="1">
            <a:spLocks noGrp="1"/>
          </p:cNvSpPr>
          <p:nvPr>
            <p:ph type="title"/>
          </p:nvPr>
        </p:nvSpPr>
        <p:spPr>
          <a:xfrm>
            <a:off x="533910" y="0"/>
            <a:ext cx="8298389" cy="685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800"/>
              </a:spcBef>
              <a:spcAft>
                <a:spcPts val="400"/>
              </a:spcAft>
              <a:buClr>
                <a:schemeClr val="dk1"/>
              </a:buClr>
              <a:buSzPts val="1100"/>
              <a:buFont typeface="Arial"/>
              <a:buNone/>
            </a:pPr>
            <a:r>
              <a:rPr lang="en" sz="2300" b="1" dirty="0">
                <a:solidFill>
                  <a:srgbClr val="000000"/>
                </a:solidFill>
                <a:latin typeface="Calibri" panose="020F0502020204030204" pitchFamily="34" charset="0"/>
                <a:ea typeface="Roboto"/>
                <a:cs typeface="Calibri" panose="020F0502020204030204" pitchFamily="34" charset="0"/>
                <a:sym typeface="Roboto"/>
              </a:rPr>
              <a:t>Importing the datasets</a:t>
            </a:r>
            <a:endParaRPr sz="2300" b="1" dirty="0">
              <a:latin typeface="Calibri" panose="020F0502020204030204" pitchFamily="34" charset="0"/>
              <a:ea typeface="Roboto"/>
              <a:cs typeface="Calibri" panose="020F0502020204030204" pitchFamily="34" charset="0"/>
              <a:sym typeface="Roboto"/>
            </a:endParaRPr>
          </a:p>
        </p:txBody>
      </p:sp>
      <p:sp>
        <p:nvSpPr>
          <p:cNvPr id="74" name="Google Shape;74;p4"/>
          <p:cNvSpPr txBox="1">
            <a:spLocks noGrp="1"/>
          </p:cNvSpPr>
          <p:nvPr>
            <p:ph type="body" idx="1"/>
          </p:nvPr>
        </p:nvSpPr>
        <p:spPr>
          <a:xfrm>
            <a:off x="472542" y="601475"/>
            <a:ext cx="8359758" cy="44748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SzPts val="1800"/>
              <a:buNone/>
            </a:pPr>
            <a:endParaRPr sz="1800" dirty="0">
              <a:solidFill>
                <a:srgbClr val="000000"/>
              </a:solidFill>
              <a:latin typeface="Roboto"/>
              <a:ea typeface="Roboto"/>
              <a:cs typeface="Roboto"/>
              <a:sym typeface="Roboto"/>
            </a:endParaRPr>
          </a:p>
          <a:p>
            <a:pPr marL="0" lvl="0" indent="0" algn="l" rtl="0">
              <a:lnSpc>
                <a:spcPct val="50000"/>
              </a:lnSpc>
              <a:spcBef>
                <a:spcPts val="1600"/>
              </a:spcBef>
              <a:spcAft>
                <a:spcPts val="0"/>
              </a:spcAft>
              <a:buSzPts val="1800"/>
              <a:buNone/>
            </a:pPr>
            <a:endParaRPr sz="1800" dirty="0">
              <a:solidFill>
                <a:srgbClr val="000000"/>
              </a:solidFill>
              <a:latin typeface="Roboto"/>
              <a:ea typeface="Roboto"/>
              <a:cs typeface="Roboto"/>
              <a:sym typeface="Roboto"/>
            </a:endParaRPr>
          </a:p>
          <a:p>
            <a:pPr marL="0" lvl="0" indent="0" algn="l" rtl="0">
              <a:lnSpc>
                <a:spcPct val="50000"/>
              </a:lnSpc>
              <a:spcBef>
                <a:spcPts val="1600"/>
              </a:spcBef>
              <a:spcAft>
                <a:spcPts val="0"/>
              </a:spcAft>
              <a:buSzPts val="1800"/>
              <a:buNone/>
            </a:pPr>
            <a:endParaRPr sz="1800" dirty="0">
              <a:solidFill>
                <a:srgbClr val="000000"/>
              </a:solidFill>
              <a:latin typeface="Roboto"/>
              <a:ea typeface="Roboto"/>
              <a:cs typeface="Roboto"/>
              <a:sym typeface="Roboto"/>
            </a:endParaRPr>
          </a:p>
          <a:p>
            <a:pPr marL="0" lvl="0" indent="0" algn="l" rtl="0">
              <a:lnSpc>
                <a:spcPct val="50000"/>
              </a:lnSpc>
              <a:spcBef>
                <a:spcPts val="1600"/>
              </a:spcBef>
              <a:spcAft>
                <a:spcPts val="0"/>
              </a:spcAft>
              <a:buSzPts val="1800"/>
              <a:buNone/>
            </a:pPr>
            <a:endParaRPr sz="1800" dirty="0">
              <a:solidFill>
                <a:srgbClr val="000000"/>
              </a:solidFill>
              <a:latin typeface="Roboto"/>
              <a:ea typeface="Roboto"/>
              <a:cs typeface="Roboto"/>
              <a:sym typeface="Roboto"/>
            </a:endParaRPr>
          </a:p>
          <a:p>
            <a:pPr marL="0" lvl="0" indent="0" algn="l" rtl="0">
              <a:lnSpc>
                <a:spcPct val="115000"/>
              </a:lnSpc>
              <a:spcBef>
                <a:spcPts val="1600"/>
              </a:spcBef>
              <a:spcAft>
                <a:spcPts val="0"/>
              </a:spcAft>
              <a:buSzPts val="1800"/>
              <a:buNone/>
            </a:pPr>
            <a:endParaRPr sz="1800" dirty="0">
              <a:solidFill>
                <a:srgbClr val="000000"/>
              </a:solidFill>
              <a:latin typeface="Roboto"/>
              <a:ea typeface="Roboto"/>
              <a:cs typeface="Roboto"/>
              <a:sym typeface="Roboto"/>
            </a:endParaRPr>
          </a:p>
          <a:p>
            <a:pPr marL="0" lvl="0" indent="0" algn="l" rtl="0">
              <a:lnSpc>
                <a:spcPct val="200000"/>
              </a:lnSpc>
              <a:spcBef>
                <a:spcPts val="1600"/>
              </a:spcBef>
              <a:spcAft>
                <a:spcPts val="0"/>
              </a:spcAft>
              <a:buSzPts val="1800"/>
              <a:buNone/>
            </a:pPr>
            <a:endParaRPr sz="1800" dirty="0">
              <a:solidFill>
                <a:srgbClr val="000000"/>
              </a:solidFill>
              <a:latin typeface="Roboto"/>
              <a:ea typeface="Roboto"/>
              <a:cs typeface="Roboto"/>
              <a:sym typeface="Roboto"/>
            </a:endParaRPr>
          </a:p>
          <a:p>
            <a:pPr marL="457200" lvl="0" indent="-342900" algn="l" rtl="0">
              <a:lnSpc>
                <a:spcPct val="200000"/>
              </a:lnSpc>
              <a:spcBef>
                <a:spcPts val="1600"/>
              </a:spcBef>
              <a:spcAft>
                <a:spcPts val="0"/>
              </a:spcAft>
              <a:buClr>
                <a:srgbClr val="000000"/>
              </a:buClr>
              <a:buSzPts val="1800"/>
              <a:buFont typeface="Roboto"/>
              <a:buChar char="●"/>
            </a:pPr>
            <a:r>
              <a:rPr lang="en" sz="1800" dirty="0">
                <a:solidFill>
                  <a:srgbClr val="000000"/>
                </a:solidFill>
                <a:latin typeface="Calibri" panose="020F0502020204030204" pitchFamily="34" charset="0"/>
                <a:ea typeface="Roboto"/>
                <a:cs typeface="Calibri" panose="020F0502020204030204" pitchFamily="34" charset="0"/>
                <a:sym typeface="Roboto"/>
              </a:rPr>
              <a:t>TRAINING DATA contains </a:t>
            </a:r>
            <a:r>
              <a:rPr lang="en" sz="1800" b="1" dirty="0">
                <a:solidFill>
                  <a:srgbClr val="000000"/>
                </a:solidFill>
                <a:latin typeface="Calibri" panose="020F0502020204030204" pitchFamily="34" charset="0"/>
                <a:ea typeface="Roboto"/>
                <a:cs typeface="Calibri" panose="020F0502020204030204" pitchFamily="34" charset="0"/>
                <a:sym typeface="Roboto"/>
              </a:rPr>
              <a:t>85895 rows</a:t>
            </a:r>
            <a:r>
              <a:rPr lang="en" sz="1800" dirty="0">
                <a:solidFill>
                  <a:srgbClr val="000000"/>
                </a:solidFill>
                <a:latin typeface="Calibri" panose="020F0502020204030204" pitchFamily="34" charset="0"/>
                <a:ea typeface="Roboto"/>
                <a:cs typeface="Calibri" panose="020F0502020204030204" pitchFamily="34" charset="0"/>
                <a:sym typeface="Roboto"/>
              </a:rPr>
              <a:t> and </a:t>
            </a:r>
            <a:r>
              <a:rPr lang="en" sz="1800" b="1" dirty="0">
                <a:solidFill>
                  <a:srgbClr val="000000"/>
                </a:solidFill>
                <a:latin typeface="Calibri" panose="020F0502020204030204" pitchFamily="34" charset="0"/>
                <a:ea typeface="Roboto"/>
                <a:cs typeface="Calibri" panose="020F0502020204030204" pitchFamily="34" charset="0"/>
                <a:sym typeface="Roboto"/>
              </a:rPr>
              <a:t>32 features</a:t>
            </a:r>
            <a:endParaRPr sz="1800" b="1" dirty="0">
              <a:solidFill>
                <a:srgbClr val="000000"/>
              </a:solidFill>
              <a:latin typeface="Calibri" panose="020F0502020204030204" pitchFamily="34" charset="0"/>
              <a:ea typeface="Roboto"/>
              <a:cs typeface="Calibri" panose="020F0502020204030204" pitchFamily="34" charset="0"/>
              <a:sym typeface="Roboto"/>
            </a:endParaRPr>
          </a:p>
          <a:p>
            <a:pPr marL="457200" lvl="0" indent="-342900" algn="l" rtl="0">
              <a:lnSpc>
                <a:spcPct val="200000"/>
              </a:lnSpc>
              <a:spcBef>
                <a:spcPts val="0"/>
              </a:spcBef>
              <a:spcAft>
                <a:spcPts val="0"/>
              </a:spcAft>
              <a:buClr>
                <a:srgbClr val="000000"/>
              </a:buClr>
              <a:buSzPts val="1800"/>
              <a:buFont typeface="Roboto"/>
              <a:buChar char="●"/>
            </a:pPr>
            <a:r>
              <a:rPr lang="en" sz="1800" dirty="0">
                <a:solidFill>
                  <a:srgbClr val="000000"/>
                </a:solidFill>
                <a:latin typeface="Calibri" panose="020F0502020204030204" pitchFamily="34" charset="0"/>
                <a:ea typeface="Roboto"/>
                <a:cs typeface="Calibri" panose="020F0502020204030204" pitchFamily="34" charset="0"/>
                <a:sym typeface="Roboto"/>
              </a:rPr>
              <a:t>TEST DATA contains </a:t>
            </a:r>
            <a:r>
              <a:rPr lang="en" sz="1800" b="1" dirty="0">
                <a:solidFill>
                  <a:srgbClr val="000000"/>
                </a:solidFill>
                <a:latin typeface="Calibri" panose="020F0502020204030204" pitchFamily="34" charset="0"/>
                <a:ea typeface="Roboto"/>
                <a:cs typeface="Calibri" panose="020F0502020204030204" pitchFamily="34" charset="0"/>
                <a:sym typeface="Roboto"/>
              </a:rPr>
              <a:t>57239 rows</a:t>
            </a:r>
            <a:r>
              <a:rPr lang="en" sz="1800" dirty="0">
                <a:solidFill>
                  <a:srgbClr val="000000"/>
                </a:solidFill>
                <a:latin typeface="Calibri" panose="020F0502020204030204" pitchFamily="34" charset="0"/>
                <a:ea typeface="Roboto"/>
                <a:cs typeface="Calibri" panose="020F0502020204030204" pitchFamily="34" charset="0"/>
                <a:sym typeface="Roboto"/>
              </a:rPr>
              <a:t> and </a:t>
            </a:r>
            <a:r>
              <a:rPr lang="en" sz="1800" b="1" dirty="0">
                <a:solidFill>
                  <a:srgbClr val="000000"/>
                </a:solidFill>
                <a:latin typeface="Calibri" panose="020F0502020204030204" pitchFamily="34" charset="0"/>
                <a:ea typeface="Roboto"/>
                <a:cs typeface="Calibri" panose="020F0502020204030204" pitchFamily="34" charset="0"/>
                <a:sym typeface="Roboto"/>
              </a:rPr>
              <a:t>31 features </a:t>
            </a:r>
            <a:endParaRPr sz="1800" b="1" dirty="0">
              <a:solidFill>
                <a:srgbClr val="000000"/>
              </a:solidFill>
              <a:latin typeface="Calibri" panose="020F0502020204030204" pitchFamily="34" charset="0"/>
              <a:ea typeface="Roboto"/>
              <a:cs typeface="Calibri" panose="020F0502020204030204" pitchFamily="34" charset="0"/>
              <a:sym typeface="Roboto"/>
            </a:endParaRPr>
          </a:p>
        </p:txBody>
      </p:sp>
      <p:sp>
        <p:nvSpPr>
          <p:cNvPr id="76" name="Google Shape;76;p4"/>
          <p:cNvSpPr/>
          <p:nvPr/>
        </p:nvSpPr>
        <p:spPr>
          <a:xfrm>
            <a:off x="865304" y="883499"/>
            <a:ext cx="6339431" cy="2485666"/>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700" b="0" i="0" u="none" strike="noStrike" cap="none" dirty="0">
                <a:solidFill>
                  <a:srgbClr val="000000"/>
                </a:solidFill>
                <a:latin typeface="Courier New"/>
                <a:ea typeface="Courier New"/>
                <a:cs typeface="Courier New"/>
                <a:sym typeface="Courier New"/>
              </a:rPr>
              <a:t>train_data = pd.read_csv(</a:t>
            </a:r>
            <a:r>
              <a:rPr lang="en" sz="1700" b="0" i="0" u="none" strike="noStrike" cap="none" dirty="0">
                <a:solidFill>
                  <a:srgbClr val="CC0000"/>
                </a:solidFill>
                <a:latin typeface="Courier New"/>
                <a:ea typeface="Courier New"/>
                <a:cs typeface="Courier New"/>
                <a:sym typeface="Courier New"/>
              </a:rPr>
              <a:t>"train_file.csv"</a:t>
            </a:r>
            <a:r>
              <a:rPr lang="en" sz="1700" b="0" i="0" u="none" strike="noStrike" cap="none" dirty="0">
                <a:solidFill>
                  <a:srgbClr val="000000"/>
                </a:solidFill>
                <a:latin typeface="Courier New"/>
                <a:ea typeface="Courier New"/>
                <a:cs typeface="Courier New"/>
                <a:sym typeface="Courier New"/>
              </a:rPr>
              <a:t>)</a:t>
            </a:r>
            <a:endParaRPr sz="1700" b="0" i="0" u="none" strike="noStrike" cap="none" dirty="0">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 sz="1700" b="0" i="0" u="none" strike="noStrike" cap="none" dirty="0">
                <a:solidFill>
                  <a:srgbClr val="000000"/>
                </a:solidFill>
                <a:latin typeface="Courier New"/>
                <a:ea typeface="Courier New"/>
                <a:cs typeface="Courier New"/>
                <a:sym typeface="Courier New"/>
              </a:rPr>
              <a:t>train_data.head()</a:t>
            </a:r>
            <a:endParaRPr sz="1700" b="0" i="0" u="none" strike="noStrike" cap="none" dirty="0">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700"/>
              <a:buFont typeface="Arial"/>
              <a:buNone/>
            </a:pPr>
            <a:r>
              <a:rPr lang="en" sz="1700" b="0" i="0" u="none" strike="noStrike" cap="none" dirty="0">
                <a:solidFill>
                  <a:srgbClr val="000000"/>
                </a:solidFill>
                <a:latin typeface="Courier New"/>
                <a:ea typeface="Courier New"/>
                <a:cs typeface="Courier New"/>
                <a:sym typeface="Courier New"/>
              </a:rPr>
              <a:t>test_data = pd.read_csv(</a:t>
            </a:r>
            <a:r>
              <a:rPr lang="en" sz="1700" b="0" i="0" u="none" strike="noStrike" cap="none" dirty="0">
                <a:solidFill>
                  <a:srgbClr val="CC0000"/>
                </a:solidFill>
                <a:latin typeface="Courier New"/>
                <a:ea typeface="Courier New"/>
                <a:cs typeface="Courier New"/>
                <a:sym typeface="Courier New"/>
              </a:rPr>
              <a:t>"test_file.csv"</a:t>
            </a:r>
            <a:r>
              <a:rPr lang="en" sz="1700" b="0" i="0" u="none" strike="noStrike" cap="none" dirty="0">
                <a:solidFill>
                  <a:srgbClr val="000000"/>
                </a:solidFill>
                <a:latin typeface="Courier New"/>
                <a:ea typeface="Courier New"/>
                <a:cs typeface="Courier New"/>
                <a:sym typeface="Courier New"/>
              </a:rPr>
              <a:t>)</a:t>
            </a:r>
            <a:endParaRPr sz="1700" b="0" i="0" u="none" strike="noStrike" cap="none" dirty="0">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700"/>
              <a:buFont typeface="Arial"/>
              <a:buNone/>
            </a:pPr>
            <a:r>
              <a:rPr lang="en" sz="1700" b="0" i="0" u="none" strike="noStrike" cap="none" dirty="0">
                <a:solidFill>
                  <a:srgbClr val="000000"/>
                </a:solidFill>
                <a:latin typeface="Courier New"/>
                <a:ea typeface="Courier New"/>
                <a:cs typeface="Courier New"/>
                <a:sym typeface="Courier New"/>
              </a:rPr>
              <a:t>test_data.head()</a:t>
            </a:r>
            <a:endParaRPr sz="1700" b="0" i="0" u="none" strike="noStrike" cap="none" dirty="0">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700"/>
              <a:buFont typeface="Arial"/>
              <a:buNone/>
            </a:pPr>
            <a:r>
              <a:rPr lang="en" sz="1700" b="0" i="0" u="none" strike="noStrike" cap="none" dirty="0">
                <a:solidFill>
                  <a:srgbClr val="000000"/>
                </a:solidFill>
                <a:latin typeface="Courier New"/>
                <a:ea typeface="Courier New"/>
                <a:cs typeface="Courier New"/>
                <a:sym typeface="Courier New"/>
              </a:rPr>
              <a:t>train_data.shape</a:t>
            </a:r>
            <a:endParaRPr sz="1700" b="0" i="0" u="none" strike="noStrike" cap="none" dirty="0">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700"/>
              <a:buFont typeface="Arial"/>
              <a:buNone/>
            </a:pPr>
            <a:r>
              <a:rPr lang="en" sz="1700" b="0" i="0" u="none" strike="noStrike" cap="none" dirty="0">
                <a:solidFill>
                  <a:srgbClr val="000000"/>
                </a:solidFill>
                <a:latin typeface="Courier New"/>
                <a:ea typeface="Courier New"/>
                <a:cs typeface="Courier New"/>
                <a:sym typeface="Courier New"/>
              </a:rPr>
              <a:t>test_data.shape</a:t>
            </a:r>
            <a:endParaRPr sz="1700" b="0" i="0" u="none" strike="noStrike" cap="none" dirty="0">
              <a:solidFill>
                <a:srgbClr val="000000"/>
              </a:solidFill>
              <a:latin typeface="Courier New"/>
              <a:ea typeface="Courier New"/>
              <a:cs typeface="Courier New"/>
              <a:sym typeface="Courier New"/>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5"/>
          <p:cNvSpPr txBox="1">
            <a:spLocks noGrp="1"/>
          </p:cNvSpPr>
          <p:nvPr>
            <p:ph type="title"/>
          </p:nvPr>
        </p:nvSpPr>
        <p:spPr>
          <a:xfrm>
            <a:off x="540048" y="0"/>
            <a:ext cx="8123602" cy="817800"/>
          </a:xfrm>
          <a:prstGeom prst="rect">
            <a:avLst/>
          </a:prstGeom>
          <a:noFill/>
          <a:ln>
            <a:noFill/>
          </a:ln>
        </p:spPr>
        <p:txBody>
          <a:bodyPr spcFirstLastPara="1" wrap="square" lIns="91425" tIns="91425" rIns="91425" bIns="91425" anchor="ctr" anchorCtr="0">
            <a:noAutofit/>
          </a:bodyPr>
          <a:lstStyle/>
          <a:p>
            <a:pPr>
              <a:lnSpc>
                <a:spcPct val="115000"/>
              </a:lnSpc>
              <a:spcBef>
                <a:spcPts val="1800"/>
              </a:spcBef>
              <a:spcAft>
                <a:spcPts val="400"/>
              </a:spcAft>
              <a:buClr>
                <a:schemeClr val="dk1"/>
              </a:buClr>
              <a:buSzPts val="1100"/>
            </a:pPr>
            <a:r>
              <a:rPr lang="en" sz="2300" b="1" dirty="0">
                <a:solidFill>
                  <a:srgbClr val="000000"/>
                </a:solidFill>
                <a:latin typeface="Calibri" panose="020F0502020204030204" pitchFamily="34" charset="0"/>
                <a:ea typeface="Roboto"/>
                <a:cs typeface="Calibri" panose="020F0502020204030204" pitchFamily="34" charset="0"/>
                <a:sym typeface="Roboto"/>
              </a:rPr>
              <a:t>Data Inspection</a:t>
            </a:r>
            <a:endParaRPr sz="2300" b="1" dirty="0">
              <a:solidFill>
                <a:srgbClr val="000000"/>
              </a:solidFill>
              <a:latin typeface="Calibri" panose="020F0502020204030204" pitchFamily="34" charset="0"/>
              <a:ea typeface="Roboto"/>
              <a:cs typeface="Calibri" panose="020F0502020204030204" pitchFamily="34" charset="0"/>
              <a:sym typeface="Roboto"/>
            </a:endParaRPr>
          </a:p>
        </p:txBody>
      </p:sp>
      <p:pic>
        <p:nvPicPr>
          <p:cNvPr id="82" name="Google Shape;82;p5"/>
          <p:cNvPicPr preferRelativeResize="0"/>
          <p:nvPr/>
        </p:nvPicPr>
        <p:blipFill rotWithShape="1">
          <a:blip r:embed="rId3">
            <a:alphaModFix/>
          </a:blip>
          <a:srcRect/>
          <a:stretch/>
        </p:blipFill>
        <p:spPr>
          <a:xfrm>
            <a:off x="644376" y="891473"/>
            <a:ext cx="5823930" cy="817799"/>
          </a:xfrm>
          <a:prstGeom prst="rect">
            <a:avLst/>
          </a:prstGeom>
          <a:noFill/>
          <a:ln>
            <a:noFill/>
          </a:ln>
        </p:spPr>
      </p:pic>
      <p:graphicFrame>
        <p:nvGraphicFramePr>
          <p:cNvPr id="83" name="Google Shape;83;p5"/>
          <p:cNvGraphicFramePr/>
          <p:nvPr>
            <p:extLst>
              <p:ext uri="{D42A27DB-BD31-4B8C-83A1-F6EECF244321}">
                <p14:modId xmlns:p14="http://schemas.microsoft.com/office/powerpoint/2010/main" val="3975739970"/>
              </p:ext>
            </p:extLst>
          </p:nvPr>
        </p:nvGraphicFramePr>
        <p:xfrm>
          <a:off x="2700242" y="2098824"/>
          <a:ext cx="3768064" cy="2552953"/>
        </p:xfrm>
        <a:graphic>
          <a:graphicData uri="http://schemas.openxmlformats.org/drawingml/2006/table">
            <a:tbl>
              <a:tblPr>
                <a:noFill/>
                <a:tableStyleId>{4710E859-49AF-46A0-9C13-8347ECAF56A6}</a:tableStyleId>
              </a:tblPr>
              <a:tblGrid>
                <a:gridCol w="1863033">
                  <a:extLst>
                    <a:ext uri="{9D8B030D-6E8A-4147-A177-3AD203B41FA5}">
                      <a16:colId xmlns:a16="http://schemas.microsoft.com/office/drawing/2014/main" val="20000"/>
                    </a:ext>
                  </a:extLst>
                </a:gridCol>
                <a:gridCol w="1905031">
                  <a:extLst>
                    <a:ext uri="{9D8B030D-6E8A-4147-A177-3AD203B41FA5}">
                      <a16:colId xmlns:a16="http://schemas.microsoft.com/office/drawing/2014/main" val="20001"/>
                    </a:ext>
                  </a:extLst>
                </a:gridCol>
              </a:tblGrid>
              <a:tr h="456743">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latin typeface="Calibri" panose="020F0502020204030204" pitchFamily="34" charset="0"/>
                          <a:cs typeface="Calibri" panose="020F0502020204030204" pitchFamily="34" charset="0"/>
                        </a:rPr>
                        <a:t>LICENSE STATUS</a:t>
                      </a:r>
                    </a:p>
                  </a:txBody>
                  <a:tcPr marL="91425" marR="91425" marT="91425" marB="91425" anchor="ctr">
                    <a:solidFill>
                      <a:srgbClr val="6AA84F"/>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latin typeface="Calibri" panose="020F0502020204030204" pitchFamily="34" charset="0"/>
                          <a:cs typeface="Calibri" panose="020F0502020204030204" pitchFamily="34" charset="0"/>
                        </a:rPr>
                        <a:t>COUNT</a:t>
                      </a:r>
                    </a:p>
                  </a:txBody>
                  <a:tcPr marL="91425" marR="91425" marT="91425" marB="91425" anchor="ctr">
                    <a:solidFill>
                      <a:srgbClr val="6AA84F"/>
                    </a:solidFill>
                  </a:tcPr>
                </a:tc>
                <a:extLst>
                  <a:ext uri="{0D108BD9-81ED-4DB2-BD59-A6C34878D82A}">
                    <a16:rowId xmlns:a16="http://schemas.microsoft.com/office/drawing/2014/main" val="10000"/>
                  </a:ext>
                </a:extLst>
              </a:tr>
              <a:tr h="419242">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Calibri" panose="020F0502020204030204" pitchFamily="34" charset="0"/>
                          <a:ea typeface="Roboto"/>
                          <a:cs typeface="Calibri" panose="020F0502020204030204" pitchFamily="34" charset="0"/>
                          <a:sym typeface="Roboto"/>
                        </a:rPr>
                        <a:t>AAI</a:t>
                      </a:r>
                    </a:p>
                  </a:txBody>
                  <a:tcPr marL="91425" marR="91425" marT="91425" marB="91425">
                    <a:solidFill>
                      <a:srgbClr val="B6D7A8"/>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Calibri" panose="020F0502020204030204" pitchFamily="34" charset="0"/>
                          <a:ea typeface="Roboto"/>
                          <a:cs typeface="Calibri" panose="020F0502020204030204" pitchFamily="34" charset="0"/>
                          <a:sym typeface="Roboto"/>
                        </a:rPr>
                        <a:t>55400</a:t>
                      </a:r>
                      <a:endParaRPr lang="en" sz="1400" u="none" strike="noStrike" cap="none" dirty="0">
                        <a:latin typeface="Calibri" panose="020F0502020204030204" pitchFamily="34" charset="0"/>
                        <a:ea typeface="Roboto"/>
                        <a:cs typeface="Calibri" panose="020F0502020204030204" pitchFamily="34" charset="0"/>
                        <a:sym typeface="Roboto"/>
                      </a:endParaRPr>
                    </a:p>
                  </a:txBody>
                  <a:tcPr marL="91425" marR="91425" marT="91425" marB="91425">
                    <a:solidFill>
                      <a:srgbClr val="B6D7A8"/>
                    </a:solidFill>
                  </a:tcPr>
                </a:tc>
                <a:extLst>
                  <a:ext uri="{0D108BD9-81ED-4DB2-BD59-A6C34878D82A}">
                    <a16:rowId xmlns:a16="http://schemas.microsoft.com/office/drawing/2014/main" val="10001"/>
                  </a:ext>
                </a:extLst>
              </a:tr>
              <a:tr h="419242">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Calibri" panose="020F0502020204030204" pitchFamily="34" charset="0"/>
                          <a:ea typeface="Roboto"/>
                          <a:cs typeface="Calibri" panose="020F0502020204030204" pitchFamily="34" charset="0"/>
                          <a:sym typeface="Roboto"/>
                        </a:rPr>
                        <a:t>AAC</a:t>
                      </a:r>
                    </a:p>
                  </a:txBody>
                  <a:tcPr marL="91425" marR="91425" marT="91425" marB="91425">
                    <a:solidFill>
                      <a:srgbClr val="B6D7A8"/>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Calibri" panose="020F0502020204030204" pitchFamily="34" charset="0"/>
                          <a:ea typeface="Roboto"/>
                          <a:cs typeface="Calibri" panose="020F0502020204030204" pitchFamily="34" charset="0"/>
                          <a:sym typeface="Roboto"/>
                        </a:rPr>
                        <a:t>30200</a:t>
                      </a:r>
                    </a:p>
                  </a:txBody>
                  <a:tcPr marL="91425" marR="91425" marT="91425" marB="91425">
                    <a:solidFill>
                      <a:srgbClr val="B6D7A8"/>
                    </a:solidFill>
                  </a:tcPr>
                </a:tc>
                <a:extLst>
                  <a:ext uri="{0D108BD9-81ED-4DB2-BD59-A6C34878D82A}">
                    <a16:rowId xmlns:a16="http://schemas.microsoft.com/office/drawing/2014/main" val="10002"/>
                  </a:ext>
                </a:extLst>
              </a:tr>
              <a:tr h="419242">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Calibri" panose="020F0502020204030204" pitchFamily="34" charset="0"/>
                          <a:ea typeface="Roboto"/>
                          <a:cs typeface="Calibri" panose="020F0502020204030204" pitchFamily="34" charset="0"/>
                          <a:sym typeface="Roboto"/>
                        </a:rPr>
                        <a:t>REV</a:t>
                      </a:r>
                    </a:p>
                  </a:txBody>
                  <a:tcPr marL="91425" marR="91425" marT="91425" marB="91425">
                    <a:solidFill>
                      <a:srgbClr val="B6D7A8"/>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Calibri" panose="020F0502020204030204" pitchFamily="34" charset="0"/>
                          <a:ea typeface="Roboto"/>
                          <a:cs typeface="Calibri" panose="020F0502020204030204" pitchFamily="34" charset="0"/>
                          <a:sym typeface="Roboto"/>
                        </a:rPr>
                        <a:t>290</a:t>
                      </a:r>
                      <a:endParaRPr lang="en" sz="1400" u="none" strike="noStrike" cap="none" dirty="0">
                        <a:latin typeface="Calibri" panose="020F0502020204030204" pitchFamily="34" charset="0"/>
                        <a:ea typeface="Roboto"/>
                        <a:cs typeface="Calibri" panose="020F0502020204030204" pitchFamily="34" charset="0"/>
                        <a:sym typeface="Roboto"/>
                      </a:endParaRPr>
                    </a:p>
                  </a:txBody>
                  <a:tcPr marL="91425" marR="91425" marT="91425" marB="91425">
                    <a:solidFill>
                      <a:srgbClr val="B6D7A8"/>
                    </a:solidFill>
                  </a:tcPr>
                </a:tc>
                <a:extLst>
                  <a:ext uri="{0D108BD9-81ED-4DB2-BD59-A6C34878D82A}">
                    <a16:rowId xmlns:a16="http://schemas.microsoft.com/office/drawing/2014/main" val="10003"/>
                  </a:ext>
                </a:extLst>
              </a:tr>
              <a:tr h="419242">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Calibri" panose="020F0502020204030204" pitchFamily="34" charset="0"/>
                          <a:ea typeface="Roboto"/>
                          <a:cs typeface="Calibri" panose="020F0502020204030204" pitchFamily="34" charset="0"/>
                          <a:sym typeface="Roboto"/>
                        </a:rPr>
                        <a:t>REA</a:t>
                      </a:r>
                    </a:p>
                  </a:txBody>
                  <a:tcPr marL="91425" marR="91425" marT="91425" marB="91425">
                    <a:solidFill>
                      <a:srgbClr val="B6D7A8"/>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Calibri" panose="020F0502020204030204" pitchFamily="34" charset="0"/>
                          <a:ea typeface="Roboto"/>
                          <a:cs typeface="Calibri" panose="020F0502020204030204" pitchFamily="34" charset="0"/>
                          <a:sym typeface="Roboto"/>
                        </a:rPr>
                        <a:t>3</a:t>
                      </a:r>
                      <a:endParaRPr lang="en" sz="1400" u="none" strike="noStrike" cap="none" dirty="0">
                        <a:latin typeface="Calibri" panose="020F0502020204030204" pitchFamily="34" charset="0"/>
                        <a:ea typeface="Roboto"/>
                        <a:cs typeface="Calibri" panose="020F0502020204030204" pitchFamily="34" charset="0"/>
                        <a:sym typeface="Roboto"/>
                      </a:endParaRPr>
                    </a:p>
                  </a:txBody>
                  <a:tcPr marL="91425" marR="91425" marT="91425" marB="91425">
                    <a:solidFill>
                      <a:srgbClr val="B6D7A8"/>
                    </a:solidFill>
                  </a:tcPr>
                </a:tc>
                <a:extLst>
                  <a:ext uri="{0D108BD9-81ED-4DB2-BD59-A6C34878D82A}">
                    <a16:rowId xmlns:a16="http://schemas.microsoft.com/office/drawing/2014/main" val="10004"/>
                  </a:ext>
                </a:extLst>
              </a:tr>
              <a:tr h="419242">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Calibri" panose="020F0502020204030204" pitchFamily="34" charset="0"/>
                          <a:ea typeface="Roboto"/>
                          <a:cs typeface="Calibri" panose="020F0502020204030204" pitchFamily="34" charset="0"/>
                          <a:sym typeface="Roboto"/>
                        </a:rPr>
                        <a:t>INQ</a:t>
                      </a:r>
                    </a:p>
                  </a:txBody>
                  <a:tcPr marL="91425" marR="91425" marT="91425" marB="91425">
                    <a:solidFill>
                      <a:srgbClr val="B6D7A8"/>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Calibri" panose="020F0502020204030204" pitchFamily="34" charset="0"/>
                          <a:ea typeface="Roboto"/>
                          <a:cs typeface="Calibri" panose="020F0502020204030204" pitchFamily="34" charset="0"/>
                          <a:sym typeface="Roboto"/>
                        </a:rPr>
                        <a:t>2</a:t>
                      </a:r>
                    </a:p>
                  </a:txBody>
                  <a:tcPr marL="91425" marR="91425" marT="91425" marB="91425">
                    <a:solidFill>
                      <a:srgbClr val="B6D7A8"/>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6"/>
          <p:cNvSpPr txBox="1">
            <a:spLocks noGrp="1"/>
          </p:cNvSpPr>
          <p:nvPr>
            <p:ph type="title"/>
          </p:nvPr>
        </p:nvSpPr>
        <p:spPr>
          <a:xfrm>
            <a:off x="527774" y="-1"/>
            <a:ext cx="8401251" cy="398899"/>
          </a:xfrm>
          <a:prstGeom prst="rect">
            <a:avLst/>
          </a:prstGeom>
          <a:noFill/>
          <a:ln>
            <a:noFill/>
          </a:ln>
        </p:spPr>
        <p:txBody>
          <a:bodyPr spcFirstLastPara="1" wrap="square" lIns="91425" tIns="91425" rIns="91425" bIns="91425" anchor="t" anchorCtr="0">
            <a:noAutofit/>
          </a:bodyPr>
          <a:lstStyle/>
          <a:p>
            <a:pPr>
              <a:lnSpc>
                <a:spcPct val="115000"/>
              </a:lnSpc>
              <a:spcBef>
                <a:spcPts val="1800"/>
              </a:spcBef>
              <a:spcAft>
                <a:spcPts val="400"/>
              </a:spcAft>
              <a:buClr>
                <a:schemeClr val="dk1"/>
              </a:buClr>
              <a:buSzPts val="1100"/>
            </a:pPr>
            <a:r>
              <a:rPr lang="en-US" sz="2300" b="1" dirty="0">
                <a:solidFill>
                  <a:srgbClr val="000000"/>
                </a:solidFill>
                <a:latin typeface="Calibri" panose="020F0502020204030204" pitchFamily="34" charset="0"/>
                <a:ea typeface="Roboto"/>
                <a:cs typeface="Calibri" panose="020F0502020204030204" pitchFamily="34" charset="0"/>
                <a:sym typeface="Roboto"/>
              </a:rPr>
              <a:t>Data Inference</a:t>
            </a:r>
            <a:endParaRPr lang="en-US" sz="2300" b="1" dirty="0">
              <a:solidFill>
                <a:srgbClr val="000000"/>
              </a:solidFill>
              <a:latin typeface="Calibri" panose="020F0502020204030204" pitchFamily="34" charset="0"/>
              <a:ea typeface="Roboto"/>
              <a:cs typeface="Calibri" panose="020F0502020204030204" pitchFamily="34" charset="0"/>
            </a:endParaRPr>
          </a:p>
        </p:txBody>
      </p:sp>
      <p:pic>
        <p:nvPicPr>
          <p:cNvPr id="89" name="Google Shape;89;p6"/>
          <p:cNvPicPr preferRelativeResize="0"/>
          <p:nvPr/>
        </p:nvPicPr>
        <p:blipFill rotWithShape="1">
          <a:blip r:embed="rId3">
            <a:alphaModFix/>
          </a:blip>
          <a:srcRect/>
          <a:stretch/>
        </p:blipFill>
        <p:spPr>
          <a:xfrm>
            <a:off x="1326941" y="590250"/>
            <a:ext cx="4153800" cy="2613900"/>
          </a:xfrm>
          <a:prstGeom prst="rect">
            <a:avLst/>
          </a:prstGeom>
          <a:noFill/>
          <a:ln>
            <a:noFill/>
          </a:ln>
        </p:spPr>
      </p:pic>
      <p:sp>
        <p:nvSpPr>
          <p:cNvPr id="90" name="Google Shape;90;p6"/>
          <p:cNvSpPr/>
          <p:nvPr/>
        </p:nvSpPr>
        <p:spPr>
          <a:xfrm>
            <a:off x="630275" y="3204150"/>
            <a:ext cx="6776979" cy="1754286"/>
          </a:xfrm>
          <a:prstGeom prst="rect">
            <a:avLst/>
          </a:prstGeom>
          <a:noFill/>
          <a:ln>
            <a:noFill/>
          </a:ln>
        </p:spPr>
        <p:txBody>
          <a:bodyPr spcFirstLastPara="1" wrap="square" lIns="91425" tIns="45700" rIns="91425" bIns="45700" anchor="t" anchorCtr="0">
            <a:spAutoFit/>
          </a:bodyPr>
          <a:lstStyle/>
          <a:p>
            <a:pPr marL="285750" marR="0" lvl="0" indent="-311150" algn="just" rtl="0">
              <a:lnSpc>
                <a:spcPct val="100000"/>
              </a:lnSpc>
              <a:spcBef>
                <a:spcPts val="0"/>
              </a:spcBef>
              <a:spcAft>
                <a:spcPts val="0"/>
              </a:spcAft>
              <a:buSzPts val="1800"/>
              <a:buFont typeface="Roboto"/>
              <a:buChar char="•"/>
            </a:pPr>
            <a:r>
              <a:rPr lang="en-US" dirty="0">
                <a:latin typeface="Calibri" panose="020F0502020204030204" pitchFamily="34" charset="0"/>
                <a:ea typeface="Roboto"/>
                <a:cs typeface="Calibri" panose="020F0502020204030204" pitchFamily="34" charset="0"/>
                <a:sym typeface="Roboto"/>
              </a:rPr>
              <a:t>T</a:t>
            </a:r>
            <a:r>
              <a:rPr lang="en-US" i="0" u="none" strike="noStrike" cap="none" dirty="0">
                <a:latin typeface="Calibri" panose="020F0502020204030204" pitchFamily="34" charset="0"/>
                <a:ea typeface="Roboto"/>
                <a:cs typeface="Calibri" panose="020F0502020204030204" pitchFamily="34" charset="0"/>
                <a:sym typeface="Roboto"/>
              </a:rPr>
              <a:t>he target distribution </a:t>
            </a:r>
            <a:r>
              <a:rPr lang="en-US" dirty="0">
                <a:latin typeface="Calibri" panose="020F0502020204030204" pitchFamily="34" charset="0"/>
                <a:ea typeface="Roboto"/>
                <a:cs typeface="Calibri" panose="020F0502020204030204" pitchFamily="34" charset="0"/>
                <a:sym typeface="Roboto"/>
              </a:rPr>
              <a:t>shows</a:t>
            </a:r>
            <a:r>
              <a:rPr lang="en-US" i="0" u="none" strike="noStrike" cap="none" dirty="0">
                <a:latin typeface="Calibri" panose="020F0502020204030204" pitchFamily="34" charset="0"/>
                <a:ea typeface="Roboto"/>
                <a:cs typeface="Calibri" panose="020F0502020204030204" pitchFamily="34" charset="0"/>
                <a:sym typeface="Roboto"/>
              </a:rPr>
              <a:t> that this is an imbalanced dataset.</a:t>
            </a:r>
            <a:endParaRPr lang="en-US" dirty="0">
              <a:latin typeface="Calibri" panose="020F0502020204030204" pitchFamily="34" charset="0"/>
              <a:ea typeface="Roboto"/>
              <a:cs typeface="Calibri" panose="020F0502020204030204" pitchFamily="34" charset="0"/>
              <a:sym typeface="Roboto"/>
            </a:endParaRPr>
          </a:p>
          <a:p>
            <a:pPr marL="285750" marR="0" lvl="0" indent="-311150" algn="just" rtl="0">
              <a:lnSpc>
                <a:spcPct val="100000"/>
              </a:lnSpc>
              <a:spcBef>
                <a:spcPts val="0"/>
              </a:spcBef>
              <a:spcAft>
                <a:spcPts val="0"/>
              </a:spcAft>
              <a:buSzPts val="1800"/>
              <a:buFont typeface="Roboto"/>
              <a:buChar char="•"/>
            </a:pPr>
            <a:r>
              <a:rPr lang="en-US" i="0" u="none" strike="noStrike" cap="none" dirty="0">
                <a:latin typeface="Calibri" panose="020F0502020204030204" pitchFamily="34" charset="0"/>
                <a:ea typeface="Roboto"/>
                <a:cs typeface="Calibri" panose="020F0502020204030204" pitchFamily="34" charset="0"/>
                <a:sym typeface="Roboto"/>
              </a:rPr>
              <a:t>All the target classes are not equally distributed.</a:t>
            </a:r>
            <a:endParaRPr lang="en-US" dirty="0">
              <a:latin typeface="Calibri" panose="020F0502020204030204" pitchFamily="34" charset="0"/>
              <a:ea typeface="Roboto"/>
              <a:cs typeface="Calibri" panose="020F0502020204030204" pitchFamily="34" charset="0"/>
              <a:sym typeface="Roboto"/>
            </a:endParaRPr>
          </a:p>
          <a:p>
            <a:pPr marL="285750" marR="0" lvl="0" indent="-311150" algn="just" rtl="0">
              <a:lnSpc>
                <a:spcPct val="100000"/>
              </a:lnSpc>
              <a:spcBef>
                <a:spcPts val="0"/>
              </a:spcBef>
              <a:spcAft>
                <a:spcPts val="0"/>
              </a:spcAft>
              <a:buSzPts val="1800"/>
              <a:buFont typeface="Roboto"/>
              <a:buChar char="•"/>
            </a:pPr>
            <a:r>
              <a:rPr lang="en-US" i="0" u="none" strike="noStrike" cap="none" dirty="0">
                <a:latin typeface="Calibri" panose="020F0502020204030204" pitchFamily="34" charset="0"/>
                <a:ea typeface="Roboto"/>
                <a:cs typeface="Calibri" panose="020F0502020204030204" pitchFamily="34" charset="0"/>
                <a:sym typeface="Roboto"/>
              </a:rPr>
              <a:t>AAI is the dominating class and INQ is the minor one.</a:t>
            </a:r>
            <a:endParaRPr lang="en-US" dirty="0">
              <a:latin typeface="Calibri" panose="020F0502020204030204" pitchFamily="34" charset="0"/>
              <a:ea typeface="Roboto"/>
              <a:cs typeface="Calibri" panose="020F0502020204030204" pitchFamily="34" charset="0"/>
              <a:sym typeface="Roboto"/>
            </a:endParaRPr>
          </a:p>
          <a:p>
            <a:pPr marL="285750" marR="0" lvl="0" indent="-311150" algn="just" rtl="0">
              <a:lnSpc>
                <a:spcPct val="100000"/>
              </a:lnSpc>
              <a:spcBef>
                <a:spcPts val="0"/>
              </a:spcBef>
              <a:spcAft>
                <a:spcPts val="0"/>
              </a:spcAft>
              <a:buSzPts val="1800"/>
              <a:buFont typeface="Roboto"/>
              <a:buChar char="•"/>
            </a:pPr>
            <a:r>
              <a:rPr lang="en-US" i="0" u="none" strike="noStrike" cap="none" dirty="0">
                <a:latin typeface="Calibri" panose="020F0502020204030204" pitchFamily="34" charset="0"/>
                <a:ea typeface="Roboto"/>
                <a:cs typeface="Calibri" panose="020F0502020204030204" pitchFamily="34" charset="0"/>
                <a:sym typeface="Roboto"/>
              </a:rPr>
              <a:t>From the above distribution we can also guess that ML model can learn patterns for AAI, AAC and REV but it can struggle to learn patterns for REA and INQ classes.</a:t>
            </a:r>
            <a:endParaRPr lang="en-US" dirty="0">
              <a:latin typeface="Calibri" panose="020F0502020204030204" pitchFamily="34" charset="0"/>
              <a:ea typeface="Roboto"/>
              <a:cs typeface="Calibri" panose="020F0502020204030204" pitchFamily="34" charset="0"/>
              <a:sym typeface="Roboto"/>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xfrm>
            <a:off x="533911" y="149550"/>
            <a:ext cx="8298389"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300" b="1" dirty="0">
                <a:latin typeface="Calibri" panose="020F0502020204030204" pitchFamily="34" charset="0"/>
                <a:ea typeface="Roboto"/>
                <a:cs typeface="Calibri" panose="020F0502020204030204" pitchFamily="34" charset="0"/>
                <a:sym typeface="Roboto"/>
              </a:rPr>
              <a:t>Code : Count of NA and Unique values for every feature</a:t>
            </a:r>
            <a:endParaRPr sz="2300" b="1" dirty="0">
              <a:latin typeface="Calibri" panose="020F0502020204030204" pitchFamily="34" charset="0"/>
              <a:ea typeface="Roboto"/>
              <a:cs typeface="Calibri" panose="020F0502020204030204" pitchFamily="34" charset="0"/>
              <a:sym typeface="Roboto"/>
            </a:endParaRPr>
          </a:p>
        </p:txBody>
      </p:sp>
      <p:sp>
        <p:nvSpPr>
          <p:cNvPr id="96" name="Google Shape;96;p7"/>
          <p:cNvSpPr txBox="1"/>
          <p:nvPr/>
        </p:nvSpPr>
        <p:spPr>
          <a:xfrm>
            <a:off x="1152375" y="2023675"/>
            <a:ext cx="7341300" cy="8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7"/>
          <p:cNvSpPr txBox="1"/>
          <p:nvPr/>
        </p:nvSpPr>
        <p:spPr>
          <a:xfrm>
            <a:off x="705375" y="1235525"/>
            <a:ext cx="8235300" cy="2806800"/>
          </a:xfrm>
          <a:prstGeom prst="rect">
            <a:avLst/>
          </a:prstGeom>
          <a:solidFill>
            <a:srgbClr val="EFEFE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 sz="1700" b="0" i="0" u="none" strike="noStrike" cap="none" dirty="0">
                <a:solidFill>
                  <a:srgbClr val="0B5394"/>
                </a:solidFill>
                <a:latin typeface="Courier New"/>
                <a:ea typeface="Courier New"/>
                <a:cs typeface="Courier New"/>
                <a:sym typeface="Courier New"/>
              </a:rPr>
              <a:t>#</a:t>
            </a:r>
            <a:r>
              <a:rPr lang="en" sz="1700" b="0" i="1" u="none" strike="noStrike" cap="none" dirty="0">
                <a:solidFill>
                  <a:srgbClr val="0B5394"/>
                </a:solidFill>
                <a:latin typeface="Courier New"/>
                <a:ea typeface="Courier New"/>
                <a:cs typeface="Courier New"/>
                <a:sym typeface="Courier New"/>
              </a:rPr>
              <a:t>To check for the not available data</a:t>
            </a:r>
            <a:endParaRPr sz="1700" b="0" i="0" u="none" strike="noStrike" cap="none" dirty="0">
              <a:solidFill>
                <a:srgbClr val="0B5394"/>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endParaRPr sz="1700" b="0" i="0" u="none" strike="noStrike" cap="none" dirty="0">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700"/>
              <a:buFont typeface="Arial"/>
              <a:buNone/>
            </a:pPr>
            <a:r>
              <a:rPr lang="en" sz="1700" b="0" i="0" u="none" strike="noStrike" cap="none" dirty="0">
                <a:solidFill>
                  <a:srgbClr val="000000"/>
                </a:solidFill>
                <a:latin typeface="Courier New"/>
                <a:ea typeface="Courier New"/>
                <a:cs typeface="Courier New"/>
                <a:sym typeface="Courier New"/>
              </a:rPr>
              <a:t>train_data.isna().sum()</a:t>
            </a:r>
            <a:endParaRPr sz="1700" b="0" i="0" u="none" strike="noStrike" cap="none" dirty="0">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700"/>
              <a:buFont typeface="Arial"/>
              <a:buNone/>
            </a:pPr>
            <a:r>
              <a:rPr lang="en" sz="1700" b="0" i="0" u="none" strike="noStrike" cap="none" dirty="0">
                <a:solidFill>
                  <a:srgbClr val="000000"/>
                </a:solidFill>
                <a:latin typeface="Courier New"/>
                <a:ea typeface="Courier New"/>
                <a:cs typeface="Courier New"/>
                <a:sym typeface="Courier New"/>
              </a:rPr>
              <a:t>test_data.isna().sum()</a:t>
            </a:r>
            <a:endParaRPr sz="1700" b="0" i="0" u="none" strike="noStrike" cap="none" dirty="0">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dirty="0">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dirty="0">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700"/>
              <a:buFont typeface="Arial"/>
              <a:buNone/>
            </a:pPr>
            <a:r>
              <a:rPr lang="en" sz="1700" b="0" i="1" u="none" strike="noStrike" cap="none" dirty="0">
                <a:solidFill>
                  <a:srgbClr val="0B5394"/>
                </a:solidFill>
                <a:latin typeface="Courier New"/>
                <a:ea typeface="Courier New"/>
                <a:cs typeface="Courier New"/>
                <a:sym typeface="Courier New"/>
              </a:rPr>
              <a:t>#To check for the unique data</a:t>
            </a:r>
            <a:endParaRPr sz="1700" b="0" i="1" u="none" strike="noStrike" cap="none" dirty="0">
              <a:solidFill>
                <a:srgbClr val="0B5394"/>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dirty="0">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700"/>
              <a:buFont typeface="Arial"/>
              <a:buNone/>
            </a:pPr>
            <a:r>
              <a:rPr lang="en" sz="1700" b="0" i="0" u="none" strike="noStrike" cap="none" dirty="0">
                <a:solidFill>
                  <a:srgbClr val="000000"/>
                </a:solidFill>
                <a:latin typeface="Courier New"/>
                <a:ea typeface="Courier New"/>
                <a:cs typeface="Courier New"/>
                <a:sym typeface="Courier New"/>
              </a:rPr>
              <a:t>train_data.nunique()</a:t>
            </a:r>
            <a:endParaRPr sz="1700" b="0" i="0" u="none" strike="noStrike" cap="none" dirty="0">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700"/>
              <a:buFont typeface="Arial"/>
              <a:buNone/>
            </a:pPr>
            <a:r>
              <a:rPr lang="en" sz="1700" b="0" i="0" u="none" strike="noStrike" cap="none" dirty="0">
                <a:solidFill>
                  <a:srgbClr val="000000"/>
                </a:solidFill>
                <a:latin typeface="Courier New"/>
                <a:ea typeface="Courier New"/>
                <a:cs typeface="Courier New"/>
                <a:sym typeface="Courier New"/>
              </a:rPr>
              <a:t>test_data.nunique()</a:t>
            </a:r>
            <a:endParaRPr sz="1700" b="0" i="0" u="none" strike="noStrike" cap="none" dirty="0">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endParaRPr sz="1700" b="0" i="0" u="none" strike="noStrike" cap="none" dirty="0">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dirty="0">
              <a:solidFill>
                <a:srgbClr val="000000"/>
              </a:solidFill>
              <a:latin typeface="Courier New"/>
              <a:ea typeface="Courier New"/>
              <a:cs typeface="Courier New"/>
              <a:sym typeface="Courier New"/>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531574" y="25300"/>
            <a:ext cx="8300725"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300" b="1" dirty="0">
                <a:solidFill>
                  <a:srgbClr val="000000"/>
                </a:solidFill>
                <a:latin typeface="Calibri" panose="020F0502020204030204" pitchFamily="34" charset="0"/>
                <a:ea typeface="Roboto"/>
                <a:cs typeface="Calibri" panose="020F0502020204030204" pitchFamily="34" charset="0"/>
                <a:sym typeface="Roboto"/>
              </a:rPr>
              <a:t>Count of NA values (Train Dataset)</a:t>
            </a:r>
            <a:endParaRPr sz="2300" b="1" dirty="0">
              <a:solidFill>
                <a:srgbClr val="000000"/>
              </a:solidFill>
              <a:latin typeface="Calibri" panose="020F0502020204030204" pitchFamily="34" charset="0"/>
              <a:ea typeface="Roboto"/>
              <a:cs typeface="Calibri" panose="020F0502020204030204" pitchFamily="34" charset="0"/>
              <a:sym typeface="Roboto"/>
            </a:endParaRPr>
          </a:p>
        </p:txBody>
      </p:sp>
      <p:pic>
        <p:nvPicPr>
          <p:cNvPr id="4" name="Picture 3">
            <a:extLst>
              <a:ext uri="{FF2B5EF4-FFF2-40B4-BE49-F238E27FC236}">
                <a16:creationId xmlns:a16="http://schemas.microsoft.com/office/drawing/2014/main" id="{3376AD63-7EBB-49BF-9058-0C818707B39B}"/>
              </a:ext>
            </a:extLst>
          </p:cNvPr>
          <p:cNvPicPr>
            <a:picLocks noChangeAspect="1"/>
          </p:cNvPicPr>
          <p:nvPr/>
        </p:nvPicPr>
        <p:blipFill>
          <a:blip r:embed="rId3"/>
          <a:stretch>
            <a:fillRect/>
          </a:stretch>
        </p:blipFill>
        <p:spPr>
          <a:xfrm>
            <a:off x="671638" y="482670"/>
            <a:ext cx="8020595" cy="458319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TM10001105[[fn=Crop]]</Template>
  <TotalTime>189</TotalTime>
  <Words>1120</Words>
  <Application>Microsoft Office PowerPoint</Application>
  <PresentationFormat>On-screen Show (16:9)</PresentationFormat>
  <Paragraphs>144</Paragraphs>
  <Slides>23</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Monotype Corsiva</vt:lpstr>
      <vt:lpstr>Calibri</vt:lpstr>
      <vt:lpstr>Roboto</vt:lpstr>
      <vt:lpstr>Franklin Gothic Book</vt:lpstr>
      <vt:lpstr>Roboto Medium</vt:lpstr>
      <vt:lpstr>Courier New</vt:lpstr>
      <vt:lpstr>Crop</vt:lpstr>
      <vt:lpstr>Case De Brief </vt:lpstr>
      <vt:lpstr>Problem Statement</vt:lpstr>
      <vt:lpstr>Columns Description </vt:lpstr>
      <vt:lpstr>Project Flow</vt:lpstr>
      <vt:lpstr>Importing the datasets</vt:lpstr>
      <vt:lpstr>Data Inspection</vt:lpstr>
      <vt:lpstr>Data Inference</vt:lpstr>
      <vt:lpstr>Code : Count of NA and Unique values for every feature</vt:lpstr>
      <vt:lpstr>Count of NA values (Train Dataset)</vt:lpstr>
      <vt:lpstr>Count of NA values (Test Dataset)</vt:lpstr>
      <vt:lpstr>Count of Unique values (Train Dataset)</vt:lpstr>
      <vt:lpstr>Count of Unique values (Test Dataset)</vt:lpstr>
      <vt:lpstr>Data Preprocessing and Feature Engineering Steps</vt:lpstr>
      <vt:lpstr>Extract year and month from datetime data</vt:lpstr>
      <vt:lpstr>Dropping irrelevant features from the dataset</vt:lpstr>
      <vt:lpstr>Imputing missing values</vt:lpstr>
      <vt:lpstr>Clubbing of similar values from the column 'LICENSE DESCRIPTION’</vt:lpstr>
      <vt:lpstr>Label Encoding of non-numeric Data</vt:lpstr>
      <vt:lpstr>Sampling and encoding the output variable  </vt:lpstr>
      <vt:lpstr>Model Building</vt:lpstr>
      <vt:lpstr>Evaluation of the Model </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Mishra, Nilakantha</dc:creator>
  <cp:lastModifiedBy>Swetaleena Satpathy</cp:lastModifiedBy>
  <cp:revision>27</cp:revision>
  <dcterms:modified xsi:type="dcterms:W3CDTF">2020-04-28T03:46:43Z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c77bae-9cad-4b1a-aac3-2a4ad557d70b_Enabled">
    <vt:lpwstr>True</vt:lpwstr>
  </property>
  <property fmtid="{D5CDD505-2E9C-101B-9397-08002B2CF9AE}" pid="3" name="MSIP_Label_a7c77bae-9cad-4b1a-aac3-2a4ad557d70b_SiteId">
    <vt:lpwstr>88ed286b-88d8-4faf-918f-883d693321ae</vt:lpwstr>
  </property>
  <property fmtid="{D5CDD505-2E9C-101B-9397-08002B2CF9AE}" pid="4" name="MSIP_Label_a7c77bae-9cad-4b1a-aac3-2a4ad557d70b_Owner">
    <vt:lpwstr>Nilakantha.Mishra@diageo.com</vt:lpwstr>
  </property>
  <property fmtid="{D5CDD505-2E9C-101B-9397-08002B2CF9AE}" pid="5" name="MSIP_Label_a7c77bae-9cad-4b1a-aac3-2a4ad557d70b_SetDate">
    <vt:lpwstr>2020-04-27T17:34:46.6167001Z</vt:lpwstr>
  </property>
  <property fmtid="{D5CDD505-2E9C-101B-9397-08002B2CF9AE}" pid="6" name="MSIP_Label_a7c77bae-9cad-4b1a-aac3-2a4ad557d70b_Name">
    <vt:lpwstr>General</vt:lpwstr>
  </property>
  <property fmtid="{D5CDD505-2E9C-101B-9397-08002B2CF9AE}" pid="7" name="MSIP_Label_a7c77bae-9cad-4b1a-aac3-2a4ad557d70b_Application">
    <vt:lpwstr>Microsoft Azure Information Protection</vt:lpwstr>
  </property>
  <property fmtid="{D5CDD505-2E9C-101B-9397-08002B2CF9AE}" pid="8" name="MSIP_Label_a7c77bae-9cad-4b1a-aac3-2a4ad557d70b_ActionId">
    <vt:lpwstr>18e82c13-f87f-42b1-a2ee-41258a0f512d</vt:lpwstr>
  </property>
  <property fmtid="{D5CDD505-2E9C-101B-9397-08002B2CF9AE}" pid="9" name="MSIP_Label_a7c77bae-9cad-4b1a-aac3-2a4ad557d70b_Extended_MSFT_Method">
    <vt:lpwstr>Manual</vt:lpwstr>
  </property>
  <property fmtid="{D5CDD505-2E9C-101B-9397-08002B2CF9AE}" pid="10" name="Sensitivity">
    <vt:lpwstr>General</vt:lpwstr>
  </property>
</Properties>
</file>