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2" r:id="rId4"/>
    <p:sldId id="262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34EDCE-F3BA-4993-A006-CAA998E351CB}" v="379" dt="2022-10-17T15:54:53.971"/>
    <p1510:client id="{CF794BFA-7308-F63D-1DD5-838272FDD18A}" v="759" dt="2022-10-18T04:19:24.4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41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34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16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0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85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98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4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96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6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63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5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8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GB" sz="7200">
                <a:cs typeface="Calibri Light"/>
              </a:rPr>
              <a:t>FILE HANDLING IN C</a:t>
            </a:r>
            <a:endParaRPr lang="en-GB" sz="7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>
                <a:cs typeface="Calibri"/>
              </a:rPr>
              <a:t>BY:SWETALI MOHANTY</a:t>
            </a:r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9B518-0492-7B6E-7AB7-2CEDA0FB0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b="1" dirty="0">
                <a:ea typeface="Calibri Light"/>
                <a:cs typeface="Calibri Light"/>
              </a:rPr>
              <a:t>Input/Output operation on files</a:t>
            </a:r>
            <a:endParaRPr lang="en-GB" sz="54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F284C-90DC-AF22-9E43-EE0C9D527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037" y="2599509"/>
            <a:ext cx="10129291" cy="4211908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None/>
            </a:pPr>
            <a:r>
              <a:rPr lang="en-GB" dirty="0">
                <a:ea typeface="+mn-lt"/>
                <a:cs typeface="+mn-lt"/>
              </a:rPr>
              <a:t>C provides several different functions for reading/writing</a:t>
            </a:r>
            <a:endParaRPr lang="en-US">
              <a:ea typeface="Calibri"/>
              <a:cs typeface="Calibri"/>
            </a:endParaRPr>
          </a:p>
          <a:p>
            <a:pPr>
              <a:buNone/>
            </a:pPr>
            <a:endParaRPr lang="en-GB" dirty="0">
              <a:ea typeface="Calibri"/>
              <a:cs typeface="Calibri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•</a:t>
            </a:r>
            <a:r>
              <a:rPr lang="en-GB" err="1">
                <a:ea typeface="+mn-lt"/>
                <a:cs typeface="+mn-lt"/>
              </a:rPr>
              <a:t>getc</a:t>
            </a:r>
            <a:r>
              <a:rPr lang="en-GB" dirty="0">
                <a:ea typeface="+mn-lt"/>
                <a:cs typeface="+mn-lt"/>
              </a:rPr>
              <a:t>() – read a character</a:t>
            </a:r>
            <a:endParaRPr lang="en-GB" dirty="0">
              <a:ea typeface="Calibri"/>
              <a:cs typeface="Calibri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•</a:t>
            </a:r>
            <a:r>
              <a:rPr lang="en-GB" err="1">
                <a:ea typeface="+mn-lt"/>
                <a:cs typeface="+mn-lt"/>
              </a:rPr>
              <a:t>putc</a:t>
            </a:r>
            <a:r>
              <a:rPr lang="en-GB" dirty="0">
                <a:ea typeface="+mn-lt"/>
                <a:cs typeface="+mn-lt"/>
              </a:rPr>
              <a:t>() – write a character</a:t>
            </a:r>
            <a:endParaRPr lang="en-GB" dirty="0">
              <a:ea typeface="Calibri"/>
              <a:cs typeface="Calibri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•</a:t>
            </a:r>
            <a:r>
              <a:rPr lang="en-GB" err="1">
                <a:ea typeface="+mn-lt"/>
                <a:cs typeface="+mn-lt"/>
              </a:rPr>
              <a:t>fprintf</a:t>
            </a:r>
            <a:r>
              <a:rPr lang="en-GB" dirty="0">
                <a:ea typeface="+mn-lt"/>
                <a:cs typeface="+mn-lt"/>
              </a:rPr>
              <a:t>() – write set of data values </a:t>
            </a: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•</a:t>
            </a:r>
            <a:r>
              <a:rPr lang="en-GB" err="1">
                <a:ea typeface="+mn-lt"/>
                <a:cs typeface="+mn-lt"/>
              </a:rPr>
              <a:t>fscanf</a:t>
            </a:r>
            <a:r>
              <a:rPr lang="en-GB" dirty="0">
                <a:ea typeface="+mn-lt"/>
                <a:cs typeface="+mn-lt"/>
              </a:rPr>
              <a:t>() – read set of data values</a:t>
            </a:r>
            <a:endParaRPr lang="en-GB" dirty="0">
              <a:ea typeface="Calibri"/>
              <a:cs typeface="Calibri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•</a:t>
            </a:r>
            <a:r>
              <a:rPr lang="en-GB" err="1">
                <a:ea typeface="+mn-lt"/>
                <a:cs typeface="+mn-lt"/>
              </a:rPr>
              <a:t>getw</a:t>
            </a:r>
            <a:r>
              <a:rPr lang="en-GB" dirty="0">
                <a:ea typeface="+mn-lt"/>
                <a:cs typeface="+mn-lt"/>
              </a:rPr>
              <a:t>() – read integer </a:t>
            </a:r>
            <a:endParaRPr lang="en-GB" dirty="0">
              <a:ea typeface="Calibri"/>
              <a:cs typeface="Calibri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•</a:t>
            </a:r>
            <a:r>
              <a:rPr lang="en-GB" err="1">
                <a:ea typeface="+mn-lt"/>
                <a:cs typeface="+mn-lt"/>
              </a:rPr>
              <a:t>putw</a:t>
            </a:r>
            <a:r>
              <a:rPr lang="en-GB" dirty="0">
                <a:ea typeface="+mn-lt"/>
                <a:cs typeface="+mn-lt"/>
              </a:rPr>
              <a:t>() – write integer</a:t>
            </a:r>
            <a:endParaRPr lang="en-GB" dirty="0"/>
          </a:p>
          <a:p>
            <a:pPr>
              <a:buNone/>
            </a:pPr>
            <a:endParaRPr lang="en-GB" sz="2200"/>
          </a:p>
          <a:p>
            <a:pPr marL="0" indent="0">
              <a:buNone/>
            </a:pPr>
            <a:endParaRPr lang="en-GB" sz="22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29369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403B6-104F-704F-809E-BA5AB9A73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b="1" dirty="0" err="1">
                <a:ea typeface="Calibri Light"/>
                <a:cs typeface="Calibri Light"/>
              </a:rPr>
              <a:t>getc</a:t>
            </a:r>
            <a:r>
              <a:rPr lang="en-GB" sz="5400" b="1" dirty="0">
                <a:ea typeface="Calibri Light"/>
                <a:cs typeface="Calibri Light"/>
              </a:rPr>
              <a:t>() and </a:t>
            </a:r>
            <a:r>
              <a:rPr lang="en-GB" sz="5400" b="1" dirty="0" err="1">
                <a:ea typeface="Calibri Light"/>
                <a:cs typeface="Calibri Light"/>
              </a:rPr>
              <a:t>putc</a:t>
            </a:r>
            <a:r>
              <a:rPr lang="en-GB" sz="5400" b="1" dirty="0">
                <a:ea typeface="Calibri Light"/>
                <a:cs typeface="Calibri Light"/>
              </a:rPr>
              <a:t>()</a:t>
            </a:r>
            <a:endParaRPr lang="en-GB" sz="54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7ACAB-30F0-7BEE-9E46-485E0470B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037" y="2728906"/>
            <a:ext cx="10129291" cy="362243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None/>
            </a:pPr>
            <a:r>
              <a:rPr lang="en-GB" sz="2400" dirty="0">
                <a:ea typeface="+mn-lt"/>
                <a:cs typeface="+mn-lt"/>
              </a:rPr>
              <a:t>•Handle one character at a time like </a:t>
            </a:r>
            <a:r>
              <a:rPr lang="en-GB" sz="2400" dirty="0" err="1">
                <a:ea typeface="+mn-lt"/>
                <a:cs typeface="+mn-lt"/>
              </a:rPr>
              <a:t>getchar</a:t>
            </a:r>
            <a:r>
              <a:rPr lang="en-GB" sz="2400" dirty="0">
                <a:ea typeface="+mn-lt"/>
                <a:cs typeface="+mn-lt"/>
              </a:rPr>
              <a:t>() and </a:t>
            </a:r>
            <a:r>
              <a:rPr lang="en-GB" sz="2400" dirty="0" err="1">
                <a:ea typeface="+mn-lt"/>
                <a:cs typeface="+mn-lt"/>
              </a:rPr>
              <a:t>putchar</a:t>
            </a:r>
            <a:r>
              <a:rPr lang="en-GB" sz="2400" dirty="0">
                <a:ea typeface="+mn-lt"/>
                <a:cs typeface="+mn-lt"/>
              </a:rPr>
              <a:t>()</a:t>
            </a:r>
            <a:endParaRPr lang="en-US" sz="2400">
              <a:ea typeface="Calibri"/>
              <a:cs typeface="Calibri"/>
            </a:endParaRPr>
          </a:p>
          <a:p>
            <a:pPr>
              <a:buNone/>
            </a:pPr>
            <a:r>
              <a:rPr lang="en-GB" sz="2400" dirty="0">
                <a:ea typeface="+mn-lt"/>
                <a:cs typeface="+mn-lt"/>
              </a:rPr>
              <a:t>•syntax:  </a:t>
            </a:r>
            <a:r>
              <a:rPr lang="en-GB" sz="2400" dirty="0" err="1">
                <a:ea typeface="+mn-lt"/>
                <a:cs typeface="+mn-lt"/>
              </a:rPr>
              <a:t>putc</a:t>
            </a:r>
            <a:r>
              <a:rPr lang="en-GB" sz="2400" dirty="0">
                <a:ea typeface="+mn-lt"/>
                <a:cs typeface="+mn-lt"/>
              </a:rPr>
              <a:t>(c,fp1);</a:t>
            </a:r>
            <a:endParaRPr lang="en-GB" sz="2400">
              <a:ea typeface="Calibri"/>
              <a:cs typeface="Calibri"/>
            </a:endParaRPr>
          </a:p>
          <a:p>
            <a:pPr>
              <a:buNone/>
            </a:pPr>
            <a:r>
              <a:rPr lang="en-GB" sz="2400" dirty="0">
                <a:ea typeface="+mn-lt"/>
                <a:cs typeface="+mn-lt"/>
              </a:rPr>
              <a:t>           –c : a character variable</a:t>
            </a:r>
            <a:endParaRPr lang="en-GB" sz="2400" dirty="0">
              <a:ea typeface="Calibri"/>
              <a:cs typeface="Calibri"/>
            </a:endParaRPr>
          </a:p>
          <a:p>
            <a:pPr>
              <a:buNone/>
            </a:pPr>
            <a:r>
              <a:rPr lang="en-GB" sz="2400" dirty="0">
                <a:ea typeface="+mn-lt"/>
                <a:cs typeface="+mn-lt"/>
              </a:rPr>
              <a:t>          –fp1 : pointer to file opened with mode </a:t>
            </a:r>
            <a:r>
              <a:rPr lang="en-GB" sz="2400" b="1" dirty="0">
                <a:ea typeface="+mn-lt"/>
                <a:cs typeface="+mn-lt"/>
              </a:rPr>
              <a:t>w</a:t>
            </a:r>
            <a:endParaRPr lang="en-GB" sz="2400">
              <a:ea typeface="Calibri"/>
              <a:cs typeface="Calibri"/>
            </a:endParaRPr>
          </a:p>
          <a:p>
            <a:pPr>
              <a:buNone/>
            </a:pPr>
            <a:r>
              <a:rPr lang="en-GB" sz="2400" dirty="0">
                <a:ea typeface="+mn-lt"/>
                <a:cs typeface="+mn-lt"/>
              </a:rPr>
              <a:t>•syntax: c = </a:t>
            </a:r>
            <a:r>
              <a:rPr lang="en-GB" sz="2400" dirty="0" err="1">
                <a:ea typeface="+mn-lt"/>
                <a:cs typeface="+mn-lt"/>
              </a:rPr>
              <a:t>getc</a:t>
            </a:r>
            <a:r>
              <a:rPr lang="en-GB" sz="2400" dirty="0">
                <a:ea typeface="+mn-lt"/>
                <a:cs typeface="+mn-lt"/>
              </a:rPr>
              <a:t>(fp2);</a:t>
            </a:r>
            <a:endParaRPr lang="en-GB" sz="2400">
              <a:ea typeface="Calibri"/>
              <a:cs typeface="Calibri"/>
            </a:endParaRPr>
          </a:p>
          <a:p>
            <a:pPr>
              <a:buNone/>
            </a:pPr>
            <a:r>
              <a:rPr lang="en-GB" sz="2400" dirty="0">
                <a:ea typeface="+mn-lt"/>
                <a:cs typeface="+mn-lt"/>
              </a:rPr>
              <a:t>          –c : a character variable</a:t>
            </a:r>
            <a:endParaRPr lang="en-GB" sz="2400" dirty="0">
              <a:ea typeface="Calibri"/>
              <a:cs typeface="Calibri"/>
            </a:endParaRPr>
          </a:p>
          <a:p>
            <a:pPr>
              <a:buNone/>
            </a:pPr>
            <a:r>
              <a:rPr lang="en-GB" sz="2400" dirty="0">
                <a:ea typeface="+mn-lt"/>
                <a:cs typeface="+mn-lt"/>
              </a:rPr>
              <a:t>          –fp2 : pointer to file opened with mode </a:t>
            </a:r>
            <a:r>
              <a:rPr lang="en-GB" sz="2400" b="1" dirty="0">
                <a:ea typeface="+mn-lt"/>
                <a:cs typeface="+mn-lt"/>
              </a:rPr>
              <a:t>r</a:t>
            </a:r>
            <a:endParaRPr lang="en-GB" sz="2400">
              <a:ea typeface="Calibri"/>
              <a:cs typeface="Calibri"/>
            </a:endParaRPr>
          </a:p>
          <a:p>
            <a:pPr>
              <a:buNone/>
            </a:pPr>
            <a:r>
              <a:rPr lang="en-GB" sz="2400" dirty="0">
                <a:ea typeface="+mn-lt"/>
                <a:cs typeface="+mn-lt"/>
              </a:rPr>
              <a:t>•file pointer moves by one character position after every </a:t>
            </a:r>
            <a:r>
              <a:rPr lang="en-GB" sz="2400" dirty="0" err="1">
                <a:ea typeface="+mn-lt"/>
                <a:cs typeface="+mn-lt"/>
              </a:rPr>
              <a:t>getc</a:t>
            </a:r>
            <a:r>
              <a:rPr lang="en-GB" sz="2400" dirty="0">
                <a:ea typeface="+mn-lt"/>
                <a:cs typeface="+mn-lt"/>
              </a:rPr>
              <a:t>() and </a:t>
            </a:r>
            <a:r>
              <a:rPr lang="en-GB" sz="2400" dirty="0" err="1">
                <a:ea typeface="+mn-lt"/>
                <a:cs typeface="+mn-lt"/>
              </a:rPr>
              <a:t>putc</a:t>
            </a:r>
            <a:r>
              <a:rPr lang="en-GB" sz="2400" dirty="0">
                <a:ea typeface="+mn-lt"/>
                <a:cs typeface="+mn-lt"/>
              </a:rPr>
              <a:t>()</a:t>
            </a:r>
            <a:endParaRPr lang="en-GB" sz="2400">
              <a:ea typeface="Calibri"/>
              <a:cs typeface="Calibri"/>
            </a:endParaRPr>
          </a:p>
          <a:p>
            <a:pPr>
              <a:buNone/>
            </a:pPr>
            <a:r>
              <a:rPr lang="en-GB" sz="2400" dirty="0">
                <a:ea typeface="+mn-lt"/>
                <a:cs typeface="+mn-lt"/>
              </a:rPr>
              <a:t>•</a:t>
            </a:r>
            <a:r>
              <a:rPr lang="en-GB" sz="2400" dirty="0" err="1">
                <a:ea typeface="+mn-lt"/>
                <a:cs typeface="+mn-lt"/>
              </a:rPr>
              <a:t>getc</a:t>
            </a:r>
            <a:r>
              <a:rPr lang="en-GB" sz="2400" dirty="0">
                <a:ea typeface="+mn-lt"/>
                <a:cs typeface="+mn-lt"/>
              </a:rPr>
              <a:t>() returns end-of-file marker EOF when file end reached .</a:t>
            </a:r>
            <a:endParaRPr lang="en-GB" sz="2400" dirty="0"/>
          </a:p>
          <a:p>
            <a:pPr marL="0" indent="0">
              <a:buNone/>
            </a:pPr>
            <a:endParaRPr lang="en-GB" sz="17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98843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0462-D85F-166E-9A7D-D22107A0B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351"/>
            <a:ext cx="10515600" cy="793601"/>
          </a:xfrm>
        </p:spPr>
        <p:txBody>
          <a:bodyPr>
            <a:normAutofit/>
          </a:bodyPr>
          <a:lstStyle/>
          <a:p>
            <a:r>
              <a:rPr lang="en-GB" b="1" dirty="0">
                <a:ea typeface="Calibri Light"/>
                <a:cs typeface="Calibri Light"/>
              </a:rPr>
              <a:t>Program to read/write using </a:t>
            </a:r>
            <a:r>
              <a:rPr lang="en-GB" b="1" dirty="0" err="1">
                <a:ea typeface="Calibri Light"/>
                <a:cs typeface="Calibri Light"/>
              </a:rPr>
              <a:t>getc</a:t>
            </a:r>
            <a:r>
              <a:rPr lang="en-GB" b="1" dirty="0">
                <a:ea typeface="Calibri Light"/>
                <a:cs typeface="Calibri Light"/>
              </a:rPr>
              <a:t>()/</a:t>
            </a:r>
            <a:r>
              <a:rPr lang="en-GB" b="1" dirty="0" err="1">
                <a:ea typeface="Calibri Light"/>
                <a:cs typeface="Calibri Light"/>
              </a:rPr>
              <a:t>putc</a:t>
            </a:r>
            <a:r>
              <a:rPr lang="en-GB" b="1" dirty="0">
                <a:ea typeface="Calibri Light"/>
                <a:cs typeface="Calibri Light"/>
              </a:rPr>
              <a:t>()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483B7-D52A-D326-2007-80C293B40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493"/>
            <a:ext cx="10515600" cy="596160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#include &lt;</a:t>
            </a:r>
            <a:r>
              <a:rPr lang="en-GB" sz="2000" err="1">
                <a:ea typeface="+mn-lt"/>
                <a:cs typeface="+mn-lt"/>
              </a:rPr>
              <a:t>stdio.h</a:t>
            </a:r>
            <a:r>
              <a:rPr lang="en-GB" sz="2000" dirty="0">
                <a:ea typeface="+mn-lt"/>
                <a:cs typeface="+mn-lt"/>
              </a:rPr>
              <a:t>&gt;</a:t>
            </a:r>
            <a:endParaRPr lang="en-US" sz="2000">
              <a:ea typeface="Calibri"/>
              <a:cs typeface="Calibri"/>
            </a:endParaRPr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main()</a:t>
            </a:r>
            <a:endParaRPr lang="en-GB" sz="2000">
              <a:ea typeface="Calibri"/>
              <a:cs typeface="Calibri"/>
            </a:endParaRPr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{  FILE *fp1;</a:t>
            </a:r>
            <a:endParaRPr lang="en-GB" sz="2000">
              <a:ea typeface="Calibri"/>
              <a:cs typeface="Calibri"/>
            </a:endParaRPr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  char c;</a:t>
            </a:r>
            <a:endParaRPr lang="en-GB" sz="2000">
              <a:ea typeface="Calibri"/>
              <a:cs typeface="Calibri"/>
            </a:endParaRPr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  f1= </a:t>
            </a:r>
            <a:r>
              <a:rPr lang="en-GB" sz="2000" err="1">
                <a:ea typeface="+mn-lt"/>
                <a:cs typeface="+mn-lt"/>
              </a:rPr>
              <a:t>fopen</a:t>
            </a:r>
            <a:r>
              <a:rPr lang="en-GB" sz="2000" dirty="0">
                <a:ea typeface="+mn-lt"/>
                <a:cs typeface="+mn-lt"/>
              </a:rPr>
              <a:t>(“INPUT”, “w”);   </a:t>
            </a:r>
            <a:r>
              <a:rPr lang="en-GB" sz="2000" dirty="0">
                <a:highlight>
                  <a:srgbClr val="FFFF00"/>
                </a:highlight>
                <a:ea typeface="+mn-lt"/>
                <a:cs typeface="+mn-lt"/>
              </a:rPr>
              <a:t>/* open file for writing */</a:t>
            </a:r>
            <a:endParaRPr lang="en-GB" sz="2000">
              <a:highlight>
                <a:srgbClr val="FFFF00"/>
              </a:highlight>
              <a:ea typeface="Calibri"/>
              <a:cs typeface="Calibri"/>
            </a:endParaRPr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  </a:t>
            </a:r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  while((c=</a:t>
            </a:r>
            <a:r>
              <a:rPr lang="en-GB" sz="2000" err="1">
                <a:ea typeface="+mn-lt"/>
                <a:cs typeface="+mn-lt"/>
              </a:rPr>
              <a:t>getchar</a:t>
            </a:r>
            <a:r>
              <a:rPr lang="en-GB" sz="2000" dirty="0">
                <a:ea typeface="+mn-lt"/>
                <a:cs typeface="+mn-lt"/>
              </a:rPr>
              <a:t>()) != EOF)   </a:t>
            </a:r>
            <a:r>
              <a:rPr lang="en-GB" sz="2000" dirty="0">
                <a:highlight>
                  <a:srgbClr val="FFFF00"/>
                </a:highlight>
                <a:ea typeface="+mn-lt"/>
                <a:cs typeface="+mn-lt"/>
              </a:rPr>
              <a:t>/*get char from keyboard until EOF*/</a:t>
            </a:r>
            <a:endParaRPr lang="en-GB" sz="2000">
              <a:highlight>
                <a:srgbClr val="FFFF00"/>
              </a:highlight>
              <a:ea typeface="Calibri"/>
              <a:cs typeface="Calibri"/>
            </a:endParaRPr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  </a:t>
            </a:r>
            <a:r>
              <a:rPr lang="en-GB" sz="2000" dirty="0" err="1">
                <a:ea typeface="+mn-lt"/>
                <a:cs typeface="+mn-lt"/>
              </a:rPr>
              <a:t>putc</a:t>
            </a:r>
            <a:r>
              <a:rPr lang="en-GB" sz="2000" dirty="0">
                <a:ea typeface="+mn-lt"/>
                <a:cs typeface="+mn-lt"/>
              </a:rPr>
              <a:t>(c,f1);   </a:t>
            </a:r>
            <a:r>
              <a:rPr lang="en-GB" sz="2000" dirty="0">
                <a:highlight>
                  <a:srgbClr val="FFFF00"/>
                </a:highlight>
                <a:ea typeface="+mn-lt"/>
                <a:cs typeface="+mn-lt"/>
              </a:rPr>
              <a:t>/*write a character to INPUT */</a:t>
            </a:r>
            <a:endParaRPr lang="en-GB" sz="2000">
              <a:highlight>
                <a:srgbClr val="FFFF00"/>
              </a:highlight>
              <a:ea typeface="Calibri"/>
              <a:cs typeface="Calibri"/>
            </a:endParaRPr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  </a:t>
            </a:r>
            <a:endParaRPr lang="en-GB" sz="2000">
              <a:ea typeface="Calibri"/>
              <a:cs typeface="Calibri"/>
            </a:endParaRPr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  </a:t>
            </a:r>
            <a:r>
              <a:rPr lang="en-GB" sz="2000" err="1">
                <a:ea typeface="+mn-lt"/>
                <a:cs typeface="+mn-lt"/>
              </a:rPr>
              <a:t>fclose</a:t>
            </a:r>
            <a:r>
              <a:rPr lang="en-GB" sz="2000" dirty="0">
                <a:ea typeface="+mn-lt"/>
                <a:cs typeface="+mn-lt"/>
              </a:rPr>
              <a:t>(f1);      </a:t>
            </a:r>
            <a:r>
              <a:rPr lang="en-GB" sz="2000" dirty="0">
                <a:highlight>
                  <a:srgbClr val="FFFF00"/>
                </a:highlight>
                <a:ea typeface="+mn-lt"/>
                <a:cs typeface="+mn-lt"/>
              </a:rPr>
              <a:t>/* close INPUT */</a:t>
            </a:r>
            <a:r>
              <a:rPr lang="en-GB" sz="2000" dirty="0">
                <a:ea typeface="+mn-lt"/>
                <a:cs typeface="+mn-lt"/>
              </a:rPr>
              <a:t> </a:t>
            </a:r>
            <a:endParaRPr lang="en-GB" sz="2000">
              <a:ea typeface="Calibri"/>
              <a:cs typeface="Calibri"/>
            </a:endParaRPr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  f1=</a:t>
            </a:r>
            <a:r>
              <a:rPr lang="en-GB" sz="2000" dirty="0" err="1">
                <a:ea typeface="+mn-lt"/>
                <a:cs typeface="+mn-lt"/>
              </a:rPr>
              <a:t>fopen</a:t>
            </a:r>
            <a:r>
              <a:rPr lang="en-GB" sz="2000" dirty="0">
                <a:ea typeface="+mn-lt"/>
                <a:cs typeface="+mn-lt"/>
              </a:rPr>
              <a:t>(“INPUT”, “r”);   </a:t>
            </a:r>
            <a:r>
              <a:rPr lang="en-GB" sz="2000" dirty="0">
                <a:highlight>
                  <a:srgbClr val="FFFF00"/>
                </a:highlight>
                <a:ea typeface="+mn-lt"/>
                <a:cs typeface="+mn-lt"/>
              </a:rPr>
              <a:t>/* reopen file */</a:t>
            </a:r>
            <a:endParaRPr lang="en-GB" sz="2000" dirty="0">
              <a:highlight>
                <a:srgbClr val="FFFF00"/>
              </a:highlight>
              <a:ea typeface="Calibri"/>
              <a:cs typeface="Calibri"/>
            </a:endParaRPr>
          </a:p>
          <a:p>
            <a:pPr>
              <a:buNone/>
            </a:pPr>
            <a:r>
              <a:rPr lang="en-GB" sz="1050" dirty="0">
                <a:ea typeface="+mn-lt"/>
                <a:cs typeface="+mn-lt"/>
              </a:rPr>
              <a:t> </a:t>
            </a:r>
            <a:r>
              <a:rPr lang="en-GB" sz="1800" dirty="0">
                <a:ea typeface="+mn-lt"/>
                <a:cs typeface="+mn-lt"/>
              </a:rPr>
              <a:t> while((c=</a:t>
            </a:r>
            <a:r>
              <a:rPr lang="en-GB" sz="1800" dirty="0" err="1">
                <a:ea typeface="+mn-lt"/>
                <a:cs typeface="+mn-lt"/>
              </a:rPr>
              <a:t>getc</a:t>
            </a:r>
            <a:r>
              <a:rPr lang="en-GB" sz="1800" dirty="0">
                <a:ea typeface="+mn-lt"/>
                <a:cs typeface="+mn-lt"/>
              </a:rPr>
              <a:t>(f1))!=EOF)   </a:t>
            </a:r>
            <a:r>
              <a:rPr lang="en-GB" sz="1800" dirty="0">
                <a:highlight>
                  <a:srgbClr val="FFFF00"/>
                </a:highlight>
                <a:ea typeface="+mn-lt"/>
                <a:cs typeface="+mn-lt"/>
              </a:rPr>
              <a:t>/*read character from file INPUT*/</a:t>
            </a:r>
            <a:endParaRPr lang="en-GB" sz="1800">
              <a:highlight>
                <a:srgbClr val="FFFF00"/>
              </a:highlight>
              <a:ea typeface="Calibri"/>
              <a:cs typeface="Calibri"/>
            </a:endParaRPr>
          </a:p>
          <a:p>
            <a:pPr>
              <a:buNone/>
            </a:pPr>
            <a:r>
              <a:rPr lang="en-GB" sz="1800" dirty="0">
                <a:ea typeface="+mn-lt"/>
                <a:cs typeface="+mn-lt"/>
              </a:rPr>
              <a:t>  </a:t>
            </a:r>
            <a:r>
              <a:rPr lang="en-GB" sz="1800" dirty="0" err="1">
                <a:ea typeface="+mn-lt"/>
                <a:cs typeface="+mn-lt"/>
              </a:rPr>
              <a:t>printf</a:t>
            </a:r>
            <a:r>
              <a:rPr lang="en-GB" sz="1800" dirty="0">
                <a:ea typeface="+mn-lt"/>
                <a:cs typeface="+mn-lt"/>
              </a:rPr>
              <a:t>(“%c”, c);  </a:t>
            </a:r>
            <a:r>
              <a:rPr lang="en-GB" sz="1800" dirty="0">
                <a:highlight>
                  <a:srgbClr val="FFFF00"/>
                </a:highlight>
                <a:ea typeface="+mn-lt"/>
                <a:cs typeface="+mn-lt"/>
              </a:rPr>
              <a:t>/* print character to screen */</a:t>
            </a:r>
            <a:endParaRPr lang="en-GB" sz="1800" dirty="0">
              <a:highlight>
                <a:srgbClr val="FFFF00"/>
              </a:highlight>
              <a:ea typeface="Calibri"/>
              <a:cs typeface="Calibri"/>
            </a:endParaRPr>
          </a:p>
          <a:p>
            <a:pPr>
              <a:buNone/>
            </a:pPr>
            <a:r>
              <a:rPr lang="en-GB" sz="1800" dirty="0">
                <a:ea typeface="+mn-lt"/>
                <a:cs typeface="+mn-lt"/>
              </a:rPr>
              <a:t>  </a:t>
            </a:r>
            <a:r>
              <a:rPr lang="en-GB" sz="1800" dirty="0" err="1">
                <a:ea typeface="+mn-lt"/>
                <a:cs typeface="+mn-lt"/>
              </a:rPr>
              <a:t>fclose</a:t>
            </a:r>
            <a:r>
              <a:rPr lang="en-GB" sz="1800" dirty="0">
                <a:ea typeface="+mn-lt"/>
                <a:cs typeface="+mn-lt"/>
              </a:rPr>
              <a:t>(f1);</a:t>
            </a:r>
            <a:endParaRPr lang="en-GB" sz="1800">
              <a:ea typeface="Calibri"/>
              <a:cs typeface="Calibri"/>
            </a:endParaRPr>
          </a:p>
          <a:p>
            <a:pPr>
              <a:buNone/>
            </a:pPr>
            <a:r>
              <a:rPr lang="en-GB" sz="1800" dirty="0">
                <a:ea typeface="+mn-lt"/>
                <a:cs typeface="+mn-lt"/>
              </a:rPr>
              <a:t>}</a:t>
            </a:r>
            <a:r>
              <a:rPr lang="en-GB" sz="1800" dirty="0">
                <a:highlight>
                  <a:srgbClr val="FFFF00"/>
                </a:highlight>
                <a:ea typeface="+mn-lt"/>
                <a:cs typeface="+mn-lt"/>
              </a:rPr>
              <a:t> /*end main */</a:t>
            </a:r>
            <a:endParaRPr lang="en-GB" sz="1800">
              <a:highlight>
                <a:srgbClr val="FFFF00"/>
              </a:highlight>
              <a:ea typeface="Calibri"/>
              <a:cs typeface="Calibri"/>
            </a:endParaRPr>
          </a:p>
          <a:p>
            <a:pPr marL="0" indent="0">
              <a:buNone/>
            </a:pPr>
            <a:endParaRPr lang="en-GB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85842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01377-51F6-3F36-167D-E1233E13F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b="1" dirty="0" err="1">
                <a:ea typeface="Calibri Light"/>
                <a:cs typeface="Calibri Light"/>
              </a:rPr>
              <a:t>fscanf</a:t>
            </a:r>
            <a:r>
              <a:rPr lang="en-GB" sz="5400" b="1" dirty="0">
                <a:ea typeface="Calibri Light"/>
                <a:cs typeface="Calibri Light"/>
              </a:rPr>
              <a:t>() and </a:t>
            </a:r>
            <a:r>
              <a:rPr lang="en-GB" sz="5400" b="1" dirty="0" err="1">
                <a:ea typeface="Calibri Light"/>
                <a:cs typeface="Calibri Light"/>
              </a:rPr>
              <a:t>fprintf</a:t>
            </a:r>
            <a:r>
              <a:rPr lang="en-GB" sz="5400" b="1" dirty="0">
                <a:ea typeface="Calibri Light"/>
                <a:cs typeface="Calibri Light"/>
              </a:rPr>
              <a:t>()</a:t>
            </a:r>
          </a:p>
        </p:txBody>
      </p:sp>
      <p:grpSp>
        <p:nvGrpSpPr>
          <p:cNvPr id="21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A83D6-09F2-9A34-94DC-45B1655E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037" y="2599509"/>
            <a:ext cx="10129291" cy="3679946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•similar to </a:t>
            </a:r>
            <a:r>
              <a:rPr lang="en-US" sz="1800" dirty="0" err="1">
                <a:ea typeface="+mn-lt"/>
                <a:cs typeface="+mn-lt"/>
              </a:rPr>
              <a:t>scanf</a:t>
            </a:r>
            <a:r>
              <a:rPr lang="en-US" sz="1800" dirty="0">
                <a:ea typeface="+mn-lt"/>
                <a:cs typeface="+mn-lt"/>
              </a:rPr>
              <a:t>() and </a:t>
            </a:r>
            <a:r>
              <a:rPr lang="en-US" sz="1800" dirty="0" err="1">
                <a:ea typeface="+mn-lt"/>
                <a:cs typeface="+mn-lt"/>
              </a:rPr>
              <a:t>printf</a:t>
            </a:r>
            <a:r>
              <a:rPr lang="en-US" sz="1800" dirty="0">
                <a:ea typeface="+mn-lt"/>
                <a:cs typeface="+mn-lt"/>
              </a:rPr>
              <a:t>()</a:t>
            </a:r>
            <a:endParaRPr lang="en-US" sz="1800">
              <a:ea typeface="Calibri"/>
              <a:cs typeface="Calibri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•in addition provide file-pointer </a:t>
            </a:r>
            <a:endParaRPr lang="en-US" sz="1800">
              <a:ea typeface="Calibri"/>
              <a:cs typeface="Calibri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•given the following</a:t>
            </a:r>
            <a:endParaRPr lang="en-US" sz="1800">
              <a:ea typeface="Calibri"/>
              <a:cs typeface="Calibri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–file-pointer f1 (points to file opened in write mode)</a:t>
            </a:r>
            <a:endParaRPr lang="en-US" sz="1800">
              <a:ea typeface="Calibri"/>
              <a:cs typeface="Calibri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–file-pointer f2 (points to file opened in read mode)</a:t>
            </a:r>
            <a:endParaRPr lang="en-US" sz="1800">
              <a:ea typeface="Calibri"/>
              <a:cs typeface="Calibri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–integer variable </a:t>
            </a:r>
            <a:r>
              <a:rPr lang="en-US" sz="1800" dirty="0" err="1">
                <a:ea typeface="+mn-lt"/>
                <a:cs typeface="+mn-lt"/>
              </a:rPr>
              <a:t>i</a:t>
            </a:r>
            <a:r>
              <a:rPr lang="en-US" sz="1800" dirty="0">
                <a:ea typeface="+mn-lt"/>
                <a:cs typeface="+mn-lt"/>
              </a:rPr>
              <a:t> </a:t>
            </a:r>
            <a:endParaRPr lang="en-US" sz="1800">
              <a:ea typeface="Calibri"/>
              <a:cs typeface="Calibri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–float variable f</a:t>
            </a:r>
            <a:endParaRPr lang="en-US" sz="1800">
              <a:ea typeface="Calibri"/>
              <a:cs typeface="Calibri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•Example:</a:t>
            </a:r>
            <a:endParaRPr lang="en-US" sz="1800">
              <a:ea typeface="Calibri"/>
              <a:cs typeface="Calibri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 </a:t>
            </a:r>
            <a:r>
              <a:rPr lang="en-US" sz="1800" dirty="0" err="1">
                <a:ea typeface="+mn-lt"/>
                <a:cs typeface="+mn-lt"/>
              </a:rPr>
              <a:t>fprintf</a:t>
            </a:r>
            <a:r>
              <a:rPr lang="en-US" sz="1800" dirty="0">
                <a:ea typeface="+mn-lt"/>
                <a:cs typeface="+mn-lt"/>
              </a:rPr>
              <a:t>(f1, “%d %f\n”, </a:t>
            </a:r>
            <a:r>
              <a:rPr lang="en-US" sz="1800" dirty="0" err="1">
                <a:ea typeface="+mn-lt"/>
                <a:cs typeface="+mn-lt"/>
              </a:rPr>
              <a:t>i</a:t>
            </a:r>
            <a:r>
              <a:rPr lang="en-US" sz="1800" dirty="0">
                <a:ea typeface="+mn-lt"/>
                <a:cs typeface="+mn-lt"/>
              </a:rPr>
              <a:t>, f);</a:t>
            </a:r>
            <a:endParaRPr lang="en-US" sz="1800">
              <a:ea typeface="Calibri"/>
              <a:cs typeface="Calibri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 </a:t>
            </a:r>
            <a:r>
              <a:rPr lang="en-US" sz="1800" dirty="0" err="1">
                <a:ea typeface="+mn-lt"/>
                <a:cs typeface="+mn-lt"/>
              </a:rPr>
              <a:t>fscanf</a:t>
            </a:r>
            <a:r>
              <a:rPr lang="en-US" sz="1800" dirty="0">
                <a:ea typeface="+mn-lt"/>
                <a:cs typeface="+mn-lt"/>
              </a:rPr>
              <a:t>(f2, “%d %f”, &amp;</a:t>
            </a:r>
            <a:r>
              <a:rPr lang="en-US" sz="1800" dirty="0" err="1">
                <a:ea typeface="+mn-lt"/>
                <a:cs typeface="+mn-lt"/>
              </a:rPr>
              <a:t>i</a:t>
            </a:r>
            <a:r>
              <a:rPr lang="en-US" sz="1800" dirty="0">
                <a:ea typeface="+mn-lt"/>
                <a:cs typeface="+mn-lt"/>
              </a:rPr>
              <a:t>, &amp;f);</a:t>
            </a:r>
            <a:endParaRPr lang="en-US" sz="1800">
              <a:ea typeface="Calibri"/>
              <a:cs typeface="Calibri"/>
            </a:endParaRPr>
          </a:p>
          <a:p>
            <a:pPr>
              <a:buNone/>
            </a:pPr>
            <a:r>
              <a:rPr lang="en-US" sz="1800" err="1">
                <a:ea typeface="+mn-lt"/>
                <a:cs typeface="+mn-lt"/>
              </a:rPr>
              <a:t>fscanf</a:t>
            </a:r>
            <a:r>
              <a:rPr lang="en-US" sz="1800" dirty="0">
                <a:ea typeface="+mn-lt"/>
                <a:cs typeface="+mn-lt"/>
              </a:rPr>
              <a:t> returns EOF when end-of-file reached 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04793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7BC4FD-A2D3-C573-58E5-F1C7D8D0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4200" b="1" dirty="0">
                <a:ea typeface="Calibri Light"/>
                <a:cs typeface="Calibri Light"/>
              </a:rPr>
              <a:t>Example of writing in file using </a:t>
            </a:r>
            <a:r>
              <a:rPr lang="en-GB" sz="4200" b="1" dirty="0" err="1">
                <a:ea typeface="Calibri Light"/>
                <a:cs typeface="Calibri Light"/>
              </a:rPr>
              <a:t>fprintf</a:t>
            </a:r>
            <a:r>
              <a:rPr lang="en-GB" sz="4200" b="1" dirty="0">
                <a:ea typeface="Calibri Light"/>
                <a:cs typeface="Calibri Light"/>
              </a:rPr>
              <a:t>()</a:t>
            </a:r>
            <a:endParaRPr lang="en-GB" sz="42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451BC-E96D-FA22-30AA-FC3F90AFB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2400">
                <a:ea typeface="+mn-lt"/>
                <a:cs typeface="+mn-lt"/>
              </a:rPr>
              <a:t>#include &lt;stdio.h&gt;  </a:t>
            </a:r>
            <a:endParaRPr lang="en-US" sz="240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400">
                <a:ea typeface="+mn-lt"/>
                <a:cs typeface="+mn-lt"/>
              </a:rPr>
              <a:t>main(){  </a:t>
            </a:r>
            <a:endParaRPr lang="en-GB" sz="240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400">
                <a:ea typeface="+mn-lt"/>
                <a:cs typeface="+mn-lt"/>
              </a:rPr>
              <a:t>   </a:t>
            </a:r>
            <a:r>
              <a:rPr lang="en-GB" sz="2400" b="1">
                <a:ea typeface="+mn-lt"/>
                <a:cs typeface="+mn-lt"/>
              </a:rPr>
              <a:t>FILE</a:t>
            </a:r>
            <a:r>
              <a:rPr lang="en-GB" sz="2400">
                <a:ea typeface="+mn-lt"/>
                <a:cs typeface="+mn-lt"/>
              </a:rPr>
              <a:t> *fp;  </a:t>
            </a:r>
            <a:endParaRPr lang="en-GB" sz="240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400">
                <a:ea typeface="+mn-lt"/>
                <a:cs typeface="+mn-lt"/>
              </a:rPr>
              <a:t>   fp = fopen("file.txt", "w");//opening file  </a:t>
            </a:r>
            <a:endParaRPr lang="en-GB" sz="240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400">
                <a:ea typeface="+mn-lt"/>
                <a:cs typeface="+mn-lt"/>
              </a:rPr>
              <a:t>   fprintf(fp, "Hello Swetali...\n");</a:t>
            </a:r>
            <a:r>
              <a:rPr lang="en-GB" sz="2400">
                <a:highlight>
                  <a:srgbClr val="FFFF00"/>
                </a:highlight>
                <a:ea typeface="+mn-lt"/>
                <a:cs typeface="+mn-lt"/>
              </a:rPr>
              <a:t>//writing data into file</a:t>
            </a:r>
            <a:r>
              <a:rPr lang="en-GB" sz="2400">
                <a:ea typeface="+mn-lt"/>
                <a:cs typeface="+mn-lt"/>
              </a:rPr>
              <a:t>  </a:t>
            </a:r>
            <a:endParaRPr lang="en-GB" sz="240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400">
                <a:ea typeface="+mn-lt"/>
                <a:cs typeface="+mn-lt"/>
              </a:rPr>
              <a:t>   fclose(fp);//closing file  </a:t>
            </a:r>
            <a:endParaRPr lang="en-GB" sz="240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400">
                <a:ea typeface="+mn-lt"/>
                <a:cs typeface="+mn-lt"/>
              </a:rPr>
              <a:t>}</a:t>
            </a:r>
            <a:endParaRPr lang="en-GB" sz="240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GB" sz="24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06973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E1628-6815-7809-4C01-10FBBCF8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904514"/>
            <a:ext cx="9236700" cy="671366"/>
          </a:xfrm>
        </p:spPr>
        <p:txBody>
          <a:bodyPr vert="horz" lIns="91440" tIns="45720" rIns="91440" bIns="45720" rtlCol="0" anchor="b">
            <a:noAutofit/>
          </a:bodyPr>
          <a:lstStyle/>
          <a:p>
            <a:endParaRPr lang="en-GB" sz="4200" b="1" dirty="0">
              <a:ea typeface="+mj-lt"/>
              <a:cs typeface="+mj-lt"/>
            </a:endParaRPr>
          </a:p>
          <a:p>
            <a:r>
              <a:rPr lang="en-GB" sz="4000" b="1" dirty="0">
                <a:ea typeface="Calibri Light"/>
                <a:cs typeface="Calibri Light"/>
              </a:rPr>
              <a:t>Example of reading from file using </a:t>
            </a:r>
            <a:r>
              <a:rPr lang="en-GB" sz="4000" b="1" dirty="0" err="1">
                <a:ea typeface="Calibri Light"/>
                <a:cs typeface="Calibri Light"/>
              </a:rPr>
              <a:t>fscanf</a:t>
            </a:r>
            <a:r>
              <a:rPr lang="en-GB" sz="4000" b="1" dirty="0">
                <a:ea typeface="Calibri Light"/>
                <a:cs typeface="Calibri Light"/>
              </a:rPr>
              <a:t>()</a:t>
            </a:r>
            <a:endParaRPr lang="en-GB" sz="4000" dirty="0"/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D9980-4EBF-B4DB-337F-84D2FD02E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037" y="3030829"/>
            <a:ext cx="10129291" cy="300421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#include &lt;</a:t>
            </a:r>
            <a:r>
              <a:rPr lang="en-GB" sz="2000" dirty="0" err="1">
                <a:ea typeface="+mn-lt"/>
                <a:cs typeface="+mn-lt"/>
              </a:rPr>
              <a:t>stdio.h</a:t>
            </a:r>
            <a:r>
              <a:rPr lang="en-GB" sz="2000" dirty="0">
                <a:ea typeface="+mn-lt"/>
                <a:cs typeface="+mn-lt"/>
              </a:rPr>
              <a:t>&gt;  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main(){  </a:t>
            </a:r>
            <a:endParaRPr lang="en-GB" sz="20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   </a:t>
            </a:r>
            <a:r>
              <a:rPr lang="en-GB" sz="2000" b="1" dirty="0">
                <a:ea typeface="+mn-lt"/>
                <a:cs typeface="+mn-lt"/>
              </a:rPr>
              <a:t>FILE</a:t>
            </a:r>
            <a:r>
              <a:rPr lang="en-GB" sz="2000" dirty="0">
                <a:ea typeface="+mn-lt"/>
                <a:cs typeface="+mn-lt"/>
              </a:rPr>
              <a:t> *</a:t>
            </a:r>
            <a:r>
              <a:rPr lang="en-GB" sz="2000" err="1">
                <a:ea typeface="+mn-lt"/>
                <a:cs typeface="+mn-lt"/>
              </a:rPr>
              <a:t>fp</a:t>
            </a:r>
            <a:r>
              <a:rPr lang="en-GB" sz="2000" dirty="0">
                <a:ea typeface="+mn-lt"/>
                <a:cs typeface="+mn-lt"/>
              </a:rPr>
              <a:t>;  </a:t>
            </a:r>
            <a:endParaRPr lang="en-GB" sz="20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   </a:t>
            </a:r>
            <a:r>
              <a:rPr lang="en-GB" sz="2000" b="1" dirty="0">
                <a:ea typeface="+mn-lt"/>
                <a:cs typeface="+mn-lt"/>
              </a:rPr>
              <a:t>char</a:t>
            </a:r>
            <a:r>
              <a:rPr lang="en-GB" sz="2000" dirty="0">
                <a:ea typeface="+mn-lt"/>
                <a:cs typeface="+mn-lt"/>
              </a:rPr>
              <a:t> buff[255];//creating char array to store data of file  </a:t>
            </a:r>
            <a:endParaRPr lang="en-GB" sz="20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   </a:t>
            </a:r>
            <a:r>
              <a:rPr lang="en-GB" sz="2000" dirty="0" err="1">
                <a:ea typeface="+mn-lt"/>
                <a:cs typeface="+mn-lt"/>
              </a:rPr>
              <a:t>fp</a:t>
            </a:r>
            <a:r>
              <a:rPr lang="en-GB" sz="2000" dirty="0">
                <a:ea typeface="+mn-lt"/>
                <a:cs typeface="+mn-lt"/>
              </a:rPr>
              <a:t> = </a:t>
            </a:r>
            <a:r>
              <a:rPr lang="en-GB" sz="2000" dirty="0" err="1">
                <a:ea typeface="+mn-lt"/>
                <a:cs typeface="+mn-lt"/>
              </a:rPr>
              <a:t>fopen</a:t>
            </a:r>
            <a:r>
              <a:rPr lang="en-GB" sz="2000" dirty="0">
                <a:ea typeface="+mn-lt"/>
                <a:cs typeface="+mn-lt"/>
              </a:rPr>
              <a:t>("file.txt", "r");  </a:t>
            </a:r>
            <a:endParaRPr lang="en-GB" sz="20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   </a:t>
            </a:r>
            <a:r>
              <a:rPr lang="en-GB" sz="2000" b="1" dirty="0">
                <a:ea typeface="+mn-lt"/>
                <a:cs typeface="+mn-lt"/>
              </a:rPr>
              <a:t>while</a:t>
            </a:r>
            <a:r>
              <a:rPr lang="en-GB" sz="2000" dirty="0">
                <a:ea typeface="+mn-lt"/>
                <a:cs typeface="+mn-lt"/>
              </a:rPr>
              <a:t>(</a:t>
            </a:r>
            <a:r>
              <a:rPr lang="en-GB" sz="2000" err="1">
                <a:ea typeface="+mn-lt"/>
                <a:cs typeface="+mn-lt"/>
              </a:rPr>
              <a:t>fscanf</a:t>
            </a:r>
            <a:r>
              <a:rPr lang="en-GB" sz="2000" dirty="0">
                <a:ea typeface="+mn-lt"/>
                <a:cs typeface="+mn-lt"/>
              </a:rPr>
              <a:t>(</a:t>
            </a:r>
            <a:r>
              <a:rPr lang="en-GB" sz="2000" err="1">
                <a:ea typeface="+mn-lt"/>
                <a:cs typeface="+mn-lt"/>
              </a:rPr>
              <a:t>fp</a:t>
            </a:r>
            <a:r>
              <a:rPr lang="en-GB" sz="2000" dirty="0">
                <a:ea typeface="+mn-lt"/>
                <a:cs typeface="+mn-lt"/>
              </a:rPr>
              <a:t>, "%s", buff)!=EOF){  </a:t>
            </a:r>
            <a:r>
              <a:rPr lang="en-GB" sz="2000" dirty="0">
                <a:highlight>
                  <a:srgbClr val="FFFF00"/>
                </a:highlight>
                <a:ea typeface="+mn-lt"/>
                <a:cs typeface="+mn-lt"/>
              </a:rPr>
              <a:t>//it reads the data from file until EOF reached</a:t>
            </a:r>
            <a:endParaRPr lang="en-GB" sz="2000" dirty="0">
              <a:highlight>
                <a:srgbClr val="FFFF00"/>
              </a:highlight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   </a:t>
            </a:r>
            <a:r>
              <a:rPr lang="en-GB" sz="2000" dirty="0" err="1">
                <a:ea typeface="+mn-lt"/>
                <a:cs typeface="+mn-lt"/>
              </a:rPr>
              <a:t>printf</a:t>
            </a:r>
            <a:r>
              <a:rPr lang="en-GB" sz="2000" dirty="0">
                <a:ea typeface="+mn-lt"/>
                <a:cs typeface="+mn-lt"/>
              </a:rPr>
              <a:t>("%s ", buff );  </a:t>
            </a:r>
            <a:endParaRPr lang="en-GB" sz="20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   }  </a:t>
            </a:r>
            <a:endParaRPr lang="en-GB" sz="20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   </a:t>
            </a:r>
            <a:r>
              <a:rPr lang="en-GB" sz="2000" dirty="0" err="1">
                <a:ea typeface="+mn-lt"/>
                <a:cs typeface="+mn-lt"/>
              </a:rPr>
              <a:t>fclose</a:t>
            </a:r>
            <a:r>
              <a:rPr lang="en-GB" sz="2000" dirty="0">
                <a:ea typeface="+mn-lt"/>
                <a:cs typeface="+mn-lt"/>
              </a:rPr>
              <a:t>(</a:t>
            </a:r>
            <a:r>
              <a:rPr lang="en-GB" sz="2000" dirty="0" err="1">
                <a:ea typeface="+mn-lt"/>
                <a:cs typeface="+mn-lt"/>
              </a:rPr>
              <a:t>fp</a:t>
            </a:r>
            <a:r>
              <a:rPr lang="en-GB" sz="2000" dirty="0">
                <a:ea typeface="+mn-lt"/>
                <a:cs typeface="+mn-lt"/>
              </a:rPr>
              <a:t>);  </a:t>
            </a:r>
            <a:endParaRPr lang="en-GB" sz="20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}  </a:t>
            </a:r>
            <a:endParaRPr lang="en-GB" sz="20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GB" sz="15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77092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F1A7B-B453-34EB-EA31-6481CB947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b="1" dirty="0">
                <a:ea typeface="Calibri Light"/>
                <a:cs typeface="Calibri Light"/>
              </a:rPr>
              <a:t>Real Life Application</a:t>
            </a:r>
            <a:endParaRPr lang="en-GB" sz="54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7445-7DF8-F5C4-DDA6-88DB721CB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GB" sz="2200">
                <a:ea typeface="+mn-lt"/>
                <a:cs typeface="+mn-lt"/>
              </a:rPr>
              <a:t>•Large data volumes</a:t>
            </a:r>
            <a:endParaRPr lang="en-US" sz="2200"/>
          </a:p>
          <a:p>
            <a:pPr>
              <a:buNone/>
            </a:pPr>
            <a:endParaRPr lang="en-GB" sz="2200">
              <a:ea typeface="Calibri"/>
              <a:cs typeface="Calibri"/>
            </a:endParaRPr>
          </a:p>
          <a:p>
            <a:pPr>
              <a:buNone/>
            </a:pPr>
            <a:r>
              <a:rPr lang="en-GB" sz="2200">
                <a:ea typeface="+mn-lt"/>
                <a:cs typeface="+mn-lt"/>
              </a:rPr>
              <a:t>•E.g. physical experiments (Machine Outputs,Nuclear Reactions), human health data, population records etc.</a:t>
            </a:r>
            <a:endParaRPr lang="en-GB" sz="2200"/>
          </a:p>
          <a:p>
            <a:pPr>
              <a:buNone/>
            </a:pPr>
            <a:endParaRPr lang="en-GB" sz="2200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en-GB" sz="2200">
                <a:ea typeface="+mn-lt"/>
                <a:cs typeface="+mn-lt"/>
              </a:rPr>
              <a:t>•Need for flexible approach to store/retrieve data</a:t>
            </a:r>
            <a:endParaRPr lang="en-GB" sz="2200">
              <a:ea typeface="Calibri"/>
              <a:cs typeface="Calibri"/>
            </a:endParaRPr>
          </a:p>
          <a:p>
            <a:pPr>
              <a:buNone/>
            </a:pPr>
            <a:endParaRPr lang="en-GB" sz="2200">
              <a:ea typeface="Calibri"/>
              <a:cs typeface="Calibri"/>
            </a:endParaRPr>
          </a:p>
          <a:p>
            <a:pPr>
              <a:buNone/>
            </a:pPr>
            <a:r>
              <a:rPr lang="en-GB" sz="2200">
                <a:ea typeface="Calibri"/>
                <a:cs typeface="Calibri"/>
              </a:rPr>
              <a:t>•To maintain directories.</a:t>
            </a:r>
          </a:p>
          <a:p>
            <a:pPr marL="0" indent="0">
              <a:buNone/>
            </a:pPr>
            <a:endParaRPr lang="en-GB" sz="22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7488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83703-3D6D-08D7-BF41-B75F8B76C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i="1" kern="1200" dirty="0">
                <a:latin typeface="+mj-lt"/>
                <a:ea typeface="+mj-ea"/>
                <a:cs typeface="+mj-cs"/>
              </a:rPr>
              <a:t>Thankyou!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17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1D710-CA47-7F0A-FB70-45A7417E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GB" sz="4000" dirty="0">
                <a:cs typeface="Calibri Light"/>
              </a:rPr>
              <a:t>  </a:t>
            </a:r>
            <a:r>
              <a:rPr lang="en-GB" sz="6000" b="1" dirty="0">
                <a:cs typeface="Calibri Light"/>
              </a:rPr>
              <a:t>FILES.....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5F7F8-34B2-E2A4-EBF3-EBF75B715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776203"/>
            <a:ext cx="4559425" cy="356264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3200" dirty="0">
                <a:ea typeface="+mn-lt"/>
                <a:cs typeface="+mn-lt"/>
              </a:rPr>
              <a:t>A collection of data which is stored on a secondary device like a hard disk is known as </a:t>
            </a:r>
            <a:r>
              <a:rPr lang="en-GB" sz="3200" b="1" dirty="0">
                <a:ea typeface="+mn-lt"/>
                <a:cs typeface="+mn-lt"/>
              </a:rPr>
              <a:t>a file</a:t>
            </a:r>
            <a:r>
              <a:rPr lang="en-GB" sz="3200" dirty="0">
                <a:ea typeface="+mn-lt"/>
                <a:cs typeface="+mn-lt"/>
              </a:rPr>
              <a:t>.</a:t>
            </a:r>
            <a:endParaRPr lang="en-GB" sz="3200">
              <a:cs typeface="Calibri" panose="020F0502020204030204"/>
            </a:endParaRPr>
          </a:p>
          <a:p>
            <a:r>
              <a:rPr lang="en-GB" sz="3200" dirty="0">
                <a:ea typeface="+mn-lt"/>
                <a:cs typeface="+mn-lt"/>
              </a:rPr>
              <a:t>A file is generally used as real-life applications that contain a large amount of data.</a:t>
            </a:r>
            <a:endParaRPr lang="en-GB" sz="3200">
              <a:cs typeface="Calibri"/>
            </a:endParaRPr>
          </a:p>
          <a:p>
            <a:endParaRPr lang="en-GB" sz="2000">
              <a:cs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0C33E3A5-5B13-36E2-C9C0-907E954AA3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03" r="19240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3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6647B-8208-6564-628F-260A4CAB3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b="1">
                <a:ea typeface="Calibri Light"/>
                <a:cs typeface="Calibri Light"/>
              </a:rPr>
              <a:t>Types of Files.</a:t>
            </a:r>
            <a:r>
              <a:rPr lang="en-GB" sz="5400">
                <a:ea typeface="Calibri Light"/>
                <a:cs typeface="Calibri Light"/>
              </a:rPr>
              <a:t>.</a:t>
            </a:r>
            <a:endParaRPr lang="en-GB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72DA3-7630-FA23-192D-3230C16BB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037" y="3519659"/>
            <a:ext cx="10129291" cy="319111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1800" dirty="0">
                <a:ea typeface="+mn-lt"/>
                <a:cs typeface="+mn-lt"/>
              </a:rPr>
              <a:t>When dealing with files, there are two types of files you should know about:</a:t>
            </a:r>
            <a:endParaRPr lang="en-GB" sz="1800" dirty="0">
              <a:ea typeface="Calibri" panose="020F0502020204030204"/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GB" sz="1800" dirty="0">
                <a:ea typeface="+mn-lt"/>
                <a:cs typeface="+mn-lt"/>
              </a:rPr>
              <a:t>Text files 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GB" sz="1800" dirty="0">
                <a:ea typeface="+mn-lt"/>
                <a:cs typeface="+mn-lt"/>
              </a:rPr>
              <a:t>Binary files </a:t>
            </a:r>
            <a:endParaRPr lang="en-GB" sz="18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sz="1800" b="1" dirty="0">
                <a:ea typeface="+mn-lt"/>
                <a:cs typeface="+mn-lt"/>
              </a:rPr>
              <a:t>1. Text files </a:t>
            </a:r>
            <a:endParaRPr lang="en-GB" sz="1800" b="1">
              <a:ea typeface="Calibri"/>
              <a:cs typeface="Calibri"/>
            </a:endParaRPr>
          </a:p>
          <a:p>
            <a:r>
              <a:rPr lang="en-GB" sz="1800" dirty="0">
                <a:ea typeface="+mn-lt"/>
                <a:cs typeface="+mn-lt"/>
              </a:rPr>
              <a:t>Text files are the normal .txt files. You can easily create text files using any simple text editors such as Notepad. </a:t>
            </a:r>
            <a:endParaRPr lang="en-GB" sz="1800" dirty="0">
              <a:ea typeface="Calibri"/>
              <a:cs typeface="Calibri"/>
            </a:endParaRPr>
          </a:p>
          <a:p>
            <a:r>
              <a:rPr lang="en-GB" sz="1800" dirty="0">
                <a:ea typeface="+mn-lt"/>
                <a:cs typeface="+mn-lt"/>
              </a:rPr>
              <a:t>When you open those files, you'll see all the contents within the file as plain text. </a:t>
            </a:r>
          </a:p>
          <a:p>
            <a:pPr marL="0" indent="0">
              <a:buNone/>
            </a:pPr>
            <a:r>
              <a:rPr lang="en-GB" sz="1800" b="1" dirty="0">
                <a:ea typeface="+mn-lt"/>
                <a:cs typeface="+mn-lt"/>
              </a:rPr>
              <a:t>2. Binary files </a:t>
            </a:r>
            <a:endParaRPr lang="en-GB" sz="1800" b="1">
              <a:ea typeface="Calibri"/>
              <a:cs typeface="Calibri"/>
            </a:endParaRPr>
          </a:p>
          <a:p>
            <a:r>
              <a:rPr lang="en-GB" sz="1800" dirty="0">
                <a:ea typeface="+mn-lt"/>
                <a:cs typeface="+mn-lt"/>
              </a:rPr>
              <a:t>Binary files are mostly the .bin files in your computer.</a:t>
            </a:r>
            <a:endParaRPr lang="en-GB" sz="1800" dirty="0">
              <a:ea typeface="Calibri"/>
              <a:cs typeface="Calibri"/>
            </a:endParaRPr>
          </a:p>
          <a:p>
            <a:r>
              <a:rPr lang="en-GB" sz="1800" dirty="0">
                <a:ea typeface="+mn-lt"/>
                <a:cs typeface="+mn-lt"/>
              </a:rPr>
              <a:t>Instead of storing data in plain text, they store it in the binary form (0's and 1's). </a:t>
            </a:r>
            <a:endParaRPr lang="en-GB" sz="1800" dirty="0">
              <a:ea typeface="Calibri"/>
              <a:cs typeface="Calibri"/>
            </a:endParaRPr>
          </a:p>
          <a:p>
            <a:r>
              <a:rPr lang="en-GB" sz="1800" dirty="0">
                <a:ea typeface="+mn-lt"/>
                <a:cs typeface="+mn-lt"/>
              </a:rPr>
              <a:t>They can hold a higher amount of data, are not readable easily, and provides better security than text files. </a:t>
            </a: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600" dirty="0">
              <a:ea typeface="Calibri"/>
              <a:cs typeface="Calibri"/>
            </a:endParaRPr>
          </a:p>
          <a:p>
            <a:endParaRPr lang="en-GB" sz="15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785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10D2C-13D8-3FD3-535E-CEFD0AE2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b="1" dirty="0">
                <a:ea typeface="Calibri Light"/>
                <a:cs typeface="Calibri Light"/>
              </a:rPr>
              <a:t>File name</a:t>
            </a:r>
            <a:endParaRPr lang="en-GB" sz="54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D0B07-0818-A5E6-3D1F-2BDBD47B4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None/>
            </a:pPr>
            <a:r>
              <a:rPr lang="en-GB" dirty="0">
                <a:ea typeface="+mn-lt"/>
                <a:cs typeface="+mn-lt"/>
              </a:rPr>
              <a:t>•String of characters that make up a valid filename for OS</a:t>
            </a:r>
            <a:endParaRPr lang="en-US" dirty="0">
              <a:ea typeface="Calibri"/>
              <a:cs typeface="Calibri"/>
            </a:endParaRPr>
          </a:p>
          <a:p>
            <a:pPr>
              <a:buNone/>
            </a:pPr>
            <a:endParaRPr lang="en-GB" dirty="0">
              <a:ea typeface="Calibri"/>
              <a:cs typeface="Calibri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•May contain two parts</a:t>
            </a:r>
            <a:endParaRPr lang="en-GB" dirty="0">
              <a:ea typeface="Calibri"/>
              <a:cs typeface="Calibri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   –Primary</a:t>
            </a:r>
            <a:endParaRPr lang="en-GB" dirty="0">
              <a:ea typeface="Calibri"/>
              <a:cs typeface="Calibri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   –Optional period with extension</a:t>
            </a:r>
            <a:endParaRPr lang="en-GB" dirty="0">
              <a:ea typeface="Calibri"/>
              <a:cs typeface="Calibri"/>
            </a:endParaRPr>
          </a:p>
          <a:p>
            <a:pPr>
              <a:buNone/>
            </a:pPr>
            <a:endParaRPr lang="en-GB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Examples: </a:t>
            </a:r>
            <a:r>
              <a:rPr lang="en-GB" dirty="0" err="1">
                <a:ea typeface="+mn-lt"/>
                <a:cs typeface="+mn-lt"/>
              </a:rPr>
              <a:t>a.out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prog.c</a:t>
            </a:r>
            <a:r>
              <a:rPr lang="en-GB" dirty="0">
                <a:ea typeface="+mn-lt"/>
                <a:cs typeface="+mn-lt"/>
              </a:rPr>
              <a:t>, temp, </a:t>
            </a:r>
            <a:r>
              <a:rPr lang="en-GB" dirty="0" err="1">
                <a:ea typeface="+mn-lt"/>
                <a:cs typeface="+mn-lt"/>
              </a:rPr>
              <a:t>text.out</a:t>
            </a:r>
            <a:endParaRPr lang="en-GB" dirty="0" err="1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6355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FA461B-DC9D-771B-ABB4-B1FAAADE9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b="1" dirty="0">
                <a:ea typeface="+mj-lt"/>
                <a:cs typeface="+mj-lt"/>
              </a:rPr>
              <a:t>General format for opening file</a:t>
            </a:r>
            <a:endParaRPr lang="en-US" dirty="0">
              <a:ea typeface="+mj-lt"/>
              <a:cs typeface="+mj-l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CE65B-F5B8-BF66-7CAB-2144FA29A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GB" sz="2400">
              <a:cs typeface="Calibri"/>
            </a:endParaRPr>
          </a:p>
          <a:p>
            <a:endParaRPr lang="en-GB" sz="24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0DCD4-A546-66AE-E4A4-456FBC511371}"/>
              </a:ext>
            </a:extLst>
          </p:cNvPr>
          <p:cNvSpPr txBox="1"/>
          <p:nvPr/>
        </p:nvSpPr>
        <p:spPr>
          <a:xfrm>
            <a:off x="195533" y="2380891"/>
            <a:ext cx="10808897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b="1" dirty="0">
                <a:ea typeface="ＭＳ Ｐゴシック"/>
              </a:rPr>
              <a:t>FILE *</a:t>
            </a:r>
            <a:r>
              <a:rPr lang="en-US" sz="2800" b="1" dirty="0" err="1">
                <a:ea typeface="ＭＳ Ｐゴシック"/>
              </a:rPr>
              <a:t>fp</a:t>
            </a:r>
            <a:r>
              <a:rPr lang="en-US" sz="2800" b="1" dirty="0">
                <a:ea typeface="ＭＳ Ｐゴシック"/>
              </a:rPr>
              <a:t>;  </a:t>
            </a:r>
            <a:r>
              <a:rPr lang="en-US" sz="2800" dirty="0">
                <a:ea typeface="ＭＳ Ｐゴシック"/>
              </a:rPr>
              <a:t>//variable </a:t>
            </a:r>
            <a:r>
              <a:rPr lang="en-US" sz="2800" dirty="0" err="1">
                <a:ea typeface="ＭＳ Ｐゴシック"/>
              </a:rPr>
              <a:t>fp</a:t>
            </a:r>
            <a:r>
              <a:rPr lang="en-US" sz="2800" dirty="0">
                <a:ea typeface="ＭＳ Ｐゴシック"/>
              </a:rPr>
              <a:t> is pointer to type FILE*</a:t>
            </a:r>
            <a:endParaRPr lang="en-US" sz="2800" dirty="0">
              <a:ea typeface="ＭＳ Ｐゴシック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b="1" dirty="0" err="1">
                <a:ea typeface="ＭＳ Ｐゴシック"/>
              </a:rPr>
              <a:t>fp</a:t>
            </a:r>
            <a:r>
              <a:rPr lang="en-US" sz="2800" b="1" dirty="0">
                <a:ea typeface="ＭＳ Ｐゴシック"/>
              </a:rPr>
              <a:t> = </a:t>
            </a:r>
            <a:r>
              <a:rPr lang="en-US" sz="2800" b="1" dirty="0" err="1">
                <a:ea typeface="ＭＳ Ｐゴシック"/>
              </a:rPr>
              <a:t>fopen</a:t>
            </a:r>
            <a:r>
              <a:rPr lang="en-US" sz="2800" b="1" dirty="0">
                <a:ea typeface="ＭＳ Ｐゴシック"/>
              </a:rPr>
              <a:t>(“</a:t>
            </a:r>
            <a:r>
              <a:rPr lang="en-US" sz="2800" b="1" i="1" dirty="0">
                <a:ea typeface="ＭＳ Ｐゴシック"/>
              </a:rPr>
              <a:t>filename</a:t>
            </a:r>
            <a:r>
              <a:rPr lang="en-US" sz="2800" b="1" dirty="0">
                <a:ea typeface="ＭＳ Ｐゴシック"/>
              </a:rPr>
              <a:t>”, “</a:t>
            </a:r>
            <a:r>
              <a:rPr lang="en-US" sz="2800" b="1" i="1" dirty="0">
                <a:ea typeface="ＭＳ Ｐゴシック"/>
              </a:rPr>
              <a:t>mode</a:t>
            </a:r>
            <a:r>
              <a:rPr lang="en-US" sz="2800" b="1" dirty="0">
                <a:ea typeface="ＭＳ Ｐゴシック"/>
              </a:rPr>
              <a:t>”); </a:t>
            </a:r>
            <a:r>
              <a:rPr lang="en-US" sz="2800" dirty="0">
                <a:highlight>
                  <a:srgbClr val="FFFF00"/>
                </a:highlight>
                <a:ea typeface="ＭＳ Ｐゴシック"/>
              </a:rPr>
              <a:t>//opens file with name </a:t>
            </a:r>
            <a:r>
              <a:rPr lang="en-US" sz="2800" i="1" dirty="0">
                <a:highlight>
                  <a:srgbClr val="FFFF00"/>
                </a:highlight>
                <a:ea typeface="ＭＳ Ｐゴシック"/>
              </a:rPr>
              <a:t>filename </a:t>
            </a:r>
            <a:r>
              <a:rPr lang="en-US" sz="2800" dirty="0">
                <a:highlight>
                  <a:srgbClr val="FFFF00"/>
                </a:highlight>
                <a:ea typeface="ＭＳ Ｐゴシック"/>
              </a:rPr>
              <a:t>, assigns identifier to </a:t>
            </a:r>
            <a:r>
              <a:rPr lang="en-US" sz="2800" dirty="0" err="1">
                <a:highlight>
                  <a:srgbClr val="FFFF00"/>
                </a:highlight>
                <a:ea typeface="ＭＳ Ｐゴシック"/>
              </a:rPr>
              <a:t>fp</a:t>
            </a:r>
            <a:r>
              <a:rPr lang="en-US" sz="2800" dirty="0">
                <a:ea typeface="ＭＳ Ｐゴシック"/>
              </a:rPr>
              <a:t> </a:t>
            </a:r>
            <a:endParaRPr lang="en-US" sz="2800" i="1" dirty="0">
              <a:ea typeface="ＭＳ Ｐゴシック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b="1" dirty="0">
                <a:ea typeface="+mn-lt"/>
                <a:cs typeface="+mn-lt"/>
              </a:rPr>
              <a:t> </a:t>
            </a:r>
            <a:r>
              <a:rPr lang="en-US" sz="2800" b="1" dirty="0" err="1">
                <a:ea typeface="+mn-lt"/>
                <a:cs typeface="+mn-lt"/>
              </a:rPr>
              <a:t>fp</a:t>
            </a:r>
            <a:r>
              <a:rPr lang="en-US" sz="2800" b="1" dirty="0">
                <a:ea typeface="+mn-lt"/>
                <a:cs typeface="+mn-lt"/>
              </a:rPr>
              <a:t> :  </a:t>
            </a:r>
            <a:r>
              <a:rPr lang="en-US" sz="2800" dirty="0">
                <a:ea typeface="+mn-lt"/>
                <a:cs typeface="+mn-lt"/>
              </a:rPr>
              <a:t>–Contains all information about file</a:t>
            </a:r>
            <a:endParaRPr lang="en-US" dirty="0">
              <a:ea typeface="+mn-lt"/>
              <a:cs typeface="+mn-lt"/>
            </a:endParaRPr>
          </a:p>
          <a:p>
            <a:r>
              <a:rPr lang="en-US" sz="2800" dirty="0">
                <a:ea typeface="+mn-lt"/>
                <a:cs typeface="+mn-lt"/>
              </a:rPr>
              <a:t>               –Communication link between system and program</a:t>
            </a:r>
            <a:endParaRPr lang="en-US" dirty="0">
              <a:cs typeface="Calibri" panose="020F0502020204030204"/>
            </a:endParaRPr>
          </a:p>
          <a:p>
            <a:r>
              <a:rPr lang="en-US" sz="2800" dirty="0">
                <a:ea typeface="+mn-lt"/>
                <a:cs typeface="+mn-lt"/>
              </a:rPr>
              <a:t>•   Mode can be</a:t>
            </a:r>
            <a:endParaRPr lang="en-US" dirty="0"/>
          </a:p>
          <a:p>
            <a:r>
              <a:rPr lang="en-US" sz="2800" dirty="0">
                <a:ea typeface="+mn-lt"/>
                <a:cs typeface="+mn-lt"/>
              </a:rPr>
              <a:t>    – </a:t>
            </a:r>
            <a:r>
              <a:rPr lang="en-US" sz="2800" b="1" dirty="0">
                <a:ea typeface="+mn-lt"/>
                <a:cs typeface="+mn-lt"/>
              </a:rPr>
              <a:t>r </a:t>
            </a:r>
            <a:r>
              <a:rPr lang="en-US" sz="2800" dirty="0">
                <a:ea typeface="+mn-lt"/>
                <a:cs typeface="+mn-lt"/>
              </a:rPr>
              <a:t> open file for reading only</a:t>
            </a:r>
            <a:endParaRPr lang="en-US" dirty="0"/>
          </a:p>
          <a:p>
            <a:r>
              <a:rPr lang="en-US" sz="2800" dirty="0">
                <a:ea typeface="+mn-lt"/>
                <a:cs typeface="+mn-lt"/>
              </a:rPr>
              <a:t>    – </a:t>
            </a:r>
            <a:r>
              <a:rPr lang="en-US" sz="2800" b="1" dirty="0">
                <a:ea typeface="+mn-lt"/>
                <a:cs typeface="+mn-lt"/>
              </a:rPr>
              <a:t>w </a:t>
            </a:r>
            <a:r>
              <a:rPr lang="en-US" sz="2800" dirty="0">
                <a:ea typeface="+mn-lt"/>
                <a:cs typeface="+mn-lt"/>
              </a:rPr>
              <a:t>open file for writing only</a:t>
            </a:r>
            <a:endParaRPr lang="en-US" dirty="0"/>
          </a:p>
          <a:p>
            <a:r>
              <a:rPr lang="en-US" sz="2800" dirty="0">
                <a:ea typeface="+mn-lt"/>
                <a:cs typeface="+mn-lt"/>
              </a:rPr>
              <a:t>    – </a:t>
            </a:r>
            <a:r>
              <a:rPr lang="en-US" sz="2800" b="1" dirty="0">
                <a:ea typeface="+mn-lt"/>
                <a:cs typeface="+mn-lt"/>
              </a:rPr>
              <a:t>a </a:t>
            </a:r>
            <a:r>
              <a:rPr lang="en-US" sz="2800" dirty="0">
                <a:ea typeface="+mn-lt"/>
                <a:cs typeface="+mn-lt"/>
              </a:rPr>
              <a:t>open file for appending (adding) data</a:t>
            </a:r>
            <a:r>
              <a:rPr lang="en-US" sz="2800" b="1" dirty="0">
                <a:ea typeface="+mn-lt"/>
                <a:cs typeface="+mn-lt"/>
              </a:rPr>
              <a:t> </a:t>
            </a:r>
            <a:endParaRPr lang="en-US"/>
          </a:p>
          <a:p>
            <a:endParaRPr lang="en-US" sz="2800" dirty="0">
              <a:cs typeface="Calibri"/>
            </a:endParaRPr>
          </a:p>
          <a:p>
            <a:pPr>
              <a:buFont typeface="Arial"/>
              <a:buChar char="•"/>
            </a:pP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23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1C531-3D66-EDCC-0696-71F1A9FF1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b="1" dirty="0">
                <a:ea typeface="+mj-lt"/>
                <a:cs typeface="+mj-lt"/>
              </a:rPr>
              <a:t>Different modes</a:t>
            </a:r>
            <a:endParaRPr lang="en-US" sz="5400" b="1" dirty="0"/>
          </a:p>
        </p:txBody>
      </p:sp>
      <p:grpSp>
        <p:nvGrpSpPr>
          <p:cNvPr id="21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D3864-4AFA-51B2-5BF5-9B1D13A01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037" y="2599509"/>
            <a:ext cx="10344951" cy="386685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GB" sz="2400" b="1" dirty="0">
                <a:ea typeface="+mn-lt"/>
                <a:cs typeface="+mn-lt"/>
              </a:rPr>
              <a:t>•Writing mode </a:t>
            </a:r>
            <a:endParaRPr lang="en-GB" sz="2400" b="1">
              <a:cs typeface="Calibri" panose="020F0502020204030204"/>
            </a:endParaRPr>
          </a:p>
          <a:p>
            <a:r>
              <a:rPr lang="en-GB" sz="2400" dirty="0">
                <a:ea typeface="+mn-lt"/>
                <a:cs typeface="+mn-lt"/>
              </a:rPr>
              <a:t>if file already exists then </a:t>
            </a:r>
            <a:r>
              <a:rPr lang="en-GB" sz="2400" i="1" dirty="0">
                <a:ea typeface="+mn-lt"/>
                <a:cs typeface="+mn-lt"/>
              </a:rPr>
              <a:t>contents are deleted</a:t>
            </a:r>
            <a:r>
              <a:rPr lang="en-GB" sz="2400" dirty="0">
                <a:ea typeface="+mn-lt"/>
                <a:cs typeface="+mn-lt"/>
              </a:rPr>
              <a:t>,</a:t>
            </a:r>
            <a:endParaRPr lang="en-GB" sz="2400">
              <a:cs typeface="Calibri"/>
            </a:endParaRPr>
          </a:p>
          <a:p>
            <a:r>
              <a:rPr lang="en-GB" sz="2400" dirty="0">
                <a:ea typeface="+mn-lt"/>
                <a:cs typeface="+mn-lt"/>
              </a:rPr>
              <a:t>else new file with specified name created</a:t>
            </a:r>
            <a:endParaRPr lang="en-GB" sz="2400" dirty="0">
              <a:cs typeface="Calibri"/>
            </a:endParaRPr>
          </a:p>
          <a:p>
            <a:pPr marL="0" indent="0">
              <a:buNone/>
            </a:pPr>
            <a:r>
              <a:rPr lang="en-GB" sz="2400" dirty="0">
                <a:ea typeface="+mn-lt"/>
                <a:cs typeface="+mn-lt"/>
              </a:rPr>
              <a:t>•</a:t>
            </a:r>
            <a:r>
              <a:rPr lang="en-GB" sz="2400" b="1" dirty="0">
                <a:ea typeface="+mn-lt"/>
                <a:cs typeface="+mn-lt"/>
              </a:rPr>
              <a:t>Appending mode </a:t>
            </a:r>
            <a:endParaRPr lang="en-GB" sz="2400" b="1">
              <a:cs typeface="Calibri" panose="020F0502020204030204"/>
            </a:endParaRPr>
          </a:p>
          <a:p>
            <a:r>
              <a:rPr lang="en-GB" sz="2400" dirty="0">
                <a:ea typeface="+mn-lt"/>
                <a:cs typeface="+mn-lt"/>
              </a:rPr>
              <a:t>if file already exists then file opened with contents safe</a:t>
            </a:r>
            <a:endParaRPr lang="en-GB" sz="2400" dirty="0">
              <a:cs typeface="Calibri"/>
            </a:endParaRPr>
          </a:p>
          <a:p>
            <a:r>
              <a:rPr lang="en-GB" sz="2400" dirty="0">
                <a:ea typeface="+mn-lt"/>
                <a:cs typeface="+mn-lt"/>
              </a:rPr>
              <a:t>else new file created</a:t>
            </a:r>
            <a:endParaRPr lang="en-GB" sz="2400" dirty="0">
              <a:cs typeface="Calibri"/>
            </a:endParaRPr>
          </a:p>
          <a:p>
            <a:pPr marL="0" indent="0">
              <a:buNone/>
            </a:pPr>
            <a:r>
              <a:rPr lang="en-GB" sz="2400" b="1" dirty="0">
                <a:ea typeface="+mn-lt"/>
                <a:cs typeface="+mn-lt"/>
              </a:rPr>
              <a:t>•Reading mode</a:t>
            </a:r>
            <a:endParaRPr lang="en-GB" sz="2400" b="1">
              <a:cs typeface="Calibri" panose="020F0502020204030204"/>
            </a:endParaRPr>
          </a:p>
          <a:p>
            <a:r>
              <a:rPr lang="en-GB" sz="2400" dirty="0">
                <a:ea typeface="+mn-lt"/>
                <a:cs typeface="+mn-lt"/>
              </a:rPr>
              <a:t>if file already exists then opened with contents safe</a:t>
            </a:r>
            <a:endParaRPr lang="en-GB" sz="2400" dirty="0">
              <a:cs typeface="Calibri"/>
            </a:endParaRPr>
          </a:p>
          <a:p>
            <a:r>
              <a:rPr lang="en-GB" sz="2400" dirty="0">
                <a:ea typeface="+mn-lt"/>
                <a:cs typeface="+mn-lt"/>
              </a:rPr>
              <a:t>else error occurs.  </a:t>
            </a:r>
            <a:endParaRPr lang="en-GB" sz="2400" dirty="0"/>
          </a:p>
          <a:p>
            <a:endParaRPr lang="en-GB" sz="17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62CF3-2AEB-47ED-175C-B37E4689E478}"/>
              </a:ext>
            </a:extLst>
          </p:cNvPr>
          <p:cNvSpPr txBox="1"/>
          <p:nvPr/>
        </p:nvSpPr>
        <p:spPr>
          <a:xfrm>
            <a:off x="7593940" y="4827498"/>
            <a:ext cx="409125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 err="1">
                <a:ea typeface="+mn-lt"/>
                <a:cs typeface="+mn-lt"/>
              </a:rPr>
              <a:t>Eg</a:t>
            </a:r>
            <a:r>
              <a:rPr lang="en-GB" sz="2400" dirty="0">
                <a:ea typeface="+mn-lt"/>
                <a:cs typeface="+mn-lt"/>
              </a:rPr>
              <a:t>: FILE *p1, *p2;</a:t>
            </a:r>
            <a:endParaRPr lang="en-US" sz="2400" dirty="0">
              <a:cs typeface="Calibri"/>
            </a:endParaRPr>
          </a:p>
          <a:p>
            <a:r>
              <a:rPr lang="en-GB" sz="2400" dirty="0">
                <a:ea typeface="+mn-lt"/>
                <a:cs typeface="+mn-lt"/>
              </a:rPr>
              <a:t>      p1 = </a:t>
            </a:r>
            <a:r>
              <a:rPr lang="en-GB" sz="2400" dirty="0" err="1">
                <a:ea typeface="+mn-lt"/>
                <a:cs typeface="+mn-lt"/>
              </a:rPr>
              <a:t>fopen</a:t>
            </a:r>
            <a:r>
              <a:rPr lang="en-GB" sz="2400" dirty="0">
                <a:ea typeface="+mn-lt"/>
                <a:cs typeface="+mn-lt"/>
              </a:rPr>
              <a:t>(“</a:t>
            </a:r>
            <a:r>
              <a:rPr lang="en-GB" sz="2400" dirty="0" err="1">
                <a:ea typeface="+mn-lt"/>
                <a:cs typeface="+mn-lt"/>
              </a:rPr>
              <a:t>data”,”r</a:t>
            </a:r>
            <a:r>
              <a:rPr lang="en-GB" sz="2400" dirty="0">
                <a:ea typeface="+mn-lt"/>
                <a:cs typeface="+mn-lt"/>
              </a:rPr>
              <a:t>”);</a:t>
            </a:r>
            <a:endParaRPr lang="en-GB" sz="2400">
              <a:cs typeface="Calibri"/>
            </a:endParaRPr>
          </a:p>
          <a:p>
            <a:r>
              <a:rPr lang="en-GB" sz="2400" dirty="0">
                <a:ea typeface="+mn-lt"/>
                <a:cs typeface="+mn-lt"/>
              </a:rPr>
              <a:t>      p2= </a:t>
            </a:r>
            <a:r>
              <a:rPr lang="en-GB" sz="2400" dirty="0" err="1">
                <a:ea typeface="+mn-lt"/>
                <a:cs typeface="+mn-lt"/>
              </a:rPr>
              <a:t>fopen</a:t>
            </a:r>
            <a:r>
              <a:rPr lang="en-GB" sz="2400" dirty="0">
                <a:ea typeface="+mn-lt"/>
                <a:cs typeface="+mn-lt"/>
              </a:rPr>
              <a:t>(“results”, w”);</a:t>
            </a:r>
            <a:endParaRPr lang="en-GB" sz="2400" dirty="0"/>
          </a:p>
          <a:p>
            <a:pPr algn="l"/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320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A8813-9C98-B5A1-1A66-0F1D4102A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vert="horz" lIns="91440" tIns="45720" rIns="91440" bIns="45720" rtlCol="0" anchor="b">
            <a:noAutofit/>
          </a:bodyPr>
          <a:lstStyle/>
          <a:p>
            <a:endParaRPr lang="en-GB" sz="5400"/>
          </a:p>
          <a:p>
            <a:r>
              <a:rPr lang="en-GB" sz="4900" b="1" dirty="0">
                <a:ea typeface="+mj-lt"/>
                <a:cs typeface="+mj-lt"/>
              </a:rPr>
              <a:t>Additional modes</a:t>
            </a:r>
            <a:endParaRPr lang="en-US" sz="4900" b="1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C92776D-16C5-57B4-FBA9-A2B9AA2B3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en-GB" sz="3200" dirty="0">
                <a:ea typeface="+mn-lt"/>
                <a:cs typeface="+mn-lt"/>
              </a:rPr>
              <a:t>*r+  open to beginning for both reading/writing</a:t>
            </a:r>
            <a:endParaRPr lang="en-GB" sz="3200">
              <a:ea typeface="Calibri"/>
              <a:cs typeface="Calibri" panose="020F0502020204030204"/>
            </a:endParaRPr>
          </a:p>
          <a:p>
            <a:endParaRPr lang="en-GB" sz="3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3200" dirty="0">
                <a:ea typeface="+mn-lt"/>
                <a:cs typeface="+mn-lt"/>
              </a:rPr>
              <a:t>• w+  same as w except both for reading and writing </a:t>
            </a:r>
            <a:endParaRPr lang="en-GB" sz="3200" dirty="0">
              <a:ea typeface="Calibri"/>
              <a:cs typeface="Calibri" panose="020F0502020204030204"/>
            </a:endParaRPr>
          </a:p>
          <a:p>
            <a:pPr marL="0" indent="0">
              <a:buNone/>
            </a:pPr>
            <a:endParaRPr lang="en-GB" sz="3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3200" dirty="0">
                <a:ea typeface="+mn-lt"/>
                <a:cs typeface="+mn-lt"/>
              </a:rPr>
              <a:t>• a+   same as ‘a’ except both for reading and writing</a:t>
            </a:r>
            <a:endParaRPr lang="en-GB" sz="3200" dirty="0">
              <a:cs typeface="Calibri" panose="020F0502020204030204"/>
            </a:endParaRPr>
          </a:p>
          <a:p>
            <a:endParaRPr lang="en-GB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195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ADF5C-0DE5-9642-8E37-1DDB9616A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b="1" dirty="0">
                <a:ea typeface="Calibri Light"/>
                <a:cs typeface="Calibri Light"/>
              </a:rPr>
              <a:t>Closing a file</a:t>
            </a:r>
            <a:endParaRPr lang="en-GB" sz="54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A079D-F872-2EAC-2B00-69452A965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037" y="3332754"/>
            <a:ext cx="10129291" cy="2702286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None/>
            </a:pPr>
            <a:r>
              <a:rPr lang="en-GB" sz="2400" dirty="0">
                <a:ea typeface="+mn-lt"/>
                <a:cs typeface="+mn-lt"/>
              </a:rPr>
              <a:t>•File must be closed as soon as all operations on it completed</a:t>
            </a:r>
            <a:endParaRPr lang="en-US" sz="2400" dirty="0">
              <a:ea typeface="Calibri"/>
              <a:cs typeface="Calibri"/>
            </a:endParaRPr>
          </a:p>
          <a:p>
            <a:pPr>
              <a:buNone/>
            </a:pPr>
            <a:endParaRPr lang="en-GB" sz="2400" dirty="0">
              <a:ea typeface="+mn-lt"/>
              <a:cs typeface="+mn-lt"/>
            </a:endParaRPr>
          </a:p>
          <a:p>
            <a:pPr>
              <a:buNone/>
            </a:pPr>
            <a:r>
              <a:rPr lang="en-GB" sz="2400" dirty="0">
                <a:ea typeface="+mn-lt"/>
                <a:cs typeface="+mn-lt"/>
              </a:rPr>
              <a:t>•Ensures </a:t>
            </a:r>
            <a:endParaRPr lang="en-GB" sz="2400" dirty="0">
              <a:ea typeface="Calibri"/>
              <a:cs typeface="Calibri"/>
            </a:endParaRPr>
          </a:p>
          <a:p>
            <a:pPr>
              <a:buNone/>
            </a:pPr>
            <a:r>
              <a:rPr lang="en-GB" sz="2400" dirty="0">
                <a:ea typeface="+mn-lt"/>
                <a:cs typeface="+mn-lt"/>
              </a:rPr>
              <a:t>    –All outstanding information associated with file flushed out          from buffers</a:t>
            </a:r>
            <a:endParaRPr lang="en-GB" sz="2400" dirty="0">
              <a:ea typeface="Calibri"/>
              <a:cs typeface="Calibri"/>
            </a:endParaRPr>
          </a:p>
          <a:p>
            <a:pPr>
              <a:buNone/>
            </a:pPr>
            <a:r>
              <a:rPr lang="en-GB" sz="2400" dirty="0">
                <a:ea typeface="+mn-lt"/>
                <a:cs typeface="+mn-lt"/>
              </a:rPr>
              <a:t>    –All links to file broken</a:t>
            </a:r>
            <a:endParaRPr lang="en-GB" sz="2400" dirty="0">
              <a:ea typeface="Calibri"/>
              <a:cs typeface="Calibri"/>
            </a:endParaRPr>
          </a:p>
          <a:p>
            <a:pPr>
              <a:buNone/>
            </a:pPr>
            <a:r>
              <a:rPr lang="en-GB" sz="2400" dirty="0">
                <a:ea typeface="+mn-lt"/>
                <a:cs typeface="+mn-lt"/>
              </a:rPr>
              <a:t>    –Accidental misuse of file prevented</a:t>
            </a:r>
            <a:endParaRPr lang="en-GB" sz="2400" dirty="0">
              <a:ea typeface="Calibri"/>
              <a:cs typeface="Calibri"/>
            </a:endParaRPr>
          </a:p>
          <a:p>
            <a:pPr>
              <a:buNone/>
            </a:pPr>
            <a:endParaRPr lang="en-GB" sz="2400" dirty="0">
              <a:ea typeface="+mn-lt"/>
              <a:cs typeface="+mn-lt"/>
            </a:endParaRPr>
          </a:p>
          <a:p>
            <a:pPr>
              <a:buNone/>
            </a:pPr>
            <a:r>
              <a:rPr lang="en-GB" sz="2400" dirty="0">
                <a:ea typeface="+mn-lt"/>
                <a:cs typeface="+mn-lt"/>
              </a:rPr>
              <a:t>•If want to change mode of file, then first close and open again</a:t>
            </a:r>
            <a:endParaRPr lang="en-GB" sz="2400" dirty="0"/>
          </a:p>
          <a:p>
            <a:pPr>
              <a:buNone/>
            </a:pPr>
            <a:endParaRPr lang="en-GB" sz="220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GB" sz="22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0001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4F9F-0909-184C-3A35-88EAA87BC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a typeface="Calibri Light"/>
                <a:cs typeface="Calibri Light"/>
              </a:rPr>
              <a:t>Closing a file...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6BAD-C686-0E36-33D5-DEE8AC5C8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0751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 dirty="0">
                <a:ea typeface="+mn-lt"/>
                <a:cs typeface="+mn-lt"/>
              </a:rPr>
              <a:t>•pointer can be reused after closing </a:t>
            </a:r>
            <a:endParaRPr lang="en-US" dirty="0"/>
          </a:p>
          <a:p>
            <a:pPr marL="0" indent="0">
              <a:buNone/>
            </a:pPr>
            <a:endParaRPr lang="en-GB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0D3E56-F1A6-1A56-D1C8-F93AAFF9BD90}"/>
              </a:ext>
            </a:extLst>
          </p:cNvPr>
          <p:cNvSpPr txBox="1"/>
          <p:nvPr/>
        </p:nvSpPr>
        <p:spPr>
          <a:xfrm>
            <a:off x="4116813" y="1573746"/>
            <a:ext cx="3947160" cy="40626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ea typeface="+mn-lt"/>
                <a:cs typeface="+mn-lt"/>
              </a:rPr>
              <a:t>Syntax:    </a:t>
            </a:r>
            <a:r>
              <a:rPr lang="en-GB" sz="2400" b="1" dirty="0" err="1">
                <a:ea typeface="+mn-lt"/>
                <a:cs typeface="+mn-lt"/>
              </a:rPr>
              <a:t>fclose</a:t>
            </a:r>
            <a:r>
              <a:rPr lang="en-GB" sz="2400" b="1" dirty="0">
                <a:ea typeface="+mn-lt"/>
                <a:cs typeface="+mn-lt"/>
              </a:rPr>
              <a:t>(</a:t>
            </a:r>
            <a:r>
              <a:rPr lang="en-GB" sz="2400" b="1" dirty="0" err="1">
                <a:ea typeface="+mn-lt"/>
                <a:cs typeface="+mn-lt"/>
              </a:rPr>
              <a:t>file_pointer</a:t>
            </a:r>
            <a:r>
              <a:rPr lang="en-GB" sz="2400" b="1" dirty="0">
                <a:ea typeface="+mn-lt"/>
                <a:cs typeface="+mn-lt"/>
              </a:rPr>
              <a:t>);</a:t>
            </a:r>
            <a:endParaRPr lang="en-US" sz="2400" b="1">
              <a:ea typeface="Calibri"/>
              <a:cs typeface="Calibri"/>
            </a:endParaRPr>
          </a:p>
          <a:p>
            <a:r>
              <a:rPr lang="en-GB" sz="2400" dirty="0">
                <a:ea typeface="+mn-lt"/>
                <a:cs typeface="+mn-lt"/>
              </a:rPr>
              <a:t>Example:</a:t>
            </a:r>
            <a:endParaRPr lang="en-GB" sz="2400">
              <a:ea typeface="Calibri"/>
              <a:cs typeface="Calibri"/>
            </a:endParaRPr>
          </a:p>
          <a:p>
            <a:endParaRPr lang="en-GB" sz="2400" dirty="0">
              <a:ea typeface="+mn-lt"/>
              <a:cs typeface="+mn-lt"/>
            </a:endParaRPr>
          </a:p>
          <a:p>
            <a:r>
              <a:rPr lang="en-GB" sz="2400" dirty="0">
                <a:ea typeface="+mn-lt"/>
                <a:cs typeface="+mn-lt"/>
              </a:rPr>
              <a:t> FILE *p1, *p2;</a:t>
            </a:r>
            <a:endParaRPr lang="en-GB" sz="2400" dirty="0">
              <a:ea typeface="Calibri"/>
              <a:cs typeface="Calibri"/>
            </a:endParaRPr>
          </a:p>
          <a:p>
            <a:r>
              <a:rPr lang="en-GB" sz="2400" dirty="0">
                <a:ea typeface="+mn-lt"/>
                <a:cs typeface="+mn-lt"/>
              </a:rPr>
              <a:t> p1 = </a:t>
            </a:r>
            <a:r>
              <a:rPr lang="en-GB" sz="2400" dirty="0" err="1">
                <a:ea typeface="+mn-lt"/>
                <a:cs typeface="+mn-lt"/>
              </a:rPr>
              <a:t>fopen</a:t>
            </a:r>
            <a:r>
              <a:rPr lang="en-GB" sz="2400" dirty="0">
                <a:ea typeface="+mn-lt"/>
                <a:cs typeface="+mn-lt"/>
              </a:rPr>
              <a:t>(“INPUT.txt”, “r”);</a:t>
            </a:r>
            <a:endParaRPr lang="en-GB" sz="2400">
              <a:ea typeface="Calibri"/>
              <a:cs typeface="Calibri"/>
            </a:endParaRPr>
          </a:p>
          <a:p>
            <a:r>
              <a:rPr lang="en-GB" sz="2400" dirty="0">
                <a:ea typeface="+mn-lt"/>
                <a:cs typeface="+mn-lt"/>
              </a:rPr>
              <a:t> p2=</a:t>
            </a:r>
            <a:r>
              <a:rPr lang="en-GB" sz="2400" dirty="0" err="1">
                <a:ea typeface="+mn-lt"/>
                <a:cs typeface="+mn-lt"/>
              </a:rPr>
              <a:t>fopen</a:t>
            </a:r>
            <a:r>
              <a:rPr lang="en-GB" sz="2400" dirty="0">
                <a:ea typeface="+mn-lt"/>
                <a:cs typeface="+mn-lt"/>
              </a:rPr>
              <a:t>(“</a:t>
            </a:r>
            <a:r>
              <a:rPr lang="en-GB" sz="2400" dirty="0" err="1">
                <a:ea typeface="+mn-lt"/>
                <a:cs typeface="+mn-lt"/>
              </a:rPr>
              <a:t>OUTPUT.txt”,“w</a:t>
            </a:r>
            <a:r>
              <a:rPr lang="en-GB" sz="2400" dirty="0">
                <a:ea typeface="+mn-lt"/>
                <a:cs typeface="+mn-lt"/>
              </a:rPr>
              <a:t>”);</a:t>
            </a:r>
            <a:endParaRPr lang="en-GB" sz="2400" dirty="0">
              <a:ea typeface="Calibri"/>
              <a:cs typeface="Calibri"/>
            </a:endParaRPr>
          </a:p>
          <a:p>
            <a:r>
              <a:rPr lang="en-GB" sz="2400" dirty="0">
                <a:ea typeface="+mn-lt"/>
                <a:cs typeface="+mn-lt"/>
              </a:rPr>
              <a:t>……..</a:t>
            </a:r>
            <a:endParaRPr lang="en-GB" sz="2400">
              <a:ea typeface="Calibri"/>
              <a:cs typeface="Calibri"/>
            </a:endParaRPr>
          </a:p>
          <a:p>
            <a:r>
              <a:rPr lang="en-GB" sz="2400" dirty="0">
                <a:ea typeface="+mn-lt"/>
                <a:cs typeface="+mn-lt"/>
              </a:rPr>
              <a:t>……..</a:t>
            </a:r>
            <a:endParaRPr lang="en-GB" sz="2400">
              <a:ea typeface="Calibri"/>
              <a:cs typeface="Calibri"/>
            </a:endParaRPr>
          </a:p>
          <a:p>
            <a:r>
              <a:rPr lang="en-GB" sz="2400" dirty="0" err="1">
                <a:ea typeface="+mn-lt"/>
                <a:cs typeface="+mn-lt"/>
              </a:rPr>
              <a:t>fclose</a:t>
            </a:r>
            <a:r>
              <a:rPr lang="en-GB" sz="2400" dirty="0">
                <a:ea typeface="+mn-lt"/>
                <a:cs typeface="+mn-lt"/>
              </a:rPr>
              <a:t>(p1); </a:t>
            </a:r>
            <a:endParaRPr lang="en-GB" sz="2400">
              <a:ea typeface="Calibri"/>
              <a:cs typeface="Calibri"/>
            </a:endParaRPr>
          </a:p>
          <a:p>
            <a:r>
              <a:rPr lang="en-GB" sz="2400" dirty="0" err="1">
                <a:ea typeface="+mn-lt"/>
                <a:cs typeface="+mn-lt"/>
              </a:rPr>
              <a:t>fclose</a:t>
            </a:r>
            <a:r>
              <a:rPr lang="en-GB" sz="2400" dirty="0">
                <a:ea typeface="+mn-lt"/>
                <a:cs typeface="+mn-lt"/>
              </a:rPr>
              <a:t>(p2); </a:t>
            </a:r>
            <a:endParaRPr lang="en-GB" sz="2000" dirty="0">
              <a:ea typeface="Calibri" panose="020F0502020204030204"/>
              <a:cs typeface="Calibri" panose="020F0502020204030204"/>
            </a:endParaRPr>
          </a:p>
          <a:p>
            <a:pPr algn="l"/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8115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FILE HANDLING IN C</vt:lpstr>
      <vt:lpstr>  FILES.....</vt:lpstr>
      <vt:lpstr>Types of Files..</vt:lpstr>
      <vt:lpstr>File name</vt:lpstr>
      <vt:lpstr>General format for opening file</vt:lpstr>
      <vt:lpstr>Different modes</vt:lpstr>
      <vt:lpstr> Additional modes</vt:lpstr>
      <vt:lpstr>Closing a file</vt:lpstr>
      <vt:lpstr>Closing a file...</vt:lpstr>
      <vt:lpstr>Input/Output operation on files</vt:lpstr>
      <vt:lpstr>getc() and putc()</vt:lpstr>
      <vt:lpstr>Program to read/write using getc()/putc()</vt:lpstr>
      <vt:lpstr>fscanf() and fprintf()</vt:lpstr>
      <vt:lpstr>Example of writing in file using fprintf()</vt:lpstr>
      <vt:lpstr> Example of reading from file using fscanf()</vt:lpstr>
      <vt:lpstr>Real Life Application</vt:lpstr>
      <vt:lpstr>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365</cp:revision>
  <dcterms:created xsi:type="dcterms:W3CDTF">2022-10-17T15:06:12Z</dcterms:created>
  <dcterms:modified xsi:type="dcterms:W3CDTF">2022-10-18T04:19:56Z</dcterms:modified>
</cp:coreProperties>
</file>