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70F0F-1265-A848-6505-FDA06C06E7E2}" v="382" dt="2022-09-19T18:40:47.106"/>
    <p1510:client id="{4FD7988A-BB40-47F5-81CA-4729B5B121C8}" v="1726" dt="2022-09-19T17:55:40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6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GB" sz="4100" b="1">
                <a:cs typeface="Calibri Light"/>
              </a:rPr>
              <a:t>OPERATORS IN </a:t>
            </a:r>
            <a:br>
              <a:rPr lang="en-GB" sz="4100" b="1">
                <a:cs typeface="Calibri Light"/>
              </a:rPr>
            </a:br>
            <a:r>
              <a:rPr lang="en-GB" sz="4100" b="1">
                <a:cs typeface="Calibri Light"/>
              </a:rPr>
              <a:t>            C </a:t>
            </a:r>
            <a:br>
              <a:rPr lang="en-GB" sz="4100" b="1">
                <a:cs typeface="Calibri Light"/>
              </a:rPr>
            </a:br>
            <a:r>
              <a:rPr lang="en-GB" sz="4100" b="1">
                <a:cs typeface="Calibri Light"/>
              </a:rPr>
              <a:t>PROGRAMMING</a:t>
            </a:r>
            <a:endParaRPr lang="en-GB" sz="41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3C054-3907-5B7E-B14E-271FA704F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7" r="35881" b="-1"/>
          <a:stretch/>
        </p:blipFill>
        <p:spPr>
          <a:xfrm>
            <a:off x="6376895" y="640080"/>
            <a:ext cx="37694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EF506-7441-733A-88C8-DE5368F8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CONDITIONAL OPERATOR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B9A9-A668-E38C-91A3-BA0B3CC0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931"/>
            <a:ext cx="10515600" cy="3964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These conditional operator are used to construct conditional expression of the form.</a:t>
            </a:r>
            <a:endParaRPr lang="en-GB">
              <a:cs typeface="Calibri"/>
            </a:endParaRPr>
          </a:p>
          <a:p>
            <a:r>
              <a:rPr lang="en-GB"/>
              <a:t>Syntax of a conditional operator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/>
              <a:t>    Expression1</a:t>
            </a:r>
            <a:r>
              <a:rPr lang="en-GB">
                <a:ea typeface="+mn-lt"/>
                <a:cs typeface="+mn-lt"/>
              </a:rPr>
              <a:t>? expression2: expression3;  </a:t>
            </a:r>
            <a:endParaRPr lang="en-GB"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As conditional operator works on three operands, so it is also known as the ternary operator.</a:t>
            </a:r>
            <a:endParaRPr lang="en-GB">
              <a:cs typeface="Calibri"/>
            </a:endParaRP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331387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AD97B-9E04-9ACB-B3AD-52ECCDB5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SPECIAL OPERATOR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72B9-52EA-8FAC-B8FA-4CF868A59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C supports some special operators such as comma operator, </a:t>
            </a:r>
            <a:r>
              <a:rPr lang="en-US" err="1">
                <a:ea typeface="+mn-lt"/>
                <a:cs typeface="+mn-lt"/>
              </a:rPr>
              <a:t>sizeof</a:t>
            </a:r>
            <a:r>
              <a:rPr lang="en-US">
                <a:ea typeface="+mn-lt"/>
                <a:cs typeface="+mn-lt"/>
              </a:rPr>
              <a:t> operator and pointer operator.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Comma Operator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It can be used to used to link the related expression together.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Ex: value = (x=2 , y=4 , </a:t>
            </a:r>
            <a:r>
              <a:rPr lang="en-US" err="1">
                <a:ea typeface="+mn-lt"/>
                <a:cs typeface="+mn-lt"/>
              </a:rPr>
              <a:t>x+y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 err="1">
                <a:ea typeface="+mn-lt"/>
                <a:cs typeface="+mn-lt"/>
              </a:rPr>
              <a:t>sizeof</a:t>
            </a:r>
            <a:r>
              <a:rPr lang="en-US">
                <a:ea typeface="+mn-lt"/>
                <a:cs typeface="+mn-lt"/>
              </a:rPr>
              <a:t> Operator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The </a:t>
            </a:r>
            <a:r>
              <a:rPr lang="en-US" err="1">
                <a:ea typeface="+mn-lt"/>
                <a:cs typeface="+mn-lt"/>
              </a:rPr>
              <a:t>sizeof</a:t>
            </a:r>
            <a:r>
              <a:rPr lang="en-US">
                <a:ea typeface="+mn-lt"/>
                <a:cs typeface="+mn-lt"/>
              </a:rPr>
              <a:t> is a compile time operator and when used with an operand ,it returns       the number of bytes the operand occupies.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Ex: m=</a:t>
            </a:r>
            <a:r>
              <a:rPr lang="en-US" err="1">
                <a:ea typeface="+mn-lt"/>
                <a:cs typeface="+mn-lt"/>
              </a:rPr>
              <a:t>sizeof</a:t>
            </a:r>
            <a:r>
              <a:rPr lang="en-US">
                <a:ea typeface="+mn-lt"/>
                <a:cs typeface="+mn-lt"/>
              </a:rPr>
              <a:t>(sum);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5B101-9484-C733-BC63-0D3E4A90D336}"/>
              </a:ext>
            </a:extLst>
          </p:cNvPr>
          <p:cNvSpPr txBox="1"/>
          <p:nvPr/>
        </p:nvSpPr>
        <p:spPr>
          <a:xfrm>
            <a:off x="3631721" y="3329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2010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7750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D95FC-89F1-DB50-B333-59D99751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                     </a:t>
            </a: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ACC14-CA49-963A-D050-6D25E32C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WHAT IS AN OPERATOR ?</a:t>
            </a:r>
          </a:p>
        </p:txBody>
      </p:sp>
      <p:pic>
        <p:nvPicPr>
          <p:cNvPr id="13" name="Picture 4" descr="Digital financial graph">
            <a:extLst>
              <a:ext uri="{FF2B5EF4-FFF2-40B4-BE49-F238E27FC236}">
                <a16:creationId xmlns:a16="http://schemas.microsoft.com/office/drawing/2014/main" id="{EBFCFFC7-D791-9764-9FF1-7D643DA1A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54" r="21645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8784-9FFA-5620-7B51-E339DD53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ea typeface="+mn-lt"/>
                <a:cs typeface="+mn-lt"/>
              </a:rPr>
              <a:t>An operator is simply a symbol that is used to perform certain mathematical and logical operations.</a:t>
            </a:r>
          </a:p>
          <a:p>
            <a:r>
              <a:rPr lang="en-GB" sz="2200">
                <a:ea typeface="+mn-lt"/>
                <a:cs typeface="+mn-lt"/>
              </a:rPr>
              <a:t>Operators are used to perform operations on variables and values.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401713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E2D50-0AB7-8C3D-6F55-65B1CBC9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TYPES OF OPERATORS 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AF8463-99AB-B9B8-CAB9-532993B9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ea typeface="+mn-lt"/>
                <a:cs typeface="+mn-lt"/>
              </a:rPr>
              <a:t>Arithmetic Operators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Relational Operators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Logical Operators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Bitwise Operators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Assignment Operators</a:t>
            </a:r>
          </a:p>
          <a:p>
            <a:r>
              <a:rPr lang="en-GB">
                <a:cs typeface="Calibri"/>
              </a:rPr>
              <a:t>Increment and Decrement Operator</a:t>
            </a:r>
            <a:endParaRPr lang="en-GB"/>
          </a:p>
          <a:p>
            <a:r>
              <a:rPr lang="en-GB"/>
              <a:t>Conditional</a:t>
            </a:r>
            <a:r>
              <a:rPr lang="en-GB">
                <a:ea typeface="+mn-lt"/>
                <a:cs typeface="+mn-lt"/>
              </a:rPr>
              <a:t> Operators</a:t>
            </a:r>
            <a:endParaRPr lang="en-GB">
              <a:cs typeface="Calibri" panose="020F0502020204030204"/>
            </a:endParaRPr>
          </a:p>
          <a:p>
            <a:r>
              <a:rPr lang="en-GB">
                <a:ea typeface="+mn-lt"/>
                <a:cs typeface="+mn-lt"/>
              </a:rPr>
              <a:t>Special Operators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8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52161-C046-B485-FAA2-D039B87C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000"/>
              <a:t>ARITHMETIC OPERATORS: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3843-16A8-EB06-C130-64AEFEA6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The arithmetic operators perform numerical calculations among the values / variables.</a:t>
            </a:r>
            <a:endParaRPr lang="en-GB" sz="2200" b="1">
              <a:ea typeface="+mn-lt"/>
              <a:cs typeface="+mn-lt"/>
            </a:endParaRPr>
          </a:p>
          <a:p>
            <a:pPr marL="0" indent="0">
              <a:buNone/>
            </a:pPr>
            <a:endParaRPr lang="en-GB" sz="22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796FBB-1D45-ECED-4B2B-A6F580A6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19156"/>
              </p:ext>
            </p:extLst>
          </p:nvPr>
        </p:nvGraphicFramePr>
        <p:xfrm>
          <a:off x="4703238" y="640080"/>
          <a:ext cx="6805838" cy="557784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5048">
                  <a:extLst>
                    <a:ext uri="{9D8B030D-6E8A-4147-A177-3AD203B41FA5}">
                      <a16:colId xmlns:a16="http://schemas.microsoft.com/office/drawing/2014/main" val="3828489667"/>
                    </a:ext>
                  </a:extLst>
                </a:gridCol>
                <a:gridCol w="2526914">
                  <a:extLst>
                    <a:ext uri="{9D8B030D-6E8A-4147-A177-3AD203B41FA5}">
                      <a16:colId xmlns:a16="http://schemas.microsoft.com/office/drawing/2014/main" val="2624734725"/>
                    </a:ext>
                  </a:extLst>
                </a:gridCol>
                <a:gridCol w="2113876">
                  <a:extLst>
                    <a:ext uri="{9D8B030D-6E8A-4147-A177-3AD203B41FA5}">
                      <a16:colId xmlns:a16="http://schemas.microsoft.com/office/drawing/2014/main" val="1138475068"/>
                    </a:ext>
                  </a:extLst>
                </a:gridCol>
              </a:tblGrid>
              <a:tr h="956552">
                <a:tc>
                  <a:txBody>
                    <a:bodyPr/>
                    <a:lstStyle/>
                    <a:p>
                      <a:r>
                        <a:rPr lang="en-GB" sz="3300" b="1" cap="none" spc="0">
                          <a:solidFill>
                            <a:schemeClr val="bg1"/>
                          </a:solidFill>
                        </a:rPr>
                        <a:t>operators</a:t>
                      </a:r>
                      <a:endParaRPr lang="en-GB" sz="3300" b="1" cap="none" spc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47378" marR="105270" marT="210539" marB="210539" anchor="ctr"/>
                </a:tc>
                <a:tc>
                  <a:txBody>
                    <a:bodyPr/>
                    <a:lstStyle/>
                    <a:p>
                      <a:r>
                        <a:rPr lang="en-GB" sz="3300" b="1" cap="none" spc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en-GB" sz="3300" b="1" cap="none" spc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47378" marR="105270" marT="210539" marB="210539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300" b="1" cap="none" spc="0">
                          <a:solidFill>
                            <a:schemeClr val="bg1"/>
                          </a:solidFill>
                        </a:rPr>
                        <a:t>Examples</a:t>
                      </a:r>
                      <a:endParaRPr lang="en-US" sz="3300" b="1" cap="none" spc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47378" marR="105270" marT="210539" marB="210539" anchor="ctr"/>
                </a:tc>
                <a:extLst>
                  <a:ext uri="{0D108BD9-81ED-4DB2-BD59-A6C34878D82A}">
                    <a16:rowId xmlns:a16="http://schemas.microsoft.com/office/drawing/2014/main" val="3005324114"/>
                  </a:ext>
                </a:extLst>
              </a:tr>
              <a:tr h="924258">
                <a:tc>
                  <a:txBody>
                    <a:bodyPr/>
                    <a:lstStyle/>
                    <a:p>
                      <a:r>
                        <a:rPr lang="en-GB" sz="2700" b="1" cap="none" spc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A+B</a:t>
                      </a:r>
                    </a:p>
                  </a:txBody>
                  <a:tcPr marL="147378" marR="105270" marT="258406" marB="210539"/>
                </a:tc>
                <a:extLst>
                  <a:ext uri="{0D108BD9-81ED-4DB2-BD59-A6C34878D82A}">
                    <a16:rowId xmlns:a16="http://schemas.microsoft.com/office/drawing/2014/main" val="3902591243"/>
                  </a:ext>
                </a:extLst>
              </a:tr>
              <a:tr h="924258">
                <a:tc>
                  <a:txBody>
                    <a:bodyPr/>
                    <a:lstStyle/>
                    <a:p>
                      <a:r>
                        <a:rPr lang="en-GB" sz="2700" b="1" cap="none" spc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sz="2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A-B</a:t>
                      </a:r>
                    </a:p>
                  </a:txBody>
                  <a:tcPr marL="147378" marR="105270" marT="258406" marB="210539"/>
                </a:tc>
                <a:extLst>
                  <a:ext uri="{0D108BD9-81ED-4DB2-BD59-A6C34878D82A}">
                    <a16:rowId xmlns:a16="http://schemas.microsoft.com/office/drawing/2014/main" val="4148981381"/>
                  </a:ext>
                </a:extLst>
              </a:tr>
              <a:tr h="924258">
                <a:tc>
                  <a:txBody>
                    <a:bodyPr/>
                    <a:lstStyle/>
                    <a:p>
                      <a:r>
                        <a:rPr lang="en-GB" sz="2700" b="1" cap="none" spc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A*B</a:t>
                      </a:r>
                    </a:p>
                  </a:txBody>
                  <a:tcPr marL="147378" marR="105270" marT="258406" marB="210539"/>
                </a:tc>
                <a:extLst>
                  <a:ext uri="{0D108BD9-81ED-4DB2-BD59-A6C34878D82A}">
                    <a16:rowId xmlns:a16="http://schemas.microsoft.com/office/drawing/2014/main" val="1931302053"/>
                  </a:ext>
                </a:extLst>
              </a:tr>
              <a:tr h="924258">
                <a:tc>
                  <a:txBody>
                    <a:bodyPr/>
                    <a:lstStyle/>
                    <a:p>
                      <a:r>
                        <a:rPr lang="en-GB" sz="2700" b="1" cap="none" spc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A/B</a:t>
                      </a:r>
                    </a:p>
                  </a:txBody>
                  <a:tcPr marL="147378" marR="105270" marT="258406" marB="210539"/>
                </a:tc>
                <a:extLst>
                  <a:ext uri="{0D108BD9-81ED-4DB2-BD59-A6C34878D82A}">
                    <a16:rowId xmlns:a16="http://schemas.microsoft.com/office/drawing/2014/main" val="2919645767"/>
                  </a:ext>
                </a:extLst>
              </a:tr>
              <a:tr h="924258">
                <a:tc>
                  <a:txBody>
                    <a:bodyPr/>
                    <a:lstStyle/>
                    <a:p>
                      <a:r>
                        <a:rPr lang="en-GB" sz="2700" b="1" cap="none" spc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Modulo</a:t>
                      </a:r>
                    </a:p>
                  </a:txBody>
                  <a:tcPr marL="147378" marR="105270" marT="258406" marB="210539"/>
                </a:tc>
                <a:tc>
                  <a:txBody>
                    <a:bodyPr/>
                    <a:lstStyle/>
                    <a:p>
                      <a:r>
                        <a:rPr lang="en-GB" sz="2700" cap="none" spc="0">
                          <a:solidFill>
                            <a:schemeClr val="tx1"/>
                          </a:solidFill>
                        </a:rPr>
                        <a:t>A%B</a:t>
                      </a:r>
                    </a:p>
                  </a:txBody>
                  <a:tcPr marL="147378" marR="105270" marT="258406" marB="210539"/>
                </a:tc>
                <a:extLst>
                  <a:ext uri="{0D108BD9-81ED-4DB2-BD59-A6C34878D82A}">
                    <a16:rowId xmlns:a16="http://schemas.microsoft.com/office/drawing/2014/main" val="276073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5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A54D8-F316-E79A-1964-3AAE1EA1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RELATIONAL OPERATORS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71AB-086A-129A-310E-8103C793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>
                <a:ea typeface="+mn-lt"/>
                <a:cs typeface="+mn-lt"/>
              </a:rPr>
              <a:t>Relational operators are specifically used to compare two quantities or values in a program. It checks the relationship between two operands.</a:t>
            </a:r>
          </a:p>
          <a:p>
            <a:r>
              <a:rPr lang="en-GB" sz="2200">
                <a:ea typeface="+mn-lt"/>
                <a:cs typeface="+mn-lt"/>
              </a:rPr>
              <a:t>If the given relation is true, it will return 1 .</a:t>
            </a:r>
          </a:p>
          <a:p>
            <a:r>
              <a:rPr lang="en-GB" sz="2200">
                <a:ea typeface="+mn-lt"/>
                <a:cs typeface="+mn-lt"/>
              </a:rPr>
              <a:t>If the relation is false, then it will return 0</a:t>
            </a:r>
            <a:endParaRPr lang="en-GB" sz="220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361C404-46E6-D829-9243-05F7BA32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92132"/>
              </p:ext>
            </p:extLst>
          </p:nvPr>
        </p:nvGraphicFramePr>
        <p:xfrm>
          <a:off x="6099048" y="1077732"/>
          <a:ext cx="5458970" cy="47025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64839">
                  <a:extLst>
                    <a:ext uri="{9D8B030D-6E8A-4147-A177-3AD203B41FA5}">
                      <a16:colId xmlns:a16="http://schemas.microsoft.com/office/drawing/2014/main" val="3828489667"/>
                    </a:ext>
                  </a:extLst>
                </a:gridCol>
                <a:gridCol w="2091819">
                  <a:extLst>
                    <a:ext uri="{9D8B030D-6E8A-4147-A177-3AD203B41FA5}">
                      <a16:colId xmlns:a16="http://schemas.microsoft.com/office/drawing/2014/main" val="2624734725"/>
                    </a:ext>
                  </a:extLst>
                </a:gridCol>
                <a:gridCol w="1602312">
                  <a:extLst>
                    <a:ext uri="{9D8B030D-6E8A-4147-A177-3AD203B41FA5}">
                      <a16:colId xmlns:a16="http://schemas.microsoft.com/office/drawing/2014/main" val="1138475068"/>
                    </a:ext>
                  </a:extLst>
                </a:gridCol>
              </a:tblGrid>
              <a:tr h="890048">
                <a:tc>
                  <a:txBody>
                    <a:bodyPr/>
                    <a:lstStyle/>
                    <a:p>
                      <a:r>
                        <a:rPr lang="en-GB" sz="1800" b="0" cap="all" spc="150">
                          <a:solidFill>
                            <a:schemeClr val="lt1"/>
                          </a:solidFill>
                        </a:rPr>
                        <a:t>operators</a:t>
                      </a:r>
                      <a:endParaRPr lang="en-GB" sz="1800" b="0" cap="all" spc="150">
                        <a:solidFill>
                          <a:schemeClr val="lt1"/>
                        </a:solidFill>
                        <a:latin typeface="Calibri"/>
                      </a:endParaRPr>
                    </a:p>
                  </a:txBody>
                  <a:tcPr marL="152635" marR="152635" marT="152635" marB="152635" anchor="ctr"/>
                </a:tc>
                <a:tc>
                  <a:txBody>
                    <a:bodyPr/>
                    <a:lstStyle/>
                    <a:p>
                      <a:r>
                        <a:rPr lang="en-GB" sz="1800" b="0" cap="all" spc="150">
                          <a:solidFill>
                            <a:schemeClr val="lt1"/>
                          </a:solidFill>
                        </a:rPr>
                        <a:t>Meaning</a:t>
                      </a:r>
                      <a:endParaRPr lang="en-GB" sz="1800" b="0" cap="all" spc="150">
                        <a:solidFill>
                          <a:schemeClr val="lt1"/>
                        </a:solidFill>
                        <a:latin typeface="Calibri"/>
                      </a:endParaRPr>
                    </a:p>
                  </a:txBody>
                  <a:tcPr marL="152635" marR="152635" marT="152635" marB="152635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cap="all" spc="150">
                          <a:solidFill>
                            <a:schemeClr val="lt1"/>
                          </a:solidFill>
                        </a:rPr>
                        <a:t>Examples</a:t>
                      </a:r>
                      <a:endParaRPr lang="en-US" sz="1800" b="0" cap="all" spc="150">
                        <a:solidFill>
                          <a:schemeClr val="lt1"/>
                        </a:solidFill>
                        <a:latin typeface="Calibri"/>
                      </a:endParaRPr>
                    </a:p>
                  </a:txBody>
                  <a:tcPr marL="152635" marR="152635" marT="152635" marB="152635" anchor="ctr"/>
                </a:tc>
                <a:extLst>
                  <a:ext uri="{0D108BD9-81ED-4DB2-BD59-A6C34878D82A}">
                    <a16:rowId xmlns:a16="http://schemas.microsoft.com/office/drawing/2014/main" val="3005324114"/>
                  </a:ext>
                </a:extLst>
              </a:tr>
              <a:tr h="560781">
                <a:tc>
                  <a:txBody>
                    <a:bodyPr/>
                    <a:lstStyle/>
                    <a:p>
                      <a:r>
                        <a:rPr lang="en-GB" sz="1500" b="1" cap="none" spc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Is less than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A&lt;B</a:t>
                      </a:r>
                    </a:p>
                  </a:txBody>
                  <a:tcPr marL="152635" marR="152635" marT="152635" marB="152635"/>
                </a:tc>
                <a:extLst>
                  <a:ext uri="{0D108BD9-81ED-4DB2-BD59-A6C34878D82A}">
                    <a16:rowId xmlns:a16="http://schemas.microsoft.com/office/drawing/2014/main" val="3902591243"/>
                  </a:ext>
                </a:extLst>
              </a:tr>
              <a:tr h="784683">
                <a:tc>
                  <a:txBody>
                    <a:bodyPr/>
                    <a:lstStyle/>
                    <a:p>
                      <a:r>
                        <a:rPr lang="en-GB" sz="1500" b="1" cap="none" spc="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500" b="0" u="none" strike="noStrike" cap="none" spc="0" noProof="0">
                          <a:solidFill>
                            <a:schemeClr val="tx1"/>
                          </a:solidFill>
                        </a:rPr>
                        <a:t>Is less than or equal to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A&lt;=B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2635" marR="152635" marT="152635" marB="152635"/>
                </a:tc>
                <a:extLst>
                  <a:ext uri="{0D108BD9-81ED-4DB2-BD59-A6C34878D82A}">
                    <a16:rowId xmlns:a16="http://schemas.microsoft.com/office/drawing/2014/main" val="4148981381"/>
                  </a:ext>
                </a:extLst>
              </a:tr>
              <a:tr h="560781">
                <a:tc>
                  <a:txBody>
                    <a:bodyPr/>
                    <a:lstStyle/>
                    <a:p>
                      <a:r>
                        <a:rPr lang="en-GB" sz="1500" b="1" cap="none" spc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 Is greater than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A&gt;B</a:t>
                      </a:r>
                    </a:p>
                  </a:txBody>
                  <a:tcPr marL="152635" marR="152635" marT="152635" marB="152635"/>
                </a:tc>
                <a:extLst>
                  <a:ext uri="{0D108BD9-81ED-4DB2-BD59-A6C34878D82A}">
                    <a16:rowId xmlns:a16="http://schemas.microsoft.com/office/drawing/2014/main" val="1931302053"/>
                  </a:ext>
                </a:extLst>
              </a:tr>
              <a:tr h="784683">
                <a:tc>
                  <a:txBody>
                    <a:bodyPr/>
                    <a:lstStyle/>
                    <a:p>
                      <a:r>
                        <a:rPr lang="en-GB" sz="1500" b="1" cap="none" spc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500" b="0" u="none" strike="noStrike" cap="none" spc="0" noProof="0">
                          <a:solidFill>
                            <a:schemeClr val="tx1"/>
                          </a:solidFill>
                        </a:rPr>
                        <a:t>Is greater than or equal to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A&gt;=B</a:t>
                      </a:r>
                    </a:p>
                  </a:txBody>
                  <a:tcPr marL="152635" marR="152635" marT="152635" marB="152635"/>
                </a:tc>
                <a:extLst>
                  <a:ext uri="{0D108BD9-81ED-4DB2-BD59-A6C34878D82A}">
                    <a16:rowId xmlns:a16="http://schemas.microsoft.com/office/drawing/2014/main" val="2919645767"/>
                  </a:ext>
                </a:extLst>
              </a:tr>
              <a:tr h="5607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500" b="1" cap="none" spc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Is equal to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A==B</a:t>
                      </a:r>
                    </a:p>
                  </a:txBody>
                  <a:tcPr marL="152635" marR="152635" marT="152635" marB="152635"/>
                </a:tc>
                <a:extLst>
                  <a:ext uri="{0D108BD9-81ED-4DB2-BD59-A6C34878D82A}">
                    <a16:rowId xmlns:a16="http://schemas.microsoft.com/office/drawing/2014/main" val="3584426735"/>
                  </a:ext>
                </a:extLst>
              </a:tr>
              <a:tr h="560781">
                <a:tc>
                  <a:txBody>
                    <a:bodyPr/>
                    <a:lstStyle/>
                    <a:p>
                      <a:r>
                        <a:rPr lang="en-GB" sz="1500" b="1" cap="none" spc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Is not equal to</a:t>
                      </a:r>
                    </a:p>
                  </a:txBody>
                  <a:tcPr marL="152635" marR="152635" marT="152635" marB="152635"/>
                </a:tc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A!=B</a:t>
                      </a:r>
                    </a:p>
                  </a:txBody>
                  <a:tcPr marL="152635" marR="152635" marT="152635" marB="152635"/>
                </a:tc>
                <a:extLst>
                  <a:ext uri="{0D108BD9-81ED-4DB2-BD59-A6C34878D82A}">
                    <a16:rowId xmlns:a16="http://schemas.microsoft.com/office/drawing/2014/main" val="276073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1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4F22-B258-10CF-6846-2D7C85DA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0" y="365125"/>
            <a:ext cx="11148203" cy="879865"/>
          </a:xfrm>
        </p:spPr>
        <p:txBody>
          <a:bodyPr/>
          <a:lstStyle/>
          <a:p>
            <a:r>
              <a:rPr lang="en-GB">
                <a:cs typeface="Calibri Light"/>
              </a:rPr>
              <a:t>   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4938-FF3D-C522-38B8-72B23D02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96" y="1609964"/>
            <a:ext cx="9782355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These operators are used for testing more than one condition and making decisions.</a:t>
            </a:r>
            <a:endParaRPr lang="en-GB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C3ED5-BA89-3C6B-C357-072D44B4FBF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B8B4-294A-2972-CD30-A4023E8EEE4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222254F-B709-4B06-A766-2D0BF593D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50333"/>
              </p:ext>
            </p:extLst>
          </p:nvPr>
        </p:nvGraphicFramePr>
        <p:xfrm>
          <a:off x="1494095" y="2749584"/>
          <a:ext cx="7229742" cy="32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914">
                  <a:extLst>
                    <a:ext uri="{9D8B030D-6E8A-4147-A177-3AD203B41FA5}">
                      <a16:colId xmlns:a16="http://schemas.microsoft.com/office/drawing/2014/main" val="121526608"/>
                    </a:ext>
                  </a:extLst>
                </a:gridCol>
                <a:gridCol w="2409914">
                  <a:extLst>
                    <a:ext uri="{9D8B030D-6E8A-4147-A177-3AD203B41FA5}">
                      <a16:colId xmlns:a16="http://schemas.microsoft.com/office/drawing/2014/main" val="3375730884"/>
                    </a:ext>
                  </a:extLst>
                </a:gridCol>
                <a:gridCol w="2409914">
                  <a:extLst>
                    <a:ext uri="{9D8B030D-6E8A-4147-A177-3AD203B41FA5}">
                      <a16:colId xmlns:a16="http://schemas.microsoft.com/office/drawing/2014/main" val="2674197276"/>
                    </a:ext>
                  </a:extLst>
                </a:gridCol>
              </a:tblGrid>
              <a:tr h="819435">
                <a:tc>
                  <a:txBody>
                    <a:bodyPr/>
                    <a:lstStyle/>
                    <a:p>
                      <a:r>
                        <a:rPr lang="en-GB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66264"/>
                  </a:ext>
                </a:extLst>
              </a:tr>
              <a:tr h="819435">
                <a:tc>
                  <a:txBody>
                    <a:bodyPr/>
                    <a:lstStyle/>
                    <a:p>
                      <a:r>
                        <a:rPr lang="en-GB" b="1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Avenir Next LT Pro"/>
                        </a:rPr>
                        <a:t>((A==7) &amp;&amp; (B&gt;7)) equals to 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949150"/>
                  </a:ext>
                </a:extLst>
              </a:tr>
              <a:tr h="819435">
                <a:tc>
                  <a:txBody>
                    <a:bodyPr/>
                    <a:lstStyle/>
                    <a:p>
                      <a:r>
                        <a:rPr lang="en-GB" b="1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Avenir Next LT Pro"/>
                        </a:rPr>
                        <a:t>((A==7) || (B&gt;7)) equals to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6841"/>
                  </a:ext>
                </a:extLst>
              </a:tr>
              <a:tr h="8194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1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Avenir Next LT Pro"/>
                        </a:rPr>
                        <a:t>!(A &amp;&amp; B) is 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8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EBECB-ABBC-0CD4-C8AA-50F931C2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BITWISE OPERATOR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138F-3789-D5D6-5C5C-EF8D90EA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/>
              <a:t>These operators works on bit level.</a:t>
            </a:r>
            <a:endParaRPr lang="en-GB" sz="2200">
              <a:cs typeface="Calibri"/>
            </a:endParaRPr>
          </a:p>
          <a:p>
            <a:r>
              <a:rPr lang="en-GB" sz="2200"/>
              <a:t>Applied to integer only.</a:t>
            </a:r>
            <a:endParaRPr lang="en-GB" sz="2200">
              <a:cs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4BCF71C-7584-25D5-E4C7-AEE94B0D9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29749"/>
              </p:ext>
            </p:extLst>
          </p:nvPr>
        </p:nvGraphicFramePr>
        <p:xfrm>
          <a:off x="4654296" y="937020"/>
          <a:ext cx="6903721" cy="498396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17088">
                  <a:extLst>
                    <a:ext uri="{9D8B030D-6E8A-4147-A177-3AD203B41FA5}">
                      <a16:colId xmlns:a16="http://schemas.microsoft.com/office/drawing/2014/main" val="3828489667"/>
                    </a:ext>
                  </a:extLst>
                </a:gridCol>
                <a:gridCol w="2486128">
                  <a:extLst>
                    <a:ext uri="{9D8B030D-6E8A-4147-A177-3AD203B41FA5}">
                      <a16:colId xmlns:a16="http://schemas.microsoft.com/office/drawing/2014/main" val="2624734725"/>
                    </a:ext>
                  </a:extLst>
                </a:gridCol>
                <a:gridCol w="2100505">
                  <a:extLst>
                    <a:ext uri="{9D8B030D-6E8A-4147-A177-3AD203B41FA5}">
                      <a16:colId xmlns:a16="http://schemas.microsoft.com/office/drawing/2014/main" val="1138475068"/>
                    </a:ext>
                  </a:extLst>
                </a:gridCol>
              </a:tblGrid>
              <a:tr h="836295">
                <a:tc>
                  <a:txBody>
                    <a:bodyPr/>
                    <a:lstStyle/>
                    <a:p>
                      <a:r>
                        <a:rPr lang="en-GB" sz="2400" b="0" cap="all" spc="150">
                          <a:solidFill>
                            <a:schemeClr val="lt1"/>
                          </a:solidFill>
                          <a:latin typeface="Calibri"/>
                        </a:rPr>
                        <a:t>operators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cap="all" spc="150">
                          <a:solidFill>
                            <a:schemeClr val="lt1"/>
                          </a:solidFill>
                          <a:latin typeface="Calibri"/>
                        </a:rPr>
                        <a:t>Meaning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0" cap="all" spc="150">
                          <a:solidFill>
                            <a:schemeClr val="lt1"/>
                          </a:solidFill>
                          <a:latin typeface="Calibri"/>
                        </a:rPr>
                        <a:t>Examples</a:t>
                      </a:r>
                      <a:endParaRPr lang="en-US" sz="2400" b="0" cap="all" spc="150">
                        <a:solidFill>
                          <a:schemeClr val="lt1"/>
                        </a:solidFill>
                        <a:latin typeface="Calibri"/>
                      </a:endParaRP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24114"/>
                  </a:ext>
                </a:extLst>
              </a:tr>
              <a:tr h="768679">
                <a:tc>
                  <a:txBody>
                    <a:bodyPr/>
                    <a:lstStyle/>
                    <a:p>
                      <a:r>
                        <a:rPr lang="en-GB" sz="2000" b="1" cap="none" spc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cap="none" spc="0" noProof="0">
                          <a:solidFill>
                            <a:schemeClr val="tx1"/>
                          </a:solidFill>
                          <a:latin typeface="Avenir Next LT Pro"/>
                        </a:rPr>
                        <a:t>A&amp;B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591243"/>
                  </a:ext>
                </a:extLst>
              </a:tr>
              <a:tr h="768679">
                <a:tc>
                  <a:txBody>
                    <a:bodyPr/>
                    <a:lstStyle/>
                    <a:p>
                      <a:r>
                        <a:rPr lang="en-GB" sz="2000" b="1" cap="none" spc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A|B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81381"/>
                  </a:ext>
                </a:extLst>
              </a:tr>
              <a:tr h="1072951">
                <a:tc>
                  <a:txBody>
                    <a:bodyPr/>
                    <a:lstStyle/>
                    <a:p>
                      <a:r>
                        <a:rPr lang="en-GB" sz="2000" b="1" cap="none" spc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Bitwise exclusive OR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A^B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302053"/>
                  </a:ext>
                </a:extLst>
              </a:tr>
              <a:tr h="768679">
                <a:tc>
                  <a:txBody>
                    <a:bodyPr/>
                    <a:lstStyle/>
                    <a:p>
                      <a:r>
                        <a:rPr lang="en-GB" sz="2000" b="1" cap="none" spc="0">
                          <a:solidFill>
                            <a:schemeClr val="tx1"/>
                          </a:solidFill>
                        </a:rPr>
                        <a:t>&lt;&lt;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Shift Left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A&lt;&lt;B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45767"/>
                  </a:ext>
                </a:extLst>
              </a:tr>
              <a:tr h="768679">
                <a:tc>
                  <a:txBody>
                    <a:bodyPr/>
                    <a:lstStyle/>
                    <a:p>
                      <a:r>
                        <a:rPr lang="en-GB" sz="2000" b="1" cap="none" spc="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A&gt;&gt;B</a:t>
                      </a:r>
                    </a:p>
                  </a:txBody>
                  <a:tcPr marL="211918" marR="211918" marT="211918" marB="2119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73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52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C91B4-ED30-226F-57E4-152A1C7F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ASSIGNMENT OPERATOR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BC6B-1823-7E6B-6A70-A15CFF44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/>
              <a:t>These operators are used for assigning the result of an expression to a variable.</a:t>
            </a:r>
            <a:endParaRPr lang="en-GB" sz="2400">
              <a:cs typeface="Calibri"/>
            </a:endParaRPr>
          </a:p>
          <a:p>
            <a:r>
              <a:rPr lang="en-GB" sz="2400"/>
              <a:t>Operators: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/>
              <a:t>== , += ,  -= ,  *=,  /=  ,  %=  ,  &lt;&lt;= ,  &gt;&gt;=  ,  &amp;=  , |= , ^=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A = 5; // use Assignment symbol to assign 5 to the operand A  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B = A; // Assign operand A to the B  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B = &amp;A; // Assign the address of operand A to the variable B  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A = 20 \ 10 * 2 + 5; // assign equation to the variable A  </a:t>
            </a:r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21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C9918-C217-6901-AB29-340359B7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600">
                <a:ea typeface="+mj-lt"/>
                <a:cs typeface="+mj-lt"/>
              </a:rPr>
              <a:t>INCREMENT and DECREMENT OPERATORS </a:t>
            </a:r>
            <a:endParaRPr lang="en-US" sz="4600"/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20E83935-1775-A2D8-E959-F78AF9E50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95930"/>
              </p:ext>
            </p:extLst>
          </p:nvPr>
        </p:nvGraphicFramePr>
        <p:xfrm>
          <a:off x="852532" y="2228087"/>
          <a:ext cx="10486936" cy="394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768">
                  <a:extLst>
                    <a:ext uri="{9D8B030D-6E8A-4147-A177-3AD203B41FA5}">
                      <a16:colId xmlns:a16="http://schemas.microsoft.com/office/drawing/2014/main" val="2229783093"/>
                    </a:ext>
                  </a:extLst>
                </a:gridCol>
                <a:gridCol w="5089168">
                  <a:extLst>
                    <a:ext uri="{9D8B030D-6E8A-4147-A177-3AD203B41FA5}">
                      <a16:colId xmlns:a16="http://schemas.microsoft.com/office/drawing/2014/main" val="689813303"/>
                    </a:ext>
                  </a:extLst>
                </a:gridCol>
              </a:tblGrid>
              <a:tr h="677513">
                <a:tc>
                  <a:txBody>
                    <a:bodyPr/>
                    <a:lstStyle/>
                    <a:p>
                      <a:r>
                        <a:rPr lang="en-GB" sz="3100"/>
                        <a:t>                     OPERATORS</a:t>
                      </a:r>
                    </a:p>
                  </a:txBody>
                  <a:tcPr marL="161338" marR="161338" marT="80669" marB="80669"/>
                </a:tc>
                <a:tc>
                  <a:txBody>
                    <a:bodyPr/>
                    <a:lstStyle/>
                    <a:p>
                      <a:r>
                        <a:rPr lang="en-GB" sz="3100"/>
                        <a:t>             MEANING</a:t>
                      </a:r>
                    </a:p>
                  </a:txBody>
                  <a:tcPr marL="161338" marR="161338" marT="80669" marB="80669"/>
                </a:tc>
                <a:extLst>
                  <a:ext uri="{0D108BD9-81ED-4DB2-BD59-A6C34878D82A}">
                    <a16:rowId xmlns:a16="http://schemas.microsoft.com/office/drawing/2014/main" val="4246269672"/>
                  </a:ext>
                </a:extLst>
              </a:tr>
              <a:tr h="16356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100" b="1"/>
                        <a:t>                     ++</a:t>
                      </a:r>
                    </a:p>
                  </a:txBody>
                  <a:tcPr marL="161338" marR="161338" marT="80669" marB="8066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100" b="0" i="0" u="none" strike="noStrike" noProof="0">
                          <a:latin typeface="Avenir Next LT Pro"/>
                        </a:rPr>
                        <a:t>This increment operator increases the integer value by 1.</a:t>
                      </a:r>
                      <a:endParaRPr lang="en-US" sz="3100"/>
                    </a:p>
                  </a:txBody>
                  <a:tcPr marL="161338" marR="161338" marT="80669" marB="80669"/>
                </a:tc>
                <a:extLst>
                  <a:ext uri="{0D108BD9-81ED-4DB2-BD59-A6C34878D82A}">
                    <a16:rowId xmlns:a16="http://schemas.microsoft.com/office/drawing/2014/main" val="974143877"/>
                  </a:ext>
                </a:extLst>
              </a:tr>
              <a:tr h="1635682">
                <a:tc>
                  <a:txBody>
                    <a:bodyPr/>
                    <a:lstStyle/>
                    <a:p>
                      <a:r>
                        <a:rPr lang="en-GB" sz="3100" b="1"/>
                        <a:t>                     _ _</a:t>
                      </a:r>
                    </a:p>
                  </a:txBody>
                  <a:tcPr marL="161338" marR="161338" marT="80669" marB="8066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3100" b="0" i="0" u="none" strike="noStrike" noProof="0">
                          <a:latin typeface="Avenir Next LT Pro"/>
                        </a:rPr>
                        <a:t>This decrement operator decreases the integer value by 1</a:t>
                      </a:r>
                      <a:endParaRPr lang="en-US" sz="3100"/>
                    </a:p>
                  </a:txBody>
                  <a:tcPr marL="161338" marR="161338" marT="80669" marB="80669"/>
                </a:tc>
                <a:extLst>
                  <a:ext uri="{0D108BD9-81ED-4DB2-BD59-A6C34878D82A}">
                    <a16:rowId xmlns:a16="http://schemas.microsoft.com/office/drawing/2014/main" val="270854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75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OPERATORS IN              C  PROGRAMMING</vt:lpstr>
      <vt:lpstr>WHAT IS AN OPERATOR ?</vt:lpstr>
      <vt:lpstr>TYPES OF OPERATORS </vt:lpstr>
      <vt:lpstr>ARITHMETIC OPERATORS:</vt:lpstr>
      <vt:lpstr>RELATIONAL OPERATORS</vt:lpstr>
      <vt:lpstr>    LOGICAL OPERATORS</vt:lpstr>
      <vt:lpstr>BITWISE OPERATOR</vt:lpstr>
      <vt:lpstr>ASSIGNMENT OPERATOR</vt:lpstr>
      <vt:lpstr>INCREMENT and DECREMENT OPERATORS </vt:lpstr>
      <vt:lpstr>CONDITIONAL OPERATOR</vt:lpstr>
      <vt:lpstr>SPECIAL OPERATOR</vt:lpstr>
      <vt:lpstr>                     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2022-09-19T15:55:44Z</dcterms:created>
  <dcterms:modified xsi:type="dcterms:W3CDTF">2022-09-19T18:42:55Z</dcterms:modified>
</cp:coreProperties>
</file>