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  <p:sldMasterId id="2147483801" r:id="rId2"/>
  </p:sldMasterIdLst>
  <p:sldIdLst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4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1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7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6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5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0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04E684-10F4-4CC3-A0B9-F03AA7BE37C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377A-28AD-786F-83A5-FE7B5C30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86C1-F7E4-326F-489B-4B97C855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Presented By:-</a:t>
            </a:r>
            <a:r>
              <a:rPr lang="en-US" sz="1600" cap="all" dirty="0" err="1"/>
              <a:t>Swetali</a:t>
            </a:r>
            <a:r>
              <a:rPr lang="en-US" sz="1600" cap="all" dirty="0"/>
              <a:t> Mohanty</a:t>
            </a: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8D8A4736-4417-D6EF-0CD4-949B5EAA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6" y="1132450"/>
            <a:ext cx="5898102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9CB29-AA82-E02F-7F8B-4441F98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The do-while loop 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A4D7A-E1F1-D666-3FCC-4B1A0874535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5E5AFE-A4FF-0FB5-8323-423A79BC2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185424"/>
              </p:ext>
            </p:extLst>
          </p:nvPr>
        </p:nvGraphicFramePr>
        <p:xfrm>
          <a:off x="5603875" y="1290094"/>
          <a:ext cx="5641975" cy="427573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5641975">
                  <a:extLst>
                    <a:ext uri="{9D8B030D-6E8A-4147-A177-3AD203B41FA5}">
                      <a16:colId xmlns:a16="http://schemas.microsoft.com/office/drawing/2014/main" val="1930357292"/>
                    </a:ext>
                  </a:extLst>
                </a:gridCol>
              </a:tblGrid>
              <a:tr h="377023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1200" cap="none" spc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endParaRPr 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58916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0557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while (condition)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72346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64835"/>
                  </a:ext>
                </a:extLst>
              </a:tr>
              <a:tr h="375656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1326"/>
                  </a:ext>
                </a:extLst>
              </a:tr>
              <a:tr h="2419879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/>
                        <a:buChar char="•"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(condition) can be any valid C expression.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 can be either a single or compound (a block of code) C statement.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When the program encounter the do-while loop, the following events occur: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The statement(s) are executed.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The (condition) is evaluated.  If it is TRUE, execution returns to step number 1.  If it is FALSE, the loop terminates and the next_statement is executed.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This means the statement(s) in the do-while will be executed at least once.</a:t>
                      </a:r>
                      <a:endParaRPr lang="en-US" sz="1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9409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70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B446-6B36-DA64-D146-58E78E9F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1400"/>
              <a:t>PROGRAM CONTROL STATEMENTS/CONSTRUCTS IN ‘C’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5A51543-E13C-0CE0-2BFC-70291130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514" y="1226728"/>
            <a:ext cx="4500145" cy="3449638"/>
          </a:xfrm>
        </p:spPr>
      </p:pic>
    </p:spTree>
    <p:extLst>
      <p:ext uri="{BB962C8B-B14F-4D97-AF65-F5344CB8AC3E}">
        <p14:creationId xmlns:p14="http://schemas.microsoft.com/office/powerpoint/2010/main" val="32123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ood human figure">
            <a:extLst>
              <a:ext uri="{FF2B5EF4-FFF2-40B4-BE49-F238E27FC236}">
                <a16:creationId xmlns:a16="http://schemas.microsoft.com/office/drawing/2014/main" id="{44A9A936-B5BF-FA63-52D4-E1B9A3D41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59D5B-4A02-CDEA-C6D7-61BD243C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r"/>
            <a:r>
              <a:rPr lang="en-US"/>
              <a:t>WHY DO WE NEED TO LEARN</a:t>
            </a:r>
            <a:br>
              <a:rPr lang="en-US"/>
            </a:br>
            <a:r>
              <a:rPr lang="en-US"/>
              <a:t>CONTROL STATEMENTS 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5D537A-642D-1175-16A1-65F3237D2B34}"/>
              </a:ext>
            </a:extLst>
          </p:cNvPr>
          <p:cNvSpPr txBox="1"/>
          <p:nvPr/>
        </p:nvSpPr>
        <p:spPr>
          <a:xfrm>
            <a:off x="4971371" y="643467"/>
            <a:ext cx="6574112" cy="5571066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spc="150"/>
              <a:t>Understanding meaning of a statement and statement block.</a:t>
            </a:r>
            <a:endParaRPr lang="en-US" b="1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spc="150"/>
              <a:t>Learn about decision type control constructs in C and the way these are used.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spc="150"/>
              <a:t>Learn about looping type control constructs in C and the technique of putting them to use.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spc="150"/>
              <a:t>Learn the use of special control constructs such as goto, break, continue, and return.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spc="150"/>
              <a:t>Learn about nested loops and their utility.</a:t>
            </a:r>
          </a:p>
        </p:txBody>
      </p:sp>
    </p:spTree>
    <p:extLst>
      <p:ext uri="{BB962C8B-B14F-4D97-AF65-F5344CB8AC3E}">
        <p14:creationId xmlns:p14="http://schemas.microsoft.com/office/powerpoint/2010/main" val="192498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C88AE-62B9-EF79-F11A-14FE40DA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  <a:ea typeface="+mj-lt"/>
                <a:cs typeface="+mj-lt"/>
              </a:rPr>
              <a:t>if syntax:-</a:t>
            </a:r>
            <a:endParaRPr lang="en-US" u="sng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3147E-42E4-778A-4D66-C4AD5AA9AA9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89C72F-E713-0D19-EF83-8C0C90D01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4846"/>
              </p:ext>
            </p:extLst>
          </p:nvPr>
        </p:nvGraphicFramePr>
        <p:xfrm>
          <a:off x="5603875" y="1547699"/>
          <a:ext cx="5641976" cy="37340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67557">
                  <a:extLst>
                    <a:ext uri="{9D8B030D-6E8A-4147-A177-3AD203B41FA5}">
                      <a16:colId xmlns:a16="http://schemas.microsoft.com/office/drawing/2014/main" val="1875264100"/>
                    </a:ext>
                  </a:extLst>
                </a:gridCol>
                <a:gridCol w="2874419">
                  <a:extLst>
                    <a:ext uri="{9D8B030D-6E8A-4147-A177-3AD203B41FA5}">
                      <a16:colId xmlns:a16="http://schemas.microsoft.com/office/drawing/2014/main" val="2320245127"/>
                    </a:ext>
                  </a:extLst>
                </a:gridCol>
              </a:tblGrid>
              <a:tr h="413341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5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5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967383"/>
                  </a:ext>
                </a:extLst>
              </a:tr>
              <a:tr h="941126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statement;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statements;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 cap="none" spc="0">
                          <a:solidFill>
                            <a:schemeClr val="tx1"/>
                          </a:solidFill>
                          <a:effectLst/>
                        </a:rPr>
                        <a:t>        }</a:t>
                      </a: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142174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81362"/>
                  </a:ext>
                </a:extLst>
              </a:tr>
              <a:tr h="445455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862797"/>
                  </a:ext>
                </a:extLst>
              </a:tr>
              <a:tr h="1549171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2000"/>
                        <a:buNone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(condition) is evaluated.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If TRUE (non-zero) the statement is executed.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If FALSE (zero) the next_statement following the if statement block is executed.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4. So, during the execution, based on some condition, some codes were skipped.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9746" marB="697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6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3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if-else 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833F1-AAA0-A54D-DC72-CEB893C75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37614"/>
              </p:ext>
            </p:extLst>
          </p:nvPr>
        </p:nvGraphicFramePr>
        <p:xfrm>
          <a:off x="5603875" y="1535919"/>
          <a:ext cx="5641976" cy="37575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27887">
                  <a:extLst>
                    <a:ext uri="{9D8B030D-6E8A-4147-A177-3AD203B41FA5}">
                      <a16:colId xmlns:a16="http://schemas.microsoft.com/office/drawing/2014/main" val="574581811"/>
                    </a:ext>
                  </a:extLst>
                </a:gridCol>
                <a:gridCol w="3114089">
                  <a:extLst>
                    <a:ext uri="{9D8B030D-6E8A-4147-A177-3AD203B41FA5}">
                      <a16:colId xmlns:a16="http://schemas.microsoft.com/office/drawing/2014/main" val="4123494885"/>
                    </a:ext>
                  </a:extLst>
                </a:gridCol>
              </a:tblGrid>
              <a:tr h="33628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4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 (condition)</a:t>
                      </a:r>
                      <a:endParaRPr lang="en-US" sz="14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340116"/>
                  </a:ext>
                </a:extLst>
              </a:tr>
              <a:tr h="64754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statement_1;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 block of statements;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80681"/>
                  </a:ext>
                </a:extLst>
              </a:tr>
              <a:tr h="28035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02616"/>
                  </a:ext>
                </a:extLst>
              </a:tr>
              <a:tr h="647542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statement_2;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 block of statements;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334618"/>
                  </a:ext>
                </a:extLst>
              </a:tr>
              <a:tr h="28035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91612"/>
                  </a:ext>
                </a:extLst>
              </a:tr>
              <a:tr h="1565508">
                <a:tc gridSpan="2">
                  <a:txBody>
                    <a:bodyPr/>
                    <a:lstStyle/>
                    <a:p>
                      <a:pPr marL="0" indent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The (condition) is evaluated.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If it evaluates to non-zero (TRUE), statement_1 is executed, otherwise, if it evaluates to zero (FALSE),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lvl="0" indent="-347345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    statement_2 is executed.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They are mutually exclusive, meaning, either statement_1 is executed or statement_2, but not both.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7345" indent="-347345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cap="none" spc="0">
                          <a:solidFill>
                            <a:schemeClr val="tx1"/>
                          </a:solidFill>
                          <a:effectLst/>
                        </a:rPr>
                        <a:t>4. statements_1 and statements_2 can be a block of codes and must be put in curly braces.</a:t>
                      </a:r>
                      <a:endParaRPr lang="en-US" sz="1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0205" marR="40205" marT="0" marB="804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if-else-if 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500D-CDC8-E220-E8C9-05832556DC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A97B83-71A8-B2DC-DE91-09B863CE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490025"/>
              </p:ext>
            </p:extLst>
          </p:nvPr>
        </p:nvGraphicFramePr>
        <p:xfrm>
          <a:off x="6073305" y="954088"/>
          <a:ext cx="4703115" cy="49212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03115">
                  <a:extLst>
                    <a:ext uri="{9D8B030D-6E8A-4147-A177-3AD203B41FA5}">
                      <a16:colId xmlns:a16="http://schemas.microsoft.com/office/drawing/2014/main" val="3461334664"/>
                    </a:ext>
                  </a:extLst>
                </a:gridCol>
              </a:tblGrid>
              <a:tr h="570398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if(condition_1)</a:t>
                      </a:r>
                      <a:endParaRPr lang="en-US" sz="21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219185"/>
                  </a:ext>
                </a:extLst>
              </a:tr>
              <a:tr h="570398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statement_1;</a:t>
                      </a:r>
                      <a:endParaRPr lang="en-US" sz="2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305734"/>
                  </a:ext>
                </a:extLst>
              </a:tr>
              <a:tr h="51731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 if (condition_2)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55485"/>
                  </a:ext>
                </a:extLst>
              </a:tr>
              <a:tr h="570398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statement_2;</a:t>
                      </a:r>
                      <a:endParaRPr lang="en-US" sz="2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413227"/>
                  </a:ext>
                </a:extLst>
              </a:tr>
              <a:tr h="51731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 if(condition_3)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13245"/>
                  </a:ext>
                </a:extLst>
              </a:tr>
              <a:tr h="570398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statement_3;</a:t>
                      </a:r>
                      <a:endParaRPr lang="en-US" sz="2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958361"/>
                  </a:ext>
                </a:extLst>
              </a:tr>
              <a:tr h="51731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effectLst/>
                        </a:rPr>
                        <a:t>else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888398"/>
                  </a:ext>
                </a:extLst>
              </a:tr>
              <a:tr h="570398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statement_4;</a:t>
                      </a:r>
                      <a:endParaRPr lang="en-US" sz="2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267"/>
                  </a:ext>
                </a:extLst>
              </a:tr>
              <a:tr h="517316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97028" marB="97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2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27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6FE0-AC84-DF34-6F5C-853AA1AC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switch case 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72A0-AB1F-00C6-6529-A62F896677EF}"/>
              </a:ext>
            </a:extLst>
          </p:cNvPr>
          <p:cNvSpPr txBox="1"/>
          <p:nvPr/>
        </p:nvSpPr>
        <p:spPr>
          <a:xfrm>
            <a:off x="4386943" y="12736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500D-CDC8-E220-E8C9-05832556DC8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DBEDD-1E27-113E-25B1-35A1CA1EEB8E}"/>
              </a:ext>
            </a:extLst>
          </p:cNvPr>
          <p:cNvSpPr txBox="1"/>
          <p:nvPr/>
        </p:nvSpPr>
        <p:spPr>
          <a:xfrm>
            <a:off x="4506686" y="12409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06A469A-5D98-47C0-7779-57CC7A302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81666"/>
              </p:ext>
            </p:extLst>
          </p:nvPr>
        </p:nvGraphicFramePr>
        <p:xfrm>
          <a:off x="5833484" y="954088"/>
          <a:ext cx="5182757" cy="49212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2757">
                  <a:extLst>
                    <a:ext uri="{9D8B030D-6E8A-4147-A177-3AD203B41FA5}">
                      <a16:colId xmlns:a16="http://schemas.microsoft.com/office/drawing/2014/main" val="3621519216"/>
                    </a:ext>
                  </a:extLst>
                </a:gridCol>
              </a:tblGrid>
              <a:tr h="368509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1200" cap="none" spc="0">
                          <a:solidFill>
                            <a:schemeClr val="bg1"/>
                          </a:solidFill>
                          <a:effectLst/>
                        </a:rPr>
                        <a:t>switch(condition)</a:t>
                      </a:r>
                      <a:endParaRPr 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89287817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72630261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template_1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849273098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386001126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template_2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3323390980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922682369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template_3 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367173693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939399957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4224895864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1855565022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case  </a:t>
                      </a:r>
                      <a:r>
                        <a:rPr lang="en-US" sz="11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template_n</a:t>
                      </a: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1753030896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18288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break;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603573470"/>
                  </a:ext>
                </a:extLst>
              </a:tr>
              <a:tr h="31359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010558479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default : 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2177362227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3842217234"/>
                  </a:ext>
                </a:extLst>
              </a:tr>
              <a:tr h="302797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err="1">
                          <a:solidFill>
                            <a:schemeClr val="tx1"/>
                          </a:solidFill>
                          <a:effectLst/>
                        </a:rPr>
                        <a:t>next_statement</a:t>
                      </a:r>
                      <a:r>
                        <a:rPr lang="en-US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84580" marB="0" anchor="ctr"/>
                </a:tc>
                <a:extLst>
                  <a:ext uri="{0D108BD9-81ED-4DB2-BD59-A6C34878D82A}">
                    <a16:rowId xmlns:a16="http://schemas.microsoft.com/office/drawing/2014/main" val="412146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786B-3769-2AE0-9C41-6F8A2496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for loop 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DC645-22A5-8381-1D85-1AB609767296}"/>
              </a:ext>
            </a:extLst>
          </p:cNvPr>
          <p:cNvSpPr txBox="1"/>
          <p:nvPr/>
        </p:nvSpPr>
        <p:spPr>
          <a:xfrm>
            <a:off x="4223657" y="1295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A644BC-0E54-5F8F-C018-40676AB61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07716"/>
              </p:ext>
            </p:extLst>
          </p:nvPr>
        </p:nvGraphicFramePr>
        <p:xfrm>
          <a:off x="5603875" y="1221435"/>
          <a:ext cx="5641975" cy="438655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5641975">
                  <a:extLst>
                    <a:ext uri="{9D8B030D-6E8A-4147-A177-3AD203B41FA5}">
                      <a16:colId xmlns:a16="http://schemas.microsoft.com/office/drawing/2014/main" val="3355830686"/>
                    </a:ext>
                  </a:extLst>
                </a:gridCol>
              </a:tblGrid>
              <a:tr h="45069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for(initial_value;condition(s);increment/decrement)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22" marR="0" marT="18091" marB="13568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91766"/>
                  </a:ext>
                </a:extLst>
              </a:tr>
              <a:tr h="377749">
                <a:tc>
                  <a:txBody>
                    <a:bodyPr/>
                    <a:lstStyle/>
                    <a:p>
                      <a:pPr marL="45720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22" marR="0" marT="18091" marB="13568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44776"/>
                  </a:ext>
                </a:extLst>
              </a:tr>
              <a:tr h="37774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22" marR="0" marT="18091" marB="13568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63761"/>
                  </a:ext>
                </a:extLst>
              </a:tr>
              <a:tr h="384899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22" marR="0" marT="18091" marB="13568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1277"/>
                  </a:ext>
                </a:extLst>
              </a:tr>
              <a:tr h="2795464">
                <a:tc>
                  <a:txBody>
                    <a:bodyPr/>
                    <a:lstStyle/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Arial"/>
                        <a:buChar char="•"/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initial_value, condition(s) and increment/decrement are any valid C expressions.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The statement(s) may be a single or compound C statement (a block of code).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indent="-28575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When for statement is encountered during program execution, the following events occurs: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     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      1. The initial_value is evaluated e.g. intNum = 1.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2. Then the condition(s) is evaluated, typically a relational expression.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3. If condition(s) evaluates to FALSE (zero), the for statement terminates and execution passes to next_statement.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4. If condition(s) evaluates as TRUE (non zero), the statement(s) is executed.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marR="0" indent="-347345" algn="l" rtl="0" eaLnBrk="1" fontAlgn="base" latinLnBrk="0" hangingPunct="1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100" b="1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5. Next, increment/decrement is executed, and execution returns to step no. 2 until condition(s) becomes FALSE.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22" marR="0" marT="18091" marB="13568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73B28-BD77-8057-016D-B487FD14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The while loop syntax:-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1886-B643-A20E-AA5C-36D90927CBCC}"/>
              </a:ext>
            </a:extLst>
          </p:cNvPr>
          <p:cNvSpPr txBox="1"/>
          <p:nvPr/>
        </p:nvSpPr>
        <p:spPr>
          <a:xfrm>
            <a:off x="4223657" y="12518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0EF1B2-E37F-D3FD-304E-4BF578DC5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578761"/>
              </p:ext>
            </p:extLst>
          </p:nvPr>
        </p:nvGraphicFramePr>
        <p:xfrm>
          <a:off x="5603875" y="1406654"/>
          <a:ext cx="5641975" cy="40564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641975">
                  <a:extLst>
                    <a:ext uri="{9D8B030D-6E8A-4147-A177-3AD203B41FA5}">
                      <a16:colId xmlns:a16="http://schemas.microsoft.com/office/drawing/2014/main" val="2514054354"/>
                    </a:ext>
                  </a:extLst>
                </a:gridCol>
              </a:tblGrid>
              <a:tr h="479832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while (condition)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4" marR="0" marT="19370" marB="14527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63036"/>
                  </a:ext>
                </a:extLst>
              </a:tr>
              <a:tr h="406885">
                <a:tc>
                  <a:txBody>
                    <a:bodyPr/>
                    <a:lstStyle/>
                    <a:p>
                      <a:pPr marL="45720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statement(s);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4" marR="0" marT="19370" marB="14527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25309"/>
                  </a:ext>
                </a:extLst>
              </a:tr>
              <a:tr h="406885"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next_statement;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4" marR="0" marT="19370" marB="14527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83549"/>
                  </a:ext>
                </a:extLst>
              </a:tr>
              <a:tr h="418874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4" marR="0" marT="19370" marB="14527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19930"/>
                  </a:ext>
                </a:extLst>
              </a:tr>
              <a:tr h="2303644">
                <a:tc>
                  <a:txBody>
                    <a:bodyPr/>
                    <a:lstStyle/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800"/>
                        <a:buFont typeface="Arial"/>
                        <a:buChar char="•"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The (condition) may be any valid C expression.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The statement(s) may be either a single or a compound (a block of code) C statement.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When while statement encountered, the following events occur: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1. The (condition) is evaluated.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2. If (condition) evaluates to FALSE (zero), the while loop terminates and execution passes to the next_statement.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3. If (condition) evaluates as TRUE (non zero), the C statement(s) is executed.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804545" indent="-347345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cap="none" spc="0">
                          <a:solidFill>
                            <a:schemeClr val="tx1"/>
                          </a:solidFill>
                          <a:effectLst/>
                        </a:rPr>
                        <a:t>4. Then, the execution returns to step number 1 until condition becomes FALSE.</a:t>
                      </a:r>
                      <a:endParaRPr lang="en-US" sz="1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794" marR="0" marT="19370" marB="14527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2239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329"/>
      </a:accent1>
      <a:accent2>
        <a:srgbClr val="D5172D"/>
      </a:accent2>
      <a:accent3>
        <a:srgbClr val="E7298D"/>
      </a:accent3>
      <a:accent4>
        <a:srgbClr val="D517CB"/>
      </a:accent4>
      <a:accent5>
        <a:srgbClr val="A229E7"/>
      </a:accent5>
      <a:accent6>
        <a:srgbClr val="512BD8"/>
      </a:accent6>
      <a:hlink>
        <a:srgbClr val="3D94B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20</TotalTime>
  <Words>862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Tw Cen MT</vt:lpstr>
      <vt:lpstr>Tw Cen MT Condensed</vt:lpstr>
      <vt:lpstr>Wingdings 3</vt:lpstr>
      <vt:lpstr>BrushVTI</vt:lpstr>
      <vt:lpstr>Integral</vt:lpstr>
      <vt:lpstr>Control Flow Statements</vt:lpstr>
      <vt:lpstr>PROGRAM CONTROL STATEMENTS/CONSTRUCTS IN ‘C’</vt:lpstr>
      <vt:lpstr>WHY DO WE NEED TO LEARN CONTROL STATEMENTS ?</vt:lpstr>
      <vt:lpstr>if syntax:-</vt:lpstr>
      <vt:lpstr>if-else syntax:-</vt:lpstr>
      <vt:lpstr>if-else-if syntax:-</vt:lpstr>
      <vt:lpstr>switch case syntax:-</vt:lpstr>
      <vt:lpstr>for loop syntax:-</vt:lpstr>
      <vt:lpstr>The while loop syntax:-</vt:lpstr>
      <vt:lpstr>The do-while loop syntax:-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Siburanjan Samal</dc:creator>
  <cp:lastModifiedBy>Siburanjan Samal</cp:lastModifiedBy>
  <cp:revision>353</cp:revision>
  <dcterms:created xsi:type="dcterms:W3CDTF">2022-09-22T13:19:53Z</dcterms:created>
  <dcterms:modified xsi:type="dcterms:W3CDTF">2022-09-24T04:10:23Z</dcterms:modified>
</cp:coreProperties>
</file>