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85D2486-A525-3FC8-56DD-B4DF3B43FED3}" v="7" dt="2022-09-23T19:59:46.236"/>
    <p1510:client id="{AFDB4D06-8BD7-4523-A684-9026780C9C7B}" v="1815" dt="2022-09-23T18:44:20.255"/>
    <p1510:client id="{D445F0C6-EEBC-0BCD-62E4-DD1A42224ADF}" v="2" dt="2022-09-24T03:44:54.051"/>
    <p1510:client id="{DBD7A45E-DC75-5431-744D-B12A9ECDC1BA}" v="48" dt="2022-09-23T19:56:11.517"/>
    <p1510:client id="{ED2CBA34-A05E-875B-1592-AC4F87E4028D}" v="275" dt="2022-09-23T19:20:36.4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CBC6A59-D1DB-44E9-9CAF-E3C2BF5C17E1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42D1BE16-5773-432E-8AC9-4F6C5E5F7AE3}">
      <dgm:prSet/>
      <dgm:spPr/>
      <dgm:t>
        <a:bodyPr/>
        <a:lstStyle/>
        <a:p>
          <a:r>
            <a:rPr lang="en-US"/>
            <a:t>What is a Function?</a:t>
          </a:r>
        </a:p>
      </dgm:t>
    </dgm:pt>
    <dgm:pt modelId="{D133A76B-F1CE-4B08-8289-8229E2198476}" type="parTrans" cxnId="{C63BC7B9-9431-43EA-9497-B9A4F62AB7DC}">
      <dgm:prSet/>
      <dgm:spPr/>
      <dgm:t>
        <a:bodyPr/>
        <a:lstStyle/>
        <a:p>
          <a:endParaRPr lang="en-US"/>
        </a:p>
      </dgm:t>
    </dgm:pt>
    <dgm:pt modelId="{CD572E9A-2BC8-4E7C-A9F9-33C92976C09E}" type="sibTrans" cxnId="{C63BC7B9-9431-43EA-9497-B9A4F62AB7DC}">
      <dgm:prSet/>
      <dgm:spPr/>
      <dgm:t>
        <a:bodyPr/>
        <a:lstStyle/>
        <a:p>
          <a:endParaRPr lang="en-US"/>
        </a:p>
      </dgm:t>
    </dgm:pt>
    <dgm:pt modelId="{C22CC8FB-DD32-4220-9F38-963171F5FF23}">
      <dgm:prSet/>
      <dgm:spPr/>
      <dgm:t>
        <a:bodyPr/>
        <a:lstStyle/>
        <a:p>
          <a:r>
            <a:rPr lang="en-US"/>
            <a:t>Advantages of Function.</a:t>
          </a:r>
        </a:p>
      </dgm:t>
    </dgm:pt>
    <dgm:pt modelId="{9E948FD0-92EE-46DE-A0EB-51E8FF06DC94}" type="parTrans" cxnId="{5DC29AED-1EFA-46C1-AA85-10F7210603C8}">
      <dgm:prSet/>
      <dgm:spPr/>
      <dgm:t>
        <a:bodyPr/>
        <a:lstStyle/>
        <a:p>
          <a:endParaRPr lang="en-US"/>
        </a:p>
      </dgm:t>
    </dgm:pt>
    <dgm:pt modelId="{F23C8E27-5CDD-48E2-940F-984AA4640689}" type="sibTrans" cxnId="{5DC29AED-1EFA-46C1-AA85-10F7210603C8}">
      <dgm:prSet/>
      <dgm:spPr/>
      <dgm:t>
        <a:bodyPr/>
        <a:lstStyle/>
        <a:p>
          <a:endParaRPr lang="en-US"/>
        </a:p>
      </dgm:t>
    </dgm:pt>
    <dgm:pt modelId="{D547C15D-2530-45DD-ADAD-E5A0660CBF4A}">
      <dgm:prSet/>
      <dgm:spPr/>
      <dgm:t>
        <a:bodyPr/>
        <a:lstStyle/>
        <a:p>
          <a:r>
            <a:rPr lang="en-US"/>
            <a:t>How the Function works ?</a:t>
          </a:r>
        </a:p>
      </dgm:t>
    </dgm:pt>
    <dgm:pt modelId="{5396C11F-858A-4FDD-BA03-03B8FB7D21B0}" type="parTrans" cxnId="{790FADD9-FEA9-4609-B0B9-4E37CC22584B}">
      <dgm:prSet/>
      <dgm:spPr/>
      <dgm:t>
        <a:bodyPr/>
        <a:lstStyle/>
        <a:p>
          <a:endParaRPr lang="en-US"/>
        </a:p>
      </dgm:t>
    </dgm:pt>
    <dgm:pt modelId="{98112D38-90D3-4ECC-A9D3-2C6AC50227AC}" type="sibTrans" cxnId="{790FADD9-FEA9-4609-B0B9-4E37CC22584B}">
      <dgm:prSet/>
      <dgm:spPr/>
      <dgm:t>
        <a:bodyPr/>
        <a:lstStyle/>
        <a:p>
          <a:endParaRPr lang="en-US"/>
        </a:p>
      </dgm:t>
    </dgm:pt>
    <dgm:pt modelId="{EA9C0AE6-05C2-4CE7-A816-129B3EE29264}">
      <dgm:prSet/>
      <dgm:spPr/>
      <dgm:t>
        <a:bodyPr/>
        <a:lstStyle/>
        <a:p>
          <a:r>
            <a:rPr lang="en-US"/>
            <a:t>Function Protoytype</a:t>
          </a:r>
        </a:p>
      </dgm:t>
    </dgm:pt>
    <dgm:pt modelId="{A8FC8364-3404-442C-A0D7-D825B284374B}" type="parTrans" cxnId="{2C18DEE4-D8C2-4A13-BFF0-95ADA3559B68}">
      <dgm:prSet/>
      <dgm:spPr/>
      <dgm:t>
        <a:bodyPr/>
        <a:lstStyle/>
        <a:p>
          <a:endParaRPr lang="en-US"/>
        </a:p>
      </dgm:t>
    </dgm:pt>
    <dgm:pt modelId="{5CDAC2ED-0CDA-43C3-9194-74B65048EC9A}" type="sibTrans" cxnId="{2C18DEE4-D8C2-4A13-BFF0-95ADA3559B68}">
      <dgm:prSet/>
      <dgm:spPr/>
      <dgm:t>
        <a:bodyPr/>
        <a:lstStyle/>
        <a:p>
          <a:endParaRPr lang="en-US"/>
        </a:p>
      </dgm:t>
    </dgm:pt>
    <dgm:pt modelId="{D6E69B86-38E8-473B-9856-44870AD3C4F1}">
      <dgm:prSet/>
      <dgm:spPr/>
      <dgm:t>
        <a:bodyPr/>
        <a:lstStyle/>
        <a:p>
          <a:r>
            <a:rPr lang="en-US"/>
            <a:t>Function Definitions</a:t>
          </a:r>
        </a:p>
      </dgm:t>
    </dgm:pt>
    <dgm:pt modelId="{4E7BBFDF-A2CF-4B4E-92D8-CBA1A0B44F9A}" type="parTrans" cxnId="{4BF6C452-04A8-4CC1-A957-5CF4585D7F6C}">
      <dgm:prSet/>
      <dgm:spPr/>
      <dgm:t>
        <a:bodyPr/>
        <a:lstStyle/>
        <a:p>
          <a:endParaRPr lang="en-US"/>
        </a:p>
      </dgm:t>
    </dgm:pt>
    <dgm:pt modelId="{17D1331D-B5F3-4D4F-9684-182610A2BAA2}" type="sibTrans" cxnId="{4BF6C452-04A8-4CC1-A957-5CF4585D7F6C}">
      <dgm:prSet/>
      <dgm:spPr/>
      <dgm:t>
        <a:bodyPr/>
        <a:lstStyle/>
        <a:p>
          <a:endParaRPr lang="en-US"/>
        </a:p>
      </dgm:t>
    </dgm:pt>
    <dgm:pt modelId="{50686FBB-E080-4A8A-BF9C-FF015FD9784D}">
      <dgm:prSet/>
      <dgm:spPr/>
      <dgm:t>
        <a:bodyPr/>
        <a:lstStyle/>
        <a:p>
          <a:r>
            <a:rPr lang="en-US"/>
            <a:t>Function Return Types</a:t>
          </a:r>
        </a:p>
      </dgm:t>
    </dgm:pt>
    <dgm:pt modelId="{03053B70-C1D4-423D-86DF-D8B2BB30A08A}" type="parTrans" cxnId="{7FF67217-06D1-4839-82D8-D5028D9EEE3B}">
      <dgm:prSet/>
      <dgm:spPr/>
      <dgm:t>
        <a:bodyPr/>
        <a:lstStyle/>
        <a:p>
          <a:endParaRPr lang="en-US"/>
        </a:p>
      </dgm:t>
    </dgm:pt>
    <dgm:pt modelId="{45CBD187-91FA-4A5C-A084-09808E37E0CC}" type="sibTrans" cxnId="{7FF67217-06D1-4839-82D8-D5028D9EEE3B}">
      <dgm:prSet/>
      <dgm:spPr/>
      <dgm:t>
        <a:bodyPr/>
        <a:lstStyle/>
        <a:p>
          <a:endParaRPr lang="en-US"/>
        </a:p>
      </dgm:t>
    </dgm:pt>
    <dgm:pt modelId="{6666C742-D38B-4E0F-99D7-3546EBEC9372}">
      <dgm:prSet/>
      <dgm:spPr/>
      <dgm:t>
        <a:bodyPr/>
        <a:lstStyle/>
        <a:p>
          <a:r>
            <a:rPr lang="en-US"/>
            <a:t>Types of Function</a:t>
          </a:r>
        </a:p>
      </dgm:t>
    </dgm:pt>
    <dgm:pt modelId="{631039A7-3BAD-4FCF-AE89-4F22A2B68406}" type="parTrans" cxnId="{62595294-8ADD-4FB4-94D8-58422D84D9F0}">
      <dgm:prSet/>
      <dgm:spPr/>
      <dgm:t>
        <a:bodyPr/>
        <a:lstStyle/>
        <a:p>
          <a:endParaRPr lang="en-US"/>
        </a:p>
      </dgm:t>
    </dgm:pt>
    <dgm:pt modelId="{29439387-D5FE-41CE-B6CE-64930B23B5A3}" type="sibTrans" cxnId="{62595294-8ADD-4FB4-94D8-58422D84D9F0}">
      <dgm:prSet/>
      <dgm:spPr/>
      <dgm:t>
        <a:bodyPr/>
        <a:lstStyle/>
        <a:p>
          <a:endParaRPr lang="en-US"/>
        </a:p>
      </dgm:t>
    </dgm:pt>
    <dgm:pt modelId="{41FD5A82-0AF1-47D2-BB76-01C126DC69AE}" type="pres">
      <dgm:prSet presAssocID="{7CBC6A59-D1DB-44E9-9CAF-E3C2BF5C17E1}" presName="linear" presStyleCnt="0">
        <dgm:presLayoutVars>
          <dgm:animLvl val="lvl"/>
          <dgm:resizeHandles val="exact"/>
        </dgm:presLayoutVars>
      </dgm:prSet>
      <dgm:spPr/>
    </dgm:pt>
    <dgm:pt modelId="{C4A2C5B1-C851-444F-9388-B95B23B0B07B}" type="pres">
      <dgm:prSet presAssocID="{42D1BE16-5773-432E-8AC9-4F6C5E5F7AE3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61220CEE-2876-452F-8E44-FE4CEB13E7F8}" type="pres">
      <dgm:prSet presAssocID="{CD572E9A-2BC8-4E7C-A9F9-33C92976C09E}" presName="spacer" presStyleCnt="0"/>
      <dgm:spPr/>
    </dgm:pt>
    <dgm:pt modelId="{1648F320-6B61-4AEF-A9D6-E892F5DEE026}" type="pres">
      <dgm:prSet presAssocID="{C22CC8FB-DD32-4220-9F38-963171F5FF23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E8566921-435C-4A3D-B77C-FD4D1282F028}" type="pres">
      <dgm:prSet presAssocID="{F23C8E27-5CDD-48E2-940F-984AA4640689}" presName="spacer" presStyleCnt="0"/>
      <dgm:spPr/>
    </dgm:pt>
    <dgm:pt modelId="{9427670F-FE04-4DB2-AFA5-7B587F5B34D9}" type="pres">
      <dgm:prSet presAssocID="{D547C15D-2530-45DD-ADAD-E5A0660CBF4A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3F5CC13F-1F79-4529-8A87-54E6D8329618}" type="pres">
      <dgm:prSet presAssocID="{98112D38-90D3-4ECC-A9D3-2C6AC50227AC}" presName="spacer" presStyleCnt="0"/>
      <dgm:spPr/>
    </dgm:pt>
    <dgm:pt modelId="{3891CAD2-D288-4928-8D3A-2D39C912F163}" type="pres">
      <dgm:prSet presAssocID="{EA9C0AE6-05C2-4CE7-A816-129B3EE29264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1B62D745-7A90-49C0-8171-FEC98400004D}" type="pres">
      <dgm:prSet presAssocID="{5CDAC2ED-0CDA-43C3-9194-74B65048EC9A}" presName="spacer" presStyleCnt="0"/>
      <dgm:spPr/>
    </dgm:pt>
    <dgm:pt modelId="{B698A7D4-3B94-44AB-B6FA-6C72F4C5ED29}" type="pres">
      <dgm:prSet presAssocID="{D6E69B86-38E8-473B-9856-44870AD3C4F1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5D452C9B-9DC3-40A6-9C98-3B84126EE56B}" type="pres">
      <dgm:prSet presAssocID="{17D1331D-B5F3-4D4F-9684-182610A2BAA2}" presName="spacer" presStyleCnt="0"/>
      <dgm:spPr/>
    </dgm:pt>
    <dgm:pt modelId="{AB9654BA-448B-4229-BBC8-A6564EF50888}" type="pres">
      <dgm:prSet presAssocID="{50686FBB-E080-4A8A-BF9C-FF015FD9784D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6970C0FD-95AE-4B78-934D-1F063C8CF910}" type="pres">
      <dgm:prSet presAssocID="{45CBD187-91FA-4A5C-A084-09808E37E0CC}" presName="spacer" presStyleCnt="0"/>
      <dgm:spPr/>
    </dgm:pt>
    <dgm:pt modelId="{02D41226-9740-4855-8D9C-5A3315B1DF21}" type="pres">
      <dgm:prSet presAssocID="{6666C742-D38B-4E0F-99D7-3546EBEC9372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AAF5F816-BED5-4684-8911-59354228D651}" type="presOf" srcId="{50686FBB-E080-4A8A-BF9C-FF015FD9784D}" destId="{AB9654BA-448B-4229-BBC8-A6564EF50888}" srcOrd="0" destOrd="0" presId="urn:microsoft.com/office/officeart/2005/8/layout/vList2"/>
    <dgm:cxn modelId="{7FF67217-06D1-4839-82D8-D5028D9EEE3B}" srcId="{7CBC6A59-D1DB-44E9-9CAF-E3C2BF5C17E1}" destId="{50686FBB-E080-4A8A-BF9C-FF015FD9784D}" srcOrd="5" destOrd="0" parTransId="{03053B70-C1D4-423D-86DF-D8B2BB30A08A}" sibTransId="{45CBD187-91FA-4A5C-A084-09808E37E0CC}"/>
    <dgm:cxn modelId="{5E40AE32-069A-4B89-8089-12579F7546B4}" type="presOf" srcId="{D547C15D-2530-45DD-ADAD-E5A0660CBF4A}" destId="{9427670F-FE04-4DB2-AFA5-7B587F5B34D9}" srcOrd="0" destOrd="0" presId="urn:microsoft.com/office/officeart/2005/8/layout/vList2"/>
    <dgm:cxn modelId="{D14DCA3D-554C-4BE9-AB8A-12AD7CA773BD}" type="presOf" srcId="{42D1BE16-5773-432E-8AC9-4F6C5E5F7AE3}" destId="{C4A2C5B1-C851-444F-9388-B95B23B0B07B}" srcOrd="0" destOrd="0" presId="urn:microsoft.com/office/officeart/2005/8/layout/vList2"/>
    <dgm:cxn modelId="{FCA53070-DA0E-4B25-AABA-1548FAE0E27D}" type="presOf" srcId="{EA9C0AE6-05C2-4CE7-A816-129B3EE29264}" destId="{3891CAD2-D288-4928-8D3A-2D39C912F163}" srcOrd="0" destOrd="0" presId="urn:microsoft.com/office/officeart/2005/8/layout/vList2"/>
    <dgm:cxn modelId="{4BF6C452-04A8-4CC1-A957-5CF4585D7F6C}" srcId="{7CBC6A59-D1DB-44E9-9CAF-E3C2BF5C17E1}" destId="{D6E69B86-38E8-473B-9856-44870AD3C4F1}" srcOrd="4" destOrd="0" parTransId="{4E7BBFDF-A2CF-4B4E-92D8-CBA1A0B44F9A}" sibTransId="{17D1331D-B5F3-4D4F-9684-182610A2BAA2}"/>
    <dgm:cxn modelId="{7913BC93-0EAC-41EF-8BA7-E8EA2750C92F}" type="presOf" srcId="{7CBC6A59-D1DB-44E9-9CAF-E3C2BF5C17E1}" destId="{41FD5A82-0AF1-47D2-BB76-01C126DC69AE}" srcOrd="0" destOrd="0" presId="urn:microsoft.com/office/officeart/2005/8/layout/vList2"/>
    <dgm:cxn modelId="{62595294-8ADD-4FB4-94D8-58422D84D9F0}" srcId="{7CBC6A59-D1DB-44E9-9CAF-E3C2BF5C17E1}" destId="{6666C742-D38B-4E0F-99D7-3546EBEC9372}" srcOrd="6" destOrd="0" parTransId="{631039A7-3BAD-4FCF-AE89-4F22A2B68406}" sibTransId="{29439387-D5FE-41CE-B6CE-64930B23B5A3}"/>
    <dgm:cxn modelId="{2ECD3BAC-9F15-4113-BD63-D57AF3974DE3}" type="presOf" srcId="{6666C742-D38B-4E0F-99D7-3546EBEC9372}" destId="{02D41226-9740-4855-8D9C-5A3315B1DF21}" srcOrd="0" destOrd="0" presId="urn:microsoft.com/office/officeart/2005/8/layout/vList2"/>
    <dgm:cxn modelId="{AEF1EBB0-F556-41C2-B03C-29234AAB75A6}" type="presOf" srcId="{C22CC8FB-DD32-4220-9F38-963171F5FF23}" destId="{1648F320-6B61-4AEF-A9D6-E892F5DEE026}" srcOrd="0" destOrd="0" presId="urn:microsoft.com/office/officeart/2005/8/layout/vList2"/>
    <dgm:cxn modelId="{C63BC7B9-9431-43EA-9497-B9A4F62AB7DC}" srcId="{7CBC6A59-D1DB-44E9-9CAF-E3C2BF5C17E1}" destId="{42D1BE16-5773-432E-8AC9-4F6C5E5F7AE3}" srcOrd="0" destOrd="0" parTransId="{D133A76B-F1CE-4B08-8289-8229E2198476}" sibTransId="{CD572E9A-2BC8-4E7C-A9F9-33C92976C09E}"/>
    <dgm:cxn modelId="{9B25F1C6-44F3-4035-9BD9-16CC237D827E}" type="presOf" srcId="{D6E69B86-38E8-473B-9856-44870AD3C4F1}" destId="{B698A7D4-3B94-44AB-B6FA-6C72F4C5ED29}" srcOrd="0" destOrd="0" presId="urn:microsoft.com/office/officeart/2005/8/layout/vList2"/>
    <dgm:cxn modelId="{790FADD9-FEA9-4609-B0B9-4E37CC22584B}" srcId="{7CBC6A59-D1DB-44E9-9CAF-E3C2BF5C17E1}" destId="{D547C15D-2530-45DD-ADAD-E5A0660CBF4A}" srcOrd="2" destOrd="0" parTransId="{5396C11F-858A-4FDD-BA03-03B8FB7D21B0}" sibTransId="{98112D38-90D3-4ECC-A9D3-2C6AC50227AC}"/>
    <dgm:cxn modelId="{2C18DEE4-D8C2-4A13-BFF0-95ADA3559B68}" srcId="{7CBC6A59-D1DB-44E9-9CAF-E3C2BF5C17E1}" destId="{EA9C0AE6-05C2-4CE7-A816-129B3EE29264}" srcOrd="3" destOrd="0" parTransId="{A8FC8364-3404-442C-A0D7-D825B284374B}" sibTransId="{5CDAC2ED-0CDA-43C3-9194-74B65048EC9A}"/>
    <dgm:cxn modelId="{5DC29AED-1EFA-46C1-AA85-10F7210603C8}" srcId="{7CBC6A59-D1DB-44E9-9CAF-E3C2BF5C17E1}" destId="{C22CC8FB-DD32-4220-9F38-963171F5FF23}" srcOrd="1" destOrd="0" parTransId="{9E948FD0-92EE-46DE-A0EB-51E8FF06DC94}" sibTransId="{F23C8E27-5CDD-48E2-940F-984AA4640689}"/>
    <dgm:cxn modelId="{403DFF51-07F7-4CF9-8FA6-64FB434F8DB8}" type="presParOf" srcId="{41FD5A82-0AF1-47D2-BB76-01C126DC69AE}" destId="{C4A2C5B1-C851-444F-9388-B95B23B0B07B}" srcOrd="0" destOrd="0" presId="urn:microsoft.com/office/officeart/2005/8/layout/vList2"/>
    <dgm:cxn modelId="{E6321E64-EB86-4F69-BE2F-4CF18663B850}" type="presParOf" srcId="{41FD5A82-0AF1-47D2-BB76-01C126DC69AE}" destId="{61220CEE-2876-452F-8E44-FE4CEB13E7F8}" srcOrd="1" destOrd="0" presId="urn:microsoft.com/office/officeart/2005/8/layout/vList2"/>
    <dgm:cxn modelId="{E3FECF84-AC6E-4615-8F20-BCD5A9F0E9EE}" type="presParOf" srcId="{41FD5A82-0AF1-47D2-BB76-01C126DC69AE}" destId="{1648F320-6B61-4AEF-A9D6-E892F5DEE026}" srcOrd="2" destOrd="0" presId="urn:microsoft.com/office/officeart/2005/8/layout/vList2"/>
    <dgm:cxn modelId="{68C84CFE-2DEE-46CB-9466-EC2124848C43}" type="presParOf" srcId="{41FD5A82-0AF1-47D2-BB76-01C126DC69AE}" destId="{E8566921-435C-4A3D-B77C-FD4D1282F028}" srcOrd="3" destOrd="0" presId="urn:microsoft.com/office/officeart/2005/8/layout/vList2"/>
    <dgm:cxn modelId="{D5530E52-5B99-414F-9E22-1A639285DAC2}" type="presParOf" srcId="{41FD5A82-0AF1-47D2-BB76-01C126DC69AE}" destId="{9427670F-FE04-4DB2-AFA5-7B587F5B34D9}" srcOrd="4" destOrd="0" presId="urn:microsoft.com/office/officeart/2005/8/layout/vList2"/>
    <dgm:cxn modelId="{69174F3B-FC89-4ECA-95FE-BBC23229331C}" type="presParOf" srcId="{41FD5A82-0AF1-47D2-BB76-01C126DC69AE}" destId="{3F5CC13F-1F79-4529-8A87-54E6D8329618}" srcOrd="5" destOrd="0" presId="urn:microsoft.com/office/officeart/2005/8/layout/vList2"/>
    <dgm:cxn modelId="{0B6AF52E-A8CE-4678-BCEF-E4351F24713A}" type="presParOf" srcId="{41FD5A82-0AF1-47D2-BB76-01C126DC69AE}" destId="{3891CAD2-D288-4928-8D3A-2D39C912F163}" srcOrd="6" destOrd="0" presId="urn:microsoft.com/office/officeart/2005/8/layout/vList2"/>
    <dgm:cxn modelId="{1F2EB0B7-3B7B-406E-982C-47E929C5418B}" type="presParOf" srcId="{41FD5A82-0AF1-47D2-BB76-01C126DC69AE}" destId="{1B62D745-7A90-49C0-8171-FEC98400004D}" srcOrd="7" destOrd="0" presId="urn:microsoft.com/office/officeart/2005/8/layout/vList2"/>
    <dgm:cxn modelId="{5258589D-4423-4C20-A18B-95BFAE90927A}" type="presParOf" srcId="{41FD5A82-0AF1-47D2-BB76-01C126DC69AE}" destId="{B698A7D4-3B94-44AB-B6FA-6C72F4C5ED29}" srcOrd="8" destOrd="0" presId="urn:microsoft.com/office/officeart/2005/8/layout/vList2"/>
    <dgm:cxn modelId="{9DA1DEE7-3845-4BCD-BBE3-1265B885154D}" type="presParOf" srcId="{41FD5A82-0AF1-47D2-BB76-01C126DC69AE}" destId="{5D452C9B-9DC3-40A6-9C98-3B84126EE56B}" srcOrd="9" destOrd="0" presId="urn:microsoft.com/office/officeart/2005/8/layout/vList2"/>
    <dgm:cxn modelId="{FD155777-9D40-4D93-B338-B59062F2D14D}" type="presParOf" srcId="{41FD5A82-0AF1-47D2-BB76-01C126DC69AE}" destId="{AB9654BA-448B-4229-BBC8-A6564EF50888}" srcOrd="10" destOrd="0" presId="urn:microsoft.com/office/officeart/2005/8/layout/vList2"/>
    <dgm:cxn modelId="{E8F23E9C-B882-480B-B532-CED7456EB8FA}" type="presParOf" srcId="{41FD5A82-0AF1-47D2-BB76-01C126DC69AE}" destId="{6970C0FD-95AE-4B78-934D-1F063C8CF910}" srcOrd="11" destOrd="0" presId="urn:microsoft.com/office/officeart/2005/8/layout/vList2"/>
    <dgm:cxn modelId="{D46CDD4D-E97F-4BBC-A109-345E8786A090}" type="presParOf" srcId="{41FD5A82-0AF1-47D2-BB76-01C126DC69AE}" destId="{02D41226-9740-4855-8D9C-5A3315B1DF21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A2C5B1-C851-444F-9388-B95B23B0B07B}">
      <dsp:nvSpPr>
        <dsp:cNvPr id="0" name=""/>
        <dsp:cNvSpPr/>
      </dsp:nvSpPr>
      <dsp:spPr>
        <a:xfrm>
          <a:off x="0" y="52837"/>
          <a:ext cx="6492875" cy="64759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What is a Function?</a:t>
          </a:r>
        </a:p>
      </dsp:txBody>
      <dsp:txXfrm>
        <a:off x="31613" y="84450"/>
        <a:ext cx="6429649" cy="584369"/>
      </dsp:txXfrm>
    </dsp:sp>
    <dsp:sp modelId="{1648F320-6B61-4AEF-A9D6-E892F5DEE026}">
      <dsp:nvSpPr>
        <dsp:cNvPr id="0" name=""/>
        <dsp:cNvSpPr/>
      </dsp:nvSpPr>
      <dsp:spPr>
        <a:xfrm>
          <a:off x="0" y="778192"/>
          <a:ext cx="6492875" cy="647595"/>
        </a:xfrm>
        <a:prstGeom prst="roundRect">
          <a:avLst/>
        </a:prstGeom>
        <a:solidFill>
          <a:schemeClr val="accent2">
            <a:hueOff val="-598994"/>
            <a:satOff val="4120"/>
            <a:lumOff val="457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Advantages of Function.</a:t>
          </a:r>
        </a:p>
      </dsp:txBody>
      <dsp:txXfrm>
        <a:off x="31613" y="809805"/>
        <a:ext cx="6429649" cy="584369"/>
      </dsp:txXfrm>
    </dsp:sp>
    <dsp:sp modelId="{9427670F-FE04-4DB2-AFA5-7B587F5B34D9}">
      <dsp:nvSpPr>
        <dsp:cNvPr id="0" name=""/>
        <dsp:cNvSpPr/>
      </dsp:nvSpPr>
      <dsp:spPr>
        <a:xfrm>
          <a:off x="0" y="1503547"/>
          <a:ext cx="6492875" cy="647595"/>
        </a:xfrm>
        <a:prstGeom prst="roundRect">
          <a:avLst/>
        </a:prstGeom>
        <a:solidFill>
          <a:schemeClr val="accent2">
            <a:hueOff val="-1197987"/>
            <a:satOff val="8241"/>
            <a:lumOff val="915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How the Function works ?</a:t>
          </a:r>
        </a:p>
      </dsp:txBody>
      <dsp:txXfrm>
        <a:off x="31613" y="1535160"/>
        <a:ext cx="6429649" cy="584369"/>
      </dsp:txXfrm>
    </dsp:sp>
    <dsp:sp modelId="{3891CAD2-D288-4928-8D3A-2D39C912F163}">
      <dsp:nvSpPr>
        <dsp:cNvPr id="0" name=""/>
        <dsp:cNvSpPr/>
      </dsp:nvSpPr>
      <dsp:spPr>
        <a:xfrm>
          <a:off x="0" y="2228902"/>
          <a:ext cx="6492875" cy="647595"/>
        </a:xfrm>
        <a:prstGeom prst="roundRect">
          <a:avLst/>
        </a:prstGeom>
        <a:solidFill>
          <a:schemeClr val="accent2">
            <a:hueOff val="-1796981"/>
            <a:satOff val="12361"/>
            <a:lumOff val="1372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Function Protoytype</a:t>
          </a:r>
        </a:p>
      </dsp:txBody>
      <dsp:txXfrm>
        <a:off x="31613" y="2260515"/>
        <a:ext cx="6429649" cy="584369"/>
      </dsp:txXfrm>
    </dsp:sp>
    <dsp:sp modelId="{B698A7D4-3B94-44AB-B6FA-6C72F4C5ED29}">
      <dsp:nvSpPr>
        <dsp:cNvPr id="0" name=""/>
        <dsp:cNvSpPr/>
      </dsp:nvSpPr>
      <dsp:spPr>
        <a:xfrm>
          <a:off x="0" y="2954257"/>
          <a:ext cx="6492875" cy="647595"/>
        </a:xfrm>
        <a:prstGeom prst="roundRect">
          <a:avLst/>
        </a:prstGeom>
        <a:solidFill>
          <a:schemeClr val="accent2">
            <a:hueOff val="-2395974"/>
            <a:satOff val="16481"/>
            <a:lumOff val="1829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Function Definitions</a:t>
          </a:r>
        </a:p>
      </dsp:txBody>
      <dsp:txXfrm>
        <a:off x="31613" y="2985870"/>
        <a:ext cx="6429649" cy="584369"/>
      </dsp:txXfrm>
    </dsp:sp>
    <dsp:sp modelId="{AB9654BA-448B-4229-BBC8-A6564EF50888}">
      <dsp:nvSpPr>
        <dsp:cNvPr id="0" name=""/>
        <dsp:cNvSpPr/>
      </dsp:nvSpPr>
      <dsp:spPr>
        <a:xfrm>
          <a:off x="0" y="3679612"/>
          <a:ext cx="6492875" cy="647595"/>
        </a:xfrm>
        <a:prstGeom prst="roundRect">
          <a:avLst/>
        </a:prstGeom>
        <a:solidFill>
          <a:schemeClr val="accent2">
            <a:hueOff val="-2994968"/>
            <a:satOff val="20602"/>
            <a:lumOff val="2287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Function Return Types</a:t>
          </a:r>
        </a:p>
      </dsp:txBody>
      <dsp:txXfrm>
        <a:off x="31613" y="3711225"/>
        <a:ext cx="6429649" cy="584369"/>
      </dsp:txXfrm>
    </dsp:sp>
    <dsp:sp modelId="{02D41226-9740-4855-8D9C-5A3315B1DF21}">
      <dsp:nvSpPr>
        <dsp:cNvPr id="0" name=""/>
        <dsp:cNvSpPr/>
      </dsp:nvSpPr>
      <dsp:spPr>
        <a:xfrm>
          <a:off x="0" y="4404967"/>
          <a:ext cx="6492875" cy="647595"/>
        </a:xfrm>
        <a:prstGeom prst="roundRect">
          <a:avLst/>
        </a:prstGeom>
        <a:solidFill>
          <a:schemeClr val="accent2">
            <a:hueOff val="-3593961"/>
            <a:satOff val="24722"/>
            <a:lumOff val="2744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Types of Function</a:t>
          </a:r>
        </a:p>
      </dsp:txBody>
      <dsp:txXfrm>
        <a:off x="31613" y="4436580"/>
        <a:ext cx="6429649" cy="5843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1765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278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60912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8744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30473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9562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5277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5355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7491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0591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7761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201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582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147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452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305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567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9264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  <p:sldLayoutId id="214748370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E58348C3-6249-4952-AA86-C63DB35EA9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10">
            <a:extLst>
              <a:ext uri="{FF2B5EF4-FFF2-40B4-BE49-F238E27FC236}">
                <a16:creationId xmlns:a16="http://schemas.microsoft.com/office/drawing/2014/main" id="{DE6174AD-DBB0-43E6-98C2-738DB3A152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959100" y="-4763"/>
            <a:ext cx="5014912" cy="6862763"/>
            <a:chOff x="2928938" y="-4763"/>
            <a:chExt cx="5014912" cy="6862763"/>
          </a:xfrm>
        </p:grpSpPr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50A59800-3661-4778-9D8A-F816C85C41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7A810977-C816-4698-B7E7-0E6BDED794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181E4B1B-2437-4A14-8927-817FC7AED6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0" name="Freeform 10">
              <a:extLst>
                <a:ext uri="{FF2B5EF4-FFF2-40B4-BE49-F238E27FC236}">
                  <a16:creationId xmlns:a16="http://schemas.microsoft.com/office/drawing/2014/main" id="{3F98AD26-9FF7-44EA-B876-9C857F8ED9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32EBB12A-A9CE-446F-9462-15DAC0D0FA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85925599-F99B-48E5-A384-76136C081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48299" y="1380068"/>
            <a:ext cx="6054723" cy="2616199"/>
          </a:xfrm>
        </p:spPr>
        <p:txBody>
          <a:bodyPr>
            <a:normAutofit/>
          </a:bodyPr>
          <a:lstStyle/>
          <a:p>
            <a:r>
              <a:rPr lang="en-US" dirty="0">
                <a:cs typeface="Calibri Light"/>
              </a:rPr>
              <a:t>Functions in C Programming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36254" y="3996267"/>
            <a:ext cx="5166768" cy="138853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Presented By:- </a:t>
            </a:r>
            <a:r>
              <a:rPr lang="en-US" dirty="0" err="1"/>
              <a:t>Swetali</a:t>
            </a:r>
            <a:r>
              <a:rPr lang="en-US" dirty="0"/>
              <a:t> Mohanty</a:t>
            </a:r>
          </a:p>
        </p:txBody>
      </p:sp>
      <p:pic>
        <p:nvPicPr>
          <p:cNvPr id="4" name="Picture 3" descr="Computer script on a screen">
            <a:extLst>
              <a:ext uri="{FF2B5EF4-FFF2-40B4-BE49-F238E27FC236}">
                <a16:creationId xmlns:a16="http://schemas.microsoft.com/office/drawing/2014/main" id="{1AC7E7B3-5F53-DB3D-1806-B8810B7C826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733" r="39059" b="9091"/>
          <a:stretch/>
        </p:blipFill>
        <p:spPr>
          <a:xfrm>
            <a:off x="20" y="10"/>
            <a:ext cx="5448280" cy="6857990"/>
          </a:xfrm>
          <a:custGeom>
            <a:avLst/>
            <a:gdLst/>
            <a:ahLst/>
            <a:cxnLst/>
            <a:rect l="l" t="t" r="r" b="b"/>
            <a:pathLst>
              <a:path w="5448300" h="6858000">
                <a:moveTo>
                  <a:pt x="0" y="0"/>
                </a:moveTo>
                <a:lnTo>
                  <a:pt x="3513666" y="0"/>
                </a:lnTo>
                <a:lnTo>
                  <a:pt x="2861733" y="2548466"/>
                </a:lnTo>
                <a:lnTo>
                  <a:pt x="5448300" y="6853767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ln w="3810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A6408-05CA-2790-EB13-1818AA4D5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</a:t>
            </a:r>
            <a:r>
              <a:rPr lang="en-US" dirty="0" err="1"/>
              <a:t>defination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CC7258-441B-CF67-5FA2-1947871E3E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2318032"/>
            <a:ext cx="10528419" cy="3854167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en-US" dirty="0"/>
              <a:t>It is the actual function that contains the code that has to be executed.</a:t>
            </a:r>
          </a:p>
          <a:p>
            <a:r>
              <a:rPr lang="en-US" dirty="0"/>
              <a:t>Should be identical to the function prototype.</a:t>
            </a:r>
          </a:p>
          <a:p>
            <a:r>
              <a:rPr lang="en-US" sz="2400" b="1" dirty="0"/>
              <a:t>Syntax:-</a:t>
            </a:r>
          </a:p>
          <a:p>
            <a:pPr marL="0" indent="0">
              <a:buNone/>
            </a:pPr>
            <a:r>
              <a:rPr lang="en-US" sz="2400" b="1" dirty="0"/>
              <a:t> </a:t>
            </a:r>
            <a:r>
              <a:rPr lang="en-US" sz="2400" b="1" dirty="0" err="1"/>
              <a:t>Return_type</a:t>
            </a:r>
            <a:r>
              <a:rPr lang="en-US" sz="2400" b="1" dirty="0"/>
              <a:t> </a:t>
            </a:r>
            <a:r>
              <a:rPr lang="en-US" sz="2400" b="1" dirty="0" err="1"/>
              <a:t>func_name</a:t>
            </a:r>
            <a:r>
              <a:rPr lang="en-US" sz="2400" b="1" dirty="0"/>
              <a:t>(arg1_type name1, arg2_type name2) </a:t>
            </a:r>
            <a:r>
              <a:rPr lang="en-US" sz="2400" b="1" dirty="0">
                <a:highlight>
                  <a:srgbClr val="FFFF00"/>
                </a:highlight>
              </a:rPr>
              <a:t>Function header</a:t>
            </a:r>
          </a:p>
          <a:p>
            <a:pPr marL="0" indent="0">
              <a:buNone/>
            </a:pPr>
            <a:r>
              <a:rPr lang="en-US" sz="2400" b="1" dirty="0"/>
              <a:t>{</a:t>
            </a:r>
          </a:p>
          <a:p>
            <a:pPr marL="0" indent="0">
              <a:buNone/>
            </a:pPr>
            <a:r>
              <a:rPr lang="en-US" sz="2400" b="1" dirty="0"/>
              <a:t>declaration;</a:t>
            </a:r>
          </a:p>
          <a:p>
            <a:pPr marL="0" indent="0">
              <a:buNone/>
            </a:pPr>
            <a:r>
              <a:rPr lang="en-US" sz="2400" b="1" dirty="0"/>
              <a:t>Statement;                  </a:t>
            </a:r>
            <a:r>
              <a:rPr lang="en-US" sz="2400" b="1" dirty="0">
                <a:highlight>
                  <a:srgbClr val="FFFF00"/>
                </a:highlight>
              </a:rPr>
              <a:t>Function Body</a:t>
            </a:r>
          </a:p>
          <a:p>
            <a:pPr marL="0" indent="0">
              <a:buNone/>
            </a:pPr>
            <a:r>
              <a:rPr lang="en-US" sz="2400" b="1" dirty="0"/>
              <a:t>Return(expression);</a:t>
            </a:r>
          </a:p>
          <a:p>
            <a:pPr marL="0" indent="0">
              <a:buNone/>
            </a:pPr>
            <a:r>
              <a:rPr lang="en-US" sz="2400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879539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A9020-B0EB-04B7-2856-46007C4D8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8596" y="-684422"/>
            <a:ext cx="9493249" cy="1577975"/>
          </a:xfrm>
        </p:spPr>
        <p:txBody>
          <a:bodyPr/>
          <a:lstStyle/>
          <a:p>
            <a:r>
              <a:rPr lang="en-US" dirty="0"/>
              <a:t>Function return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0FB0F3-AF2E-B316-D648-EAA47E59C9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8596" y="1210975"/>
            <a:ext cx="9493250" cy="3854167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000" dirty="0"/>
              <a:t>Can be any of the C datatype:-</a:t>
            </a:r>
          </a:p>
          <a:p>
            <a:r>
              <a:rPr lang="en-US" sz="2000" dirty="0"/>
              <a:t>       Char</a:t>
            </a:r>
          </a:p>
          <a:p>
            <a:r>
              <a:rPr lang="en-US" sz="2000" dirty="0"/>
              <a:t>       Int</a:t>
            </a:r>
          </a:p>
          <a:p>
            <a:r>
              <a:rPr lang="en-US" sz="2000" dirty="0"/>
              <a:t>       Float</a:t>
            </a:r>
          </a:p>
          <a:p>
            <a:pPr marL="0" indent="0">
              <a:buNone/>
            </a:pPr>
            <a:r>
              <a:rPr lang="en-US" sz="2000" dirty="0"/>
              <a:t>         Long.......................,</a:t>
            </a:r>
            <a:r>
              <a:rPr lang="en-US" sz="2000" dirty="0" err="1"/>
              <a:t>etc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Example:- </a:t>
            </a:r>
          </a:p>
          <a:p>
            <a:pPr marL="0" indent="0">
              <a:buNone/>
            </a:pPr>
            <a:r>
              <a:rPr lang="en-US" sz="2000" dirty="0"/>
              <a:t>int </a:t>
            </a:r>
            <a:r>
              <a:rPr lang="en-US" sz="2000" dirty="0" err="1"/>
              <a:t>func</a:t>
            </a:r>
            <a:r>
              <a:rPr lang="en-US" sz="2000" dirty="0"/>
              <a:t>(…)    //Return a type int </a:t>
            </a:r>
          </a:p>
          <a:p>
            <a:pPr marL="0" indent="0">
              <a:buNone/>
            </a:pPr>
            <a:r>
              <a:rPr lang="en-US" sz="2000" dirty="0">
                <a:ea typeface="+mn-lt"/>
                <a:cs typeface="+mn-lt"/>
              </a:rPr>
              <a:t>char </a:t>
            </a:r>
            <a:r>
              <a:rPr lang="en-US" sz="2000" dirty="0" err="1">
                <a:ea typeface="+mn-lt"/>
                <a:cs typeface="+mn-lt"/>
              </a:rPr>
              <a:t>func</a:t>
            </a:r>
            <a:r>
              <a:rPr lang="en-US" sz="2000" dirty="0">
                <a:ea typeface="+mn-lt"/>
                <a:cs typeface="+mn-lt"/>
              </a:rPr>
              <a:t>(…)    //Return a type char </a:t>
            </a:r>
          </a:p>
          <a:p>
            <a:pPr marL="0" indent="0">
              <a:buNone/>
            </a:pPr>
            <a:r>
              <a:rPr lang="en-US" sz="2000" dirty="0">
                <a:ea typeface="+mn-lt"/>
                <a:cs typeface="+mn-lt"/>
              </a:rPr>
              <a:t>long </a:t>
            </a:r>
            <a:r>
              <a:rPr lang="en-US" sz="2000" dirty="0" err="1">
                <a:ea typeface="+mn-lt"/>
                <a:cs typeface="+mn-lt"/>
              </a:rPr>
              <a:t>func</a:t>
            </a:r>
            <a:r>
              <a:rPr lang="en-US" sz="2000" dirty="0">
                <a:ea typeface="+mn-lt"/>
                <a:cs typeface="+mn-lt"/>
              </a:rPr>
              <a:t>(…)    //Return a type long 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820063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5C805-452E-349D-AC67-40B96BCAE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of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A6E69-55B8-CED0-0B89-ED69932F87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Font typeface="Wingdings" panose="020B0604020202020204" pitchFamily="34" charset="0"/>
              <a:buChar char="q"/>
            </a:pPr>
            <a:r>
              <a:rPr lang="en-US" sz="2400" dirty="0"/>
              <a:t>Function can be divided into 4 </a:t>
            </a:r>
            <a:r>
              <a:rPr lang="en-US" sz="2400" dirty="0" err="1"/>
              <a:t>catogories</a:t>
            </a:r>
            <a:r>
              <a:rPr lang="en-US" sz="2400" dirty="0"/>
              <a:t>:-</a:t>
            </a:r>
            <a:endParaRPr lang="en-US"/>
          </a:p>
          <a:p>
            <a:pPr marL="342900" indent="-342900"/>
            <a:r>
              <a:rPr lang="en-US" sz="2400" dirty="0"/>
              <a:t>A function with no argument and no return value</a:t>
            </a:r>
          </a:p>
          <a:p>
            <a:pPr marL="342900" indent="-342900"/>
            <a:r>
              <a:rPr lang="en-US" sz="2400" dirty="0"/>
              <a:t>A function with no argument and a return value</a:t>
            </a:r>
          </a:p>
          <a:p>
            <a:pPr marL="342900" indent="-342900"/>
            <a:r>
              <a:rPr lang="en-US" sz="2400" dirty="0"/>
              <a:t>A function with an argument or arguments and returning no return</a:t>
            </a:r>
          </a:p>
          <a:p>
            <a:pPr marL="342900" indent="-342900"/>
            <a:r>
              <a:rPr lang="en-US" sz="2400" dirty="0"/>
              <a:t>A function with arguments and returning a value</a:t>
            </a:r>
          </a:p>
        </p:txBody>
      </p:sp>
    </p:spTree>
    <p:extLst>
      <p:ext uri="{BB962C8B-B14F-4D97-AF65-F5344CB8AC3E}">
        <p14:creationId xmlns:p14="http://schemas.microsoft.com/office/powerpoint/2010/main" val="3753333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33820-ACF0-A522-6A9E-5A98DFEC0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12" y="-655668"/>
            <a:ext cx="12052417" cy="1577975"/>
          </a:xfrm>
        </p:spPr>
        <p:txBody>
          <a:bodyPr/>
          <a:lstStyle/>
          <a:p>
            <a:r>
              <a:rPr lang="en-US" i="0" dirty="0">
                <a:ea typeface="+mj-lt"/>
                <a:cs typeface="+mj-lt"/>
              </a:rPr>
              <a:t> A function with no argument and no return value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F1DDE7-D1B2-CAB3-88EB-FA269ADF74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11" y="923428"/>
            <a:ext cx="9493250" cy="184133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/>
              <a:t>Called function doesn’t have any argument and also no return.</a:t>
            </a:r>
          </a:p>
          <a:p>
            <a:r>
              <a:rPr lang="en-US" sz="2000" dirty="0"/>
              <a:t>Return type is specified as void.</a:t>
            </a:r>
          </a:p>
          <a:p>
            <a:r>
              <a:rPr lang="en-US" sz="2000" dirty="0"/>
              <a:t>There is no data transfer between calling function and called function.</a:t>
            </a:r>
            <a:endParaRPr lang="en-US" sz="1800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A3BBF422-DAB8-9FC4-6E5C-AA1A7DFF46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419" y="2676032"/>
            <a:ext cx="4899803" cy="4237634"/>
          </a:xfrm>
          <a:prstGeom prst="rect">
            <a:avLst/>
          </a:prstGeom>
        </p:spPr>
      </p:pic>
      <p:pic>
        <p:nvPicPr>
          <p:cNvPr id="5" name="Picture 5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22707E06-20CF-705F-58A7-4D6D4C15A1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6891" y="4638121"/>
            <a:ext cx="6941388" cy="1722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2920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33820-ACF0-A522-6A9E-5A98DFEC0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12" y="-655668"/>
            <a:ext cx="12052417" cy="1577975"/>
          </a:xfrm>
        </p:spPr>
        <p:txBody>
          <a:bodyPr/>
          <a:lstStyle/>
          <a:p>
            <a:r>
              <a:rPr lang="en-US" i="0" dirty="0">
                <a:ea typeface="+mj-lt"/>
                <a:cs typeface="+mj-lt"/>
              </a:rPr>
              <a:t> A function with no argument and a return value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F1DDE7-D1B2-CAB3-88EB-FA269ADF74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11" y="923428"/>
            <a:ext cx="9493250" cy="184133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/>
              <a:t>Called function doesn’t take any argument but gives return.</a:t>
            </a:r>
          </a:p>
          <a:p>
            <a:r>
              <a:rPr lang="en-US" sz="2000" dirty="0"/>
              <a:t>Doesn’t get any value from the calling function.</a:t>
            </a:r>
          </a:p>
          <a:p>
            <a:r>
              <a:rPr lang="en-US" sz="2000" dirty="0"/>
              <a:t>Can give a return value.</a:t>
            </a: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A3BBF422-DAB8-9FC4-6E5C-AA1A7DFF46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897" y="2676032"/>
            <a:ext cx="3594846" cy="4237634"/>
          </a:xfrm>
          <a:prstGeom prst="rect">
            <a:avLst/>
          </a:prstGeom>
        </p:spPr>
      </p:pic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22707E06-20CF-705F-58A7-4D6D4C15A1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6891" y="4815951"/>
            <a:ext cx="6941388" cy="1366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2544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33820-ACF0-A522-6A9E-5A98DFEC0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12" y="5691"/>
            <a:ext cx="12052417" cy="1577975"/>
          </a:xfrm>
        </p:spPr>
        <p:txBody>
          <a:bodyPr/>
          <a:lstStyle/>
          <a:p>
            <a:r>
              <a:rPr lang="en-US" i="0" dirty="0">
                <a:ea typeface="+mj-lt"/>
                <a:cs typeface="+mj-lt"/>
              </a:rPr>
              <a:t> A function with an argument/arguments and no return value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F1DDE7-D1B2-CAB3-88EB-FA269ADF74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11" y="1469768"/>
            <a:ext cx="9493250" cy="142439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/>
              <a:t>Called function take an argument/arguments but gives no return.</a:t>
            </a:r>
          </a:p>
          <a:p>
            <a:r>
              <a:rPr lang="en-US" sz="2000" dirty="0"/>
              <a:t>Doesn’t give any return value to the calling function.</a:t>
            </a: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A3BBF422-DAB8-9FC4-6E5C-AA1A7DFF46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822" y="2405208"/>
            <a:ext cx="5190732" cy="4290451"/>
          </a:xfrm>
          <a:prstGeom prst="rect">
            <a:avLst/>
          </a:prstGeom>
        </p:spPr>
      </p:pic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22707E06-20CF-705F-58A7-4D6D4C15A1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0420" y="3478857"/>
            <a:ext cx="5247350" cy="2416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7555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33820-ACF0-A522-6A9E-5A98DFEC0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12" y="5691"/>
            <a:ext cx="12052417" cy="1577975"/>
          </a:xfrm>
        </p:spPr>
        <p:txBody>
          <a:bodyPr/>
          <a:lstStyle/>
          <a:p>
            <a:r>
              <a:rPr lang="en-US" i="0" dirty="0">
                <a:ea typeface="+mj-lt"/>
                <a:cs typeface="+mj-lt"/>
              </a:rPr>
              <a:t> A function with an argument/arguments and a return value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F1DDE7-D1B2-CAB3-88EB-FA269ADF74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11" y="1469768"/>
            <a:ext cx="10758457" cy="142439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/>
              <a:t>Called function take an argument/arguments and also gives a return.</a:t>
            </a:r>
          </a:p>
          <a:p>
            <a:r>
              <a:rPr lang="en-US" sz="2000" dirty="0"/>
              <a:t>Does give a return value to the calling function.</a:t>
            </a:r>
          </a:p>
        </p:txBody>
      </p:sp>
      <p:pic>
        <p:nvPicPr>
          <p:cNvPr id="4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A3BBF422-DAB8-9FC4-6E5C-AA1A7DFF46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822" y="2509939"/>
            <a:ext cx="5190732" cy="4080989"/>
          </a:xfrm>
          <a:prstGeom prst="rect">
            <a:avLst/>
          </a:prstGeom>
        </p:spPr>
      </p:pic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22707E06-20CF-705F-58A7-4D6D4C15A1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5156" y="3435725"/>
            <a:ext cx="4785576" cy="2416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467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4C52C56-BEF2-4E22-8C8E-A7AC96B03A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3067CD-EC93-80A8-5C3D-DC763ADC9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1" y="685800"/>
            <a:ext cx="2639962" cy="51054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Contents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CDF4F9C-C049-ED81-7265-3D316AB15D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0827126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60484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9DA4E-4120-21F2-8AF8-24583A5C8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Function?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10318D-F86E-17F6-E9B6-5457FC1720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/>
              <a:t>A large program in C can be divided into functional parts.</a:t>
            </a:r>
          </a:p>
          <a:p>
            <a:r>
              <a:rPr lang="en-US" sz="2400" dirty="0"/>
              <a:t>Each part may be individually coded and later combined into a single unit.</a:t>
            </a:r>
          </a:p>
          <a:p>
            <a:r>
              <a:rPr lang="en-US" sz="2400" dirty="0"/>
              <a:t>These independently coded program are called as subprograms.</a:t>
            </a:r>
          </a:p>
          <a:p>
            <a:r>
              <a:rPr lang="en-US" sz="2400" dirty="0"/>
              <a:t>In C, such subprograms are referred to as </a:t>
            </a:r>
            <a:r>
              <a:rPr lang="en-US" sz="2400" b="1" dirty="0"/>
              <a:t>"Functions"</a:t>
            </a:r>
          </a:p>
        </p:txBody>
      </p:sp>
    </p:spTree>
    <p:extLst>
      <p:ext uri="{BB962C8B-B14F-4D97-AF65-F5344CB8AC3E}">
        <p14:creationId xmlns:p14="http://schemas.microsoft.com/office/powerpoint/2010/main" val="1204016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4731B-9E2B-6A52-79DA-E72212534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of Function</a:t>
            </a:r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995F14A3-04E7-8B8C-7C0F-A6A5E90FED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42223" y="2667000"/>
            <a:ext cx="6302891" cy="3124200"/>
          </a:xfrm>
        </p:spPr>
      </p:pic>
    </p:spTree>
    <p:extLst>
      <p:ext uri="{BB962C8B-B14F-4D97-AF65-F5344CB8AC3E}">
        <p14:creationId xmlns:p14="http://schemas.microsoft.com/office/powerpoint/2010/main" val="289206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7A47B-478B-F5BE-E9BC-7F87C27CB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 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BFFE3A-710D-3B6C-86B5-607CFC9F17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8596" y="750900"/>
            <a:ext cx="9493250" cy="5349412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buFont typeface="Wingdings" panose="020B0604020202020204" pitchFamily="34" charset="0"/>
              <a:buChar char="§"/>
            </a:pPr>
            <a:r>
              <a:rPr lang="en-US" sz="2400" dirty="0">
                <a:highlight>
                  <a:srgbClr val="FFFF00"/>
                </a:highlight>
              </a:rPr>
              <a:t>User Defined Functions:-</a:t>
            </a:r>
          </a:p>
          <a:p>
            <a:r>
              <a:rPr lang="en-US" sz="2400" dirty="0"/>
              <a:t>Function that is coded by user on the basis of need</a:t>
            </a:r>
          </a:p>
          <a:p>
            <a:r>
              <a:rPr lang="en-US" sz="2400" i="1" dirty="0">
                <a:ea typeface="+mn-lt"/>
                <a:cs typeface="+mn-lt"/>
              </a:rPr>
              <a:t>A C program contains </a:t>
            </a:r>
            <a:r>
              <a:rPr lang="en-US" sz="2400" i="1" err="1">
                <a:ea typeface="+mn-lt"/>
                <a:cs typeface="+mn-lt"/>
              </a:rPr>
              <a:t>atleast</a:t>
            </a:r>
            <a:r>
              <a:rPr lang="en-US" sz="2400" i="1" dirty="0">
                <a:ea typeface="+mn-lt"/>
                <a:cs typeface="+mn-lt"/>
              </a:rPr>
              <a:t> one user defined function which is "main()"</a:t>
            </a:r>
          </a:p>
          <a:p>
            <a:endParaRPr lang="en-US" sz="2400" i="1" dirty="0">
              <a:highlight>
                <a:srgbClr val="FFFF00"/>
              </a:highlight>
            </a:endParaRPr>
          </a:p>
          <a:p>
            <a:r>
              <a:rPr lang="en-US" sz="2400" i="1" dirty="0">
                <a:highlight>
                  <a:srgbClr val="FFFF00"/>
                </a:highlight>
              </a:rPr>
              <a:t>Library Functions:-</a:t>
            </a:r>
          </a:p>
          <a:p>
            <a:r>
              <a:rPr lang="en-US" sz="2400" i="1" dirty="0"/>
              <a:t>In-built functions that is provided by the c in the inbuilt Library(</a:t>
            </a:r>
            <a:r>
              <a:rPr lang="en-US" sz="2400" i="1" dirty="0" err="1"/>
              <a:t>libc</a:t>
            </a:r>
            <a:r>
              <a:rPr lang="en-US" sz="2400" i="1" dirty="0"/>
              <a:t>).</a:t>
            </a:r>
          </a:p>
          <a:p>
            <a:r>
              <a:rPr lang="en-US" sz="2400" i="1" dirty="0"/>
              <a:t>This are the predefined functions ex- </a:t>
            </a:r>
            <a:r>
              <a:rPr lang="en-US" sz="2400" i="1" dirty="0" err="1"/>
              <a:t>printf</a:t>
            </a:r>
            <a:r>
              <a:rPr lang="en-US" sz="2400" i="1" dirty="0"/>
              <a:t>(), </a:t>
            </a:r>
            <a:r>
              <a:rPr lang="en-US" sz="2400" i="1" dirty="0" err="1"/>
              <a:t>scanf</a:t>
            </a:r>
            <a:r>
              <a:rPr lang="en-US" sz="2400" i="1" dirty="0"/>
              <a:t>(), math(), etc.</a:t>
            </a:r>
          </a:p>
          <a:p>
            <a:endParaRPr lang="en-US" i="1" dirty="0"/>
          </a:p>
          <a:p>
            <a:endParaRPr lang="en-US" i="1" dirty="0">
              <a:highlight>
                <a:srgbClr val="FFFF00"/>
              </a:highlight>
            </a:endParaRPr>
          </a:p>
          <a:p>
            <a:endParaRPr lang="en-US" i="1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066153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13E5B-314F-E34C-D450-15DE39707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B2CBAA-AC51-FC03-21AC-2C01D78D61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2318032"/>
            <a:ext cx="9493250" cy="418484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/>
              <a:t>It is much easier to write a structured program where a large program can be divided into a smaller and simpler task.</a:t>
            </a:r>
          </a:p>
          <a:p>
            <a:r>
              <a:rPr lang="en-US" sz="2400" dirty="0"/>
              <a:t>Allowing the code to be called many times.</a:t>
            </a:r>
          </a:p>
          <a:p>
            <a:r>
              <a:rPr lang="en-US" sz="2400" dirty="0"/>
              <a:t>Easier to read and update.</a:t>
            </a:r>
          </a:p>
          <a:p>
            <a:r>
              <a:rPr lang="en-US" sz="2400" dirty="0"/>
              <a:t>It is easier to debug a structured program where the error is easy to find and fix.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9485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85AAA-B3CA-A264-2C23-B66D1D28E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181" y="-411253"/>
            <a:ext cx="5970797" cy="1577975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4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C0646DCF-1FED-10D3-534F-D4BD4E5FC5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4099" y="718619"/>
            <a:ext cx="7203416" cy="4882013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845270F-F8A7-C4DD-13B2-469A6EAF1D72}"/>
              </a:ext>
            </a:extLst>
          </p:cNvPr>
          <p:cNvSpPr txBox="1"/>
          <p:nvPr/>
        </p:nvSpPr>
        <p:spPr>
          <a:xfrm>
            <a:off x="8178505" y="266533"/>
            <a:ext cx="3673230" cy="424731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* Function name is cube.</a:t>
            </a:r>
          </a:p>
          <a:p>
            <a:endParaRPr lang="en-US" dirty="0"/>
          </a:p>
          <a:p>
            <a:r>
              <a:rPr lang="en-US" dirty="0"/>
              <a:t>* Variable required is int </a:t>
            </a:r>
          </a:p>
          <a:p>
            <a:endParaRPr lang="en-US" dirty="0"/>
          </a:p>
          <a:p>
            <a:r>
              <a:rPr lang="en-US" dirty="0"/>
              <a:t>* return type is int</a:t>
            </a:r>
          </a:p>
          <a:p>
            <a:endParaRPr lang="en-US" dirty="0"/>
          </a:p>
          <a:p>
            <a:r>
              <a:rPr lang="en-US" dirty="0"/>
              <a:t>*The variable passed to the function is x.</a:t>
            </a:r>
          </a:p>
          <a:p>
            <a:endParaRPr lang="en-US" dirty="0"/>
          </a:p>
          <a:p>
            <a:r>
              <a:rPr lang="en-US" dirty="0"/>
              <a:t>*Value is be passed to the function and the function is called in main() so that the function can perform specific task. It is called </a:t>
            </a:r>
            <a:r>
              <a:rPr lang="en-US" b="1" dirty="0"/>
              <a:t>Arguments</a:t>
            </a:r>
            <a:r>
              <a:rPr lang="en-US" dirty="0"/>
              <a:t>.</a:t>
            </a:r>
          </a:p>
        </p:txBody>
      </p:sp>
      <p:pic>
        <p:nvPicPr>
          <p:cNvPr id="6" name="Picture 6" descr="Text&#10;&#10;Description automatically generated">
            <a:extLst>
              <a:ext uri="{FF2B5EF4-FFF2-40B4-BE49-F238E27FC236}">
                <a16:creationId xmlns:a16="http://schemas.microsoft.com/office/drawing/2014/main" id="{4E7FDCDB-F7FD-9D43-1D4D-1295E8EFFB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1985" y="4673009"/>
            <a:ext cx="6193766" cy="1853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0679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431FB-E944-28E7-3C3D-C3544B31E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8596" y="-396875"/>
            <a:ext cx="9493249" cy="1577975"/>
          </a:xfrm>
        </p:spPr>
        <p:txBody>
          <a:bodyPr/>
          <a:lstStyle/>
          <a:p>
            <a:r>
              <a:rPr lang="en-US" dirty="0"/>
              <a:t>How the function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0A6039-AE26-10BC-F190-691EC8E6A0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8596" y="1656673"/>
            <a:ext cx="9493250" cy="3854167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000" dirty="0"/>
              <a:t>C doesn’t executes the statement in the function till the function is called.</a:t>
            </a:r>
          </a:p>
          <a:p>
            <a:r>
              <a:rPr lang="en-US" sz="2000" dirty="0"/>
              <a:t>When the function is called the program send the function information in form of arguments.</a:t>
            </a:r>
          </a:p>
          <a:p>
            <a:r>
              <a:rPr lang="en-US" sz="2000" dirty="0"/>
              <a:t>When the function is used it is referred to as </a:t>
            </a:r>
            <a:r>
              <a:rPr lang="en-US" sz="2000" b="1" dirty="0"/>
              <a:t>Called function</a:t>
            </a:r>
            <a:r>
              <a:rPr lang="en-US" sz="2000" dirty="0"/>
              <a:t>.</a:t>
            </a:r>
          </a:p>
          <a:p>
            <a:r>
              <a:rPr lang="en-US" sz="2000" dirty="0"/>
              <a:t>Function often uses data that is passed through </a:t>
            </a:r>
            <a:r>
              <a:rPr lang="en-US" sz="2000" b="1" dirty="0"/>
              <a:t>function callin</a:t>
            </a:r>
            <a:r>
              <a:rPr lang="en-US" sz="2000" dirty="0"/>
              <a:t>g.</a:t>
            </a:r>
          </a:p>
          <a:p>
            <a:r>
              <a:rPr lang="en-US" sz="2000" dirty="0"/>
              <a:t>Data is passed from the calling function to the called function by specifying the variable  in a list of argument.</a:t>
            </a:r>
          </a:p>
          <a:p>
            <a:r>
              <a:rPr lang="en-US" sz="2000" dirty="0"/>
              <a:t>Argument list cannot be used to send data. It just copies the data/variable/values that passes from the calling function.</a:t>
            </a:r>
          </a:p>
        </p:txBody>
      </p:sp>
    </p:spTree>
    <p:extLst>
      <p:ext uri="{BB962C8B-B14F-4D97-AF65-F5344CB8AC3E}">
        <p14:creationId xmlns:p14="http://schemas.microsoft.com/office/powerpoint/2010/main" val="21745443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43246-2760-68C8-C6E8-AB9DD6BDE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Prototype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54200B-7B93-DB36-8CBB-0196C3391B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sz="2000" dirty="0"/>
              <a:t>Provides the compiler with the description of the function.</a:t>
            </a:r>
          </a:p>
          <a:p>
            <a:r>
              <a:rPr lang="en-US" sz="2000" dirty="0"/>
              <a:t>It defines the function before it is called.</a:t>
            </a:r>
          </a:p>
          <a:p>
            <a:r>
              <a:rPr lang="en-US" sz="2000" dirty="0"/>
              <a:t>It is to be written at the beginning of the program.</a:t>
            </a:r>
          </a:p>
          <a:p>
            <a:r>
              <a:rPr lang="en-US" sz="2000" dirty="0"/>
              <a:t>Function prototype must have:</a:t>
            </a:r>
          </a:p>
          <a:p>
            <a:r>
              <a:rPr lang="en-US" sz="2000" dirty="0"/>
              <a:t>      Return type specifying the variable type that the function will return.</a:t>
            </a:r>
          </a:p>
          <a:p>
            <a:r>
              <a:rPr lang="en-US" sz="2400" b="1" dirty="0"/>
              <a:t>Syntax:</a:t>
            </a:r>
          </a:p>
          <a:p>
            <a:pPr marL="0" indent="0">
              <a:buNone/>
            </a:pPr>
            <a:r>
              <a:rPr lang="en-US" sz="2400" b="1" dirty="0" err="1"/>
              <a:t>Ret_type</a:t>
            </a:r>
            <a:r>
              <a:rPr lang="en-US" sz="2400" b="1" dirty="0"/>
              <a:t> </a:t>
            </a:r>
            <a:r>
              <a:rPr lang="en-US" sz="2400" b="1" dirty="0" err="1"/>
              <a:t>func_name</a:t>
            </a:r>
            <a:r>
              <a:rPr lang="en-US" sz="2400" b="1" dirty="0"/>
              <a:t>(arg1_type name1, arg2_type name2...)</a:t>
            </a:r>
          </a:p>
        </p:txBody>
      </p:sp>
    </p:spTree>
    <p:extLst>
      <p:ext uri="{BB962C8B-B14F-4D97-AF65-F5344CB8AC3E}">
        <p14:creationId xmlns:p14="http://schemas.microsoft.com/office/powerpoint/2010/main" val="33628191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Parallax</vt:lpstr>
      <vt:lpstr>Functions in C Programming</vt:lpstr>
      <vt:lpstr>Contents</vt:lpstr>
      <vt:lpstr>What is a Function?</vt:lpstr>
      <vt:lpstr>Classification of Function</vt:lpstr>
      <vt:lpstr>   </vt:lpstr>
      <vt:lpstr>Advantages of Function</vt:lpstr>
      <vt:lpstr>Example</vt:lpstr>
      <vt:lpstr>How the function works</vt:lpstr>
      <vt:lpstr>Function Prototype</vt:lpstr>
      <vt:lpstr>Function defination</vt:lpstr>
      <vt:lpstr>Function return Type</vt:lpstr>
      <vt:lpstr>Type of Functions</vt:lpstr>
      <vt:lpstr> A function with no argument and no return value</vt:lpstr>
      <vt:lpstr> A function with no argument and a return value</vt:lpstr>
      <vt:lpstr> A function with an argument/arguments and no return value</vt:lpstr>
      <vt:lpstr> A function with an argument/arguments and a return value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542</cp:revision>
  <dcterms:created xsi:type="dcterms:W3CDTF">2022-09-23T16:44:29Z</dcterms:created>
  <dcterms:modified xsi:type="dcterms:W3CDTF">2022-09-24T03:50:49Z</dcterms:modified>
</cp:coreProperties>
</file>