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5DD17-15E6-4C42-AE49-9A8694B09B64}" v="1024" dt="2022-09-27T18:49:35.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pPr/>
              <a:t>9/29/2022</a:t>
            </a:fld>
            <a:endParaRPr lang="en-US" dirty="0"/>
          </a:p>
        </p:txBody>
      </p:sp>
      <p:sp>
        <p:nvSpPr>
          <p:cNvPr id="5" name="Footer Placeholder 4">
            <a:extLst>
              <a:ext uri="{FF2B5EF4-FFF2-40B4-BE49-F238E27FC236}">
                <a16:creationId xmlns:a16="http://schemas.microsoft.com/office/drawing/2014/main" xmlns=""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xmlns="" id="{BB64C1F5-608B-4335-9F2A-17F63D5FAF0D}"/>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51B01909-73B8-4486-A749-C643B1D7E36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224346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B2B07A-258E-42DD-9A68-2C76F7D54040}"/>
              </a:ext>
            </a:extLst>
          </p:cNvPr>
          <p:cNvSpPr>
            <a:spLocks noGrp="1"/>
          </p:cNvSpPr>
          <p:nvPr>
            <p:ph type="dt" sz="half" idx="10"/>
          </p:nvPr>
        </p:nvSpPr>
        <p:spPr/>
        <p:txBody>
          <a:bodyPr/>
          <a:lstStyle/>
          <a:p>
            <a:fld id="{A4649BD0-10DB-43E7-8F22-40B3D51B8FC3}" type="datetime1">
              <a:rPr lang="en-US" smtClean="0"/>
              <a:pPr/>
              <a:t>9/29/2022</a:t>
            </a:fld>
            <a:endParaRPr lang="en-US"/>
          </a:p>
        </p:txBody>
      </p:sp>
      <p:sp>
        <p:nvSpPr>
          <p:cNvPr id="5" name="Footer Placeholder 4">
            <a:extLst>
              <a:ext uri="{FF2B5EF4-FFF2-40B4-BE49-F238E27FC236}">
                <a16:creationId xmlns:a16="http://schemas.microsoft.com/office/drawing/2014/main" xmlns=""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13979D-5589-4770-9D29-046F2B506C33}"/>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12EF7969-DB38-4989-A65C-9D190A245515}"/>
              </a:ext>
              <a:ext uri="{C183D7F6-B498-43B3-948B-1728B52AA6E4}">
                <adec:decorative xmlns:adec="http://schemas.microsoft.com/office/drawing/2017/decorative" xmlns=""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18465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4988CF8-397F-485E-8081-AFA4DADD440C}"/>
              </a:ext>
            </a:extLst>
          </p:cNvPr>
          <p:cNvSpPr>
            <a:spLocks noGrp="1"/>
          </p:cNvSpPr>
          <p:nvPr>
            <p:ph type="dt" sz="half" idx="10"/>
          </p:nvPr>
        </p:nvSpPr>
        <p:spPr/>
        <p:txBody>
          <a:bodyPr/>
          <a:lstStyle/>
          <a:p>
            <a:fld id="{0A16C79C-F566-427A-93F6-434A4E613134}" type="datetime1">
              <a:rPr lang="en-US" smtClean="0"/>
              <a:pPr/>
              <a:t>9/29/2022</a:t>
            </a:fld>
            <a:endParaRPr lang="en-US"/>
          </a:p>
        </p:txBody>
      </p:sp>
      <p:sp>
        <p:nvSpPr>
          <p:cNvPr id="5" name="Footer Placeholder 4">
            <a:extLst>
              <a:ext uri="{FF2B5EF4-FFF2-40B4-BE49-F238E27FC236}">
                <a16:creationId xmlns:a16="http://schemas.microsoft.com/office/drawing/2014/main" xmlns=""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B59537-EB47-40FA-893E-785D6FE00A5C}"/>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588F505F-2957-41FC-9AAA-962853A6719E}"/>
              </a:ext>
              <a:ext uri="{C183D7F6-B498-43B3-948B-1728B52AA6E4}">
                <adec:decorative xmlns:adec="http://schemas.microsoft.com/office/drawing/2017/decorative" xmlns=""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30707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pPr/>
              <a:t>9/29/2022</a:t>
            </a:fld>
            <a:endParaRPr lang="en-US" dirty="0"/>
          </a:p>
        </p:txBody>
      </p:sp>
      <p:sp>
        <p:nvSpPr>
          <p:cNvPr id="5" name="Footer Placeholder 4">
            <a:extLst>
              <a:ext uri="{FF2B5EF4-FFF2-40B4-BE49-F238E27FC236}">
                <a16:creationId xmlns:a16="http://schemas.microsoft.com/office/drawing/2014/main" xmlns=""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87E738-8574-490B-974B-9AD3B2AAE521}"/>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AC552FEA-472E-4E74-B31D-531852C1908D}"/>
              </a:ext>
              <a:ext uri="{C183D7F6-B498-43B3-948B-1728B52AA6E4}">
                <adec:decorative xmlns:adec="http://schemas.microsoft.com/office/drawing/2017/decorative" xmlns=""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166323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A37CAB-B545-4E42-BB5A-F1DAA9335033}"/>
              </a:ext>
            </a:extLst>
          </p:cNvPr>
          <p:cNvSpPr>
            <a:spLocks noGrp="1"/>
          </p:cNvSpPr>
          <p:nvPr>
            <p:ph type="dt" sz="half" idx="10"/>
          </p:nvPr>
        </p:nvSpPr>
        <p:spPr/>
        <p:txBody>
          <a:bodyPr/>
          <a:lstStyle/>
          <a:p>
            <a:fld id="{6C5677DE-DD04-48CC-9C18-7BE9FF2DEB6B}" type="datetime1">
              <a:rPr lang="en-US" smtClean="0"/>
              <a:pPr/>
              <a:t>9/29/2022</a:t>
            </a:fld>
            <a:endParaRPr lang="en-US"/>
          </a:p>
        </p:txBody>
      </p:sp>
      <p:sp>
        <p:nvSpPr>
          <p:cNvPr id="5" name="Footer Placeholder 4">
            <a:extLst>
              <a:ext uri="{FF2B5EF4-FFF2-40B4-BE49-F238E27FC236}">
                <a16:creationId xmlns:a16="http://schemas.microsoft.com/office/drawing/2014/main" xmlns=""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95F53F-2FA5-4B5C-A151-F07BBC002B29}"/>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37B4CDD2-E09A-418A-9131-FBDEE440A1F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361616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5080B360-2ACA-4B93-9439-591B6D3FBC3F}"/>
              </a:ext>
            </a:extLst>
          </p:cNvPr>
          <p:cNvSpPr>
            <a:spLocks noGrp="1"/>
          </p:cNvSpPr>
          <p:nvPr>
            <p:ph type="dt" sz="half" idx="10"/>
          </p:nvPr>
        </p:nvSpPr>
        <p:spPr/>
        <p:txBody>
          <a:bodyPr/>
          <a:lstStyle/>
          <a:p>
            <a:fld id="{463255ED-7101-4D18-A8AE-3B5E4CB87EA5}" type="datetime1">
              <a:rPr lang="en-US" smtClean="0"/>
              <a:pPr/>
              <a:t>9/29/2022</a:t>
            </a:fld>
            <a:endParaRPr lang="en-US"/>
          </a:p>
        </p:txBody>
      </p:sp>
      <p:sp>
        <p:nvSpPr>
          <p:cNvPr id="6" name="Footer Placeholder 5">
            <a:extLst>
              <a:ext uri="{FF2B5EF4-FFF2-40B4-BE49-F238E27FC236}">
                <a16:creationId xmlns:a16="http://schemas.microsoft.com/office/drawing/2014/main" xmlns=""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6A8F42A-11E1-42A0-8ECF-A5BBA3B8CA56}"/>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8" name="Graphic 78">
            <a:extLst>
              <a:ext uri="{FF2B5EF4-FFF2-40B4-BE49-F238E27FC236}">
                <a16:creationId xmlns:a16="http://schemas.microsoft.com/office/drawing/2014/main" xmlns="" id="{0CB61A83-9419-49FC-8074-2AB3D34FA88B}"/>
              </a:ext>
              <a:ext uri="{C183D7F6-B498-43B3-948B-1728B52AA6E4}">
                <adec:decorative xmlns:adec="http://schemas.microsoft.com/office/drawing/2017/decorative" xmlns=""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190851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D6F296B-429F-4DFC-ABC3-0A078EA99425}"/>
              </a:ext>
            </a:extLst>
          </p:cNvPr>
          <p:cNvSpPr>
            <a:spLocks noGrp="1"/>
          </p:cNvSpPr>
          <p:nvPr>
            <p:ph type="dt" sz="half" idx="10"/>
          </p:nvPr>
        </p:nvSpPr>
        <p:spPr/>
        <p:txBody>
          <a:bodyPr/>
          <a:lstStyle/>
          <a:p>
            <a:fld id="{CD52F23D-51F6-4C94-8CD5-B9ABBF67EE23}" type="datetime1">
              <a:rPr lang="en-US" smtClean="0"/>
              <a:pPr/>
              <a:t>9/29/2022</a:t>
            </a:fld>
            <a:endParaRPr lang="en-US"/>
          </a:p>
        </p:txBody>
      </p:sp>
      <p:sp>
        <p:nvSpPr>
          <p:cNvPr id="8" name="Footer Placeholder 7">
            <a:extLst>
              <a:ext uri="{FF2B5EF4-FFF2-40B4-BE49-F238E27FC236}">
                <a16:creationId xmlns:a16="http://schemas.microsoft.com/office/drawing/2014/main" xmlns=""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F73A6D9-123D-492C-B5CE-294EF2559FAB}"/>
              </a:ext>
            </a:extLst>
          </p:cNvPr>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222958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3B5EE610-5457-4E8C-B568-B8D560773B5C}"/>
              </a:ext>
            </a:extLst>
          </p:cNvPr>
          <p:cNvSpPr>
            <a:spLocks noGrp="1"/>
          </p:cNvSpPr>
          <p:nvPr>
            <p:ph type="dt" sz="half" idx="10"/>
          </p:nvPr>
        </p:nvSpPr>
        <p:spPr/>
        <p:txBody>
          <a:bodyPr/>
          <a:lstStyle/>
          <a:p>
            <a:fld id="{D51A702F-6367-4FD1-89A8-3744BE6BA9A2}" type="datetime1">
              <a:rPr lang="en-US" smtClean="0"/>
              <a:pPr/>
              <a:t>9/29/2022</a:t>
            </a:fld>
            <a:endParaRPr lang="en-US"/>
          </a:p>
        </p:txBody>
      </p:sp>
      <p:sp>
        <p:nvSpPr>
          <p:cNvPr id="4" name="Footer Placeholder 3">
            <a:extLst>
              <a:ext uri="{FF2B5EF4-FFF2-40B4-BE49-F238E27FC236}">
                <a16:creationId xmlns:a16="http://schemas.microsoft.com/office/drawing/2014/main" xmlns=""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0414C89-B968-4A85-A035-E2997A5F8498}"/>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6" name="Graphic 78">
            <a:extLst>
              <a:ext uri="{FF2B5EF4-FFF2-40B4-BE49-F238E27FC236}">
                <a16:creationId xmlns:a16="http://schemas.microsoft.com/office/drawing/2014/main" xmlns="" id="{AC45ECC6-E29C-40EF-A7C9-5A17DAFD4299}"/>
              </a:ext>
              <a:ext uri="{C183D7F6-B498-43B3-948B-1728B52AA6E4}">
                <adec:decorative xmlns:adec="http://schemas.microsoft.com/office/drawing/2017/decorative" xmlns=""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xmlns=""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xmlns=""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xmlns=""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xmlns=""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409269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7A339C-4093-4B40-8C90-52F005CA9A0E}"/>
              </a:ext>
            </a:extLst>
          </p:cNvPr>
          <p:cNvSpPr>
            <a:spLocks noGrp="1"/>
          </p:cNvSpPr>
          <p:nvPr>
            <p:ph type="dt" sz="half" idx="10"/>
          </p:nvPr>
        </p:nvSpPr>
        <p:spPr/>
        <p:txBody>
          <a:bodyPr/>
          <a:lstStyle/>
          <a:p>
            <a:fld id="{4A6E99BD-4B4F-4460-B452-0E8146ACCF8F}" type="datetime1">
              <a:rPr lang="en-US" smtClean="0"/>
              <a:pPr/>
              <a:t>9/29/2022</a:t>
            </a:fld>
            <a:endParaRPr lang="en-US"/>
          </a:p>
        </p:txBody>
      </p:sp>
      <p:sp>
        <p:nvSpPr>
          <p:cNvPr id="3" name="Footer Placeholder 2">
            <a:extLst>
              <a:ext uri="{FF2B5EF4-FFF2-40B4-BE49-F238E27FC236}">
                <a16:creationId xmlns:a16="http://schemas.microsoft.com/office/drawing/2014/main" xmlns=""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062F57B-BEB6-4973-A362-38F638E0D05C}"/>
              </a:ext>
            </a:extLst>
          </p:cNvPr>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20101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5A0D65-0423-4E45-947A-E08C8569F15F}"/>
              </a:ext>
            </a:extLst>
          </p:cNvPr>
          <p:cNvSpPr>
            <a:spLocks noGrp="1"/>
          </p:cNvSpPr>
          <p:nvPr>
            <p:ph type="dt" sz="half" idx="10"/>
          </p:nvPr>
        </p:nvSpPr>
        <p:spPr/>
        <p:txBody>
          <a:bodyPr/>
          <a:lstStyle/>
          <a:p>
            <a:fld id="{EB6FD34C-1867-42A9-AC54-D15ADD8A65E7}" type="datetime1">
              <a:rPr lang="en-US" smtClean="0"/>
              <a:pPr/>
              <a:t>9/29/2022</a:t>
            </a:fld>
            <a:endParaRPr lang="en-US"/>
          </a:p>
        </p:txBody>
      </p:sp>
      <p:sp>
        <p:nvSpPr>
          <p:cNvPr id="6" name="Footer Placeholder 5">
            <a:extLst>
              <a:ext uri="{FF2B5EF4-FFF2-40B4-BE49-F238E27FC236}">
                <a16:creationId xmlns:a16="http://schemas.microsoft.com/office/drawing/2014/main" xmlns=""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16B246-A768-4B2D-96C6-9F417852636C}"/>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8" name="Graphic 78">
            <a:extLst>
              <a:ext uri="{FF2B5EF4-FFF2-40B4-BE49-F238E27FC236}">
                <a16:creationId xmlns:a16="http://schemas.microsoft.com/office/drawing/2014/main" xmlns="" id="{839DB371-B90D-44CB-A4AF-C7BDBFD0A87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301910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1C76474-31D4-4567-B4EC-B6AF24488AE7}"/>
              </a:ext>
            </a:extLst>
          </p:cNvPr>
          <p:cNvSpPr>
            <a:spLocks noGrp="1"/>
          </p:cNvSpPr>
          <p:nvPr>
            <p:ph type="dt" sz="half" idx="10"/>
          </p:nvPr>
        </p:nvSpPr>
        <p:spPr/>
        <p:txBody>
          <a:bodyPr/>
          <a:lstStyle/>
          <a:p>
            <a:fld id="{336133E9-A654-4C17-8C3C-DDCAC83D6EBF}" type="datetime1">
              <a:rPr lang="en-US" smtClean="0"/>
              <a:pPr/>
              <a:t>9/29/2022</a:t>
            </a:fld>
            <a:endParaRPr lang="en-US"/>
          </a:p>
        </p:txBody>
      </p:sp>
      <p:sp>
        <p:nvSpPr>
          <p:cNvPr id="6" name="Footer Placeholder 5">
            <a:extLst>
              <a:ext uri="{FF2B5EF4-FFF2-40B4-BE49-F238E27FC236}">
                <a16:creationId xmlns:a16="http://schemas.microsoft.com/office/drawing/2014/main" xmlns=""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5C5C2EF-849D-4B2C-8ED6-D26553657DBA}"/>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8" name="Graphic 78">
            <a:extLst>
              <a:ext uri="{FF2B5EF4-FFF2-40B4-BE49-F238E27FC236}">
                <a16:creationId xmlns:a16="http://schemas.microsoft.com/office/drawing/2014/main" xmlns="" id="{7627CBC2-9DC2-4EE8-A2D5-849E30F2201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73606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xmlns=""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xmlns=""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xmlns=""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xmlns=""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xmlns=""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xmlns=""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xmlns=""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xmlns=""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xmlns=""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pPr/>
              <a:t>9/29/2022</a:t>
            </a:fld>
            <a:endParaRPr lang="en-US" dirty="0"/>
          </a:p>
        </p:txBody>
      </p:sp>
      <p:sp>
        <p:nvSpPr>
          <p:cNvPr id="5" name="Footer Placeholder 4">
            <a:extLst>
              <a:ext uri="{FF2B5EF4-FFF2-40B4-BE49-F238E27FC236}">
                <a16:creationId xmlns:a16="http://schemas.microsoft.com/office/drawing/2014/main" xmlns=""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xmlns=""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273202536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xmlns=""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6" name="Freeform: Shape 9">
            <a:extLst>
              <a:ext uri="{FF2B5EF4-FFF2-40B4-BE49-F238E27FC236}">
                <a16:creationId xmlns:a16="http://schemas.microsoft.com/office/drawing/2014/main" xmlns="" id="{D1DEB8A1-0BB8-48FD-8739-36D42B5F2E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7" name="Graphic 78">
            <a:extLst>
              <a:ext uri="{FF2B5EF4-FFF2-40B4-BE49-F238E27FC236}">
                <a16:creationId xmlns:a16="http://schemas.microsoft.com/office/drawing/2014/main" xmlns=""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64000" y="3267662"/>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xmlns=""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xmlns=""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xmlns=""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xmlns=""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xmlns=""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xmlns=""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19">
            <a:extLst>
              <a:ext uri="{FF2B5EF4-FFF2-40B4-BE49-F238E27FC236}">
                <a16:creationId xmlns:a16="http://schemas.microsoft.com/office/drawing/2014/main" xmlns="" id="{8E888BFA-FA2E-44AF-9D7B-16D609CD43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3330755" y="1122363"/>
            <a:ext cx="7272519" cy="1978346"/>
          </a:xfrm>
        </p:spPr>
        <p:txBody>
          <a:bodyPr>
            <a:normAutofit/>
          </a:bodyPr>
          <a:lstStyle/>
          <a:p>
            <a:r>
              <a:rPr lang="en-GB" sz="8000" b="1" dirty="0">
                <a:cs typeface="Calibri Light"/>
              </a:rPr>
              <a:t>  ARRAYS</a:t>
            </a:r>
            <a:endParaRPr lang="en-US" sz="7200" b="1" dirty="0"/>
          </a:p>
        </p:txBody>
      </p:sp>
      <p:sp>
        <p:nvSpPr>
          <p:cNvPr id="3" name="Subtitle 2"/>
          <p:cNvSpPr>
            <a:spLocks noGrp="1"/>
          </p:cNvSpPr>
          <p:nvPr>
            <p:ph type="subTitle" idx="1"/>
          </p:nvPr>
        </p:nvSpPr>
        <p:spPr>
          <a:xfrm>
            <a:off x="4064000" y="3509963"/>
            <a:ext cx="6539274" cy="1747837"/>
          </a:xfrm>
        </p:spPr>
        <p:txBody>
          <a:bodyPr vert="horz" lIns="91440" tIns="45720" rIns="91440" bIns="45720" rtlCol="0" anchor="t">
            <a:normAutofit/>
          </a:bodyPr>
          <a:lstStyle/>
          <a:p>
            <a:r>
              <a:rPr lang="en-GB" b="1" dirty="0"/>
              <a:t>PRESENTED BY: </a:t>
            </a:r>
            <a:r>
              <a:rPr lang="en-GB" b="1" dirty="0" err="1"/>
              <a:t>Swetali</a:t>
            </a:r>
            <a:r>
              <a:rPr lang="en-GB" b="1" dirty="0"/>
              <a:t> Mohanty </a:t>
            </a:r>
          </a:p>
        </p:txBody>
      </p:sp>
      <p:grpSp>
        <p:nvGrpSpPr>
          <p:cNvPr id="41" name="Group 21">
            <a:extLst>
              <a:ext uri="{FF2B5EF4-FFF2-40B4-BE49-F238E27FC236}">
                <a16:creationId xmlns:a16="http://schemas.microsoft.com/office/drawing/2014/main" xmlns="" id="{67CE019E-45F4-43D5-9AB7-9B668C6E6A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458881" y="3428995"/>
            <a:ext cx="886141" cy="802496"/>
            <a:chOff x="10948005" y="3272152"/>
            <a:chExt cx="868640" cy="786648"/>
          </a:xfrm>
          <a:solidFill>
            <a:schemeClr val="tx2">
              <a:lumMod val="60000"/>
              <a:lumOff val="40000"/>
            </a:schemeClr>
          </a:solidFill>
        </p:grpSpPr>
        <p:sp>
          <p:nvSpPr>
            <p:cNvPr id="23" name="Freeform: Shape 22">
              <a:extLst>
                <a:ext uri="{FF2B5EF4-FFF2-40B4-BE49-F238E27FC236}">
                  <a16:creationId xmlns:a16="http://schemas.microsoft.com/office/drawing/2014/main" xmlns="" id="{EC480AF2-3BB1-4050-B21E-AB449FE507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xmlns="" id="{B3E90887-79C9-41C0-B858-2F1BBDB0D7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xmlns="" id="{98C19F66-7FD5-40E7-9815-B07EFECA60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xmlns="" id="{D5C72724-3286-4EB9-9914-3494FBE166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xmlns="" id="{932523A8-D1B0-4E30-B39D-0D5333498E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xmlns="" id="{2FA0DBAA-ACBC-42C4-88B2-1EBB6EC007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51AE6197-E637-4088-81E6-76DCE41A5C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xmlns="" id="{C6CB0DFB-9195-EF2D-DB20-5E1573EEE5A8}"/>
              </a:ext>
            </a:extLst>
          </p:cNvPr>
          <p:cNvSpPr>
            <a:spLocks noGrp="1"/>
          </p:cNvSpPr>
          <p:nvPr>
            <p:ph type="title"/>
          </p:nvPr>
        </p:nvSpPr>
        <p:spPr>
          <a:xfrm>
            <a:off x="525718" y="789779"/>
            <a:ext cx="3585723" cy="3912184"/>
          </a:xfrm>
        </p:spPr>
        <p:txBody>
          <a:bodyPr anchor="t">
            <a:normAutofit/>
          </a:bodyPr>
          <a:lstStyle/>
          <a:p>
            <a:r>
              <a:rPr lang="en-GB" dirty="0"/>
              <a:t>Real life example and uses of array in daily life</a:t>
            </a:r>
          </a:p>
        </p:txBody>
      </p:sp>
      <p:grpSp>
        <p:nvGrpSpPr>
          <p:cNvPr id="10" name="Graphic 78">
            <a:extLst>
              <a:ext uri="{FF2B5EF4-FFF2-40B4-BE49-F238E27FC236}">
                <a16:creationId xmlns:a16="http://schemas.microsoft.com/office/drawing/2014/main" xmlns="" id="{2EDC2578-BDB0-4118-975D-CFCE02823D4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563724" y="776109"/>
            <a:ext cx="972241" cy="45718"/>
            <a:chOff x="4886325" y="3371754"/>
            <a:chExt cx="2418492" cy="113728"/>
          </a:xfrm>
          <a:solidFill>
            <a:schemeClr val="accent1"/>
          </a:solidFill>
        </p:grpSpPr>
        <p:sp>
          <p:nvSpPr>
            <p:cNvPr id="11" name="Graphic 78">
              <a:extLst>
                <a:ext uri="{FF2B5EF4-FFF2-40B4-BE49-F238E27FC236}">
                  <a16:creationId xmlns:a16="http://schemas.microsoft.com/office/drawing/2014/main" xmlns="" id="{FB6536F0-4A9C-46C9-96E9-22CBB33E6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 name="Graphic 78">
              <a:extLst>
                <a:ext uri="{FF2B5EF4-FFF2-40B4-BE49-F238E27FC236}">
                  <a16:creationId xmlns:a16="http://schemas.microsoft.com/office/drawing/2014/main" xmlns="" id="{DFD6A33A-F889-42D7-ADC2-DD9B88DF060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3" name="Graphic 78">
                <a:extLst>
                  <a:ext uri="{FF2B5EF4-FFF2-40B4-BE49-F238E27FC236}">
                    <a16:creationId xmlns:a16="http://schemas.microsoft.com/office/drawing/2014/main" xmlns="" id="{C375AFD7-9E86-4D19-B86E-C936D33B0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4102C78E-31A2-4DB3-8790-415EB0B48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xmlns="" id="{4F3E144D-8167-438A-B67F-50F5D9C0C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xmlns="" id="{4BE2135F-02C1-449F-B195-232E9AFDD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5D517554-A91F-0136-E676-86CAB619A39D}"/>
              </a:ext>
            </a:extLst>
          </p:cNvPr>
          <p:cNvSpPr>
            <a:spLocks noGrp="1"/>
          </p:cNvSpPr>
          <p:nvPr>
            <p:ph idx="1"/>
          </p:nvPr>
        </p:nvSpPr>
        <p:spPr>
          <a:xfrm>
            <a:off x="3812984" y="769634"/>
            <a:ext cx="8386176" cy="5367330"/>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
            </a:pPr>
            <a:r>
              <a:rPr lang="en-GB" dirty="0">
                <a:ea typeface="+mn-lt"/>
                <a:cs typeface="+mn-lt"/>
              </a:rPr>
              <a:t>Arrays are used to implement vectors, and lists in C++ STL. Arrays are used as the base of all sorting algorithms.</a:t>
            </a:r>
            <a:endParaRPr lang="en-US">
              <a:ea typeface="+mn-lt"/>
              <a:cs typeface="+mn-lt"/>
            </a:endParaRPr>
          </a:p>
          <a:p>
            <a:pPr marL="342900" indent="-342900" algn="just">
              <a:lnSpc>
                <a:spcPct val="100000"/>
              </a:lnSpc>
              <a:buFont typeface="Wingdings" panose="020B0604020202020204" pitchFamily="34" charset="0"/>
              <a:buChar char="§"/>
            </a:pPr>
            <a:r>
              <a:rPr lang="en-GB" dirty="0">
                <a:ea typeface="+mn-lt"/>
                <a:cs typeface="+mn-lt"/>
              </a:rPr>
              <a:t> Arrays are used to implement other DS like a stack, queue, etc. Used for implementing </a:t>
            </a:r>
            <a:r>
              <a:rPr lang="en-GB" dirty="0" err="1">
                <a:ea typeface="+mn-lt"/>
                <a:cs typeface="+mn-lt"/>
              </a:rPr>
              <a:t>matrice</a:t>
            </a:r>
            <a:r>
              <a:rPr lang="en-GB" dirty="0">
                <a:ea typeface="+mn-lt"/>
                <a:cs typeface="+mn-lt"/>
              </a:rPr>
              <a:t>.</a:t>
            </a:r>
          </a:p>
          <a:p>
            <a:pPr marL="342900" indent="-342900" algn="just">
              <a:lnSpc>
                <a:spcPct val="100000"/>
              </a:lnSpc>
              <a:buFont typeface="Wingdings" panose="020B0604020202020204" pitchFamily="34" charset="0"/>
              <a:buChar char="§"/>
            </a:pPr>
            <a:r>
              <a:rPr lang="en-GB" dirty="0"/>
              <a:t>For</a:t>
            </a:r>
            <a:r>
              <a:rPr lang="en-GB" dirty="0">
                <a:ea typeface="+mn-lt"/>
                <a:cs typeface="+mn-lt"/>
              </a:rPr>
              <a:t> example, </a:t>
            </a:r>
            <a:r>
              <a:rPr lang="en-GB" b="1" dirty="0">
                <a:ea typeface="+mn-lt"/>
                <a:cs typeface="+mn-lt"/>
              </a:rPr>
              <a:t>if we wish to store the contacts on our phone, then the software will simply place all our contacts in an array.</a:t>
            </a:r>
          </a:p>
          <a:p>
            <a:pPr marL="342900" indent="-342900" algn="just">
              <a:lnSpc>
                <a:spcPct val="100000"/>
              </a:lnSpc>
              <a:buFont typeface="Wingdings" panose="020B0604020202020204" pitchFamily="34" charset="0"/>
              <a:buChar char="§"/>
            </a:pPr>
            <a:r>
              <a:rPr lang="en-GB" dirty="0">
                <a:ea typeface="+mn-lt"/>
                <a:cs typeface="+mn-lt"/>
              </a:rPr>
              <a:t>2D arrays, commonly known as, matrices, are used in image processing.</a:t>
            </a:r>
            <a:endParaRPr lang="en-GB" dirty="0"/>
          </a:p>
          <a:p>
            <a:pPr marL="342900" indent="-342900" algn="just">
              <a:lnSpc>
                <a:spcPct val="100000"/>
              </a:lnSpc>
              <a:buFont typeface="Wingdings" panose="020B0604020202020204" pitchFamily="34" charset="0"/>
              <a:buChar char="§"/>
            </a:pPr>
            <a:r>
              <a:rPr lang="en-GB" dirty="0">
                <a:ea typeface="+mn-lt"/>
                <a:cs typeface="+mn-lt"/>
              </a:rPr>
              <a:t>It is also used in speech processing, in which each speech signal is an array. </a:t>
            </a:r>
            <a:endParaRPr lang="en-GB" dirty="0"/>
          </a:p>
          <a:p>
            <a:pPr marL="342900" indent="-342900" algn="just">
              <a:lnSpc>
                <a:spcPct val="100000"/>
              </a:lnSpc>
              <a:buFont typeface="Wingdings" panose="020B0604020202020204" pitchFamily="34" charset="0"/>
              <a:buChar char="§"/>
            </a:pPr>
            <a:r>
              <a:rPr lang="en-GB" dirty="0">
                <a:ea typeface="+mn-lt"/>
                <a:cs typeface="+mn-lt"/>
              </a:rPr>
              <a:t>Your viewing screen is also a multidimensional array of pixels.</a:t>
            </a:r>
            <a:endParaRPr lang="en-GB" dirty="0"/>
          </a:p>
          <a:p>
            <a:pPr marL="342900" indent="-342900" algn="just">
              <a:lnSpc>
                <a:spcPct val="100000"/>
              </a:lnSpc>
              <a:buFont typeface="Wingdings" panose="020B0604020202020204" pitchFamily="34" charset="0"/>
              <a:buChar char="§"/>
            </a:pPr>
            <a:r>
              <a:rPr lang="en-GB" dirty="0">
                <a:ea typeface="+mn-lt"/>
                <a:cs typeface="+mn-lt"/>
              </a:rPr>
              <a:t>Book titles in a Library Management Systems.</a:t>
            </a:r>
            <a:endParaRPr lang="en-GB" dirty="0"/>
          </a:p>
          <a:p>
            <a:pPr marL="342900" indent="-342900" algn="just">
              <a:lnSpc>
                <a:spcPct val="100000"/>
              </a:lnSpc>
              <a:buFont typeface="Wingdings" panose="020B0604020202020204" pitchFamily="34" charset="0"/>
              <a:buChar char="§"/>
            </a:pPr>
            <a:r>
              <a:rPr lang="en-GB" dirty="0">
                <a:ea typeface="+mn-lt"/>
                <a:cs typeface="+mn-lt"/>
              </a:rPr>
              <a:t>Online ticket booking.</a:t>
            </a:r>
            <a:endParaRPr lang="en-GB" dirty="0"/>
          </a:p>
          <a:p>
            <a:pPr marL="342900" indent="-342900" algn="just">
              <a:lnSpc>
                <a:spcPct val="100000"/>
              </a:lnSpc>
              <a:buFont typeface="Wingdings" panose="020B0604020202020204" pitchFamily="34" charset="0"/>
              <a:buChar char="§"/>
            </a:pPr>
            <a:r>
              <a:rPr lang="en-GB" dirty="0">
                <a:ea typeface="+mn-lt"/>
                <a:cs typeface="+mn-lt"/>
              </a:rPr>
              <a:t>To store images of a specific size on an android or laptop.</a:t>
            </a:r>
            <a:endParaRPr lang="en-GB" dirty="0"/>
          </a:p>
          <a:p>
            <a:pPr marL="285750" indent="-285750">
              <a:lnSpc>
                <a:spcPct val="100000"/>
              </a:lnSpc>
              <a:buFont typeface="Wingdings" panose="020B0604020202020204" pitchFamily="34" charset="0"/>
              <a:buChar char="§"/>
            </a:pPr>
            <a:endParaRPr lang="en-GB" b="1" dirty="0"/>
          </a:p>
        </p:txBody>
      </p:sp>
      <p:sp>
        <p:nvSpPr>
          <p:cNvPr id="18" name="Freeform: Shape 17">
            <a:extLst>
              <a:ext uri="{FF2B5EF4-FFF2-40B4-BE49-F238E27FC236}">
                <a16:creationId xmlns:a16="http://schemas.microsoft.com/office/drawing/2014/main" xmlns="" id="{808D4A0C-A317-468C-ABC7-9713599D8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5100515"/>
            <a:ext cx="5486401" cy="175748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xmlns="" id="{66D15788-48EC-465C-BB15-0E2B97EE0D4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75364" y="4799663"/>
            <a:ext cx="886141" cy="802496"/>
            <a:chOff x="10948005" y="3272152"/>
            <a:chExt cx="868640" cy="786648"/>
          </a:xfrm>
          <a:solidFill>
            <a:schemeClr val="accent1"/>
          </a:solidFill>
        </p:grpSpPr>
        <p:sp>
          <p:nvSpPr>
            <p:cNvPr id="21" name="Freeform: Shape 20">
              <a:extLst>
                <a:ext uri="{FF2B5EF4-FFF2-40B4-BE49-F238E27FC236}">
                  <a16:creationId xmlns:a16="http://schemas.microsoft.com/office/drawing/2014/main" xmlns="" id="{25CD05F5-33B9-4797-9B70-3606E7518F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xmlns="" id="{77568428-5E56-452D-92CF-4FEBA58E08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xmlns="" id="{ADF9CDED-1081-4C5D-B9D8-E4FFA1F2A7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xmlns="" id="{3CC9677D-E092-475D-8E7E-C43C89DDA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xmlns="" id="{5AC9D903-294F-42DE-B314-62EA405CB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xmlns="" id="{BC6A8352-AF17-4A33-BC11-6D8E09184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3427F3A2-6126-4803-9D2F-46C1F5F2BB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402421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F9C493A-9F03-49B4-B3FB-19CE5AC11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Freeform: Shape 11">
            <a:extLst>
              <a:ext uri="{FF2B5EF4-FFF2-40B4-BE49-F238E27FC236}">
                <a16:creationId xmlns:a16="http://schemas.microsoft.com/office/drawing/2014/main" xmlns="" id="{90A46C7D-C1BB-49B8-8D37-39742820E9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xmlns="" id="{61BBAB6F-65E6-4E2B-B363-6AB27C84E0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xmlns="" id="{6DA3BBB2-E620-4C13-98C9-FE1EF7D2E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xmlns="" id="{ADC9AB5D-88A1-4FA9-B467-E8EF8FFE5B5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xmlns="" id="{0867B8E5-4535-4743-8235-6612FEA410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xmlns="" id="{BE48FEA7-5915-4751-8090-63F30943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xmlns="" id="{32B378CE-44FD-4120-B9ED-7828D4EE9A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xmlns="" id="{40FA43D3-D34B-4BC7-80D0-F3E75A222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4614DA8A-97CF-244B-1F3A-71E98F8CA3F8}"/>
              </a:ext>
            </a:extLst>
          </p:cNvPr>
          <p:cNvSpPr>
            <a:spLocks noGrp="1"/>
          </p:cNvSpPr>
          <p:nvPr>
            <p:ph idx="1"/>
          </p:nvPr>
        </p:nvSpPr>
        <p:spPr>
          <a:xfrm>
            <a:off x="525717" y="2796427"/>
            <a:ext cx="6762743" cy="3274503"/>
          </a:xfrm>
        </p:spPr>
        <p:txBody>
          <a:bodyPr vert="horz" lIns="91440" tIns="45720" rIns="91440" bIns="45720" rtlCol="0" anchor="t">
            <a:normAutofit/>
          </a:bodyPr>
          <a:lstStyle/>
          <a:p>
            <a:r>
              <a:rPr lang="en-GB" sz="2800" b="1" dirty="0"/>
              <a:t>THANK YOU...</a:t>
            </a:r>
          </a:p>
        </p:txBody>
      </p:sp>
      <p:pic>
        <p:nvPicPr>
          <p:cNvPr id="7" name="Graphic 6" descr="Smiling Face with No Fill">
            <a:extLst>
              <a:ext uri="{FF2B5EF4-FFF2-40B4-BE49-F238E27FC236}">
                <a16:creationId xmlns:a16="http://schemas.microsoft.com/office/drawing/2014/main" xmlns="" id="{62489B49-BF58-73D2-A897-6E5F2456B65B}"/>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5953780" y="553415"/>
            <a:ext cx="5660211" cy="5660211"/>
          </a:xfrm>
          <a:prstGeom prst="rect">
            <a:avLst/>
          </a:prstGeom>
        </p:spPr>
      </p:pic>
      <p:sp>
        <p:nvSpPr>
          <p:cNvPr id="22" name="Freeform: Shape 21">
            <a:extLst>
              <a:ext uri="{FF2B5EF4-FFF2-40B4-BE49-F238E27FC236}">
                <a16:creationId xmlns:a16="http://schemas.microsoft.com/office/drawing/2014/main" xmlns="" id="{55820E42-2F9D-41EF-B67F-522A133B3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xmlns="" id="{13D9BC31-B57D-4933-AD83-94F462D4C2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xmlns="" id="{D84AFEA3-A055-41AE-96F3-34BA581424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xmlns="" id="{9028771F-62FA-4349-B7A8-CE1682D2CE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xmlns="" id="{319CDEE6-CB2F-49F0-B237-2A26A3D1DC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xmlns="" id="{3DD82286-02D2-4210-A797-5D502D44A3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xmlns="" id="{735449F4-80DA-4E06-B3B6-B9F519F4A6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xmlns="" id="{61FABA3B-05B6-433C-90F9-8D9691A840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E1FEBA45-D0A3-4091-9956-161EDA21A0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05812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xmlns=""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xmlns="" id="{3FD67341-DF7D-993C-9AE2-E47F0F794738}"/>
              </a:ext>
            </a:extLst>
          </p:cNvPr>
          <p:cNvSpPr>
            <a:spLocks noGrp="1"/>
          </p:cNvSpPr>
          <p:nvPr>
            <p:ph type="title"/>
          </p:nvPr>
        </p:nvSpPr>
        <p:spPr>
          <a:xfrm>
            <a:off x="525718" y="775403"/>
            <a:ext cx="5512288" cy="1835608"/>
          </a:xfrm>
        </p:spPr>
        <p:txBody>
          <a:bodyPr anchor="t">
            <a:normAutofit/>
          </a:bodyPr>
          <a:lstStyle/>
          <a:p>
            <a:r>
              <a:rPr lang="en-GB" b="1"/>
              <a:t> What is Array?</a:t>
            </a:r>
          </a:p>
        </p:txBody>
      </p:sp>
      <p:grpSp>
        <p:nvGrpSpPr>
          <p:cNvPr id="62" name="Graphic 78">
            <a:extLst>
              <a:ext uri="{FF2B5EF4-FFF2-40B4-BE49-F238E27FC236}">
                <a16:creationId xmlns:a16="http://schemas.microsoft.com/office/drawing/2014/main" xmlns="" id="{2EDC2578-BDB0-4118-975D-CFCE02823D4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563724" y="776109"/>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xmlns="" id="{FB6536F0-4A9C-46C9-96E9-22CBB33E6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3" name="Graphic 78">
              <a:extLst>
                <a:ext uri="{FF2B5EF4-FFF2-40B4-BE49-F238E27FC236}">
                  <a16:creationId xmlns:a16="http://schemas.microsoft.com/office/drawing/2014/main" xmlns="" id="{DFD6A33A-F889-42D7-ADC2-DD9B88DF060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xmlns="" id="{C375AFD7-9E86-4D19-B86E-C936D33B0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xmlns="" id="{4102C78E-31A2-4DB3-8790-415EB0B48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xmlns="" id="{4F3E144D-8167-438A-B67F-50F5D9C0C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xmlns="" id="{4BE2135F-02C1-449F-B195-232E9AFDD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61459185-296B-EBF4-DFA6-6AB66CCB2BB3}"/>
              </a:ext>
            </a:extLst>
          </p:cNvPr>
          <p:cNvSpPr>
            <a:spLocks noGrp="1"/>
          </p:cNvSpPr>
          <p:nvPr>
            <p:ph idx="1"/>
          </p:nvPr>
        </p:nvSpPr>
        <p:spPr>
          <a:xfrm>
            <a:off x="5250721" y="1114691"/>
            <a:ext cx="6574628" cy="5144455"/>
          </a:xfrm>
        </p:spPr>
        <p:txBody>
          <a:bodyPr vert="horz" lIns="91440" tIns="45720" rIns="91440" bIns="45720" rtlCol="0" anchor="t">
            <a:normAutofit/>
          </a:bodyPr>
          <a:lstStyle/>
          <a:p>
            <a:pPr algn="just"/>
            <a:r>
              <a:rPr lang="en-GB" dirty="0"/>
              <a:t>1.</a:t>
            </a:r>
            <a:r>
              <a:rPr lang="en-GB" dirty="0">
                <a:ea typeface="+mn-lt"/>
                <a:cs typeface="+mn-lt"/>
              </a:rPr>
              <a:t> An array is a collection of elements of the same type that are referenced by a common name.</a:t>
            </a:r>
            <a:endParaRPr lang="en-US"/>
          </a:p>
          <a:p>
            <a:r>
              <a:rPr lang="en-GB" dirty="0"/>
              <a:t>2. For example an array may contains all integer and character elements, but not both.</a:t>
            </a:r>
          </a:p>
          <a:p>
            <a:r>
              <a:rPr lang="en-GB" dirty="0"/>
              <a:t>3. An array is a derived datatype.</a:t>
            </a:r>
          </a:p>
          <a:p>
            <a:r>
              <a:rPr lang="en-GB" dirty="0"/>
              <a:t>4. An array index is always starts from the numerical value  0 and ends at 1 less than of the array index value.</a:t>
            </a:r>
          </a:p>
          <a:p>
            <a:r>
              <a:rPr lang="en-GB" dirty="0"/>
              <a:t>5. For example an array[n] containing  n number of elements are denotes by array[0] ,array[1]….array[n-1]. Where 0 is called lower bound  and the n-1 is called the higher bound of the array.</a:t>
            </a:r>
          </a:p>
          <a:p>
            <a:endParaRPr lang="en-GB" dirty="0"/>
          </a:p>
          <a:p>
            <a:endParaRPr lang="en-GB"/>
          </a:p>
        </p:txBody>
      </p:sp>
      <p:sp>
        <p:nvSpPr>
          <p:cNvPr id="48" name="Freeform: Shape 47">
            <a:extLst>
              <a:ext uri="{FF2B5EF4-FFF2-40B4-BE49-F238E27FC236}">
                <a16:creationId xmlns:a16="http://schemas.microsoft.com/office/drawing/2014/main" xmlns="" id="{E1BEDD21-8CC9-4E04-B8CF-CE59786DFB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4" name="Group 49">
            <a:extLst>
              <a:ext uri="{FF2B5EF4-FFF2-40B4-BE49-F238E27FC236}">
                <a16:creationId xmlns:a16="http://schemas.microsoft.com/office/drawing/2014/main" xmlns="" id="{A6DA475A-533E-4A16-A83E-0171FFB6D8B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V="1">
            <a:off x="10732601" y="535113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xmlns="" id="{9EB076CD-5E1A-4B4E-8434-EB36C96CD9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5" name="Freeform: Shape 51">
              <a:extLst>
                <a:ext uri="{FF2B5EF4-FFF2-40B4-BE49-F238E27FC236}">
                  <a16:creationId xmlns:a16="http://schemas.microsoft.com/office/drawing/2014/main" xmlns="" id="{F6EB8026-10C9-4869-9F11-AD4C064F96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xmlns="" id="{C49D45E4-020D-4F13-BA0F-A5307EA2A3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xmlns="" id="{9C88C3FA-F709-4D00-9E6D-882DB1E285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xmlns="" id="{7EDA809C-8B77-4778-9050-82BA49976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xmlns="" id="{592CBFFA-9E14-4482-8D59-A989BAD45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D801BD80-BE9E-4AFB-BEF4-435B40BD2E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5" descr="Table&#10;&#10;Description automatically generated">
            <a:extLst>
              <a:ext uri="{FF2B5EF4-FFF2-40B4-BE49-F238E27FC236}">
                <a16:creationId xmlns:a16="http://schemas.microsoft.com/office/drawing/2014/main" xmlns="" id="{66CB7950-C88E-8736-0004-5BF937E212C5}"/>
              </a:ext>
            </a:extLst>
          </p:cNvPr>
          <p:cNvPicPr>
            <a:picLocks noChangeAspect="1"/>
          </p:cNvPicPr>
          <p:nvPr/>
        </p:nvPicPr>
        <p:blipFill>
          <a:blip r:embed="rId2" cstate="print"/>
          <a:stretch>
            <a:fillRect/>
          </a:stretch>
        </p:blipFill>
        <p:spPr>
          <a:xfrm>
            <a:off x="267419" y="3778192"/>
            <a:ext cx="4871048" cy="2248975"/>
          </a:xfrm>
          <a:prstGeom prst="rect">
            <a:avLst/>
          </a:prstGeom>
        </p:spPr>
      </p:pic>
    </p:spTree>
    <p:extLst>
      <p:ext uri="{BB962C8B-B14F-4D97-AF65-F5344CB8AC3E}">
        <p14:creationId xmlns:p14="http://schemas.microsoft.com/office/powerpoint/2010/main" xmlns="" val="413035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 name="Rectangle 76">
            <a:extLst>
              <a:ext uri="{FF2B5EF4-FFF2-40B4-BE49-F238E27FC236}">
                <a16:creationId xmlns:a16="http://schemas.microsoft.com/office/drawing/2014/main" xmlns=""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xmlns="" id="{31A03511-034B-7BD3-A917-4283FA169DDB}"/>
              </a:ext>
            </a:extLst>
          </p:cNvPr>
          <p:cNvSpPr>
            <a:spLocks noGrp="1"/>
          </p:cNvSpPr>
          <p:nvPr>
            <p:ph type="title"/>
          </p:nvPr>
        </p:nvSpPr>
        <p:spPr>
          <a:xfrm>
            <a:off x="525718" y="775402"/>
            <a:ext cx="5512288" cy="3926561"/>
          </a:xfrm>
        </p:spPr>
        <p:txBody>
          <a:bodyPr anchor="t">
            <a:normAutofit/>
          </a:bodyPr>
          <a:lstStyle/>
          <a:p>
            <a:r>
              <a:rPr lang="en-GB" i="0" dirty="0">
                <a:ea typeface="+mj-lt"/>
                <a:cs typeface="+mj-lt"/>
              </a:rPr>
              <a:t>  Types of Arrays</a:t>
            </a:r>
            <a:endParaRPr lang="en-GB" i="0"/>
          </a:p>
        </p:txBody>
      </p:sp>
      <p:grpSp>
        <p:nvGrpSpPr>
          <p:cNvPr id="106" name="Graphic 78">
            <a:extLst>
              <a:ext uri="{FF2B5EF4-FFF2-40B4-BE49-F238E27FC236}">
                <a16:creationId xmlns:a16="http://schemas.microsoft.com/office/drawing/2014/main" xmlns="" id="{2EDC2578-BDB0-4118-975D-CFCE02823D4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563724" y="776109"/>
            <a:ext cx="972241" cy="45718"/>
            <a:chOff x="4886325" y="3371754"/>
            <a:chExt cx="2418492" cy="113728"/>
          </a:xfrm>
          <a:solidFill>
            <a:schemeClr val="accent1"/>
          </a:solidFill>
        </p:grpSpPr>
        <p:sp>
          <p:nvSpPr>
            <p:cNvPr id="80" name="Graphic 78">
              <a:extLst>
                <a:ext uri="{FF2B5EF4-FFF2-40B4-BE49-F238E27FC236}">
                  <a16:creationId xmlns:a16="http://schemas.microsoft.com/office/drawing/2014/main" xmlns="" id="{FB6536F0-4A9C-46C9-96E9-22CBB33E6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7" name="Graphic 78">
              <a:extLst>
                <a:ext uri="{FF2B5EF4-FFF2-40B4-BE49-F238E27FC236}">
                  <a16:creationId xmlns:a16="http://schemas.microsoft.com/office/drawing/2014/main" xmlns="" id="{DFD6A33A-F889-42D7-ADC2-DD9B88DF060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82" name="Graphic 78">
                <a:extLst>
                  <a:ext uri="{FF2B5EF4-FFF2-40B4-BE49-F238E27FC236}">
                    <a16:creationId xmlns:a16="http://schemas.microsoft.com/office/drawing/2014/main" xmlns="" id="{C375AFD7-9E86-4D19-B86E-C936D33B0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xmlns="" id="{4102C78E-31A2-4DB3-8790-415EB0B48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xmlns="" id="{4F3E144D-8167-438A-B67F-50F5D9C0C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xmlns="" id="{4BE2135F-02C1-449F-B195-232E9AFDD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69" name="Content Placeholder 2">
            <a:extLst>
              <a:ext uri="{FF2B5EF4-FFF2-40B4-BE49-F238E27FC236}">
                <a16:creationId xmlns:a16="http://schemas.microsoft.com/office/drawing/2014/main" xmlns="" id="{016F0CBA-BFA6-2EAD-6E48-098E0AA6F9F6}"/>
              </a:ext>
            </a:extLst>
          </p:cNvPr>
          <p:cNvSpPr>
            <a:spLocks noGrp="1"/>
          </p:cNvSpPr>
          <p:nvPr>
            <p:ph idx="1"/>
          </p:nvPr>
        </p:nvSpPr>
        <p:spPr>
          <a:xfrm>
            <a:off x="5092569" y="1114690"/>
            <a:ext cx="5827005" cy="4864122"/>
          </a:xfrm>
        </p:spPr>
        <p:txBody>
          <a:bodyPr vert="horz" lIns="91440" tIns="45720" rIns="91440" bIns="45720" rtlCol="0" anchor="t">
            <a:normAutofit/>
          </a:bodyPr>
          <a:lstStyle/>
          <a:p>
            <a:r>
              <a:rPr lang="en-GB" sz="2400" dirty="0"/>
              <a:t>Array can be categorized into different types. They are</a:t>
            </a:r>
          </a:p>
          <a:p>
            <a:pPr algn="just"/>
            <a:endParaRPr lang="en-GB" sz="2400" dirty="0"/>
          </a:p>
          <a:p>
            <a:pPr marL="342900" indent="-342900">
              <a:buFont typeface="Wingdings" panose="020B0604020202020204" pitchFamily="34" charset="0"/>
              <a:buChar char="Ø"/>
            </a:pPr>
            <a:r>
              <a:rPr lang="en-GB" sz="2400" dirty="0"/>
              <a:t>One dimensional Array</a:t>
            </a:r>
          </a:p>
          <a:p>
            <a:pPr marL="342900" indent="-342900">
              <a:buFont typeface="Wingdings" panose="020B0604020202020204" pitchFamily="34" charset="0"/>
              <a:buChar char="Ø"/>
            </a:pPr>
            <a:r>
              <a:rPr lang="en-GB" sz="2400" dirty="0"/>
              <a:t>Two dimensional Arrays</a:t>
            </a:r>
          </a:p>
          <a:p>
            <a:pPr marL="342900" indent="-342900">
              <a:buFont typeface="Wingdings" panose="020B0604020202020204" pitchFamily="34" charset="0"/>
              <a:buChar char="Ø"/>
            </a:pPr>
            <a:r>
              <a:rPr lang="en-GB" sz="2400" dirty="0"/>
              <a:t>Multidimensional Arrays</a:t>
            </a:r>
          </a:p>
        </p:txBody>
      </p:sp>
      <p:sp>
        <p:nvSpPr>
          <p:cNvPr id="87" name="Freeform: Shape 86">
            <a:extLst>
              <a:ext uri="{FF2B5EF4-FFF2-40B4-BE49-F238E27FC236}">
                <a16:creationId xmlns:a16="http://schemas.microsoft.com/office/drawing/2014/main" xmlns="" id="{808D4A0C-A317-468C-ABC7-9713599D8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5100515"/>
            <a:ext cx="5486401" cy="175748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8" name="Group 88">
            <a:extLst>
              <a:ext uri="{FF2B5EF4-FFF2-40B4-BE49-F238E27FC236}">
                <a16:creationId xmlns:a16="http://schemas.microsoft.com/office/drawing/2014/main" xmlns="" id="{66D15788-48EC-465C-BB15-0E2B97EE0D4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75364" y="4799663"/>
            <a:ext cx="886141" cy="802496"/>
            <a:chOff x="10948005" y="3272152"/>
            <a:chExt cx="868640" cy="786648"/>
          </a:xfrm>
          <a:solidFill>
            <a:schemeClr val="accent1"/>
          </a:solidFill>
        </p:grpSpPr>
        <p:sp>
          <p:nvSpPr>
            <p:cNvPr id="109" name="Freeform: Shape 89">
              <a:extLst>
                <a:ext uri="{FF2B5EF4-FFF2-40B4-BE49-F238E27FC236}">
                  <a16:creationId xmlns:a16="http://schemas.microsoft.com/office/drawing/2014/main" xmlns="" id="{25CD05F5-33B9-4797-9B70-3606E7518F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0" name="Freeform: Shape 90">
              <a:extLst>
                <a:ext uri="{FF2B5EF4-FFF2-40B4-BE49-F238E27FC236}">
                  <a16:creationId xmlns:a16="http://schemas.microsoft.com/office/drawing/2014/main" xmlns="" id="{77568428-5E56-452D-92CF-4FEBA58E08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Freeform: Shape 91">
              <a:extLst>
                <a:ext uri="{FF2B5EF4-FFF2-40B4-BE49-F238E27FC236}">
                  <a16:creationId xmlns:a16="http://schemas.microsoft.com/office/drawing/2014/main" xmlns="" id="{ADF9CDED-1081-4C5D-B9D8-E4FFA1F2A7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Graphic 12">
              <a:extLst>
                <a:ext uri="{FF2B5EF4-FFF2-40B4-BE49-F238E27FC236}">
                  <a16:creationId xmlns:a16="http://schemas.microsoft.com/office/drawing/2014/main" xmlns="" id="{3CC9677D-E092-475D-8E7E-C43C89DDA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4" name="Graphic 15">
              <a:extLst>
                <a:ext uri="{FF2B5EF4-FFF2-40B4-BE49-F238E27FC236}">
                  <a16:creationId xmlns:a16="http://schemas.microsoft.com/office/drawing/2014/main" xmlns="" id="{5AC9D903-294F-42DE-B314-62EA405CB2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5" name="Graphic 15">
              <a:extLst>
                <a:ext uri="{FF2B5EF4-FFF2-40B4-BE49-F238E27FC236}">
                  <a16:creationId xmlns:a16="http://schemas.microsoft.com/office/drawing/2014/main" xmlns="" id="{BC6A8352-AF17-4A33-BC11-6D8E09184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3427F3A2-6126-4803-9D2F-46C1F5F2BB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408479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xmlns="" id="{2F9C493A-9F03-49B4-B3FB-19CE5AC11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xmlns="" id="{0BD0366F-FEDC-1E2E-19B6-2FC4CA68CE59}"/>
              </a:ext>
            </a:extLst>
          </p:cNvPr>
          <p:cNvSpPr>
            <a:spLocks noGrp="1"/>
          </p:cNvSpPr>
          <p:nvPr>
            <p:ph type="title"/>
          </p:nvPr>
        </p:nvSpPr>
        <p:spPr>
          <a:xfrm>
            <a:off x="525717" y="787068"/>
            <a:ext cx="4663649" cy="1455091"/>
          </a:xfrm>
        </p:spPr>
        <p:txBody>
          <a:bodyPr>
            <a:normAutofit/>
          </a:bodyPr>
          <a:lstStyle/>
          <a:p>
            <a:r>
              <a:rPr lang="en-GB" dirty="0"/>
              <a:t>One Dimensional Array</a:t>
            </a:r>
          </a:p>
        </p:txBody>
      </p:sp>
      <p:sp>
        <p:nvSpPr>
          <p:cNvPr id="58" name="Freeform: Shape 57">
            <a:extLst>
              <a:ext uri="{FF2B5EF4-FFF2-40B4-BE49-F238E27FC236}">
                <a16:creationId xmlns:a16="http://schemas.microsoft.com/office/drawing/2014/main" xmlns="" id="{90A46C7D-C1BB-49B8-8D37-39742820E9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0" name="Graphic 78">
            <a:extLst>
              <a:ext uri="{FF2B5EF4-FFF2-40B4-BE49-F238E27FC236}">
                <a16:creationId xmlns:a16="http://schemas.microsoft.com/office/drawing/2014/main" xmlns="" id="{61BBAB6F-65E6-4E2B-B363-6AB27C84E0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25717" y="2585111"/>
            <a:ext cx="972241" cy="45718"/>
            <a:chOff x="4886325" y="3371754"/>
            <a:chExt cx="2418492" cy="113728"/>
          </a:xfrm>
          <a:solidFill>
            <a:schemeClr val="accent1"/>
          </a:solidFill>
        </p:grpSpPr>
        <p:sp>
          <p:nvSpPr>
            <p:cNvPr id="61" name="Graphic 78">
              <a:extLst>
                <a:ext uri="{FF2B5EF4-FFF2-40B4-BE49-F238E27FC236}">
                  <a16:creationId xmlns:a16="http://schemas.microsoft.com/office/drawing/2014/main" xmlns="" id="{6DA3BBB2-E620-4C13-98C9-FE1EF7D2E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2" name="Graphic 78">
              <a:extLst>
                <a:ext uri="{FF2B5EF4-FFF2-40B4-BE49-F238E27FC236}">
                  <a16:creationId xmlns:a16="http://schemas.microsoft.com/office/drawing/2014/main" xmlns="" id="{ADC9AB5D-88A1-4FA9-B467-E8EF8FFE5B5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63" name="Graphic 78">
                <a:extLst>
                  <a:ext uri="{FF2B5EF4-FFF2-40B4-BE49-F238E27FC236}">
                    <a16:creationId xmlns:a16="http://schemas.microsoft.com/office/drawing/2014/main" xmlns="" id="{0867B8E5-4535-4743-8235-6612FEA410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xmlns="" id="{BE48FEA7-5915-4751-8090-63F30943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xmlns="" id="{32B378CE-44FD-4120-B9ED-7828D4EE9A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6" name="Graphic 78">
                <a:extLst>
                  <a:ext uri="{FF2B5EF4-FFF2-40B4-BE49-F238E27FC236}">
                    <a16:creationId xmlns:a16="http://schemas.microsoft.com/office/drawing/2014/main" xmlns="" id="{40FA43D3-D34B-4BC7-80D0-F3E75A222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143319CB-DA12-48B3-D37E-3EB5DDC132B2}"/>
              </a:ext>
            </a:extLst>
          </p:cNvPr>
          <p:cNvSpPr>
            <a:spLocks noGrp="1"/>
          </p:cNvSpPr>
          <p:nvPr>
            <p:ph idx="1"/>
          </p:nvPr>
        </p:nvSpPr>
        <p:spPr>
          <a:xfrm>
            <a:off x="525717" y="2796427"/>
            <a:ext cx="5238743" cy="3274503"/>
          </a:xfrm>
        </p:spPr>
        <p:txBody>
          <a:bodyPr vert="horz" lIns="91440" tIns="45720" rIns="91440" bIns="45720" rtlCol="0" anchor="t">
            <a:normAutofit fontScale="92500"/>
          </a:bodyPr>
          <a:lstStyle/>
          <a:p>
            <a:pPr algn="just"/>
            <a:r>
              <a:rPr lang="en-GB" sz="2400" dirty="0">
                <a:ea typeface="+mn-lt"/>
                <a:cs typeface="+mn-lt"/>
              </a:rPr>
              <a:t>A One-Dimensional Array is the simplest form of an Array in which the elements are stored linearly and can be accessed individually by specifying the index value of each element stored in the array.</a:t>
            </a:r>
            <a:endParaRPr lang="en-US" sz="2400" dirty="0">
              <a:ea typeface="+mn-lt"/>
              <a:cs typeface="+mn-lt"/>
            </a:endParaRPr>
          </a:p>
          <a:p>
            <a:endParaRPr lang="en-GB" sz="2400" dirty="0"/>
          </a:p>
          <a:p>
            <a:r>
              <a:rPr lang="en-GB" sz="2400" dirty="0">
                <a:ea typeface="+mn-lt"/>
                <a:cs typeface="+mn-lt"/>
              </a:rPr>
              <a:t> Syntax: </a:t>
            </a:r>
            <a:r>
              <a:rPr lang="en-GB" sz="2400" b="1" dirty="0">
                <a:ea typeface="+mn-lt"/>
                <a:cs typeface="+mn-lt"/>
              </a:rPr>
              <a:t>datatype </a:t>
            </a:r>
            <a:r>
              <a:rPr lang="en-GB" sz="2400" b="1" dirty="0" err="1">
                <a:ea typeface="+mn-lt"/>
                <a:cs typeface="+mn-lt"/>
              </a:rPr>
              <a:t>array_name</a:t>
            </a:r>
            <a:r>
              <a:rPr lang="en-GB" sz="2400" b="1" dirty="0">
                <a:ea typeface="+mn-lt"/>
                <a:cs typeface="+mn-lt"/>
              </a:rPr>
              <a:t>[size]</a:t>
            </a:r>
            <a:r>
              <a:rPr lang="en-GB" b="1" dirty="0">
                <a:ea typeface="+mn-lt"/>
                <a:cs typeface="+mn-lt"/>
              </a:rPr>
              <a:t>;</a:t>
            </a:r>
          </a:p>
          <a:p>
            <a:endParaRPr lang="en-GB" b="1"/>
          </a:p>
        </p:txBody>
      </p:sp>
      <p:pic>
        <p:nvPicPr>
          <p:cNvPr id="5" name="Picture 5" descr="Diagram&#10;&#10;Description automatically generated">
            <a:extLst>
              <a:ext uri="{FF2B5EF4-FFF2-40B4-BE49-F238E27FC236}">
                <a16:creationId xmlns:a16="http://schemas.microsoft.com/office/drawing/2014/main" xmlns="" id="{55CEA08F-973B-0F0A-6939-276D81FADF5A}"/>
              </a:ext>
            </a:extLst>
          </p:cNvPr>
          <p:cNvPicPr>
            <a:picLocks noChangeAspect="1"/>
          </p:cNvPicPr>
          <p:nvPr/>
        </p:nvPicPr>
        <p:blipFill>
          <a:blip r:embed="rId2" cstate="print"/>
          <a:stretch>
            <a:fillRect/>
          </a:stretch>
        </p:blipFill>
        <p:spPr>
          <a:xfrm>
            <a:off x="5982535" y="2718176"/>
            <a:ext cx="5660211" cy="2193331"/>
          </a:xfrm>
          <a:prstGeom prst="rect">
            <a:avLst/>
          </a:prstGeom>
        </p:spPr>
      </p:pic>
      <p:sp>
        <p:nvSpPr>
          <p:cNvPr id="68" name="Freeform: Shape 67">
            <a:extLst>
              <a:ext uri="{FF2B5EF4-FFF2-40B4-BE49-F238E27FC236}">
                <a16:creationId xmlns:a16="http://schemas.microsoft.com/office/drawing/2014/main" xmlns="" id="{55820E42-2F9D-41EF-B67F-522A133B3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0" name="Group 69">
            <a:extLst>
              <a:ext uri="{FF2B5EF4-FFF2-40B4-BE49-F238E27FC236}">
                <a16:creationId xmlns:a16="http://schemas.microsoft.com/office/drawing/2014/main" xmlns="" id="{13D9BC31-B57D-4933-AD83-94F462D4C2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76050" y="5204025"/>
            <a:ext cx="886141" cy="802496"/>
            <a:chOff x="10948005" y="3272152"/>
            <a:chExt cx="868640" cy="786648"/>
          </a:xfrm>
          <a:solidFill>
            <a:schemeClr val="accent1"/>
          </a:solidFill>
        </p:grpSpPr>
        <p:sp>
          <p:nvSpPr>
            <p:cNvPr id="71" name="Freeform: Shape 70">
              <a:extLst>
                <a:ext uri="{FF2B5EF4-FFF2-40B4-BE49-F238E27FC236}">
                  <a16:creationId xmlns:a16="http://schemas.microsoft.com/office/drawing/2014/main" xmlns="" id="{D84AFEA3-A055-41AE-96F3-34BA581424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Freeform: Shape 71">
              <a:extLst>
                <a:ext uri="{FF2B5EF4-FFF2-40B4-BE49-F238E27FC236}">
                  <a16:creationId xmlns:a16="http://schemas.microsoft.com/office/drawing/2014/main" xmlns="" id="{9028771F-62FA-4349-B7A8-CE1682D2CE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3" name="Freeform: Shape 72">
              <a:extLst>
                <a:ext uri="{FF2B5EF4-FFF2-40B4-BE49-F238E27FC236}">
                  <a16:creationId xmlns:a16="http://schemas.microsoft.com/office/drawing/2014/main" xmlns="" id="{319CDEE6-CB2F-49F0-B237-2A26A3D1DC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4" name="Graphic 12">
              <a:extLst>
                <a:ext uri="{FF2B5EF4-FFF2-40B4-BE49-F238E27FC236}">
                  <a16:creationId xmlns:a16="http://schemas.microsoft.com/office/drawing/2014/main" xmlns="" id="{3DD82286-02D2-4210-A797-5D502D44A3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5" name="Graphic 15">
              <a:extLst>
                <a:ext uri="{FF2B5EF4-FFF2-40B4-BE49-F238E27FC236}">
                  <a16:creationId xmlns:a16="http://schemas.microsoft.com/office/drawing/2014/main" xmlns="" id="{735449F4-80DA-4E06-B3B6-B9F519F4A6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6" name="Graphic 15">
              <a:extLst>
                <a:ext uri="{FF2B5EF4-FFF2-40B4-BE49-F238E27FC236}">
                  <a16:creationId xmlns:a16="http://schemas.microsoft.com/office/drawing/2014/main" xmlns="" id="{61FABA3B-05B6-433C-90F9-8D9691A840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E1FEBA45-D0A3-4091-9956-161EDA21A0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139829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xmlns=""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xmlns="" id="{C26752E6-7E4A-FE84-4CDF-9723D1276103}"/>
              </a:ext>
            </a:extLst>
          </p:cNvPr>
          <p:cNvSpPr>
            <a:spLocks noGrp="1"/>
          </p:cNvSpPr>
          <p:nvPr>
            <p:ph type="title"/>
          </p:nvPr>
        </p:nvSpPr>
        <p:spPr>
          <a:xfrm>
            <a:off x="80020" y="1524000"/>
            <a:ext cx="4208839" cy="2131474"/>
          </a:xfrm>
        </p:spPr>
        <p:txBody>
          <a:bodyPr anchor="t">
            <a:normAutofit/>
          </a:bodyPr>
          <a:lstStyle/>
          <a:p>
            <a:r>
              <a:rPr lang="en-GB" sz="2800" dirty="0"/>
              <a:t>Declaration of </a:t>
            </a:r>
            <a:r>
              <a:rPr lang="en-GB" sz="2800" dirty="0">
                <a:ea typeface="+mj-lt"/>
                <a:cs typeface="+mj-lt"/>
              </a:rPr>
              <a:t>One Dimensional Array</a:t>
            </a:r>
            <a:endParaRPr lang="en-GB" sz="2800" dirty="0"/>
          </a:p>
        </p:txBody>
      </p:sp>
      <p:sp>
        <p:nvSpPr>
          <p:cNvPr id="31" name="Freeform: Shape 9">
            <a:extLst>
              <a:ext uri="{FF2B5EF4-FFF2-40B4-BE49-F238E27FC236}">
                <a16:creationId xmlns:a16="http://schemas.microsoft.com/office/drawing/2014/main" xmlns="" id="{3AB5BF24-836F-4A13-AAE6-3EEB92256D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285870" y="-1272272"/>
            <a:ext cx="1349830" cy="3894372"/>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aphic 78">
            <a:extLst>
              <a:ext uri="{FF2B5EF4-FFF2-40B4-BE49-F238E27FC236}">
                <a16:creationId xmlns:a16="http://schemas.microsoft.com/office/drawing/2014/main" xmlns="" id="{AFA309B8-3551-4D00-8F72-F8224F39C89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814577" y="1628048"/>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xmlns="" id="{8C5ABE74-2784-4339-960F-DE07433564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xmlns="" id="{9B02DBFF-C7B0-4205-8D48-C39852D943BB}"/>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xmlns="" id="{0AE5FE2D-F4EC-428F-94E7-AAE7762219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xmlns="" id="{BA1B0A68-AF93-4CFA-A1EE-324301A9BF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xmlns="" id="{4F9EB863-21D4-401D-9E61-1D25B48C9D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xmlns="" id="{F3093249-66A1-4C01-B378-49E15A9AB7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9347DB40-A97B-D981-62CC-B9F8B6C20B5E}"/>
              </a:ext>
            </a:extLst>
          </p:cNvPr>
          <p:cNvSpPr>
            <a:spLocks noGrp="1"/>
          </p:cNvSpPr>
          <p:nvPr>
            <p:ph idx="1"/>
          </p:nvPr>
        </p:nvSpPr>
        <p:spPr>
          <a:xfrm>
            <a:off x="4700339" y="1930973"/>
            <a:ext cx="6754683" cy="4254916"/>
          </a:xfrm>
        </p:spPr>
        <p:txBody>
          <a:bodyPr vert="horz" lIns="91440" tIns="45720" rIns="91440" bIns="45720" rtlCol="0" anchor="t">
            <a:normAutofit/>
          </a:bodyPr>
          <a:lstStyle/>
          <a:p>
            <a:pPr algn="just"/>
            <a:r>
              <a:rPr lang="en-GB" sz="2400" dirty="0"/>
              <a:t>1. The general form of array declaration is type </a:t>
            </a:r>
            <a:r>
              <a:rPr lang="en-GB" sz="2400" b="1" dirty="0" err="1"/>
              <a:t>array_name</a:t>
            </a:r>
            <a:r>
              <a:rPr lang="en-GB" sz="2400" b="1" dirty="0"/>
              <a:t> [size].</a:t>
            </a:r>
            <a:endParaRPr lang="en-US" sz="2400"/>
          </a:p>
          <a:p>
            <a:r>
              <a:rPr lang="en-GB" sz="2400" dirty="0"/>
              <a:t>2. Here the type specifies the data type of elements int the array ,such as </a:t>
            </a:r>
            <a:r>
              <a:rPr lang="en-GB" sz="2400" b="1" dirty="0"/>
              <a:t>int , float or char .</a:t>
            </a:r>
          </a:p>
          <a:p>
            <a:r>
              <a:rPr lang="en-GB" sz="2400" dirty="0"/>
              <a:t>3. The size indicates the maximum numbers of elements that can be stored inside the array.</a:t>
            </a:r>
          </a:p>
          <a:p>
            <a:r>
              <a:rPr lang="en-GB" sz="2400" dirty="0"/>
              <a:t>For example: </a:t>
            </a:r>
            <a:r>
              <a:rPr lang="en-GB" sz="2400" b="1" dirty="0"/>
              <a:t>int a[10]</a:t>
            </a:r>
          </a:p>
        </p:txBody>
      </p:sp>
      <p:sp>
        <p:nvSpPr>
          <p:cNvPr id="33" name="Freeform: Shape 19">
            <a:extLst>
              <a:ext uri="{FF2B5EF4-FFF2-40B4-BE49-F238E27FC236}">
                <a16:creationId xmlns:a16="http://schemas.microsoft.com/office/drawing/2014/main" xmlns="" id="{01AB72E4-85FE-4925-94E8-F8DC756A0A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xmlns="" id="{2B5F2BAA-9430-49D4-AFB2-873C0C5B32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76050" y="5204025"/>
            <a:ext cx="886141" cy="802496"/>
            <a:chOff x="10948005" y="3272152"/>
            <a:chExt cx="868640" cy="786648"/>
          </a:xfrm>
          <a:solidFill>
            <a:schemeClr val="accent1">
              <a:lumMod val="60000"/>
              <a:lumOff val="40000"/>
            </a:schemeClr>
          </a:solidFill>
        </p:grpSpPr>
        <p:sp>
          <p:nvSpPr>
            <p:cNvPr id="23" name="Freeform: Shape 22">
              <a:extLst>
                <a:ext uri="{FF2B5EF4-FFF2-40B4-BE49-F238E27FC236}">
                  <a16:creationId xmlns:a16="http://schemas.microsoft.com/office/drawing/2014/main" xmlns="" id="{934902B3-2AE0-4E5A-A88A-6F2E21C69B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xmlns="" id="{9207F540-3EC2-4C41-BB1C-64800269E1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xmlns="" id="{00680360-D392-4B29-AAE9-59D48E5485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xmlns="" id="{9E693E54-E127-4A47-A6B4-2D6169CF3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xmlns="" id="{AE27342A-086B-4F33-95AE-81BCA416DA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xmlns="" id="{3EEBDF54-E0D8-4010-A38F-616CF8255A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EE4438AD-CF0A-44D7-9B3E-5C01024978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04359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57">
            <a:extLst>
              <a:ext uri="{FF2B5EF4-FFF2-40B4-BE49-F238E27FC236}">
                <a16:creationId xmlns:a16="http://schemas.microsoft.com/office/drawing/2014/main" xmlns="" id="{142D98E1-37D2-4470-BF74-845E897954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86" name="Graphic 78">
            <a:extLst>
              <a:ext uri="{FF2B5EF4-FFF2-40B4-BE49-F238E27FC236}">
                <a16:creationId xmlns:a16="http://schemas.microsoft.com/office/drawing/2014/main" xmlns="" id="{2EDC2578-BDB0-4118-975D-CFCE02823D4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563724" y="776109"/>
            <a:ext cx="972241" cy="45718"/>
            <a:chOff x="4886325" y="3371754"/>
            <a:chExt cx="2418492" cy="113728"/>
          </a:xfrm>
          <a:solidFill>
            <a:schemeClr val="accent1"/>
          </a:solidFill>
        </p:grpSpPr>
        <p:sp>
          <p:nvSpPr>
            <p:cNvPr id="61" name="Graphic 78">
              <a:extLst>
                <a:ext uri="{FF2B5EF4-FFF2-40B4-BE49-F238E27FC236}">
                  <a16:creationId xmlns:a16="http://schemas.microsoft.com/office/drawing/2014/main" xmlns="" id="{FB6536F0-4A9C-46C9-96E9-22CBB33E61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7" name="Graphic 78">
              <a:extLst>
                <a:ext uri="{FF2B5EF4-FFF2-40B4-BE49-F238E27FC236}">
                  <a16:creationId xmlns:a16="http://schemas.microsoft.com/office/drawing/2014/main" xmlns="" id="{DFD6A33A-F889-42D7-ADC2-DD9B88DF060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63" name="Graphic 78">
                <a:extLst>
                  <a:ext uri="{FF2B5EF4-FFF2-40B4-BE49-F238E27FC236}">
                    <a16:creationId xmlns:a16="http://schemas.microsoft.com/office/drawing/2014/main" xmlns="" id="{C375AFD7-9E86-4D19-B86E-C936D33B0D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xmlns="" id="{4102C78E-31A2-4DB3-8790-415EB0B48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xmlns="" id="{4F3E144D-8167-438A-B67F-50F5D9C0C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6" name="Graphic 78">
                <a:extLst>
                  <a:ext uri="{FF2B5EF4-FFF2-40B4-BE49-F238E27FC236}">
                    <a16:creationId xmlns:a16="http://schemas.microsoft.com/office/drawing/2014/main" xmlns="" id="{4BE2135F-02C1-449F-B195-232E9AFDD6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2" name="Picture 2" descr="Table&#10;&#10;Description automatically generated">
            <a:extLst>
              <a:ext uri="{FF2B5EF4-FFF2-40B4-BE49-F238E27FC236}">
                <a16:creationId xmlns:a16="http://schemas.microsoft.com/office/drawing/2014/main" xmlns="" id="{DB7F689A-F0A7-9B2F-1860-D05F8935D791}"/>
              </a:ext>
            </a:extLst>
          </p:cNvPr>
          <p:cNvPicPr>
            <a:picLocks noChangeAspect="1"/>
          </p:cNvPicPr>
          <p:nvPr/>
        </p:nvPicPr>
        <p:blipFill>
          <a:blip r:embed="rId2" cstate="print"/>
          <a:stretch>
            <a:fillRect/>
          </a:stretch>
        </p:blipFill>
        <p:spPr>
          <a:xfrm>
            <a:off x="518452" y="3078900"/>
            <a:ext cx="5008742" cy="2539342"/>
          </a:xfrm>
          <a:prstGeom prst="rect">
            <a:avLst/>
          </a:prstGeom>
        </p:spPr>
      </p:pic>
      <p:sp>
        <p:nvSpPr>
          <p:cNvPr id="10" name="Content Placeholder 9">
            <a:extLst>
              <a:ext uri="{FF2B5EF4-FFF2-40B4-BE49-F238E27FC236}">
                <a16:creationId xmlns:a16="http://schemas.microsoft.com/office/drawing/2014/main" xmlns="" id="{BBF34A24-1C38-BA09-A133-16B3603648C9}"/>
              </a:ext>
            </a:extLst>
          </p:cNvPr>
          <p:cNvSpPr>
            <a:spLocks noGrp="1"/>
          </p:cNvSpPr>
          <p:nvPr>
            <p:ph idx="1"/>
          </p:nvPr>
        </p:nvSpPr>
        <p:spPr>
          <a:xfrm>
            <a:off x="5653286" y="1114691"/>
            <a:ext cx="6243949" cy="5144455"/>
          </a:xfrm>
        </p:spPr>
        <p:txBody>
          <a:bodyPr vert="horz" lIns="91440" tIns="45720" rIns="91440" bIns="45720" rtlCol="0" anchor="t">
            <a:normAutofit/>
          </a:bodyPr>
          <a:lstStyle/>
          <a:p>
            <a:r>
              <a:rPr lang="en-GB" sz="3600" b="1" i="1" dirty="0">
                <a:ea typeface="+mn-lt"/>
                <a:cs typeface="+mn-lt"/>
              </a:rPr>
              <a:t>Two  Dimensional Array</a:t>
            </a:r>
          </a:p>
          <a:p>
            <a:endParaRPr lang="en-GB" b="1" i="1"/>
          </a:p>
          <a:p>
            <a:pPr algn="just"/>
            <a:r>
              <a:rPr lang="en-GB" sz="2400" dirty="0">
                <a:ea typeface="+mn-lt"/>
                <a:cs typeface="+mn-lt"/>
              </a:rPr>
              <a:t>A </a:t>
            </a:r>
            <a:r>
              <a:rPr lang="en-GB" sz="2400" b="1" dirty="0">
                <a:ea typeface="+mn-lt"/>
                <a:cs typeface="+mn-lt"/>
              </a:rPr>
              <a:t>two-dimensional array</a:t>
            </a:r>
            <a:r>
              <a:rPr lang="en-GB" sz="2400" dirty="0">
                <a:ea typeface="+mn-lt"/>
                <a:cs typeface="+mn-lt"/>
              </a:rPr>
              <a:t> in C can be thought of as a matrix with rows and columns. The general syntax used to declare a two-dimensional array is:</a:t>
            </a:r>
          </a:p>
          <a:p>
            <a:pPr algn="just"/>
            <a:endParaRPr lang="en-GB" sz="2400" dirty="0"/>
          </a:p>
          <a:p>
            <a:pPr algn="just"/>
            <a:r>
              <a:rPr lang="en-GB" sz="2400" b="1" dirty="0" err="1">
                <a:ea typeface="+mn-lt"/>
                <a:cs typeface="+mn-lt"/>
              </a:rPr>
              <a:t>Data_type</a:t>
            </a:r>
            <a:r>
              <a:rPr lang="en-GB" sz="2400" b="1" dirty="0">
                <a:ea typeface="+mn-lt"/>
                <a:cs typeface="+mn-lt"/>
              </a:rPr>
              <a:t> </a:t>
            </a:r>
            <a:r>
              <a:rPr lang="en-GB" sz="2400" b="1" dirty="0" err="1">
                <a:ea typeface="+mn-lt"/>
                <a:cs typeface="+mn-lt"/>
              </a:rPr>
              <a:t>name_of</a:t>
            </a:r>
            <a:r>
              <a:rPr lang="en-GB" sz="2400" b="1" dirty="0">
                <a:ea typeface="+mn-lt"/>
                <a:cs typeface="+mn-lt"/>
              </a:rPr>
              <a:t> the array[rows][index];</a:t>
            </a:r>
            <a:endParaRPr lang="en-GB" dirty="0"/>
          </a:p>
        </p:txBody>
      </p:sp>
      <p:sp>
        <p:nvSpPr>
          <p:cNvPr id="88" name="Freeform: Shape 67">
            <a:extLst>
              <a:ext uri="{FF2B5EF4-FFF2-40B4-BE49-F238E27FC236}">
                <a16:creationId xmlns:a16="http://schemas.microsoft.com/office/drawing/2014/main" xmlns="" id="{E1BEDD21-8CC9-4E04-B8CF-CE59786DFB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9" name="Group 69">
            <a:extLst>
              <a:ext uri="{FF2B5EF4-FFF2-40B4-BE49-F238E27FC236}">
                <a16:creationId xmlns:a16="http://schemas.microsoft.com/office/drawing/2014/main" xmlns="" id="{A6DA475A-533E-4A16-A83E-0171FFB6D8B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V="1">
            <a:off x="10732601" y="5351135"/>
            <a:ext cx="886141" cy="802496"/>
            <a:chOff x="10948005" y="3272152"/>
            <a:chExt cx="868640" cy="786648"/>
          </a:xfrm>
          <a:solidFill>
            <a:schemeClr val="accent1"/>
          </a:solidFill>
        </p:grpSpPr>
        <p:sp>
          <p:nvSpPr>
            <p:cNvPr id="71" name="Freeform: Shape 70">
              <a:extLst>
                <a:ext uri="{FF2B5EF4-FFF2-40B4-BE49-F238E27FC236}">
                  <a16:creationId xmlns:a16="http://schemas.microsoft.com/office/drawing/2014/main" xmlns="" id="{9EB076CD-5E1A-4B4E-8434-EB36C96CD9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0" name="Freeform: Shape 71">
              <a:extLst>
                <a:ext uri="{FF2B5EF4-FFF2-40B4-BE49-F238E27FC236}">
                  <a16:creationId xmlns:a16="http://schemas.microsoft.com/office/drawing/2014/main" xmlns="" id="{F6EB8026-10C9-4869-9F11-AD4C064F96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3" name="Freeform: Shape 72">
              <a:extLst>
                <a:ext uri="{FF2B5EF4-FFF2-40B4-BE49-F238E27FC236}">
                  <a16:creationId xmlns:a16="http://schemas.microsoft.com/office/drawing/2014/main" xmlns="" id="{C49D45E4-020D-4F13-BA0F-A5307EA2A3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4" name="Graphic 12">
              <a:extLst>
                <a:ext uri="{FF2B5EF4-FFF2-40B4-BE49-F238E27FC236}">
                  <a16:creationId xmlns:a16="http://schemas.microsoft.com/office/drawing/2014/main" xmlns="" id="{9C88C3FA-F709-4D00-9E6D-882DB1E285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5" name="Graphic 15">
              <a:extLst>
                <a:ext uri="{FF2B5EF4-FFF2-40B4-BE49-F238E27FC236}">
                  <a16:creationId xmlns:a16="http://schemas.microsoft.com/office/drawing/2014/main" xmlns="" id="{7EDA809C-8B77-4778-9050-82BA49976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6" name="Graphic 15">
              <a:extLst>
                <a:ext uri="{FF2B5EF4-FFF2-40B4-BE49-F238E27FC236}">
                  <a16:creationId xmlns:a16="http://schemas.microsoft.com/office/drawing/2014/main" xmlns="" id="{592CBFFA-9E14-4482-8D59-A989BAD450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D801BD80-BE9E-4AFB-BEF4-435B40BD2E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93348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xmlns="" id="{2F9C493A-9F03-49B4-B3FB-19CE5AC11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Freeform: Shape 9">
            <a:extLst>
              <a:ext uri="{FF2B5EF4-FFF2-40B4-BE49-F238E27FC236}">
                <a16:creationId xmlns:a16="http://schemas.microsoft.com/office/drawing/2014/main" xmlns="" id="{90A46C7D-C1BB-49B8-8D37-39742820E9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2621BAC9-A5BD-6037-BF56-AA6EFB5F7D63}"/>
              </a:ext>
            </a:extLst>
          </p:cNvPr>
          <p:cNvSpPr>
            <a:spLocks noGrp="1"/>
          </p:cNvSpPr>
          <p:nvPr>
            <p:ph type="title"/>
          </p:nvPr>
        </p:nvSpPr>
        <p:spPr>
          <a:xfrm>
            <a:off x="525717" y="787068"/>
            <a:ext cx="7602283" cy="1455091"/>
          </a:xfrm>
        </p:spPr>
        <p:txBody>
          <a:bodyPr>
            <a:normAutofit/>
          </a:bodyPr>
          <a:lstStyle/>
          <a:p>
            <a:r>
              <a:rPr lang="en-GB" dirty="0">
                <a:ea typeface="+mj-lt"/>
                <a:cs typeface="+mj-lt"/>
              </a:rPr>
              <a:t>Declaration of Two Dimensional Array</a:t>
            </a:r>
            <a:endParaRPr lang="en-US" dirty="0">
              <a:ea typeface="+mj-lt"/>
              <a:cs typeface="+mj-lt"/>
            </a:endParaRPr>
          </a:p>
        </p:txBody>
      </p:sp>
      <p:grpSp>
        <p:nvGrpSpPr>
          <p:cNvPr id="12" name="Graphic 78">
            <a:extLst>
              <a:ext uri="{FF2B5EF4-FFF2-40B4-BE49-F238E27FC236}">
                <a16:creationId xmlns:a16="http://schemas.microsoft.com/office/drawing/2014/main" xmlns="" id="{61BBAB6F-65E6-4E2B-B363-6AB27C84E0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25717" y="2585111"/>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xmlns="" id="{6DA3BBB2-E620-4C13-98C9-FE1EF7D2E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xmlns="" id="{ADC9AB5D-88A1-4FA9-B467-E8EF8FFE5B5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xmlns="" id="{0867B8E5-4535-4743-8235-6612FEA410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xmlns="" id="{BE48FEA7-5915-4751-8090-63F30943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xmlns="" id="{32B378CE-44FD-4120-B9ED-7828D4EE9A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xmlns="" id="{40FA43D3-D34B-4BC7-80D0-F3E75A222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3220CC56-3E01-6583-6B49-47938F0785A1}"/>
              </a:ext>
            </a:extLst>
          </p:cNvPr>
          <p:cNvSpPr>
            <a:spLocks noGrp="1"/>
          </p:cNvSpPr>
          <p:nvPr>
            <p:ph idx="1"/>
          </p:nvPr>
        </p:nvSpPr>
        <p:spPr>
          <a:xfrm>
            <a:off x="525717" y="2796427"/>
            <a:ext cx="10621528" cy="3274503"/>
          </a:xfrm>
        </p:spPr>
        <p:txBody>
          <a:bodyPr vert="horz" lIns="91440" tIns="45720" rIns="91440" bIns="45720" rtlCol="0" anchor="t">
            <a:normAutofit fontScale="85000" lnSpcReduction="20000"/>
          </a:bodyPr>
          <a:lstStyle/>
          <a:p>
            <a:pPr algn="just">
              <a:lnSpc>
                <a:spcPct val="100000"/>
              </a:lnSpc>
            </a:pPr>
            <a:r>
              <a:rPr lang="en-GB" sz="2800" dirty="0">
                <a:ea typeface="+mn-lt"/>
                <a:cs typeface="+mn-lt"/>
              </a:rPr>
              <a:t>2D array can also be declared as an </a:t>
            </a:r>
            <a:r>
              <a:rPr lang="en-GB" sz="2800" i="1" dirty="0">
                <a:ea typeface="+mn-lt"/>
                <a:cs typeface="+mn-lt"/>
              </a:rPr>
              <a:t>int</a:t>
            </a:r>
            <a:r>
              <a:rPr lang="en-GB" sz="2800" dirty="0">
                <a:ea typeface="+mn-lt"/>
                <a:cs typeface="+mn-lt"/>
              </a:rPr>
              <a:t>, </a:t>
            </a:r>
            <a:r>
              <a:rPr lang="en-GB" sz="2800" i="1" dirty="0">
                <a:ea typeface="+mn-lt"/>
                <a:cs typeface="+mn-lt"/>
              </a:rPr>
              <a:t>char</a:t>
            </a:r>
            <a:r>
              <a:rPr lang="en-GB" sz="2800" dirty="0">
                <a:ea typeface="+mn-lt"/>
                <a:cs typeface="+mn-lt"/>
              </a:rPr>
              <a:t>, </a:t>
            </a:r>
            <a:r>
              <a:rPr lang="en-GB" sz="2800" i="1" dirty="0">
                <a:ea typeface="+mn-lt"/>
                <a:cs typeface="+mn-lt"/>
              </a:rPr>
              <a:t>float</a:t>
            </a:r>
            <a:r>
              <a:rPr lang="en-GB" sz="2800" dirty="0">
                <a:ea typeface="+mn-lt"/>
                <a:cs typeface="+mn-lt"/>
              </a:rPr>
              <a:t>, </a:t>
            </a:r>
            <a:r>
              <a:rPr lang="en-GB" sz="2800" i="1" dirty="0">
                <a:ea typeface="+mn-lt"/>
                <a:cs typeface="+mn-lt"/>
              </a:rPr>
              <a:t>double</a:t>
            </a:r>
            <a:r>
              <a:rPr lang="en-GB" sz="2800" dirty="0">
                <a:ea typeface="+mn-lt"/>
                <a:cs typeface="+mn-lt"/>
              </a:rPr>
              <a:t>, etc.</a:t>
            </a:r>
            <a:endParaRPr lang="en-GB" sz="2800"/>
          </a:p>
          <a:p>
            <a:pPr algn="just">
              <a:lnSpc>
                <a:spcPct val="100000"/>
              </a:lnSpc>
            </a:pPr>
            <a:endParaRPr lang="en-GB" sz="2800" dirty="0">
              <a:latin typeface="Avenir Next LT Pro"/>
              <a:ea typeface="+mn-lt"/>
              <a:cs typeface="+mn-lt"/>
            </a:endParaRPr>
          </a:p>
          <a:p>
            <a:pPr algn="just">
              <a:lnSpc>
                <a:spcPct val="100000"/>
              </a:lnSpc>
            </a:pPr>
            <a:r>
              <a:rPr lang="en-GB" sz="2800" b="1" dirty="0">
                <a:latin typeface="Consolas"/>
                <a:ea typeface="+mn-lt"/>
                <a:cs typeface="+mn-lt"/>
              </a:rPr>
              <a:t>2D array declaration:</a:t>
            </a:r>
            <a:r>
              <a:rPr lang="en-GB" sz="2800" dirty="0">
                <a:latin typeface="Consolas"/>
                <a:ea typeface="+mn-lt"/>
                <a:cs typeface="+mn-lt"/>
              </a:rPr>
              <a:t>
</a:t>
            </a:r>
            <a:r>
              <a:rPr lang="en-GB" sz="2800" b="1" dirty="0">
                <a:latin typeface="Consolas"/>
                <a:ea typeface="+mn-lt"/>
                <a:cs typeface="+mn-lt"/>
              </a:rPr>
              <a:t>datatype</a:t>
            </a:r>
            <a:r>
              <a:rPr lang="en-GB" sz="2800" dirty="0">
                <a:latin typeface="Consolas"/>
                <a:ea typeface="+mn-lt"/>
                <a:cs typeface="+mn-lt"/>
              </a:rPr>
              <a:t> </a:t>
            </a:r>
            <a:r>
              <a:rPr lang="en-GB" sz="2800" b="1" dirty="0" err="1">
                <a:latin typeface="Consolas"/>
                <a:ea typeface="+mn-lt"/>
                <a:cs typeface="+mn-lt"/>
              </a:rPr>
              <a:t>arrayVariableName</a:t>
            </a:r>
            <a:r>
              <a:rPr lang="en-GB" sz="2800" dirty="0">
                <a:latin typeface="Consolas"/>
                <a:ea typeface="+mn-lt"/>
                <a:cs typeface="+mn-lt"/>
              </a:rPr>
              <a:t>[number of rows] [number of columns]
int </a:t>
            </a:r>
            <a:r>
              <a:rPr lang="en-GB" sz="2800" dirty="0" err="1">
                <a:latin typeface="Consolas"/>
                <a:ea typeface="+mn-lt"/>
                <a:cs typeface="+mn-lt"/>
              </a:rPr>
              <a:t>num</a:t>
            </a:r>
            <a:r>
              <a:rPr lang="en-GB" sz="2800" dirty="0">
                <a:latin typeface="Consolas"/>
                <a:ea typeface="+mn-lt"/>
                <a:cs typeface="+mn-lt"/>
              </a:rPr>
              <a:t>[10][5]; 
</a:t>
            </a:r>
            <a:r>
              <a:rPr lang="en-GB" sz="1900" dirty="0">
                <a:latin typeface="Consolas"/>
                <a:ea typeface="+mn-lt"/>
                <a:cs typeface="+mn-lt"/>
              </a:rPr>
              <a:t>
</a:t>
            </a:r>
            <a:endParaRPr lang="en-GB" sz="1900" dirty="0">
              <a:latin typeface="Consolas"/>
            </a:endParaRPr>
          </a:p>
        </p:txBody>
      </p:sp>
      <p:sp>
        <p:nvSpPr>
          <p:cNvPr id="33" name="Freeform: Shape 19">
            <a:extLst>
              <a:ext uri="{FF2B5EF4-FFF2-40B4-BE49-F238E27FC236}">
                <a16:creationId xmlns:a16="http://schemas.microsoft.com/office/drawing/2014/main" xmlns="" id="{D5B4F0F5-BE58-4EC0-B650-A71A07437C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xmlns="" id="{E700C1F5-B637-45FE-96CC-270D263A597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76050" y="520402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xmlns="" id="{83DA22C9-3830-4323-9087-6D7C1E6AA3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xmlns="" id="{A5AC4DA9-FD16-4055-8D2D-95D615C03C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xmlns="" id="{8BA7D58E-9AB5-4B54-A635-2E86BEC7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xmlns="" id="{B7D72779-BBD2-4D64-B6B1-E052E227EB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xmlns="" id="{569BD34C-BFEF-4FB1-A094-2D9E687CDF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xmlns="" id="{DC258A66-ED52-4FA3-96CE-7932E91F51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BEC6A48C-21EF-4485-9836-0445500033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85069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735B7-57E6-F50C-DCFF-4338F2134ECB}"/>
              </a:ext>
            </a:extLst>
          </p:cNvPr>
          <p:cNvSpPr>
            <a:spLocks noGrp="1"/>
          </p:cNvSpPr>
          <p:nvPr>
            <p:ph type="title"/>
          </p:nvPr>
        </p:nvSpPr>
        <p:spPr/>
        <p:txBody>
          <a:bodyPr/>
          <a:lstStyle/>
          <a:p>
            <a:r>
              <a:rPr lang="en-GB" dirty="0">
                <a:ea typeface="+mj-lt"/>
                <a:cs typeface="+mj-lt"/>
              </a:rPr>
              <a:t> Multi Dimensional Array</a:t>
            </a:r>
            <a:endParaRPr lang="en-US" dirty="0"/>
          </a:p>
        </p:txBody>
      </p:sp>
      <p:sp>
        <p:nvSpPr>
          <p:cNvPr id="3" name="Content Placeholder 2">
            <a:extLst>
              <a:ext uri="{FF2B5EF4-FFF2-40B4-BE49-F238E27FC236}">
                <a16:creationId xmlns:a16="http://schemas.microsoft.com/office/drawing/2014/main" xmlns="" id="{CBB4D574-5410-1C8F-1DC2-2A6F5A79544E}"/>
              </a:ext>
            </a:extLst>
          </p:cNvPr>
          <p:cNvSpPr>
            <a:spLocks noGrp="1"/>
          </p:cNvSpPr>
          <p:nvPr>
            <p:ph idx="1"/>
          </p:nvPr>
        </p:nvSpPr>
        <p:spPr>
          <a:xfrm>
            <a:off x="525717" y="2521885"/>
            <a:ext cx="10580764" cy="3549045"/>
          </a:xfrm>
        </p:spPr>
        <p:txBody>
          <a:bodyPr vert="horz" lIns="91440" tIns="45720" rIns="91440" bIns="45720" rtlCol="0" anchor="t">
            <a:normAutofit/>
          </a:bodyPr>
          <a:lstStyle/>
          <a:p>
            <a:pPr algn="just"/>
            <a:r>
              <a:rPr lang="en-GB" sz="2800" dirty="0">
                <a:ea typeface="+mn-lt"/>
                <a:cs typeface="+mn-lt"/>
              </a:rPr>
              <a:t>An array of arrays is called a multi-dimensional array. In simple words, an array created with more than one dimension (size) is called a multi-dimensional array. The multi-dimensional array can be of a two-dimensional array or three-dimensional array or four-dimensional array or more. </a:t>
            </a:r>
            <a:endParaRPr lang="en-US" sz="2800" dirty="0"/>
          </a:p>
          <a:p>
            <a:r>
              <a:rPr lang="en-GB" sz="2800" b="1" dirty="0">
                <a:ea typeface="+mn-lt"/>
                <a:cs typeface="+mn-lt"/>
              </a:rPr>
              <a:t>Syntax: type name[size1][size2]…[</a:t>
            </a:r>
            <a:r>
              <a:rPr lang="en-GB" sz="2800" b="1" dirty="0" err="1">
                <a:ea typeface="+mn-lt"/>
                <a:cs typeface="+mn-lt"/>
              </a:rPr>
              <a:t>sizeN</a:t>
            </a:r>
            <a:r>
              <a:rPr lang="en-GB" sz="2800" b="1" dirty="0">
                <a:ea typeface="+mn-lt"/>
                <a:cs typeface="+mn-lt"/>
              </a:rPr>
              <a:t>];</a:t>
            </a:r>
            <a:br>
              <a:rPr lang="en-GB" sz="2800" b="1" dirty="0">
                <a:ea typeface="+mn-lt"/>
                <a:cs typeface="+mn-lt"/>
              </a:rPr>
            </a:br>
            <a:r>
              <a:rPr lang="en-GB" sz="2800" b="1" dirty="0">
                <a:ea typeface="+mn-lt"/>
                <a:cs typeface="+mn-lt"/>
              </a:rPr>
              <a:t>Example: int a[3][3][3];</a:t>
            </a:r>
            <a:endParaRPr lang="en-GB" sz="2800" dirty="0"/>
          </a:p>
          <a:p>
            <a:endParaRPr lang="en-GB" dirty="0"/>
          </a:p>
        </p:txBody>
      </p:sp>
    </p:spTree>
    <p:extLst>
      <p:ext uri="{BB962C8B-B14F-4D97-AF65-F5344CB8AC3E}">
        <p14:creationId xmlns:p14="http://schemas.microsoft.com/office/powerpoint/2010/main" xmlns="" val="62581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xmlns="" id="{2F9C493A-9F03-49B4-B3FB-19CE5AC11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Freeform: Shape 9">
            <a:extLst>
              <a:ext uri="{FF2B5EF4-FFF2-40B4-BE49-F238E27FC236}">
                <a16:creationId xmlns:a16="http://schemas.microsoft.com/office/drawing/2014/main" xmlns="" id="{90A46C7D-C1BB-49B8-8D37-39742820E9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769043E6-93A1-B53F-5704-10F09BFC4CAB}"/>
              </a:ext>
            </a:extLst>
          </p:cNvPr>
          <p:cNvSpPr>
            <a:spLocks noGrp="1"/>
          </p:cNvSpPr>
          <p:nvPr>
            <p:ph type="title"/>
          </p:nvPr>
        </p:nvSpPr>
        <p:spPr>
          <a:xfrm>
            <a:off x="525717" y="787068"/>
            <a:ext cx="7602283" cy="1455091"/>
          </a:xfrm>
        </p:spPr>
        <p:txBody>
          <a:bodyPr>
            <a:normAutofit/>
          </a:bodyPr>
          <a:lstStyle/>
          <a:p>
            <a:r>
              <a:rPr lang="en-GB" dirty="0"/>
              <a:t>Advantage of Array</a:t>
            </a:r>
          </a:p>
        </p:txBody>
      </p:sp>
      <p:grpSp>
        <p:nvGrpSpPr>
          <p:cNvPr id="12" name="Graphic 78">
            <a:extLst>
              <a:ext uri="{FF2B5EF4-FFF2-40B4-BE49-F238E27FC236}">
                <a16:creationId xmlns:a16="http://schemas.microsoft.com/office/drawing/2014/main" xmlns="" id="{61BBAB6F-65E6-4E2B-B363-6AB27C84E0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25717" y="2585111"/>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xmlns="" id="{6DA3BBB2-E620-4C13-98C9-FE1EF7D2E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xmlns="" id="{ADC9AB5D-88A1-4FA9-B467-E8EF8FFE5B5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xmlns="" id="{0867B8E5-4535-4743-8235-6612FEA410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xmlns="" id="{BE48FEA7-5915-4751-8090-63F30943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xmlns="" id="{32B378CE-44FD-4120-B9ED-7828D4EE9A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xmlns="" id="{40FA43D3-D34B-4BC7-80D0-F3E75A222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63C6D0A5-CB75-3174-C364-42051AFBA6D4}"/>
              </a:ext>
            </a:extLst>
          </p:cNvPr>
          <p:cNvSpPr>
            <a:spLocks noGrp="1"/>
          </p:cNvSpPr>
          <p:nvPr>
            <p:ph idx="1"/>
          </p:nvPr>
        </p:nvSpPr>
        <p:spPr>
          <a:xfrm>
            <a:off x="525717" y="2796427"/>
            <a:ext cx="10262094" cy="3274503"/>
          </a:xfrm>
        </p:spPr>
        <p:txBody>
          <a:bodyPr vert="horz" lIns="91440" tIns="45720" rIns="91440" bIns="45720" rtlCol="0" anchor="t">
            <a:noAutofit/>
          </a:bodyPr>
          <a:lstStyle/>
          <a:p>
            <a:pPr algn="just"/>
            <a:r>
              <a:rPr lang="en-GB" sz="2400" dirty="0"/>
              <a:t>1.Huge amount of </a:t>
            </a:r>
            <a:r>
              <a:rPr lang="en-GB" sz="2400" dirty="0" smtClean="0"/>
              <a:t>data </a:t>
            </a:r>
            <a:r>
              <a:rPr lang="en-GB" sz="2400" dirty="0"/>
              <a:t>can be </a:t>
            </a:r>
            <a:r>
              <a:rPr lang="en-GB" sz="2400" dirty="0" smtClean="0"/>
              <a:t>stored </a:t>
            </a:r>
            <a:r>
              <a:rPr lang="en-GB" sz="2400" dirty="0"/>
              <a:t>under single variable name.</a:t>
            </a:r>
            <a:endParaRPr lang="en-US" sz="2400" dirty="0"/>
          </a:p>
          <a:p>
            <a:pPr algn="just"/>
            <a:r>
              <a:rPr lang="en-GB" sz="2400" dirty="0"/>
              <a:t>2.</a:t>
            </a:r>
            <a:r>
              <a:rPr lang="en-GB" sz="2400" dirty="0">
                <a:ea typeface="+mn-lt"/>
                <a:cs typeface="+mn-lt"/>
              </a:rPr>
              <a:t>In an array, accessing an element is very easy by using the index number.</a:t>
            </a:r>
          </a:p>
          <a:p>
            <a:pPr algn="just"/>
            <a:r>
              <a:rPr lang="en-GB" sz="2400" dirty="0"/>
              <a:t>3.</a:t>
            </a:r>
            <a:r>
              <a:rPr lang="en-GB" sz="2400" dirty="0">
                <a:ea typeface="+mn-lt"/>
                <a:cs typeface="+mn-lt"/>
              </a:rPr>
              <a:t>The search process can be applied to an array easily.</a:t>
            </a:r>
            <a:endParaRPr lang="en-GB" sz="2400" dirty="0"/>
          </a:p>
          <a:p>
            <a:pPr algn="just"/>
            <a:r>
              <a:rPr lang="en-GB" sz="2400" dirty="0"/>
              <a:t>4. Two dimensional array are used to represent the matrix.</a:t>
            </a:r>
          </a:p>
        </p:txBody>
      </p:sp>
      <p:sp>
        <p:nvSpPr>
          <p:cNvPr id="33" name="Freeform: Shape 19">
            <a:extLst>
              <a:ext uri="{FF2B5EF4-FFF2-40B4-BE49-F238E27FC236}">
                <a16:creationId xmlns:a16="http://schemas.microsoft.com/office/drawing/2014/main" xmlns="" id="{D5B4F0F5-BE58-4EC0-B650-A71A07437C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xmlns="" id="{E700C1F5-B637-45FE-96CC-270D263A597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76050" y="520402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xmlns="" id="{83DA22C9-3830-4323-9087-6D7C1E6AA3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xmlns="" id="{A5AC4DA9-FD16-4055-8D2D-95D615C03C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xmlns="" id="{8BA7D58E-9AB5-4B54-A635-2E86BEC7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xmlns="" id="{B7D72779-BBD2-4D64-B6B1-E052E227EB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xmlns="" id="{569BD34C-BFEF-4FB1-A094-2D9E687CDF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xmlns="" id="{DC258A66-ED52-4FA3-96CE-7932E91F51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BEC6A48C-21EF-4485-9836-0445500033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404691883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224</TotalTime>
  <Words>248</Words>
  <Application>Microsoft Office PowerPoint</Application>
  <PresentationFormat>Custom</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RocaVTI</vt:lpstr>
      <vt:lpstr>  ARRAYS</vt:lpstr>
      <vt:lpstr> What is Array?</vt:lpstr>
      <vt:lpstr>  Types of Arrays</vt:lpstr>
      <vt:lpstr>One Dimensional Array</vt:lpstr>
      <vt:lpstr>Declaration of One Dimensional Array</vt:lpstr>
      <vt:lpstr>Slide 6</vt:lpstr>
      <vt:lpstr>Declaration of Two Dimensional Array</vt:lpstr>
      <vt:lpstr> Multi Dimensional Array</vt:lpstr>
      <vt:lpstr>Advantage of Array</vt:lpstr>
      <vt:lpstr>Real life example and uses of array in daily life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381</cp:revision>
  <dcterms:created xsi:type="dcterms:W3CDTF">2022-09-27T16:53:40Z</dcterms:created>
  <dcterms:modified xsi:type="dcterms:W3CDTF">2022-09-29T08:33:30Z</dcterms:modified>
</cp:coreProperties>
</file>