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59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1031B01-20CE-4935-BB2B-7CD1E69502A0}" type="datetimeFigureOut">
              <a:rPr lang="en-GB" smtClean="0"/>
              <a:pPr/>
              <a:t>09/05/2021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8C2598-473A-4E21-AB40-3A1881E61CD9}" type="slidenum">
              <a:rPr lang="en-GB" smtClean="0"/>
              <a:pPr/>
              <a:t>‹#›</a:t>
            </a:fld>
            <a:endParaRPr lang="en-GB"/>
          </a:p>
        </p:txBody>
      </p:sp>
    </p:spTree>
    <p:extLst>
      <p:ext uri="{BB962C8B-B14F-4D97-AF65-F5344CB8AC3E}">
        <p14:creationId xmlns:p14="http://schemas.microsoft.com/office/powerpoint/2010/main" xmlns="" val="3499485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1031B01-20CE-4935-BB2B-7CD1E69502A0}" type="datetimeFigureOut">
              <a:rPr lang="en-GB" smtClean="0"/>
              <a:pPr/>
              <a:t>09/05/2021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8C2598-473A-4E21-AB40-3A1881E61CD9}" type="slidenum">
              <a:rPr lang="en-GB" smtClean="0"/>
              <a:pPr/>
              <a:t>‹#›</a:t>
            </a:fld>
            <a:endParaRPr lang="en-GB"/>
          </a:p>
        </p:txBody>
      </p:sp>
    </p:spTree>
    <p:extLst>
      <p:ext uri="{BB962C8B-B14F-4D97-AF65-F5344CB8AC3E}">
        <p14:creationId xmlns:p14="http://schemas.microsoft.com/office/powerpoint/2010/main" xmlns="" val="36791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1031B01-20CE-4935-BB2B-7CD1E69502A0}" type="datetimeFigureOut">
              <a:rPr lang="en-GB" smtClean="0"/>
              <a:pPr/>
              <a:t>09/05/2021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8C2598-473A-4E21-AB40-3A1881E61CD9}" type="slidenum">
              <a:rPr lang="en-GB" smtClean="0"/>
              <a:pPr/>
              <a:t>‹#›</a:t>
            </a:fld>
            <a:endParaRPr lang="en-GB"/>
          </a:p>
        </p:txBody>
      </p:sp>
    </p:spTree>
    <p:extLst>
      <p:ext uri="{BB962C8B-B14F-4D97-AF65-F5344CB8AC3E}">
        <p14:creationId xmlns:p14="http://schemas.microsoft.com/office/powerpoint/2010/main" xmlns="" val="158361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1031B01-20CE-4935-BB2B-7CD1E69502A0}" type="datetimeFigureOut">
              <a:rPr lang="en-GB" smtClean="0"/>
              <a:pPr/>
              <a:t>09/05/2021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8C2598-473A-4E21-AB40-3A1881E61CD9}" type="slidenum">
              <a:rPr lang="en-GB" smtClean="0"/>
              <a:pPr/>
              <a:t>‹#›</a:t>
            </a:fld>
            <a:endParaRPr lang="en-GB"/>
          </a:p>
        </p:txBody>
      </p:sp>
    </p:spTree>
    <p:extLst>
      <p:ext uri="{BB962C8B-B14F-4D97-AF65-F5344CB8AC3E}">
        <p14:creationId xmlns:p14="http://schemas.microsoft.com/office/powerpoint/2010/main" xmlns="" val="689227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031B01-20CE-4935-BB2B-7CD1E69502A0}" type="datetimeFigureOut">
              <a:rPr lang="en-GB" smtClean="0"/>
              <a:pPr/>
              <a:t>09/05/2021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8C2598-473A-4E21-AB40-3A1881E61CD9}" type="slidenum">
              <a:rPr lang="en-GB" smtClean="0"/>
              <a:pPr/>
              <a:t>‹#›</a:t>
            </a:fld>
            <a:endParaRPr lang="en-GB"/>
          </a:p>
        </p:txBody>
      </p:sp>
    </p:spTree>
    <p:extLst>
      <p:ext uri="{BB962C8B-B14F-4D97-AF65-F5344CB8AC3E}">
        <p14:creationId xmlns:p14="http://schemas.microsoft.com/office/powerpoint/2010/main" xmlns="" val="159069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1031B01-20CE-4935-BB2B-7CD1E69502A0}" type="datetimeFigureOut">
              <a:rPr lang="en-GB" smtClean="0"/>
              <a:pPr/>
              <a:t>09/05/2021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8C2598-473A-4E21-AB40-3A1881E61CD9}" type="slidenum">
              <a:rPr lang="en-GB" smtClean="0"/>
              <a:pPr/>
              <a:t>‹#›</a:t>
            </a:fld>
            <a:endParaRPr lang="en-GB"/>
          </a:p>
        </p:txBody>
      </p:sp>
    </p:spTree>
    <p:extLst>
      <p:ext uri="{BB962C8B-B14F-4D97-AF65-F5344CB8AC3E}">
        <p14:creationId xmlns:p14="http://schemas.microsoft.com/office/powerpoint/2010/main" xmlns="" val="18793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1031B01-20CE-4935-BB2B-7CD1E69502A0}" type="datetimeFigureOut">
              <a:rPr lang="en-GB" smtClean="0"/>
              <a:pPr/>
              <a:t>09/05/2021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8C2598-473A-4E21-AB40-3A1881E61CD9}" type="slidenum">
              <a:rPr lang="en-GB" smtClean="0"/>
              <a:pPr/>
              <a:t>‹#›</a:t>
            </a:fld>
            <a:endParaRPr lang="en-GB"/>
          </a:p>
        </p:txBody>
      </p:sp>
    </p:spTree>
    <p:extLst>
      <p:ext uri="{BB962C8B-B14F-4D97-AF65-F5344CB8AC3E}">
        <p14:creationId xmlns:p14="http://schemas.microsoft.com/office/powerpoint/2010/main" xmlns="" val="254020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1031B01-20CE-4935-BB2B-7CD1E69502A0}" type="datetimeFigureOut">
              <a:rPr lang="en-GB" smtClean="0"/>
              <a:pPr/>
              <a:t>09/05/2021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8C2598-473A-4E21-AB40-3A1881E61CD9}" type="slidenum">
              <a:rPr lang="en-GB" smtClean="0"/>
              <a:pPr/>
              <a:t>‹#›</a:t>
            </a:fld>
            <a:endParaRPr lang="en-GB"/>
          </a:p>
        </p:txBody>
      </p:sp>
    </p:spTree>
    <p:extLst>
      <p:ext uri="{BB962C8B-B14F-4D97-AF65-F5344CB8AC3E}">
        <p14:creationId xmlns:p14="http://schemas.microsoft.com/office/powerpoint/2010/main" xmlns="" val="3401877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31B01-20CE-4935-BB2B-7CD1E69502A0}" type="datetimeFigureOut">
              <a:rPr lang="en-GB" smtClean="0"/>
              <a:pPr/>
              <a:t>09/05/2021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28C2598-473A-4E21-AB40-3A1881E61CD9}" type="slidenum">
              <a:rPr lang="en-GB" smtClean="0"/>
              <a:pPr/>
              <a:t>‹#›</a:t>
            </a:fld>
            <a:endParaRPr lang="en-GB"/>
          </a:p>
        </p:txBody>
      </p:sp>
    </p:spTree>
    <p:extLst>
      <p:ext uri="{BB962C8B-B14F-4D97-AF65-F5344CB8AC3E}">
        <p14:creationId xmlns:p14="http://schemas.microsoft.com/office/powerpoint/2010/main" xmlns="" val="373549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031B01-20CE-4935-BB2B-7CD1E69502A0}" type="datetimeFigureOut">
              <a:rPr lang="en-GB" smtClean="0"/>
              <a:pPr/>
              <a:t>09/05/2021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8C2598-473A-4E21-AB40-3A1881E61CD9}" type="slidenum">
              <a:rPr lang="en-GB" smtClean="0"/>
              <a:pPr/>
              <a:t>‹#›</a:t>
            </a:fld>
            <a:endParaRPr lang="en-GB"/>
          </a:p>
        </p:txBody>
      </p:sp>
    </p:spTree>
    <p:extLst>
      <p:ext uri="{BB962C8B-B14F-4D97-AF65-F5344CB8AC3E}">
        <p14:creationId xmlns:p14="http://schemas.microsoft.com/office/powerpoint/2010/main" xmlns="" val="1157610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031B01-20CE-4935-BB2B-7CD1E69502A0}" type="datetimeFigureOut">
              <a:rPr lang="en-GB" smtClean="0"/>
              <a:pPr/>
              <a:t>09/05/2021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8C2598-473A-4E21-AB40-3A1881E61CD9}" type="slidenum">
              <a:rPr lang="en-GB" smtClean="0"/>
              <a:pPr/>
              <a:t>‹#›</a:t>
            </a:fld>
            <a:endParaRPr lang="en-GB"/>
          </a:p>
        </p:txBody>
      </p:sp>
    </p:spTree>
    <p:extLst>
      <p:ext uri="{BB962C8B-B14F-4D97-AF65-F5344CB8AC3E}">
        <p14:creationId xmlns:p14="http://schemas.microsoft.com/office/powerpoint/2010/main" xmlns="" val="221706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31B01-20CE-4935-BB2B-7CD1E69502A0}" type="datetimeFigureOut">
              <a:rPr lang="en-GB" smtClean="0"/>
              <a:pPr/>
              <a:t>09/05/2021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C2598-473A-4E21-AB40-3A1881E61CD9}" type="slidenum">
              <a:rPr lang="en-GB" smtClean="0"/>
              <a:pPr/>
              <a:t>‹#›</a:t>
            </a:fld>
            <a:endParaRPr lang="en-GB"/>
          </a:p>
        </p:txBody>
      </p:sp>
    </p:spTree>
    <p:extLst>
      <p:ext uri="{BB962C8B-B14F-4D97-AF65-F5344CB8AC3E}">
        <p14:creationId xmlns:p14="http://schemas.microsoft.com/office/powerpoint/2010/main" xmlns="" val="781519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1273" y="2255704"/>
            <a:ext cx="9144000" cy="2387600"/>
          </a:xfrm>
        </p:spPr>
        <p:txBody>
          <a:bodyPr>
            <a:normAutofit fontScale="90000"/>
          </a:bodyPr>
          <a:lstStyle/>
          <a:p>
            <a:r>
              <a:rPr lang="en-GB" b="1" dirty="0" smtClean="0"/>
              <a:t>MACHINE   LEARNING</a:t>
            </a:r>
            <a:br>
              <a:rPr lang="en-GB" b="1" dirty="0" smtClean="0"/>
            </a:br>
            <a:r>
              <a:rPr lang="en-GB" b="1" dirty="0" smtClean="0"/>
              <a:t> CAPSTONE  </a:t>
            </a:r>
            <a:r>
              <a:rPr lang="en-GB" b="1" dirty="0"/>
              <a:t>PROJECT</a:t>
            </a:r>
            <a:br>
              <a:rPr lang="en-GB" b="1" dirty="0"/>
            </a:br>
            <a:endParaRPr lang="en-GB" dirty="0"/>
          </a:p>
        </p:txBody>
      </p:sp>
    </p:spTree>
    <p:extLst>
      <p:ext uri="{BB962C8B-B14F-4D97-AF65-F5344CB8AC3E}">
        <p14:creationId xmlns:p14="http://schemas.microsoft.com/office/powerpoint/2010/main" xmlns="" val="857221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Model Used:</a:t>
            </a:r>
            <a:r>
              <a:rPr lang="en-GB" dirty="0"/>
              <a:t/>
            </a:r>
            <a:br>
              <a:rPr lang="en-GB" dirty="0"/>
            </a:b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346369" y="3387968"/>
            <a:ext cx="7428696" cy="3155552"/>
          </a:xfrm>
        </p:spPr>
      </p:pic>
      <p:sp>
        <p:nvSpPr>
          <p:cNvPr id="5" name="TextBox 4"/>
          <p:cNvSpPr txBox="1"/>
          <p:nvPr/>
        </p:nvSpPr>
        <p:spPr>
          <a:xfrm>
            <a:off x="347730" y="1171977"/>
            <a:ext cx="11565228" cy="2215991"/>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We used K Means machine learning algorithm to cluster the restaurants.</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Then use the feature to group the neighbourhoods into clusters </a:t>
            </a:r>
            <a:r>
              <a:rPr lang="en-GB" sz="2000" dirty="0">
                <a:solidFill>
                  <a:srgbClr val="FF0000"/>
                </a:solidFill>
                <a:latin typeface="Times New Roman" panose="02020603050405020304" pitchFamily="18" charset="0"/>
                <a:cs typeface="Times New Roman" panose="02020603050405020304" pitchFamily="18" charset="0"/>
              </a:rPr>
              <a:t>K-means clustering </a:t>
            </a:r>
            <a:r>
              <a:rPr lang="en-GB" sz="2000" dirty="0">
                <a:latin typeface="Times New Roman" panose="02020603050405020304" pitchFamily="18" charset="0"/>
                <a:cs typeface="Times New Roman" panose="02020603050405020304" pitchFamily="18" charset="0"/>
              </a:rPr>
              <a:t>algorithm will be use to complete this task</a:t>
            </a:r>
            <a:r>
              <a:rPr lang="en-GB"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And </a:t>
            </a:r>
            <a:r>
              <a:rPr lang="en-GB" sz="2000" dirty="0">
                <a:latin typeface="Times New Roman" panose="02020603050405020304" pitchFamily="18" charset="0"/>
                <a:cs typeface="Times New Roman" panose="02020603050405020304" pitchFamily="18" charset="0"/>
              </a:rPr>
              <a:t>also, the Folium library to visualize the neighbourhoods in Manhattan and its emerging clusters.</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We merged the cluster labels with the Venue and their respective coordinates in the single table.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We then applied the Folium Library to show the Clusters on the Folium Map</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xmlns="" val="594266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98887" y="441324"/>
            <a:ext cx="8817188" cy="5577385"/>
          </a:xfrm>
        </p:spPr>
      </p:pic>
      <p:sp>
        <p:nvSpPr>
          <p:cNvPr id="5" name="TextBox 4"/>
          <p:cNvSpPr txBox="1"/>
          <p:nvPr/>
        </p:nvSpPr>
        <p:spPr>
          <a:xfrm>
            <a:off x="1532586" y="6233375"/>
            <a:ext cx="8912180" cy="369332"/>
          </a:xfrm>
          <a:prstGeom prst="rect">
            <a:avLst/>
          </a:prstGeom>
          <a:noFill/>
        </p:spPr>
        <p:txBody>
          <a:bodyPr wrap="square" rtlCol="0">
            <a:spAutoFit/>
          </a:bodyPr>
          <a:lstStyle/>
          <a:p>
            <a:r>
              <a:rPr lang="en-GB"/>
              <a:t>The clusters are represented on Folium Map</a:t>
            </a:r>
            <a:endParaRPr lang="en-GB" dirty="0"/>
          </a:p>
        </p:txBody>
      </p:sp>
    </p:spTree>
    <p:extLst>
      <p:ext uri="{BB962C8B-B14F-4D97-AF65-F5344CB8AC3E}">
        <p14:creationId xmlns:p14="http://schemas.microsoft.com/office/powerpoint/2010/main" xmlns="" val="3361693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Results</a:t>
            </a:r>
            <a:r>
              <a:rPr lang="en-GB" dirty="0"/>
              <a:t/>
            </a:r>
            <a:br>
              <a:rPr lang="en-GB" dirty="0"/>
            </a:br>
            <a:endParaRPr lang="en-GB" dirty="0"/>
          </a:p>
        </p:txBody>
      </p:sp>
      <p:pic>
        <p:nvPicPr>
          <p:cNvPr id="6" name="Content Placeholder 5"/>
          <p:cNvPicPr>
            <a:picLocks noGrp="1" noChangeAspect="1"/>
          </p:cNvPicPr>
          <p:nvPr>
            <p:ph idx="1"/>
          </p:nvPr>
        </p:nvPicPr>
        <p:blipFill>
          <a:blip r:embed="rId2"/>
          <a:stretch>
            <a:fillRect/>
          </a:stretch>
        </p:blipFill>
        <p:spPr>
          <a:xfrm>
            <a:off x="2747418" y="1292236"/>
            <a:ext cx="7113581" cy="4534554"/>
          </a:xfrm>
        </p:spPr>
      </p:pic>
      <p:sp>
        <p:nvSpPr>
          <p:cNvPr id="7" name="TextBox 6"/>
          <p:cNvSpPr txBox="1"/>
          <p:nvPr/>
        </p:nvSpPr>
        <p:spPr>
          <a:xfrm>
            <a:off x="1738648" y="5718220"/>
            <a:ext cx="9615151" cy="646331"/>
          </a:xfrm>
          <a:prstGeom prst="rect">
            <a:avLst/>
          </a:prstGeom>
          <a:noFill/>
        </p:spPr>
        <p:txBody>
          <a:bodyPr wrap="square" rtlCol="0">
            <a:spAutoFit/>
          </a:bodyPr>
          <a:lstStyle/>
          <a:p>
            <a:r>
              <a:rPr lang="en-GB" dirty="0"/>
              <a:t>From the clusters we visualized that most of the Indian Restaurants are located in  Cluster 2.</a:t>
            </a:r>
          </a:p>
          <a:p>
            <a:endParaRPr lang="en-GB" dirty="0"/>
          </a:p>
        </p:txBody>
      </p:sp>
    </p:spTree>
    <p:extLst>
      <p:ext uri="{BB962C8B-B14F-4D97-AF65-F5344CB8AC3E}">
        <p14:creationId xmlns:p14="http://schemas.microsoft.com/office/powerpoint/2010/main" xmlns="" val="352022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Discussions</a:t>
            </a:r>
            <a:endParaRPr lang="en-GB" dirty="0"/>
          </a:p>
        </p:txBody>
      </p:sp>
      <p:sp>
        <p:nvSpPr>
          <p:cNvPr id="3" name="Content Placeholder 2"/>
          <p:cNvSpPr>
            <a:spLocks noGrp="1"/>
          </p:cNvSpPr>
          <p:nvPr>
            <p:ph idx="1"/>
          </p:nvPr>
        </p:nvSpPr>
        <p:spPr/>
        <p:txBody>
          <a:bodyPr>
            <a:normAutofit/>
          </a:bodyPr>
          <a:lstStyle/>
          <a:p>
            <a:r>
              <a:rPr lang="en-GB" sz="2000" dirty="0" smtClean="0">
                <a:latin typeface="Times New Roman" panose="02020603050405020304" pitchFamily="18" charset="0"/>
                <a:cs typeface="Times New Roman" panose="02020603050405020304" pitchFamily="18" charset="0"/>
              </a:rPr>
              <a:t>In </a:t>
            </a:r>
            <a:r>
              <a:rPr lang="en-GB" sz="2000" dirty="0">
                <a:latin typeface="Times New Roman" panose="02020603050405020304" pitchFamily="18" charset="0"/>
                <a:cs typeface="Times New Roman" panose="02020603050405020304" pitchFamily="18" charset="0"/>
              </a:rPr>
              <a:t>this section, I would be discussing the observations I have noted and the recommendation that I can make based on the results.   </a:t>
            </a:r>
          </a:p>
          <a:p>
            <a:r>
              <a:rPr lang="en-GB" sz="2000" dirty="0">
                <a:latin typeface="Times New Roman" panose="02020603050405020304" pitchFamily="18" charset="0"/>
                <a:cs typeface="Times New Roman" panose="02020603050405020304" pitchFamily="18" charset="0"/>
              </a:rPr>
              <a:t>This analysis is performed on limited data. This may be right or may be wrong. But if good amount of data is available there is scope to come up with better results. </a:t>
            </a:r>
          </a:p>
          <a:p>
            <a:r>
              <a:rPr lang="en-GB" sz="2000" dirty="0">
                <a:latin typeface="Times New Roman" panose="02020603050405020304" pitchFamily="18" charset="0"/>
                <a:cs typeface="Times New Roman" panose="02020603050405020304" pitchFamily="18" charset="0"/>
              </a:rPr>
              <a:t>• There is high competition in 7</a:t>
            </a:r>
            <a:r>
              <a:rPr lang="en-GB" sz="2000" baseline="30000" dirty="0">
                <a:latin typeface="Times New Roman" panose="02020603050405020304" pitchFamily="18" charset="0"/>
                <a:cs typeface="Times New Roman" panose="02020603050405020304" pitchFamily="18" charset="0"/>
              </a:rPr>
              <a:t>th</a:t>
            </a:r>
            <a:r>
              <a:rPr lang="en-GB" sz="2000" dirty="0">
                <a:latin typeface="Times New Roman" panose="02020603050405020304" pitchFamily="18" charset="0"/>
                <a:cs typeface="Times New Roman" panose="02020603050405020304" pitchFamily="18" charset="0"/>
              </a:rPr>
              <a:t> Avenue and </a:t>
            </a:r>
            <a:r>
              <a:rPr lang="en-GB" sz="2000" dirty="0" err="1">
                <a:latin typeface="Times New Roman" panose="02020603050405020304" pitchFamily="18" charset="0"/>
                <a:cs typeface="Times New Roman" panose="02020603050405020304" pitchFamily="18" charset="0"/>
              </a:rPr>
              <a:t>Lexinton</a:t>
            </a:r>
            <a:r>
              <a:rPr lang="en-GB" sz="2000" dirty="0">
                <a:latin typeface="Times New Roman" panose="02020603050405020304" pitchFamily="18" charset="0"/>
                <a:cs typeface="Times New Roman" panose="02020603050405020304" pitchFamily="18" charset="0"/>
              </a:rPr>
              <a:t> Avenue so it is very risky to open business in these areas. </a:t>
            </a:r>
          </a:p>
          <a:p>
            <a:r>
              <a:rPr lang="en-GB" sz="2000" dirty="0">
                <a:latin typeface="Times New Roman" panose="02020603050405020304" pitchFamily="18" charset="0"/>
                <a:cs typeface="Times New Roman" panose="02020603050405020304" pitchFamily="18" charset="0"/>
              </a:rPr>
              <a:t>• It can be done more detailed analysis by adding other factors such as transportation, demographics of inhabitants.     </a:t>
            </a:r>
          </a:p>
          <a:p>
            <a:r>
              <a:rPr lang="en-GB" sz="2000" dirty="0">
                <a:latin typeface="Times New Roman" panose="02020603050405020304" pitchFamily="18" charset="0"/>
                <a:cs typeface="Times New Roman" panose="02020603050405020304" pitchFamily="18" charset="0"/>
              </a:rPr>
              <a:t>Finally, Four Square proved to be a good source of data but frustrating at times. Despite having a Developer account I regularly exceeded my hourly limit locking me out for the day.   </a:t>
            </a:r>
          </a:p>
          <a:p>
            <a:r>
              <a:rPr lang="en-GB" sz="2000" dirty="0">
                <a:latin typeface="Times New Roman" panose="02020603050405020304" pitchFamily="18" charset="0"/>
                <a:cs typeface="Times New Roman" panose="02020603050405020304" pitchFamily="18" charset="0"/>
              </a:rPr>
              <a:t> </a:t>
            </a: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86782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0"/>
            <a:ext cx="10515600" cy="1325563"/>
          </a:xfrm>
        </p:spPr>
        <p:txBody>
          <a:bodyPr/>
          <a:lstStyle/>
          <a:p>
            <a:pPr algn="ctr"/>
            <a:r>
              <a:rPr lang="en-GB" b="1" dirty="0"/>
              <a:t>Conclusion</a:t>
            </a:r>
            <a:endParaRPr lang="en-GB" dirty="0"/>
          </a:p>
        </p:txBody>
      </p:sp>
      <p:sp>
        <p:nvSpPr>
          <p:cNvPr id="3" name="Content Placeholder 2"/>
          <p:cNvSpPr>
            <a:spLocks noGrp="1"/>
          </p:cNvSpPr>
          <p:nvPr>
            <p:ph idx="1"/>
          </p:nvPr>
        </p:nvSpPr>
        <p:spPr>
          <a:xfrm>
            <a:off x="566670" y="1262130"/>
            <a:ext cx="11320530" cy="5228822"/>
          </a:xfrm>
        </p:spPr>
        <p:txBody>
          <a:bodyPr>
            <a:normAutofit/>
          </a:bodyPr>
          <a:lstStyle/>
          <a:p>
            <a:pPr lvl="0"/>
            <a:r>
              <a:rPr lang="en-GB" sz="2000" dirty="0">
                <a:latin typeface="Times New Roman" panose="02020603050405020304" pitchFamily="18" charset="0"/>
                <a:cs typeface="Times New Roman" panose="02020603050405020304" pitchFamily="18" charset="0"/>
              </a:rPr>
              <a:t>Most of the Indian Restaurants are concentrated in the east of Manhattan city with the highest number in cluster 2 and moderate number in cluster 3. </a:t>
            </a:r>
          </a:p>
          <a:p>
            <a:pPr lvl="0"/>
            <a:r>
              <a:rPr lang="en-GB" sz="2000" dirty="0">
                <a:latin typeface="Times New Roman" panose="02020603050405020304" pitchFamily="18" charset="0"/>
                <a:cs typeface="Times New Roman" panose="02020603050405020304" pitchFamily="18" charset="0"/>
              </a:rPr>
              <a:t>On the other hand, cluster 0 has very low number to totally no Indian restaurants in the neighbourhoods. This represents a great opportunity and high potential areas to open new Indian Restaurants as there is very little to no competition from existing restaurants.</a:t>
            </a:r>
          </a:p>
          <a:p>
            <a:pPr lvl="0"/>
            <a:r>
              <a:rPr lang="en-GB" sz="2000" dirty="0">
                <a:latin typeface="Times New Roman" panose="02020603050405020304" pitchFamily="18" charset="0"/>
                <a:cs typeface="Times New Roman" panose="02020603050405020304" pitchFamily="18" charset="0"/>
              </a:rPr>
              <a:t>Meanwhile, the restaurants in cluster 2 are likely suffering from intense competition due to oversupply and high concentration of restaurants. From another perspective, this also shows that the oversupply of Indian restaurants mostly happened due to more Indians living in the premises. </a:t>
            </a:r>
          </a:p>
          <a:p>
            <a:pPr lvl="0"/>
            <a:r>
              <a:rPr lang="en-GB" sz="2000" dirty="0">
                <a:latin typeface="Times New Roman" panose="02020603050405020304" pitchFamily="18" charset="0"/>
                <a:cs typeface="Times New Roman" panose="02020603050405020304" pitchFamily="18" charset="0"/>
              </a:rPr>
              <a:t>Therefore, this project recommends the client to capitalize on these findings to open new Indian Restaurant in neighbourhoods in cluster 0 with little to no competition.</a:t>
            </a:r>
          </a:p>
          <a:p>
            <a:pPr lvl="0"/>
            <a:r>
              <a:rPr lang="en-GB" sz="2000" dirty="0">
                <a:latin typeface="Times New Roman" panose="02020603050405020304" pitchFamily="18" charset="0"/>
                <a:cs typeface="Times New Roman" panose="02020603050405020304" pitchFamily="18" charset="0"/>
              </a:rPr>
              <a:t>Clients with unique selling propositions to stand out from the competition can also open new Indian Restaurants in neighbourhoods in cluster 1 with moderate competition.</a:t>
            </a:r>
          </a:p>
          <a:p>
            <a:pPr lvl="0"/>
            <a:r>
              <a:rPr lang="en-GB" sz="2000" dirty="0">
                <a:latin typeface="Times New Roman" panose="02020603050405020304" pitchFamily="18" charset="0"/>
                <a:cs typeface="Times New Roman" panose="02020603050405020304" pitchFamily="18" charset="0"/>
              </a:rPr>
              <a:t>Lastly, clients are advised to avoid neighbourhoods in cluster 2 which already have high concentration of Indian Restaurants and suffering from intense competition.</a:t>
            </a:r>
          </a:p>
          <a:p>
            <a:pPr marL="0" indent="0">
              <a:buNone/>
            </a:pPr>
            <a:r>
              <a:rPr lang="en-GB" sz="2000" dirty="0">
                <a:latin typeface="Times New Roman" panose="02020603050405020304" pitchFamily="18" charset="0"/>
                <a:cs typeface="Times New Roman" panose="02020603050405020304" pitchFamily="18" charset="0"/>
              </a:rPr>
              <a:t> </a:t>
            </a:r>
          </a:p>
          <a:p>
            <a:endParaRPr lang="en-GB" dirty="0"/>
          </a:p>
        </p:txBody>
      </p:sp>
    </p:spTree>
    <p:extLst>
      <p:ext uri="{BB962C8B-B14F-4D97-AF65-F5344CB8AC3E}">
        <p14:creationId xmlns:p14="http://schemas.microsoft.com/office/powerpoint/2010/main" xmlns="" val="2184029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Introduction</a:t>
            </a:r>
            <a:endParaRPr lang="en-GB" dirty="0"/>
          </a:p>
        </p:txBody>
      </p:sp>
      <p:sp>
        <p:nvSpPr>
          <p:cNvPr id="3" name="Content Placeholder 2"/>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The City of New York, is the most populous city in the United States. It is diverse and is the financial capital of USA. It is multicultural. It provides lot of business opportunities and business friendly environment. It has attracted many different players into the market. It is a global hub of business and commerce. </a:t>
            </a:r>
          </a:p>
          <a:p>
            <a:r>
              <a:rPr lang="en-GB" sz="2000" dirty="0">
                <a:latin typeface="Times New Roman" panose="02020603050405020304" pitchFamily="18" charset="0"/>
                <a:cs typeface="Times New Roman" panose="02020603050405020304" pitchFamily="18" charset="0"/>
              </a:rPr>
              <a:t>The city is a major </a:t>
            </a:r>
            <a:r>
              <a:rPr lang="en-GB" sz="2000" dirty="0" err="1">
                <a:latin typeface="Times New Roman" panose="02020603050405020304" pitchFamily="18" charset="0"/>
                <a:cs typeface="Times New Roman" panose="02020603050405020304" pitchFamily="18" charset="0"/>
              </a:rPr>
              <a:t>center</a:t>
            </a:r>
            <a:r>
              <a:rPr lang="en-GB" sz="2000" dirty="0">
                <a:latin typeface="Times New Roman" panose="02020603050405020304" pitchFamily="18" charset="0"/>
                <a:cs typeface="Times New Roman" panose="02020603050405020304" pitchFamily="18" charset="0"/>
              </a:rPr>
              <a:t> for banking and finance, retailing, world trade, transportation, tourism, real estate, new media, traditional media, advertising, legal services, accountancy, insurance, cinema hall, fashion, and the arts in the United States. This also means that the market is highly competitive.</a:t>
            </a:r>
          </a:p>
          <a:p>
            <a:r>
              <a:rPr lang="en-GB" sz="2000" dirty="0">
                <a:latin typeface="Times New Roman" panose="02020603050405020304" pitchFamily="18" charset="0"/>
                <a:cs typeface="Times New Roman" panose="02020603050405020304" pitchFamily="18" charset="0"/>
              </a:rPr>
              <a:t> As it is highly developed city so cost of doing business is also one of the highest. Thus, any new business venture or expansion needs to be analysed carefully. The insights derived from analysis will give good understanding of the business environment which help in strategically targeting the market. This will help in reduction of risk. And the Return on Investment will be reasonable.  </a:t>
            </a: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95716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Business Problem</a:t>
            </a:r>
            <a:endParaRPr lang="en-GB" dirty="0"/>
          </a:p>
        </p:txBody>
      </p:sp>
      <p:sp>
        <p:nvSpPr>
          <p:cNvPr id="3" name="Content Placeholder 2"/>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The City of New York is famous for its excellent cuisine. The food culture includes an array of international cuisines influenced by the city's immigrant history. Indian restaurant have become so popular in the United States now it seems that there is one on every corner, not only in major cities but also in smaller cities. Starting a Indian restaurant can be a great business opportunity, but you need to distinguish yourself from others to enjoy long-term success.  </a:t>
            </a:r>
          </a:p>
          <a:p>
            <a:r>
              <a:rPr lang="en-GB" sz="2000" dirty="0">
                <a:latin typeface="Times New Roman" panose="02020603050405020304" pitchFamily="18" charset="0"/>
                <a:cs typeface="Times New Roman" panose="02020603050405020304" pitchFamily="18" charset="0"/>
              </a:rPr>
              <a:t>If you plan a real restaurant that can demand higher prices for fresh Indian Curry and fresh Indian spices delivered daily from India, focus on neighbourhoods and outlets that already attract a sophisticated Indian client. If you plan a cheap buffet restaurant, points to the masses looking for affordable high-traffic locations with large shopping </a:t>
            </a:r>
            <a:r>
              <a:rPr lang="en-GB" sz="2000" dirty="0" err="1">
                <a:latin typeface="Times New Roman" panose="02020603050405020304" pitchFamily="18" charset="0"/>
                <a:cs typeface="Times New Roman" panose="02020603050405020304" pitchFamily="18" charset="0"/>
              </a:rPr>
              <a:t>centers</a:t>
            </a:r>
            <a:r>
              <a:rPr lang="en-GB" sz="2000" dirty="0">
                <a:latin typeface="Times New Roman" panose="02020603050405020304" pitchFamily="18" charset="0"/>
                <a:cs typeface="Times New Roman" panose="02020603050405020304" pitchFamily="18" charset="0"/>
              </a:rPr>
              <a:t> and other local points of interest.  </a:t>
            </a:r>
          </a:p>
          <a:p>
            <a:endParaRPr lang="en-GB" dirty="0"/>
          </a:p>
        </p:txBody>
      </p:sp>
    </p:spTree>
    <p:extLst>
      <p:ext uri="{BB962C8B-B14F-4D97-AF65-F5344CB8AC3E}">
        <p14:creationId xmlns:p14="http://schemas.microsoft.com/office/powerpoint/2010/main" xmlns="" val="1733415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Client Requirement </a:t>
            </a:r>
            <a:endParaRPr lang="en-GB" dirty="0"/>
          </a:p>
        </p:txBody>
      </p:sp>
      <p:sp>
        <p:nvSpPr>
          <p:cNvPr id="3" name="Content Placeholder 2"/>
          <p:cNvSpPr>
            <a:spLocks noGrp="1"/>
          </p:cNvSpPr>
          <p:nvPr>
            <p:ph idx="1"/>
          </p:nvPr>
        </p:nvSpPr>
        <p:spPr/>
        <p:txBody>
          <a:bodyPr/>
          <a:lstStyle/>
          <a:p>
            <a:r>
              <a:rPr lang="en-GB" dirty="0"/>
              <a:t>My client wants to open his business in Manhattan area, so I focus on that borough during my analysis. We define potential neighbourhood based on the number of Indian restaurant which are operating right in each neighbourhood. Manhattan has full potential but also is a very challenging </a:t>
            </a:r>
            <a:r>
              <a:rPr lang="en-GB" sz="2000" dirty="0">
                <a:latin typeface="Times New Roman" panose="02020603050405020304" pitchFamily="18" charset="0"/>
                <a:cs typeface="Times New Roman" panose="02020603050405020304" pitchFamily="18" charset="0"/>
              </a:rPr>
              <a:t>district</a:t>
            </a:r>
            <a:r>
              <a:rPr lang="en-GB" dirty="0"/>
              <a:t> to open a business because of high competition. </a:t>
            </a:r>
          </a:p>
          <a:p>
            <a:r>
              <a:rPr lang="en-GB" dirty="0"/>
              <a:t>New Indian restaurant can be open in an area with inadequate number of Indian restaurants in the neighbourhood. </a:t>
            </a:r>
          </a:p>
          <a:p>
            <a:r>
              <a:rPr lang="en-GB" dirty="0"/>
              <a:t>In this way the restaurant can attract more customers. Therefore, this analysis necessary to ensure that we have enough customers and that we are not so close to other Indian restaurant.</a:t>
            </a:r>
          </a:p>
          <a:p>
            <a:endParaRPr lang="en-GB" dirty="0"/>
          </a:p>
        </p:txBody>
      </p:sp>
    </p:spTree>
    <p:extLst>
      <p:ext uri="{BB962C8B-B14F-4D97-AF65-F5344CB8AC3E}">
        <p14:creationId xmlns:p14="http://schemas.microsoft.com/office/powerpoint/2010/main" xmlns="" val="3848799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Data</a:t>
            </a:r>
            <a:endParaRPr lang="en-GB" dirty="0"/>
          </a:p>
        </p:txBody>
      </p:sp>
      <p:sp>
        <p:nvSpPr>
          <p:cNvPr id="3" name="Content Placeholder 2"/>
          <p:cNvSpPr>
            <a:spLocks noGrp="1"/>
          </p:cNvSpPr>
          <p:nvPr>
            <p:ph idx="1"/>
          </p:nvPr>
        </p:nvSpPr>
        <p:spPr/>
        <p:txBody>
          <a:bodyPr/>
          <a:lstStyle/>
          <a:p>
            <a:r>
              <a:rPr lang="en-GB" sz="2000" dirty="0">
                <a:latin typeface="Times New Roman" panose="02020603050405020304" pitchFamily="18" charset="0"/>
                <a:cs typeface="Times New Roman" panose="02020603050405020304" pitchFamily="18" charset="0"/>
              </a:rPr>
              <a:t>Neighbourhood has a total of 5 boroughs and 306 neighbourhoods. In order to segment the neighbourhoods and explore them, we will essentially need a dataset that contains the 5 boroughs and the neighbourhoods that exist in each borough as well as the latitude and longitude coordinates of each neighbourhood. </a:t>
            </a:r>
            <a:endParaRPr lang="en-GB" sz="2000" dirty="0" smtClean="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This dataset </a:t>
            </a:r>
            <a:r>
              <a:rPr lang="en-GB" sz="2000" dirty="0">
                <a:latin typeface="Times New Roman" panose="02020603050405020304" pitchFamily="18" charset="0"/>
                <a:cs typeface="Times New Roman" panose="02020603050405020304" pitchFamily="18" charset="0"/>
              </a:rPr>
              <a:t>exists for free on the </a:t>
            </a:r>
            <a:r>
              <a:rPr lang="en-GB" sz="2000" dirty="0" smtClean="0">
                <a:latin typeface="Times New Roman" panose="02020603050405020304" pitchFamily="18" charset="0"/>
                <a:cs typeface="Times New Roman" panose="02020603050405020304" pitchFamily="18" charset="0"/>
              </a:rPr>
              <a:t>web at </a:t>
            </a:r>
            <a:r>
              <a:rPr lang="en-GB" sz="2000" u="sng" dirty="0" smtClean="0">
                <a:latin typeface="Times New Roman" panose="02020603050405020304" pitchFamily="18" charset="0"/>
                <a:cs typeface="Times New Roman" panose="02020603050405020304" pitchFamily="18" charset="0"/>
                <a:hlinkClick r:id="rId2"/>
              </a:rPr>
              <a:t>https</a:t>
            </a:r>
            <a:r>
              <a:rPr lang="en-GB" sz="2000" u="sng" dirty="0">
                <a:latin typeface="Times New Roman" panose="02020603050405020304" pitchFamily="18" charset="0"/>
                <a:cs typeface="Times New Roman" panose="02020603050405020304" pitchFamily="18" charset="0"/>
                <a:hlinkClick r:id="rId2"/>
              </a:rPr>
              <a:t>://</a:t>
            </a:r>
            <a:r>
              <a:rPr lang="en-GB" sz="2000" u="sng" dirty="0" smtClean="0">
                <a:latin typeface="Times New Roman" panose="02020603050405020304" pitchFamily="18" charset="0"/>
                <a:cs typeface="Times New Roman" panose="02020603050405020304" pitchFamily="18" charset="0"/>
                <a:hlinkClick r:id="rId2"/>
              </a:rPr>
              <a:t>geo.nyu.edu/catalog/nyu_2451_34572</a:t>
            </a:r>
            <a:endParaRPr lang="en-GB" sz="2000" u="sng" dirty="0" smtClean="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New York city geographical coordinates data will be utilized as input for the Foursquare API, that will be leveraged to provision venues information for each neighbourhood. We will use the Foursquare API to explore neighbourhoods in New York City. The below is image of the Foursquare API data for the Manhattan city.</a:t>
            </a:r>
          </a:p>
          <a:p>
            <a:endParaRPr lang="en-GB" sz="20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xmlns="" val="3573519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44024" y="1725770"/>
            <a:ext cx="4327716" cy="2640168"/>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858525" y="1416676"/>
            <a:ext cx="5835491" cy="2838888"/>
          </a:xfrm>
          <a:prstGeom prst="rect">
            <a:avLst/>
          </a:prstGeom>
        </p:spPr>
      </p:pic>
      <p:sp>
        <p:nvSpPr>
          <p:cNvPr id="7" name="TextBox 6"/>
          <p:cNvSpPr txBox="1"/>
          <p:nvPr/>
        </p:nvSpPr>
        <p:spPr>
          <a:xfrm>
            <a:off x="1236372" y="4739425"/>
            <a:ext cx="3528811" cy="369332"/>
          </a:xfrm>
          <a:prstGeom prst="rect">
            <a:avLst/>
          </a:prstGeom>
          <a:noFill/>
        </p:spPr>
        <p:txBody>
          <a:bodyPr wrap="square" rtlCol="0">
            <a:spAutoFit/>
          </a:bodyPr>
          <a:lstStyle/>
          <a:p>
            <a:r>
              <a:rPr lang="en-GB" dirty="0" smtClean="0"/>
              <a:t>New York Dataset</a:t>
            </a:r>
            <a:endParaRPr lang="en-GB" dirty="0"/>
          </a:p>
        </p:txBody>
      </p:sp>
      <p:sp>
        <p:nvSpPr>
          <p:cNvPr id="8" name="TextBox 7"/>
          <p:cNvSpPr txBox="1"/>
          <p:nvPr/>
        </p:nvSpPr>
        <p:spPr>
          <a:xfrm>
            <a:off x="6658377" y="4906851"/>
            <a:ext cx="4456091" cy="369332"/>
          </a:xfrm>
          <a:prstGeom prst="rect">
            <a:avLst/>
          </a:prstGeom>
          <a:noFill/>
        </p:spPr>
        <p:txBody>
          <a:bodyPr wrap="square" rtlCol="0">
            <a:spAutoFit/>
          </a:bodyPr>
          <a:lstStyle/>
          <a:p>
            <a:r>
              <a:rPr lang="en-GB" dirty="0" smtClean="0"/>
              <a:t>Manhattan Neighbourhoods</a:t>
            </a:r>
            <a:endParaRPr lang="en-GB" dirty="0"/>
          </a:p>
        </p:txBody>
      </p:sp>
    </p:spTree>
    <p:extLst>
      <p:ext uri="{BB962C8B-B14F-4D97-AF65-F5344CB8AC3E}">
        <p14:creationId xmlns:p14="http://schemas.microsoft.com/office/powerpoint/2010/main" xmlns="" val="2655449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04937" y="663437"/>
            <a:ext cx="9382125" cy="4978675"/>
          </a:xfrm>
        </p:spPr>
      </p:pic>
      <p:sp>
        <p:nvSpPr>
          <p:cNvPr id="5" name="TextBox 4"/>
          <p:cNvSpPr txBox="1"/>
          <p:nvPr/>
        </p:nvSpPr>
        <p:spPr>
          <a:xfrm>
            <a:off x="1700010" y="6220497"/>
            <a:ext cx="7868993" cy="646331"/>
          </a:xfrm>
          <a:prstGeom prst="rect">
            <a:avLst/>
          </a:prstGeom>
          <a:noFill/>
        </p:spPr>
        <p:txBody>
          <a:bodyPr wrap="square" rtlCol="0">
            <a:spAutoFit/>
          </a:bodyPr>
          <a:lstStyle/>
          <a:p>
            <a:r>
              <a:rPr lang="en-GB" dirty="0"/>
              <a:t>These are the Neighbourhoods in Manhattan city on the Folium Map</a:t>
            </a:r>
          </a:p>
          <a:p>
            <a:endParaRPr lang="en-GB" dirty="0"/>
          </a:p>
        </p:txBody>
      </p:sp>
    </p:spTree>
    <p:extLst>
      <p:ext uri="{BB962C8B-B14F-4D97-AF65-F5344CB8AC3E}">
        <p14:creationId xmlns:p14="http://schemas.microsoft.com/office/powerpoint/2010/main" xmlns="" val="81130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Methodology:</a:t>
            </a:r>
            <a:r>
              <a:rPr lang="en-GB" dirty="0"/>
              <a:t/>
            </a:r>
            <a:br>
              <a:rPr lang="en-GB" dirty="0"/>
            </a:b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826805" y="3039416"/>
            <a:ext cx="5716115" cy="2975018"/>
          </a:xfrm>
        </p:spPr>
      </p:pic>
      <p:sp>
        <p:nvSpPr>
          <p:cNvPr id="5" name="TextBox 4"/>
          <p:cNvSpPr txBox="1"/>
          <p:nvPr/>
        </p:nvSpPr>
        <p:spPr>
          <a:xfrm>
            <a:off x="579549" y="1455313"/>
            <a:ext cx="11024316" cy="1292662"/>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Convert addresses into their equivalent latitude and longitude values. Then we will use the Foursquare API to explore neighbourhoods in Manhattan, New York. After that, explore function to get Indian Restaurant categories in each neighbourhood.</a:t>
            </a:r>
          </a:p>
          <a:p>
            <a:endParaRPr lang="en-GB" dirty="0"/>
          </a:p>
        </p:txBody>
      </p:sp>
    </p:spTree>
    <p:extLst>
      <p:ext uri="{BB962C8B-B14F-4D97-AF65-F5344CB8AC3E}">
        <p14:creationId xmlns:p14="http://schemas.microsoft.com/office/powerpoint/2010/main" xmlns="" val="1989478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400174" y="650722"/>
            <a:ext cx="9662777" cy="5122190"/>
          </a:xfrm>
        </p:spPr>
      </p:pic>
      <p:sp>
        <p:nvSpPr>
          <p:cNvPr id="6" name="TextBox 5"/>
          <p:cNvSpPr txBox="1"/>
          <p:nvPr/>
        </p:nvSpPr>
        <p:spPr>
          <a:xfrm>
            <a:off x="1400174" y="6181859"/>
            <a:ext cx="7276564" cy="369332"/>
          </a:xfrm>
          <a:prstGeom prst="rect">
            <a:avLst/>
          </a:prstGeom>
          <a:noFill/>
        </p:spPr>
        <p:txBody>
          <a:bodyPr wrap="square" rtlCol="0">
            <a:spAutoFit/>
          </a:bodyPr>
          <a:lstStyle/>
          <a:p>
            <a:r>
              <a:rPr lang="en-GB"/>
              <a:t>These are Indian Restaurants in the Manhattan city.</a:t>
            </a:r>
          </a:p>
        </p:txBody>
      </p:sp>
    </p:spTree>
    <p:extLst>
      <p:ext uri="{BB962C8B-B14F-4D97-AF65-F5344CB8AC3E}">
        <p14:creationId xmlns:p14="http://schemas.microsoft.com/office/powerpoint/2010/main" xmlns="" val="2025794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1098</Words>
  <Application>Microsoft Office PowerPoint</Application>
  <PresentationFormat>Custom</PresentationFormat>
  <Paragraphs>46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MACHINE   LEARNING  CAPSTONE  PROJECT </vt:lpstr>
      <vt:lpstr>Introduction</vt:lpstr>
      <vt:lpstr>Business Problem</vt:lpstr>
      <vt:lpstr>Client Requirement </vt:lpstr>
      <vt:lpstr>Data</vt:lpstr>
      <vt:lpstr>Slide 6</vt:lpstr>
      <vt:lpstr>Slide 7</vt:lpstr>
      <vt:lpstr>Methodology: </vt:lpstr>
      <vt:lpstr>Slide 9</vt:lpstr>
      <vt:lpstr>Model Used: </vt:lpstr>
      <vt:lpstr>Slide 11</vt:lpstr>
      <vt:lpstr>Results </vt:lpstr>
      <vt:lpstr>Discussions</vt:lpstr>
      <vt:lpstr>Conclusion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 PROJECT</dc:title>
  <dc:creator>Gaurangi Mathur</dc:creator>
  <cp:lastModifiedBy>pwn002</cp:lastModifiedBy>
  <cp:revision>6</cp:revision>
  <dcterms:created xsi:type="dcterms:W3CDTF">2020-05-21T17:29:54Z</dcterms:created>
  <dcterms:modified xsi:type="dcterms:W3CDTF">2021-05-09T08:14:26Z</dcterms:modified>
</cp:coreProperties>
</file>