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D86E2-F7B4-42DD-AF32-3F9A59DFABD5}" v="68" dt="2021-06-10T16:38:29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B910-B3DB-45F0-AB28-AD708163A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746E5-8157-49CB-9B6F-25FCCF5FF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CEB1-D46F-46C9-92AC-DA152C01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9282-2037-4A49-B56E-98D36214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6244-4C78-4BCA-B243-4E8984D7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CEE9-9FA4-4040-8DB9-B9E546E3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70E04-06A7-4764-8C3F-E6BB522A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8798-2644-4CCE-A445-CA263C10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81DB4-C5A0-49FE-B6A8-7B824C47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62C0-AE50-4655-B3DC-9F822D53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055D5-BF5A-477C-AD2B-2A72578BB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CB8AE-F0C9-4E2C-818A-9570CFB54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5908-0AAA-44B6-BFA5-C0DF6185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1525-901B-40C5-A1E2-A675C326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17A-EC3A-4EFF-965B-E5E8A4B8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2C9A-FBB7-485B-849E-F04A1F28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E083-19FA-41B6-9791-68072265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4AF6C-ECE8-4785-BE0E-CD6605BF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516F6-364A-43EC-BC99-B47D6E48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56BDF-454B-4161-A1CD-B7260B25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2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1834-108C-445E-9CA1-23BE6D59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4452A-56B4-430A-9725-A95A0795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4C4B-EAEE-49C7-ACBA-8D874382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F7F8-7577-4C3D-92A2-17121471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9CCF-24BA-4C24-A8B4-E59DEBF5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4BBC-5DCC-46AA-8F15-6DA5AFB7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5031-4F2C-41E7-994E-E23633CD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1CA8C-6864-43BB-AA6F-17653619D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193A-367A-44C5-93BF-06382780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F15DF-3948-4976-A428-E94534E5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4D835-17FC-4E6F-AF2D-733BB045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A17E-F776-42B2-B6F5-78832AC0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E9C25-472C-4B2D-B794-C8263AF6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00EC5-2FF1-4185-8634-C37134AE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DB21F-ADE0-43F3-97C7-D4DB9EC19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01A46-83AB-45A1-BEAE-8CC9114E4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5D781-7FAB-4F5D-82F6-D668E9DD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F5531-C048-422D-BDB2-0C030F3D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AD5AA-CF55-49EF-B626-7DF10740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3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C342-FCA2-44E1-ACDD-FE566501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E88AE-0C81-4D8A-AD6C-F6D0F28C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A63F1-5BFD-4C38-A080-37985F00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F6A1E-D1BD-41A7-BA7A-5D2BD1AD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20D66-66AE-4933-BC54-FA344EDF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8EA9C-C2E7-4004-8F78-FB244DA0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C7B45-6147-4F3E-A7BA-4C1979C5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27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6C8D-0BD3-4EE2-AFAB-A845D190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0104-16E9-4DBF-8521-A6DE5FE6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79ED6-F25D-4B20-A21B-B5A85208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6F3D2-B229-4CBD-99E9-9ABF84FA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4486-6444-4849-8057-15ABEC1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B7169-596C-4FB5-91B8-9196DFA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8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04B5-E1D6-4DE0-B244-1A479991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60732-47E1-4E29-BBE0-0438C1131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18801-1068-44CA-958D-00237E649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91D30-6BEA-49B7-96E3-16E89A6F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F460C-4D03-4821-8ABA-79B30233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5D689-24E1-4739-A59B-2D7E6236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9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B35F-E0EC-474C-8452-32BBF942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29EF-163C-45A8-BD25-D5D5ED98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E6D9-08AB-424E-94F5-460C4673B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7240-EBB5-49E7-8089-5F1AAFA16637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70CC-8106-4A12-A9D9-3D8DE8A90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8CE8-E408-4006-AF1F-9880BAD2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18FA-F752-41C8-A7E8-E7E8DF39F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4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2EE72E-7E8F-4034-A2DE-8B01C722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426302" cy="6857999"/>
          </a:xfrm>
          <a:custGeom>
            <a:avLst/>
            <a:gdLst>
              <a:gd name="connsiteX0" fmla="*/ 8426302 w 8426302"/>
              <a:gd name="connsiteY0" fmla="*/ 0 h 6857999"/>
              <a:gd name="connsiteX1" fmla="*/ 2456308 w 8426302"/>
              <a:gd name="connsiteY1" fmla="*/ 0 h 6857999"/>
              <a:gd name="connsiteX2" fmla="*/ 2348172 w 8426302"/>
              <a:gd name="connsiteY2" fmla="*/ 84455 h 6857999"/>
              <a:gd name="connsiteX3" fmla="*/ 0 w 8426302"/>
              <a:gd name="connsiteY3" fmla="*/ 5102588 h 6857999"/>
              <a:gd name="connsiteX4" fmla="*/ 205759 w 8426302"/>
              <a:gd name="connsiteY4" fmla="*/ 6735939 h 6857999"/>
              <a:gd name="connsiteX5" fmla="*/ 241239 w 8426302"/>
              <a:gd name="connsiteY5" fmla="*/ 6857999 h 6857999"/>
              <a:gd name="connsiteX6" fmla="*/ 8426302 w 84263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7999">
                <a:moveTo>
                  <a:pt x="8426302" y="0"/>
                </a:moveTo>
                <a:lnTo>
                  <a:pt x="2456308" y="0"/>
                </a:lnTo>
                <a:lnTo>
                  <a:pt x="2348172" y="84455"/>
                </a:lnTo>
                <a:cubicBezTo>
                  <a:pt x="913021" y="1283327"/>
                  <a:pt x="0" y="3086334"/>
                  <a:pt x="0" y="5102588"/>
                </a:cubicBezTo>
                <a:cubicBezTo>
                  <a:pt x="0" y="5666575"/>
                  <a:pt x="71438" y="6213877"/>
                  <a:pt x="205759" y="6735939"/>
                </a:cubicBezTo>
                <a:lnTo>
                  <a:pt x="241239" y="6857999"/>
                </a:lnTo>
                <a:lnTo>
                  <a:pt x="8426302" y="685799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EDC4CB-FA76-4333-89CF-8A2D4F27C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174932" cy="6857999"/>
          </a:xfrm>
          <a:custGeom>
            <a:avLst/>
            <a:gdLst>
              <a:gd name="connsiteX0" fmla="*/ 8174932 w 8174932"/>
              <a:gd name="connsiteY0" fmla="*/ 0 h 6857999"/>
              <a:gd name="connsiteX1" fmla="*/ 2617360 w 8174932"/>
              <a:gd name="connsiteY1" fmla="*/ 0 h 6857999"/>
              <a:gd name="connsiteX2" fmla="*/ 2286881 w 8174932"/>
              <a:gd name="connsiteY2" fmla="*/ 253363 h 6857999"/>
              <a:gd name="connsiteX3" fmla="*/ 0 w 8174932"/>
              <a:gd name="connsiteY3" fmla="*/ 5102588 h 6857999"/>
              <a:gd name="connsiteX4" fmla="*/ 197846 w 8174932"/>
              <a:gd name="connsiteY4" fmla="*/ 6673117 h 6857999"/>
              <a:gd name="connsiteX5" fmla="*/ 251586 w 8174932"/>
              <a:gd name="connsiteY5" fmla="*/ 6857999 h 6857999"/>
              <a:gd name="connsiteX6" fmla="*/ 8174932 w 817493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7999">
                <a:moveTo>
                  <a:pt x="8174932" y="0"/>
                </a:moveTo>
                <a:lnTo>
                  <a:pt x="2617360" y="0"/>
                </a:lnTo>
                <a:lnTo>
                  <a:pt x="2286881" y="253363"/>
                </a:lnTo>
                <a:cubicBezTo>
                  <a:pt x="890226" y="1405985"/>
                  <a:pt x="0" y="3150325"/>
                  <a:pt x="0" y="5102588"/>
                </a:cubicBezTo>
                <a:cubicBezTo>
                  <a:pt x="0" y="5644883"/>
                  <a:pt x="68691" y="6171135"/>
                  <a:pt x="197846" y="6673117"/>
                </a:cubicBezTo>
                <a:lnTo>
                  <a:pt x="251586" y="6857999"/>
                </a:lnTo>
                <a:lnTo>
                  <a:pt x="8174932" y="6857999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0A0F0-062D-4DBF-A9F5-26411C44C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995" y="1994076"/>
            <a:ext cx="5953574" cy="2518038"/>
          </a:xfrm>
        </p:spPr>
        <p:txBody>
          <a:bodyPr anchor="t">
            <a:normAutofit/>
          </a:bodyPr>
          <a:lstStyle/>
          <a:p>
            <a:pPr algn="l"/>
            <a:r>
              <a:rPr lang="en-IN" sz="5000" dirty="0">
                <a:solidFill>
                  <a:srgbClr val="FFFFFF"/>
                </a:solidFill>
              </a:rPr>
              <a:t>Deploy AWS Serverless Application Model (SAM)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3041-46FE-4F9E-AB62-6AD215932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995" y="4941158"/>
            <a:ext cx="5953574" cy="1279978"/>
          </a:xfrm>
        </p:spPr>
        <p:txBody>
          <a:bodyPr anchor="b">
            <a:normAutofit/>
          </a:bodyPr>
          <a:lstStyle/>
          <a:p>
            <a:pPr algn="l"/>
            <a:r>
              <a:rPr lang="en-IN" sz="1800" dirty="0">
                <a:solidFill>
                  <a:srgbClr val="FFFFFF"/>
                </a:solidFill>
              </a:rPr>
              <a:t>Reference : </a:t>
            </a:r>
            <a:r>
              <a:rPr lang="en-IN" sz="1800" dirty="0">
                <a:solidFill>
                  <a:srgbClr val="FFC000"/>
                </a:solidFill>
              </a:rPr>
              <a:t>https://docs.aws.amazon.com/serverless-application-model/latest/developerguide/serverless-sam-cli-install-windows.html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7EF58E-5654-4C05-91E1-051658CC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34645" y="0"/>
            <a:ext cx="3457354" cy="3047506"/>
          </a:xfrm>
          <a:custGeom>
            <a:avLst/>
            <a:gdLst>
              <a:gd name="connsiteX0" fmla="*/ 67910 w 3457354"/>
              <a:gd name="connsiteY0" fmla="*/ 3047506 h 3047506"/>
              <a:gd name="connsiteX1" fmla="*/ 3457354 w 3457354"/>
              <a:gd name="connsiteY1" fmla="*/ 3047506 h 3047506"/>
              <a:gd name="connsiteX2" fmla="*/ 3457354 w 3457354"/>
              <a:gd name="connsiteY2" fmla="*/ 200864 h 3047506"/>
              <a:gd name="connsiteX3" fmla="*/ 3390429 w 3457354"/>
              <a:gd name="connsiteY3" fmla="*/ 172076 h 3047506"/>
              <a:gd name="connsiteX4" fmla="*/ 2480787 w 3457354"/>
              <a:gd name="connsiteY4" fmla="*/ 0 h 3047506"/>
              <a:gd name="connsiteX5" fmla="*/ 0 w 3457354"/>
              <a:gd name="connsiteY5" fmla="*/ 2480787 h 3047506"/>
              <a:gd name="connsiteX6" fmla="*/ 19931 w 3457354"/>
              <a:gd name="connsiteY6" fmla="*/ 2796748 h 30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7354" h="3047506">
                <a:moveTo>
                  <a:pt x="67910" y="3047506"/>
                </a:moveTo>
                <a:lnTo>
                  <a:pt x="3457354" y="3047506"/>
                </a:lnTo>
                <a:lnTo>
                  <a:pt x="3457354" y="200864"/>
                </a:lnTo>
                <a:lnTo>
                  <a:pt x="3390429" y="172076"/>
                </a:lnTo>
                <a:cubicBezTo>
                  <a:pt x="3108771" y="61012"/>
                  <a:pt x="2801904" y="0"/>
                  <a:pt x="2480787" y="0"/>
                </a:cubicBezTo>
                <a:cubicBezTo>
                  <a:pt x="1110686" y="0"/>
                  <a:pt x="0" y="1110686"/>
                  <a:pt x="0" y="2480787"/>
                </a:cubicBezTo>
                <a:cubicBezTo>
                  <a:pt x="0" y="2587826"/>
                  <a:pt x="6779" y="2693282"/>
                  <a:pt x="19931" y="27967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0486BD-9355-4C9F-B84E-29D308A2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65594" y="0"/>
            <a:ext cx="3226405" cy="2802444"/>
          </a:xfrm>
          <a:custGeom>
            <a:avLst/>
            <a:gdLst>
              <a:gd name="connsiteX0" fmla="*/ 62951 w 3226405"/>
              <a:gd name="connsiteY0" fmla="*/ 2802444 h 2802444"/>
              <a:gd name="connsiteX1" fmla="*/ 3226405 w 3226405"/>
              <a:gd name="connsiteY1" fmla="*/ 2802444 h 2802444"/>
              <a:gd name="connsiteX2" fmla="*/ 3226405 w 3226405"/>
              <a:gd name="connsiteY2" fmla="*/ 206780 h 2802444"/>
              <a:gd name="connsiteX3" fmla="*/ 3191405 w 3226405"/>
              <a:gd name="connsiteY3" fmla="*/ 190048 h 2802444"/>
              <a:gd name="connsiteX4" fmla="*/ 2278881 w 3226405"/>
              <a:gd name="connsiteY4" fmla="*/ 0 h 2802444"/>
              <a:gd name="connsiteX5" fmla="*/ 0 w 3226405"/>
              <a:gd name="connsiteY5" fmla="*/ 2278880 h 2802444"/>
              <a:gd name="connsiteX6" fmla="*/ 18309 w 3226405"/>
              <a:gd name="connsiteY6" fmla="*/ 2569126 h 280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6405" h="2802444">
                <a:moveTo>
                  <a:pt x="62951" y="2802444"/>
                </a:moveTo>
                <a:lnTo>
                  <a:pt x="3226405" y="2802444"/>
                </a:lnTo>
                <a:lnTo>
                  <a:pt x="3226405" y="206780"/>
                </a:lnTo>
                <a:lnTo>
                  <a:pt x="3191405" y="190048"/>
                </a:lnTo>
                <a:cubicBezTo>
                  <a:pt x="2912003" y="67816"/>
                  <a:pt x="2603362" y="0"/>
                  <a:pt x="2278881" y="0"/>
                </a:cubicBezTo>
                <a:cubicBezTo>
                  <a:pt x="1020290" y="0"/>
                  <a:pt x="0" y="1020290"/>
                  <a:pt x="0" y="2278880"/>
                </a:cubicBezTo>
                <a:cubicBezTo>
                  <a:pt x="0" y="2377208"/>
                  <a:pt x="6227" y="2474081"/>
                  <a:pt x="18309" y="2569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440359-9D97-4CE1-8BD3-19308E040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00208" y="4700046"/>
            <a:ext cx="2591791" cy="2157954"/>
          </a:xfrm>
          <a:custGeom>
            <a:avLst/>
            <a:gdLst>
              <a:gd name="connsiteX0" fmla="*/ 816638 w 2591791"/>
              <a:gd name="connsiteY0" fmla="*/ 0 h 2157954"/>
              <a:gd name="connsiteX1" fmla="*/ 47036 w 2591791"/>
              <a:gd name="connsiteY1" fmla="*/ 175050 h 2157954"/>
              <a:gd name="connsiteX2" fmla="*/ 0 w 2591791"/>
              <a:gd name="connsiteY2" fmla="*/ 202085 h 2157954"/>
              <a:gd name="connsiteX3" fmla="*/ 0 w 2591791"/>
              <a:gd name="connsiteY3" fmla="*/ 2157954 h 2157954"/>
              <a:gd name="connsiteX4" fmla="*/ 2549286 w 2591791"/>
              <a:gd name="connsiteY4" fmla="*/ 2157954 h 2157954"/>
              <a:gd name="connsiteX5" fmla="*/ 2555727 w 2591791"/>
              <a:gd name="connsiteY5" fmla="*/ 2132909 h 2157954"/>
              <a:gd name="connsiteX6" fmla="*/ 2591791 w 2591791"/>
              <a:gd name="connsiteY6" fmla="*/ 1775153 h 2157954"/>
              <a:gd name="connsiteX7" fmla="*/ 816638 w 2591791"/>
              <a:gd name="connsiteY7" fmla="*/ 0 h 215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1791" h="2157954">
                <a:moveTo>
                  <a:pt x="816638" y="0"/>
                </a:moveTo>
                <a:cubicBezTo>
                  <a:pt x="540903" y="0"/>
                  <a:pt x="279852" y="62867"/>
                  <a:pt x="47036" y="175050"/>
                </a:cubicBezTo>
                <a:lnTo>
                  <a:pt x="0" y="202085"/>
                </a:lnTo>
                <a:lnTo>
                  <a:pt x="0" y="2157954"/>
                </a:lnTo>
                <a:lnTo>
                  <a:pt x="2549286" y="2157954"/>
                </a:lnTo>
                <a:lnTo>
                  <a:pt x="2555727" y="2132909"/>
                </a:lnTo>
                <a:cubicBezTo>
                  <a:pt x="2579373" y="2017351"/>
                  <a:pt x="2591791" y="1897702"/>
                  <a:pt x="2591791" y="1775153"/>
                </a:cubicBezTo>
                <a:cubicBezTo>
                  <a:pt x="2591791" y="794763"/>
                  <a:pt x="1797028" y="0"/>
                  <a:pt x="816638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7F9830-10E7-405D-AA27-19575930F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09717" y="4870796"/>
            <a:ext cx="2382282" cy="1987204"/>
          </a:xfrm>
          <a:custGeom>
            <a:avLst/>
            <a:gdLst>
              <a:gd name="connsiteX0" fmla="*/ 761443 w 2382282"/>
              <a:gd name="connsiteY0" fmla="*/ 0 h 1987204"/>
              <a:gd name="connsiteX1" fmla="*/ 76517 w 2382282"/>
              <a:gd name="connsiteY1" fmla="*/ 151402 h 1987204"/>
              <a:gd name="connsiteX2" fmla="*/ 0 w 2382282"/>
              <a:gd name="connsiteY2" fmla="*/ 191175 h 1987204"/>
              <a:gd name="connsiteX3" fmla="*/ 0 w 2382282"/>
              <a:gd name="connsiteY3" fmla="*/ 1987204 h 1987204"/>
              <a:gd name="connsiteX4" fmla="*/ 2339143 w 2382282"/>
              <a:gd name="connsiteY4" fmla="*/ 1987204 h 1987204"/>
              <a:gd name="connsiteX5" fmla="*/ 2349353 w 2382282"/>
              <a:gd name="connsiteY5" fmla="*/ 1947496 h 1987204"/>
              <a:gd name="connsiteX6" fmla="*/ 2382282 w 2382282"/>
              <a:gd name="connsiteY6" fmla="*/ 1620840 h 1987204"/>
              <a:gd name="connsiteX7" fmla="*/ 761443 w 2382282"/>
              <a:gd name="connsiteY7" fmla="*/ 0 h 198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282" h="1987204">
                <a:moveTo>
                  <a:pt x="761443" y="0"/>
                </a:moveTo>
                <a:cubicBezTo>
                  <a:pt x="516672" y="0"/>
                  <a:pt x="284573" y="54258"/>
                  <a:pt x="76517" y="151402"/>
                </a:cubicBezTo>
                <a:lnTo>
                  <a:pt x="0" y="191175"/>
                </a:lnTo>
                <a:lnTo>
                  <a:pt x="0" y="1987204"/>
                </a:lnTo>
                <a:lnTo>
                  <a:pt x="2339143" y="1987204"/>
                </a:lnTo>
                <a:lnTo>
                  <a:pt x="2349353" y="1947496"/>
                </a:lnTo>
                <a:cubicBezTo>
                  <a:pt x="2370943" y="1841983"/>
                  <a:pt x="2382282" y="1732735"/>
                  <a:pt x="2382282" y="1620840"/>
                </a:cubicBezTo>
                <a:cubicBezTo>
                  <a:pt x="2382282" y="725675"/>
                  <a:pt x="1656608" y="0"/>
                  <a:pt x="761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D3A07-0D83-4126-BA8F-ACDFC755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Now back to AWS Console..</a:t>
            </a:r>
          </a:p>
        </p:txBody>
      </p:sp>
    </p:spTree>
    <p:extLst>
      <p:ext uri="{BB962C8B-B14F-4D97-AF65-F5344CB8AC3E}">
        <p14:creationId xmlns:p14="http://schemas.microsoft.com/office/powerpoint/2010/main" val="4006323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E96D6-E095-4383-841E-D5A6B036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Step 01: Search for “</a:t>
            </a:r>
            <a:r>
              <a:rPr lang="en-IN" sz="4000" i="1" dirty="0">
                <a:solidFill>
                  <a:srgbClr val="FFC000"/>
                </a:solidFill>
              </a:rPr>
              <a:t>Lambda</a:t>
            </a:r>
            <a:r>
              <a:rPr lang="en-IN" sz="4000" dirty="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5DD3-3B75-44B2-B311-C1696423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032" y="2631215"/>
            <a:ext cx="6550783" cy="466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This will show you the console where application is deployed..</a:t>
            </a:r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BFF03-F8C6-49E7-8DB5-2123BB01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4" y="3132271"/>
            <a:ext cx="11764131" cy="29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3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C75C4-510E-4426-88C8-4D45D172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Step 02 : Click on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52CF44-67FB-4A72-8A44-03327B44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76" y="2751830"/>
            <a:ext cx="9796275" cy="38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2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C75C4-510E-4426-88C8-4D45D172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03 : Click on ”Configuration” tab.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8CD57-8D3D-409D-83B5-F8E071F1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86" y="1829313"/>
            <a:ext cx="7642636" cy="36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C75C4-510E-4426-88C8-4D45D172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499104" cy="254725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04 : Now open –”</a:t>
            </a:r>
            <a:r>
              <a:rPr lang="en-US" sz="3200" i="1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API endpoint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” in the browser.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C7E3A-1B1E-4F1B-9632-D6382334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5" y="1791991"/>
            <a:ext cx="7173355" cy="34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1D01A-B21B-42D7-AC62-BEDB39793C54}"/>
              </a:ext>
            </a:extLst>
          </p:cNvPr>
          <p:cNvSpPr txBox="1"/>
          <p:nvPr/>
        </p:nvSpPr>
        <p:spPr>
          <a:xfrm>
            <a:off x="526073" y="657390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After successfully deploying the application, below output will show on browser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607378-5CB5-4380-9BAF-EF1A6F87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2887825"/>
            <a:ext cx="11292703" cy="29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1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97CD3-6599-48E2-8BFF-E17B66C7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8" y="1892451"/>
            <a:ext cx="2836676" cy="254725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05 : Now change path in “</a:t>
            </a:r>
            <a:r>
              <a:rPr lang="en-US" sz="3600" i="1" kern="1200" dirty="0" err="1">
                <a:solidFill>
                  <a:srgbClr val="FFC000"/>
                </a:solidFill>
                <a:latin typeface="+mj-lt"/>
                <a:ea typeface="+mj-ea"/>
                <a:cs typeface="+mj-cs"/>
              </a:rPr>
              <a:t>template.yml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F17278-134F-4604-9A74-EADBFABA7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547" y="1574020"/>
            <a:ext cx="7714657" cy="37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3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55B25-066B-476B-8F46-5B0B0935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1" y="1776074"/>
            <a:ext cx="3389065" cy="25714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Step 06: Make changes in 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“</a:t>
            </a:r>
            <a:r>
              <a:rPr lang="en-US" sz="2800" i="1" dirty="0" err="1">
                <a:solidFill>
                  <a:srgbClr val="FFC000"/>
                </a:solidFill>
              </a:rPr>
              <a:t>HelloWorldFunction</a:t>
            </a:r>
            <a:r>
              <a:rPr lang="en-US" sz="2800" i="1" dirty="0">
                <a:solidFill>
                  <a:srgbClr val="FFC000"/>
                </a:solidFill>
              </a:rPr>
              <a:t>\</a:t>
            </a:r>
            <a:r>
              <a:rPr lang="en-US" sz="2800" i="1" dirty="0" err="1">
                <a:solidFill>
                  <a:srgbClr val="FFC000"/>
                </a:solidFill>
              </a:rPr>
              <a:t>src</a:t>
            </a:r>
            <a:r>
              <a:rPr lang="en-US" sz="2800" i="1" dirty="0">
                <a:solidFill>
                  <a:srgbClr val="FFC000"/>
                </a:solidFill>
              </a:rPr>
              <a:t>\main\java\</a:t>
            </a:r>
            <a:r>
              <a:rPr lang="en-US" sz="2800" i="1" dirty="0" err="1">
                <a:solidFill>
                  <a:srgbClr val="FFC000"/>
                </a:solidFill>
              </a:rPr>
              <a:t>helloworld</a:t>
            </a:r>
            <a:r>
              <a:rPr lang="en-US" sz="2800" dirty="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1A9C4A-4D4A-445B-B359-B6773EBFD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055" y="1299916"/>
            <a:ext cx="7789025" cy="42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4A7CB-D9A4-459D-8329-E822B340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Step 07: Now “</a:t>
            </a:r>
            <a:r>
              <a:rPr lang="en-IN" sz="3200" i="1" dirty="0">
                <a:solidFill>
                  <a:srgbClr val="FFC000"/>
                </a:solidFill>
              </a:rPr>
              <a:t>build</a:t>
            </a:r>
            <a:r>
              <a:rPr lang="en-IN" sz="3200" dirty="0">
                <a:solidFill>
                  <a:srgbClr val="FFFFFF"/>
                </a:solidFill>
              </a:rPr>
              <a:t>” &amp; “</a:t>
            </a:r>
            <a:r>
              <a:rPr lang="en-IN" sz="3200" i="1" dirty="0">
                <a:solidFill>
                  <a:srgbClr val="FFC000"/>
                </a:solidFill>
              </a:rPr>
              <a:t>deploy</a:t>
            </a:r>
            <a:r>
              <a:rPr lang="en-IN" sz="3200" dirty="0">
                <a:solidFill>
                  <a:srgbClr val="FFFFFF"/>
                </a:solidFill>
              </a:rPr>
              <a:t>” application like before to apply changes. </a:t>
            </a:r>
            <a:br>
              <a:rPr lang="en-IN" sz="3200" dirty="0">
                <a:solidFill>
                  <a:srgbClr val="FFFFFF"/>
                </a:solidFill>
              </a:rPr>
            </a:br>
            <a:r>
              <a:rPr lang="en-IN" sz="3200" dirty="0">
                <a:solidFill>
                  <a:srgbClr val="FFFFFF"/>
                </a:solidFill>
              </a:rPr>
              <a:t>Step 08 : Run it with changed URL path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4DC09A-E1F6-4CE7-A354-26CA4C575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67"/>
          <a:stretch/>
        </p:blipFill>
        <p:spPr>
          <a:xfrm>
            <a:off x="1188719" y="2642415"/>
            <a:ext cx="10257906" cy="25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28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3A94B-BB85-408C-9DCA-84133F5FF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950" y="2612335"/>
            <a:ext cx="4573475" cy="735752"/>
          </a:xfrm>
        </p:spPr>
        <p:txBody>
          <a:bodyPr anchor="t">
            <a:noAutofit/>
          </a:bodyPr>
          <a:lstStyle/>
          <a:p>
            <a:pPr algn="l"/>
            <a:r>
              <a:rPr lang="en-IN" sz="5000" dirty="0">
                <a:solidFill>
                  <a:schemeClr val="bg1"/>
                </a:solidFill>
              </a:rPr>
              <a:t>The End</a:t>
            </a:r>
            <a:br>
              <a:rPr lang="en-IN" sz="5000" dirty="0">
                <a:solidFill>
                  <a:schemeClr val="bg1"/>
                </a:solidFill>
              </a:rPr>
            </a:br>
            <a:br>
              <a:rPr lang="en-IN" sz="5000" dirty="0">
                <a:solidFill>
                  <a:schemeClr val="bg1"/>
                </a:solidFill>
              </a:rPr>
            </a:br>
            <a:endParaRPr lang="en-IN" sz="5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A17B8B2-2343-4259-9127-B994767FC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9D3AFBC-177C-49F3-B658-C23E2E96226A}"/>
              </a:ext>
            </a:extLst>
          </p:cNvPr>
          <p:cNvSpPr txBox="1">
            <a:spLocks/>
          </p:cNvSpPr>
          <p:nvPr/>
        </p:nvSpPr>
        <p:spPr>
          <a:xfrm>
            <a:off x="1242893" y="4911559"/>
            <a:ext cx="4573475" cy="1048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dirty="0">
                <a:solidFill>
                  <a:schemeClr val="bg1"/>
                </a:solidFill>
              </a:rPr>
              <a:t>Compiled By,</a:t>
            </a:r>
          </a:p>
          <a:p>
            <a:pPr algn="l"/>
            <a:endParaRPr lang="en-IN" sz="4800" dirty="0">
              <a:solidFill>
                <a:schemeClr val="bg1"/>
              </a:solidFill>
            </a:endParaRPr>
          </a:p>
          <a:p>
            <a:pPr algn="l"/>
            <a:r>
              <a:rPr lang="en-IN" sz="8500" i="1" dirty="0">
                <a:solidFill>
                  <a:srgbClr val="FFC000"/>
                </a:solidFill>
              </a:rPr>
              <a:t>SWETA PODDAR</a:t>
            </a:r>
            <a:br>
              <a:rPr lang="en-IN" sz="4800" dirty="0">
                <a:solidFill>
                  <a:schemeClr val="bg1"/>
                </a:solidFill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3AADF-F57B-4EA6-953C-6AA31142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Security Credentials from AWS Console to login via local system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0E8CF7-28FB-4FFF-B436-30D4B517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62" y="2453406"/>
            <a:ext cx="8346737" cy="41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F2AFE-BDC5-4751-8625-22E78E2C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Login to AWS Console via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909B-2A55-4FFC-BBC3-10F2C017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713935"/>
            <a:ext cx="2779954" cy="387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</a:rPr>
              <a:t>$ </a:t>
            </a:r>
            <a:r>
              <a:rPr lang="en-IN" sz="1800" b="1" dirty="0" err="1">
                <a:solidFill>
                  <a:srgbClr val="00B050"/>
                </a:solidFill>
              </a:rPr>
              <a:t>aws</a:t>
            </a:r>
            <a:r>
              <a:rPr lang="en-IN" sz="1800" b="1" dirty="0">
                <a:solidFill>
                  <a:srgbClr val="00B050"/>
                </a:solidFill>
              </a:rPr>
              <a:t> configure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DE4A59B-04AC-486F-8A0F-EFBFA167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03" y="3507971"/>
            <a:ext cx="10582582" cy="16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49086-AB1C-490C-BA0D-63C92C2A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Check if you logged-in </a:t>
            </a:r>
            <a:r>
              <a:rPr lang="en-IN" sz="4000" dirty="0" err="1">
                <a:solidFill>
                  <a:srgbClr val="FFFFFF"/>
                </a:solidFill>
              </a:rPr>
              <a:t>successfuly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8236-075E-4D53-B92B-351A9555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606008"/>
            <a:ext cx="2779954" cy="3125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</a:rPr>
              <a:t>$ </a:t>
            </a:r>
            <a:r>
              <a:rPr lang="en-IN" sz="1800" b="1" dirty="0" err="1">
                <a:solidFill>
                  <a:srgbClr val="00B050"/>
                </a:solidFill>
              </a:rPr>
              <a:t>aws</a:t>
            </a:r>
            <a:r>
              <a:rPr lang="en-IN" sz="1800" b="1" dirty="0">
                <a:solidFill>
                  <a:srgbClr val="00B050"/>
                </a:solidFill>
              </a:rPr>
              <a:t> </a:t>
            </a:r>
            <a:r>
              <a:rPr lang="en-IN" sz="1800" b="1" dirty="0" err="1">
                <a:solidFill>
                  <a:srgbClr val="00B050"/>
                </a:solidFill>
              </a:rPr>
              <a:t>iam</a:t>
            </a:r>
            <a:r>
              <a:rPr lang="en-IN" sz="1800" b="1" dirty="0">
                <a:solidFill>
                  <a:srgbClr val="00B050"/>
                </a:solidFill>
              </a:rPr>
              <a:t> list-users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38C3A-4723-472B-AA81-6AF14AB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217132"/>
            <a:ext cx="9970278" cy="35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8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E0142-2EC0-4A9D-9424-9D27BC7F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1" y="1348124"/>
            <a:ext cx="10023398" cy="648627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Install </a:t>
            </a:r>
            <a:r>
              <a:rPr lang="en-IN" sz="3200" b="1" dirty="0">
                <a:solidFill>
                  <a:srgbClr val="FFFFFF"/>
                </a:solidFill>
              </a:rPr>
              <a:t>AWS SAM CLI on Windows operating system</a:t>
            </a:r>
            <a:r>
              <a:rPr lang="en-IN" sz="3200" dirty="0">
                <a:solidFill>
                  <a:srgbClr val="FFFFFF"/>
                </a:solidFill>
              </a:rPr>
              <a:t> and check the SAM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1074-998A-4C0E-8B28-3592E41E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3312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</a:rPr>
              <a:t>$ </a:t>
            </a:r>
            <a:r>
              <a:rPr lang="en-IN" sz="1800" b="1" dirty="0" err="1">
                <a:solidFill>
                  <a:srgbClr val="00B050"/>
                </a:solidFill>
              </a:rPr>
              <a:t>sam</a:t>
            </a:r>
            <a:r>
              <a:rPr lang="en-IN" sz="1800" b="1" dirty="0">
                <a:solidFill>
                  <a:srgbClr val="00B050"/>
                </a:solidFill>
              </a:rPr>
              <a:t> –version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69E35ED-BC7E-4150-A1B3-E9564755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31" y="3564295"/>
            <a:ext cx="8468893" cy="16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16CC6-BECF-4CAA-B5F4-13D9C766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Step 1: Download a sample AWS SAM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B09A-6F84-4B14-90FC-0311148C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Run the below command to create the SAM template and enter corresponding template values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</a:rPr>
              <a:t>$ </a:t>
            </a:r>
            <a:r>
              <a:rPr lang="en-IN" sz="1800" b="1" dirty="0" err="1">
                <a:solidFill>
                  <a:srgbClr val="00B050"/>
                </a:solidFill>
              </a:rPr>
              <a:t>sam</a:t>
            </a:r>
            <a:r>
              <a:rPr lang="en-IN" sz="1800" b="1" dirty="0">
                <a:solidFill>
                  <a:srgbClr val="00B050"/>
                </a:solidFill>
              </a:rPr>
              <a:t> </a:t>
            </a:r>
            <a:r>
              <a:rPr lang="en-IN" sz="1800" b="1" dirty="0" err="1">
                <a:solidFill>
                  <a:srgbClr val="00B050"/>
                </a:solidFill>
              </a:rPr>
              <a:t>init</a:t>
            </a:r>
            <a:endParaRPr lang="en-IN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8DF8B-1C23-441E-9655-F839BF73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58" y="173017"/>
            <a:ext cx="4903950" cy="64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5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57C5-51F5-42D1-AA24-7648F214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83" y="1363296"/>
            <a:ext cx="2890154" cy="1679171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Step 2: Build your application</a:t>
            </a:r>
            <a:br>
              <a:rPr lang="en-IN" sz="3000" dirty="0">
                <a:solidFill>
                  <a:srgbClr val="FFFFFF"/>
                </a:solidFill>
              </a:rPr>
            </a:br>
            <a:endParaRPr lang="en-IN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A37E-9CDC-4184-9F86-257F8981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461" y="952500"/>
            <a:ext cx="7381795" cy="1999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To build the serverless application as a .zip file archive, declare </a:t>
            </a:r>
            <a:r>
              <a:rPr lang="en-IN" sz="1600" dirty="0" err="1"/>
              <a:t>PackageType</a:t>
            </a:r>
            <a:r>
              <a:rPr lang="en-IN" sz="1600" dirty="0"/>
              <a:t>: Zip for the serverless function.</a:t>
            </a:r>
          </a:p>
          <a:p>
            <a:r>
              <a:rPr lang="en-IN" sz="1600" dirty="0"/>
              <a:t>Go inside the </a:t>
            </a:r>
            <a:r>
              <a:rPr lang="en-IN" sz="1600" i="1" dirty="0">
                <a:solidFill>
                  <a:srgbClr val="FFC000"/>
                </a:solidFill>
              </a:rPr>
              <a:t>&lt;wave-18&gt; </a:t>
            </a:r>
            <a:r>
              <a:rPr lang="en-IN" sz="1600" dirty="0"/>
              <a:t>folder &amp;  Run the below command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</a:rPr>
              <a:t>$ </a:t>
            </a:r>
            <a:r>
              <a:rPr lang="en-IN" sz="1800" b="1" dirty="0" err="1">
                <a:solidFill>
                  <a:srgbClr val="00B050"/>
                </a:solidFill>
              </a:rPr>
              <a:t>sam</a:t>
            </a:r>
            <a:r>
              <a:rPr lang="en-IN" sz="1800" b="1" dirty="0">
                <a:solidFill>
                  <a:srgbClr val="00B050"/>
                </a:solidFill>
              </a:rPr>
              <a:t> build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E9393-2416-41F3-AF71-DFA44F60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3" y="3388438"/>
            <a:ext cx="10973834" cy="28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2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4E9D0-B323-4FA6-9E9C-FC8B6E04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Step 3: Deploy your application to the AWS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9499-4451-4350-BF1A-DBFA0206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4242611"/>
            <a:ext cx="2384830" cy="395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</a:rPr>
              <a:t>$ </a:t>
            </a:r>
            <a:r>
              <a:rPr lang="en-IN" sz="1800" b="1" dirty="0" err="1">
                <a:solidFill>
                  <a:srgbClr val="00B050"/>
                </a:solidFill>
              </a:rPr>
              <a:t>sam</a:t>
            </a:r>
            <a:r>
              <a:rPr lang="en-IN" sz="1800" b="1" dirty="0">
                <a:solidFill>
                  <a:srgbClr val="00B050"/>
                </a:solidFill>
              </a:rPr>
              <a:t> deploy --guided</a:t>
            </a:r>
          </a:p>
          <a:p>
            <a:endParaRPr lang="en-IN"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7D58D5F-084D-4A79-9029-8D8DCD83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90" y="2396088"/>
            <a:ext cx="8078010" cy="44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41BA2-C6A5-4490-9C72-1F76BEA3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FB48E7781CB14ABDFC5701083D6948" ma:contentTypeVersion="2" ma:contentTypeDescription="Create a new document." ma:contentTypeScope="" ma:versionID="e7527a318b83fc00c50545f1da72248c">
  <xsd:schema xmlns:xsd="http://www.w3.org/2001/XMLSchema" xmlns:xs="http://www.w3.org/2001/XMLSchema" xmlns:p="http://schemas.microsoft.com/office/2006/metadata/properties" xmlns:ns3="f8ac5e7d-7b7d-46e0-8d8a-f4f02b48db66" targetNamespace="http://schemas.microsoft.com/office/2006/metadata/properties" ma:root="true" ma:fieldsID="645d5f95b771284d7effe58b8a07756a" ns3:_="">
    <xsd:import namespace="f8ac5e7d-7b7d-46e0-8d8a-f4f02b48db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c5e7d-7b7d-46e0-8d8a-f4f02b48db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9F2D54-C3C4-4C43-A89E-27D6457D7F87}">
  <ds:schemaRefs>
    <ds:schemaRef ds:uri="http://schemas.microsoft.com/office/2006/documentManagement/types"/>
    <ds:schemaRef ds:uri="f8ac5e7d-7b7d-46e0-8d8a-f4f02b48db66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B234972-EA2F-4F5F-91E2-AA747C05D5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E2EE8-608A-4904-9ECE-961281DC87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ac5e7d-7b7d-46e0-8d8a-f4f02b48d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293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Deploy AWS Serverless Application Model (SAM)</vt:lpstr>
      <vt:lpstr>Get Security Credentials from AWS Console to login via local system</vt:lpstr>
      <vt:lpstr>Login to AWS Console via local</vt:lpstr>
      <vt:lpstr>Check if you logged-in successfuly</vt:lpstr>
      <vt:lpstr>Install AWS SAM CLI on Windows operating system and check the SAM version</vt:lpstr>
      <vt:lpstr>Step 1: Download a sample AWS SAM application</vt:lpstr>
      <vt:lpstr>Step 2: Build your application </vt:lpstr>
      <vt:lpstr>Step 3: Deploy your application to the AWS Cloud</vt:lpstr>
      <vt:lpstr>PowerPoint Presentation</vt:lpstr>
      <vt:lpstr>Now back to AWS Console..</vt:lpstr>
      <vt:lpstr>Step 01: Search for “Lambda”</vt:lpstr>
      <vt:lpstr>Step 02 : Click on the application</vt:lpstr>
      <vt:lpstr>Step 03 : Click on ”Configuration” tab.</vt:lpstr>
      <vt:lpstr>Step 04 : Now open –”API endpoint” in the browser.</vt:lpstr>
      <vt:lpstr>PowerPoint Presentation</vt:lpstr>
      <vt:lpstr>Step 05 : Now change path in “template.yml”</vt:lpstr>
      <vt:lpstr>Step 06: Make changes in  “HelloWorldFunction\src\main\java\helloworld”</vt:lpstr>
      <vt:lpstr>Step 07: Now “build” &amp; “deploy” application like before to apply changes.  Step 08 : Run it with changed URL path</vt:lpstr>
      <vt:lpstr>The End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Sweta Poddar1</dc:creator>
  <cp:lastModifiedBy>Sweta Poddar1</cp:lastModifiedBy>
  <cp:revision>2</cp:revision>
  <dcterms:created xsi:type="dcterms:W3CDTF">2021-05-22T16:41:48Z</dcterms:created>
  <dcterms:modified xsi:type="dcterms:W3CDTF">2021-06-10T16:41:09Z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0x010100C0FB48E7781CB14ABDFC5701083D6948</vt:lpwstr>
  </property>
</Properties>
</file>