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2" r:id="rId4"/>
  </p:sldMasterIdLst>
  <p:notesMasterIdLst>
    <p:notesMasterId r:id="rId2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6" r:id="rId21"/>
    <p:sldId id="272" r:id="rId22"/>
    <p:sldId id="273" r:id="rId23"/>
    <p:sldId id="277" r:id="rId24"/>
    <p:sldId id="274" r:id="rId25"/>
    <p:sldId id="275" r:id="rId26"/>
    <p:sldId id="278" r:id="rId27"/>
  </p:sldIdLst>
  <p:sldSz cx="12192000" cy="6858000"/>
  <p:notesSz cx="6858000" cy="1857375"/>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13" autoAdjust="0"/>
    <p:restoredTop sz="91480" autoAdjust="0"/>
  </p:normalViewPr>
  <p:slideViewPr>
    <p:cSldViewPr snapToGrid="0">
      <p:cViewPr varScale="1">
        <p:scale>
          <a:sx n="95" d="100"/>
          <a:sy n="95" d="100"/>
        </p:scale>
        <p:origin x="66" y="252"/>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2EA9A-CCEE-4367-AA73-09D720B0E897}" type="doc">
      <dgm:prSet loTypeId="urn:microsoft.com/office/officeart/2018/2/layout/IconVerticalSolidList" loCatId="icon" qsTypeId="urn:microsoft.com/office/officeart/2005/8/quickstyle/simple4" qsCatId="simple" csTypeId="urn:microsoft.com/office/officeart/2005/8/colors/colorful5" csCatId="colorful" phldr="1"/>
      <dgm:spPr/>
      <dgm:t>
        <a:bodyPr/>
        <a:lstStyle/>
        <a:p>
          <a:endParaRPr lang="en-US"/>
        </a:p>
      </dgm:t>
    </dgm:pt>
    <dgm:pt modelId="{65247EC8-8172-487A-9AD2-7405DF08179B}">
      <dgm:prSet/>
      <dgm:spPr/>
      <dgm:t>
        <a:bodyPr/>
        <a:lstStyle/>
        <a:p>
          <a:pPr>
            <a:lnSpc>
              <a:spcPct val="100000"/>
            </a:lnSpc>
          </a:pPr>
          <a:r>
            <a:rPr lang="en-US"/>
            <a:t>In an era of rapidly evolving digital technologies, organizations must understand the tools and platforms that technology professionals currently use—and aspire to use—in order to remain competitive and innovative. This project analyzes global developer survey data to uncover trends in programming languages, databases, platforms, and web frameworks, alongside demographic insights such as age, education, and geographic distribution.</a:t>
          </a:r>
        </a:p>
      </dgm:t>
    </dgm:pt>
    <dgm:pt modelId="{A96CB4BC-BA36-4695-A98A-56A5644EDC93}" type="parTrans" cxnId="{32EE5A8D-8969-4193-8BF5-B220C7927BF6}">
      <dgm:prSet/>
      <dgm:spPr/>
      <dgm:t>
        <a:bodyPr/>
        <a:lstStyle/>
        <a:p>
          <a:endParaRPr lang="en-US"/>
        </a:p>
      </dgm:t>
    </dgm:pt>
    <dgm:pt modelId="{FD363CE9-711F-49D0-BA52-1F1396E38DAA}" type="sibTrans" cxnId="{32EE5A8D-8969-4193-8BF5-B220C7927BF6}">
      <dgm:prSet/>
      <dgm:spPr/>
      <dgm:t>
        <a:bodyPr/>
        <a:lstStyle/>
        <a:p>
          <a:endParaRPr lang="en-US"/>
        </a:p>
      </dgm:t>
    </dgm:pt>
    <dgm:pt modelId="{E6AA475B-C8C6-4378-9090-A81062AB326D}">
      <dgm:prSet/>
      <dgm:spPr/>
      <dgm:t>
        <a:bodyPr/>
        <a:lstStyle/>
        <a:p>
          <a:pPr>
            <a:lnSpc>
              <a:spcPct val="100000"/>
            </a:lnSpc>
          </a:pPr>
          <a:r>
            <a:rPr lang="en-US"/>
            <a:t>By identifying both current usage patterns and future preferences, this analysis supports strategic decision-making in areas such as technology adoption, workforce development, recruitment planning, and market alignment. The findings enable businesses, educational institutions, and policy-makers to make data-driven decisions aligned with the evolving needs of the global tech workforce.</a:t>
          </a:r>
        </a:p>
      </dgm:t>
    </dgm:pt>
    <dgm:pt modelId="{48E0813A-1228-43CC-A464-88E28C30A1E2}" type="parTrans" cxnId="{0DCD57AD-FDE0-4AC9-901B-BEB4D48ABD49}">
      <dgm:prSet/>
      <dgm:spPr/>
      <dgm:t>
        <a:bodyPr/>
        <a:lstStyle/>
        <a:p>
          <a:endParaRPr lang="en-US"/>
        </a:p>
      </dgm:t>
    </dgm:pt>
    <dgm:pt modelId="{532C77D1-487C-4531-819B-52387EE5B3C2}" type="sibTrans" cxnId="{0DCD57AD-FDE0-4AC9-901B-BEB4D48ABD49}">
      <dgm:prSet/>
      <dgm:spPr/>
      <dgm:t>
        <a:bodyPr/>
        <a:lstStyle/>
        <a:p>
          <a:endParaRPr lang="en-US"/>
        </a:p>
      </dgm:t>
    </dgm:pt>
    <dgm:pt modelId="{1E6B932D-C38D-41E3-B477-31472F474DAD}" type="pres">
      <dgm:prSet presAssocID="{A562EA9A-CCEE-4367-AA73-09D720B0E897}" presName="root" presStyleCnt="0">
        <dgm:presLayoutVars>
          <dgm:dir/>
          <dgm:resizeHandles val="exact"/>
        </dgm:presLayoutVars>
      </dgm:prSet>
      <dgm:spPr/>
    </dgm:pt>
    <dgm:pt modelId="{8D2937A9-AA28-4F5F-B47D-8383879CC753}" type="pres">
      <dgm:prSet presAssocID="{65247EC8-8172-487A-9AD2-7405DF08179B}" presName="compNode" presStyleCnt="0"/>
      <dgm:spPr/>
    </dgm:pt>
    <dgm:pt modelId="{5EF91A00-760C-4B2D-B642-531CA448D54F}" type="pres">
      <dgm:prSet presAssocID="{65247EC8-8172-487A-9AD2-7405DF08179B}" presName="bgRect" presStyleLbl="bgShp" presStyleIdx="0" presStyleCnt="2"/>
      <dgm:spPr/>
    </dgm:pt>
    <dgm:pt modelId="{80223A26-618F-46AB-88CD-532CC0845FC3}" type="pres">
      <dgm:prSet presAssocID="{65247EC8-8172-487A-9AD2-7405DF08179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7AC9F075-54E9-4669-94CA-063F84B922BF}" type="pres">
      <dgm:prSet presAssocID="{65247EC8-8172-487A-9AD2-7405DF08179B}" presName="spaceRect" presStyleCnt="0"/>
      <dgm:spPr/>
    </dgm:pt>
    <dgm:pt modelId="{E400F0FA-E675-4394-9C06-52A02D4C6EB6}" type="pres">
      <dgm:prSet presAssocID="{65247EC8-8172-487A-9AD2-7405DF08179B}" presName="parTx" presStyleLbl="revTx" presStyleIdx="0" presStyleCnt="2">
        <dgm:presLayoutVars>
          <dgm:chMax val="0"/>
          <dgm:chPref val="0"/>
        </dgm:presLayoutVars>
      </dgm:prSet>
      <dgm:spPr/>
    </dgm:pt>
    <dgm:pt modelId="{9D977033-85C3-4B4D-A9B1-F02392B4D391}" type="pres">
      <dgm:prSet presAssocID="{FD363CE9-711F-49D0-BA52-1F1396E38DAA}" presName="sibTrans" presStyleCnt="0"/>
      <dgm:spPr/>
    </dgm:pt>
    <dgm:pt modelId="{0D9052F1-17AD-497F-86CF-44630B8F14CB}" type="pres">
      <dgm:prSet presAssocID="{E6AA475B-C8C6-4378-9090-A81062AB326D}" presName="compNode" presStyleCnt="0"/>
      <dgm:spPr/>
    </dgm:pt>
    <dgm:pt modelId="{2FDE7AB1-0E0D-4912-B7C0-F420360A8676}" type="pres">
      <dgm:prSet presAssocID="{E6AA475B-C8C6-4378-9090-A81062AB326D}" presName="bgRect" presStyleLbl="bgShp" presStyleIdx="1" presStyleCnt="2"/>
      <dgm:spPr/>
    </dgm:pt>
    <dgm:pt modelId="{3B732135-88CC-4B04-A4EB-94ACDF529F51}" type="pres">
      <dgm:prSet presAssocID="{E6AA475B-C8C6-4378-9090-A81062AB32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82E76DF8-F5EC-41CC-8600-D33B72CABBFE}" type="pres">
      <dgm:prSet presAssocID="{E6AA475B-C8C6-4378-9090-A81062AB326D}" presName="spaceRect" presStyleCnt="0"/>
      <dgm:spPr/>
    </dgm:pt>
    <dgm:pt modelId="{5460EE6F-50CC-4FD9-BE66-ABDBD4AA1EED}" type="pres">
      <dgm:prSet presAssocID="{E6AA475B-C8C6-4378-9090-A81062AB326D}" presName="parTx" presStyleLbl="revTx" presStyleIdx="1" presStyleCnt="2">
        <dgm:presLayoutVars>
          <dgm:chMax val="0"/>
          <dgm:chPref val="0"/>
        </dgm:presLayoutVars>
      </dgm:prSet>
      <dgm:spPr/>
    </dgm:pt>
  </dgm:ptLst>
  <dgm:cxnLst>
    <dgm:cxn modelId="{DEA2F323-1029-47B8-8BED-CBAC32FD57A6}" type="presOf" srcId="{A562EA9A-CCEE-4367-AA73-09D720B0E897}" destId="{1E6B932D-C38D-41E3-B477-31472F474DAD}" srcOrd="0" destOrd="0" presId="urn:microsoft.com/office/officeart/2018/2/layout/IconVerticalSolidList"/>
    <dgm:cxn modelId="{9A0FAE29-A31B-429E-AF88-5DD73C8E056A}" type="presOf" srcId="{65247EC8-8172-487A-9AD2-7405DF08179B}" destId="{E400F0FA-E675-4394-9C06-52A02D4C6EB6}" srcOrd="0" destOrd="0" presId="urn:microsoft.com/office/officeart/2018/2/layout/IconVerticalSolidList"/>
    <dgm:cxn modelId="{32EE5A8D-8969-4193-8BF5-B220C7927BF6}" srcId="{A562EA9A-CCEE-4367-AA73-09D720B0E897}" destId="{65247EC8-8172-487A-9AD2-7405DF08179B}" srcOrd="0" destOrd="0" parTransId="{A96CB4BC-BA36-4695-A98A-56A5644EDC93}" sibTransId="{FD363CE9-711F-49D0-BA52-1F1396E38DAA}"/>
    <dgm:cxn modelId="{21104693-3A23-43F2-B36E-63628CC46217}" type="presOf" srcId="{E6AA475B-C8C6-4378-9090-A81062AB326D}" destId="{5460EE6F-50CC-4FD9-BE66-ABDBD4AA1EED}" srcOrd="0" destOrd="0" presId="urn:microsoft.com/office/officeart/2018/2/layout/IconVerticalSolidList"/>
    <dgm:cxn modelId="{0DCD57AD-FDE0-4AC9-901B-BEB4D48ABD49}" srcId="{A562EA9A-CCEE-4367-AA73-09D720B0E897}" destId="{E6AA475B-C8C6-4378-9090-A81062AB326D}" srcOrd="1" destOrd="0" parTransId="{48E0813A-1228-43CC-A464-88E28C30A1E2}" sibTransId="{532C77D1-487C-4531-819B-52387EE5B3C2}"/>
    <dgm:cxn modelId="{32F513B9-4AA5-4CA9-BB3C-7BF9593AF2F4}" type="presParOf" srcId="{1E6B932D-C38D-41E3-B477-31472F474DAD}" destId="{8D2937A9-AA28-4F5F-B47D-8383879CC753}" srcOrd="0" destOrd="0" presId="urn:microsoft.com/office/officeart/2018/2/layout/IconVerticalSolidList"/>
    <dgm:cxn modelId="{5D507094-35EE-4884-BDB6-239ED0615E41}" type="presParOf" srcId="{8D2937A9-AA28-4F5F-B47D-8383879CC753}" destId="{5EF91A00-760C-4B2D-B642-531CA448D54F}" srcOrd="0" destOrd="0" presId="urn:microsoft.com/office/officeart/2018/2/layout/IconVerticalSolidList"/>
    <dgm:cxn modelId="{B2FA77CD-540E-49D3-96F1-020EC1447411}" type="presParOf" srcId="{8D2937A9-AA28-4F5F-B47D-8383879CC753}" destId="{80223A26-618F-46AB-88CD-532CC0845FC3}" srcOrd="1" destOrd="0" presId="urn:microsoft.com/office/officeart/2018/2/layout/IconVerticalSolidList"/>
    <dgm:cxn modelId="{5B066306-6E2D-4BEF-ABD9-2DFD1CBDE91E}" type="presParOf" srcId="{8D2937A9-AA28-4F5F-B47D-8383879CC753}" destId="{7AC9F075-54E9-4669-94CA-063F84B922BF}" srcOrd="2" destOrd="0" presId="urn:microsoft.com/office/officeart/2018/2/layout/IconVerticalSolidList"/>
    <dgm:cxn modelId="{D928E1D9-3C2A-46E9-BD88-066C7448FF71}" type="presParOf" srcId="{8D2937A9-AA28-4F5F-B47D-8383879CC753}" destId="{E400F0FA-E675-4394-9C06-52A02D4C6EB6}" srcOrd="3" destOrd="0" presId="urn:microsoft.com/office/officeart/2018/2/layout/IconVerticalSolidList"/>
    <dgm:cxn modelId="{A97950E6-E99D-4FD1-8F7F-E007FC0FDCCD}" type="presParOf" srcId="{1E6B932D-C38D-41E3-B477-31472F474DAD}" destId="{9D977033-85C3-4B4D-A9B1-F02392B4D391}" srcOrd="1" destOrd="0" presId="urn:microsoft.com/office/officeart/2018/2/layout/IconVerticalSolidList"/>
    <dgm:cxn modelId="{60CB9C96-EA5A-458B-A365-CBE35093D213}" type="presParOf" srcId="{1E6B932D-C38D-41E3-B477-31472F474DAD}" destId="{0D9052F1-17AD-497F-86CF-44630B8F14CB}" srcOrd="2" destOrd="0" presId="urn:microsoft.com/office/officeart/2018/2/layout/IconVerticalSolidList"/>
    <dgm:cxn modelId="{86B37560-4404-4F8E-B7A4-481675916103}" type="presParOf" srcId="{0D9052F1-17AD-497F-86CF-44630B8F14CB}" destId="{2FDE7AB1-0E0D-4912-B7C0-F420360A8676}" srcOrd="0" destOrd="0" presId="urn:microsoft.com/office/officeart/2018/2/layout/IconVerticalSolidList"/>
    <dgm:cxn modelId="{DC28C8E0-C01C-4DFA-82C7-EEC681E5A072}" type="presParOf" srcId="{0D9052F1-17AD-497F-86CF-44630B8F14CB}" destId="{3B732135-88CC-4B04-A4EB-94ACDF529F51}" srcOrd="1" destOrd="0" presId="urn:microsoft.com/office/officeart/2018/2/layout/IconVerticalSolidList"/>
    <dgm:cxn modelId="{0C477868-CCF0-4AC5-8BC0-4A3ED8C3AC2C}" type="presParOf" srcId="{0D9052F1-17AD-497F-86CF-44630B8F14CB}" destId="{82E76DF8-F5EC-41CC-8600-D33B72CABBFE}" srcOrd="2" destOrd="0" presId="urn:microsoft.com/office/officeart/2018/2/layout/IconVerticalSolidList"/>
    <dgm:cxn modelId="{8787BFA7-5D75-4FAE-A68C-3F7518E6039A}" type="presParOf" srcId="{0D9052F1-17AD-497F-86CF-44630B8F14CB}" destId="{5460EE6F-50CC-4FD9-BE66-ABDBD4AA1EE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91A00-760C-4B2D-B642-531CA448D54F}">
      <dsp:nvSpPr>
        <dsp:cNvPr id="0" name=""/>
        <dsp:cNvSpPr/>
      </dsp:nvSpPr>
      <dsp:spPr>
        <a:xfrm>
          <a:off x="0" y="1909"/>
          <a:ext cx="9520237" cy="144974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0223A26-618F-46AB-88CD-532CC0845FC3}">
      <dsp:nvSpPr>
        <dsp:cNvPr id="0" name=""/>
        <dsp:cNvSpPr/>
      </dsp:nvSpPr>
      <dsp:spPr>
        <a:xfrm>
          <a:off x="438549" y="328103"/>
          <a:ext cx="798141" cy="7973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E400F0FA-E675-4394-9C06-52A02D4C6EB6}">
      <dsp:nvSpPr>
        <dsp:cNvPr id="0" name=""/>
        <dsp:cNvSpPr/>
      </dsp:nvSpPr>
      <dsp:spPr>
        <a:xfrm>
          <a:off x="1675240" y="1909"/>
          <a:ext cx="7802350" cy="145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582" tIns="153582" rIns="153582" bIns="153582" numCol="1" spcCol="1270" anchor="ctr" anchorCtr="0">
          <a:noAutofit/>
        </a:bodyPr>
        <a:lstStyle/>
        <a:p>
          <a:pPr marL="0" lvl="0" indent="0" algn="l" defTabSz="622300">
            <a:lnSpc>
              <a:spcPct val="100000"/>
            </a:lnSpc>
            <a:spcBef>
              <a:spcPct val="0"/>
            </a:spcBef>
            <a:spcAft>
              <a:spcPct val="35000"/>
            </a:spcAft>
            <a:buNone/>
          </a:pPr>
          <a:r>
            <a:rPr lang="en-US" sz="1400" kern="1200"/>
            <a:t>In an era of rapidly evolving digital technologies, organizations must understand the tools and platforms that technology professionals currently use—and aspire to use—in order to remain competitive and innovative. This project analyzes global developer survey data to uncover trends in programming languages, databases, platforms, and web frameworks, alongside demographic insights such as age, education, and geographic distribution.</a:t>
          </a:r>
        </a:p>
      </dsp:txBody>
      <dsp:txXfrm>
        <a:off x="1675240" y="1909"/>
        <a:ext cx="7802350" cy="1451166"/>
      </dsp:txXfrm>
    </dsp:sp>
    <dsp:sp modelId="{2FDE7AB1-0E0D-4912-B7C0-F420360A8676}">
      <dsp:nvSpPr>
        <dsp:cNvPr id="0" name=""/>
        <dsp:cNvSpPr/>
      </dsp:nvSpPr>
      <dsp:spPr>
        <a:xfrm>
          <a:off x="0" y="1676332"/>
          <a:ext cx="9520237" cy="1449749"/>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B732135-88CC-4B04-A4EB-94ACDF529F51}">
      <dsp:nvSpPr>
        <dsp:cNvPr id="0" name=""/>
        <dsp:cNvSpPr/>
      </dsp:nvSpPr>
      <dsp:spPr>
        <a:xfrm>
          <a:off x="438549" y="2002526"/>
          <a:ext cx="798141" cy="7973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460EE6F-50CC-4FD9-BE66-ABDBD4AA1EED}">
      <dsp:nvSpPr>
        <dsp:cNvPr id="0" name=""/>
        <dsp:cNvSpPr/>
      </dsp:nvSpPr>
      <dsp:spPr>
        <a:xfrm>
          <a:off x="1675240" y="1676332"/>
          <a:ext cx="7802350" cy="14511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582" tIns="153582" rIns="153582" bIns="153582" numCol="1" spcCol="1270" anchor="ctr" anchorCtr="0">
          <a:noAutofit/>
        </a:bodyPr>
        <a:lstStyle/>
        <a:p>
          <a:pPr marL="0" lvl="0" indent="0" algn="l" defTabSz="622300">
            <a:lnSpc>
              <a:spcPct val="100000"/>
            </a:lnSpc>
            <a:spcBef>
              <a:spcPct val="0"/>
            </a:spcBef>
            <a:spcAft>
              <a:spcPct val="35000"/>
            </a:spcAft>
            <a:buNone/>
          </a:pPr>
          <a:r>
            <a:rPr lang="en-US" sz="1400" kern="1200"/>
            <a:t>By identifying both current usage patterns and future preferences, this analysis supports strategic decision-making in areas such as technology adoption, workforce development, recruitment planning, and market alignment. The findings enable businesses, educational institutions, and policy-makers to make data-driven decisions aligned with the evolving needs of the global tech workforce.</a:t>
          </a:r>
        </a:p>
      </dsp:txBody>
      <dsp:txXfrm>
        <a:off x="1675240" y="1676332"/>
        <a:ext cx="7802350" cy="14511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a:t>
            </a:r>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3946121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7/10/2025</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grpSp>
        <p:nvGrpSpPr>
          <p:cNvPr id="7" name="Group 6">
            <a:extLst>
              <a:ext uri="{FF2B5EF4-FFF2-40B4-BE49-F238E27FC236}">
                <a16:creationId xmlns:a16="http://schemas.microsoft.com/office/drawing/2014/main" id="{C8961465-B2E6-DE15-05B1-BE9B1AD440E9}"/>
              </a:ext>
            </a:extLst>
          </p:cNvPr>
          <p:cNvGrpSpPr/>
          <p:nvPr userDrawn="1"/>
        </p:nvGrpSpPr>
        <p:grpSpPr>
          <a:xfrm>
            <a:off x="11094856" y="6244940"/>
            <a:ext cx="1098532" cy="613059"/>
            <a:chOff x="8965342" y="4231217"/>
            <a:chExt cx="1608171" cy="897474"/>
          </a:xfrm>
        </p:grpSpPr>
        <p:pic>
          <p:nvPicPr>
            <p:cNvPr id="9" name="Graphic 8">
              <a:extLst>
                <a:ext uri="{FF2B5EF4-FFF2-40B4-BE49-F238E27FC236}">
                  <a16:creationId xmlns:a16="http://schemas.microsoft.com/office/drawing/2014/main" id="{B6A025F3-2C81-3D08-609D-8672E34524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21121" y="4418033"/>
              <a:ext cx="897474" cy="355817"/>
            </a:xfrm>
            <a:prstGeom prst="rect">
              <a:avLst/>
            </a:prstGeom>
          </p:spPr>
        </p:pic>
        <p:pic>
          <p:nvPicPr>
            <p:cNvPr id="10" name="Graphic 9" hidden="1">
              <a:extLst>
                <a:ext uri="{FF2B5EF4-FFF2-40B4-BE49-F238E27FC236}">
                  <a16:creationId xmlns:a16="http://schemas.microsoft.com/office/drawing/2014/main" id="{0CCEF75A-30EC-6F4F-75D6-80432BD93FC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321121" y="4772874"/>
              <a:ext cx="897474" cy="355817"/>
            </a:xfrm>
            <a:prstGeom prst="rect">
              <a:avLst/>
            </a:prstGeom>
          </p:spPr>
        </p:pic>
        <p:pic>
          <p:nvPicPr>
            <p:cNvPr id="11" name="Graphic 10" hidden="1">
              <a:extLst>
                <a:ext uri="{FF2B5EF4-FFF2-40B4-BE49-F238E27FC236}">
                  <a16:creationId xmlns:a16="http://schemas.microsoft.com/office/drawing/2014/main" id="{F9AEEB8C-53AE-7740-2A5A-249A27B9CA3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9946868" y="4502045"/>
              <a:ext cx="897474" cy="355817"/>
            </a:xfrm>
            <a:prstGeom prst="rect">
              <a:avLst/>
            </a:prstGeom>
          </p:spPr>
        </p:pic>
        <p:pic>
          <p:nvPicPr>
            <p:cNvPr id="12" name="Graphic 11" hidden="1">
              <a:extLst>
                <a:ext uri="{FF2B5EF4-FFF2-40B4-BE49-F238E27FC236}">
                  <a16:creationId xmlns:a16="http://schemas.microsoft.com/office/drawing/2014/main" id="{4F68C566-FEF1-148F-9FEF-3A5EE9C7677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8694514" y="4502045"/>
              <a:ext cx="897474" cy="355817"/>
            </a:xfrm>
            <a:prstGeom prst="rect">
              <a:avLst/>
            </a:prstGeom>
          </p:spPr>
        </p:pic>
      </p:grpSp>
      <p:pic>
        <p:nvPicPr>
          <p:cNvPr id="13" name="Graphic 12">
            <a:extLst>
              <a:ext uri="{FF2B5EF4-FFF2-40B4-BE49-F238E27FC236}">
                <a16:creationId xmlns:a16="http://schemas.microsoft.com/office/drawing/2014/main" id="{2D7E45C8-CECF-926D-63A0-7A044321D95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41053" y="6372101"/>
            <a:ext cx="1630680" cy="247650"/>
          </a:xfrm>
          <a:prstGeom prst="rect">
            <a:avLst/>
          </a:prstGeom>
        </p:spPr>
      </p:pic>
    </p:spTree>
    <p:extLst>
      <p:ext uri="{BB962C8B-B14F-4D97-AF65-F5344CB8AC3E}">
        <p14:creationId xmlns:p14="http://schemas.microsoft.com/office/powerpoint/2010/main" val="43284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8409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9039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65870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6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927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14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432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413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5323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8A87A34-81AB-432B-8DAE-1953F412C126}" type="datetimeFigureOut">
              <a:rPr lang="en-US" smtClean="0"/>
              <a:pPr/>
              <a:t>7/10/2025</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71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4.svg"/><Relationship Id="rId3" Type="http://schemas.openxmlformats.org/officeDocument/2006/relationships/slideLayout" Target="../slideLayouts/slideLayout3.xml"/><Relationship Id="rId21" Type="http://schemas.openxmlformats.org/officeDocument/2006/relationships/image" Target="../media/image7.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20" Type="http://schemas.openxmlformats.org/officeDocument/2006/relationships/image" Target="../media/image6.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 Id="rId22" Type="http://schemas.openxmlformats.org/officeDocument/2006/relationships/image" Target="../media/image8.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7/10/2025</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a:extLst>
              <a:ext uri="{FF2B5EF4-FFF2-40B4-BE49-F238E27FC236}">
                <a16:creationId xmlns:a16="http://schemas.microsoft.com/office/drawing/2014/main" id="{3621991B-B806-AF9E-5B83-13FFDFB667F4}"/>
              </a:ext>
            </a:extLst>
          </p:cNvPr>
          <p:cNvPicPr>
            <a:picLocks noChangeAspect="1"/>
          </p:cNvPicPr>
          <p:nvPr userDrawn="1"/>
        </p:nvPicPr>
        <p:blipFill rotWithShape="1">
          <a:blip r:embed="rId15">
            <a:alphaModFix amt="5000"/>
            <a:extLst>
              <a:ext uri="{BEBA8EAE-BF5A-486C-A8C5-ECC9F3942E4B}">
                <a14:imgProps xmlns:a14="http://schemas.microsoft.com/office/drawing/2010/main">
                  <a14:imgLayer r:embed="rId16">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10" name="Rectangle 9">
            <a:extLst>
              <a:ext uri="{FF2B5EF4-FFF2-40B4-BE49-F238E27FC236}">
                <a16:creationId xmlns:a16="http://schemas.microsoft.com/office/drawing/2014/main" id="{6489E4B6-02AE-7042-BA0F-360EAA8A28A7}"/>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11" name="Rectangle 10">
            <a:extLst>
              <a:ext uri="{FF2B5EF4-FFF2-40B4-BE49-F238E27FC236}">
                <a16:creationId xmlns:a16="http://schemas.microsoft.com/office/drawing/2014/main" id="{CD133EE3-E468-F176-DB28-42F76C7D52DE}"/>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13" name="Rectangle 12">
            <a:extLst>
              <a:ext uri="{FF2B5EF4-FFF2-40B4-BE49-F238E27FC236}">
                <a16:creationId xmlns:a16="http://schemas.microsoft.com/office/drawing/2014/main" id="{44F7C46B-35EC-B6D8-118B-0878C1A4846D}"/>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14" name="Rectangle 13">
            <a:extLst>
              <a:ext uri="{FF2B5EF4-FFF2-40B4-BE49-F238E27FC236}">
                <a16:creationId xmlns:a16="http://schemas.microsoft.com/office/drawing/2014/main" id="{9DE75A60-AEDB-373E-5634-6F17DE79640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5" name="TextBox 14">
            <a:extLst>
              <a:ext uri="{FF2B5EF4-FFF2-40B4-BE49-F238E27FC236}">
                <a16:creationId xmlns:a16="http://schemas.microsoft.com/office/drawing/2014/main" id="{C8531FCF-3C74-499B-61AB-9FDB7B5B5CBC}"/>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6" name="TextBox 15">
            <a:extLst>
              <a:ext uri="{FF2B5EF4-FFF2-40B4-BE49-F238E27FC236}">
                <a16:creationId xmlns:a16="http://schemas.microsoft.com/office/drawing/2014/main" id="{C3AF1A8A-E283-12C1-CEF9-D5C37B5C92A3}"/>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7" name="TextBox 16">
            <a:extLst>
              <a:ext uri="{FF2B5EF4-FFF2-40B4-BE49-F238E27FC236}">
                <a16:creationId xmlns:a16="http://schemas.microsoft.com/office/drawing/2014/main" id="{702A0153-1CE8-6D3E-3A0B-45B28B59082A}"/>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8" name="TextBox 17">
            <a:extLst>
              <a:ext uri="{FF2B5EF4-FFF2-40B4-BE49-F238E27FC236}">
                <a16:creationId xmlns:a16="http://schemas.microsoft.com/office/drawing/2014/main" id="{7EB470F5-467D-C1B9-8093-378777ED004B}"/>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9" name="Rectangle 18">
            <a:extLst>
              <a:ext uri="{FF2B5EF4-FFF2-40B4-BE49-F238E27FC236}">
                <a16:creationId xmlns:a16="http://schemas.microsoft.com/office/drawing/2014/main" id="{F7AA6D8A-5252-C783-A872-8059E13765F4}"/>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20" name="Rectangle 19">
            <a:extLst>
              <a:ext uri="{FF2B5EF4-FFF2-40B4-BE49-F238E27FC236}">
                <a16:creationId xmlns:a16="http://schemas.microsoft.com/office/drawing/2014/main" id="{4C6C81B9-329B-F85D-1567-7AFCEEEE8A97}"/>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21" name="Rectangle 20">
            <a:extLst>
              <a:ext uri="{FF2B5EF4-FFF2-40B4-BE49-F238E27FC236}">
                <a16:creationId xmlns:a16="http://schemas.microsoft.com/office/drawing/2014/main" id="{FA78CBD9-E990-DFF7-09A2-5F6D81CA1DBC}"/>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22" name="Rectangle 21">
            <a:extLst>
              <a:ext uri="{FF2B5EF4-FFF2-40B4-BE49-F238E27FC236}">
                <a16:creationId xmlns:a16="http://schemas.microsoft.com/office/drawing/2014/main" id="{BBA4481F-E7B6-25AB-4ED8-3FA2DED70567}"/>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3" name="TextBox 22">
            <a:extLst>
              <a:ext uri="{FF2B5EF4-FFF2-40B4-BE49-F238E27FC236}">
                <a16:creationId xmlns:a16="http://schemas.microsoft.com/office/drawing/2014/main" id="{140AE90A-114F-9F3A-EC3F-0174C0A04DD1}"/>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4" name="TextBox 23">
            <a:extLst>
              <a:ext uri="{FF2B5EF4-FFF2-40B4-BE49-F238E27FC236}">
                <a16:creationId xmlns:a16="http://schemas.microsoft.com/office/drawing/2014/main" id="{2A786EBA-AAEF-0D92-2B58-1637428037FF}"/>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5" name="TextBox 24">
            <a:extLst>
              <a:ext uri="{FF2B5EF4-FFF2-40B4-BE49-F238E27FC236}">
                <a16:creationId xmlns:a16="http://schemas.microsoft.com/office/drawing/2014/main" id="{455463CB-8CEB-D31B-1EEB-77AEAA862B4E}"/>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6" name="TextBox 25">
            <a:extLst>
              <a:ext uri="{FF2B5EF4-FFF2-40B4-BE49-F238E27FC236}">
                <a16:creationId xmlns:a16="http://schemas.microsoft.com/office/drawing/2014/main" id="{120B153A-65C5-01AA-CC50-2411427C6AB1}"/>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7" name="Rectangle 26">
            <a:extLst>
              <a:ext uri="{FF2B5EF4-FFF2-40B4-BE49-F238E27FC236}">
                <a16:creationId xmlns:a16="http://schemas.microsoft.com/office/drawing/2014/main" id="{734A2E77-418F-4E00-70C4-4FA23E248FE1}"/>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8" name="Rectangle 27">
            <a:extLst>
              <a:ext uri="{FF2B5EF4-FFF2-40B4-BE49-F238E27FC236}">
                <a16:creationId xmlns:a16="http://schemas.microsoft.com/office/drawing/2014/main" id="{037A2B67-D7DB-3378-09E6-2AF342BBC8E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9" name="Rectangle 28">
            <a:extLst>
              <a:ext uri="{FF2B5EF4-FFF2-40B4-BE49-F238E27FC236}">
                <a16:creationId xmlns:a16="http://schemas.microsoft.com/office/drawing/2014/main" id="{018DD493-431A-9DF0-27F6-062ABC270455}"/>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30" name="Rectangle 29">
            <a:extLst>
              <a:ext uri="{FF2B5EF4-FFF2-40B4-BE49-F238E27FC236}">
                <a16:creationId xmlns:a16="http://schemas.microsoft.com/office/drawing/2014/main" id="{756B952D-3303-8A93-8771-DF3DBB751A45}"/>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31" name="Rectangle 30">
            <a:extLst>
              <a:ext uri="{FF2B5EF4-FFF2-40B4-BE49-F238E27FC236}">
                <a16:creationId xmlns:a16="http://schemas.microsoft.com/office/drawing/2014/main" id="{6FBC9769-5E47-FB90-EC03-9EE831B37AFB}"/>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32" name="Rectangle 31">
            <a:extLst>
              <a:ext uri="{FF2B5EF4-FFF2-40B4-BE49-F238E27FC236}">
                <a16:creationId xmlns:a16="http://schemas.microsoft.com/office/drawing/2014/main" id="{62061993-9020-F102-3C9E-094BAD0B025F}"/>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3" name="TextBox 32">
            <a:extLst>
              <a:ext uri="{FF2B5EF4-FFF2-40B4-BE49-F238E27FC236}">
                <a16:creationId xmlns:a16="http://schemas.microsoft.com/office/drawing/2014/main" id="{EF7EE6A0-DFAA-21D5-6896-567499EA29EE}"/>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4" name="TextBox 33">
            <a:extLst>
              <a:ext uri="{FF2B5EF4-FFF2-40B4-BE49-F238E27FC236}">
                <a16:creationId xmlns:a16="http://schemas.microsoft.com/office/drawing/2014/main" id="{0DAF0F8F-AF1B-D51E-E9DC-8DAD6E04BD4F}"/>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5" name="TextBox 34">
            <a:extLst>
              <a:ext uri="{FF2B5EF4-FFF2-40B4-BE49-F238E27FC236}">
                <a16:creationId xmlns:a16="http://schemas.microsoft.com/office/drawing/2014/main" id="{52A1ED79-2C5F-99B8-8896-0590D36C4C29}"/>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6" name="TextBox 35">
            <a:extLst>
              <a:ext uri="{FF2B5EF4-FFF2-40B4-BE49-F238E27FC236}">
                <a16:creationId xmlns:a16="http://schemas.microsoft.com/office/drawing/2014/main" id="{D91DCABF-3640-1360-E1F8-E92EE9058C5B}"/>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7" name="Rectangle 36">
            <a:extLst>
              <a:ext uri="{FF2B5EF4-FFF2-40B4-BE49-F238E27FC236}">
                <a16:creationId xmlns:a16="http://schemas.microsoft.com/office/drawing/2014/main" id="{7F8376DE-1A96-6F41-A3F6-341E4F7ACDA0}"/>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8" name="Rectangle 37">
            <a:extLst>
              <a:ext uri="{FF2B5EF4-FFF2-40B4-BE49-F238E27FC236}">
                <a16:creationId xmlns:a16="http://schemas.microsoft.com/office/drawing/2014/main" id="{A503FE0A-DA81-3C9C-D49B-36AD95947DD0}"/>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9" name="Rectangle 38">
            <a:extLst>
              <a:ext uri="{FF2B5EF4-FFF2-40B4-BE49-F238E27FC236}">
                <a16:creationId xmlns:a16="http://schemas.microsoft.com/office/drawing/2014/main" id="{64371A49-D5B2-C0DD-0C6C-84E69EA7F0AD}"/>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40" name="Rectangle 39">
            <a:extLst>
              <a:ext uri="{FF2B5EF4-FFF2-40B4-BE49-F238E27FC236}">
                <a16:creationId xmlns:a16="http://schemas.microsoft.com/office/drawing/2014/main" id="{E96DCE91-EF5B-3FA2-4135-EBD8021A52F6}"/>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1" name="Rectangle 40">
            <a:extLst>
              <a:ext uri="{FF2B5EF4-FFF2-40B4-BE49-F238E27FC236}">
                <a16:creationId xmlns:a16="http://schemas.microsoft.com/office/drawing/2014/main" id="{CE6BDDA1-7664-BA5D-7AAA-51C5F54C640B}"/>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2" name="Rectangle 41">
            <a:extLst>
              <a:ext uri="{FF2B5EF4-FFF2-40B4-BE49-F238E27FC236}">
                <a16:creationId xmlns:a16="http://schemas.microsoft.com/office/drawing/2014/main" id="{5172F86B-4B2B-F4D3-2710-A887E194F4D7}"/>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3" name="Rectangle 42">
            <a:extLst>
              <a:ext uri="{FF2B5EF4-FFF2-40B4-BE49-F238E27FC236}">
                <a16:creationId xmlns:a16="http://schemas.microsoft.com/office/drawing/2014/main" id="{A6F377D6-0106-23E2-E0AF-9A6C07B901C4}"/>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4" name="Rectangle 43">
            <a:extLst>
              <a:ext uri="{FF2B5EF4-FFF2-40B4-BE49-F238E27FC236}">
                <a16:creationId xmlns:a16="http://schemas.microsoft.com/office/drawing/2014/main" id="{192D2832-077F-0C44-C416-22F565DAB63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45" name="Group 44">
            <a:extLst>
              <a:ext uri="{FF2B5EF4-FFF2-40B4-BE49-F238E27FC236}">
                <a16:creationId xmlns:a16="http://schemas.microsoft.com/office/drawing/2014/main" id="{FBF85F67-01F9-3A68-30A4-426669AD18BD}"/>
              </a:ext>
            </a:extLst>
          </p:cNvPr>
          <p:cNvGrpSpPr/>
          <p:nvPr userDrawn="1"/>
        </p:nvGrpSpPr>
        <p:grpSpPr>
          <a:xfrm>
            <a:off x="11094856" y="6244940"/>
            <a:ext cx="1098532" cy="613059"/>
            <a:chOff x="8965342" y="4231217"/>
            <a:chExt cx="1608171" cy="897474"/>
          </a:xfrm>
        </p:grpSpPr>
        <p:pic>
          <p:nvPicPr>
            <p:cNvPr id="46" name="Graphic 45">
              <a:extLst>
                <a:ext uri="{FF2B5EF4-FFF2-40B4-BE49-F238E27FC236}">
                  <a16:creationId xmlns:a16="http://schemas.microsoft.com/office/drawing/2014/main" id="{211CEE13-1234-1B3B-DA0F-18ED36006E95}"/>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9321121" y="4418033"/>
              <a:ext cx="897474" cy="355817"/>
            </a:xfrm>
            <a:prstGeom prst="rect">
              <a:avLst/>
            </a:prstGeom>
          </p:spPr>
        </p:pic>
        <p:pic>
          <p:nvPicPr>
            <p:cNvPr id="47" name="Graphic 46" hidden="1">
              <a:extLst>
                <a:ext uri="{FF2B5EF4-FFF2-40B4-BE49-F238E27FC236}">
                  <a16:creationId xmlns:a16="http://schemas.microsoft.com/office/drawing/2014/main" id="{18D6DFA0-BCF7-2BFC-05B7-6341239A23FD}"/>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9321121" y="4772874"/>
              <a:ext cx="897474" cy="355817"/>
            </a:xfrm>
            <a:prstGeom prst="rect">
              <a:avLst/>
            </a:prstGeom>
          </p:spPr>
        </p:pic>
        <p:pic>
          <p:nvPicPr>
            <p:cNvPr id="48" name="Graphic 47" hidden="1">
              <a:extLst>
                <a:ext uri="{FF2B5EF4-FFF2-40B4-BE49-F238E27FC236}">
                  <a16:creationId xmlns:a16="http://schemas.microsoft.com/office/drawing/2014/main" id="{FA583C47-8AE1-0CF2-FC23-60FD66D31CE8}"/>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rot="16200000">
              <a:off x="9946868" y="4502045"/>
              <a:ext cx="897474" cy="355817"/>
            </a:xfrm>
            <a:prstGeom prst="rect">
              <a:avLst/>
            </a:prstGeom>
          </p:spPr>
        </p:pic>
        <p:pic>
          <p:nvPicPr>
            <p:cNvPr id="49" name="Graphic 48" hidden="1">
              <a:extLst>
                <a:ext uri="{FF2B5EF4-FFF2-40B4-BE49-F238E27FC236}">
                  <a16:creationId xmlns:a16="http://schemas.microsoft.com/office/drawing/2014/main" id="{C363DEDA-8817-B908-9104-6B00D3FE7A91}"/>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rot="16200000">
              <a:off x="8694514" y="4502045"/>
              <a:ext cx="897474" cy="355817"/>
            </a:xfrm>
            <a:prstGeom prst="rect">
              <a:avLst/>
            </a:prstGeom>
          </p:spPr>
        </p:pic>
      </p:grpSp>
      <p:pic>
        <p:nvPicPr>
          <p:cNvPr id="50" name="Graphic 49">
            <a:extLst>
              <a:ext uri="{FF2B5EF4-FFF2-40B4-BE49-F238E27FC236}">
                <a16:creationId xmlns:a16="http://schemas.microsoft.com/office/drawing/2014/main" id="{5665CEFD-A3F7-61EF-D50F-8C79427F9C3D}"/>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41053" y="6372101"/>
            <a:ext cx="1630680" cy="247650"/>
          </a:xfrm>
          <a:prstGeom prst="rect">
            <a:avLst/>
          </a:prstGeom>
        </p:spPr>
      </p:pic>
      <p:sp>
        <p:nvSpPr>
          <p:cNvPr id="51" name="Rectangle 50" hidden="1">
            <a:extLst>
              <a:ext uri="{FF2B5EF4-FFF2-40B4-BE49-F238E27FC236}">
                <a16:creationId xmlns:a16="http://schemas.microsoft.com/office/drawing/2014/main" id="{1F46192D-F14B-03B2-141A-E1E0C0BE30B6}"/>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73462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666" r:id="rId12"/>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hyperlink" Target="https://github.com/swetaptl/ibm_capestone_project" TargetMode="Externa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9" Type="http://schemas.openxmlformats.org/officeDocument/2006/relationships/image" Target="../media/image11.png"/><Relationship Id="rId14" Type="http://schemas.openxmlformats.org/officeDocument/2006/relationships/customXml" Target="../ink/ink9.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6.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particle graph background">
            <a:extLst>
              <a:ext uri="{FF2B5EF4-FFF2-40B4-BE49-F238E27FC236}">
                <a16:creationId xmlns:a16="http://schemas.microsoft.com/office/drawing/2014/main" id="{108A0852-C067-4A7A-5F86-624DD20C631F}"/>
              </a:ext>
            </a:extLst>
          </p:cNvPr>
          <p:cNvPicPr>
            <a:picLocks noChangeAspect="1"/>
          </p:cNvPicPr>
          <p:nvPr/>
        </p:nvPicPr>
        <p:blipFill>
          <a:blip r:embed="rId3">
            <a:alphaModFix amt="50000"/>
            <a:grayscl/>
          </a:blip>
          <a:srcRect t="15728" r="-1" b="-1"/>
          <a:stretch>
            <a:fillRect/>
          </a:stretch>
        </p:blipFill>
        <p:spPr>
          <a:xfrm>
            <a:off x="305" y="10"/>
            <a:ext cx="12191695" cy="6857990"/>
          </a:xfrm>
          <a:prstGeom prst="rect">
            <a:avLst/>
          </a:prstGeom>
        </p:spPr>
      </p:pic>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4976636" y="992221"/>
            <a:ext cx="6247308" cy="4873558"/>
          </a:xfrm>
        </p:spPr>
        <p:txBody>
          <a:bodyPr anchor="ctr">
            <a:normAutofit/>
          </a:bodyPr>
          <a:lstStyle/>
          <a:p>
            <a:r>
              <a:rPr lang="en-US" sz="4800"/>
              <a:t>Exploring Technology Trends Through Data Visualization</a:t>
            </a:r>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968056" y="996610"/>
            <a:ext cx="3363901" cy="4864780"/>
          </a:xfrm>
        </p:spPr>
        <p:txBody>
          <a:bodyPr anchor="ctr">
            <a:normAutofit/>
          </a:bodyPr>
          <a:lstStyle/>
          <a:p>
            <a:pPr algn="r"/>
            <a:r>
              <a:rPr lang="en-US" sz="2000"/>
              <a:t>Sweta Patel</a:t>
            </a:r>
          </a:p>
          <a:p>
            <a:pPr algn="r"/>
            <a:r>
              <a:rPr lang="en-US" sz="2000"/>
              <a:t>July 2025</a:t>
            </a:r>
          </a:p>
        </p:txBody>
      </p:sp>
      <p:cxnSp>
        <p:nvCxnSpPr>
          <p:cNvPr id="18" name="Straight Connector 17">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097309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2199992" y="365125"/>
            <a:ext cx="9943022" cy="784665"/>
          </a:xfrm>
        </p:spPr>
        <p:txBody>
          <a:bodyPr>
            <a:normAutofit/>
          </a:bodyPr>
          <a:lstStyle/>
          <a:p>
            <a:r>
              <a:rPr lang="en-US" sz="2000" dirty="0"/>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515052" y="1191882"/>
            <a:ext cx="5713732" cy="5666118"/>
          </a:xfrm>
        </p:spPr>
        <p:txBody>
          <a:bodyPr>
            <a:normAutofit fontScale="25000" lnSpcReduction="20000"/>
          </a:bodyPr>
          <a:lstStyle/>
          <a:p>
            <a:pPr marL="0" indent="0">
              <a:buNone/>
            </a:pPr>
            <a:r>
              <a:rPr lang="en-US" sz="4000" dirty="0"/>
              <a:t>Findings</a:t>
            </a:r>
          </a:p>
          <a:p>
            <a:pPr marL="0" indent="0">
              <a:buNone/>
            </a:pPr>
            <a:r>
              <a:rPr lang="en-US" sz="3600" b="1" dirty="0"/>
              <a:t>Current Usage (Chart 1: "Top 10 Database Trends for the Current Year")</a:t>
            </a:r>
          </a:p>
          <a:p>
            <a:r>
              <a:rPr lang="en-US" sz="3600" b="1" dirty="0"/>
              <a:t>MySQL</a:t>
            </a:r>
            <a:r>
              <a:rPr lang="en-US" sz="3600" dirty="0"/>
              <a:t> is the most widely used database with </a:t>
            </a:r>
            <a:r>
              <a:rPr lang="en-US" sz="3600" b="1" dirty="0"/>
              <a:t>5,469</a:t>
            </a:r>
            <a:r>
              <a:rPr lang="en-US" sz="3600" dirty="0"/>
              <a:t> users.</a:t>
            </a:r>
          </a:p>
          <a:p>
            <a:r>
              <a:rPr lang="en-US" sz="3600" b="1" dirty="0"/>
              <a:t>Microsoft SQL Server (4,110)</a:t>
            </a:r>
            <a:r>
              <a:rPr lang="en-US" sz="3600" dirty="0"/>
              <a:t> and </a:t>
            </a:r>
            <a:r>
              <a:rPr lang="en-US" sz="3600" b="1" dirty="0"/>
              <a:t>PostgreSQL (4,097)</a:t>
            </a:r>
            <a:r>
              <a:rPr lang="en-US" sz="3600" dirty="0"/>
              <a:t> follow closely.</a:t>
            </a:r>
          </a:p>
          <a:p>
            <a:r>
              <a:rPr lang="en-US" sz="3600" b="1" dirty="0"/>
              <a:t>SQLite (3,248)</a:t>
            </a:r>
            <a:r>
              <a:rPr lang="en-US" sz="3600" dirty="0"/>
              <a:t> and </a:t>
            </a:r>
            <a:r>
              <a:rPr lang="en-US" sz="3600" b="1" dirty="0"/>
              <a:t>MongoDB (3,016)</a:t>
            </a:r>
            <a:r>
              <a:rPr lang="en-US" sz="3600" dirty="0"/>
              <a:t> are moderately used.</a:t>
            </a:r>
          </a:p>
          <a:p>
            <a:r>
              <a:rPr lang="en-US" sz="3600" b="1" dirty="0"/>
              <a:t>Redis (2,508)</a:t>
            </a:r>
            <a:r>
              <a:rPr lang="en-US" sz="3600" dirty="0"/>
              <a:t> and </a:t>
            </a:r>
            <a:r>
              <a:rPr lang="en-US" sz="3600" b="1" dirty="0"/>
              <a:t>Elasticsearch (1,954)</a:t>
            </a:r>
            <a:r>
              <a:rPr lang="en-US" sz="3600" dirty="0"/>
              <a:t> are also notable.</a:t>
            </a:r>
          </a:p>
          <a:p>
            <a:r>
              <a:rPr lang="en-US" sz="3600" b="1" dirty="0"/>
              <a:t>Oracle</a:t>
            </a:r>
            <a:r>
              <a:rPr lang="en-US" sz="3600" dirty="0"/>
              <a:t>, </a:t>
            </a:r>
            <a:r>
              <a:rPr lang="en-US" sz="3600" b="1" dirty="0"/>
              <a:t>MariaDB</a:t>
            </a:r>
            <a:r>
              <a:rPr lang="en-US" sz="3600" dirty="0"/>
              <a:t>, and </a:t>
            </a:r>
            <a:r>
              <a:rPr lang="en-US" sz="3600" b="1" dirty="0"/>
              <a:t>Firebase</a:t>
            </a:r>
            <a:r>
              <a:rPr lang="en-US" sz="3600" dirty="0"/>
              <a:t> complete the list with lower usage (below 2,000).</a:t>
            </a:r>
          </a:p>
          <a:p>
            <a:pPr marL="0" indent="0">
              <a:buNone/>
            </a:pPr>
            <a:r>
              <a:rPr lang="en-US" sz="3600" b="1" dirty="0"/>
              <a:t> Future Preference (Chart 2: "Top 10 Database Trends for Next Year")</a:t>
            </a:r>
          </a:p>
          <a:p>
            <a:r>
              <a:rPr lang="en-US" sz="3600" b="1" dirty="0"/>
              <a:t>PostgreSQL</a:t>
            </a:r>
            <a:r>
              <a:rPr lang="en-US" sz="3600" dirty="0"/>
              <a:t> is the most preferred database for future use (</a:t>
            </a:r>
            <a:r>
              <a:rPr lang="en-US" sz="3600" b="1" dirty="0"/>
              <a:t>4,328</a:t>
            </a:r>
            <a:r>
              <a:rPr lang="en-US" sz="3600" dirty="0"/>
              <a:t>).</a:t>
            </a:r>
          </a:p>
          <a:p>
            <a:r>
              <a:rPr lang="en-US" sz="3600" b="1" dirty="0"/>
              <a:t>MongoDB (3,649)</a:t>
            </a:r>
            <a:r>
              <a:rPr lang="en-US" sz="3600" dirty="0"/>
              <a:t> and </a:t>
            </a:r>
            <a:r>
              <a:rPr lang="en-US" sz="3600" b="1" dirty="0"/>
              <a:t>Redis (3,331)</a:t>
            </a:r>
            <a:r>
              <a:rPr lang="en-US" sz="3600" dirty="0"/>
              <a:t> follow with strong interest.</a:t>
            </a:r>
          </a:p>
          <a:p>
            <a:r>
              <a:rPr lang="en-US" sz="3600" b="1" dirty="0"/>
              <a:t>MySQL</a:t>
            </a:r>
            <a:r>
              <a:rPr lang="en-US" sz="3600" dirty="0"/>
              <a:t> remains popular but drops to </a:t>
            </a:r>
            <a:r>
              <a:rPr lang="en-US" sz="3600" b="1" dirty="0"/>
              <a:t>3,281</a:t>
            </a:r>
            <a:r>
              <a:rPr lang="en-US" sz="3600" dirty="0"/>
              <a:t> in future preference.</a:t>
            </a:r>
          </a:p>
          <a:p>
            <a:r>
              <a:rPr lang="en-US" sz="3600" b="1" dirty="0"/>
              <a:t>Elasticsearch</a:t>
            </a:r>
            <a:r>
              <a:rPr lang="en-US" sz="3600" dirty="0"/>
              <a:t>, </a:t>
            </a:r>
            <a:r>
              <a:rPr lang="en-US" sz="3600" b="1" dirty="0"/>
              <a:t>Microsoft SQL Server</a:t>
            </a:r>
            <a:r>
              <a:rPr lang="en-US" sz="3600" dirty="0"/>
              <a:t>, and </a:t>
            </a:r>
            <a:r>
              <a:rPr lang="en-US" sz="3600" b="1" dirty="0"/>
              <a:t>SQLite</a:t>
            </a:r>
            <a:r>
              <a:rPr lang="en-US" sz="3600" dirty="0"/>
              <a:t> maintain presence but with moderate interest.</a:t>
            </a:r>
          </a:p>
          <a:p>
            <a:r>
              <a:rPr lang="en-US" sz="3600" b="1" dirty="0"/>
              <a:t>Firebase</a:t>
            </a:r>
            <a:r>
              <a:rPr lang="en-US" sz="3600" dirty="0"/>
              <a:t>, </a:t>
            </a:r>
            <a:r>
              <a:rPr lang="en-US" sz="3600" b="1" dirty="0"/>
              <a:t>MariaDB</a:t>
            </a:r>
            <a:r>
              <a:rPr lang="en-US" sz="3600" dirty="0"/>
              <a:t>, and </a:t>
            </a:r>
            <a:r>
              <a:rPr lang="en-US" sz="3600" b="1" dirty="0"/>
              <a:t>DynamoDB</a:t>
            </a:r>
            <a:r>
              <a:rPr lang="en-US" sz="3600" dirty="0"/>
              <a:t> are in the bottom three of future preferences.</a:t>
            </a:r>
          </a:p>
          <a:p>
            <a:pPr marL="0" indent="0">
              <a:buNone/>
            </a:pPr>
            <a:r>
              <a:rPr lang="en-US" sz="3600" b="1" dirty="0"/>
              <a:t> Comparison &amp; Shifts</a:t>
            </a:r>
          </a:p>
          <a:p>
            <a:r>
              <a:rPr lang="en-US" sz="3600" b="1" dirty="0"/>
              <a:t>PostgreSQL</a:t>
            </a:r>
            <a:r>
              <a:rPr lang="en-US" sz="3600" dirty="0"/>
              <a:t> overtakes MySQL in preference, indicating rising popularity.</a:t>
            </a:r>
          </a:p>
          <a:p>
            <a:r>
              <a:rPr lang="en-US" sz="3600" b="1" dirty="0"/>
              <a:t>MongoDB</a:t>
            </a:r>
            <a:r>
              <a:rPr lang="en-US" sz="3600" dirty="0"/>
              <a:t> and </a:t>
            </a:r>
            <a:r>
              <a:rPr lang="en-US" sz="3600" b="1" dirty="0"/>
              <a:t>Redis</a:t>
            </a:r>
            <a:r>
              <a:rPr lang="en-US" sz="3600" dirty="0"/>
              <a:t> show significant </a:t>
            </a:r>
            <a:r>
              <a:rPr lang="en-US" sz="3600" b="1" dirty="0"/>
              <a:t>growth in future interest</a:t>
            </a:r>
            <a:r>
              <a:rPr lang="en-US" sz="3600" dirty="0"/>
              <a:t>.</a:t>
            </a:r>
          </a:p>
          <a:p>
            <a:r>
              <a:rPr lang="en-US" sz="3600" b="1" dirty="0"/>
              <a:t>MySQL</a:t>
            </a:r>
            <a:r>
              <a:rPr lang="en-US" sz="3600" dirty="0"/>
              <a:t> shows a </a:t>
            </a:r>
            <a:r>
              <a:rPr lang="en-US" sz="3600" b="1" dirty="0"/>
              <a:t>decline in preference</a:t>
            </a:r>
            <a:r>
              <a:rPr lang="en-US" sz="3600" dirty="0"/>
              <a:t> compared to current usage.</a:t>
            </a:r>
          </a:p>
          <a:p>
            <a:r>
              <a:rPr lang="en-US" sz="3600" b="1" dirty="0"/>
              <a:t>SQLite</a:t>
            </a:r>
            <a:r>
              <a:rPr lang="en-US" sz="3600" dirty="0"/>
              <a:t>, </a:t>
            </a:r>
            <a:r>
              <a:rPr lang="en-US" sz="3600" b="1" dirty="0"/>
              <a:t>Oracle</a:t>
            </a:r>
            <a:r>
              <a:rPr lang="en-US" sz="3600" dirty="0"/>
              <a:t>, and </a:t>
            </a:r>
            <a:r>
              <a:rPr lang="en-US" sz="3600" b="1" dirty="0"/>
              <a:t>MariaDB</a:t>
            </a:r>
            <a:r>
              <a:rPr lang="en-US" sz="3600" dirty="0"/>
              <a:t> show </a:t>
            </a:r>
            <a:r>
              <a:rPr lang="en-US" sz="3600" b="1" dirty="0"/>
              <a:t>lower interest for future use</a:t>
            </a:r>
            <a:r>
              <a:rPr lang="en-US" sz="3600" dirty="0"/>
              <a:t>.</a:t>
            </a:r>
          </a:p>
          <a:p>
            <a:r>
              <a:rPr lang="en-US" sz="3600" b="1" dirty="0"/>
              <a:t>DynamoDB</a:t>
            </a:r>
            <a:r>
              <a:rPr lang="en-US" sz="3600" dirty="0"/>
              <a:t>, not in the current top 10, </a:t>
            </a:r>
            <a:r>
              <a:rPr lang="en-US" sz="3600" b="1" dirty="0"/>
              <a:t>enters the future preference chart</a:t>
            </a:r>
            <a:r>
              <a:rPr lang="en-US" sz="3600" dirty="0"/>
              <a:t>, suggesting </a:t>
            </a:r>
            <a:r>
              <a:rPr lang="en-US" sz="3600" b="1" dirty="0"/>
              <a:t>emerging interest</a:t>
            </a:r>
            <a:r>
              <a:rPr lang="en-US" sz="3600" dirty="0"/>
              <a:t>.</a:t>
            </a:r>
          </a:p>
          <a:p>
            <a:pPr marL="0" indent="0">
              <a:buNone/>
            </a:pPr>
            <a:endParaRPr lang="en-US" dirty="0"/>
          </a:p>
        </p:txBody>
      </p:sp>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62392" y="1309577"/>
            <a:ext cx="6029608" cy="4351338"/>
          </a:xfrm>
        </p:spPr>
        <p:txBody>
          <a:bodyPr>
            <a:normAutofit fontScale="25000" lnSpcReduction="20000"/>
          </a:bodyPr>
          <a:lstStyle/>
          <a:p>
            <a:pPr marL="0" indent="0">
              <a:buNone/>
            </a:pPr>
            <a:r>
              <a:rPr lang="en-US" sz="3600" dirty="0"/>
              <a:t>Implications</a:t>
            </a:r>
          </a:p>
          <a:p>
            <a:pPr marL="0" indent="0">
              <a:buNone/>
            </a:pPr>
            <a:r>
              <a:rPr lang="en-US" sz="3600" b="1" dirty="0"/>
              <a:t>Technology Direction &amp; Developer Trends</a:t>
            </a:r>
          </a:p>
          <a:p>
            <a:r>
              <a:rPr lang="en-US" sz="3600" dirty="0"/>
              <a:t>Developers are increasingly favoring </a:t>
            </a:r>
            <a:r>
              <a:rPr lang="en-US" sz="3600" b="1" dirty="0"/>
              <a:t>modern, flexible, and open-source databases</a:t>
            </a:r>
            <a:r>
              <a:rPr lang="en-US" sz="3600" dirty="0"/>
              <a:t> like PostgreSQL, MongoDB, and Redis.</a:t>
            </a:r>
          </a:p>
          <a:p>
            <a:r>
              <a:rPr lang="en-US" sz="3600" b="1" dirty="0"/>
              <a:t>PostgreSQL’s rise</a:t>
            </a:r>
            <a:r>
              <a:rPr lang="en-US" sz="3600" dirty="0"/>
              <a:t> reflects its growing appeal in both relational and JSON-based use cases.</a:t>
            </a:r>
          </a:p>
          <a:p>
            <a:pPr marL="0" indent="0">
              <a:buNone/>
            </a:pPr>
            <a:r>
              <a:rPr lang="en-US" sz="3600" b="1" dirty="0"/>
              <a:t> Enterprise and Hiring Outlook</a:t>
            </a:r>
          </a:p>
          <a:p>
            <a:r>
              <a:rPr lang="en-US" sz="3600" dirty="0"/>
              <a:t>Organizations may need to </a:t>
            </a:r>
            <a:r>
              <a:rPr lang="en-US" sz="3600" b="1" dirty="0"/>
              <a:t>upskill teams</a:t>
            </a:r>
            <a:r>
              <a:rPr lang="en-US" sz="3600" dirty="0"/>
              <a:t> on PostgreSQL and MongoDB to match developer interest.</a:t>
            </a:r>
          </a:p>
          <a:p>
            <a:r>
              <a:rPr lang="en-US" sz="3600" b="1" dirty="0"/>
              <a:t>MySQL and Microsoft SQL Server</a:t>
            </a:r>
            <a:r>
              <a:rPr lang="en-US" sz="3600" dirty="0"/>
              <a:t>, while still widely used, may see </a:t>
            </a:r>
            <a:r>
              <a:rPr lang="en-US" sz="3600" b="1" dirty="0"/>
              <a:t>declining enthusiasm</a:t>
            </a:r>
            <a:r>
              <a:rPr lang="en-US" sz="3600" dirty="0"/>
              <a:t> among developers.</a:t>
            </a:r>
          </a:p>
          <a:p>
            <a:pPr marL="0" indent="0">
              <a:buNone/>
            </a:pPr>
            <a:r>
              <a:rPr lang="en-US" sz="3600" b="1" dirty="0"/>
              <a:t> Training &amp; Education Planning</a:t>
            </a:r>
          </a:p>
          <a:p>
            <a:r>
              <a:rPr lang="en-US" sz="3600" dirty="0"/>
              <a:t>Courses and learning paths may shift focus toward </a:t>
            </a:r>
            <a:r>
              <a:rPr lang="en-US" sz="3600" b="1" dirty="0"/>
              <a:t>PostgreSQL, MongoDB, Redis</a:t>
            </a:r>
            <a:r>
              <a:rPr lang="en-US" sz="3600" dirty="0"/>
              <a:t>, and </a:t>
            </a:r>
            <a:r>
              <a:rPr lang="en-US" sz="3600" b="1" dirty="0"/>
              <a:t>cloud-native databases</a:t>
            </a:r>
            <a:r>
              <a:rPr lang="en-US" sz="3600" dirty="0"/>
              <a:t> like DynamoDB.</a:t>
            </a:r>
          </a:p>
          <a:p>
            <a:r>
              <a:rPr lang="en-US" sz="3600" dirty="0"/>
              <a:t>Decreased future interest in </a:t>
            </a:r>
            <a:r>
              <a:rPr lang="en-US" sz="3600" b="1" dirty="0"/>
              <a:t>MariaDB, Oracle</a:t>
            </a:r>
            <a:r>
              <a:rPr lang="en-US" sz="3600" dirty="0"/>
              <a:t>, and </a:t>
            </a:r>
            <a:r>
              <a:rPr lang="en-US" sz="3600" b="1" dirty="0"/>
              <a:t>Firebase</a:t>
            </a:r>
            <a:r>
              <a:rPr lang="en-US" sz="3600" dirty="0"/>
              <a:t> may deprioritize them in modern training programs.</a:t>
            </a:r>
          </a:p>
          <a:p>
            <a:pPr marL="0" indent="0">
              <a:buNone/>
            </a:pPr>
            <a:r>
              <a:rPr lang="en-US" sz="3600" b="1" dirty="0"/>
              <a:t> Product and Ecosystem Support</a:t>
            </a:r>
          </a:p>
          <a:p>
            <a:r>
              <a:rPr lang="en-US" sz="3600" dirty="0"/>
              <a:t>Tech vendors and cloud providers might </a:t>
            </a:r>
            <a:r>
              <a:rPr lang="en-US" sz="3600" b="1" dirty="0"/>
              <a:t>invest more in PostgreSQL-compatible services</a:t>
            </a:r>
            <a:r>
              <a:rPr lang="en-US" sz="3600" dirty="0"/>
              <a:t>.</a:t>
            </a:r>
          </a:p>
          <a:p>
            <a:r>
              <a:rPr lang="en-US" sz="3600" b="1" dirty="0"/>
              <a:t>Redis’s growing popularity</a:t>
            </a:r>
            <a:r>
              <a:rPr lang="en-US" sz="3600" dirty="0"/>
              <a:t> could drive development of caching and real-time data platforms.</a:t>
            </a:r>
          </a:p>
          <a:p>
            <a:r>
              <a:rPr lang="en-US" sz="3600" b="1" dirty="0"/>
              <a:t>SQLite</a:t>
            </a:r>
            <a:r>
              <a:rPr lang="en-US" sz="3600" dirty="0"/>
              <a:t>, while still relevant, may be limited to embedded/local use cases due to decreasing interest.</a:t>
            </a:r>
          </a:p>
          <a:p>
            <a:pPr marL="0" indent="0">
              <a:buNone/>
            </a:pPr>
            <a:r>
              <a:rPr lang="en-US" sz="3600" b="1" dirty="0"/>
              <a:t> Emerging Technologies</a:t>
            </a:r>
          </a:p>
          <a:p>
            <a:r>
              <a:rPr lang="en-US" sz="3600" dirty="0"/>
              <a:t>Entry of </a:t>
            </a:r>
            <a:r>
              <a:rPr lang="en-US" sz="3600" b="1" dirty="0"/>
              <a:t>DynamoDB</a:t>
            </a:r>
            <a:r>
              <a:rPr lang="en-US" sz="3600" dirty="0"/>
              <a:t> into the preferred list suggests a shift toward </a:t>
            </a:r>
            <a:r>
              <a:rPr lang="en-US" sz="3600" b="1" dirty="0"/>
              <a:t>serverless and cloud-native architectures</a:t>
            </a:r>
            <a:r>
              <a:rPr lang="en-US" sz="3600" dirty="0"/>
              <a:t>.</a:t>
            </a:r>
          </a:p>
          <a:p>
            <a:r>
              <a:rPr lang="en-US" sz="3600" b="1" dirty="0"/>
              <a:t>Elasticsearch</a:t>
            </a:r>
            <a:r>
              <a:rPr lang="en-US" sz="3600" dirty="0"/>
              <a:t> holds steady, reflecting its niche in </a:t>
            </a:r>
            <a:r>
              <a:rPr lang="en-US" sz="3600" b="1" dirty="0"/>
              <a:t>search and analytics systems</a:t>
            </a:r>
            <a:r>
              <a:rPr lang="en-US" sz="3600" dirty="0"/>
              <a:t>.</a:t>
            </a:r>
          </a:p>
          <a:p>
            <a:pPr marL="0" indent="0">
              <a:buNone/>
            </a:pPr>
            <a:endParaRPr lang="en-US" dirty="0"/>
          </a:p>
        </p:txBody>
      </p:sp>
    </p:spTree>
    <p:custDataLst>
      <p:tags r:id="rId1"/>
    </p:custDataLst>
    <p:extLst>
      <p:ext uri="{BB962C8B-B14F-4D97-AF65-F5344CB8AC3E}">
        <p14:creationId xmlns:p14="http://schemas.microsoft.com/office/powerpoint/2010/main" val="318812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1034510A-DB30-456D-9F45-F70101243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D9E3E4AB-D495-4E09-86D0-3C3F1CD33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7" name="Straight Connector 16">
            <a:extLst>
              <a:ext uri="{FF2B5EF4-FFF2-40B4-BE49-F238E27FC236}">
                <a16:creationId xmlns:a16="http://schemas.microsoft.com/office/drawing/2014/main" id="{59D48945-BEE9-473E-9443-A1CE317E2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E8FB920-D5E3-4F09-967F-5DB75441A3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9822F7-4A79-5E92-9C6D-8A9769182E2E}"/>
              </a:ext>
            </a:extLst>
          </p:cNvPr>
          <p:cNvPicPr>
            <a:picLocks noChangeAspect="1"/>
          </p:cNvPicPr>
          <p:nvPr/>
        </p:nvPicPr>
        <p:blipFill>
          <a:blip r:embed="rId4">
            <a:alphaModFix amt="50000"/>
          </a:blip>
          <a:srcRect t="17804" r="1" b="25946"/>
          <a:stretch>
            <a:fillRect/>
          </a:stretch>
        </p:blipFill>
        <p:spPr>
          <a:xfrm>
            <a:off x="305" y="10"/>
            <a:ext cx="12191695" cy="6857990"/>
          </a:xfrm>
          <a:prstGeom prst="rect">
            <a:avLst/>
          </a:prstGeom>
        </p:spPr>
      </p:pic>
      <p:sp>
        <p:nvSpPr>
          <p:cNvPr id="2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5"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7" name="Rectangle 26">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dirty="0"/>
              <a:t>DASHBOARD</a:t>
            </a:r>
          </a:p>
        </p:txBody>
      </p:sp>
      <p:cxnSp>
        <p:nvCxnSpPr>
          <p:cNvPr id="29" name="Straight Connector 28">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FC07F8-0D84-9711-F640-0994AE60CD72}"/>
              </a:ext>
            </a:extLst>
          </p:cNvPr>
          <p:cNvSpPr txBox="1"/>
          <p:nvPr/>
        </p:nvSpPr>
        <p:spPr>
          <a:xfrm>
            <a:off x="4976636" y="1193800"/>
            <a:ext cx="6085091" cy="46990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a:hlinkClick r:id="rId5">
                  <a:extLst>
                    <a:ext uri="{A12FA001-AC4F-418D-AE19-62706E023703}">
                      <ahyp:hlinkClr xmlns:ahyp="http://schemas.microsoft.com/office/drawing/2018/hyperlinkcolor" val="tx"/>
                    </a:ext>
                  </a:extLst>
                </a:hlinkClick>
              </a:rPr>
              <a:t>Github link</a:t>
            </a:r>
            <a:endParaRPr lang="en-US"/>
          </a:p>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sp>
        <p:nvSpPr>
          <p:cNvPr id="31"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3" name="Content Placeholder 2">
            <a:extLst>
              <a:ext uri="{FF2B5EF4-FFF2-40B4-BE49-F238E27FC236}">
                <a16:creationId xmlns:a16="http://schemas.microsoft.com/office/drawing/2014/main" id="{25C64183-B387-01E7-21BA-4DA6B1F51815}"/>
              </a:ext>
            </a:extLst>
          </p:cNvPr>
          <p:cNvSpPr txBox="1">
            <a:spLocks/>
          </p:cNvSpPr>
          <p:nvPr/>
        </p:nvSpPr>
        <p:spPr>
          <a:xfrm>
            <a:off x="4285075" y="3142210"/>
            <a:ext cx="7068725" cy="2569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200" dirty="0"/>
          </a:p>
        </p:txBody>
      </p:sp>
    </p:spTree>
    <p:custDataLst>
      <p:tags r:id="rId1"/>
    </p:custDataLst>
    <p:extLst>
      <p:ext uri="{BB962C8B-B14F-4D97-AF65-F5344CB8AC3E}">
        <p14:creationId xmlns:p14="http://schemas.microsoft.com/office/powerpoint/2010/main" val="17521984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1445795" y="207989"/>
            <a:ext cx="9520157" cy="1059305"/>
          </a:xfrm>
        </p:spPr>
        <p:txBody>
          <a:bodyPr anchor="ctr">
            <a:normAutofit/>
          </a:bodyPr>
          <a:lstStyle/>
          <a:p>
            <a:pPr algn="ctr"/>
            <a:r>
              <a:rPr lang="en-US" sz="2000" b="1" dirty="0"/>
              <a:t>Current Technology Usage</a:t>
            </a:r>
          </a:p>
        </p:txBody>
      </p:sp>
      <p:sp>
        <p:nvSpPr>
          <p:cNvPr id="3" name="Content Placeholder 2">
            <a:extLst>
              <a:ext uri="{FF2B5EF4-FFF2-40B4-BE49-F238E27FC236}">
                <a16:creationId xmlns:a16="http://schemas.microsoft.com/office/drawing/2014/main" id="{B396FB03-F857-3EC0-249E-AE03F391502E}"/>
              </a:ext>
            </a:extLst>
          </p:cNvPr>
          <p:cNvSpPr>
            <a:spLocks noGrp="1"/>
          </p:cNvSpPr>
          <p:nvPr>
            <p:ph sz="half" idx="1"/>
          </p:nvPr>
        </p:nvSpPr>
        <p:spPr>
          <a:xfrm>
            <a:off x="838200" y="1690688"/>
            <a:ext cx="10515600" cy="4351338"/>
          </a:xfrm>
        </p:spPr>
        <p:txBody>
          <a:bodyPr/>
          <a:lstStyle/>
          <a:p>
            <a:pPr marL="0" indent="0">
              <a:buNone/>
            </a:pPr>
            <a:endParaRPr lang="en-US"/>
          </a:p>
          <a:p>
            <a:pPr marL="0" indent="0">
              <a:buNone/>
            </a:pPr>
            <a:endParaRPr lang="en-US" dirty="0"/>
          </a:p>
        </p:txBody>
      </p:sp>
      <p:pic>
        <p:nvPicPr>
          <p:cNvPr id="5" name="Picture 4">
            <a:extLst>
              <a:ext uri="{FF2B5EF4-FFF2-40B4-BE49-F238E27FC236}">
                <a16:creationId xmlns:a16="http://schemas.microsoft.com/office/drawing/2014/main" id="{A9047D00-A7B9-C9AC-A4CC-6475599D53AE}"/>
              </a:ext>
            </a:extLst>
          </p:cNvPr>
          <p:cNvPicPr>
            <a:picLocks noChangeAspect="1"/>
          </p:cNvPicPr>
          <p:nvPr/>
        </p:nvPicPr>
        <p:blipFill>
          <a:blip r:embed="rId3"/>
          <a:stretch>
            <a:fillRect/>
          </a:stretch>
        </p:blipFill>
        <p:spPr>
          <a:xfrm>
            <a:off x="1553599" y="1104565"/>
            <a:ext cx="8885801" cy="4801270"/>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1750595" y="284189"/>
            <a:ext cx="9520157" cy="1059305"/>
          </a:xfrm>
        </p:spPr>
        <p:txBody>
          <a:bodyPr anchor="ctr">
            <a:normAutofit/>
          </a:bodyPr>
          <a:lstStyle/>
          <a:p>
            <a:pPr algn="ctr"/>
            <a:r>
              <a:rPr lang="en-US" sz="2000" b="1" dirty="0"/>
              <a:t>Future Technology Trend</a:t>
            </a:r>
          </a:p>
        </p:txBody>
      </p:sp>
      <p:pic>
        <p:nvPicPr>
          <p:cNvPr id="5" name="Content Placeholder 4">
            <a:extLst>
              <a:ext uri="{FF2B5EF4-FFF2-40B4-BE49-F238E27FC236}">
                <a16:creationId xmlns:a16="http://schemas.microsoft.com/office/drawing/2014/main" id="{EECC39A9-685B-8532-0725-732E16E6950B}"/>
              </a:ext>
            </a:extLst>
          </p:cNvPr>
          <p:cNvPicPr>
            <a:picLocks noGrp="1" noChangeAspect="1"/>
          </p:cNvPicPr>
          <p:nvPr>
            <p:ph sz="half" idx="1"/>
          </p:nvPr>
        </p:nvPicPr>
        <p:blipFill>
          <a:blip r:embed="rId3"/>
          <a:stretch>
            <a:fillRect/>
          </a:stretch>
        </p:blipFill>
        <p:spPr>
          <a:xfrm>
            <a:off x="1651000" y="1169650"/>
            <a:ext cx="9029700" cy="4808875"/>
          </a:xfr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1534695" y="93689"/>
            <a:ext cx="9520157" cy="1059305"/>
          </a:xfrm>
        </p:spPr>
        <p:txBody>
          <a:bodyPr anchor="ctr">
            <a:normAutofit/>
          </a:bodyPr>
          <a:lstStyle/>
          <a:p>
            <a:pPr algn="ctr"/>
            <a:r>
              <a:rPr lang="en-US" sz="2000" b="1" dirty="0"/>
              <a:t>Demographics</a:t>
            </a:r>
          </a:p>
        </p:txBody>
      </p:sp>
      <p:pic>
        <p:nvPicPr>
          <p:cNvPr id="5" name="Content Placeholder 4">
            <a:extLst>
              <a:ext uri="{FF2B5EF4-FFF2-40B4-BE49-F238E27FC236}">
                <a16:creationId xmlns:a16="http://schemas.microsoft.com/office/drawing/2014/main" id="{F7F7F5F6-A404-41D2-1131-67A8BC618354}"/>
              </a:ext>
            </a:extLst>
          </p:cNvPr>
          <p:cNvPicPr>
            <a:picLocks noGrp="1" noChangeAspect="1"/>
          </p:cNvPicPr>
          <p:nvPr>
            <p:ph sz="half" idx="1"/>
          </p:nvPr>
        </p:nvPicPr>
        <p:blipFill>
          <a:blip r:embed="rId3"/>
          <a:stretch>
            <a:fillRect/>
          </a:stretch>
        </p:blipFill>
        <p:spPr>
          <a:xfrm>
            <a:off x="1447800" y="1182688"/>
            <a:ext cx="9753599" cy="5001554"/>
          </a:xfr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2312188" y="2202651"/>
            <a:ext cx="3054361" cy="3054361"/>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5067300" y="1711325"/>
            <a:ext cx="6819900" cy="4351338"/>
          </a:xfrm>
        </p:spPr>
        <p:txBody>
          <a:bodyPr>
            <a:normAutofit/>
          </a:bodyPr>
          <a:lstStyle/>
          <a:p>
            <a:pPr marL="0" indent="0">
              <a:buNone/>
            </a:pPr>
            <a:r>
              <a:rPr lang="en-US" sz="3200" dirty="0"/>
              <a:t>Overall Findings and Implications</a:t>
            </a:r>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3578F44-163E-4CBD-F2F2-E17D945DCBE5}"/>
              </a:ext>
            </a:extLst>
          </p:cNvPr>
          <p:cNvSpPr txBox="1"/>
          <p:nvPr/>
        </p:nvSpPr>
        <p:spPr>
          <a:xfrm>
            <a:off x="558800" y="235099"/>
            <a:ext cx="11426825" cy="5909310"/>
          </a:xfrm>
          <a:prstGeom prst="rect">
            <a:avLst/>
          </a:prstGeom>
          <a:noFill/>
        </p:spPr>
        <p:txBody>
          <a:bodyPr wrap="square">
            <a:spAutoFit/>
          </a:bodyPr>
          <a:lstStyle/>
          <a:p>
            <a:pPr>
              <a:buNone/>
            </a:pPr>
            <a:r>
              <a:rPr lang="en-US" b="1" dirty="0"/>
              <a:t>                                                                           Overall Findings</a:t>
            </a:r>
          </a:p>
          <a:p>
            <a:pPr>
              <a:buNone/>
            </a:pPr>
            <a:r>
              <a:rPr lang="en-US" sz="1200" b="1" dirty="0"/>
              <a:t> Programming Languages</a:t>
            </a:r>
          </a:p>
          <a:p>
            <a:pPr>
              <a:buFont typeface="Arial" panose="020B0604020202020204" pitchFamily="34" charset="0"/>
              <a:buChar char="•"/>
            </a:pPr>
            <a:r>
              <a:rPr lang="en-US" sz="1200" b="1" dirty="0"/>
              <a:t>JavaScript</a:t>
            </a:r>
            <a:r>
              <a:rPr lang="en-US" sz="1200" dirty="0"/>
              <a:t> is the most widely used and most preferred language.</a:t>
            </a:r>
          </a:p>
          <a:p>
            <a:pPr>
              <a:buFont typeface="Arial" panose="020B0604020202020204" pitchFamily="34" charset="0"/>
              <a:buChar char="•"/>
            </a:pPr>
            <a:r>
              <a:rPr lang="en-US" sz="1200" b="1" dirty="0"/>
              <a:t>Python</a:t>
            </a:r>
            <a:r>
              <a:rPr lang="en-US" sz="1200" dirty="0"/>
              <a:t> is gaining popularity, moving up in preference compared to current use.</a:t>
            </a:r>
          </a:p>
          <a:p>
            <a:pPr>
              <a:buFont typeface="Arial" panose="020B0604020202020204" pitchFamily="34" charset="0"/>
              <a:buChar char="•"/>
            </a:pPr>
            <a:r>
              <a:rPr lang="en-US" sz="1200" b="1" dirty="0"/>
              <a:t>TypeScript</a:t>
            </a:r>
            <a:r>
              <a:rPr lang="en-US" sz="1200" dirty="0"/>
              <a:t> and </a:t>
            </a:r>
            <a:r>
              <a:rPr lang="en-US" sz="1200" b="1" dirty="0"/>
              <a:t>Go</a:t>
            </a:r>
            <a:r>
              <a:rPr lang="en-US" sz="1200" dirty="0"/>
              <a:t> are on a </a:t>
            </a:r>
            <a:r>
              <a:rPr lang="en-US" sz="1200" b="1" dirty="0"/>
              <a:t>growth trend</a:t>
            </a:r>
            <a:r>
              <a:rPr lang="en-US" sz="1200" dirty="0"/>
              <a:t>, especially in future preference.</a:t>
            </a:r>
          </a:p>
          <a:p>
            <a:pPr>
              <a:buFont typeface="Arial" panose="020B0604020202020204" pitchFamily="34" charset="0"/>
              <a:buChar char="•"/>
            </a:pPr>
            <a:r>
              <a:rPr lang="en-US" sz="1200" b="1" dirty="0"/>
              <a:t>PHP</a:t>
            </a:r>
            <a:r>
              <a:rPr lang="en-US" sz="1200" dirty="0"/>
              <a:t> and </a:t>
            </a:r>
            <a:r>
              <a:rPr lang="en-US" sz="1200" b="1" dirty="0"/>
              <a:t>C++</a:t>
            </a:r>
            <a:r>
              <a:rPr lang="en-US" sz="1200" dirty="0"/>
              <a:t> show significant </a:t>
            </a:r>
            <a:r>
              <a:rPr lang="en-US" sz="1200" b="1" dirty="0"/>
              <a:t>decline in interest</a:t>
            </a:r>
            <a:r>
              <a:rPr lang="en-US" sz="1200" dirty="0"/>
              <a:t>.</a:t>
            </a:r>
          </a:p>
          <a:p>
            <a:pPr>
              <a:buFont typeface="Arial" panose="020B0604020202020204" pitchFamily="34" charset="0"/>
              <a:buChar char="•"/>
            </a:pPr>
            <a:r>
              <a:rPr lang="en-US" sz="1200" b="1" dirty="0"/>
              <a:t>SQL</a:t>
            </a:r>
            <a:r>
              <a:rPr lang="en-US" sz="1200" dirty="0"/>
              <a:t> remains a stable and consistently used/query language.</a:t>
            </a:r>
          </a:p>
          <a:p>
            <a:pPr>
              <a:buFont typeface="Arial" panose="020B0604020202020204" pitchFamily="34" charset="0"/>
              <a:buChar char="•"/>
            </a:pPr>
            <a:endParaRPr lang="en-US" sz="1200" dirty="0"/>
          </a:p>
          <a:p>
            <a:pPr>
              <a:buNone/>
            </a:pPr>
            <a:r>
              <a:rPr lang="en-US" sz="1200" b="1" dirty="0"/>
              <a:t> Databases</a:t>
            </a:r>
          </a:p>
          <a:p>
            <a:pPr>
              <a:buFont typeface="Arial" panose="020B0604020202020204" pitchFamily="34" charset="0"/>
              <a:buChar char="•"/>
            </a:pPr>
            <a:r>
              <a:rPr lang="en-US" sz="1200" b="1" dirty="0"/>
              <a:t>MySQL</a:t>
            </a:r>
            <a:r>
              <a:rPr lang="en-US" sz="1200" dirty="0"/>
              <a:t> is currently the most used, but </a:t>
            </a:r>
            <a:r>
              <a:rPr lang="en-US" sz="1200" b="1" dirty="0"/>
              <a:t>PostgreSQL</a:t>
            </a:r>
            <a:r>
              <a:rPr lang="en-US" sz="1200" dirty="0"/>
              <a:t> is the most preferred for future use.</a:t>
            </a:r>
          </a:p>
          <a:p>
            <a:pPr>
              <a:buFont typeface="Arial" panose="020B0604020202020204" pitchFamily="34" charset="0"/>
              <a:buChar char="•"/>
            </a:pPr>
            <a:r>
              <a:rPr lang="en-US" sz="1200" b="1" dirty="0"/>
              <a:t>MongoDB</a:t>
            </a:r>
            <a:r>
              <a:rPr lang="en-US" sz="1200" dirty="0"/>
              <a:t> and </a:t>
            </a:r>
            <a:r>
              <a:rPr lang="en-US" sz="1200" b="1" dirty="0"/>
              <a:t>Redis</a:t>
            </a:r>
            <a:r>
              <a:rPr lang="en-US" sz="1200" dirty="0"/>
              <a:t> are gaining future interest significantly.</a:t>
            </a:r>
          </a:p>
          <a:p>
            <a:pPr>
              <a:buFont typeface="Arial" panose="020B0604020202020204" pitchFamily="34" charset="0"/>
              <a:buChar char="•"/>
            </a:pPr>
            <a:r>
              <a:rPr lang="en-US" sz="1200" b="1" dirty="0"/>
              <a:t>Firebase, MariaDB</a:t>
            </a:r>
            <a:r>
              <a:rPr lang="en-US" sz="1200" dirty="0"/>
              <a:t>, and </a:t>
            </a:r>
            <a:r>
              <a:rPr lang="en-US" sz="1200" b="1" dirty="0"/>
              <a:t>Oracle</a:t>
            </a:r>
            <a:r>
              <a:rPr lang="en-US" sz="1200" dirty="0"/>
              <a:t> have low preference going forward.</a:t>
            </a:r>
          </a:p>
          <a:p>
            <a:pPr>
              <a:buFont typeface="Arial" panose="020B0604020202020204" pitchFamily="34" charset="0"/>
              <a:buChar char="•"/>
            </a:pPr>
            <a:r>
              <a:rPr lang="en-US" sz="1200" b="1" dirty="0"/>
              <a:t>DynamoDB</a:t>
            </a:r>
            <a:r>
              <a:rPr lang="en-US" sz="1200" dirty="0"/>
              <a:t> emerges in future trends, though not heavily used currently.</a:t>
            </a:r>
          </a:p>
          <a:p>
            <a:pPr>
              <a:buFont typeface="Arial" panose="020B0604020202020204" pitchFamily="34" charset="0"/>
              <a:buChar char="•"/>
            </a:pPr>
            <a:endParaRPr lang="en-US" sz="1200" dirty="0"/>
          </a:p>
          <a:p>
            <a:pPr>
              <a:buNone/>
            </a:pPr>
            <a:r>
              <a:rPr lang="en-US" sz="1200" b="1" dirty="0"/>
              <a:t> Platforms</a:t>
            </a:r>
          </a:p>
          <a:p>
            <a:pPr>
              <a:buFont typeface="Arial" panose="020B0604020202020204" pitchFamily="34" charset="0"/>
              <a:buChar char="•"/>
            </a:pPr>
            <a:r>
              <a:rPr lang="en-US" sz="1200" b="1" dirty="0"/>
              <a:t>Linux, Windows, and Docker</a:t>
            </a:r>
            <a:r>
              <a:rPr lang="en-US" sz="1200" dirty="0"/>
              <a:t> are the most used platforms.</a:t>
            </a:r>
          </a:p>
          <a:p>
            <a:pPr>
              <a:buFont typeface="Arial" panose="020B0604020202020204" pitchFamily="34" charset="0"/>
              <a:buChar char="•"/>
            </a:pPr>
            <a:r>
              <a:rPr lang="en-US" sz="1200" b="1" dirty="0"/>
              <a:t>Linux and Docker</a:t>
            </a:r>
            <a:r>
              <a:rPr lang="en-US" sz="1200" dirty="0"/>
              <a:t> are also top preferred platforms for future use.</a:t>
            </a:r>
          </a:p>
          <a:p>
            <a:pPr>
              <a:buFont typeface="Arial" panose="020B0604020202020204" pitchFamily="34" charset="0"/>
              <a:buChar char="•"/>
            </a:pPr>
            <a:r>
              <a:rPr lang="en-US" sz="1200" b="1" dirty="0"/>
              <a:t>Kubernetes, Google Cloud Platform, and AWS</a:t>
            </a:r>
            <a:r>
              <a:rPr lang="en-US" sz="1200" dirty="0"/>
              <a:t> show rising future demand.</a:t>
            </a:r>
          </a:p>
          <a:p>
            <a:pPr>
              <a:buFont typeface="Arial" panose="020B0604020202020204" pitchFamily="34" charset="0"/>
              <a:buChar char="•"/>
            </a:pPr>
            <a:r>
              <a:rPr lang="en-US" sz="1200" b="1" dirty="0"/>
              <a:t>Raspberry Pi and Android</a:t>
            </a:r>
            <a:r>
              <a:rPr lang="en-US" sz="1200" dirty="0"/>
              <a:t> have moderate ongoing interest.</a:t>
            </a:r>
          </a:p>
          <a:p>
            <a:pPr>
              <a:buFont typeface="Arial" panose="020B0604020202020204" pitchFamily="34" charset="0"/>
              <a:buChar char="•"/>
            </a:pPr>
            <a:endParaRPr lang="en-US" sz="1200" dirty="0"/>
          </a:p>
          <a:p>
            <a:pPr>
              <a:buNone/>
            </a:pPr>
            <a:r>
              <a:rPr lang="en-US" sz="1200" b="1" dirty="0"/>
              <a:t> Web Frameworks</a:t>
            </a:r>
          </a:p>
          <a:p>
            <a:pPr>
              <a:buFont typeface="Arial" panose="020B0604020202020204" pitchFamily="34" charset="0"/>
              <a:buChar char="•"/>
            </a:pPr>
            <a:r>
              <a:rPr lang="en-US" sz="1200" b="1" dirty="0"/>
              <a:t>React.js</a:t>
            </a:r>
            <a:r>
              <a:rPr lang="en-US" sz="1200" dirty="0"/>
              <a:t> leads in both usage and preference.</a:t>
            </a:r>
          </a:p>
          <a:p>
            <a:pPr>
              <a:buFont typeface="Arial" panose="020B0604020202020204" pitchFamily="34" charset="0"/>
              <a:buChar char="•"/>
            </a:pPr>
            <a:r>
              <a:rPr lang="en-US" sz="1200" b="1" dirty="0"/>
              <a:t>Django, Vue.js</a:t>
            </a:r>
            <a:r>
              <a:rPr lang="en-US" sz="1200" dirty="0"/>
              <a:t>, and </a:t>
            </a:r>
            <a:r>
              <a:rPr lang="en-US" sz="1200" b="1" dirty="0"/>
              <a:t>ASP.NET</a:t>
            </a:r>
            <a:r>
              <a:rPr lang="en-US" sz="1200" dirty="0"/>
              <a:t> maintain moderate popularity.</a:t>
            </a:r>
          </a:p>
          <a:p>
            <a:pPr>
              <a:buFont typeface="Arial" panose="020B0604020202020204" pitchFamily="34" charset="0"/>
              <a:buChar char="•"/>
            </a:pPr>
            <a:r>
              <a:rPr lang="en-US" sz="1200" b="1" dirty="0"/>
              <a:t>Spring</a:t>
            </a:r>
            <a:r>
              <a:rPr lang="en-US" sz="1200" dirty="0"/>
              <a:t>, </a:t>
            </a:r>
            <a:r>
              <a:rPr lang="en-US" sz="1200" b="1" dirty="0"/>
              <a:t>Express</a:t>
            </a:r>
            <a:r>
              <a:rPr lang="en-US" sz="1200" dirty="0"/>
              <a:t>, and </a:t>
            </a:r>
            <a:r>
              <a:rPr lang="en-US" sz="1200" b="1" dirty="0"/>
              <a:t>Angular</a:t>
            </a:r>
            <a:r>
              <a:rPr lang="en-US" sz="1200" dirty="0"/>
              <a:t> continue to see use but with less growth potential.</a:t>
            </a:r>
          </a:p>
          <a:p>
            <a:pPr>
              <a:buFont typeface="Arial" panose="020B0604020202020204" pitchFamily="34" charset="0"/>
              <a:buChar char="•"/>
            </a:pPr>
            <a:r>
              <a:rPr lang="en-US" sz="1200" b="1" dirty="0"/>
              <a:t>Flask</a:t>
            </a:r>
            <a:r>
              <a:rPr lang="en-US" sz="1200" dirty="0"/>
              <a:t> and </a:t>
            </a:r>
            <a:r>
              <a:rPr lang="en-US" sz="1200" b="1" dirty="0"/>
              <a:t>Ruby on Rails</a:t>
            </a:r>
            <a:r>
              <a:rPr lang="en-US" sz="1200" dirty="0"/>
              <a:t> have less traction comparatively.</a:t>
            </a:r>
          </a:p>
          <a:p>
            <a:pPr>
              <a:buNone/>
            </a:pPr>
            <a:endParaRPr lang="en-US" sz="1200" b="1" dirty="0"/>
          </a:p>
          <a:p>
            <a:pPr>
              <a:buNone/>
            </a:pPr>
            <a:r>
              <a:rPr lang="en-US" sz="1200" b="1" dirty="0"/>
              <a:t> Demographics</a:t>
            </a:r>
          </a:p>
          <a:p>
            <a:pPr>
              <a:buFont typeface="Arial" panose="020B0604020202020204" pitchFamily="34" charset="0"/>
              <a:buChar char="•"/>
            </a:pPr>
            <a:r>
              <a:rPr lang="en-US" sz="1200" b="1" dirty="0"/>
              <a:t>Majority of respondents (68%) are aged 25–34</a:t>
            </a:r>
            <a:r>
              <a:rPr lang="en-US" sz="1200" dirty="0"/>
              <a:t>.</a:t>
            </a:r>
          </a:p>
          <a:p>
            <a:pPr>
              <a:buFont typeface="Arial" panose="020B0604020202020204" pitchFamily="34" charset="0"/>
              <a:buChar char="•"/>
            </a:pPr>
            <a:r>
              <a:rPr lang="en-US" sz="1200" dirty="0"/>
              <a:t>Most respondents hold a </a:t>
            </a:r>
            <a:r>
              <a:rPr lang="en-US" sz="1200" b="1" dirty="0"/>
              <a:t>Bachelor’s degree</a:t>
            </a:r>
            <a:r>
              <a:rPr lang="en-US" sz="1200" dirty="0"/>
              <a:t>, followed by Master’s degrees.</a:t>
            </a:r>
          </a:p>
          <a:p>
            <a:pPr>
              <a:buFont typeface="Arial" panose="020B0604020202020204" pitchFamily="34" charset="0"/>
              <a:buChar char="•"/>
            </a:pPr>
            <a:r>
              <a:rPr lang="en-US" sz="1200" dirty="0"/>
              <a:t>Geographical distribution is </a:t>
            </a:r>
            <a:r>
              <a:rPr lang="en-US" sz="1200" b="1" dirty="0"/>
              <a:t>global</a:t>
            </a:r>
            <a:r>
              <a:rPr lang="en-US" sz="1200" dirty="0"/>
              <a:t>, with high density in </a:t>
            </a:r>
            <a:r>
              <a:rPr lang="en-US" sz="1200" b="1" dirty="0"/>
              <a:t>North America, Europe, and South Asia</a:t>
            </a:r>
            <a:r>
              <a:rPr lang="en-US" sz="1200" dirty="0"/>
              <a:t>.</a:t>
            </a:r>
          </a:p>
          <a:p>
            <a:pPr>
              <a:buFont typeface="Arial" panose="020B0604020202020204" pitchFamily="34" charset="0"/>
              <a:buChar char="•"/>
            </a:pPr>
            <a:r>
              <a:rPr lang="en-US" sz="1200" dirty="0"/>
              <a:t>Education levels skew heavily toward formal higher education, indicating a technically literate sample.</a:t>
            </a:r>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ACC04D83-D5D9-35BA-EBB0-DA4B231C56B3}"/>
              </a:ext>
            </a:extLst>
          </p:cNvPr>
          <p:cNvSpPr txBox="1"/>
          <p:nvPr/>
        </p:nvSpPr>
        <p:spPr>
          <a:xfrm>
            <a:off x="777875" y="663297"/>
            <a:ext cx="10394950" cy="5324535"/>
          </a:xfrm>
          <a:prstGeom prst="rect">
            <a:avLst/>
          </a:prstGeom>
          <a:noFill/>
        </p:spPr>
        <p:txBody>
          <a:bodyPr wrap="square">
            <a:spAutoFit/>
          </a:bodyPr>
          <a:lstStyle/>
          <a:p>
            <a:pPr algn="ctr">
              <a:buNone/>
            </a:pPr>
            <a:r>
              <a:rPr lang="en-US" b="1" dirty="0"/>
              <a:t>Overall Implications</a:t>
            </a:r>
          </a:p>
          <a:p>
            <a:pPr>
              <a:buNone/>
            </a:pPr>
            <a:endParaRPr lang="en-US" sz="1400" b="1" dirty="0"/>
          </a:p>
          <a:p>
            <a:pPr>
              <a:buNone/>
            </a:pPr>
            <a:r>
              <a:rPr lang="en-US" sz="1400" b="1" dirty="0"/>
              <a:t> Industry Readiness &amp; Hiring</a:t>
            </a:r>
          </a:p>
          <a:p>
            <a:pPr>
              <a:buFont typeface="Arial" panose="020B0604020202020204" pitchFamily="34" charset="0"/>
              <a:buChar char="•"/>
            </a:pPr>
            <a:r>
              <a:rPr lang="en-US" sz="1400" dirty="0"/>
              <a:t>Companies should focus on hiring and training in </a:t>
            </a:r>
            <a:r>
              <a:rPr lang="en-US" sz="1400" b="1" dirty="0"/>
              <a:t>JavaScript, Python, TypeScript, PostgreSQL, MongoDB</a:t>
            </a:r>
            <a:r>
              <a:rPr lang="en-US" sz="1400" dirty="0"/>
              <a:t>, and </a:t>
            </a:r>
            <a:r>
              <a:rPr lang="en-US" sz="1400" b="1" dirty="0"/>
              <a:t>React.js</a:t>
            </a:r>
            <a:r>
              <a:rPr lang="en-US" sz="1400" dirty="0"/>
              <a:t>.</a:t>
            </a:r>
          </a:p>
          <a:p>
            <a:pPr>
              <a:buFont typeface="Arial" panose="020B0604020202020204" pitchFamily="34" charset="0"/>
              <a:buChar char="•"/>
            </a:pPr>
            <a:r>
              <a:rPr lang="en-US" sz="1400" dirty="0"/>
              <a:t>Declining interest in </a:t>
            </a:r>
            <a:r>
              <a:rPr lang="en-US" sz="1400" b="1" dirty="0"/>
              <a:t>PHP, C++, Oracle</a:t>
            </a:r>
            <a:r>
              <a:rPr lang="en-US" sz="1400" dirty="0"/>
              <a:t>, and </a:t>
            </a:r>
            <a:r>
              <a:rPr lang="en-US" sz="1400" b="1" dirty="0"/>
              <a:t>MariaDB</a:t>
            </a:r>
            <a:r>
              <a:rPr lang="en-US" sz="1400" dirty="0"/>
              <a:t> suggests these are mostly used for maintaining legacy systems.</a:t>
            </a:r>
          </a:p>
          <a:p>
            <a:pPr>
              <a:buFont typeface="Arial" panose="020B0604020202020204" pitchFamily="34" charset="0"/>
              <a:buChar char="•"/>
            </a:pPr>
            <a:endParaRPr lang="en-US" sz="1400" dirty="0"/>
          </a:p>
          <a:p>
            <a:pPr>
              <a:buNone/>
            </a:pPr>
            <a:r>
              <a:rPr lang="en-US" sz="1400" b="1" dirty="0"/>
              <a:t> Curriculum &amp; Upskilling</a:t>
            </a:r>
          </a:p>
          <a:p>
            <a:pPr>
              <a:buFont typeface="Arial" panose="020B0604020202020204" pitchFamily="34" charset="0"/>
              <a:buChar char="•"/>
            </a:pPr>
            <a:r>
              <a:rPr lang="en-US" sz="1400" dirty="0"/>
              <a:t>Training programs should emphasize </a:t>
            </a:r>
            <a:r>
              <a:rPr lang="en-US" sz="1400" b="1" dirty="0"/>
              <a:t>modern stacks</a:t>
            </a:r>
            <a:r>
              <a:rPr lang="en-US" sz="1400" dirty="0"/>
              <a:t> (e.g., React + TypeScript + PostgreSQL + Docker + Linux).</a:t>
            </a:r>
          </a:p>
          <a:p>
            <a:pPr>
              <a:buFont typeface="Arial" panose="020B0604020202020204" pitchFamily="34" charset="0"/>
              <a:buChar char="•"/>
            </a:pPr>
            <a:r>
              <a:rPr lang="en-US" sz="1400" dirty="0"/>
              <a:t>Upskilling in </a:t>
            </a:r>
            <a:r>
              <a:rPr lang="en-US" sz="1400" b="1" dirty="0"/>
              <a:t>cloud-native platforms (Kubernetes, AWS, Google Cloud)</a:t>
            </a:r>
            <a:r>
              <a:rPr lang="en-US" sz="1400" dirty="0"/>
              <a:t> and </a:t>
            </a:r>
            <a:r>
              <a:rPr lang="en-US" sz="1400" b="1" dirty="0"/>
              <a:t>data-centric tools (Redis, MongoDB)</a:t>
            </a:r>
            <a:r>
              <a:rPr lang="en-US" sz="1400" dirty="0"/>
              <a:t> is critical.</a:t>
            </a:r>
          </a:p>
          <a:p>
            <a:pPr>
              <a:buFont typeface="Arial" panose="020B0604020202020204" pitchFamily="34" charset="0"/>
              <a:buChar char="•"/>
            </a:pPr>
            <a:endParaRPr lang="en-US" sz="1400" dirty="0"/>
          </a:p>
          <a:p>
            <a:pPr>
              <a:buNone/>
            </a:pPr>
            <a:r>
              <a:rPr lang="en-US" sz="1400" b="1" dirty="0"/>
              <a:t>Technology Investment &amp; Tooling</a:t>
            </a:r>
          </a:p>
          <a:p>
            <a:pPr>
              <a:buFont typeface="Arial" panose="020B0604020202020204" pitchFamily="34" charset="0"/>
              <a:buChar char="•"/>
            </a:pPr>
            <a:r>
              <a:rPr lang="en-US" sz="1400" dirty="0"/>
              <a:t>Developers are gravitating toward </a:t>
            </a:r>
            <a:r>
              <a:rPr lang="en-US" sz="1400" b="1" dirty="0"/>
              <a:t>open-source, cross-platform, and cloud-compatible</a:t>
            </a:r>
            <a:r>
              <a:rPr lang="en-US" sz="1400" dirty="0"/>
              <a:t> technologies.</a:t>
            </a:r>
          </a:p>
          <a:p>
            <a:pPr>
              <a:buFont typeface="Arial" panose="020B0604020202020204" pitchFamily="34" charset="0"/>
              <a:buChar char="•"/>
            </a:pPr>
            <a:r>
              <a:rPr lang="en-US" sz="1400" dirty="0"/>
              <a:t>Tool and service providers should focus on enhancing support for </a:t>
            </a:r>
            <a:r>
              <a:rPr lang="en-US" sz="1400" b="1" dirty="0"/>
              <a:t>PostgreSQL, Docker, React, and Linux environments</a:t>
            </a:r>
            <a:r>
              <a:rPr lang="en-US" sz="1400" dirty="0"/>
              <a:t>.</a:t>
            </a:r>
          </a:p>
          <a:p>
            <a:pPr>
              <a:buFont typeface="Arial" panose="020B0604020202020204" pitchFamily="34" charset="0"/>
              <a:buChar char="•"/>
            </a:pPr>
            <a:endParaRPr lang="en-US" sz="1400" dirty="0"/>
          </a:p>
          <a:p>
            <a:pPr>
              <a:buNone/>
            </a:pPr>
            <a:r>
              <a:rPr lang="en-US" sz="1400" b="1" dirty="0"/>
              <a:t> Tech Trend Indicators</a:t>
            </a:r>
          </a:p>
          <a:p>
            <a:pPr>
              <a:buFont typeface="Arial" panose="020B0604020202020204" pitchFamily="34" charset="0"/>
              <a:buChar char="•"/>
            </a:pPr>
            <a:r>
              <a:rPr lang="en-US" sz="1400" dirty="0"/>
              <a:t>The rise in interest for </a:t>
            </a:r>
            <a:r>
              <a:rPr lang="en-US" sz="1400" b="1" dirty="0"/>
              <a:t>Go, Kotlin, Redis, DynamoDB, and Kubernetes</a:t>
            </a:r>
            <a:r>
              <a:rPr lang="en-US" sz="1400" dirty="0"/>
              <a:t> highlights where innovation and experimentation are heading.</a:t>
            </a:r>
          </a:p>
          <a:p>
            <a:pPr>
              <a:buFont typeface="Arial" panose="020B0604020202020204" pitchFamily="34" charset="0"/>
              <a:buChar char="•"/>
            </a:pPr>
            <a:r>
              <a:rPr lang="en-US" sz="1400" b="1" dirty="0"/>
              <a:t>PostgreSQL's overtaking of MySQL</a:t>
            </a:r>
            <a:r>
              <a:rPr lang="en-US" sz="1400" dirty="0"/>
              <a:t> in future preference signals a shift toward more flexible and developer-friendly relational databases.</a:t>
            </a:r>
          </a:p>
          <a:p>
            <a:pPr>
              <a:buFont typeface="Arial" panose="020B0604020202020204" pitchFamily="34" charset="0"/>
              <a:buChar char="•"/>
            </a:pPr>
            <a:endParaRPr lang="en-US" sz="1400" dirty="0"/>
          </a:p>
          <a:p>
            <a:pPr>
              <a:buNone/>
            </a:pPr>
            <a:r>
              <a:rPr lang="en-US" sz="1400" b="1" dirty="0"/>
              <a:t> Demographic Focus</a:t>
            </a:r>
          </a:p>
          <a:p>
            <a:pPr>
              <a:buFont typeface="Arial" panose="020B0604020202020204" pitchFamily="34" charset="0"/>
              <a:buChar char="•"/>
            </a:pPr>
            <a:r>
              <a:rPr lang="en-US" sz="1400" dirty="0"/>
              <a:t>Given the dominance of the </a:t>
            </a:r>
            <a:r>
              <a:rPr lang="en-US" sz="1400" b="1" dirty="0"/>
              <a:t>25–34 age group</a:t>
            </a:r>
            <a:r>
              <a:rPr lang="en-US" sz="1400" dirty="0"/>
              <a:t> with technical degrees, engagement strategies should be tailored for </a:t>
            </a:r>
            <a:r>
              <a:rPr lang="en-US" sz="1400" b="1" dirty="0"/>
              <a:t>early-career to mid-career developers</a:t>
            </a:r>
            <a:r>
              <a:rPr lang="en-US" sz="1400" dirty="0"/>
              <a:t>.</a:t>
            </a:r>
          </a:p>
          <a:p>
            <a:pPr>
              <a:buFont typeface="Arial" panose="020B0604020202020204" pitchFamily="34" charset="0"/>
              <a:buChar char="•"/>
            </a:pPr>
            <a:r>
              <a:rPr lang="en-US" sz="1400" dirty="0"/>
              <a:t>Geographic spread supports global community-building and localized training or events.</a:t>
            </a:r>
          </a:p>
        </p:txBody>
      </p:sp>
    </p:spTree>
    <p:extLst>
      <p:ext uri="{BB962C8B-B14F-4D97-AF65-F5344CB8AC3E}">
        <p14:creationId xmlns:p14="http://schemas.microsoft.com/office/powerpoint/2010/main" val="2865558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1" name="Picture 30">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32" name="Straight Connector 31">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233C3A4-F9EE-4FCF-A088-5CE8C2A2D6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34" name="Rectangle 33">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93523" y="804519"/>
            <a:ext cx="3160501" cy="4431360"/>
          </a:xfrm>
        </p:spPr>
        <p:txBody>
          <a:bodyPr vert="horz" lIns="91440" tIns="45720" rIns="91440" bIns="45720" rtlCol="0" anchor="ctr">
            <a:normAutofit/>
          </a:bodyPr>
          <a:lstStyle/>
          <a:p>
            <a:r>
              <a:rPr lang="en-US"/>
              <a:t>CONCLUSION</a:t>
            </a:r>
          </a:p>
        </p:txBody>
      </p:sp>
      <p:cxnSp>
        <p:nvCxnSpPr>
          <p:cNvPr id="28" name="Straight Connector 27">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5">
            <a:extLst>
              <a:ext uri="{FF2B5EF4-FFF2-40B4-BE49-F238E27FC236}">
                <a16:creationId xmlns:a16="http://schemas.microsoft.com/office/drawing/2014/main" id="{3B54CE84-045B-8131-4B1D-9D0428021595}"/>
              </a:ext>
            </a:extLst>
          </p:cNvPr>
          <p:cNvSpPr>
            <a:spLocks noGrp="1" noChangeArrowheads="1"/>
          </p:cNvSpPr>
          <p:nvPr>
            <p:ph sz="half" idx="1"/>
          </p:nvPr>
        </p:nvSpPr>
        <p:spPr bwMode="auto">
          <a:xfrm>
            <a:off x="4637863" y="804520"/>
            <a:ext cx="6102559" cy="443135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fontAlgn="base">
              <a:lnSpc>
                <a:spcPct val="110000"/>
              </a:lnSpc>
              <a:spcBef>
                <a:spcPct val="0"/>
              </a:spcBef>
              <a:spcAft>
                <a:spcPts val="600"/>
              </a:spcAft>
              <a:tabLst/>
            </a:pPr>
            <a:r>
              <a:rPr kumimoji="0" lang="en-US" altLang="en-US" sz="1100" b="1" i="0" u="none" strike="noStrike" cap="none" normalizeH="0" baseline="0">
                <a:ln>
                  <a:noFill/>
                </a:ln>
              </a:rPr>
              <a:t>JavaScript remains dominant</a:t>
            </a:r>
            <a:r>
              <a:rPr kumimoji="0" lang="en-US" altLang="en-US" sz="1100" b="0" i="0" u="none" strike="noStrike" cap="none" normalizeH="0" baseline="0">
                <a:ln>
                  <a:noFill/>
                </a:ln>
              </a:rPr>
              <a:t> in both usage and preference, solidifying its role in web development.</a:t>
            </a:r>
          </a:p>
          <a:p>
            <a:pPr marL="0" marR="0" lvl="0" fontAlgn="base">
              <a:lnSpc>
                <a:spcPct val="110000"/>
              </a:lnSpc>
              <a:spcBef>
                <a:spcPct val="0"/>
              </a:spcBef>
              <a:spcAft>
                <a:spcPts val="600"/>
              </a:spcAft>
              <a:tabLst/>
            </a:pPr>
            <a:r>
              <a:rPr kumimoji="0" lang="en-US" altLang="en-US" sz="1100" b="1" i="0" u="none" strike="noStrike" cap="none" normalizeH="0" baseline="0">
                <a:ln>
                  <a:noFill/>
                </a:ln>
              </a:rPr>
              <a:t>Python and TypeScript</a:t>
            </a:r>
            <a:r>
              <a:rPr kumimoji="0" lang="en-US" altLang="en-US" sz="1100" b="0" i="0" u="none" strike="noStrike" cap="none" normalizeH="0" baseline="0">
                <a:ln>
                  <a:noFill/>
                </a:ln>
              </a:rPr>
              <a:t> are rapidly growing in popularity for data science and scalable applications.</a:t>
            </a:r>
          </a:p>
          <a:p>
            <a:pPr marL="0" marR="0" lvl="0" fontAlgn="base">
              <a:lnSpc>
                <a:spcPct val="110000"/>
              </a:lnSpc>
              <a:spcBef>
                <a:spcPct val="0"/>
              </a:spcBef>
              <a:spcAft>
                <a:spcPts val="600"/>
              </a:spcAft>
              <a:tabLst/>
            </a:pPr>
            <a:r>
              <a:rPr kumimoji="0" lang="en-US" altLang="en-US" sz="1100" b="1" i="0" u="none" strike="noStrike" cap="none" normalizeH="0" baseline="0">
                <a:ln>
                  <a:noFill/>
                </a:ln>
              </a:rPr>
              <a:t>PostgreSQL and MongoDB</a:t>
            </a:r>
            <a:r>
              <a:rPr kumimoji="0" lang="en-US" altLang="en-US" sz="1100" b="0" i="0" u="none" strike="noStrike" cap="none" normalizeH="0" baseline="0">
                <a:ln>
                  <a:noFill/>
                </a:ln>
              </a:rPr>
              <a:t> are becoming the top database choices, overtaking traditional systems like MySQL.</a:t>
            </a:r>
          </a:p>
          <a:p>
            <a:pPr marL="0" marR="0" lvl="0" fontAlgn="base">
              <a:lnSpc>
                <a:spcPct val="110000"/>
              </a:lnSpc>
              <a:spcBef>
                <a:spcPct val="0"/>
              </a:spcBef>
              <a:spcAft>
                <a:spcPts val="600"/>
              </a:spcAft>
              <a:tabLst/>
            </a:pPr>
            <a:r>
              <a:rPr kumimoji="0" lang="en-US" altLang="en-US" sz="1100" b="1" i="0" u="none" strike="noStrike" cap="none" normalizeH="0" baseline="0">
                <a:ln>
                  <a:noFill/>
                </a:ln>
              </a:rPr>
              <a:t>Linux and Docker</a:t>
            </a:r>
            <a:r>
              <a:rPr kumimoji="0" lang="en-US" altLang="en-US" sz="1100" b="0" i="0" u="none" strike="noStrike" cap="none" normalizeH="0" baseline="0">
                <a:ln>
                  <a:noFill/>
                </a:ln>
              </a:rPr>
              <a:t> lead as preferred platforms, showing strong adoption of open-source and containerization.</a:t>
            </a:r>
          </a:p>
          <a:p>
            <a:pPr marL="0" marR="0" lvl="0" fontAlgn="base">
              <a:lnSpc>
                <a:spcPct val="110000"/>
              </a:lnSpc>
              <a:spcBef>
                <a:spcPct val="0"/>
              </a:spcBef>
              <a:spcAft>
                <a:spcPts val="600"/>
              </a:spcAft>
              <a:tabLst/>
            </a:pPr>
            <a:r>
              <a:rPr kumimoji="0" lang="en-US" altLang="en-US" sz="1100" b="1" i="0" u="none" strike="noStrike" cap="none" normalizeH="0" baseline="0">
                <a:ln>
                  <a:noFill/>
                </a:ln>
              </a:rPr>
              <a:t>React.js</a:t>
            </a:r>
            <a:r>
              <a:rPr kumimoji="0" lang="en-US" altLang="en-US" sz="1100" b="0" i="0" u="none" strike="noStrike" cap="none" normalizeH="0" baseline="0">
                <a:ln>
                  <a:noFill/>
                </a:ln>
              </a:rPr>
              <a:t> is the top web framework, with wide current use and future demand.</a:t>
            </a:r>
          </a:p>
          <a:p>
            <a:pPr marL="0" marR="0" lvl="0" fontAlgn="base">
              <a:lnSpc>
                <a:spcPct val="110000"/>
              </a:lnSpc>
              <a:spcBef>
                <a:spcPct val="0"/>
              </a:spcBef>
              <a:spcAft>
                <a:spcPts val="600"/>
              </a:spcAft>
              <a:tabLst/>
            </a:pPr>
            <a:r>
              <a:rPr kumimoji="0" lang="en-US" altLang="en-US" sz="1100" b="1" i="0" u="none" strike="noStrike" cap="none" normalizeH="0" baseline="0">
                <a:ln>
                  <a:noFill/>
                </a:ln>
              </a:rPr>
              <a:t>Cloud-native tools</a:t>
            </a:r>
            <a:r>
              <a:rPr kumimoji="0" lang="en-US" altLang="en-US" sz="1100" b="0" i="0" u="none" strike="noStrike" cap="none" normalizeH="0" baseline="0">
                <a:ln>
                  <a:noFill/>
                </a:ln>
              </a:rPr>
              <a:t> like Kubernetes, AWS, and GCP are increasingly preferred, indicating DevOps growth.</a:t>
            </a:r>
          </a:p>
          <a:p>
            <a:pPr marL="0" marR="0" lvl="0" fontAlgn="base">
              <a:lnSpc>
                <a:spcPct val="110000"/>
              </a:lnSpc>
              <a:spcBef>
                <a:spcPct val="0"/>
              </a:spcBef>
              <a:spcAft>
                <a:spcPts val="600"/>
              </a:spcAft>
              <a:tabLst/>
            </a:pPr>
            <a:r>
              <a:rPr kumimoji="0" lang="en-US" altLang="en-US" sz="1100" b="1" i="0" u="none" strike="noStrike" cap="none" normalizeH="0" baseline="0">
                <a:ln>
                  <a:noFill/>
                </a:ln>
              </a:rPr>
              <a:t>Legacy tech (PHP, C++, Oracle)</a:t>
            </a:r>
            <a:r>
              <a:rPr kumimoji="0" lang="en-US" altLang="en-US" sz="1100" b="0" i="0" u="none" strike="noStrike" cap="none" normalizeH="0" baseline="0">
                <a:ln>
                  <a:noFill/>
                </a:ln>
              </a:rPr>
              <a:t> is in decline, mostly maintained for existing systems.</a:t>
            </a:r>
          </a:p>
          <a:p>
            <a:pPr marL="0" marR="0" lvl="0" fontAlgn="base">
              <a:lnSpc>
                <a:spcPct val="110000"/>
              </a:lnSpc>
              <a:spcBef>
                <a:spcPct val="0"/>
              </a:spcBef>
              <a:spcAft>
                <a:spcPts val="600"/>
              </a:spcAft>
              <a:tabLst/>
            </a:pPr>
            <a:r>
              <a:rPr kumimoji="0" lang="en-US" altLang="en-US" sz="1100" b="1" i="0" u="none" strike="noStrike" cap="none" normalizeH="0" baseline="0">
                <a:ln>
                  <a:noFill/>
                </a:ln>
              </a:rPr>
              <a:t>Developers value agility</a:t>
            </a:r>
            <a:r>
              <a:rPr kumimoji="0" lang="en-US" altLang="en-US" sz="1100" b="0" i="0" u="none" strike="noStrike" cap="none" normalizeH="0" baseline="0">
                <a:ln>
                  <a:noFill/>
                </a:ln>
              </a:rPr>
              <a:t>, favoring PostgreSQL, Redis, TypeScript, and Docker for performance and flexibility.</a:t>
            </a:r>
          </a:p>
          <a:p>
            <a:pPr marL="0" marR="0" lvl="0" fontAlgn="base">
              <a:lnSpc>
                <a:spcPct val="110000"/>
              </a:lnSpc>
              <a:spcBef>
                <a:spcPct val="0"/>
              </a:spcBef>
              <a:spcAft>
                <a:spcPts val="600"/>
              </a:spcAft>
              <a:tabLst/>
            </a:pPr>
            <a:r>
              <a:rPr kumimoji="0" lang="en-US" altLang="en-US" sz="1100" b="0" i="0" u="none" strike="noStrike" cap="none" normalizeH="0" baseline="0">
                <a:ln>
                  <a:noFill/>
                </a:ln>
              </a:rPr>
              <a:t>The </a:t>
            </a:r>
            <a:r>
              <a:rPr kumimoji="0" lang="en-US" altLang="en-US" sz="1100" b="1" i="0" u="none" strike="noStrike" cap="none" normalizeH="0" baseline="0">
                <a:ln>
                  <a:noFill/>
                </a:ln>
              </a:rPr>
              <a:t>developer base is young, educated, and global</a:t>
            </a:r>
            <a:r>
              <a:rPr kumimoji="0" lang="en-US" altLang="en-US" sz="1100" b="0" i="0" u="none" strike="noStrike" cap="none" normalizeH="0" baseline="0">
                <a:ln>
                  <a:noFill/>
                </a:ln>
              </a:rPr>
              <a:t>, primarily aged 25–34 with university degrees.</a:t>
            </a:r>
          </a:p>
          <a:p>
            <a:pPr marL="0" marR="0" lvl="0" fontAlgn="base">
              <a:lnSpc>
                <a:spcPct val="110000"/>
              </a:lnSpc>
              <a:spcBef>
                <a:spcPct val="0"/>
              </a:spcBef>
              <a:spcAft>
                <a:spcPts val="600"/>
              </a:spcAft>
              <a:tabLst/>
            </a:pPr>
            <a:r>
              <a:rPr kumimoji="0" lang="en-US" altLang="en-US" sz="1100" b="1" i="0" u="none" strike="noStrike" cap="none" normalizeH="0" baseline="0">
                <a:ln>
                  <a:noFill/>
                </a:ln>
              </a:rPr>
              <a:t>Emerging technologies</a:t>
            </a:r>
            <a:r>
              <a:rPr kumimoji="0" lang="en-US" altLang="en-US" sz="1100" b="0" i="0" u="none" strike="noStrike" cap="none" normalizeH="0" baseline="0">
                <a:ln>
                  <a:noFill/>
                </a:ln>
              </a:rPr>
              <a:t> like Go, Kotlin, DynamoDB, and Kubernetes are gaining developer attention and interest.</a:t>
            </a:r>
          </a:p>
        </p:txBody>
      </p:sp>
      <p:pic>
        <p:nvPicPr>
          <p:cNvPr id="30" name="Picture 29">
            <a:extLst>
              <a:ext uri="{FF2B5EF4-FFF2-40B4-BE49-F238E27FC236}">
                <a16:creationId xmlns:a16="http://schemas.microsoft.com/office/drawing/2014/main" id="{3ED04084-89BE-4B9E-B532-47E561636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spTree>
    <p:custDataLst>
      <p:tags r:id="rId1"/>
    </p:custDataLst>
    <p:extLst>
      <p:ext uri="{BB962C8B-B14F-4D97-AF65-F5344CB8AC3E}">
        <p14:creationId xmlns:p14="http://schemas.microsoft.com/office/powerpoint/2010/main" val="840378239"/>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BAD1598F-DBE3-7B78-D1F9-0BA7F7DC75BC}"/>
            </a:ext>
          </a:extLst>
        </p:cNvPr>
        <p:cNvGrpSpPr/>
        <p:nvPr/>
      </p:nvGrpSpPr>
      <p:grpSpPr>
        <a:xfrm>
          <a:off x="0" y="0"/>
          <a:ext cx="0" cy="0"/>
          <a:chOff x="0" y="0"/>
          <a:chExt cx="0" cy="0"/>
        </a:xfrm>
      </p:grpSpPr>
      <p:sp>
        <p:nvSpPr>
          <p:cNvPr id="67" name="Rectangle 66">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9" name="Picture 68">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71" name="Straight Connector 70">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19987F4-3B90-44B5-BC28-BCB01759B9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75" name="Rectangle 74">
            <a:extLst>
              <a:ext uri="{FF2B5EF4-FFF2-40B4-BE49-F238E27FC236}">
                <a16:creationId xmlns:a16="http://schemas.microsoft.com/office/drawing/2014/main" id="{B5F9E98A-4FF4-43D6-9C48-6DF0E7F2D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207A636-DC99-4588-80C4-9E069B97C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9" name="Title 1">
            <a:extLst>
              <a:ext uri="{FF2B5EF4-FFF2-40B4-BE49-F238E27FC236}">
                <a16:creationId xmlns:a16="http://schemas.microsoft.com/office/drawing/2014/main" id="{34A3B939-6057-23B6-25B3-E33A2D205C2A}"/>
              </a:ext>
            </a:extLst>
          </p:cNvPr>
          <p:cNvSpPr>
            <a:spLocks noGrp="1"/>
          </p:cNvSpPr>
          <p:nvPr>
            <p:ph type="title"/>
          </p:nvPr>
        </p:nvSpPr>
        <p:spPr>
          <a:xfrm>
            <a:off x="960933" y="960241"/>
            <a:ext cx="6849699" cy="4203872"/>
          </a:xfrm>
        </p:spPr>
        <p:txBody>
          <a:bodyPr vert="horz" lIns="91440" tIns="45720" rIns="91440" bIns="0" rtlCol="0" anchor="ctr">
            <a:normAutofit/>
          </a:bodyPr>
          <a:lstStyle/>
          <a:p>
            <a:pPr algn="r"/>
            <a:r>
              <a:rPr lang="en-US" sz="5400"/>
              <a:t>APPENDIX</a:t>
            </a:r>
          </a:p>
        </p:txBody>
      </p:sp>
      <p:cxnSp>
        <p:nvCxnSpPr>
          <p:cNvPr id="79" name="Straight Connector 78">
            <a:extLst>
              <a:ext uri="{FF2B5EF4-FFF2-40B4-BE49-F238E27FC236}">
                <a16:creationId xmlns:a16="http://schemas.microsoft.com/office/drawing/2014/main" id="{0F2BAA51-3181-4303-929A-FCD9C33F89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9A60B9D-8DAC-4DA9-88DE-9911621A2B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56BB9F92-7C3C-405A-BD5B-7FE30B130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sp>
        <p:nvSpPr>
          <p:cNvPr id="10" name="Content Placeholder 3">
            <a:extLst>
              <a:ext uri="{FF2B5EF4-FFF2-40B4-BE49-F238E27FC236}">
                <a16:creationId xmlns:a16="http://schemas.microsoft.com/office/drawing/2014/main" id="{8E40FF55-AE57-CB43-454D-CEFBE080CE8E}"/>
              </a:ext>
            </a:extLst>
          </p:cNvPr>
          <p:cNvSpPr txBox="1">
            <a:spLocks/>
          </p:cNvSpPr>
          <p:nvPr/>
        </p:nvSpPr>
        <p:spPr>
          <a:xfrm>
            <a:off x="4976636" y="1193800"/>
            <a:ext cx="6085091" cy="4699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buClr>
                <a:schemeClr val="accent1"/>
              </a:buClr>
              <a:buSzPct val="100000"/>
              <a:buFont typeface="Arial" panose="020B0604020202020204" pitchFamily="34" charset="0"/>
              <a:buChar char="•"/>
            </a:pPr>
            <a:endParaRPr lang="en-US" dirty="0">
              <a:solidFill>
                <a:schemeClr val="tx1"/>
              </a:solidFill>
              <a:latin typeface="+mn-lt"/>
            </a:endParaRPr>
          </a:p>
        </p:txBody>
      </p:sp>
    </p:spTree>
    <p:custDataLst>
      <p:tags r:id="rId1"/>
    </p:custDataLst>
    <p:extLst>
      <p:ext uri="{BB962C8B-B14F-4D97-AF65-F5344CB8AC3E}">
        <p14:creationId xmlns:p14="http://schemas.microsoft.com/office/powerpoint/2010/main" val="18601586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OUTLINE</a:t>
            </a:r>
            <a:endParaRPr lang="en-US" dirty="0"/>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5344886" y="867682"/>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sz="2200" dirty="0">
                <a:latin typeface="Albany AMT" panose="020B0604020202020204" pitchFamily="34" charset="0"/>
                <a:cs typeface="Albany AMT" panose="020B0604020202020204" pitchFamily="34" charset="0"/>
              </a:rPr>
              <a:t>Executive Summary</a:t>
            </a:r>
          </a:p>
          <a:p>
            <a:pPr>
              <a:buFont typeface="Courier New" panose="02070309020205020404" pitchFamily="49" charset="0"/>
              <a:buChar char="o"/>
            </a:pPr>
            <a:r>
              <a:rPr lang="en-US" sz="2200" dirty="0">
                <a:latin typeface="Albany AMT" panose="020B0604020202020204" pitchFamily="34" charset="0"/>
                <a:cs typeface="Albany AMT" panose="020B0604020202020204" pitchFamily="34" charset="0"/>
              </a:rPr>
              <a:t>Introduction</a:t>
            </a:r>
          </a:p>
          <a:p>
            <a:pPr>
              <a:buFont typeface="Courier New" panose="02070309020205020404" pitchFamily="49" charset="0"/>
              <a:buChar char="o"/>
            </a:pPr>
            <a:r>
              <a:rPr lang="en-US" sz="2200" dirty="0">
                <a:latin typeface="Albany AMT" panose="020B0604020202020204" pitchFamily="34" charset="0"/>
                <a:cs typeface="Albany AMT" panose="020B0604020202020204" pitchFamily="34" charset="0"/>
              </a:rPr>
              <a:t>Methodology</a:t>
            </a:r>
          </a:p>
          <a:p>
            <a:pPr>
              <a:buFont typeface="Courier New" panose="02070309020205020404" pitchFamily="49" charset="0"/>
              <a:buChar char="o"/>
            </a:pPr>
            <a:r>
              <a:rPr lang="en-US" sz="2200" dirty="0">
                <a:latin typeface="Albany AMT" panose="020B0604020202020204" pitchFamily="34" charset="0"/>
                <a:cs typeface="Albany AMT" panose="020B0604020202020204" pitchFamily="34" charset="0"/>
              </a:rPr>
              <a:t>Results</a:t>
            </a:r>
          </a:p>
          <a:p>
            <a:pPr lvl="1">
              <a:buFont typeface="Courier New" panose="02070309020205020404" pitchFamily="49" charset="0"/>
              <a:buChar char="o"/>
            </a:pPr>
            <a:r>
              <a:rPr lang="en-US" sz="1800" dirty="0">
                <a:latin typeface="Albany AMT" panose="020B0604020202020204" pitchFamily="34" charset="0"/>
                <a:cs typeface="Albany AMT" panose="020B0604020202020204" pitchFamily="34" charset="0"/>
              </a:rPr>
              <a:t>Visualization – Charts</a:t>
            </a:r>
          </a:p>
          <a:p>
            <a:pPr lvl="1">
              <a:buFont typeface="Courier New" panose="02070309020205020404" pitchFamily="49" charset="0"/>
              <a:buChar char="o"/>
            </a:pPr>
            <a:r>
              <a:rPr lang="en-US" sz="1800" dirty="0">
                <a:latin typeface="Albany AMT" panose="020B0604020202020204" pitchFamily="34" charset="0"/>
                <a:cs typeface="Albany AMT" panose="020B0604020202020204" pitchFamily="34" charset="0"/>
              </a:rPr>
              <a:t>Dashboard</a:t>
            </a:r>
          </a:p>
          <a:p>
            <a:pPr>
              <a:buFont typeface="Courier New" panose="02070309020205020404" pitchFamily="49" charset="0"/>
              <a:buChar char="o"/>
            </a:pPr>
            <a:r>
              <a:rPr lang="en-US" sz="2200" dirty="0">
                <a:latin typeface="Albany AMT" panose="020B0604020202020204" pitchFamily="34" charset="0"/>
                <a:cs typeface="Albany AMT" panose="020B0604020202020204" pitchFamily="34" charset="0"/>
              </a:rPr>
              <a:t>Discussion</a:t>
            </a:r>
          </a:p>
          <a:p>
            <a:pPr lvl="1">
              <a:buFont typeface="Courier New" panose="02070309020205020404" pitchFamily="49" charset="0"/>
              <a:buChar char="o"/>
            </a:pPr>
            <a:r>
              <a:rPr lang="en-US" sz="1800" dirty="0">
                <a:latin typeface="Albany AMT" panose="020B0604020202020204" pitchFamily="34" charset="0"/>
                <a:cs typeface="Albany AMT" panose="020B0604020202020204" pitchFamily="34" charset="0"/>
              </a:rPr>
              <a:t>Findings &amp; Implications</a:t>
            </a:r>
          </a:p>
          <a:p>
            <a:pPr>
              <a:buFont typeface="Courier New" panose="02070309020205020404" pitchFamily="49" charset="0"/>
              <a:buChar char="o"/>
            </a:pPr>
            <a:r>
              <a:rPr lang="en-US" sz="2200" dirty="0">
                <a:latin typeface="Albany AMT" panose="020B0604020202020204" pitchFamily="34" charset="0"/>
                <a:cs typeface="Albany AMT" panose="020B0604020202020204" pitchFamily="34" charset="0"/>
              </a:rPr>
              <a:t>Conclusion</a:t>
            </a:r>
          </a:p>
          <a:p>
            <a:pPr>
              <a:buFont typeface="Courier New" panose="02070309020205020404" pitchFamily="49" charset="0"/>
              <a:buChar char="o"/>
            </a:pPr>
            <a:r>
              <a:rPr lang="en-US" sz="2200" dirty="0">
                <a:latin typeface="Albany AMT" panose="020B0604020202020204" pitchFamily="34" charset="0"/>
                <a:cs typeface="Albany AMT" panose="020B0604020202020204" pitchFamily="34" charset="0"/>
              </a:rPr>
              <a:t>Appendix</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E91B545-B292-6973-498E-C1A5F308D6AF}"/>
              </a:ext>
            </a:extLst>
          </p:cNvPr>
          <p:cNvPicPr>
            <a:picLocks noGrp="1" noChangeAspect="1"/>
          </p:cNvPicPr>
          <p:nvPr>
            <p:ph sz="half" idx="1"/>
          </p:nvPr>
        </p:nvPicPr>
        <p:blipFill>
          <a:blip r:embed="rId3"/>
          <a:stretch>
            <a:fillRect/>
          </a:stretch>
        </p:blipFill>
        <p:spPr>
          <a:xfrm>
            <a:off x="1535113" y="1858945"/>
            <a:ext cx="4608512" cy="3550307"/>
          </a:xfrm>
        </p:spPr>
      </p:pic>
      <p:sp>
        <p:nvSpPr>
          <p:cNvPr id="4" name="Content Placeholder 3">
            <a:extLst>
              <a:ext uri="{FF2B5EF4-FFF2-40B4-BE49-F238E27FC236}">
                <a16:creationId xmlns:a16="http://schemas.microsoft.com/office/drawing/2014/main" id="{08DA213E-D684-56F5-90AB-2C7AFC4A0AF2}"/>
              </a:ext>
            </a:extLst>
          </p:cNvPr>
          <p:cNvSpPr>
            <a:spLocks noGrp="1"/>
          </p:cNvSpPr>
          <p:nvPr>
            <p:ph sz="half" idx="2"/>
          </p:nvPr>
        </p:nvSpPr>
        <p:spPr/>
        <p:txBody>
          <a:bodyPr/>
          <a:lstStyle/>
          <a:p>
            <a:endParaRPr lang="en-IN"/>
          </a:p>
        </p:txBody>
      </p:sp>
      <p:pic>
        <p:nvPicPr>
          <p:cNvPr id="12" name="Picture 11">
            <a:extLst>
              <a:ext uri="{FF2B5EF4-FFF2-40B4-BE49-F238E27FC236}">
                <a16:creationId xmlns:a16="http://schemas.microsoft.com/office/drawing/2014/main" id="{B8FF34B3-2B6E-A76A-8652-EADD6B816E40}"/>
              </a:ext>
            </a:extLst>
          </p:cNvPr>
          <p:cNvPicPr>
            <a:picLocks noChangeAspect="1"/>
          </p:cNvPicPr>
          <p:nvPr/>
        </p:nvPicPr>
        <p:blipFill>
          <a:blip r:embed="rId4"/>
          <a:stretch>
            <a:fillRect/>
          </a:stretch>
        </p:blipFill>
        <p:spPr>
          <a:xfrm>
            <a:off x="6433400" y="1858944"/>
            <a:ext cx="5403558" cy="3647553"/>
          </a:xfrm>
          <a:prstGeom prst="rect">
            <a:avLst/>
          </a:prstGeom>
        </p:spPr>
      </p:pic>
      <p:sp>
        <p:nvSpPr>
          <p:cNvPr id="13" name="TextBox 12">
            <a:extLst>
              <a:ext uri="{FF2B5EF4-FFF2-40B4-BE49-F238E27FC236}">
                <a16:creationId xmlns:a16="http://schemas.microsoft.com/office/drawing/2014/main" id="{0ECF2AD0-DE3B-3F53-126E-2238F907D0F2}"/>
              </a:ext>
            </a:extLst>
          </p:cNvPr>
          <p:cNvSpPr txBox="1"/>
          <p:nvPr/>
        </p:nvSpPr>
        <p:spPr>
          <a:xfrm>
            <a:off x="1798232" y="605650"/>
            <a:ext cx="3527394" cy="369332"/>
          </a:xfrm>
          <a:prstGeom prst="rect">
            <a:avLst/>
          </a:prstGeom>
          <a:noFill/>
        </p:spPr>
        <p:txBody>
          <a:bodyPr wrap="square" rtlCol="0">
            <a:spAutoFit/>
          </a:bodyPr>
          <a:lstStyle/>
          <a:p>
            <a:r>
              <a:rPr lang="en-US" dirty="0"/>
              <a:t>Appendix</a:t>
            </a:r>
            <a:endParaRPr lang="en-IN" dirty="0"/>
          </a:p>
        </p:txBody>
      </p:sp>
    </p:spTree>
    <p:extLst>
      <p:ext uri="{BB962C8B-B14F-4D97-AF65-F5344CB8AC3E}">
        <p14:creationId xmlns:p14="http://schemas.microsoft.com/office/powerpoint/2010/main" val="53232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F1FC4E31-32FC-4A23-CEF9-98F0BB9F13E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B22515BF-268C-4948-8FF3-8615856B2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7" name="Picture 26">
            <a:extLst>
              <a:ext uri="{FF2B5EF4-FFF2-40B4-BE49-F238E27FC236}">
                <a16:creationId xmlns:a16="http://schemas.microsoft.com/office/drawing/2014/main" id="{DFE61F31-0530-46F4-B08D-3B418E749B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28" name="Straight Connector 27">
            <a:extLst>
              <a:ext uri="{FF2B5EF4-FFF2-40B4-BE49-F238E27FC236}">
                <a16:creationId xmlns:a16="http://schemas.microsoft.com/office/drawing/2014/main" id="{F24A66FE-6096-4908-8E2D-A0366AF81A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410EE9-7A22-4FA0-895C-19437C6A7C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6" name="Picture 5" descr="A graph with blue squares&#10;&#10;AI-generated content may be incorrect.">
            <a:extLst>
              <a:ext uri="{FF2B5EF4-FFF2-40B4-BE49-F238E27FC236}">
                <a16:creationId xmlns:a16="http://schemas.microsoft.com/office/drawing/2014/main" id="{384121FC-3228-1FB1-D572-7ED7099D5CB2}"/>
              </a:ext>
            </a:extLst>
          </p:cNvPr>
          <p:cNvPicPr>
            <a:picLocks noChangeAspect="1"/>
          </p:cNvPicPr>
          <p:nvPr/>
        </p:nvPicPr>
        <p:blipFill>
          <a:blip r:embed="rId4"/>
          <a:srcRect r="11113"/>
          <a:stretch>
            <a:fillRect/>
          </a:stretch>
        </p:blipFill>
        <p:spPr>
          <a:xfrm>
            <a:off x="20" y="10"/>
            <a:ext cx="12191675" cy="6857990"/>
          </a:xfrm>
          <a:prstGeom prst="rect">
            <a:avLst/>
          </a:prstGeom>
        </p:spPr>
      </p:pic>
      <p:sp>
        <p:nvSpPr>
          <p:cNvPr id="30" name="Rectangle 29">
            <a:extLst>
              <a:ext uri="{FF2B5EF4-FFF2-40B4-BE49-F238E27FC236}">
                <a16:creationId xmlns:a16="http://schemas.microsoft.com/office/drawing/2014/main" id="{402D1DAE-DE62-4B46-8A5C-5A4C64B30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97795"/>
            <a:ext cx="3411213" cy="193482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8334EF5D-2E2A-7FE5-06C6-01ACAB1F420F}"/>
              </a:ext>
            </a:extLst>
          </p:cNvPr>
          <p:cNvSpPr>
            <a:spLocks noGrp="1"/>
          </p:cNvSpPr>
          <p:nvPr>
            <p:ph type="title"/>
          </p:nvPr>
        </p:nvSpPr>
        <p:spPr>
          <a:xfrm>
            <a:off x="8455381" y="660995"/>
            <a:ext cx="2911698" cy="1607164"/>
          </a:xfrm>
        </p:spPr>
        <p:txBody>
          <a:bodyPr vert="horz" lIns="91440" tIns="45720" rIns="91440" bIns="45720" rtlCol="0" anchor="b">
            <a:normAutofit/>
          </a:bodyPr>
          <a:lstStyle/>
          <a:p>
            <a:r>
              <a:rPr lang="en-US" sz="2000">
                <a:solidFill>
                  <a:srgbClr val="FFFFFE"/>
                </a:solidFill>
              </a:rPr>
              <a:t> JOB POSTINGS</a:t>
            </a:r>
          </a:p>
        </p:txBody>
      </p:sp>
      <p:cxnSp>
        <p:nvCxnSpPr>
          <p:cNvPr id="31" name="Straight Connector 30">
            <a:extLst>
              <a:ext uri="{FF2B5EF4-FFF2-40B4-BE49-F238E27FC236}">
                <a16:creationId xmlns:a16="http://schemas.microsoft.com/office/drawing/2014/main" id="{0097A74F-3D89-43D7-87E5-9117870628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79724" y="652528"/>
            <a:ext cx="0" cy="1615075"/>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1935373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D16DB558-7141-B0CE-D399-712C1073BFD7}"/>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5E1F4DBB-EDCB-4A36-BAC5-52F39918F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22" name="Picture 21">
            <a:extLst>
              <a:ext uri="{FF2B5EF4-FFF2-40B4-BE49-F238E27FC236}">
                <a16:creationId xmlns:a16="http://schemas.microsoft.com/office/drawing/2014/main" id="{5752FDBF-2103-408B-86DF-5390B4002D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24" name="Straight Connector 23">
            <a:extLst>
              <a:ext uri="{FF2B5EF4-FFF2-40B4-BE49-F238E27FC236}">
                <a16:creationId xmlns:a16="http://schemas.microsoft.com/office/drawing/2014/main" id="{2BFCFFBB-E11F-4217-B830-5A44E40B50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F83C12D-BC4E-439F-9A67-2A67EFC921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85AFCEE3-D2A1-48D1-9E8A-936940FFF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C089E7C-1B6A-4E35-8E79-178D1DFBD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Title 1">
            <a:extLst>
              <a:ext uri="{FF2B5EF4-FFF2-40B4-BE49-F238E27FC236}">
                <a16:creationId xmlns:a16="http://schemas.microsoft.com/office/drawing/2014/main" id="{12CF5900-71B3-70B0-7CF1-4A1C535AD04B}"/>
              </a:ext>
            </a:extLst>
          </p:cNvPr>
          <p:cNvSpPr>
            <a:spLocks noGrp="1"/>
          </p:cNvSpPr>
          <p:nvPr>
            <p:ph type="title"/>
          </p:nvPr>
        </p:nvSpPr>
        <p:spPr>
          <a:xfrm>
            <a:off x="856293" y="1474970"/>
            <a:ext cx="2626925" cy="3144914"/>
          </a:xfrm>
        </p:spPr>
        <p:txBody>
          <a:bodyPr vert="horz" lIns="91440" tIns="45720" rIns="91440" bIns="45720" rtlCol="0" anchor="b">
            <a:normAutofit/>
          </a:bodyPr>
          <a:lstStyle/>
          <a:p>
            <a:r>
              <a:rPr lang="en-US" sz="2700"/>
              <a:t>POPULAR LANGUAGES</a:t>
            </a:r>
          </a:p>
        </p:txBody>
      </p:sp>
      <p:cxnSp>
        <p:nvCxnSpPr>
          <p:cNvPr id="23" name="Straight Connector 22">
            <a:extLst>
              <a:ext uri="{FF2B5EF4-FFF2-40B4-BE49-F238E27FC236}">
                <a16:creationId xmlns:a16="http://schemas.microsoft.com/office/drawing/2014/main" id="{37E460A6-2F05-49F9-838D-51CEE984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9679" y="812506"/>
            <a:ext cx="0" cy="381520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A3D2F692-BDB6-4147-B4AF-2134D860DE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FE4FB6F-2DAA-4234-907E-D7460C6D2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CBDF709-9CE2-402A-8E85-F76F9B62E6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A graph of blue rectangular bars&#10;&#10;AI-generated content may be incorrect.">
            <a:extLst>
              <a:ext uri="{FF2B5EF4-FFF2-40B4-BE49-F238E27FC236}">
                <a16:creationId xmlns:a16="http://schemas.microsoft.com/office/drawing/2014/main" id="{08CE0368-BC07-F453-EB22-A576A427423E}"/>
              </a:ext>
            </a:extLst>
          </p:cNvPr>
          <p:cNvPicPr>
            <a:picLocks noChangeAspect="1"/>
          </p:cNvPicPr>
          <p:nvPr/>
        </p:nvPicPr>
        <p:blipFill>
          <a:blip r:embed="rId4"/>
          <a:stretch>
            <a:fillRect/>
          </a:stretch>
        </p:blipFill>
        <p:spPr>
          <a:xfrm>
            <a:off x="4419601" y="939800"/>
            <a:ext cx="6731000" cy="4330700"/>
          </a:xfrm>
          <a:prstGeom prst="rect">
            <a:avLst/>
          </a:prstGeom>
        </p:spPr>
      </p:pic>
      <p:pic>
        <p:nvPicPr>
          <p:cNvPr id="29" name="Picture 28">
            <a:extLst>
              <a:ext uri="{FF2B5EF4-FFF2-40B4-BE49-F238E27FC236}">
                <a16:creationId xmlns:a16="http://schemas.microsoft.com/office/drawing/2014/main" id="{5A53D386-84FF-410A-AF2C-5C84D3DBE6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31" name="Straight Connector 30">
            <a:extLst>
              <a:ext uri="{FF2B5EF4-FFF2-40B4-BE49-F238E27FC236}">
                <a16:creationId xmlns:a16="http://schemas.microsoft.com/office/drawing/2014/main" id="{36ACC01C-8FC6-4BF0-BDF5-DB23A91246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45902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CE1373-6607-1E78-1DA5-E57CB38D59E4}"/>
              </a:ext>
            </a:extLst>
          </p:cNvPr>
          <p:cNvSpPr txBox="1"/>
          <p:nvPr/>
        </p:nvSpPr>
        <p:spPr>
          <a:xfrm>
            <a:off x="4432300" y="1422400"/>
            <a:ext cx="3213100" cy="830997"/>
          </a:xfrm>
          <a:prstGeom prst="rect">
            <a:avLst/>
          </a:prstGeom>
          <a:noFill/>
        </p:spPr>
        <p:txBody>
          <a:bodyPr wrap="square" rtlCol="0">
            <a:spAutoFit/>
          </a:bodyPr>
          <a:lstStyle/>
          <a:p>
            <a:pPr algn="ctr"/>
            <a:r>
              <a:rPr lang="en-US" sz="4800" dirty="0"/>
              <a:t>Thank you</a:t>
            </a:r>
            <a:endParaRPr lang="en-IN" sz="4800" dirty="0"/>
          </a:p>
        </p:txBody>
      </p:sp>
    </p:spTree>
    <p:extLst>
      <p:ext uri="{BB962C8B-B14F-4D97-AF65-F5344CB8AC3E}">
        <p14:creationId xmlns:p14="http://schemas.microsoft.com/office/powerpoint/2010/main" val="285067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9F5CA04-4AE5-4561-8676-55CA3F736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7" name="Picture 16">
            <a:extLst>
              <a:ext uri="{FF2B5EF4-FFF2-40B4-BE49-F238E27FC236}">
                <a16:creationId xmlns:a16="http://schemas.microsoft.com/office/drawing/2014/main" id="{010F1679-CFC3-4BCE-98A3-B5EFE23B93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9" name="Straight Connector 18">
            <a:extLst>
              <a:ext uri="{FF2B5EF4-FFF2-40B4-BE49-F238E27FC236}">
                <a16:creationId xmlns:a16="http://schemas.microsoft.com/office/drawing/2014/main" id="{2721788B-AA9B-419E-9D39-E0F271859B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B25ACC8-4517-494C-A678-849320FE32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1534696" y="804519"/>
            <a:ext cx="9520158" cy="1049235"/>
          </a:xfrm>
        </p:spPr>
        <p:txBody>
          <a:bodyPr vert="horz" lIns="91440" tIns="45720" rIns="91440" bIns="45720" rtlCol="0" anchor="b">
            <a:normAutofit/>
          </a:bodyPr>
          <a:lstStyle/>
          <a:p>
            <a:r>
              <a:rPr lang="en-US"/>
              <a:t>EXECUTIVE SUMMARY</a:t>
            </a:r>
            <a:endParaRPr lang="en-US" dirty="0"/>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4285075" y="1825624"/>
            <a:ext cx="7068725" cy="4465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2200" dirty="0"/>
          </a:p>
        </p:txBody>
      </p:sp>
      <p:graphicFrame>
        <p:nvGraphicFramePr>
          <p:cNvPr id="10" name="TextBox 7">
            <a:extLst>
              <a:ext uri="{FF2B5EF4-FFF2-40B4-BE49-F238E27FC236}">
                <a16:creationId xmlns:a16="http://schemas.microsoft.com/office/drawing/2014/main" id="{9E5628F9-A58E-70D3-307B-5D58B255F810}"/>
              </a:ext>
            </a:extLst>
          </p:cNvPr>
          <p:cNvGraphicFramePr/>
          <p:nvPr>
            <p:extLst>
              <p:ext uri="{D42A27DB-BD31-4B8C-83A1-F6EECF244321}">
                <p14:modId xmlns:p14="http://schemas.microsoft.com/office/powerpoint/2010/main" val="1117155711"/>
              </p:ext>
            </p:extLst>
          </p:nvPr>
        </p:nvGraphicFramePr>
        <p:xfrm>
          <a:off x="1535113" y="2336353"/>
          <a:ext cx="9520237" cy="31294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1034510A-DB30-456D-9F45-F70101243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34" name="Picture 33">
            <a:extLst>
              <a:ext uri="{FF2B5EF4-FFF2-40B4-BE49-F238E27FC236}">
                <a16:creationId xmlns:a16="http://schemas.microsoft.com/office/drawing/2014/main" id="{D9E3E4AB-D495-4E09-86D0-3C3F1CD33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36" name="Straight Connector 35">
            <a:extLst>
              <a:ext uri="{FF2B5EF4-FFF2-40B4-BE49-F238E27FC236}">
                <a16:creationId xmlns:a16="http://schemas.microsoft.com/office/drawing/2014/main" id="{59D48945-BEE9-473E-9443-A1CE317E2D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E8FB920-D5E3-4F09-967F-5DB75441A3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40" name="Rectangle 39">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4">
            <a:alphaModFix amt="50000"/>
          </a:blip>
          <a:srcRect t="23127" r="1" b="20622"/>
          <a:stretch>
            <a:fillRect/>
          </a:stretch>
        </p:blipFill>
        <p:spPr>
          <a:xfrm>
            <a:off x="305" y="10"/>
            <a:ext cx="12191695" cy="6857990"/>
          </a:xfrm>
          <a:prstGeom prst="rect">
            <a:avLst/>
          </a:prstGeom>
        </p:spPr>
      </p:pic>
      <p:sp>
        <p:nvSpPr>
          <p:cNvPr id="42"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4"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46" name="Rectangle 45">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sz="2700"/>
              <a:t>INTRODUCTION</a:t>
            </a:r>
          </a:p>
        </p:txBody>
      </p:sp>
      <p:cxnSp>
        <p:nvCxnSpPr>
          <p:cNvPr id="48" name="Straight Connector 47">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976636" y="1193800"/>
            <a:ext cx="6085091" cy="4699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10000"/>
              </a:lnSpc>
              <a:buClr>
                <a:schemeClr val="accent1"/>
              </a:buClr>
              <a:buSzPct val="100000"/>
              <a:buFont typeface="Arial" panose="020B0604020202020204" pitchFamily="34" charset="0"/>
              <a:buChar char="•"/>
            </a:pPr>
            <a:r>
              <a:rPr lang="en-US" sz="1300" dirty="0">
                <a:solidFill>
                  <a:schemeClr val="tx1"/>
                </a:solidFill>
                <a:latin typeface="+mn-lt"/>
              </a:rPr>
              <a:t>Technology is advancing at an unprecedented rate, and so are the skills, tools, and preferences of professionals working in the field. For organizations building products, hiring talent, or designing education and training programs, understanding what technologies are in use—and which ones are gaining popularity—is critical.</a:t>
            </a:r>
          </a:p>
          <a:p>
            <a:pPr>
              <a:lnSpc>
                <a:spcPct val="110000"/>
              </a:lnSpc>
              <a:buClr>
                <a:schemeClr val="accent1"/>
              </a:buClr>
              <a:buSzPct val="100000"/>
              <a:buFont typeface="Arial" panose="020B0604020202020204" pitchFamily="34" charset="0"/>
              <a:buChar char="•"/>
            </a:pPr>
            <a:r>
              <a:rPr lang="en-US" sz="1300" dirty="0">
                <a:solidFill>
                  <a:schemeClr val="tx1"/>
                </a:solidFill>
                <a:latin typeface="+mn-lt"/>
              </a:rPr>
              <a:t>This project is based on an extensive dataset of global survey responses from professionals in the technology sector. It explores key areas including:</a:t>
            </a:r>
          </a:p>
          <a:p>
            <a:pPr>
              <a:lnSpc>
                <a:spcPct val="110000"/>
              </a:lnSpc>
              <a:buClr>
                <a:schemeClr val="accent1"/>
              </a:buClr>
              <a:buSzPct val="100000"/>
              <a:buFont typeface="Arial" panose="020B0604020202020204" pitchFamily="34" charset="0"/>
              <a:buChar char="•"/>
            </a:pPr>
            <a:r>
              <a:rPr lang="en-US" sz="1300" b="1" dirty="0">
                <a:solidFill>
                  <a:schemeClr val="tx1"/>
                </a:solidFill>
                <a:latin typeface="+mn-lt"/>
              </a:rPr>
              <a:t>Current technology usage</a:t>
            </a:r>
            <a:r>
              <a:rPr lang="en-US" sz="1300" dirty="0">
                <a:solidFill>
                  <a:schemeClr val="tx1"/>
                </a:solidFill>
                <a:latin typeface="+mn-lt"/>
              </a:rPr>
              <a:t> (e.g., programming languages, databases, platforms, and frameworks)</a:t>
            </a:r>
          </a:p>
          <a:p>
            <a:pPr>
              <a:lnSpc>
                <a:spcPct val="110000"/>
              </a:lnSpc>
              <a:buClr>
                <a:schemeClr val="accent1"/>
              </a:buClr>
              <a:buSzPct val="100000"/>
              <a:buFont typeface="Arial" panose="020B0604020202020204" pitchFamily="34" charset="0"/>
              <a:buChar char="•"/>
            </a:pPr>
            <a:r>
              <a:rPr lang="en-US" sz="1300" b="1" dirty="0">
                <a:solidFill>
                  <a:schemeClr val="tx1"/>
                </a:solidFill>
                <a:latin typeface="+mn-lt"/>
              </a:rPr>
              <a:t>Future technology interest</a:t>
            </a:r>
            <a:r>
              <a:rPr lang="en-US" sz="1300" dirty="0">
                <a:solidFill>
                  <a:schemeClr val="tx1"/>
                </a:solidFill>
                <a:latin typeface="+mn-lt"/>
              </a:rPr>
              <a:t> (technologies professionals want to work with)</a:t>
            </a:r>
          </a:p>
          <a:p>
            <a:pPr>
              <a:lnSpc>
                <a:spcPct val="110000"/>
              </a:lnSpc>
              <a:buClr>
                <a:schemeClr val="accent1"/>
              </a:buClr>
              <a:buSzPct val="100000"/>
              <a:buFont typeface="Arial" panose="020B0604020202020204" pitchFamily="34" charset="0"/>
              <a:buChar char="•"/>
            </a:pPr>
            <a:r>
              <a:rPr lang="en-US" sz="1300" b="1" dirty="0">
                <a:solidFill>
                  <a:schemeClr val="tx1"/>
                </a:solidFill>
                <a:latin typeface="+mn-lt"/>
              </a:rPr>
              <a:t>Demographic distribution</a:t>
            </a:r>
            <a:r>
              <a:rPr lang="en-US" sz="1300" dirty="0">
                <a:solidFill>
                  <a:schemeClr val="tx1"/>
                </a:solidFill>
                <a:latin typeface="+mn-lt"/>
              </a:rPr>
              <a:t> (age, education level, and geographic location)</a:t>
            </a:r>
          </a:p>
          <a:p>
            <a:pPr>
              <a:lnSpc>
                <a:spcPct val="110000"/>
              </a:lnSpc>
              <a:buClr>
                <a:schemeClr val="accent1"/>
              </a:buClr>
              <a:buSzPct val="100000"/>
              <a:buFont typeface="Arial" panose="020B0604020202020204" pitchFamily="34" charset="0"/>
              <a:buChar char="•"/>
            </a:pPr>
            <a:r>
              <a:rPr lang="en-US" sz="1300" dirty="0">
                <a:solidFill>
                  <a:schemeClr val="tx1"/>
                </a:solidFill>
                <a:latin typeface="+mn-lt"/>
              </a:rPr>
              <a:t>The ultimate objective is to generate actionable insights that can guide strategic planning and investments in technology and talent.</a:t>
            </a:r>
          </a:p>
          <a:p>
            <a:pPr>
              <a:lnSpc>
                <a:spcPct val="110000"/>
              </a:lnSpc>
              <a:buClr>
                <a:schemeClr val="accent1"/>
              </a:buClr>
              <a:buSzPct val="100000"/>
              <a:buFont typeface="Arial" panose="020B0604020202020204" pitchFamily="34" charset="0"/>
              <a:buChar char="•"/>
            </a:pPr>
            <a:endParaRPr lang="en-US" sz="1300" dirty="0">
              <a:solidFill>
                <a:schemeClr val="tx1"/>
              </a:solidFill>
              <a:latin typeface="+mn-lt"/>
            </a:endParaRPr>
          </a:p>
        </p:txBody>
      </p:sp>
      <p:sp>
        <p:nvSpPr>
          <p:cNvPr id="50"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ustDataLst>
      <p:tags r:id="rId1"/>
    </p:custDataLst>
    <p:extLst>
      <p:ext uri="{BB962C8B-B14F-4D97-AF65-F5344CB8AC3E}">
        <p14:creationId xmlns:p14="http://schemas.microsoft.com/office/powerpoint/2010/main" val="204086333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85" name="Rectangle 84">
            <a:extLst>
              <a:ext uri="{FF2B5EF4-FFF2-40B4-BE49-F238E27FC236}">
                <a16:creationId xmlns:a16="http://schemas.microsoft.com/office/drawing/2014/main" id="{0ED05234-59F2-438F-99BB-C1D5FE6AB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87" name="Picture 86">
            <a:extLst>
              <a:ext uri="{FF2B5EF4-FFF2-40B4-BE49-F238E27FC236}">
                <a16:creationId xmlns:a16="http://schemas.microsoft.com/office/drawing/2014/main" id="{92AFBBF0-B883-4E26-9359-B5CECFDCD68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89" name="Straight Connector 88">
            <a:extLst>
              <a:ext uri="{FF2B5EF4-FFF2-40B4-BE49-F238E27FC236}">
                <a16:creationId xmlns:a16="http://schemas.microsoft.com/office/drawing/2014/main" id="{C156D5FE-EB26-4C38-8EC5-E5FFE1B302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233C3A4-F9EE-4FCF-A088-5CE8C2A2D6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useBgFill="1">
        <p:nvSpPr>
          <p:cNvPr id="93" name="Rectangle 92">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893523" y="804519"/>
            <a:ext cx="3160501" cy="4431360"/>
          </a:xfrm>
        </p:spPr>
        <p:txBody>
          <a:bodyPr vert="horz" lIns="91440" tIns="45720" rIns="91440" bIns="45720" rtlCol="0" anchor="ctr">
            <a:normAutofit/>
          </a:bodyPr>
          <a:lstStyle/>
          <a:p>
            <a:r>
              <a:rPr lang="en-US" sz="2700"/>
              <a:t>METHODOLOGY</a:t>
            </a:r>
          </a:p>
        </p:txBody>
      </p:sp>
      <p:cxnSp>
        <p:nvCxnSpPr>
          <p:cNvPr id="97" name="Straight Connector 96">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962799"/>
            <a:ext cx="0" cy="41148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1">
            <a:extLst>
              <a:ext uri="{FF2B5EF4-FFF2-40B4-BE49-F238E27FC236}">
                <a16:creationId xmlns:a16="http://schemas.microsoft.com/office/drawing/2014/main" id="{D1EE53A7-AAFA-FFAC-AB14-894E25ADE644}"/>
              </a:ext>
            </a:extLst>
          </p:cNvPr>
          <p:cNvSpPr>
            <a:spLocks noChangeArrowheads="1"/>
          </p:cNvSpPr>
          <p:nvPr/>
        </p:nvSpPr>
        <p:spPr bwMode="auto">
          <a:xfrm>
            <a:off x="4637863" y="804520"/>
            <a:ext cx="6102559" cy="443135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100" b="0" i="0" u="none" strike="noStrike" cap="none" normalizeH="0" baseline="0">
                <a:ln>
                  <a:noFill/>
                </a:ln>
              </a:rPr>
              <a:t>To achieve the project goals, a structured data analysis process was followed:</a:t>
            </a:r>
          </a:p>
          <a:p>
            <a:pPr marL="0" marR="0"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100" b="1" i="0" u="none" strike="noStrike" cap="none" normalizeH="0" baseline="0">
                <a:ln>
                  <a:noFill/>
                </a:ln>
              </a:rPr>
              <a:t>Data Source</a:t>
            </a:r>
            <a:br>
              <a:rPr kumimoji="0" lang="en-US" altLang="en-US" sz="1100" b="0" i="0" u="none" strike="noStrike" cap="none" normalizeH="0" baseline="0">
                <a:ln>
                  <a:noFill/>
                </a:ln>
              </a:rPr>
            </a:br>
            <a:r>
              <a:rPr kumimoji="0" lang="en-US" altLang="en-US" sz="1100" b="0" i="0" u="none" strike="noStrike" cap="none" normalizeH="0" baseline="0">
                <a:ln>
                  <a:noFill/>
                </a:ln>
              </a:rPr>
              <a:t>The dataset survey_data_updated.csv was used, containing self-reported data from technology professionals worldwide.</a:t>
            </a:r>
          </a:p>
          <a:p>
            <a:pPr marL="0" marR="0"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100" b="1" i="0" u="none" strike="noStrike" cap="none" normalizeH="0" baseline="0">
                <a:ln>
                  <a:noFill/>
                </a:ln>
              </a:rPr>
              <a:t>Data Preparation</a:t>
            </a:r>
            <a:endParaRPr kumimoji="0" lang="en-US" altLang="en-US" sz="1100" b="0" i="0" u="none" strike="noStrike" cap="none" normalizeH="0" baseline="0">
              <a:ln>
                <a:noFill/>
              </a:ln>
            </a:endParaRPr>
          </a:p>
          <a:p>
            <a:pPr marL="457200" marR="0" lvl="1"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100" b="0" i="0" u="none" strike="noStrike" cap="none" normalizeH="0" baseline="0">
                <a:ln>
                  <a:noFill/>
                </a:ln>
              </a:rPr>
              <a:t>Cleaned and filtered the dataset to exclude nulls and irrelevant entries.</a:t>
            </a:r>
          </a:p>
          <a:p>
            <a:pPr marL="457200" marR="0" lvl="1"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100" b="0" i="0" u="none" strike="noStrike" cap="none" normalizeH="0" baseline="0">
                <a:ln>
                  <a:noFill/>
                </a:ln>
              </a:rPr>
              <a:t>Transformed multi-response fields to analyze top technologies (e.g., “LanguagesWorkedWith”, “PlatformsWantToWorkWith”).</a:t>
            </a:r>
          </a:p>
          <a:p>
            <a:pPr marL="0" marR="0"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100" b="1" i="0" u="none" strike="noStrike" cap="none" normalizeH="0" baseline="0">
                <a:ln>
                  <a:noFill/>
                </a:ln>
              </a:rPr>
              <a:t>Categorization of Metrics</a:t>
            </a:r>
            <a:br>
              <a:rPr kumimoji="0" lang="en-US" altLang="en-US" sz="1100" b="0" i="0" u="none" strike="noStrike" cap="none" normalizeH="0" baseline="0">
                <a:ln>
                  <a:noFill/>
                </a:ln>
              </a:rPr>
            </a:br>
            <a:r>
              <a:rPr kumimoji="0" lang="en-US" altLang="en-US" sz="1100" b="0" i="0" u="none" strike="noStrike" cap="none" normalizeH="0" baseline="0">
                <a:ln>
                  <a:noFill/>
                </a:ln>
              </a:rPr>
              <a:t>The project focused on three key thematic areas:</a:t>
            </a:r>
          </a:p>
          <a:p>
            <a:pPr marL="457200" marR="0" lvl="1"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100" b="1" i="0" u="none" strike="noStrike" cap="none" normalizeH="0" baseline="0">
                <a:ln>
                  <a:noFill/>
                </a:ln>
              </a:rPr>
              <a:t>Current Technology Usage</a:t>
            </a:r>
            <a:r>
              <a:rPr kumimoji="0" lang="en-US" altLang="en-US" sz="1100" b="0" i="0" u="none" strike="noStrike" cap="none" normalizeH="0" baseline="0">
                <a:ln>
                  <a:noFill/>
                </a:ln>
              </a:rPr>
              <a:t>: Measuring the top tools professionals currently use.</a:t>
            </a:r>
          </a:p>
          <a:p>
            <a:pPr marL="457200" marR="0" lvl="1"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100" b="1" i="0" u="none" strike="noStrike" cap="none" normalizeH="0" baseline="0">
                <a:ln>
                  <a:noFill/>
                </a:ln>
              </a:rPr>
              <a:t>Future Technology Trends</a:t>
            </a:r>
            <a:r>
              <a:rPr kumimoji="0" lang="en-US" altLang="en-US" sz="1100" b="0" i="0" u="none" strike="noStrike" cap="none" normalizeH="0" baseline="0">
                <a:ln>
                  <a:noFill/>
                </a:ln>
              </a:rPr>
              <a:t>: Capturing aspirational tools and platforms respondents want to work with.</a:t>
            </a:r>
          </a:p>
          <a:p>
            <a:pPr marL="457200" marR="0" lvl="1"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100" b="1" i="0" u="none" strike="noStrike" cap="none" normalizeH="0" baseline="0">
                <a:ln>
                  <a:noFill/>
                </a:ln>
              </a:rPr>
              <a:t>Demographic Insights</a:t>
            </a:r>
            <a:r>
              <a:rPr kumimoji="0" lang="en-US" altLang="en-US" sz="1100" b="0" i="0" u="none" strike="noStrike" cap="none" normalizeH="0" baseline="0">
                <a:ln>
                  <a:noFill/>
                </a:ln>
              </a:rPr>
              <a:t>: Understanding how age, education, and geography correlate with technology use.</a:t>
            </a:r>
          </a:p>
          <a:p>
            <a:pPr marL="0" marR="0"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r>
              <a:rPr kumimoji="0" lang="en-US" altLang="en-US" sz="1100" b="1" i="0" u="none" strike="noStrike" cap="none" normalizeH="0" baseline="0">
                <a:ln>
                  <a:noFill/>
                </a:ln>
              </a:rPr>
              <a:t>Visualization Strategy</a:t>
            </a:r>
            <a:br>
              <a:rPr kumimoji="0" lang="en-US" altLang="en-US" sz="1100" b="0" i="0" u="none" strike="noStrike" cap="none" normalizeH="0" baseline="0">
                <a:ln>
                  <a:noFill/>
                </a:ln>
              </a:rPr>
            </a:br>
            <a:r>
              <a:rPr kumimoji="0" lang="en-US" altLang="en-US" sz="1100" b="0" i="0" u="none" strike="noStrike" cap="none" normalizeH="0" baseline="0">
                <a:ln>
                  <a:noFill/>
                </a:ln>
              </a:rPr>
              <a:t>Visualizations were created for each thematic area to simplify interpretation, highlight patterns, and communicate results clearly to non-technical stakeholders.</a:t>
            </a:r>
          </a:p>
          <a:p>
            <a:pPr marL="0" marR="0" lvl="0" indent="-228600" defTabSz="914400" fontAlgn="base">
              <a:lnSpc>
                <a:spcPct val="110000"/>
              </a:lnSpc>
              <a:spcBef>
                <a:spcPct val="0"/>
              </a:spcBef>
              <a:spcAft>
                <a:spcPts val="600"/>
              </a:spcAft>
              <a:buClr>
                <a:schemeClr val="accent1"/>
              </a:buClr>
              <a:buSzPct val="100000"/>
              <a:buFont typeface="Arial" panose="020B0604020202020204" pitchFamily="34" charset="0"/>
              <a:buChar char="•"/>
              <a:tabLst/>
            </a:pPr>
            <a:endParaRPr kumimoji="0" lang="en-US" altLang="en-US" sz="1100" b="0" i="0" u="none" strike="noStrike" cap="none" normalizeH="0" baseline="0">
              <a:ln>
                <a:noFill/>
              </a:ln>
            </a:endParaRPr>
          </a:p>
        </p:txBody>
      </p:sp>
      <p:pic>
        <p:nvPicPr>
          <p:cNvPr id="99" name="Picture 98">
            <a:extLst>
              <a:ext uri="{FF2B5EF4-FFF2-40B4-BE49-F238E27FC236}">
                <a16:creationId xmlns:a16="http://schemas.microsoft.com/office/drawing/2014/main" id="{3ED04084-89BE-4B9E-B532-47E5616367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976636" y="1193800"/>
            <a:ext cx="6085091" cy="4699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20000"/>
              </a:lnSpc>
              <a:buClr>
                <a:schemeClr val="accent1"/>
              </a:buClr>
              <a:buSzPct val="100000"/>
              <a:buFont typeface="Arial" panose="020B0604020202020204" pitchFamily="34" charset="0"/>
              <a:buChar char="•"/>
            </a:pPr>
            <a:endParaRPr lang="en-US" dirty="0">
              <a:solidFill>
                <a:schemeClr val="tx1"/>
              </a:solidFill>
              <a:latin typeface="+mn-lt"/>
            </a:endParaRPr>
          </a:p>
        </p:txBody>
      </p:sp>
    </p:spTree>
    <p:custDataLst>
      <p:tags r:id="rId1"/>
    </p:custDataLst>
    <p:extLst>
      <p:ext uri="{BB962C8B-B14F-4D97-AF65-F5344CB8AC3E}">
        <p14:creationId xmlns:p14="http://schemas.microsoft.com/office/powerpoint/2010/main" val="37916925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E233F900-F166-BEB7-F740-8C872536DC1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22515BF-268C-4948-8FF3-8615856B2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11" name="Picture 10">
            <a:extLst>
              <a:ext uri="{FF2B5EF4-FFF2-40B4-BE49-F238E27FC236}">
                <a16:creationId xmlns:a16="http://schemas.microsoft.com/office/drawing/2014/main" id="{DFE61F31-0530-46F4-B08D-3B418E749B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srcRect t="2769" b="-2769"/>
          <a:stretch/>
        </p:blipFill>
        <p:spPr>
          <a:xfrm>
            <a:off x="0" y="6135624"/>
            <a:ext cx="12192000" cy="742950"/>
          </a:xfrm>
          <a:prstGeom prst="rect">
            <a:avLst/>
          </a:prstGeom>
        </p:spPr>
      </p:pic>
      <p:cxnSp>
        <p:nvCxnSpPr>
          <p:cNvPr id="13" name="Straight Connector 12">
            <a:extLst>
              <a:ext uri="{FF2B5EF4-FFF2-40B4-BE49-F238E27FC236}">
                <a16:creationId xmlns:a16="http://schemas.microsoft.com/office/drawing/2014/main" id="{F24A66FE-6096-4908-8E2D-A0366AF81A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A410EE9-7A22-4FA0-895C-19437C6A7C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pic>
        <p:nvPicPr>
          <p:cNvPr id="5" name="Picture 4" descr="Codes on papers">
            <a:extLst>
              <a:ext uri="{FF2B5EF4-FFF2-40B4-BE49-F238E27FC236}">
                <a16:creationId xmlns:a16="http://schemas.microsoft.com/office/drawing/2014/main" id="{C59424D2-0DEB-DB56-975D-BA86CEEA8FA3}"/>
              </a:ext>
            </a:extLst>
          </p:cNvPr>
          <p:cNvPicPr>
            <a:picLocks noChangeAspect="1"/>
          </p:cNvPicPr>
          <p:nvPr/>
        </p:nvPicPr>
        <p:blipFill>
          <a:blip r:embed="rId4"/>
          <a:srcRect t="3607" r="-1" b="12120"/>
          <a:stretch>
            <a:fillRect/>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85061E5A-E200-4CD4-B714-CF11BD0F2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8631" y="4738327"/>
            <a:ext cx="4631232" cy="1618025"/>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210DC-B757-47AF-44F4-D6EC9F4BF93B}"/>
              </a:ext>
            </a:extLst>
          </p:cNvPr>
          <p:cNvSpPr>
            <a:spLocks noGrp="1"/>
          </p:cNvSpPr>
          <p:nvPr>
            <p:ph type="title"/>
          </p:nvPr>
        </p:nvSpPr>
        <p:spPr>
          <a:xfrm>
            <a:off x="4114536" y="4910293"/>
            <a:ext cx="4121500" cy="1281600"/>
          </a:xfrm>
        </p:spPr>
        <p:txBody>
          <a:bodyPr vert="horz" lIns="91440" tIns="45720" rIns="91440" bIns="45720" rtlCol="0" anchor="b">
            <a:normAutofit/>
          </a:bodyPr>
          <a:lstStyle/>
          <a:p>
            <a:r>
              <a:rPr lang="en-US" sz="2000">
                <a:solidFill>
                  <a:srgbClr val="FFFFFE"/>
                </a:solidFill>
              </a:rPr>
              <a:t>RESULTS</a:t>
            </a:r>
          </a:p>
        </p:txBody>
      </p:sp>
      <p:cxnSp>
        <p:nvCxnSpPr>
          <p:cNvPr id="19" name="Straight Connector 18">
            <a:extLst>
              <a:ext uri="{FF2B5EF4-FFF2-40B4-BE49-F238E27FC236}">
                <a16:creationId xmlns:a16="http://schemas.microsoft.com/office/drawing/2014/main" id="{50EA4003-8F66-4DD0-8D84-6DE4A38667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38879" y="4901826"/>
            <a:ext cx="0" cy="129006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27E1D05E-A3D3-356F-EB51-94E7A1AE2A61}"/>
              </a:ext>
            </a:extLst>
          </p:cNvPr>
          <p:cNvSpPr txBox="1">
            <a:spLocks/>
          </p:cNvSpPr>
          <p:nvPr/>
        </p:nvSpPr>
        <p:spPr>
          <a:xfrm>
            <a:off x="1043114"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1800"/>
          </a:p>
          <a:p>
            <a:pPr marL="0" indent="0">
              <a:buFont typeface="Arial"/>
              <a:buNone/>
            </a:pPr>
            <a:endParaRPr lang="en-US" sz="1800"/>
          </a:p>
          <a:p>
            <a:pPr marL="0" indent="0">
              <a:buFont typeface="Arial"/>
              <a:buNone/>
            </a:pPr>
            <a:endParaRPr lang="en-US" sz="1800" dirty="0"/>
          </a:p>
        </p:txBody>
      </p:sp>
    </p:spTree>
    <p:custDataLst>
      <p:tags r:id="rId1"/>
    </p:custDataLst>
    <p:extLst>
      <p:ext uri="{BB962C8B-B14F-4D97-AF65-F5344CB8AC3E}">
        <p14:creationId xmlns:p14="http://schemas.microsoft.com/office/powerpoint/2010/main" val="221590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p:txBody>
          <a:bodyPr/>
          <a:lstStyle/>
          <a:p>
            <a:r>
              <a:rPr lang="en-US" dirty="0"/>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5" name="Picture 4">
            <a:extLst>
              <a:ext uri="{FF2B5EF4-FFF2-40B4-BE49-F238E27FC236}">
                <a16:creationId xmlns:a16="http://schemas.microsoft.com/office/drawing/2014/main" id="{029A92D0-7FE9-B432-7566-1C8C3AD6F19B}"/>
              </a:ext>
            </a:extLst>
          </p:cNvPr>
          <p:cNvPicPr>
            <a:picLocks noChangeAspect="1"/>
          </p:cNvPicPr>
          <p:nvPr/>
        </p:nvPicPr>
        <p:blipFill>
          <a:blip r:embed="rId3"/>
          <a:stretch>
            <a:fillRect/>
          </a:stretch>
        </p:blipFill>
        <p:spPr>
          <a:xfrm>
            <a:off x="6354440" y="2879003"/>
            <a:ext cx="5649142" cy="3177766"/>
          </a:xfrm>
          <a:prstGeom prst="rect">
            <a:avLst/>
          </a:prstGeom>
        </p:spPr>
      </p:pic>
      <p:pic>
        <p:nvPicPr>
          <p:cNvPr id="12" name="Picture 11">
            <a:extLst>
              <a:ext uri="{FF2B5EF4-FFF2-40B4-BE49-F238E27FC236}">
                <a16:creationId xmlns:a16="http://schemas.microsoft.com/office/drawing/2014/main" id="{C164AA67-50CA-9495-B01D-7879E1740812}"/>
              </a:ext>
            </a:extLst>
          </p:cNvPr>
          <p:cNvPicPr>
            <a:picLocks noChangeAspect="1"/>
          </p:cNvPicPr>
          <p:nvPr/>
        </p:nvPicPr>
        <p:blipFill>
          <a:blip r:embed="rId4"/>
          <a:stretch>
            <a:fillRect/>
          </a:stretch>
        </p:blipFill>
        <p:spPr>
          <a:xfrm>
            <a:off x="294386" y="2880000"/>
            <a:ext cx="5968918" cy="3167715"/>
          </a:xfrm>
          <a:prstGeom prst="rect">
            <a:avLst/>
          </a:prstGeom>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1589016" y="569500"/>
            <a:ext cx="9520157" cy="1059305"/>
          </a:xfrm>
        </p:spPr>
        <p:txBody>
          <a:bodyPr>
            <a:normAutofit/>
          </a:bodyPr>
          <a:lstStyle/>
          <a:p>
            <a:r>
              <a:rPr lang="en-US" sz="2000" dirty="0"/>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813816" y="1825625"/>
            <a:ext cx="5181600" cy="4351338"/>
          </a:xfrm>
        </p:spPr>
        <p:txBody>
          <a:bodyPr>
            <a:normAutofit fontScale="40000" lnSpcReduction="20000"/>
          </a:bodyPr>
          <a:lstStyle/>
          <a:p>
            <a:pPr marL="0" indent="0">
              <a:buNone/>
            </a:pPr>
            <a:r>
              <a:rPr lang="en-US" sz="2500" dirty="0"/>
              <a:t>Findings</a:t>
            </a:r>
          </a:p>
          <a:p>
            <a:pPr marL="0" indent="0">
              <a:buNone/>
            </a:pPr>
            <a:r>
              <a:rPr lang="en-US" b="1" dirty="0"/>
              <a:t>Current Usage (Chart 1: "Top 10 Programming Languages for the Current Year")</a:t>
            </a:r>
          </a:p>
          <a:p>
            <a:r>
              <a:rPr lang="en-US" b="1" dirty="0"/>
              <a:t>JavaScript</a:t>
            </a:r>
            <a:r>
              <a:rPr lang="en-US" dirty="0"/>
              <a:t> is the most used language (8,687).</a:t>
            </a:r>
          </a:p>
          <a:p>
            <a:r>
              <a:rPr lang="en-US" b="1" dirty="0"/>
              <a:t>HTML/CSS</a:t>
            </a:r>
            <a:r>
              <a:rPr lang="en-US" dirty="0"/>
              <a:t> and </a:t>
            </a:r>
            <a:r>
              <a:rPr lang="en-US" b="1" dirty="0"/>
              <a:t>SQL</a:t>
            </a:r>
            <a:r>
              <a:rPr lang="en-US" dirty="0"/>
              <a:t> follow closely, indicating strong web and database usage.</a:t>
            </a:r>
          </a:p>
          <a:p>
            <a:r>
              <a:rPr lang="en-US" b="1" dirty="0"/>
              <a:t>Python</a:t>
            </a:r>
            <a:r>
              <a:rPr lang="en-US" dirty="0"/>
              <a:t>, </a:t>
            </a:r>
            <a:r>
              <a:rPr lang="en-US" b="1" dirty="0"/>
              <a:t>Java</a:t>
            </a:r>
            <a:r>
              <a:rPr lang="en-US" dirty="0"/>
              <a:t>, and </a:t>
            </a:r>
            <a:r>
              <a:rPr lang="en-US" b="1" dirty="0"/>
              <a:t>C#</a:t>
            </a:r>
            <a:r>
              <a:rPr lang="en-US" dirty="0"/>
              <a:t> are used moderately (around 4,500–4,200 counts).</a:t>
            </a:r>
          </a:p>
          <a:p>
            <a:r>
              <a:rPr lang="en-US" b="1" dirty="0"/>
              <a:t>TypeScript</a:t>
            </a:r>
            <a:r>
              <a:rPr lang="en-US" dirty="0"/>
              <a:t>, </a:t>
            </a:r>
            <a:r>
              <a:rPr lang="en-US" b="1" dirty="0"/>
              <a:t>PHP</a:t>
            </a:r>
            <a:r>
              <a:rPr lang="en-US" dirty="0"/>
              <a:t>, and </a:t>
            </a:r>
            <a:r>
              <a:rPr lang="en-US" b="1" dirty="0"/>
              <a:t>C++</a:t>
            </a:r>
            <a:r>
              <a:rPr lang="en-US" dirty="0"/>
              <a:t> round out the bottom with lower usage.</a:t>
            </a:r>
          </a:p>
          <a:p>
            <a:pPr marL="0" indent="0">
              <a:buNone/>
            </a:pPr>
            <a:r>
              <a:rPr lang="en-US" b="1" dirty="0"/>
              <a:t> Future Preference (Chart 2: "Top 10 Preferred Languages for Next Year")</a:t>
            </a:r>
          </a:p>
          <a:p>
            <a:r>
              <a:rPr lang="en-US" b="1" dirty="0"/>
              <a:t>JavaScript</a:t>
            </a:r>
            <a:r>
              <a:rPr lang="en-US" dirty="0"/>
              <a:t> still leads (6,630), though slightly lower than its current usage.</a:t>
            </a:r>
          </a:p>
          <a:p>
            <a:r>
              <a:rPr lang="en-US" b="1" dirty="0"/>
              <a:t>Python</a:t>
            </a:r>
            <a:r>
              <a:rPr lang="en-US" dirty="0"/>
              <a:t> increases in preference compared to current use.</a:t>
            </a:r>
          </a:p>
          <a:p>
            <a:r>
              <a:rPr lang="en-US" b="1" dirty="0"/>
              <a:t>TypeScript</a:t>
            </a:r>
            <a:r>
              <a:rPr lang="en-US" dirty="0"/>
              <a:t> and </a:t>
            </a:r>
            <a:r>
              <a:rPr lang="en-US" b="1" dirty="0"/>
              <a:t>Go</a:t>
            </a:r>
            <a:r>
              <a:rPr lang="en-US" dirty="0"/>
              <a:t> are gaining popularity, entering top preferred ranks.</a:t>
            </a:r>
          </a:p>
          <a:p>
            <a:r>
              <a:rPr lang="en-US" b="1" dirty="0"/>
              <a:t>Kotlin</a:t>
            </a:r>
            <a:r>
              <a:rPr lang="en-US" dirty="0"/>
              <a:t> appears in preferred list but not in current use top 10.</a:t>
            </a:r>
          </a:p>
          <a:p>
            <a:r>
              <a:rPr lang="en-US" b="1" dirty="0"/>
              <a:t>PHP</a:t>
            </a:r>
            <a:r>
              <a:rPr lang="en-US" dirty="0"/>
              <a:t> and </a:t>
            </a:r>
            <a:r>
              <a:rPr lang="en-US" b="1" dirty="0"/>
              <a:t>C++</a:t>
            </a:r>
            <a:r>
              <a:rPr lang="en-US" dirty="0"/>
              <a:t> drop out of the future preference chart.</a:t>
            </a:r>
          </a:p>
          <a:p>
            <a:pPr marL="0" indent="0">
              <a:buNone/>
            </a:pPr>
            <a:r>
              <a:rPr lang="en-US" b="1" dirty="0"/>
              <a:t> Comparison &amp; Trends</a:t>
            </a:r>
          </a:p>
          <a:p>
            <a:r>
              <a:rPr lang="en-US" b="1" dirty="0"/>
              <a:t>TypeScript</a:t>
            </a:r>
            <a:r>
              <a:rPr lang="en-US" dirty="0"/>
              <a:t> and </a:t>
            </a:r>
            <a:r>
              <a:rPr lang="en-US" b="1" dirty="0"/>
              <a:t>Go</a:t>
            </a:r>
            <a:r>
              <a:rPr lang="en-US" dirty="0"/>
              <a:t> show growth trajectories.</a:t>
            </a:r>
          </a:p>
          <a:p>
            <a:r>
              <a:rPr lang="en-US" b="1" dirty="0"/>
              <a:t>PHP</a:t>
            </a:r>
            <a:r>
              <a:rPr lang="en-US" dirty="0"/>
              <a:t> and </a:t>
            </a:r>
            <a:r>
              <a:rPr lang="en-US" b="1" dirty="0"/>
              <a:t>C++</a:t>
            </a:r>
            <a:r>
              <a:rPr lang="en-US" dirty="0"/>
              <a:t> show declining popularity.</a:t>
            </a:r>
          </a:p>
          <a:p>
            <a:r>
              <a:rPr lang="en-US" b="1" dirty="0"/>
              <a:t>Bash/Shell/PowerShell</a:t>
            </a:r>
            <a:r>
              <a:rPr lang="en-US" dirty="0"/>
              <a:t> and </a:t>
            </a:r>
            <a:r>
              <a:rPr lang="en-US" b="1" dirty="0"/>
              <a:t>Java</a:t>
            </a:r>
            <a:r>
              <a:rPr lang="en-US" dirty="0"/>
              <a:t> have slightly lower future preference than current usage.</a:t>
            </a:r>
          </a:p>
          <a:p>
            <a:r>
              <a:rPr lang="en-US" b="1" dirty="0"/>
              <a:t>SQL</a:t>
            </a:r>
            <a:r>
              <a:rPr lang="en-US" dirty="0"/>
              <a:t> maintains strong presence in both charts.</a:t>
            </a:r>
          </a:p>
          <a:p>
            <a:pPr marL="0" indent="0">
              <a:buNone/>
            </a:pPr>
            <a:endParaRPr lang="en-US" dirty="0"/>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825625"/>
            <a:ext cx="5181600" cy="4351338"/>
          </a:xfrm>
        </p:spPr>
        <p:txBody>
          <a:bodyPr>
            <a:normAutofit fontScale="40000" lnSpcReduction="20000"/>
          </a:bodyPr>
          <a:lstStyle/>
          <a:p>
            <a:pPr marL="0" indent="0">
              <a:buNone/>
            </a:pPr>
            <a:r>
              <a:rPr lang="en-US" sz="2500" dirty="0"/>
              <a:t>Implications</a:t>
            </a:r>
          </a:p>
          <a:p>
            <a:pPr marL="0" indent="0">
              <a:buNone/>
            </a:pPr>
            <a:r>
              <a:rPr lang="en-US" b="1" dirty="0"/>
              <a:t>Technology Adoption &amp; Trends</a:t>
            </a:r>
          </a:p>
          <a:p>
            <a:r>
              <a:rPr lang="en-US" dirty="0"/>
              <a:t>Companies and developers may shift toward </a:t>
            </a:r>
            <a:r>
              <a:rPr lang="en-US" b="1" dirty="0"/>
              <a:t>modern, high-productivity languages</a:t>
            </a:r>
            <a:r>
              <a:rPr lang="en-US" dirty="0"/>
              <a:t> like Python, TypeScript, and Go.</a:t>
            </a:r>
          </a:p>
          <a:p>
            <a:r>
              <a:rPr lang="en-US" b="1" dirty="0"/>
              <a:t>JavaScript’s dominance</a:t>
            </a:r>
            <a:r>
              <a:rPr lang="en-US" dirty="0"/>
              <a:t> will likely continue, especially for full-stack and frontend roles.</a:t>
            </a:r>
          </a:p>
          <a:p>
            <a:pPr marL="0" indent="0">
              <a:buNone/>
            </a:pPr>
            <a:r>
              <a:rPr lang="en-US" b="1" dirty="0"/>
              <a:t> Education &amp; Learning Focus</a:t>
            </a:r>
          </a:p>
          <a:p>
            <a:r>
              <a:rPr lang="en-US" dirty="0"/>
              <a:t>Learning </a:t>
            </a:r>
            <a:r>
              <a:rPr lang="en-US" b="1" dirty="0"/>
              <a:t>Python</a:t>
            </a:r>
            <a:r>
              <a:rPr lang="en-US" dirty="0"/>
              <a:t>, </a:t>
            </a:r>
            <a:r>
              <a:rPr lang="en-US" b="1" dirty="0"/>
              <a:t>TypeScript</a:t>
            </a:r>
            <a:r>
              <a:rPr lang="en-US" dirty="0"/>
              <a:t>, or </a:t>
            </a:r>
            <a:r>
              <a:rPr lang="en-US" b="1" dirty="0"/>
              <a:t>Go</a:t>
            </a:r>
            <a:r>
              <a:rPr lang="en-US" dirty="0"/>
              <a:t> could provide more future opportunities.</a:t>
            </a:r>
          </a:p>
          <a:p>
            <a:r>
              <a:rPr lang="en-US" dirty="0"/>
              <a:t>Older languages like </a:t>
            </a:r>
            <a:r>
              <a:rPr lang="en-US" b="1" dirty="0"/>
              <a:t>PHP</a:t>
            </a:r>
            <a:r>
              <a:rPr lang="en-US" dirty="0"/>
              <a:t> and </a:t>
            </a:r>
            <a:r>
              <a:rPr lang="en-US" b="1" dirty="0"/>
              <a:t>C++</a:t>
            </a:r>
            <a:r>
              <a:rPr lang="en-US" dirty="0"/>
              <a:t> might receive </a:t>
            </a:r>
            <a:r>
              <a:rPr lang="en-US" b="1" dirty="0"/>
              <a:t>less attention</a:t>
            </a:r>
            <a:r>
              <a:rPr lang="en-US" dirty="0"/>
              <a:t> in modern curricula.</a:t>
            </a:r>
          </a:p>
          <a:p>
            <a:pPr marL="0" indent="0">
              <a:buNone/>
            </a:pPr>
            <a:r>
              <a:rPr lang="en-US" b="1" dirty="0"/>
              <a:t> Hiring &amp; Skill Planning</a:t>
            </a:r>
          </a:p>
          <a:p>
            <a:r>
              <a:rPr lang="en-US" dirty="0"/>
              <a:t>Recruiters may prioritize candidates skilled in </a:t>
            </a:r>
            <a:r>
              <a:rPr lang="en-US" b="1" dirty="0"/>
              <a:t>JavaScript</a:t>
            </a:r>
            <a:r>
              <a:rPr lang="en-US" dirty="0"/>
              <a:t>, </a:t>
            </a:r>
            <a:r>
              <a:rPr lang="en-US" b="1" dirty="0"/>
              <a:t>Python</a:t>
            </a:r>
            <a:r>
              <a:rPr lang="en-US" dirty="0"/>
              <a:t>, and </a:t>
            </a:r>
            <a:r>
              <a:rPr lang="en-US" b="1" dirty="0"/>
              <a:t>TypeScript</a:t>
            </a:r>
            <a:r>
              <a:rPr lang="en-US" dirty="0"/>
              <a:t>.</a:t>
            </a:r>
          </a:p>
          <a:p>
            <a:r>
              <a:rPr lang="en-US" b="1" dirty="0"/>
              <a:t>C++ and PHP</a:t>
            </a:r>
            <a:r>
              <a:rPr lang="en-US" dirty="0"/>
              <a:t> roles may decline or become more specialized/legacy-focused.</a:t>
            </a:r>
          </a:p>
          <a:p>
            <a:pPr marL="0" indent="0">
              <a:buNone/>
            </a:pPr>
            <a:r>
              <a:rPr lang="en-US" b="1" dirty="0"/>
              <a:t> </a:t>
            </a:r>
            <a:r>
              <a:rPr lang="en-US" sz="1800" b="1" dirty="0"/>
              <a:t>Tooling &amp; Ecosystem Investments</a:t>
            </a:r>
          </a:p>
          <a:p>
            <a:r>
              <a:rPr lang="en-US" sz="1800" dirty="0"/>
              <a:t>Increased future interest in </a:t>
            </a:r>
            <a:r>
              <a:rPr lang="en-US" sz="1800" b="1" dirty="0"/>
              <a:t>Go</a:t>
            </a:r>
            <a:r>
              <a:rPr lang="en-US" sz="1800" dirty="0"/>
              <a:t> and </a:t>
            </a:r>
            <a:r>
              <a:rPr lang="en-US" sz="1800" b="1" dirty="0"/>
              <a:t>Kotlin</a:t>
            </a:r>
            <a:r>
              <a:rPr lang="en-US" sz="1800" dirty="0"/>
              <a:t> could push tooling support and IDE improvements.</a:t>
            </a:r>
          </a:p>
          <a:p>
            <a:r>
              <a:rPr lang="en-US" sz="1800" dirty="0"/>
              <a:t>Companies maintaining systems in </a:t>
            </a:r>
            <a:r>
              <a:rPr lang="en-US" sz="1800" b="1" dirty="0"/>
              <a:t>PHP</a:t>
            </a:r>
            <a:r>
              <a:rPr lang="en-US" sz="1800" dirty="0"/>
              <a:t> or </a:t>
            </a:r>
            <a:r>
              <a:rPr lang="en-US" sz="1800" b="1" dirty="0"/>
              <a:t>C++</a:t>
            </a:r>
            <a:r>
              <a:rPr lang="en-US" sz="1800" dirty="0"/>
              <a:t> may need </a:t>
            </a:r>
            <a:r>
              <a:rPr lang="en-US" sz="1800" b="1" dirty="0"/>
              <a:t>migration strategies</a:t>
            </a:r>
            <a:r>
              <a:rPr lang="en-US" sz="1800" dirty="0"/>
              <a:t> over time.</a:t>
            </a:r>
          </a:p>
          <a:p>
            <a:pPr marL="0" indent="0">
              <a:buNone/>
            </a:pPr>
            <a:r>
              <a:rPr lang="en-US" b="1" dirty="0"/>
              <a:t> Community and Open Source Engagement</a:t>
            </a:r>
          </a:p>
          <a:p>
            <a:r>
              <a:rPr lang="en-US" dirty="0"/>
              <a:t>Communities and open-source projects around </a:t>
            </a:r>
            <a:r>
              <a:rPr lang="en-US" b="1" dirty="0"/>
              <a:t>Python, TypeScript, and Go</a:t>
            </a:r>
            <a:r>
              <a:rPr lang="en-US" dirty="0"/>
              <a:t> may grow faster.</a:t>
            </a:r>
          </a:p>
          <a:p>
            <a:r>
              <a:rPr lang="en-US" b="1" dirty="0"/>
              <a:t>SQL’s consistency</a:t>
            </a:r>
            <a:r>
              <a:rPr lang="en-US" dirty="0"/>
              <a:t> signals ongoing demand in data-heavy roles.</a:t>
            </a:r>
          </a:p>
          <a:p>
            <a:pPr marL="0" indent="0">
              <a:buNone/>
            </a:pPr>
            <a:endParaRPr lang="en-US" dirty="0"/>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2453488" y="428768"/>
            <a:ext cx="8924695" cy="1325563"/>
          </a:xfrm>
        </p:spPr>
        <p:txBody>
          <a:bodyPr>
            <a:normAutofit/>
          </a:bodyPr>
          <a:lstStyle/>
          <a:p>
            <a:r>
              <a:rPr lang="en-US" sz="2000" dirty="0"/>
              <a:t>DATABASE TRENDS</a:t>
            </a:r>
          </a:p>
        </p:txBody>
      </p:sp>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5" name="Content Placeholder 2">
            <a:extLst>
              <a:ext uri="{FF2B5EF4-FFF2-40B4-BE49-F238E27FC236}">
                <a16:creationId xmlns:a16="http://schemas.microsoft.com/office/drawing/2014/main" id="{B4E86EFD-B801-5996-879A-7A13CF75507C}"/>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solidFill>
                <a:schemeClr val="tx1"/>
              </a:solidFill>
            </a:endParaRPr>
          </a:p>
        </p:txBody>
      </p:sp>
      <p:sp>
        <p:nvSpPr>
          <p:cNvPr id="6" name="Content Placeholder 2">
            <a:extLst>
              <a:ext uri="{FF2B5EF4-FFF2-40B4-BE49-F238E27FC236}">
                <a16:creationId xmlns:a16="http://schemas.microsoft.com/office/drawing/2014/main" id="{EF288C39-3E30-44CF-06C3-D46763CC8E0C}"/>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solidFill>
                <a:schemeClr val="tx1"/>
              </a:solidFill>
            </a:endParaRPr>
          </a:p>
        </p:txBody>
      </p:sp>
      <p:pic>
        <p:nvPicPr>
          <p:cNvPr id="8" name="Picture 7">
            <a:extLst>
              <a:ext uri="{FF2B5EF4-FFF2-40B4-BE49-F238E27FC236}">
                <a16:creationId xmlns:a16="http://schemas.microsoft.com/office/drawing/2014/main" id="{D79E250E-20B2-F878-E482-2685FE880491}"/>
              </a:ext>
            </a:extLst>
          </p:cNvPr>
          <p:cNvPicPr>
            <a:picLocks noChangeAspect="1"/>
          </p:cNvPicPr>
          <p:nvPr/>
        </p:nvPicPr>
        <p:blipFill>
          <a:blip r:embed="rId3"/>
          <a:stretch>
            <a:fillRect/>
          </a:stretch>
        </p:blipFill>
        <p:spPr>
          <a:xfrm>
            <a:off x="398161" y="2335794"/>
            <a:ext cx="5467344" cy="3331675"/>
          </a:xfrm>
          <a:prstGeom prst="rect">
            <a:avLst/>
          </a:prstGeom>
        </p:spPr>
      </p:pic>
      <p:pic>
        <p:nvPicPr>
          <p:cNvPr id="10" name="Picture 9">
            <a:extLst>
              <a:ext uri="{FF2B5EF4-FFF2-40B4-BE49-F238E27FC236}">
                <a16:creationId xmlns:a16="http://schemas.microsoft.com/office/drawing/2014/main" id="{2520F3EE-CDD4-D22D-B238-758028D959D6}"/>
              </a:ext>
            </a:extLst>
          </p:cNvPr>
          <p:cNvPicPr>
            <a:picLocks noChangeAspect="1"/>
          </p:cNvPicPr>
          <p:nvPr/>
        </p:nvPicPr>
        <p:blipFill>
          <a:blip r:embed="rId4"/>
          <a:stretch>
            <a:fillRect/>
          </a:stretch>
        </p:blipFill>
        <p:spPr>
          <a:xfrm>
            <a:off x="6065822" y="2372008"/>
            <a:ext cx="6011501" cy="3286070"/>
          </a:xfrm>
          <a:prstGeom prst="rect">
            <a:avLst/>
          </a:prstGeom>
        </p:spPr>
      </p:pic>
    </p:spTree>
    <p:custDataLst>
      <p:tags r:id="rId1"/>
    </p:custDataLst>
    <p:extLst>
      <p:ext uri="{BB962C8B-B14F-4D97-AF65-F5344CB8AC3E}">
        <p14:creationId xmlns:p14="http://schemas.microsoft.com/office/powerpoint/2010/main" val="1502887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391</TotalTime>
  <Words>1959</Words>
  <Application>Microsoft Office PowerPoint</Application>
  <PresentationFormat>Widescreen</PresentationFormat>
  <Paragraphs>191</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Albany AMT</vt:lpstr>
      <vt:lpstr>Arial</vt:lpstr>
      <vt:lpstr>Calibri</vt:lpstr>
      <vt:lpstr>Courier New</vt:lpstr>
      <vt:lpstr>IBM Plex Mono</vt:lpstr>
      <vt:lpstr>IBM Plex Sans</vt:lpstr>
      <vt:lpstr>Palatino Linotype</vt:lpstr>
      <vt:lpstr>Gallery</vt:lpstr>
      <vt:lpstr>Exploring Technology Trends Through Data Visualization</vt:lpstr>
      <vt:lpstr>PowerPoint Presentation</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PowerPoint Presentation</vt:lpstr>
      <vt:lpstr>PowerPoint Presentation</vt:lpstr>
      <vt:lpstr>CONCLUSION</vt:lpstr>
      <vt:lpstr>APPENDIX</vt:lpstr>
      <vt:lpstr>PowerPoint Presentation</vt:lpstr>
      <vt:lpstr> JOB POSTINGS</vt:lpstr>
      <vt:lpstr>POPULAR LANGUAGES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Sweta Chandrakant PATEL</cp:lastModifiedBy>
  <cp:revision>4</cp:revision>
  <dcterms:created xsi:type="dcterms:W3CDTF">2024-10-30T05:40:03Z</dcterms:created>
  <dcterms:modified xsi:type="dcterms:W3CDTF">2025-07-11T03:05:41Z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