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2" r:id="rId4"/>
  </p:sldMasterIdLst>
  <p:sldIdLst>
    <p:sldId id="291" r:id="rId5"/>
    <p:sldId id="257" r:id="rId6"/>
    <p:sldId id="296" r:id="rId7"/>
    <p:sldId id="297" r:id="rId8"/>
    <p:sldId id="304" r:id="rId9"/>
    <p:sldId id="290" r:id="rId10"/>
    <p:sldId id="258" r:id="rId11"/>
    <p:sldId id="259" r:id="rId12"/>
    <p:sldId id="260" r:id="rId13"/>
    <p:sldId id="261" r:id="rId14"/>
    <p:sldId id="262" r:id="rId15"/>
    <p:sldId id="263" r:id="rId16"/>
    <p:sldId id="264" r:id="rId17"/>
    <p:sldId id="299" r:id="rId18"/>
    <p:sldId id="300" r:id="rId19"/>
    <p:sldId id="298" r:id="rId20"/>
    <p:sldId id="303" r:id="rId21"/>
    <p:sldId id="302" r:id="rId22"/>
    <p:sldId id="28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DF4CE3-C6CC-4DC0-997F-348CEB572A1C}"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4E7DA-A5BC-4D5B-9533-6370B9AB6467}" type="slidenum">
              <a:rPr lang="en-US" smtClean="0"/>
              <a:t>‹#›</a:t>
            </a:fld>
            <a:endParaRPr lang="en-US"/>
          </a:p>
        </p:txBody>
      </p:sp>
    </p:spTree>
    <p:extLst>
      <p:ext uri="{BB962C8B-B14F-4D97-AF65-F5344CB8AC3E}">
        <p14:creationId xmlns:p14="http://schemas.microsoft.com/office/powerpoint/2010/main" val="237216334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8DF4CE3-C6CC-4DC0-997F-348CEB572A1C}"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4E7DA-A5BC-4D5B-9533-6370B9AB6467}" type="slidenum">
              <a:rPr lang="en-US" smtClean="0"/>
              <a:t>‹#›</a:t>
            </a:fld>
            <a:endParaRPr lang="en-US"/>
          </a:p>
        </p:txBody>
      </p:sp>
    </p:spTree>
    <p:extLst>
      <p:ext uri="{BB962C8B-B14F-4D97-AF65-F5344CB8AC3E}">
        <p14:creationId xmlns:p14="http://schemas.microsoft.com/office/powerpoint/2010/main" val="2522840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8DF4CE3-C6CC-4DC0-997F-348CEB572A1C}"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4E7DA-A5BC-4D5B-9533-6370B9AB6467}" type="slidenum">
              <a:rPr lang="en-US" smtClean="0"/>
              <a:t>‹#›</a:t>
            </a:fld>
            <a:endParaRPr lang="en-US"/>
          </a:p>
        </p:txBody>
      </p:sp>
    </p:spTree>
    <p:extLst>
      <p:ext uri="{BB962C8B-B14F-4D97-AF65-F5344CB8AC3E}">
        <p14:creationId xmlns:p14="http://schemas.microsoft.com/office/powerpoint/2010/main" val="3393475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8DF4CE3-C6CC-4DC0-997F-348CEB572A1C}"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4E7DA-A5BC-4D5B-9533-6370B9AB646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502572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DF4CE3-C6CC-4DC0-997F-348CEB572A1C}"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4E7DA-A5BC-4D5B-9533-6370B9AB6467}" type="slidenum">
              <a:rPr lang="en-US" smtClean="0"/>
              <a:t>‹#›</a:t>
            </a:fld>
            <a:endParaRPr lang="en-US"/>
          </a:p>
        </p:txBody>
      </p:sp>
    </p:spTree>
    <p:extLst>
      <p:ext uri="{BB962C8B-B14F-4D97-AF65-F5344CB8AC3E}">
        <p14:creationId xmlns:p14="http://schemas.microsoft.com/office/powerpoint/2010/main" val="989760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DF4CE3-C6CC-4DC0-997F-348CEB572A1C}" type="datetimeFigureOut">
              <a:rPr lang="en-US" smtClean="0"/>
              <a:t>4/16/2019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4E7DA-A5BC-4D5B-9533-6370B9AB6467}" type="slidenum">
              <a:rPr lang="en-US" smtClean="0"/>
              <a:t>‹#›</a:t>
            </a:fld>
            <a:endParaRPr lang="en-US"/>
          </a:p>
        </p:txBody>
      </p:sp>
    </p:spTree>
    <p:extLst>
      <p:ext uri="{BB962C8B-B14F-4D97-AF65-F5344CB8AC3E}">
        <p14:creationId xmlns:p14="http://schemas.microsoft.com/office/powerpoint/2010/main" val="3702349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DF4CE3-C6CC-4DC0-997F-348CEB572A1C}" type="datetimeFigureOut">
              <a:rPr lang="en-US" smtClean="0"/>
              <a:t>4/16/2019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4E7DA-A5BC-4D5B-9533-6370B9AB6467}" type="slidenum">
              <a:rPr lang="en-US" smtClean="0"/>
              <a:t>‹#›</a:t>
            </a:fld>
            <a:endParaRPr lang="en-US"/>
          </a:p>
        </p:txBody>
      </p:sp>
    </p:spTree>
    <p:extLst>
      <p:ext uri="{BB962C8B-B14F-4D97-AF65-F5344CB8AC3E}">
        <p14:creationId xmlns:p14="http://schemas.microsoft.com/office/powerpoint/2010/main" val="898032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DF4CE3-C6CC-4DC0-997F-348CEB572A1C}"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4E7DA-A5BC-4D5B-9533-6370B9AB6467}" type="slidenum">
              <a:rPr lang="en-US" smtClean="0"/>
              <a:t>‹#›</a:t>
            </a:fld>
            <a:endParaRPr lang="en-US"/>
          </a:p>
        </p:txBody>
      </p:sp>
    </p:spTree>
    <p:extLst>
      <p:ext uri="{BB962C8B-B14F-4D97-AF65-F5344CB8AC3E}">
        <p14:creationId xmlns:p14="http://schemas.microsoft.com/office/powerpoint/2010/main" val="4132990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DF4CE3-C6CC-4DC0-997F-348CEB572A1C}"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4E7DA-A5BC-4D5B-9533-6370B9AB6467}" type="slidenum">
              <a:rPr lang="en-US" smtClean="0"/>
              <a:t>‹#›</a:t>
            </a:fld>
            <a:endParaRPr lang="en-US"/>
          </a:p>
        </p:txBody>
      </p:sp>
    </p:spTree>
    <p:extLst>
      <p:ext uri="{BB962C8B-B14F-4D97-AF65-F5344CB8AC3E}">
        <p14:creationId xmlns:p14="http://schemas.microsoft.com/office/powerpoint/2010/main" val="23831171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DF4CE3-C6CC-4DC0-997F-348CEB572A1C}"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4E7DA-A5BC-4D5B-9533-6370B9AB6467}" type="slidenum">
              <a:rPr lang="en-US" smtClean="0"/>
              <a:t>‹#›</a:t>
            </a:fld>
            <a:endParaRPr lang="en-US"/>
          </a:p>
        </p:txBody>
      </p:sp>
    </p:spTree>
    <p:extLst>
      <p:ext uri="{BB962C8B-B14F-4D97-AF65-F5344CB8AC3E}">
        <p14:creationId xmlns:p14="http://schemas.microsoft.com/office/powerpoint/2010/main" val="198773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DF4CE3-C6CC-4DC0-997F-348CEB572A1C}"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4E7DA-A5BC-4D5B-9533-6370B9AB6467}" type="slidenum">
              <a:rPr lang="en-US" smtClean="0"/>
              <a:t>‹#›</a:t>
            </a:fld>
            <a:endParaRPr lang="en-US"/>
          </a:p>
        </p:txBody>
      </p:sp>
    </p:spTree>
    <p:extLst>
      <p:ext uri="{BB962C8B-B14F-4D97-AF65-F5344CB8AC3E}">
        <p14:creationId xmlns:p14="http://schemas.microsoft.com/office/powerpoint/2010/main" val="74043201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DF4CE3-C6CC-4DC0-997F-348CEB572A1C}"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4E7DA-A5BC-4D5B-9533-6370B9AB6467}" type="slidenum">
              <a:rPr lang="en-US" smtClean="0"/>
              <a:t>‹#›</a:t>
            </a:fld>
            <a:endParaRPr lang="en-US"/>
          </a:p>
        </p:txBody>
      </p:sp>
    </p:spTree>
    <p:extLst>
      <p:ext uri="{BB962C8B-B14F-4D97-AF65-F5344CB8AC3E}">
        <p14:creationId xmlns:p14="http://schemas.microsoft.com/office/powerpoint/2010/main" val="3289756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DF4CE3-C6CC-4DC0-997F-348CEB572A1C}"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F4E7DA-A5BC-4D5B-9533-6370B9AB6467}" type="slidenum">
              <a:rPr lang="en-US" smtClean="0"/>
              <a:t>‹#›</a:t>
            </a:fld>
            <a:endParaRPr lang="en-US"/>
          </a:p>
        </p:txBody>
      </p:sp>
    </p:spTree>
    <p:extLst>
      <p:ext uri="{BB962C8B-B14F-4D97-AF65-F5344CB8AC3E}">
        <p14:creationId xmlns:p14="http://schemas.microsoft.com/office/powerpoint/2010/main" val="1139450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8DF4CE3-C6CC-4DC0-997F-348CEB572A1C}" type="datetimeFigureOut">
              <a:rPr lang="en-US" smtClean="0"/>
              <a:t>4/16/2019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F4E7DA-A5BC-4D5B-9533-6370B9AB6467}" type="slidenum">
              <a:rPr lang="en-US" smtClean="0"/>
              <a:t>‹#›</a:t>
            </a:fld>
            <a:endParaRPr lang="en-US"/>
          </a:p>
        </p:txBody>
      </p:sp>
    </p:spTree>
    <p:extLst>
      <p:ext uri="{BB962C8B-B14F-4D97-AF65-F5344CB8AC3E}">
        <p14:creationId xmlns:p14="http://schemas.microsoft.com/office/powerpoint/2010/main" val="419774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8DF4CE3-C6CC-4DC0-997F-348CEB572A1C}" type="datetimeFigureOut">
              <a:rPr lang="en-US" smtClean="0"/>
              <a:t>4/16/2019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F4E7DA-A5BC-4D5B-9533-6370B9AB6467}" type="slidenum">
              <a:rPr lang="en-US" smtClean="0"/>
              <a:t>‹#›</a:t>
            </a:fld>
            <a:endParaRPr lang="en-US"/>
          </a:p>
        </p:txBody>
      </p:sp>
    </p:spTree>
    <p:extLst>
      <p:ext uri="{BB962C8B-B14F-4D97-AF65-F5344CB8AC3E}">
        <p14:creationId xmlns:p14="http://schemas.microsoft.com/office/powerpoint/2010/main" val="1502176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28DF4CE3-C6CC-4DC0-997F-348CEB572A1C}" type="datetimeFigureOut">
              <a:rPr lang="en-US" smtClean="0"/>
              <a:t>4/16/2019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F4E7DA-A5BC-4D5B-9533-6370B9AB6467}" type="slidenum">
              <a:rPr lang="en-US" smtClean="0"/>
              <a:t>‹#›</a:t>
            </a:fld>
            <a:endParaRPr lang="en-US"/>
          </a:p>
        </p:txBody>
      </p:sp>
    </p:spTree>
    <p:extLst>
      <p:ext uri="{BB962C8B-B14F-4D97-AF65-F5344CB8AC3E}">
        <p14:creationId xmlns:p14="http://schemas.microsoft.com/office/powerpoint/2010/main" val="47591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8DF4CE3-C6CC-4DC0-997F-348CEB572A1C}"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4E7DA-A5BC-4D5B-9533-6370B9AB6467}" type="slidenum">
              <a:rPr lang="en-US" smtClean="0"/>
              <a:t>‹#›</a:t>
            </a:fld>
            <a:endParaRPr lang="en-US"/>
          </a:p>
        </p:txBody>
      </p:sp>
    </p:spTree>
    <p:extLst>
      <p:ext uri="{BB962C8B-B14F-4D97-AF65-F5344CB8AC3E}">
        <p14:creationId xmlns:p14="http://schemas.microsoft.com/office/powerpoint/2010/main" val="3903186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8DF4CE3-C6CC-4DC0-997F-348CEB572A1C}" type="datetimeFigureOut">
              <a:rPr lang="en-US" smtClean="0"/>
              <a:t>4/16/2019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F4E7DA-A5BC-4D5B-9533-6370B9AB6467}" type="slidenum">
              <a:rPr lang="en-US" smtClean="0"/>
              <a:t>‹#›</a:t>
            </a:fld>
            <a:endParaRPr lang="en-US"/>
          </a:p>
        </p:txBody>
      </p:sp>
    </p:spTree>
    <p:extLst>
      <p:ext uri="{BB962C8B-B14F-4D97-AF65-F5344CB8AC3E}">
        <p14:creationId xmlns:p14="http://schemas.microsoft.com/office/powerpoint/2010/main" val="3267643677"/>
      </p:ext>
    </p:extLst>
  </p:cSld>
  <p:clrMap bg1="dk1" tx1="lt1" bg2="dk2" tx2="lt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 id="2147484154" r:id="rId12"/>
    <p:sldLayoutId id="2147484155" r:id="rId13"/>
    <p:sldLayoutId id="2147484156" r:id="rId14"/>
    <p:sldLayoutId id="2147484157" r:id="rId15"/>
    <p:sldLayoutId id="2147484158" r:id="rId16"/>
    <p:sldLayoutId id="214748415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9.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52683"/>
          <a:stretch/>
        </p:blipFill>
        <p:spPr>
          <a:xfrm>
            <a:off x="0" y="0"/>
            <a:ext cx="12187238" cy="6987654"/>
          </a:xfrm>
          <a:prstGeom prst="rect">
            <a:avLst/>
          </a:prstGeom>
        </p:spPr>
      </p:pic>
      <p:pic>
        <p:nvPicPr>
          <p:cNvPr id="5" name="Picture 11" descr="cid:image002.png@01D4BC9F.90CC31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0"/>
            <a:ext cx="12192002" cy="390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7541" y="4000857"/>
            <a:ext cx="2857143" cy="2857143"/>
          </a:xfrm>
          <a:prstGeom prst="rect">
            <a:avLst/>
          </a:prstGeom>
        </p:spPr>
      </p:pic>
      <p:sp>
        <p:nvSpPr>
          <p:cNvPr id="3" name="TextBox 2"/>
          <p:cNvSpPr txBox="1"/>
          <p:nvPr/>
        </p:nvSpPr>
        <p:spPr>
          <a:xfrm>
            <a:off x="1173708" y="3871203"/>
            <a:ext cx="8652680" cy="1862048"/>
          </a:xfrm>
          <a:prstGeom prst="rect">
            <a:avLst/>
          </a:prstGeom>
          <a:noFill/>
        </p:spPr>
        <p:txBody>
          <a:bodyPr wrap="square" rtlCol="0">
            <a:spAutoFit/>
          </a:bodyPr>
          <a:lstStyle/>
          <a:p>
            <a:r>
              <a:rPr lang="en-US" sz="11500" b="1" dirty="0" smtClean="0"/>
              <a:t>CRESCENT</a:t>
            </a:r>
            <a:endParaRPr lang="en-US" sz="11500" b="1" dirty="0"/>
          </a:p>
        </p:txBody>
      </p:sp>
      <p:sp>
        <p:nvSpPr>
          <p:cNvPr id="6" name="TextBox 5"/>
          <p:cNvSpPr txBox="1"/>
          <p:nvPr/>
        </p:nvSpPr>
        <p:spPr>
          <a:xfrm>
            <a:off x="3057098" y="5649294"/>
            <a:ext cx="7683689" cy="646331"/>
          </a:xfrm>
          <a:prstGeom prst="rect">
            <a:avLst/>
          </a:prstGeom>
          <a:noFill/>
        </p:spPr>
        <p:txBody>
          <a:bodyPr wrap="square" rtlCol="0">
            <a:spAutoFit/>
          </a:bodyPr>
          <a:lstStyle/>
          <a:p>
            <a:r>
              <a:rPr lang="en-US" sz="3600" b="1" i="1" dirty="0" smtClean="0">
                <a:latin typeface="Monotype Corsiva" panose="03010101010201010101" pitchFamily="66" charset="0"/>
                <a:ea typeface="Cambria Math" panose="02040503050406030204" pitchFamily="18" charset="0"/>
              </a:rPr>
              <a:t>Cherish the Joy of Giving!</a:t>
            </a:r>
            <a:endParaRPr lang="en-US" sz="3600" b="1" i="1" dirty="0">
              <a:latin typeface="Monotype Corsiva" panose="03010101010201010101" pitchFamily="66" charset="0"/>
              <a:ea typeface="Cambria Math" panose="02040503050406030204" pitchFamily="18" charset="0"/>
            </a:endParaRPr>
          </a:p>
        </p:txBody>
      </p:sp>
    </p:spTree>
    <p:extLst>
      <p:ext uri="{BB962C8B-B14F-4D97-AF65-F5344CB8AC3E}">
        <p14:creationId xmlns:p14="http://schemas.microsoft.com/office/powerpoint/2010/main" val="1226128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7728" y="97876"/>
            <a:ext cx="3745483" cy="1400530"/>
          </a:xfrm>
        </p:spPr>
        <p:txBody>
          <a:bodyPr/>
          <a:lstStyle/>
          <a:p>
            <a:r>
              <a:rPr lang="en-US" dirty="0" smtClean="0"/>
              <a:t>Event Submission</a:t>
            </a:r>
            <a:br>
              <a:rPr lang="en-US" dirty="0" smtClean="0"/>
            </a:br>
            <a:r>
              <a:rPr lang="en-US" sz="1200" dirty="0" smtClean="0"/>
              <a:t/>
            </a:r>
            <a:br>
              <a:rPr lang="en-US" sz="1200" dirty="0" smtClean="0"/>
            </a:br>
            <a:r>
              <a:rPr lang="en-US" sz="1200" dirty="0" smtClean="0"/>
              <a:t/>
            </a:r>
            <a:br>
              <a:rPr lang="en-US" sz="1200" dirty="0" smtClean="0"/>
            </a:br>
            <a:r>
              <a:rPr lang="en-US" sz="1200" dirty="0" smtClean="0"/>
              <a:t/>
            </a:r>
            <a:br>
              <a:rPr lang="en-US" sz="1200" dirty="0" smtClean="0"/>
            </a:br>
            <a:r>
              <a:rPr lang="en-US" sz="1800" dirty="0" smtClean="0"/>
              <a:t>From </a:t>
            </a:r>
            <a:r>
              <a:rPr lang="en-US" sz="1800" dirty="0"/>
              <a:t>this screen Application administrator can create events with image on </a:t>
            </a:r>
            <a:r>
              <a:rPr lang="en-US" sz="1800" dirty="0" err="1"/>
              <a:t>GiveAway</a:t>
            </a:r>
            <a:r>
              <a:rPr lang="en-US" sz="1800" dirty="0"/>
              <a:t> app, which will/may be organized by Outreach people. This will help in increasing </a:t>
            </a:r>
            <a:r>
              <a:rPr lang="en-US" sz="1800" dirty="0" smtClean="0"/>
              <a:t>users </a:t>
            </a:r>
            <a:r>
              <a:rPr lang="en-US" sz="1800" dirty="0"/>
              <a:t>engagement. </a:t>
            </a:r>
            <a:endParaRPr lang="en-US" sz="2000" dirty="0"/>
          </a:p>
        </p:txBody>
      </p:sp>
      <p:pic>
        <p:nvPicPr>
          <p:cNvPr id="5" name="Picture 4"/>
          <p:cNvPicPr/>
          <p:nvPr/>
        </p:nvPicPr>
        <p:blipFill rotWithShape="1">
          <a:blip r:embed="rId2">
            <a:extLst>
              <a:ext uri="{28A0092B-C50C-407E-A947-70E740481C1C}">
                <a14:useLocalDpi xmlns:a14="http://schemas.microsoft.com/office/drawing/2010/main" val="0"/>
              </a:ext>
            </a:extLst>
          </a:blip>
          <a:srcRect r="1951"/>
          <a:stretch/>
        </p:blipFill>
        <p:spPr bwMode="auto">
          <a:xfrm>
            <a:off x="0" y="0"/>
            <a:ext cx="6743700" cy="6858000"/>
          </a:xfrm>
          <a:prstGeom prst="rect">
            <a:avLst/>
          </a:prstGeom>
          <a:noFill/>
          <a:ln>
            <a:noFill/>
          </a:ln>
        </p:spPr>
      </p:pic>
    </p:spTree>
    <p:extLst>
      <p:ext uri="{BB962C8B-B14F-4D97-AF65-F5344CB8AC3E}">
        <p14:creationId xmlns:p14="http://schemas.microsoft.com/office/powerpoint/2010/main" val="925377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24082" y="234354"/>
            <a:ext cx="4594630" cy="1400530"/>
          </a:xfrm>
        </p:spPr>
        <p:txBody>
          <a:bodyPr/>
          <a:lstStyle/>
          <a:p>
            <a:r>
              <a:rPr lang="en-US" dirty="0" smtClean="0"/>
              <a:t>Dashboard</a:t>
            </a:r>
            <a:br>
              <a:rPr lang="en-US" dirty="0" smtClean="0"/>
            </a:br>
            <a:r>
              <a:rPr lang="en-US" sz="1200" dirty="0" smtClean="0"/>
              <a:t/>
            </a:r>
            <a:br>
              <a:rPr lang="en-US" sz="1200" dirty="0" smtClean="0"/>
            </a:br>
            <a:r>
              <a:rPr lang="en-US" sz="1200" dirty="0" smtClean="0"/>
              <a:t/>
            </a:r>
            <a:br>
              <a:rPr lang="en-US" sz="1200" dirty="0" smtClean="0"/>
            </a:br>
            <a:r>
              <a:rPr lang="en-US" sz="1200" dirty="0" smtClean="0"/>
              <a:t/>
            </a:r>
            <a:br>
              <a:rPr lang="en-US" sz="1200" dirty="0" smtClean="0"/>
            </a:br>
            <a:r>
              <a:rPr lang="en-US" sz="1200" dirty="0" smtClean="0"/>
              <a:t/>
            </a:r>
            <a:br>
              <a:rPr lang="en-US" sz="1200" dirty="0" smtClean="0"/>
            </a:br>
            <a:r>
              <a:rPr lang="en-US" sz="2000" dirty="0" smtClean="0"/>
              <a:t>1. Register a </a:t>
            </a:r>
            <a:r>
              <a:rPr lang="en-US" sz="2000" dirty="0" err="1" smtClean="0"/>
              <a:t>GiveAway</a:t>
            </a:r>
            <a:r>
              <a:rPr lang="en-US" sz="2000" dirty="0" smtClean="0"/>
              <a:t> : </a:t>
            </a:r>
            <a:r>
              <a:rPr lang="en-US" sz="1600" dirty="0"/>
              <a:t>This tab is use to submit the request for Giveaway item donation</a:t>
            </a:r>
            <a:endParaRPr lang="en-US" sz="900" dirty="0"/>
          </a:p>
        </p:txBody>
      </p:sp>
      <p:pic>
        <p:nvPicPr>
          <p:cNvPr id="6" name="Picture 5"/>
          <p:cNvPicPr/>
          <p:nvPr/>
        </p:nvPicPr>
        <p:blipFill rotWithShape="1">
          <a:blip r:embed="rId2">
            <a:extLst>
              <a:ext uri="{28A0092B-C50C-407E-A947-70E740481C1C}">
                <a14:useLocalDpi xmlns:a14="http://schemas.microsoft.com/office/drawing/2010/main" val="0"/>
              </a:ext>
            </a:extLst>
          </a:blip>
          <a:srcRect r="2421"/>
          <a:stretch/>
        </p:blipFill>
        <p:spPr bwMode="auto">
          <a:xfrm>
            <a:off x="0" y="0"/>
            <a:ext cx="6924082" cy="6858000"/>
          </a:xfrm>
          <a:prstGeom prst="rect">
            <a:avLst/>
          </a:prstGeom>
          <a:noFill/>
          <a:ln>
            <a:noFill/>
          </a:ln>
        </p:spPr>
      </p:pic>
    </p:spTree>
    <p:extLst>
      <p:ext uri="{BB962C8B-B14F-4D97-AF65-F5344CB8AC3E}">
        <p14:creationId xmlns:p14="http://schemas.microsoft.com/office/powerpoint/2010/main" val="3488471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820167" y="1066867"/>
            <a:ext cx="4189863" cy="1400530"/>
          </a:xfrm>
        </p:spPr>
        <p:txBody>
          <a:bodyPr/>
          <a:lstStyle/>
          <a:p>
            <a:r>
              <a:rPr lang="en-US" dirty="0" smtClean="0"/>
              <a:t>…Dashboard</a:t>
            </a:r>
            <a:r>
              <a:rPr lang="en-US" sz="1200" dirty="0" smtClean="0"/>
              <a:t/>
            </a:r>
            <a:br>
              <a:rPr lang="en-US" sz="1200" dirty="0" smtClean="0"/>
            </a:br>
            <a:r>
              <a:rPr lang="en-US" sz="1200" dirty="0" smtClean="0"/>
              <a:t/>
            </a:r>
            <a:br>
              <a:rPr lang="en-US" sz="1200" dirty="0" smtClean="0"/>
            </a:br>
            <a:r>
              <a:rPr lang="en-US" sz="1200" dirty="0" smtClean="0"/>
              <a:t/>
            </a:r>
            <a:br>
              <a:rPr lang="en-US" sz="1200" dirty="0" smtClean="0"/>
            </a:br>
            <a:r>
              <a:rPr lang="en-US" sz="1200" dirty="0" smtClean="0"/>
              <a:t/>
            </a:r>
            <a:br>
              <a:rPr lang="en-US" sz="1200" dirty="0" smtClean="0"/>
            </a:br>
            <a:r>
              <a:rPr lang="en-US" sz="1200" dirty="0" smtClean="0"/>
              <a:t/>
            </a:r>
            <a:br>
              <a:rPr lang="en-US" sz="1200" dirty="0" smtClean="0"/>
            </a:br>
            <a:r>
              <a:rPr lang="en-US" sz="2000" dirty="0" smtClean="0"/>
              <a:t>2. Your </a:t>
            </a:r>
            <a:r>
              <a:rPr lang="en-US" sz="2000" dirty="0" err="1" smtClean="0"/>
              <a:t>GiveAway</a:t>
            </a:r>
            <a:r>
              <a:rPr lang="en-US" sz="2000" dirty="0" smtClean="0"/>
              <a:t> Request : </a:t>
            </a:r>
            <a:r>
              <a:rPr lang="en-US" sz="1600" dirty="0"/>
              <a:t>This will show the Request dome by the user for Item submission in Inventory. </a:t>
            </a:r>
            <a:br>
              <a:rPr lang="en-US" sz="1600" dirty="0"/>
            </a:br>
            <a:endParaRPr lang="en-US" sz="2000" dirty="0"/>
          </a:p>
        </p:txBody>
      </p:sp>
      <p:pic>
        <p:nvPicPr>
          <p:cNvPr id="6" name="Picture 5"/>
          <p:cNvPicPr/>
          <p:nvPr/>
        </p:nvPicPr>
        <p:blipFill rotWithShape="1">
          <a:blip r:embed="rId2" cstate="print">
            <a:extLst>
              <a:ext uri="{28A0092B-C50C-407E-A947-70E740481C1C}">
                <a14:useLocalDpi xmlns:a14="http://schemas.microsoft.com/office/drawing/2010/main" val="0"/>
              </a:ext>
            </a:extLst>
          </a:blip>
          <a:srcRect r="2027"/>
          <a:stretch/>
        </p:blipFill>
        <p:spPr bwMode="auto">
          <a:xfrm>
            <a:off x="0" y="0"/>
            <a:ext cx="7820167" cy="6858000"/>
          </a:xfrm>
          <a:prstGeom prst="rect">
            <a:avLst/>
          </a:prstGeom>
          <a:noFill/>
          <a:ln>
            <a:noFill/>
          </a:ln>
        </p:spPr>
      </p:pic>
    </p:spTree>
    <p:extLst>
      <p:ext uri="{BB962C8B-B14F-4D97-AF65-F5344CB8AC3E}">
        <p14:creationId xmlns:p14="http://schemas.microsoft.com/office/powerpoint/2010/main" val="2567614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0604310" cy="1400530"/>
          </a:xfrm>
        </p:spPr>
        <p:txBody>
          <a:bodyPr/>
          <a:lstStyle/>
          <a:p>
            <a:r>
              <a:rPr lang="en-US" dirty="0" smtClean="0"/>
              <a:t>…Dashboard</a:t>
            </a:r>
            <a:br>
              <a:rPr lang="en-US" dirty="0" smtClean="0"/>
            </a:br>
            <a:r>
              <a:rPr lang="en-US" sz="1000" dirty="0" smtClean="0"/>
              <a:t/>
            </a:r>
            <a:br>
              <a:rPr lang="en-US" sz="1000" dirty="0" smtClean="0"/>
            </a:br>
            <a:r>
              <a:rPr lang="en-US" sz="1000" dirty="0" smtClean="0"/>
              <a:t/>
            </a:r>
            <a:br>
              <a:rPr lang="en-US" sz="1000" dirty="0" smtClean="0"/>
            </a:br>
            <a:r>
              <a:rPr lang="en-US" sz="2000" dirty="0" smtClean="0"/>
              <a:t>3</a:t>
            </a:r>
            <a:r>
              <a:rPr lang="en-US" sz="2000" dirty="0"/>
              <a:t>. </a:t>
            </a:r>
            <a:r>
              <a:rPr lang="en-US" sz="2000" dirty="0" smtClean="0"/>
              <a:t>Notifications: </a:t>
            </a:r>
            <a:r>
              <a:rPr lang="en-US" sz="1400" dirty="0" smtClean="0"/>
              <a:t>This </a:t>
            </a:r>
            <a:r>
              <a:rPr lang="en-US" sz="1400" dirty="0"/>
              <a:t>screen is for showing the mail send to the User for any type of communication done at different level of transaction . </a:t>
            </a:r>
            <a:endParaRPr lang="en-US" sz="2000" dirty="0"/>
          </a:p>
        </p:txBody>
      </p:sp>
      <p:pic>
        <p:nvPicPr>
          <p:cNvPr id="6" name="Picture 5"/>
          <p:cNvPicPr/>
          <p:nvPr/>
        </p:nvPicPr>
        <p:blipFill rotWithShape="1">
          <a:blip r:embed="rId2" cstate="print">
            <a:extLst>
              <a:ext uri="{28A0092B-C50C-407E-A947-70E740481C1C}">
                <a14:useLocalDpi xmlns:a14="http://schemas.microsoft.com/office/drawing/2010/main" val="0"/>
              </a:ext>
            </a:extLst>
          </a:blip>
          <a:srcRect r="2027"/>
          <a:stretch/>
        </p:blipFill>
        <p:spPr bwMode="auto">
          <a:xfrm>
            <a:off x="0" y="1575090"/>
            <a:ext cx="12192000" cy="5596811"/>
          </a:xfrm>
          <a:prstGeom prst="rect">
            <a:avLst/>
          </a:prstGeom>
          <a:noFill/>
          <a:ln>
            <a:noFill/>
          </a:ln>
        </p:spPr>
      </p:pic>
    </p:spTree>
    <p:extLst>
      <p:ext uri="{BB962C8B-B14F-4D97-AF65-F5344CB8AC3E}">
        <p14:creationId xmlns:p14="http://schemas.microsoft.com/office/powerpoint/2010/main" val="998213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0604310" cy="1400530"/>
          </a:xfrm>
        </p:spPr>
        <p:txBody>
          <a:bodyPr/>
          <a:lstStyle/>
          <a:p>
            <a:r>
              <a:rPr lang="en-US" dirty="0" smtClean="0"/>
              <a:t>…Dashboard</a:t>
            </a:r>
            <a:br>
              <a:rPr lang="en-US" dirty="0" smtClean="0"/>
            </a:br>
            <a:r>
              <a:rPr lang="en-US" sz="1600" dirty="0" smtClean="0"/>
              <a:t/>
            </a:r>
            <a:br>
              <a:rPr lang="en-US" sz="1600" dirty="0" smtClean="0"/>
            </a:br>
            <a:r>
              <a:rPr lang="en-US" sz="2000" dirty="0" smtClean="0"/>
              <a:t>4</a:t>
            </a:r>
            <a:r>
              <a:rPr lang="en-US" sz="2000" dirty="0"/>
              <a:t>. </a:t>
            </a:r>
            <a:r>
              <a:rPr lang="en-US" sz="2000" dirty="0" err="1" smtClean="0"/>
              <a:t>GiveAway</a:t>
            </a:r>
            <a:r>
              <a:rPr lang="en-US" sz="2000" dirty="0" smtClean="0"/>
              <a:t> Users: </a:t>
            </a:r>
            <a:r>
              <a:rPr lang="en-US" sz="1600" dirty="0"/>
              <a:t>This screen is only visible to the Application Administrator Role. This screen is for Approving / Rejecting the registered Users.</a:t>
            </a:r>
            <a:endParaRPr lang="en-US" sz="2000" dirty="0"/>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r="1731"/>
          <a:stretch/>
        </p:blipFill>
        <p:spPr bwMode="auto">
          <a:xfrm>
            <a:off x="0" y="1577954"/>
            <a:ext cx="12192000" cy="5432085"/>
          </a:xfrm>
          <a:prstGeom prst="rect">
            <a:avLst/>
          </a:prstGeom>
          <a:noFill/>
          <a:ln>
            <a:noFill/>
          </a:ln>
        </p:spPr>
      </p:pic>
    </p:spTree>
    <p:extLst>
      <p:ext uri="{BB962C8B-B14F-4D97-AF65-F5344CB8AC3E}">
        <p14:creationId xmlns:p14="http://schemas.microsoft.com/office/powerpoint/2010/main" val="3520259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660107" y="150125"/>
            <a:ext cx="5531893" cy="2292824"/>
          </a:xfrm>
        </p:spPr>
        <p:txBody>
          <a:bodyPr/>
          <a:lstStyle/>
          <a:p>
            <a:pPr lvl="0"/>
            <a:r>
              <a:rPr lang="en-US" dirty="0" smtClean="0"/>
              <a:t>…Dashboard</a:t>
            </a:r>
            <a:br>
              <a:rPr lang="en-US" dirty="0" smtClean="0"/>
            </a:br>
            <a:r>
              <a:rPr lang="en-US" dirty="0" smtClean="0"/>
              <a:t/>
            </a:r>
            <a:br>
              <a:rPr lang="en-US" dirty="0" smtClean="0"/>
            </a:br>
            <a:r>
              <a:rPr lang="en-US" sz="2000" dirty="0"/>
              <a:t>5. </a:t>
            </a:r>
            <a:r>
              <a:rPr lang="en-US" sz="2000" dirty="0" smtClean="0"/>
              <a:t>Inventory: </a:t>
            </a:r>
            <a:r>
              <a:rPr lang="en-US" sz="1600" dirty="0"/>
              <a:t>This screen is proving the following facilities to the </a:t>
            </a:r>
            <a:r>
              <a:rPr lang="en-US" sz="1600" dirty="0" smtClean="0"/>
              <a:t>Users:</a:t>
            </a:r>
            <a:br>
              <a:rPr lang="en-US" sz="1600" dirty="0" smtClean="0"/>
            </a:br>
            <a:r>
              <a:rPr lang="en-US" sz="1600" dirty="0" smtClean="0"/>
              <a:t/>
            </a:r>
            <a:br>
              <a:rPr lang="en-US" sz="1600" dirty="0" smtClean="0"/>
            </a:br>
            <a:r>
              <a:rPr lang="en-US" sz="1400" dirty="0"/>
              <a:t/>
            </a:r>
            <a:br>
              <a:rPr lang="en-US" sz="1400" dirty="0"/>
            </a:br>
            <a:endParaRPr lang="en-US" sz="2000" dirty="0"/>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r="1703"/>
          <a:stretch/>
        </p:blipFill>
        <p:spPr bwMode="auto">
          <a:xfrm>
            <a:off x="0" y="0"/>
            <a:ext cx="6660107" cy="6858000"/>
          </a:xfrm>
          <a:prstGeom prst="rect">
            <a:avLst/>
          </a:prstGeom>
          <a:noFill/>
          <a:ln>
            <a:noFill/>
          </a:ln>
        </p:spPr>
      </p:pic>
      <p:sp>
        <p:nvSpPr>
          <p:cNvPr id="2" name="TextBox 1"/>
          <p:cNvSpPr txBox="1"/>
          <p:nvPr/>
        </p:nvSpPr>
        <p:spPr>
          <a:xfrm>
            <a:off x="6769290" y="2251880"/>
            <a:ext cx="5008728" cy="4001095"/>
          </a:xfrm>
          <a:prstGeom prst="rect">
            <a:avLst/>
          </a:prstGeom>
          <a:noFill/>
        </p:spPr>
        <p:txBody>
          <a:bodyPr wrap="square" rtlCol="0">
            <a:spAutoFit/>
          </a:bodyPr>
          <a:lstStyle/>
          <a:p>
            <a:r>
              <a:rPr lang="en-US" sz="1200" dirty="0"/>
              <a:t>Volunteer Users and Application administrator can see in their dashboard the list of available items in the inventory. </a:t>
            </a:r>
            <a:br>
              <a:rPr lang="en-US" sz="1200" dirty="0"/>
            </a:br>
            <a:r>
              <a:rPr lang="en-US" sz="1200" dirty="0"/>
              <a:t/>
            </a:r>
            <a:br>
              <a:rPr lang="en-US" sz="1200" dirty="0"/>
            </a:br>
            <a:r>
              <a:rPr lang="en-US" sz="1200" dirty="0"/>
              <a:t>For any available item in the inventory, volunteer/administrator can request to acquire that item by just few clicks. </a:t>
            </a:r>
            <a:br>
              <a:rPr lang="en-US" sz="1200" dirty="0"/>
            </a:br>
            <a:r>
              <a:rPr lang="en-US" sz="1200" dirty="0"/>
              <a:t/>
            </a:r>
            <a:br>
              <a:rPr lang="en-US" sz="1200" dirty="0"/>
            </a:br>
            <a:r>
              <a:rPr lang="en-US" sz="1200" dirty="0"/>
              <a:t>Application administrator is able to see all the raised requests and can approve/reject them. If approved, item count for the requested type gets decreased. </a:t>
            </a:r>
            <a:br>
              <a:rPr lang="en-US" sz="1200" dirty="0"/>
            </a:br>
            <a:r>
              <a:rPr lang="en-US" sz="1200" dirty="0"/>
              <a:t/>
            </a:r>
            <a:br>
              <a:rPr lang="en-US" sz="1200" dirty="0"/>
            </a:br>
            <a:r>
              <a:rPr lang="en-US" sz="1200" dirty="0"/>
              <a:t>If the item count requested is equal to the total item count for that category, upon approval of that request inventory count for that category becomes zero. </a:t>
            </a:r>
            <a:br>
              <a:rPr lang="en-US" sz="1200" dirty="0"/>
            </a:br>
            <a:r>
              <a:rPr lang="en-US" sz="1200" dirty="0"/>
              <a:t/>
            </a:r>
            <a:br>
              <a:rPr lang="en-US" sz="1200" dirty="0"/>
            </a:br>
            <a:r>
              <a:rPr lang="en-US" sz="1200" dirty="0"/>
              <a:t>Inventory count is maintained at every instance of request-&gt;approve/reject cycle. </a:t>
            </a:r>
            <a:br>
              <a:rPr lang="en-US" sz="1200" dirty="0"/>
            </a:br>
            <a:r>
              <a:rPr lang="en-US" sz="1200" dirty="0"/>
              <a:t/>
            </a:r>
            <a:br>
              <a:rPr lang="en-US" sz="1200" dirty="0"/>
            </a:br>
            <a:r>
              <a:rPr lang="en-US" sz="1200" dirty="0"/>
              <a:t>Item approved accounts for Outreach volunteer to acquire them and utilize for the need they have analyzed. Once they deliver the items, they update in their dashboard where the item was delivered and is being use</a:t>
            </a:r>
            <a:r>
              <a:rPr lang="en-US" sz="1400" dirty="0"/>
              <a:t>d.</a:t>
            </a:r>
            <a:endParaRPr lang="en-US" sz="1200" dirty="0"/>
          </a:p>
        </p:txBody>
      </p:sp>
    </p:spTree>
    <p:extLst>
      <p:ext uri="{BB962C8B-B14F-4D97-AF65-F5344CB8AC3E}">
        <p14:creationId xmlns:p14="http://schemas.microsoft.com/office/powerpoint/2010/main" val="4116848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0604310" cy="1400530"/>
          </a:xfrm>
        </p:spPr>
        <p:txBody>
          <a:bodyPr/>
          <a:lstStyle/>
          <a:p>
            <a:r>
              <a:rPr lang="en-US" dirty="0" smtClean="0"/>
              <a:t>Comprehensive Report</a:t>
            </a:r>
            <a:br>
              <a:rPr lang="en-US" dirty="0" smtClean="0"/>
            </a:br>
            <a:r>
              <a:rPr lang="en-US" sz="1600" dirty="0" smtClean="0"/>
              <a:t/>
            </a:r>
            <a:br>
              <a:rPr lang="en-US" sz="1600" dirty="0" smtClean="0"/>
            </a:br>
            <a:r>
              <a:rPr lang="en-US" sz="1600" dirty="0" err="1" smtClean="0"/>
              <a:t>GiveAway</a:t>
            </a:r>
            <a:r>
              <a:rPr lang="en-US" sz="1600" dirty="0" smtClean="0"/>
              <a:t> </a:t>
            </a:r>
            <a:r>
              <a:rPr lang="en-US" sz="1600" dirty="0"/>
              <a:t>application provides a comprehensive reporting system which allows admin to get to know the status of inventory at any </a:t>
            </a:r>
            <a:r>
              <a:rPr lang="en-US" sz="1600" dirty="0" smtClean="0"/>
              <a:t>time on basis of different </a:t>
            </a:r>
            <a:r>
              <a:rPr lang="en-US" sz="1600" dirty="0"/>
              <a:t>facts </a:t>
            </a:r>
            <a:r>
              <a:rPr lang="en-US" sz="1600" dirty="0" smtClean="0"/>
              <a:t>and time </a:t>
            </a:r>
            <a:r>
              <a:rPr lang="en-US" sz="1600" dirty="0"/>
              <a:t>dimension </a:t>
            </a:r>
            <a:r>
              <a:rPr lang="en-US" sz="1600" dirty="0" smtClean="0"/>
              <a:t>. </a:t>
            </a:r>
            <a:r>
              <a:rPr lang="en-US" sz="1600" dirty="0"/>
              <a:t>The Reports can be generated by Admin users </a:t>
            </a:r>
            <a:r>
              <a:rPr lang="en-US" sz="1600" dirty="0" smtClean="0"/>
              <a:t>only.</a:t>
            </a:r>
            <a:endParaRPr lang="en-US" sz="2000" dirty="0"/>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r="1369"/>
          <a:stretch/>
        </p:blipFill>
        <p:spPr bwMode="auto">
          <a:xfrm>
            <a:off x="0" y="1687138"/>
            <a:ext cx="12192000" cy="5457470"/>
          </a:xfrm>
          <a:prstGeom prst="rect">
            <a:avLst/>
          </a:prstGeom>
          <a:noFill/>
          <a:ln>
            <a:noFill/>
          </a:ln>
        </p:spPr>
      </p:pic>
    </p:spTree>
    <p:extLst>
      <p:ext uri="{BB962C8B-B14F-4D97-AF65-F5344CB8AC3E}">
        <p14:creationId xmlns:p14="http://schemas.microsoft.com/office/powerpoint/2010/main" val="41893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9034818" cy="6858000"/>
          </a:xfrm>
          <a:prstGeom prst="rect">
            <a:avLst/>
          </a:prstGeom>
        </p:spPr>
      </p:pic>
      <p:sp>
        <p:nvSpPr>
          <p:cNvPr id="7" name="TextBox 6"/>
          <p:cNvSpPr txBox="1"/>
          <p:nvPr/>
        </p:nvSpPr>
        <p:spPr>
          <a:xfrm>
            <a:off x="9034819" y="1624084"/>
            <a:ext cx="2647666" cy="1384995"/>
          </a:xfrm>
          <a:prstGeom prst="rect">
            <a:avLst/>
          </a:prstGeom>
          <a:noFill/>
        </p:spPr>
        <p:txBody>
          <a:bodyPr wrap="square" rtlCol="0">
            <a:spAutoFit/>
          </a:bodyPr>
          <a:lstStyle/>
          <a:p>
            <a:r>
              <a:rPr lang="en-US" sz="2800" dirty="0" smtClean="0"/>
              <a:t>Performance/ Load Testing Using </a:t>
            </a:r>
            <a:r>
              <a:rPr lang="en-US" sz="2800" dirty="0" err="1" smtClean="0"/>
              <a:t>JMeter</a:t>
            </a:r>
            <a:endParaRPr lang="en-US" sz="2800" dirty="0"/>
          </a:p>
        </p:txBody>
      </p:sp>
      <p:sp>
        <p:nvSpPr>
          <p:cNvPr id="8" name="TextBox 7"/>
          <p:cNvSpPr txBox="1"/>
          <p:nvPr/>
        </p:nvSpPr>
        <p:spPr>
          <a:xfrm>
            <a:off x="9034818" y="3261815"/>
            <a:ext cx="3157182" cy="738664"/>
          </a:xfrm>
          <a:prstGeom prst="rect">
            <a:avLst/>
          </a:prstGeom>
          <a:noFill/>
        </p:spPr>
        <p:txBody>
          <a:bodyPr wrap="square" rtlCol="0">
            <a:spAutoFit/>
          </a:bodyPr>
          <a:lstStyle/>
          <a:p>
            <a:r>
              <a:rPr lang="en-US" sz="1400" dirty="0" err="1" smtClean="0"/>
              <a:t>JMeter</a:t>
            </a:r>
            <a:r>
              <a:rPr lang="en-US" sz="1400" dirty="0" smtClean="0"/>
              <a:t> </a:t>
            </a:r>
            <a:r>
              <a:rPr lang="en-US" sz="1400" dirty="0"/>
              <a:t>configure for 100 users to hit </a:t>
            </a:r>
            <a:r>
              <a:rPr lang="en-US" sz="1400" dirty="0" err="1"/>
              <a:t>EventManagement</a:t>
            </a:r>
            <a:r>
              <a:rPr lang="en-US" sz="1400" dirty="0"/>
              <a:t> </a:t>
            </a:r>
            <a:r>
              <a:rPr lang="en-US" sz="1400" dirty="0" err="1"/>
              <a:t>Microservice</a:t>
            </a:r>
            <a:r>
              <a:rPr lang="en-US" sz="1400" dirty="0"/>
              <a:t> for 10 minutes.</a:t>
            </a:r>
          </a:p>
        </p:txBody>
      </p:sp>
    </p:spTree>
    <p:extLst>
      <p:ext uri="{BB962C8B-B14F-4D97-AF65-F5344CB8AC3E}">
        <p14:creationId xmlns:p14="http://schemas.microsoft.com/office/powerpoint/2010/main" val="62006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6787" y="1417966"/>
            <a:ext cx="11507702" cy="2762295"/>
          </a:xfrm>
          <a:prstGeom prst="rect">
            <a:avLst/>
          </a:prstGeom>
        </p:spPr>
        <p:txBody>
          <a:bodyPr wrap="square">
            <a:spAutoFit/>
          </a:bodyPr>
          <a:lstStyle/>
          <a:p>
            <a:pPr marL="342900" indent="-342900">
              <a:lnSpc>
                <a:spcPct val="90000"/>
              </a:lnSpc>
              <a:spcBef>
                <a:spcPts val="1000"/>
              </a:spcBef>
              <a:buClr>
                <a:schemeClr val="bg2">
                  <a:lumMod val="40000"/>
                  <a:lumOff val="60000"/>
                </a:schemeClr>
              </a:buClr>
              <a:buSzPct val="80000"/>
              <a:buFont typeface="Wingdings" panose="05000000000000000000" pitchFamily="2" charset="2"/>
              <a:buChar char="v"/>
            </a:pPr>
            <a:r>
              <a:rPr lang="en-US" dirty="0"/>
              <a:t>Maintaining a Book Library has been kept as a future scope of development in the </a:t>
            </a:r>
            <a:r>
              <a:rPr lang="en-US" dirty="0" smtClean="0"/>
              <a:t>application.</a:t>
            </a:r>
          </a:p>
          <a:p>
            <a:pPr marL="342900" indent="-342900">
              <a:lnSpc>
                <a:spcPct val="90000"/>
              </a:lnSpc>
              <a:spcBef>
                <a:spcPts val="1000"/>
              </a:spcBef>
              <a:buClr>
                <a:schemeClr val="bg2">
                  <a:lumMod val="40000"/>
                  <a:lumOff val="60000"/>
                </a:schemeClr>
              </a:buClr>
              <a:buSzPct val="80000"/>
              <a:buFont typeface="Wingdings" panose="05000000000000000000" pitchFamily="2" charset="2"/>
              <a:buChar char="v"/>
            </a:pPr>
            <a:endParaRPr lang="en-US" dirty="0" smtClean="0"/>
          </a:p>
          <a:p>
            <a:pPr marL="342900" indent="-342900">
              <a:lnSpc>
                <a:spcPct val="90000"/>
              </a:lnSpc>
              <a:spcBef>
                <a:spcPts val="1000"/>
              </a:spcBef>
              <a:buClr>
                <a:schemeClr val="bg2">
                  <a:lumMod val="40000"/>
                  <a:lumOff val="60000"/>
                </a:schemeClr>
              </a:buClr>
              <a:buSzPct val="80000"/>
              <a:buFont typeface="Wingdings" panose="05000000000000000000" pitchFamily="2" charset="2"/>
              <a:buChar char="v"/>
            </a:pPr>
            <a:r>
              <a:rPr lang="en-US" dirty="0" smtClean="0"/>
              <a:t>The </a:t>
            </a:r>
            <a:r>
              <a:rPr lang="en-US" dirty="0"/>
              <a:t>application’s architecture </a:t>
            </a:r>
            <a:r>
              <a:rPr lang="en-US" dirty="0" smtClean="0"/>
              <a:t>and build phase has </a:t>
            </a:r>
            <a:r>
              <a:rPr lang="en-US" dirty="0"/>
              <a:t>been </a:t>
            </a:r>
            <a:r>
              <a:rPr lang="en-US" dirty="0" smtClean="0"/>
              <a:t>covered </a:t>
            </a:r>
            <a:r>
              <a:rPr lang="en-US" dirty="0"/>
              <a:t>in such a way that it is very easier to leverage and scale the application to include a full-fledged Book Library for needy as well. This will help in generating the minimum revenue that can help website run un-interruptedly</a:t>
            </a:r>
            <a:r>
              <a:rPr lang="en-US" dirty="0" smtClean="0"/>
              <a:t>.</a:t>
            </a:r>
            <a:r>
              <a:rPr lang="en-US" sz="1500" dirty="0" smtClean="0">
                <a:latin typeface="+mj-lt"/>
                <a:ea typeface="+mj-ea"/>
                <a:cs typeface="+mj-cs"/>
              </a:rPr>
              <a:t/>
            </a:r>
            <a:br>
              <a:rPr lang="en-US" sz="1500" dirty="0" smtClean="0">
                <a:latin typeface="+mj-lt"/>
                <a:ea typeface="+mj-ea"/>
                <a:cs typeface="+mj-cs"/>
              </a:rPr>
            </a:br>
            <a:endParaRPr lang="en-US" sz="1500" dirty="0" smtClean="0">
              <a:latin typeface="+mj-lt"/>
              <a:ea typeface="+mj-ea"/>
              <a:cs typeface="+mj-cs"/>
            </a:endParaRPr>
          </a:p>
          <a:p>
            <a:pPr marL="228600" indent="-285750">
              <a:spcBef>
                <a:spcPts val="1000"/>
              </a:spcBef>
              <a:buClr>
                <a:schemeClr val="bg2">
                  <a:lumMod val="40000"/>
                  <a:lumOff val="60000"/>
                </a:schemeClr>
              </a:buClr>
              <a:buSzPct val="80000"/>
              <a:buFont typeface="Wingdings" panose="05000000000000000000" pitchFamily="2" charset="2"/>
              <a:buChar char="v"/>
            </a:pPr>
            <a:r>
              <a:rPr lang="en-US" dirty="0"/>
              <a:t>We also aim to make this application to be used widely by making it available across </a:t>
            </a:r>
            <a:r>
              <a:rPr lang="en-US" dirty="0" smtClean="0"/>
              <a:t>different locations</a:t>
            </a:r>
            <a:r>
              <a:rPr lang="en-US" dirty="0"/>
              <a:t>, outside of India as well. Once we have the approval we will plan for adding more no of warehouse centers at other locations. </a:t>
            </a:r>
          </a:p>
        </p:txBody>
      </p:sp>
      <p:sp>
        <p:nvSpPr>
          <p:cNvPr id="6" name="Title 1"/>
          <p:cNvSpPr txBox="1">
            <a:spLocks/>
          </p:cNvSpPr>
          <p:nvPr/>
        </p:nvSpPr>
        <p:spPr>
          <a:xfrm>
            <a:off x="646787" y="27296"/>
            <a:ext cx="10927580" cy="952496"/>
          </a:xfrm>
          <a:prstGeom prst="rect">
            <a:avLst/>
          </a:prstGeom>
        </p:spPr>
        <p:txBody>
          <a:bodyPr vert="horz" lIns="91440" tIns="45720" rIns="91440" bIns="45720" rtlCol="0" anchor="b">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t>In Bucket List for Crescent’s – </a:t>
            </a:r>
            <a:r>
              <a:rPr lang="en-US" sz="2800" b="1" dirty="0" err="1" smtClean="0"/>
              <a:t>GiveAwayApp</a:t>
            </a:r>
            <a:r>
              <a:rPr lang="en-US" sz="2800" b="1" dirty="0" smtClean="0"/>
              <a:t> / Future Scope </a:t>
            </a:r>
            <a:endParaRPr lang="en-US" sz="2800" b="1" dirty="0"/>
          </a:p>
        </p:txBody>
      </p:sp>
    </p:spTree>
    <p:extLst>
      <p:ext uri="{BB962C8B-B14F-4D97-AF65-F5344CB8AC3E}">
        <p14:creationId xmlns:p14="http://schemas.microsoft.com/office/powerpoint/2010/main" val="218807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89823" y="406149"/>
            <a:ext cx="7289074" cy="1107996"/>
          </a:xfrm>
          <a:prstGeom prst="rect">
            <a:avLst/>
          </a:prstGeom>
          <a:noFill/>
        </p:spPr>
        <p:txBody>
          <a:bodyPr wrap="square" lIns="91440" tIns="45720" rIns="91440" bIns="45720">
            <a:spAutoFit/>
          </a:bodyPr>
          <a:lstStyle/>
          <a:p>
            <a:pPr algn="ctr"/>
            <a:r>
              <a:rPr lang="en-US" sz="6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a:t>
            </a:r>
            <a:r>
              <a:rPr lang="en-US" sz="3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6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You</a:t>
            </a:r>
            <a:endPar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56" y="2141944"/>
            <a:ext cx="2857143" cy="2857143"/>
          </a:xfrm>
          <a:prstGeom prst="rect">
            <a:avLst/>
          </a:prstGeom>
        </p:spPr>
      </p:pic>
      <p:sp>
        <p:nvSpPr>
          <p:cNvPr id="7" name="TextBox 6"/>
          <p:cNvSpPr txBox="1"/>
          <p:nvPr/>
        </p:nvSpPr>
        <p:spPr>
          <a:xfrm>
            <a:off x="3457432" y="2223076"/>
            <a:ext cx="8652680" cy="1862048"/>
          </a:xfrm>
          <a:prstGeom prst="rect">
            <a:avLst/>
          </a:prstGeom>
          <a:noFill/>
        </p:spPr>
        <p:txBody>
          <a:bodyPr wrap="square" rtlCol="0">
            <a:spAutoFit/>
          </a:bodyPr>
          <a:lstStyle/>
          <a:p>
            <a:r>
              <a:rPr lang="en-US" sz="11500" b="1" dirty="0" smtClean="0"/>
              <a:t>CRESCENT</a:t>
            </a:r>
            <a:endParaRPr lang="en-US" sz="11500" b="1" dirty="0"/>
          </a:p>
        </p:txBody>
      </p:sp>
      <p:sp>
        <p:nvSpPr>
          <p:cNvPr id="8" name="TextBox 7"/>
          <p:cNvSpPr txBox="1"/>
          <p:nvPr/>
        </p:nvSpPr>
        <p:spPr>
          <a:xfrm>
            <a:off x="3623479" y="3989214"/>
            <a:ext cx="8404745" cy="646331"/>
          </a:xfrm>
          <a:prstGeom prst="rect">
            <a:avLst/>
          </a:prstGeom>
          <a:noFill/>
        </p:spPr>
        <p:txBody>
          <a:bodyPr wrap="square" rtlCol="0">
            <a:spAutoFit/>
          </a:bodyPr>
          <a:lstStyle/>
          <a:p>
            <a:r>
              <a:rPr lang="en-US" sz="3200" b="1" dirty="0" smtClean="0">
                <a:latin typeface="+mj-lt"/>
                <a:ea typeface="Cambria Math" panose="02040503050406030204" pitchFamily="18" charset="0"/>
              </a:rPr>
              <a:t>#</a:t>
            </a:r>
            <a:r>
              <a:rPr lang="en-US" sz="3200" b="1" dirty="0" err="1" smtClean="0">
                <a:latin typeface="+mj-lt"/>
                <a:ea typeface="Cambria Math" panose="02040503050406030204" pitchFamily="18" charset="0"/>
              </a:rPr>
              <a:t>AGiveAwayApp</a:t>
            </a:r>
            <a:r>
              <a:rPr lang="en-US" sz="3200" b="1" dirty="0" smtClean="0">
                <a:latin typeface="+mj-lt"/>
                <a:ea typeface="Cambria Math" panose="02040503050406030204" pitchFamily="18" charset="0"/>
              </a:rPr>
              <a:t> </a:t>
            </a:r>
            <a:r>
              <a:rPr lang="en-US" sz="3600" b="1" i="1" dirty="0" smtClean="0">
                <a:latin typeface="Monotype Corsiva" panose="03010101010201010101" pitchFamily="66" charset="0"/>
                <a:ea typeface="Cambria Math" panose="02040503050406030204" pitchFamily="18" charset="0"/>
              </a:rPr>
              <a:t>- Cherish the Joy of Giving!</a:t>
            </a:r>
            <a:endParaRPr lang="en-US" sz="3600" b="1" i="1" dirty="0">
              <a:latin typeface="Monotype Corsiva" panose="03010101010201010101" pitchFamily="66" charset="0"/>
              <a:ea typeface="Cambria Math" panose="02040503050406030204" pitchFamily="18" charset="0"/>
            </a:endParaRPr>
          </a:p>
        </p:txBody>
      </p:sp>
    </p:spTree>
    <p:extLst>
      <p:ext uri="{BB962C8B-B14F-4D97-AF65-F5344CB8AC3E}">
        <p14:creationId xmlns:p14="http://schemas.microsoft.com/office/powerpoint/2010/main" val="24557367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27580" cy="1400530"/>
          </a:xfrm>
        </p:spPr>
        <p:txBody>
          <a:bodyPr>
            <a:normAutofit/>
          </a:bodyPr>
          <a:lstStyle/>
          <a:p>
            <a:r>
              <a:rPr lang="en-US" sz="2800" b="1" dirty="0"/>
              <a:t>Key Features offered by Crescent’s – </a:t>
            </a:r>
            <a:r>
              <a:rPr lang="en-US" sz="2800" b="1" dirty="0" err="1"/>
              <a:t>GiveAwayApp</a:t>
            </a:r>
            <a:r>
              <a:rPr lang="en-US" sz="2800" b="1" dirty="0"/>
              <a:t> </a:t>
            </a:r>
          </a:p>
        </p:txBody>
      </p:sp>
      <p:sp>
        <p:nvSpPr>
          <p:cNvPr id="3" name="Content Placeholder 2"/>
          <p:cNvSpPr>
            <a:spLocks noGrp="1"/>
          </p:cNvSpPr>
          <p:nvPr>
            <p:ph idx="1"/>
          </p:nvPr>
        </p:nvSpPr>
        <p:spPr>
          <a:xfrm>
            <a:off x="646111" y="1045030"/>
            <a:ext cx="11345591" cy="5603964"/>
          </a:xfrm>
        </p:spPr>
        <p:txBody>
          <a:bodyPr>
            <a:normAutofit lnSpcReduction="10000"/>
          </a:bodyPr>
          <a:lstStyle/>
          <a:p>
            <a:pPr marL="0" indent="0">
              <a:buNone/>
            </a:pPr>
            <a:endParaRPr lang="en-US" dirty="0"/>
          </a:p>
          <a:p>
            <a:pPr>
              <a:buFont typeface="Wingdings" panose="05000000000000000000" pitchFamily="2" charset="2"/>
              <a:buChar char="v"/>
            </a:pPr>
            <a:r>
              <a:rPr lang="en-US" sz="2100" b="1" dirty="0" smtClean="0"/>
              <a:t>Users Engagement</a:t>
            </a:r>
            <a:endParaRPr lang="en-US" sz="2100" b="1" dirty="0"/>
          </a:p>
          <a:p>
            <a:pPr marL="685800" lvl="1">
              <a:buFont typeface="Wingdings" panose="05000000000000000000" pitchFamily="2" charset="2"/>
              <a:buChar char="§"/>
            </a:pPr>
            <a:r>
              <a:rPr lang="en-US" sz="1500" dirty="0"/>
              <a:t>This application is targeted to increase the reach of Outreach. It brings people from all over India, even outside from our organization, to come forward and contribute in the extraordinary program for noble cause called ‘Outreach’ by Cognizant.</a:t>
            </a:r>
          </a:p>
          <a:p>
            <a:pPr marL="685800" lvl="1">
              <a:buFont typeface="Wingdings" panose="05000000000000000000" pitchFamily="2" charset="2"/>
              <a:buChar char="§"/>
            </a:pPr>
            <a:r>
              <a:rPr lang="en-US" sz="1500" dirty="0" smtClean="0"/>
              <a:t>A </a:t>
            </a:r>
            <a:r>
              <a:rPr lang="en-US" sz="1500" dirty="0"/>
              <a:t>user can login only when they have registered on this application. While registering, if the user has selected the type of user as Volunteering user, then the account is activated instantly and post registration user gets the confirmation modal to continue with the application through logging in</a:t>
            </a:r>
            <a:r>
              <a:rPr lang="en-US" sz="1500" dirty="0" smtClean="0"/>
              <a:t>. </a:t>
            </a:r>
            <a:br>
              <a:rPr lang="en-US" sz="1500" dirty="0" smtClean="0"/>
            </a:br>
            <a:endParaRPr lang="en-US" sz="1500" dirty="0" smtClean="0"/>
          </a:p>
          <a:p>
            <a:pPr>
              <a:lnSpc>
                <a:spcPct val="90000"/>
              </a:lnSpc>
              <a:buFont typeface="Wingdings" panose="05000000000000000000" pitchFamily="2" charset="2"/>
              <a:buChar char="v"/>
            </a:pPr>
            <a:r>
              <a:rPr lang="en-US" sz="2100" b="1" dirty="0" smtClean="0"/>
              <a:t>Efficient role Management for different User Role’s in the application</a:t>
            </a:r>
            <a:br>
              <a:rPr lang="en-US" sz="2100" b="1" dirty="0" smtClean="0"/>
            </a:br>
            <a:endParaRPr lang="en-US" sz="2100" b="1" dirty="0" smtClean="0"/>
          </a:p>
          <a:p>
            <a:pPr>
              <a:lnSpc>
                <a:spcPct val="90000"/>
              </a:lnSpc>
              <a:buFont typeface="Wingdings" panose="05000000000000000000" pitchFamily="2" charset="2"/>
              <a:buChar char="v"/>
            </a:pPr>
            <a:r>
              <a:rPr lang="en-US" sz="2100" b="1" dirty="0" smtClean="0"/>
              <a:t>Dedicated Mailing System for providing real time update to users for every change in inventory-warehouse cycle</a:t>
            </a:r>
            <a:br>
              <a:rPr lang="en-US" sz="2100" b="1" dirty="0" smtClean="0"/>
            </a:br>
            <a:endParaRPr lang="en-US" sz="2100" b="1" dirty="0" smtClean="0"/>
          </a:p>
          <a:p>
            <a:pPr>
              <a:lnSpc>
                <a:spcPct val="90000"/>
              </a:lnSpc>
              <a:buFont typeface="Wingdings" panose="05000000000000000000" pitchFamily="2" charset="2"/>
              <a:buChar char="v"/>
            </a:pPr>
            <a:r>
              <a:rPr lang="en-US" sz="2100" b="1" dirty="0" smtClean="0"/>
              <a:t>Give Away belonging, and spread smiles – ‘</a:t>
            </a:r>
            <a:r>
              <a:rPr lang="en-US" sz="2100" b="1" dirty="0" err="1" smtClean="0"/>
              <a:t>GiveAwayRequest</a:t>
            </a:r>
            <a:r>
              <a:rPr lang="en-US" sz="2100" b="1" dirty="0" smtClean="0"/>
              <a:t> Management’</a:t>
            </a:r>
            <a:endParaRPr lang="en-US" sz="2100" b="1" dirty="0"/>
          </a:p>
          <a:p>
            <a:pPr lvl="1">
              <a:buFont typeface="Wingdings" panose="05000000000000000000" pitchFamily="2" charset="2"/>
              <a:buChar char="§"/>
            </a:pPr>
            <a:r>
              <a:rPr lang="en-US" sz="1500" dirty="0"/>
              <a:t>Registered users, despite of any role, they can raise a request to give away something for a better cause. For each request of giveaway, user gets a unique user request token which is unique for that request. Once approved by administrator, user can submit their items to the warehouse they had selected while raising the request. </a:t>
            </a:r>
          </a:p>
        </p:txBody>
      </p:sp>
    </p:spTree>
    <p:extLst>
      <p:ext uri="{BB962C8B-B14F-4D97-AF65-F5344CB8AC3E}">
        <p14:creationId xmlns:p14="http://schemas.microsoft.com/office/powerpoint/2010/main" val="147049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6787" y="1417966"/>
            <a:ext cx="11507702" cy="4572534"/>
          </a:xfrm>
          <a:prstGeom prst="rect">
            <a:avLst/>
          </a:prstGeom>
        </p:spPr>
        <p:txBody>
          <a:bodyPr wrap="square">
            <a:spAutoFit/>
          </a:bodyPr>
          <a:lstStyle/>
          <a:p>
            <a:pPr marL="342900" indent="-342900">
              <a:lnSpc>
                <a:spcPct val="90000"/>
              </a:lnSpc>
              <a:spcBef>
                <a:spcPts val="1000"/>
              </a:spcBef>
              <a:buClr>
                <a:schemeClr val="bg2">
                  <a:lumMod val="40000"/>
                  <a:lumOff val="60000"/>
                </a:schemeClr>
              </a:buClr>
              <a:buSzPct val="80000"/>
              <a:buFont typeface="Wingdings" panose="05000000000000000000" pitchFamily="2" charset="2"/>
              <a:buChar char="v"/>
            </a:pPr>
            <a:r>
              <a:rPr lang="en-US" sz="2100" b="1" dirty="0" smtClean="0">
                <a:latin typeface="+mj-lt"/>
                <a:ea typeface="+mj-ea"/>
                <a:cs typeface="+mj-cs"/>
              </a:rPr>
              <a:t>Collecting items and Disbursing smiles – ‘Inventory Management’</a:t>
            </a:r>
            <a:endParaRPr lang="en-US" sz="2100" b="1" dirty="0">
              <a:latin typeface="+mj-lt"/>
              <a:ea typeface="+mj-ea"/>
              <a:cs typeface="+mj-cs"/>
            </a:endParaRPr>
          </a:p>
          <a:p>
            <a:pPr marL="685800" lvl="1" indent="-285750">
              <a:spcBef>
                <a:spcPts val="1000"/>
              </a:spcBef>
              <a:buClr>
                <a:schemeClr val="bg2">
                  <a:lumMod val="40000"/>
                  <a:lumOff val="60000"/>
                </a:schemeClr>
              </a:buClr>
              <a:buSzPct val="80000"/>
              <a:buFont typeface="Wingdings" panose="05000000000000000000" pitchFamily="2" charset="2"/>
              <a:buChar char="§"/>
            </a:pPr>
            <a:r>
              <a:rPr lang="en-US" sz="1500" dirty="0">
                <a:latin typeface="+mj-lt"/>
                <a:ea typeface="+mj-ea"/>
                <a:cs typeface="+mj-cs"/>
              </a:rPr>
              <a:t>Volunteer Users and Application administrator can see in their dashboard the list of available items in the inventory. </a:t>
            </a:r>
          </a:p>
          <a:p>
            <a:pPr marL="685800" lvl="1" indent="-285750">
              <a:spcBef>
                <a:spcPts val="1000"/>
              </a:spcBef>
              <a:buClr>
                <a:schemeClr val="bg2">
                  <a:lumMod val="40000"/>
                  <a:lumOff val="60000"/>
                </a:schemeClr>
              </a:buClr>
              <a:buSzPct val="80000"/>
              <a:buFont typeface="Wingdings" panose="05000000000000000000" pitchFamily="2" charset="2"/>
              <a:buChar char="§"/>
            </a:pPr>
            <a:r>
              <a:rPr lang="en-US" sz="1500" dirty="0">
                <a:latin typeface="+mj-lt"/>
                <a:ea typeface="+mj-ea"/>
                <a:cs typeface="+mj-cs"/>
              </a:rPr>
              <a:t>For any available item in the inventory, volunteer/administrator can request to acquire that item by just few clicks. </a:t>
            </a:r>
          </a:p>
          <a:p>
            <a:pPr marL="685800" lvl="1" indent="-285750">
              <a:spcBef>
                <a:spcPts val="1000"/>
              </a:spcBef>
              <a:buClr>
                <a:schemeClr val="bg2">
                  <a:lumMod val="40000"/>
                  <a:lumOff val="60000"/>
                </a:schemeClr>
              </a:buClr>
              <a:buSzPct val="80000"/>
              <a:buFont typeface="Wingdings" panose="05000000000000000000" pitchFamily="2" charset="2"/>
              <a:buChar char="§"/>
            </a:pPr>
            <a:r>
              <a:rPr lang="en-US" sz="1500" dirty="0">
                <a:latin typeface="+mj-lt"/>
                <a:ea typeface="+mj-ea"/>
                <a:cs typeface="+mj-cs"/>
              </a:rPr>
              <a:t>Application administrator is able to see all the raised requests and can approve/reject them. If approved, item count for the requested type gets decreased. </a:t>
            </a:r>
          </a:p>
          <a:p>
            <a:pPr marL="685800" lvl="1" indent="-285750">
              <a:spcBef>
                <a:spcPts val="1000"/>
              </a:spcBef>
              <a:buClr>
                <a:schemeClr val="bg2">
                  <a:lumMod val="40000"/>
                  <a:lumOff val="60000"/>
                </a:schemeClr>
              </a:buClr>
              <a:buSzPct val="80000"/>
              <a:buFont typeface="Wingdings" panose="05000000000000000000" pitchFamily="2" charset="2"/>
              <a:buChar char="§"/>
            </a:pPr>
            <a:r>
              <a:rPr lang="en-US" sz="1500" dirty="0">
                <a:latin typeface="+mj-lt"/>
                <a:ea typeface="+mj-ea"/>
                <a:cs typeface="+mj-cs"/>
              </a:rPr>
              <a:t>If the item count requested is equal to the total item count for that category, upon approval of that request inventory count for that category becomes zero. Inventory count is maintained at every instance of request-&gt;approve/reject cycle. </a:t>
            </a:r>
          </a:p>
          <a:p>
            <a:pPr marL="685800" lvl="1" indent="-285750">
              <a:spcBef>
                <a:spcPts val="1000"/>
              </a:spcBef>
              <a:buClr>
                <a:schemeClr val="bg2">
                  <a:lumMod val="40000"/>
                  <a:lumOff val="60000"/>
                </a:schemeClr>
              </a:buClr>
              <a:buSzPct val="80000"/>
              <a:buFont typeface="Wingdings" panose="05000000000000000000" pitchFamily="2" charset="2"/>
              <a:buChar char="§"/>
            </a:pPr>
            <a:r>
              <a:rPr lang="en-US" sz="1500" dirty="0">
                <a:latin typeface="+mj-lt"/>
                <a:ea typeface="+mj-ea"/>
                <a:cs typeface="+mj-cs"/>
              </a:rPr>
              <a:t>Item approved accounts for Outreach volunteer to acquire them and utilize for the need they have analyzed. Once they deliver the items, they  update in their dashboard where the item was delivered and is being used</a:t>
            </a:r>
            <a:r>
              <a:rPr lang="en-US" sz="1500" dirty="0" smtClean="0">
                <a:latin typeface="+mj-lt"/>
                <a:ea typeface="+mj-ea"/>
                <a:cs typeface="+mj-cs"/>
              </a:rPr>
              <a:t>.</a:t>
            </a:r>
            <a:br>
              <a:rPr lang="en-US" sz="1500" dirty="0" smtClean="0">
                <a:latin typeface="+mj-lt"/>
                <a:ea typeface="+mj-ea"/>
                <a:cs typeface="+mj-cs"/>
              </a:rPr>
            </a:br>
            <a:endParaRPr lang="en-US" sz="1500" dirty="0">
              <a:latin typeface="+mj-lt"/>
              <a:ea typeface="+mj-ea"/>
              <a:cs typeface="+mj-cs"/>
            </a:endParaRPr>
          </a:p>
          <a:p>
            <a:pPr marL="342900" indent="-342900">
              <a:lnSpc>
                <a:spcPct val="90000"/>
              </a:lnSpc>
              <a:spcBef>
                <a:spcPts val="1000"/>
              </a:spcBef>
              <a:buClr>
                <a:schemeClr val="bg2">
                  <a:lumMod val="40000"/>
                  <a:lumOff val="60000"/>
                </a:schemeClr>
              </a:buClr>
              <a:buSzPct val="80000"/>
              <a:buFont typeface="Wingdings" panose="05000000000000000000" pitchFamily="2" charset="2"/>
              <a:buChar char="v"/>
            </a:pPr>
            <a:r>
              <a:rPr lang="en-US" sz="2100" b="1" dirty="0" smtClean="0">
                <a:latin typeface="+mj-lt"/>
                <a:ea typeface="+mj-ea"/>
                <a:cs typeface="+mj-cs"/>
              </a:rPr>
              <a:t>Real time and visually attractive status projection in Dashboard Screen </a:t>
            </a:r>
            <a:endParaRPr lang="en-US" sz="2100" b="1" dirty="0">
              <a:latin typeface="+mj-lt"/>
              <a:ea typeface="+mj-ea"/>
              <a:cs typeface="+mj-cs"/>
            </a:endParaRPr>
          </a:p>
          <a:p>
            <a:pPr marL="685800" lvl="1" indent="-285750">
              <a:spcBef>
                <a:spcPts val="1000"/>
              </a:spcBef>
              <a:buClr>
                <a:schemeClr val="bg2">
                  <a:lumMod val="40000"/>
                  <a:lumOff val="60000"/>
                </a:schemeClr>
              </a:buClr>
              <a:buSzPct val="80000"/>
              <a:buFont typeface="Wingdings" panose="05000000000000000000" pitchFamily="2" charset="2"/>
              <a:buChar char="§"/>
            </a:pPr>
            <a:r>
              <a:rPr lang="en-US" sz="1500" dirty="0">
                <a:latin typeface="+mj-lt"/>
                <a:ea typeface="+mj-ea"/>
                <a:cs typeface="+mj-cs"/>
              </a:rPr>
              <a:t>At every moment of register-&gt;request-&gt;approve/reject cycle for items, inventory dashboard is updated instantly providing real time data to admins. </a:t>
            </a:r>
          </a:p>
          <a:p>
            <a:endParaRPr lang="en-US" sz="1500" dirty="0"/>
          </a:p>
        </p:txBody>
      </p:sp>
      <p:sp>
        <p:nvSpPr>
          <p:cNvPr id="6" name="Title 1"/>
          <p:cNvSpPr txBox="1">
            <a:spLocks/>
          </p:cNvSpPr>
          <p:nvPr/>
        </p:nvSpPr>
        <p:spPr>
          <a:xfrm>
            <a:off x="646787" y="27296"/>
            <a:ext cx="10927580" cy="952496"/>
          </a:xfrm>
          <a:prstGeom prst="rect">
            <a:avLst/>
          </a:prstGeom>
        </p:spPr>
        <p:txBody>
          <a:bodyPr vert="horz" lIns="91440" tIns="45720" rIns="91440" bIns="45720" rtlCol="0" anchor="b">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t>Key Features offered by Crescent’s – </a:t>
            </a:r>
            <a:r>
              <a:rPr lang="en-US" sz="2800" b="1" dirty="0" err="1" smtClean="0"/>
              <a:t>GiveAwayApp</a:t>
            </a:r>
            <a:r>
              <a:rPr lang="en-US" sz="2800" b="1" dirty="0" smtClean="0"/>
              <a:t> </a:t>
            </a:r>
            <a:endParaRPr lang="en-US" sz="2800" b="1" dirty="0"/>
          </a:p>
        </p:txBody>
      </p:sp>
    </p:spTree>
    <p:extLst>
      <p:ext uri="{BB962C8B-B14F-4D97-AF65-F5344CB8AC3E}">
        <p14:creationId xmlns:p14="http://schemas.microsoft.com/office/powerpoint/2010/main" val="349896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6787" y="1417966"/>
            <a:ext cx="11507702" cy="4560736"/>
          </a:xfrm>
          <a:prstGeom prst="rect">
            <a:avLst/>
          </a:prstGeom>
        </p:spPr>
        <p:txBody>
          <a:bodyPr wrap="square">
            <a:spAutoFit/>
          </a:bodyPr>
          <a:lstStyle/>
          <a:p>
            <a:pPr marL="342900" indent="-342900">
              <a:lnSpc>
                <a:spcPct val="90000"/>
              </a:lnSpc>
              <a:spcBef>
                <a:spcPts val="1000"/>
              </a:spcBef>
              <a:buClr>
                <a:schemeClr val="bg2">
                  <a:lumMod val="40000"/>
                  <a:lumOff val="60000"/>
                </a:schemeClr>
              </a:buClr>
              <a:buSzPct val="80000"/>
              <a:buFont typeface="Wingdings" panose="05000000000000000000" pitchFamily="2" charset="2"/>
              <a:buChar char="v"/>
            </a:pPr>
            <a:r>
              <a:rPr lang="en-US" sz="2100" b="1" dirty="0" smtClean="0">
                <a:latin typeface="+mj-lt"/>
                <a:ea typeface="+mj-ea"/>
                <a:cs typeface="+mj-cs"/>
              </a:rPr>
              <a:t>Comprehensive Reporting System with Graphical representation and downloadable format option</a:t>
            </a:r>
            <a:br>
              <a:rPr lang="en-US" sz="2100" b="1" dirty="0" smtClean="0">
                <a:latin typeface="+mj-lt"/>
                <a:ea typeface="+mj-ea"/>
                <a:cs typeface="+mj-cs"/>
              </a:rPr>
            </a:br>
            <a:endParaRPr lang="en-US" sz="2100" b="1" dirty="0">
              <a:latin typeface="+mj-lt"/>
              <a:ea typeface="+mj-ea"/>
              <a:cs typeface="+mj-cs"/>
            </a:endParaRPr>
          </a:p>
          <a:p>
            <a:pPr marL="685800" lvl="1" indent="-285750">
              <a:spcBef>
                <a:spcPts val="1000"/>
              </a:spcBef>
              <a:buClr>
                <a:schemeClr val="bg2">
                  <a:lumMod val="40000"/>
                  <a:lumOff val="60000"/>
                </a:schemeClr>
              </a:buClr>
              <a:buSzPct val="80000"/>
              <a:buFont typeface="Wingdings" panose="05000000000000000000" pitchFamily="2" charset="2"/>
              <a:buChar char="§"/>
            </a:pPr>
            <a:r>
              <a:rPr lang="en-US" sz="1500" dirty="0" err="1">
                <a:latin typeface="+mj-lt"/>
                <a:ea typeface="+mj-ea"/>
                <a:cs typeface="+mj-cs"/>
              </a:rPr>
              <a:t>GiveAway</a:t>
            </a:r>
            <a:r>
              <a:rPr lang="en-US" sz="1500" dirty="0">
                <a:latin typeface="+mj-lt"/>
                <a:ea typeface="+mj-ea"/>
                <a:cs typeface="+mj-cs"/>
              </a:rPr>
              <a:t> application provides a comprehensive reporting system which allows admin to get to know the status of inventory at any time. The Reports can be generated by Admin users only. </a:t>
            </a:r>
          </a:p>
          <a:p>
            <a:pPr marL="685800" lvl="1" indent="-285750">
              <a:spcBef>
                <a:spcPts val="1000"/>
              </a:spcBef>
              <a:buClr>
                <a:schemeClr val="bg2">
                  <a:lumMod val="40000"/>
                  <a:lumOff val="60000"/>
                </a:schemeClr>
              </a:buClr>
              <a:buSzPct val="80000"/>
              <a:buFont typeface="Wingdings" panose="05000000000000000000" pitchFamily="2" charset="2"/>
              <a:buChar char="§"/>
            </a:pPr>
            <a:r>
              <a:rPr lang="en-US" sz="1500" dirty="0">
                <a:latin typeface="+mj-lt"/>
                <a:ea typeface="+mj-ea"/>
                <a:cs typeface="+mj-cs"/>
              </a:rPr>
              <a:t>The reporting system has been designed in such a way that it provides report on inventory data based on certain facts such as Item Category, Item Status and Application Users</a:t>
            </a:r>
            <a:r>
              <a:rPr lang="en-US" sz="1500" dirty="0" smtClean="0">
                <a:latin typeface="+mj-lt"/>
                <a:ea typeface="+mj-ea"/>
                <a:cs typeface="+mj-cs"/>
              </a:rPr>
              <a:t>.</a:t>
            </a:r>
          </a:p>
          <a:p>
            <a:pPr marL="685800" lvl="1" indent="-285750">
              <a:spcBef>
                <a:spcPts val="1000"/>
              </a:spcBef>
              <a:buClr>
                <a:schemeClr val="bg2">
                  <a:lumMod val="40000"/>
                  <a:lumOff val="60000"/>
                </a:schemeClr>
              </a:buClr>
              <a:buSzPct val="80000"/>
              <a:buFont typeface="Wingdings" panose="05000000000000000000" pitchFamily="2" charset="2"/>
              <a:buChar char="§"/>
            </a:pPr>
            <a:r>
              <a:rPr lang="en-US" sz="1500" dirty="0" smtClean="0">
                <a:latin typeface="+mj-lt"/>
                <a:ea typeface="+mj-ea"/>
                <a:cs typeface="+mj-cs"/>
              </a:rPr>
              <a:t> </a:t>
            </a:r>
            <a:r>
              <a:rPr lang="en-US" sz="1500" dirty="0">
                <a:latin typeface="+mj-lt"/>
                <a:ea typeface="+mj-ea"/>
                <a:cs typeface="+mj-cs"/>
              </a:rPr>
              <a:t>The report is calculated over the dimension of time, with input parameter such as year, respective quarter and respective month. </a:t>
            </a:r>
          </a:p>
          <a:p>
            <a:pPr marL="685800" lvl="1" indent="-285750">
              <a:spcBef>
                <a:spcPts val="1000"/>
              </a:spcBef>
              <a:buClr>
                <a:schemeClr val="bg2">
                  <a:lumMod val="40000"/>
                  <a:lumOff val="60000"/>
                </a:schemeClr>
              </a:buClr>
              <a:buSzPct val="80000"/>
              <a:buFont typeface="Wingdings" panose="05000000000000000000" pitchFamily="2" charset="2"/>
              <a:buChar char="§"/>
            </a:pPr>
            <a:r>
              <a:rPr lang="en-US" sz="1500" dirty="0">
                <a:latin typeface="+mj-lt"/>
                <a:ea typeface="+mj-ea"/>
                <a:cs typeface="+mj-cs"/>
              </a:rPr>
              <a:t>According to the fact and dimension selection, our reporting system generates a bar graph in the application UI and also generates a detailed excel file with information which helps in projecting the real time data in an immersive way together</a:t>
            </a:r>
            <a:r>
              <a:rPr lang="en-US" sz="1500" dirty="0" smtClean="0">
                <a:latin typeface="+mj-lt"/>
                <a:ea typeface="+mj-ea"/>
                <a:cs typeface="+mj-cs"/>
              </a:rPr>
              <a:t>.</a:t>
            </a:r>
            <a:br>
              <a:rPr lang="en-US" sz="1500" dirty="0" smtClean="0">
                <a:latin typeface="+mj-lt"/>
                <a:ea typeface="+mj-ea"/>
                <a:cs typeface="+mj-cs"/>
              </a:rPr>
            </a:br>
            <a:endParaRPr lang="en-US" sz="1500" dirty="0" smtClean="0">
              <a:latin typeface="+mj-lt"/>
              <a:ea typeface="+mj-ea"/>
              <a:cs typeface="+mj-cs"/>
            </a:endParaRPr>
          </a:p>
          <a:p>
            <a:pPr marL="228600" indent="-285750">
              <a:spcBef>
                <a:spcPts val="1000"/>
              </a:spcBef>
              <a:buClr>
                <a:schemeClr val="bg2">
                  <a:lumMod val="40000"/>
                  <a:lumOff val="60000"/>
                </a:schemeClr>
              </a:buClr>
              <a:buSzPct val="80000"/>
              <a:buFont typeface="Wingdings" panose="05000000000000000000" pitchFamily="2" charset="2"/>
              <a:buChar char="v"/>
            </a:pPr>
            <a:r>
              <a:rPr lang="en-US" sz="2100" b="1" dirty="0">
                <a:latin typeface="+mj-lt"/>
                <a:ea typeface="+mj-ea"/>
                <a:cs typeface="+mj-cs"/>
              </a:rPr>
              <a:t>Technologically upgraded, and brilliantly architected with the best design patterns and Cache Implementation to make hit on the performance as </a:t>
            </a:r>
            <a:r>
              <a:rPr lang="en-US" sz="2100" b="1" dirty="0" smtClean="0">
                <a:latin typeface="+mj-lt"/>
                <a:ea typeface="+mj-ea"/>
                <a:cs typeface="+mj-cs"/>
              </a:rPr>
              <a:t>minimal </a:t>
            </a:r>
            <a:r>
              <a:rPr lang="en-US" sz="2100" b="1" dirty="0">
                <a:latin typeface="+mj-lt"/>
                <a:ea typeface="+mj-ea"/>
                <a:cs typeface="+mj-cs"/>
              </a:rPr>
              <a:t>as possible.</a:t>
            </a:r>
          </a:p>
        </p:txBody>
      </p:sp>
      <p:sp>
        <p:nvSpPr>
          <p:cNvPr id="6" name="Title 1"/>
          <p:cNvSpPr txBox="1">
            <a:spLocks/>
          </p:cNvSpPr>
          <p:nvPr/>
        </p:nvSpPr>
        <p:spPr>
          <a:xfrm>
            <a:off x="646787" y="27296"/>
            <a:ext cx="10927580" cy="952496"/>
          </a:xfrm>
          <a:prstGeom prst="rect">
            <a:avLst/>
          </a:prstGeom>
        </p:spPr>
        <p:txBody>
          <a:bodyPr vert="horz" lIns="91440" tIns="45720" rIns="91440" bIns="45720" rtlCol="0" anchor="b">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t>Key Features offered by Crescent’s – </a:t>
            </a:r>
            <a:r>
              <a:rPr lang="en-US" sz="2800" b="1" dirty="0" err="1" smtClean="0"/>
              <a:t>GiveAwayApp</a:t>
            </a:r>
            <a:r>
              <a:rPr lang="en-US" sz="2800" b="1" dirty="0" smtClean="0"/>
              <a:t> </a:t>
            </a:r>
            <a:endParaRPr lang="en-US" sz="2800" b="1" dirty="0"/>
          </a:p>
        </p:txBody>
      </p:sp>
    </p:spTree>
    <p:extLst>
      <p:ext uri="{BB962C8B-B14F-4D97-AF65-F5344CB8AC3E}">
        <p14:creationId xmlns:p14="http://schemas.microsoft.com/office/powerpoint/2010/main" val="50429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806" y="2285332"/>
            <a:ext cx="899848" cy="89984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4882" y="3656015"/>
            <a:ext cx="1331652" cy="112139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312" y="2185220"/>
            <a:ext cx="704205" cy="1309822"/>
          </a:xfrm>
          <a:prstGeom prst="rect">
            <a:avLst/>
          </a:prstGeom>
        </p:spPr>
      </p:pic>
      <p:pic>
        <p:nvPicPr>
          <p:cNvPr id="1028" name="Picture 4" descr="https://upload.wikimedia.org/wikipedia/commons/thumb/4/44/Spring_Framework_Logo_2018.svg/1280px-Spring_Framework_Logo_2018.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39520" y="4036064"/>
            <a:ext cx="1951688" cy="50164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tokalabs.com/wp-content/uploads/2017/11/jenkins-logo-l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54370" y="2185220"/>
            <a:ext cx="1823350" cy="1367513"/>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www.stickpng.com/assets/images/5847f5bdcef1014c0b5e489c.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232" y="3704282"/>
            <a:ext cx="1024858" cy="1024858"/>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s://www.optimum7.com/wp-content/uploads/2013/04/CSS3.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26165" y="5005818"/>
            <a:ext cx="688082" cy="965199"/>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s://www.zuaneducation.com/blog/wp-content/uploads/2017/02/Bootstrap.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08947" y="3590700"/>
            <a:ext cx="823589" cy="823589"/>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https://ya-webdesign.com/images/spring-logo-png-4.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915624" y="3442213"/>
            <a:ext cx="1475231" cy="774497"/>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https://user-images.githubusercontent.com/27962005/35682934-68b84abe-0730-11e8-926d-66ae93aa4b1d.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67748" y="4811736"/>
            <a:ext cx="1144967" cy="848253"/>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http://cdn.springtutorials.com/wp-content/uploads/2015/10/spring-security.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8244" y="4537709"/>
            <a:ext cx="635473" cy="841413"/>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https://dzone.com/storage/temp/9726778-jmeter.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9821" y="3277517"/>
            <a:ext cx="2232783" cy="758547"/>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https://about.gitlab.com/images/press/logo/png/gitlab-logo-gray-stacked-rgb.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062703" y="4847582"/>
            <a:ext cx="1652601" cy="1497848"/>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https://avatars2.githubusercontent.com/u/874086?v=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196425" y="4702128"/>
            <a:ext cx="1659577" cy="1659577"/>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p:cNvCxnSpPr/>
          <p:nvPr/>
        </p:nvCxnSpPr>
        <p:spPr>
          <a:xfrm flipH="1">
            <a:off x="2713265" y="2578099"/>
            <a:ext cx="13648" cy="361922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073945" y="2579589"/>
            <a:ext cx="13648" cy="361922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9667611" y="2578098"/>
            <a:ext cx="13648" cy="361922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1072" name="Picture 48" descr="Related imag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339038" y="5934016"/>
            <a:ext cx="2062988" cy="587345"/>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Related image"/>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725366" y="5273859"/>
            <a:ext cx="1042391" cy="772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008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2919" y="245660"/>
            <a:ext cx="4803824" cy="1400530"/>
          </a:xfrm>
        </p:spPr>
        <p:txBody>
          <a:bodyPr/>
          <a:lstStyle/>
          <a:p>
            <a:r>
              <a:rPr lang="en-US" dirty="0" smtClean="0"/>
              <a:t>Home</a:t>
            </a:r>
            <a:br>
              <a:rPr lang="en-US" dirty="0" smtClean="0"/>
            </a:br>
            <a:r>
              <a:rPr lang="en-US" dirty="0" smtClean="0"/>
              <a:t/>
            </a:r>
            <a:br>
              <a:rPr lang="en-US" dirty="0" smtClean="0"/>
            </a:br>
            <a:r>
              <a:rPr lang="en-US" sz="2000" dirty="0" err="1">
                <a:latin typeface="+mn-lt"/>
              </a:rPr>
              <a:t>Home</a:t>
            </a:r>
            <a:r>
              <a:rPr lang="en-US" sz="2000" dirty="0">
                <a:latin typeface="+mn-lt"/>
              </a:rPr>
              <a:t> page will show </a:t>
            </a:r>
            <a:r>
              <a:rPr lang="en-US" sz="2000" dirty="0" smtClean="0">
                <a:latin typeface="+mn-lt"/>
              </a:rPr>
              <a:t>Events </a:t>
            </a:r>
            <a:r>
              <a:rPr lang="en-US" sz="2000" dirty="0">
                <a:latin typeface="+mn-lt"/>
              </a:rPr>
              <a:t>created in chronological </a:t>
            </a:r>
            <a:r>
              <a:rPr lang="en-US" sz="2000" dirty="0" smtClean="0">
                <a:latin typeface="+mn-lt"/>
              </a:rPr>
              <a:t>order.</a:t>
            </a:r>
            <a:endParaRPr lang="en-US" sz="2000" dirty="0">
              <a:latin typeface="+mn-lt"/>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229225" cy="6858000"/>
          </a:xfrm>
          <a:prstGeom prst="rect">
            <a:avLst/>
          </a:prstGeom>
          <a:noFill/>
          <a:ln>
            <a:noFill/>
          </a:ln>
        </p:spPr>
      </p:pic>
    </p:spTree>
    <p:extLst>
      <p:ext uri="{BB962C8B-B14F-4D97-AF65-F5344CB8AC3E}">
        <p14:creationId xmlns:p14="http://schemas.microsoft.com/office/powerpoint/2010/main" val="938160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454185" cy="1555845"/>
          </a:xfrm>
        </p:spPr>
        <p:txBody>
          <a:bodyPr/>
          <a:lstStyle/>
          <a:p>
            <a:r>
              <a:rPr lang="en-US" dirty="0" smtClean="0"/>
              <a:t>Login</a:t>
            </a:r>
            <a:br>
              <a:rPr lang="en-US" dirty="0" smtClean="0"/>
            </a:br>
            <a:r>
              <a:rPr lang="en-US" sz="1600" dirty="0" smtClean="0"/>
              <a:t/>
            </a:r>
            <a:br>
              <a:rPr lang="en-US" sz="1600" dirty="0" smtClean="0"/>
            </a:br>
            <a:r>
              <a:rPr lang="en-US" sz="1400" dirty="0"/>
              <a:t>Users login to the application using their credentials. If credentials provided are valid, then they are logged into the application and the home page equips its self with bunch of options that are only available if a user has logged in.</a:t>
            </a:r>
          </a:p>
        </p:txBody>
      </p:sp>
      <p:pic>
        <p:nvPicPr>
          <p:cNvPr id="7" name="Picture 6"/>
          <p:cNvPicPr/>
          <p:nvPr/>
        </p:nvPicPr>
        <p:blipFill rotWithShape="1">
          <a:blip r:embed="rId2">
            <a:extLst>
              <a:ext uri="{28A0092B-C50C-407E-A947-70E740481C1C}">
                <a14:useLocalDpi xmlns:a14="http://schemas.microsoft.com/office/drawing/2010/main" val="0"/>
              </a:ext>
            </a:extLst>
          </a:blip>
          <a:srcRect r="3257"/>
          <a:stretch/>
        </p:blipFill>
        <p:spPr bwMode="auto">
          <a:xfrm>
            <a:off x="0" y="1542203"/>
            <a:ext cx="12192000" cy="5616054"/>
          </a:xfrm>
          <a:prstGeom prst="rect">
            <a:avLst/>
          </a:prstGeom>
          <a:noFill/>
          <a:ln>
            <a:noFill/>
          </a:ln>
        </p:spPr>
      </p:pic>
    </p:spTree>
    <p:extLst>
      <p:ext uri="{BB962C8B-B14F-4D97-AF65-F5344CB8AC3E}">
        <p14:creationId xmlns:p14="http://schemas.microsoft.com/office/powerpoint/2010/main" val="346974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1568" y="109183"/>
            <a:ext cx="5304313" cy="5745708"/>
          </a:xfrm>
        </p:spPr>
        <p:txBody>
          <a:bodyPr/>
          <a:lstStyle/>
          <a:p>
            <a:r>
              <a:rPr lang="en-US" dirty="0" err="1" smtClean="0"/>
              <a:t>SignUp</a:t>
            </a:r>
            <a:r>
              <a:rPr lang="en-US" dirty="0" smtClean="0"/>
              <a:t/>
            </a:r>
            <a:br>
              <a:rPr lang="en-US" dirty="0" smtClean="0"/>
            </a:br>
            <a:r>
              <a:rPr lang="en-US" sz="1400" dirty="0" smtClean="0"/>
              <a:t/>
            </a:r>
            <a:br>
              <a:rPr lang="en-US" sz="1400" dirty="0" smtClean="0"/>
            </a:br>
            <a:r>
              <a:rPr lang="en-US" sz="1400" dirty="0" smtClean="0"/>
              <a:t>	</a:t>
            </a:r>
            <a:br>
              <a:rPr lang="en-US" sz="1400" dirty="0" smtClean="0"/>
            </a:br>
            <a:r>
              <a:rPr lang="en-US" sz="1800" dirty="0" smtClean="0"/>
              <a:t>A </a:t>
            </a:r>
            <a:r>
              <a:rPr lang="en-US" sz="1800" dirty="0"/>
              <a:t>User </a:t>
            </a:r>
            <a:r>
              <a:rPr lang="en-US" sz="1800" dirty="0" smtClean="0"/>
              <a:t>has </a:t>
            </a:r>
            <a:r>
              <a:rPr lang="en-US" sz="1800" dirty="0"/>
              <a:t>to register him/ her for any transaction in application. While registering, if the user has selected the type of user as Volunteering user, then the account is activated instantly and post registration user gets the confirmation modal to continue with the application through logging in. </a:t>
            </a:r>
            <a:br>
              <a:rPr lang="en-US" sz="1800" dirty="0"/>
            </a:br>
            <a:r>
              <a:rPr lang="en-US" sz="1800" dirty="0"/>
              <a:t/>
            </a:r>
            <a:br>
              <a:rPr lang="en-US" sz="1800" dirty="0"/>
            </a:br>
            <a:r>
              <a:rPr lang="en-US" sz="1800" dirty="0" smtClean="0"/>
              <a:t/>
            </a:r>
            <a:br>
              <a:rPr lang="en-US" sz="1800" dirty="0" smtClean="0"/>
            </a:br>
            <a:r>
              <a:rPr lang="en-US" sz="1800" dirty="0" smtClean="0"/>
              <a:t>For </a:t>
            </a:r>
            <a:r>
              <a:rPr lang="en-US" sz="1800" dirty="0"/>
              <a:t>rest of the users, account doesn’t get approved instantly. The application administrator has to approve user registration request for Outreach </a:t>
            </a:r>
            <a:r>
              <a:rPr lang="en-US" sz="1800" dirty="0" smtClean="0"/>
              <a:t>Volunteer users and Application Administrators</a:t>
            </a:r>
            <a:r>
              <a:rPr lang="en-US" dirty="0" smtClean="0"/>
              <a:t>. </a:t>
            </a:r>
            <a:endParaRPr lang="en-US" dirty="0"/>
          </a:p>
        </p:txBody>
      </p:sp>
      <p:pic>
        <p:nvPicPr>
          <p:cNvPr id="6" name="Picture 5"/>
          <p:cNvPicPr/>
          <p:nvPr/>
        </p:nvPicPr>
        <p:blipFill rotWithShape="1">
          <a:blip r:embed="rId2">
            <a:extLst>
              <a:ext uri="{28A0092B-C50C-407E-A947-70E740481C1C}">
                <a14:useLocalDpi xmlns:a14="http://schemas.microsoft.com/office/drawing/2010/main" val="0"/>
              </a:ext>
            </a:extLst>
          </a:blip>
          <a:srcRect r="1291"/>
          <a:stretch/>
        </p:blipFill>
        <p:spPr bwMode="auto">
          <a:xfrm>
            <a:off x="18314" y="0"/>
            <a:ext cx="5968149" cy="6858000"/>
          </a:xfrm>
          <a:prstGeom prst="rect">
            <a:avLst/>
          </a:prstGeom>
          <a:noFill/>
          <a:ln>
            <a:noFill/>
          </a:ln>
        </p:spPr>
      </p:pic>
    </p:spTree>
    <p:extLst>
      <p:ext uri="{BB962C8B-B14F-4D97-AF65-F5344CB8AC3E}">
        <p14:creationId xmlns:p14="http://schemas.microsoft.com/office/powerpoint/2010/main" val="4243598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4792" y="97875"/>
            <a:ext cx="9404723" cy="3341359"/>
          </a:xfrm>
        </p:spPr>
        <p:txBody>
          <a:bodyPr/>
          <a:lstStyle/>
          <a:p>
            <a:r>
              <a:rPr lang="en-US" dirty="0" smtClean="0"/>
              <a:t>Inbox</a:t>
            </a:r>
            <a:br>
              <a:rPr lang="en-US" dirty="0" smtClean="0"/>
            </a:br>
            <a:r>
              <a:rPr lang="en-US" sz="600" dirty="0" smtClean="0"/>
              <a:t/>
            </a:r>
            <a:br>
              <a:rPr lang="en-US" sz="600" dirty="0" smtClean="0"/>
            </a:br>
            <a:r>
              <a:rPr lang="en-US" sz="600" dirty="0" smtClean="0"/>
              <a:t/>
            </a:r>
            <a:br>
              <a:rPr lang="en-US" sz="600" dirty="0" smtClean="0"/>
            </a:br>
            <a:r>
              <a:rPr lang="en-US" sz="1600" dirty="0" smtClean="0"/>
              <a:t>This </a:t>
            </a:r>
            <a:r>
              <a:rPr lang="en-US" sz="1600" dirty="0"/>
              <a:t>screen is for showing the mail </a:t>
            </a:r>
            <a:r>
              <a:rPr lang="en-US" sz="1600" dirty="0" smtClean="0"/>
              <a:t>sent </a:t>
            </a:r>
            <a:r>
              <a:rPr lang="en-US" sz="1600" dirty="0"/>
              <a:t>to the User for any type of communication done at different level of </a:t>
            </a:r>
            <a:r>
              <a:rPr lang="en-US" sz="1600" dirty="0" smtClean="0"/>
              <a:t>transactions </a:t>
            </a:r>
            <a:r>
              <a:rPr lang="en-US" sz="1600" dirty="0"/>
              <a:t>. </a:t>
            </a:r>
            <a:r>
              <a:rPr lang="en-US" sz="1600" dirty="0" smtClean="0"/>
              <a:t>For example: </a:t>
            </a:r>
            <a:r>
              <a:rPr lang="en-US" sz="1600" dirty="0"/>
              <a:t>Registration.</a:t>
            </a:r>
            <a:endParaRPr lang="en-US" sz="900" dirty="0"/>
          </a:p>
        </p:txBody>
      </p:sp>
      <p:pic>
        <p:nvPicPr>
          <p:cNvPr id="6" name="Picture 5"/>
          <p:cNvPicPr/>
          <p:nvPr/>
        </p:nvPicPr>
        <p:blipFill rotWithShape="1">
          <a:blip r:embed="rId2" cstate="print">
            <a:extLst>
              <a:ext uri="{28A0092B-C50C-407E-A947-70E740481C1C}">
                <a14:useLocalDpi xmlns:a14="http://schemas.microsoft.com/office/drawing/2010/main" val="0"/>
              </a:ext>
            </a:extLst>
          </a:blip>
          <a:srcRect r="2168"/>
          <a:stretch/>
        </p:blipFill>
        <p:spPr bwMode="auto">
          <a:xfrm>
            <a:off x="0" y="1759880"/>
            <a:ext cx="12192000" cy="5220951"/>
          </a:xfrm>
          <a:prstGeom prst="rect">
            <a:avLst/>
          </a:prstGeom>
          <a:noFill/>
          <a:ln>
            <a:noFill/>
          </a:ln>
        </p:spPr>
      </p:pic>
    </p:spTree>
    <p:extLst>
      <p:ext uri="{BB962C8B-B14F-4D97-AF65-F5344CB8AC3E}">
        <p14:creationId xmlns:p14="http://schemas.microsoft.com/office/powerpoint/2010/main" val="19643063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149B2D07E1ADD4A963E568BE0890BEA" ma:contentTypeVersion="5" ma:contentTypeDescription="Create a new document." ma:contentTypeScope="" ma:versionID="c5ca303a21ec1312e6869e042ad1edcf">
  <xsd:schema xmlns:xsd="http://www.w3.org/2001/XMLSchema" xmlns:xs="http://www.w3.org/2001/XMLSchema" xmlns:p="http://schemas.microsoft.com/office/2006/metadata/properties" xmlns:ns2="c6557531-9886-47c6-8972-00a7fe8f5432" xmlns:ns3="dd1bf9ad-f51f-4384-b8b4-0d7629e083c0" targetNamespace="http://schemas.microsoft.com/office/2006/metadata/properties" ma:root="true" ma:fieldsID="245c747547e075e7ed7ae695cd983d60" ns2:_="" ns3:_="">
    <xsd:import namespace="c6557531-9886-47c6-8972-00a7fe8f5432"/>
    <xsd:import namespace="dd1bf9ad-f51f-4384-b8b4-0d7629e083c0"/>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557531-9886-47c6-8972-00a7fe8f54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1bf9ad-f51f-4384-b8b4-0d7629e083c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9DB32-6751-4756-8A64-5BFEAAC0760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6AEF25B-9C74-4A21-AC69-D6FD64E3DF9C}">
  <ds:schemaRefs>
    <ds:schemaRef ds:uri="http://schemas.microsoft.com/sharepoint/v3/contenttype/forms"/>
  </ds:schemaRefs>
</ds:datastoreItem>
</file>

<file path=customXml/itemProps3.xml><?xml version="1.0" encoding="utf-8"?>
<ds:datastoreItem xmlns:ds="http://schemas.openxmlformats.org/officeDocument/2006/customXml" ds:itemID="{E4ECDF3A-3A80-495A-AA91-165A0E79C207}"/>
</file>

<file path=docProps/app.xml><?xml version="1.0" encoding="utf-8"?>
<Properties xmlns="http://schemas.openxmlformats.org/officeDocument/2006/extended-properties" xmlns:vt="http://schemas.openxmlformats.org/officeDocument/2006/docPropsVTypes">
  <Template>Ion</Template>
  <TotalTime>359</TotalTime>
  <Words>439</Words>
  <Application>Microsoft Office PowerPoint</Application>
  <PresentationFormat>Widescreen</PresentationFormat>
  <Paragraphs>50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Cambria Math</vt:lpstr>
      <vt:lpstr>Century Gothic</vt:lpstr>
      <vt:lpstr>Monotype Corsiva</vt:lpstr>
      <vt:lpstr>Wingdings</vt:lpstr>
      <vt:lpstr>Wingdings 3</vt:lpstr>
      <vt:lpstr>Ion</vt:lpstr>
      <vt:lpstr>PowerPoint Presentation</vt:lpstr>
      <vt:lpstr>Key Features offered by Crescent’s – GiveAwayApp </vt:lpstr>
      <vt:lpstr>PowerPoint Presentation</vt:lpstr>
      <vt:lpstr>PowerPoint Presentation</vt:lpstr>
      <vt:lpstr>Technology Stack</vt:lpstr>
      <vt:lpstr>Home  Home page will show Events created in chronological order.</vt:lpstr>
      <vt:lpstr>Login  Users login to the application using their credentials. If credentials provided are valid, then they are logged into the application and the home page equips its self with bunch of options that are only available if a user has logged in.</vt:lpstr>
      <vt:lpstr>SignUp    A User has to register him/ her for any transaction in application. While registering, if the user has selected the type of user as Volunteering user, then the account is activated instantly and post registration user gets the confirmation modal to continue with the application through logging in.    For rest of the users, account doesn’t get approved instantly. The application administrator has to approve user registration request for Outreach Volunteer users and Application Administrators. </vt:lpstr>
      <vt:lpstr>Inbox   This screen is for showing the mail sent to the User for any type of communication done at different level of transactions . For example: Registration.</vt:lpstr>
      <vt:lpstr>Event Submission    From this screen Application administrator can create events with image on GiveAway app, which will/may be organized by Outreach people. This will help in increasing users engagement. </vt:lpstr>
      <vt:lpstr>Dashboard     1. Register a GiveAway : This tab is use to submit the request for Giveaway item donation</vt:lpstr>
      <vt:lpstr>…Dashboard     2. Your GiveAway Request : This will show the Request dome by the user for Item submission in Inventory.  </vt:lpstr>
      <vt:lpstr>…Dashboard   3. Notifications: This screen is for showing the mail send to the User for any type of communication done at different level of transaction . </vt:lpstr>
      <vt:lpstr>…Dashboard  4. GiveAway Users: This screen is only visible to the Application Administrator Role. This screen is for Approving / Rejecting the registered Users.</vt:lpstr>
      <vt:lpstr>…Dashboard  5. Inventory: This screen is proving the following facilities to the Users:   </vt:lpstr>
      <vt:lpstr>Comprehensive Report  GiveAway application provides a comprehensive reporting system which allows admin to get to know the status of inventory at any time on basis of different facts and time dimension . The Reports can be generated by Admin users only.</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R, Darshan (Cognizant)</dc:creator>
  <cp:lastModifiedBy>Koley, Bhaskar (Cognizant)</cp:lastModifiedBy>
  <cp:revision>100</cp:revision>
  <dcterms:created xsi:type="dcterms:W3CDTF">2019-04-02T17:30:31Z</dcterms:created>
  <dcterms:modified xsi:type="dcterms:W3CDTF">2019-04-16T07:47:11Z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0x0101002149B2D07E1ADD4A963E568BE0890BEA</vt:lpwstr>
  </property>
</Properties>
</file>