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74" r:id="rId3"/>
    <p:sldId id="262" r:id="rId4"/>
    <p:sldId id="264" r:id="rId5"/>
    <p:sldId id="266" r:id="rId6"/>
    <p:sldId id="268" r:id="rId7"/>
    <p:sldId id="269" r:id="rId8"/>
    <p:sldId id="270" r:id="rId9"/>
    <p:sldId id="271" r:id="rId10"/>
    <p:sldId id="276"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15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6F61B3-2222-446A-B9DA-5658C66456A6}" type="datetimeFigureOut">
              <a:rPr lang="en-US" smtClean="0"/>
              <a:t>3/30/2016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5E5FF-7353-4ABB-96C2-454F0D3179BE}" type="slidenum">
              <a:rPr lang="en-US" smtClean="0"/>
              <a:t>‹#›</a:t>
            </a:fld>
            <a:endParaRPr lang="en-US"/>
          </a:p>
        </p:txBody>
      </p:sp>
    </p:spTree>
    <p:extLst>
      <p:ext uri="{BB962C8B-B14F-4D97-AF65-F5344CB8AC3E}">
        <p14:creationId xmlns:p14="http://schemas.microsoft.com/office/powerpoint/2010/main" val="254087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6F61B3-2222-446A-B9DA-5658C66456A6}" type="datetimeFigureOut">
              <a:rPr lang="en-US" smtClean="0"/>
              <a:t>3/30/2016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5E5FF-7353-4ABB-96C2-454F0D3179BE}" type="slidenum">
              <a:rPr lang="en-US" smtClean="0"/>
              <a:t>‹#›</a:t>
            </a:fld>
            <a:endParaRPr lang="en-US"/>
          </a:p>
        </p:txBody>
      </p:sp>
    </p:spTree>
    <p:extLst>
      <p:ext uri="{BB962C8B-B14F-4D97-AF65-F5344CB8AC3E}">
        <p14:creationId xmlns:p14="http://schemas.microsoft.com/office/powerpoint/2010/main" val="2594980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6F61B3-2222-446A-B9DA-5658C66456A6}" type="datetimeFigureOut">
              <a:rPr lang="en-US" smtClean="0"/>
              <a:t>3/30/2016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5E5FF-7353-4ABB-96C2-454F0D3179BE}" type="slidenum">
              <a:rPr lang="en-US" smtClean="0"/>
              <a:t>‹#›</a:t>
            </a:fld>
            <a:endParaRPr lang="en-US"/>
          </a:p>
        </p:txBody>
      </p:sp>
    </p:spTree>
    <p:extLst>
      <p:ext uri="{BB962C8B-B14F-4D97-AF65-F5344CB8AC3E}">
        <p14:creationId xmlns:p14="http://schemas.microsoft.com/office/powerpoint/2010/main" val="2648426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6F61B3-2222-446A-B9DA-5658C66456A6}" type="datetimeFigureOut">
              <a:rPr lang="en-US" smtClean="0"/>
              <a:t>3/30/2016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5E5FF-7353-4ABB-96C2-454F0D3179BE}" type="slidenum">
              <a:rPr lang="en-US" smtClean="0"/>
              <a:t>‹#›</a:t>
            </a:fld>
            <a:endParaRPr lang="en-US"/>
          </a:p>
        </p:txBody>
      </p:sp>
    </p:spTree>
    <p:extLst>
      <p:ext uri="{BB962C8B-B14F-4D97-AF65-F5344CB8AC3E}">
        <p14:creationId xmlns:p14="http://schemas.microsoft.com/office/powerpoint/2010/main" val="3320928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6F61B3-2222-446A-B9DA-5658C66456A6}" type="datetimeFigureOut">
              <a:rPr lang="en-US" smtClean="0"/>
              <a:t>3/30/2016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5E5FF-7353-4ABB-96C2-454F0D3179BE}" type="slidenum">
              <a:rPr lang="en-US" smtClean="0"/>
              <a:t>‹#›</a:t>
            </a:fld>
            <a:endParaRPr lang="en-US"/>
          </a:p>
        </p:txBody>
      </p:sp>
    </p:spTree>
    <p:extLst>
      <p:ext uri="{BB962C8B-B14F-4D97-AF65-F5344CB8AC3E}">
        <p14:creationId xmlns:p14="http://schemas.microsoft.com/office/powerpoint/2010/main" val="3088028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6F61B3-2222-446A-B9DA-5658C66456A6}" type="datetimeFigureOut">
              <a:rPr lang="en-US" smtClean="0"/>
              <a:t>3/30/2016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5E5FF-7353-4ABB-96C2-454F0D3179BE}" type="slidenum">
              <a:rPr lang="en-US" smtClean="0"/>
              <a:t>‹#›</a:t>
            </a:fld>
            <a:endParaRPr lang="en-US"/>
          </a:p>
        </p:txBody>
      </p:sp>
    </p:spTree>
    <p:extLst>
      <p:ext uri="{BB962C8B-B14F-4D97-AF65-F5344CB8AC3E}">
        <p14:creationId xmlns:p14="http://schemas.microsoft.com/office/powerpoint/2010/main" val="775954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6F61B3-2222-446A-B9DA-5658C66456A6}" type="datetimeFigureOut">
              <a:rPr lang="en-US" smtClean="0"/>
              <a:t>3/30/2016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55E5FF-7353-4ABB-96C2-454F0D3179BE}" type="slidenum">
              <a:rPr lang="en-US" smtClean="0"/>
              <a:t>‹#›</a:t>
            </a:fld>
            <a:endParaRPr lang="en-US"/>
          </a:p>
        </p:txBody>
      </p:sp>
    </p:spTree>
    <p:extLst>
      <p:ext uri="{BB962C8B-B14F-4D97-AF65-F5344CB8AC3E}">
        <p14:creationId xmlns:p14="http://schemas.microsoft.com/office/powerpoint/2010/main" val="1857562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6F61B3-2222-446A-B9DA-5658C66456A6}" type="datetimeFigureOut">
              <a:rPr lang="en-US" smtClean="0"/>
              <a:t>3/30/2016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55E5FF-7353-4ABB-96C2-454F0D3179BE}" type="slidenum">
              <a:rPr lang="en-US" smtClean="0"/>
              <a:t>‹#›</a:t>
            </a:fld>
            <a:endParaRPr lang="en-US"/>
          </a:p>
        </p:txBody>
      </p:sp>
    </p:spTree>
    <p:extLst>
      <p:ext uri="{BB962C8B-B14F-4D97-AF65-F5344CB8AC3E}">
        <p14:creationId xmlns:p14="http://schemas.microsoft.com/office/powerpoint/2010/main" val="2737873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6F61B3-2222-446A-B9DA-5658C66456A6}" type="datetimeFigureOut">
              <a:rPr lang="en-US" smtClean="0"/>
              <a:t>3/30/2016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55E5FF-7353-4ABB-96C2-454F0D3179BE}" type="slidenum">
              <a:rPr lang="en-US" smtClean="0"/>
              <a:t>‹#›</a:t>
            </a:fld>
            <a:endParaRPr lang="en-US"/>
          </a:p>
        </p:txBody>
      </p:sp>
    </p:spTree>
    <p:extLst>
      <p:ext uri="{BB962C8B-B14F-4D97-AF65-F5344CB8AC3E}">
        <p14:creationId xmlns:p14="http://schemas.microsoft.com/office/powerpoint/2010/main" val="146091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6F61B3-2222-446A-B9DA-5658C66456A6}" type="datetimeFigureOut">
              <a:rPr lang="en-US" smtClean="0"/>
              <a:t>3/30/2016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5E5FF-7353-4ABB-96C2-454F0D3179BE}" type="slidenum">
              <a:rPr lang="en-US" smtClean="0"/>
              <a:t>‹#›</a:t>
            </a:fld>
            <a:endParaRPr lang="en-US"/>
          </a:p>
        </p:txBody>
      </p:sp>
    </p:spTree>
    <p:extLst>
      <p:ext uri="{BB962C8B-B14F-4D97-AF65-F5344CB8AC3E}">
        <p14:creationId xmlns:p14="http://schemas.microsoft.com/office/powerpoint/2010/main" val="632286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6F61B3-2222-446A-B9DA-5658C66456A6}" type="datetimeFigureOut">
              <a:rPr lang="en-US" smtClean="0"/>
              <a:t>3/30/2016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5E5FF-7353-4ABB-96C2-454F0D3179BE}" type="slidenum">
              <a:rPr lang="en-US" smtClean="0"/>
              <a:t>‹#›</a:t>
            </a:fld>
            <a:endParaRPr lang="en-US"/>
          </a:p>
        </p:txBody>
      </p:sp>
    </p:spTree>
    <p:extLst>
      <p:ext uri="{BB962C8B-B14F-4D97-AF65-F5344CB8AC3E}">
        <p14:creationId xmlns:p14="http://schemas.microsoft.com/office/powerpoint/2010/main" val="3449506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6F61B3-2222-446A-B9DA-5658C66456A6}" type="datetimeFigureOut">
              <a:rPr lang="en-US" smtClean="0"/>
              <a:t>3/30/2016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55E5FF-7353-4ABB-96C2-454F0D3179BE}" type="slidenum">
              <a:rPr lang="en-US" smtClean="0"/>
              <a:t>‹#›</a:t>
            </a:fld>
            <a:endParaRPr lang="en-US"/>
          </a:p>
        </p:txBody>
      </p:sp>
    </p:spTree>
    <p:extLst>
      <p:ext uri="{BB962C8B-B14F-4D97-AF65-F5344CB8AC3E}">
        <p14:creationId xmlns:p14="http://schemas.microsoft.com/office/powerpoint/2010/main" val="582037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Rectangle 266"/>
          <p:cNvSpPr/>
          <p:nvPr/>
        </p:nvSpPr>
        <p:spPr>
          <a:xfrm>
            <a:off x="1547802" y="1901476"/>
            <a:ext cx="9133494" cy="4914974"/>
          </a:xfrm>
          <a:prstGeom prst="rect">
            <a:avLst/>
          </a:prstGeom>
          <a:ln w="60325" cmpd="thickThin">
            <a:solidFill>
              <a:schemeClr val="accent2">
                <a:lumMod val="7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7" name="Rectangle 226"/>
          <p:cNvSpPr/>
          <p:nvPr/>
        </p:nvSpPr>
        <p:spPr>
          <a:xfrm>
            <a:off x="1648665" y="6219087"/>
            <a:ext cx="2313026" cy="462144"/>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REAL TIME API CALL TO </a:t>
            </a:r>
          </a:p>
          <a:p>
            <a:pPr algn="ctr"/>
            <a:r>
              <a:rPr lang="en-US" sz="1050" dirty="0" smtClean="0">
                <a:solidFill>
                  <a:schemeClr val="tx1"/>
                </a:solidFill>
              </a:rPr>
              <a:t>GET CUST ID FROM RELTIO FOR EXCEPTION CUSTOMERS</a:t>
            </a:r>
            <a:endParaRPr lang="en-US" sz="1050" dirty="0">
              <a:solidFill>
                <a:schemeClr val="tx1"/>
              </a:solidFill>
            </a:endParaRPr>
          </a:p>
        </p:txBody>
      </p:sp>
      <p:sp>
        <p:nvSpPr>
          <p:cNvPr id="8" name="Rectangle 7"/>
          <p:cNvSpPr/>
          <p:nvPr/>
        </p:nvSpPr>
        <p:spPr>
          <a:xfrm>
            <a:off x="9285261" y="2305319"/>
            <a:ext cx="1294191" cy="3438658"/>
          </a:xfrm>
          <a:prstGeom prst="rect">
            <a:avLst/>
          </a:prstGeom>
          <a:solidFill>
            <a:schemeClr val="accent2">
              <a:lumMod val="60000"/>
              <a:lumOff val="4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endParaRPr lang="en-US" sz="1100" dirty="0"/>
          </a:p>
        </p:txBody>
      </p:sp>
      <p:sp>
        <p:nvSpPr>
          <p:cNvPr id="92" name="Rectangle 91"/>
          <p:cNvSpPr/>
          <p:nvPr/>
        </p:nvSpPr>
        <p:spPr>
          <a:xfrm>
            <a:off x="9485241" y="2360624"/>
            <a:ext cx="960543" cy="3196509"/>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endParaRPr lang="en-US" sz="1100"/>
          </a:p>
        </p:txBody>
      </p:sp>
      <p:sp>
        <p:nvSpPr>
          <p:cNvPr id="6" name="Rectangle 5"/>
          <p:cNvSpPr/>
          <p:nvPr/>
        </p:nvSpPr>
        <p:spPr>
          <a:xfrm>
            <a:off x="1840091" y="2515672"/>
            <a:ext cx="1085326" cy="3228304"/>
          </a:xfrm>
          <a:prstGeom prst="rect">
            <a:avLst/>
          </a:prstGeom>
          <a:solidFill>
            <a:schemeClr val="accent2">
              <a:lumMod val="60000"/>
              <a:lumOff val="4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endParaRPr lang="en-US" sz="1100" dirty="0"/>
          </a:p>
        </p:txBody>
      </p:sp>
      <p:sp>
        <p:nvSpPr>
          <p:cNvPr id="7" name="Rectangle 6"/>
          <p:cNvSpPr/>
          <p:nvPr/>
        </p:nvSpPr>
        <p:spPr>
          <a:xfrm>
            <a:off x="3348991" y="2517819"/>
            <a:ext cx="5096376" cy="3258765"/>
          </a:xfrm>
          <a:prstGeom prst="rect">
            <a:avLst/>
          </a:prstGeom>
          <a:solidFill>
            <a:schemeClr val="accent6">
              <a:lumMod val="40000"/>
              <a:lumOff val="60000"/>
            </a:schemeClr>
          </a:solidFill>
          <a:ln w="34925">
            <a:solidFill>
              <a:schemeClr val="accent6">
                <a:lumMod val="75000"/>
              </a:schemeClr>
            </a:solidFill>
            <a:prstDash val="dash"/>
          </a:ln>
          <a:scene3d>
            <a:camera prst="orthographicFront"/>
            <a:lightRig rig="threePt" dir="t"/>
          </a:scene3d>
          <a:sp3d extrusionH="76200">
            <a:bevelT w="165100" prst="coolSlant"/>
            <a:extrusionClr>
              <a:schemeClr val="bg1">
                <a:lumMod val="65000"/>
              </a:schemeClr>
            </a:extrusionClr>
          </a:sp3d>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3" name="Flowchart: Multidocument 22"/>
          <p:cNvSpPr/>
          <p:nvPr/>
        </p:nvSpPr>
        <p:spPr>
          <a:xfrm>
            <a:off x="1959363" y="2781836"/>
            <a:ext cx="746971" cy="631065"/>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DB MASTER FILES</a:t>
            </a:r>
          </a:p>
        </p:txBody>
      </p:sp>
      <p:sp>
        <p:nvSpPr>
          <p:cNvPr id="25" name="Flowchart: Multidocument 24"/>
          <p:cNvSpPr/>
          <p:nvPr/>
        </p:nvSpPr>
        <p:spPr>
          <a:xfrm>
            <a:off x="1959362" y="4655660"/>
            <a:ext cx="746971" cy="631065"/>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SALES</a:t>
            </a:r>
            <a:r>
              <a:rPr lang="en-US" sz="1050" dirty="0" smtClean="0"/>
              <a:t> FILES</a:t>
            </a:r>
            <a:endParaRPr lang="en-US" sz="1050" dirty="0"/>
          </a:p>
        </p:txBody>
      </p:sp>
      <p:sp>
        <p:nvSpPr>
          <p:cNvPr id="26" name="Flowchart: Multidocument 25"/>
          <p:cNvSpPr/>
          <p:nvPr/>
        </p:nvSpPr>
        <p:spPr>
          <a:xfrm>
            <a:off x="1959363" y="3679065"/>
            <a:ext cx="746971" cy="631065"/>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AS-IS MASTER FILES</a:t>
            </a:r>
          </a:p>
        </p:txBody>
      </p:sp>
      <p:cxnSp>
        <p:nvCxnSpPr>
          <p:cNvPr id="30" name="Elbow Connector 29"/>
          <p:cNvCxnSpPr>
            <a:stCxn id="115" idx="3"/>
            <a:endCxn id="25" idx="1"/>
          </p:cNvCxnSpPr>
          <p:nvPr/>
        </p:nvCxnSpPr>
        <p:spPr>
          <a:xfrm>
            <a:off x="1383333" y="4937725"/>
            <a:ext cx="576029" cy="334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Flowchart: Decision 62"/>
          <p:cNvSpPr/>
          <p:nvPr/>
        </p:nvSpPr>
        <p:spPr>
          <a:xfrm>
            <a:off x="4073331" y="3156358"/>
            <a:ext cx="1343920" cy="701561"/>
          </a:xfrm>
          <a:prstGeom prst="flowChartDecision">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Validation Process</a:t>
            </a:r>
          </a:p>
        </p:txBody>
      </p:sp>
      <p:cxnSp>
        <p:nvCxnSpPr>
          <p:cNvPr id="75" name="Straight Arrow Connector 74"/>
          <p:cNvCxnSpPr>
            <a:stCxn id="63" idx="2"/>
            <a:endCxn id="132" idx="0"/>
          </p:cNvCxnSpPr>
          <p:nvPr/>
        </p:nvCxnSpPr>
        <p:spPr>
          <a:xfrm>
            <a:off x="4745291" y="3857919"/>
            <a:ext cx="671" cy="558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Flowchart: Multidocument 78"/>
          <p:cNvSpPr/>
          <p:nvPr/>
        </p:nvSpPr>
        <p:spPr>
          <a:xfrm>
            <a:off x="9612594" y="2602037"/>
            <a:ext cx="746971" cy="631065"/>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DB MASTER FILES</a:t>
            </a:r>
          </a:p>
        </p:txBody>
      </p:sp>
      <p:sp>
        <p:nvSpPr>
          <p:cNvPr id="81" name="Flowchart: Multidocument 80"/>
          <p:cNvSpPr/>
          <p:nvPr/>
        </p:nvSpPr>
        <p:spPr>
          <a:xfrm>
            <a:off x="5661950" y="2716969"/>
            <a:ext cx="1176272" cy="738543"/>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AS-IS MASTER FILES VALIDATED</a:t>
            </a:r>
          </a:p>
        </p:txBody>
      </p:sp>
      <p:sp>
        <p:nvSpPr>
          <p:cNvPr id="82" name="Flowchart: Multidocument 81"/>
          <p:cNvSpPr/>
          <p:nvPr/>
        </p:nvSpPr>
        <p:spPr>
          <a:xfrm>
            <a:off x="5636425" y="3890335"/>
            <a:ext cx="1058912" cy="631065"/>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SALES FILES VALIDATED</a:t>
            </a:r>
          </a:p>
        </p:txBody>
      </p:sp>
      <p:cxnSp>
        <p:nvCxnSpPr>
          <p:cNvPr id="84" name="Elbow Connector 83"/>
          <p:cNvCxnSpPr>
            <a:stCxn id="63" idx="3"/>
            <a:endCxn id="81" idx="1"/>
          </p:cNvCxnSpPr>
          <p:nvPr/>
        </p:nvCxnSpPr>
        <p:spPr>
          <a:xfrm flipV="1">
            <a:off x="5417251" y="3086241"/>
            <a:ext cx="244699" cy="42089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Flowchart: Multidocument 88"/>
          <p:cNvSpPr/>
          <p:nvPr/>
        </p:nvSpPr>
        <p:spPr>
          <a:xfrm>
            <a:off x="9592027" y="4070215"/>
            <a:ext cx="746971" cy="631065"/>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SALES MASTERFILES</a:t>
            </a:r>
          </a:p>
        </p:txBody>
      </p:sp>
      <p:sp>
        <p:nvSpPr>
          <p:cNvPr id="91" name="Flowchart: Multidocument 90"/>
          <p:cNvSpPr/>
          <p:nvPr/>
        </p:nvSpPr>
        <p:spPr>
          <a:xfrm>
            <a:off x="9601714" y="3348997"/>
            <a:ext cx="746971" cy="631065"/>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AS-IS MASTER FILES</a:t>
            </a:r>
          </a:p>
        </p:txBody>
      </p:sp>
      <p:sp>
        <p:nvSpPr>
          <p:cNvPr id="102" name="Flowchart: Multidocument 101"/>
          <p:cNvSpPr/>
          <p:nvPr/>
        </p:nvSpPr>
        <p:spPr>
          <a:xfrm>
            <a:off x="7540476" y="4610405"/>
            <a:ext cx="797125" cy="591939"/>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TRANSACTION FILES</a:t>
            </a:r>
          </a:p>
        </p:txBody>
      </p:sp>
      <p:sp>
        <p:nvSpPr>
          <p:cNvPr id="107" name="TextBox 106"/>
          <p:cNvSpPr txBox="1"/>
          <p:nvPr/>
        </p:nvSpPr>
        <p:spPr>
          <a:xfrm>
            <a:off x="9607229" y="2389030"/>
            <a:ext cx="875767" cy="276999"/>
          </a:xfrm>
          <a:prstGeom prst="rect">
            <a:avLst/>
          </a:prstGeom>
          <a:noFill/>
        </p:spPr>
        <p:txBody>
          <a:bodyPr wrap="square" rtlCol="0">
            <a:spAutoFit/>
          </a:bodyPr>
          <a:lstStyle/>
          <a:p>
            <a:r>
              <a:rPr lang="en-US" sz="1200" dirty="0" smtClean="0"/>
              <a:t>MASTER</a:t>
            </a:r>
            <a:endParaRPr lang="en-US" sz="1200" dirty="0"/>
          </a:p>
        </p:txBody>
      </p:sp>
      <p:cxnSp>
        <p:nvCxnSpPr>
          <p:cNvPr id="119" name="Elbow Connector 118"/>
          <p:cNvCxnSpPr>
            <a:stCxn id="63" idx="3"/>
            <a:endCxn id="82" idx="1"/>
          </p:cNvCxnSpPr>
          <p:nvPr/>
        </p:nvCxnSpPr>
        <p:spPr>
          <a:xfrm>
            <a:off x="5417251" y="3507139"/>
            <a:ext cx="219174" cy="69872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Elbow Connector 123"/>
          <p:cNvCxnSpPr>
            <a:stCxn id="82" idx="3"/>
            <a:endCxn id="141" idx="1"/>
          </p:cNvCxnSpPr>
          <p:nvPr/>
        </p:nvCxnSpPr>
        <p:spPr>
          <a:xfrm>
            <a:off x="6695337" y="4205868"/>
            <a:ext cx="140937" cy="2626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141" idx="3"/>
            <a:endCxn id="89" idx="1"/>
          </p:cNvCxnSpPr>
          <p:nvPr/>
        </p:nvCxnSpPr>
        <p:spPr>
          <a:xfrm>
            <a:off x="7774814" y="4232129"/>
            <a:ext cx="1817213" cy="1536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Rectangle 131"/>
          <p:cNvSpPr/>
          <p:nvPr/>
        </p:nvSpPr>
        <p:spPr>
          <a:xfrm>
            <a:off x="4349306" y="4416779"/>
            <a:ext cx="793312" cy="416360"/>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FLAG ERROR</a:t>
            </a:r>
          </a:p>
        </p:txBody>
      </p:sp>
      <p:sp>
        <p:nvSpPr>
          <p:cNvPr id="133" name="TextBox 132"/>
          <p:cNvSpPr txBox="1"/>
          <p:nvPr/>
        </p:nvSpPr>
        <p:spPr>
          <a:xfrm>
            <a:off x="4404219" y="4105881"/>
            <a:ext cx="770610" cy="246221"/>
          </a:xfrm>
          <a:prstGeom prst="rect">
            <a:avLst/>
          </a:prstGeom>
          <a:noFill/>
        </p:spPr>
        <p:txBody>
          <a:bodyPr wrap="square" rtlCol="0">
            <a:spAutoFit/>
          </a:bodyPr>
          <a:lstStyle/>
          <a:p>
            <a:r>
              <a:rPr lang="en-US" sz="1000" dirty="0"/>
              <a:t>F</a:t>
            </a:r>
            <a:r>
              <a:rPr lang="en-US" sz="1000" dirty="0" smtClean="0"/>
              <a:t>AILED</a:t>
            </a:r>
            <a:endParaRPr lang="en-US" sz="1000" dirty="0"/>
          </a:p>
        </p:txBody>
      </p:sp>
      <p:sp>
        <p:nvSpPr>
          <p:cNvPr id="134" name="TextBox 133"/>
          <p:cNvSpPr txBox="1"/>
          <p:nvPr/>
        </p:nvSpPr>
        <p:spPr>
          <a:xfrm rot="16200000">
            <a:off x="5118911" y="3734603"/>
            <a:ext cx="770610" cy="246221"/>
          </a:xfrm>
          <a:prstGeom prst="rect">
            <a:avLst/>
          </a:prstGeom>
          <a:noFill/>
        </p:spPr>
        <p:txBody>
          <a:bodyPr wrap="square" rtlCol="0">
            <a:spAutoFit/>
          </a:bodyPr>
          <a:lstStyle/>
          <a:p>
            <a:r>
              <a:rPr lang="en-US" sz="1000" dirty="0" smtClean="0"/>
              <a:t>SUCCESS</a:t>
            </a:r>
            <a:endParaRPr lang="en-US" sz="1000" dirty="0"/>
          </a:p>
        </p:txBody>
      </p:sp>
      <p:pic>
        <p:nvPicPr>
          <p:cNvPr id="136" name="Picture 135"/>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colorTemperature colorTemp="7790"/>
                    </a14:imgEffect>
                    <a14:imgEffect>
                      <a14:saturation sat="211000"/>
                    </a14:imgEffect>
                    <a14:imgEffect>
                      <a14:brightnessContrast bright="37000" contrast="30000"/>
                    </a14:imgEffect>
                  </a14:imgLayer>
                </a14:imgProps>
              </a:ext>
              <a:ext uri="{28A0092B-C50C-407E-A947-70E740481C1C}">
                <a14:useLocalDpi xmlns:a14="http://schemas.microsoft.com/office/drawing/2010/main" val="0"/>
              </a:ext>
            </a:extLst>
          </a:blip>
          <a:srcRect/>
          <a:stretch>
            <a:fillRect/>
          </a:stretch>
        </p:blipFill>
        <p:spPr bwMode="auto">
          <a:xfrm rot="16200000">
            <a:off x="8037008" y="3900789"/>
            <a:ext cx="1602984" cy="205513"/>
          </a:xfrm>
          <a:prstGeom prst="rect">
            <a:avLst/>
          </a:prstGeom>
          <a:solidFill>
            <a:schemeClr val="bg1"/>
          </a:solid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dist="35921" dir="2700000" algn="ctr" rotWithShape="0">
                    <a:schemeClr val="bg2"/>
                  </a:outerShdw>
                </a:effectLst>
              </a14:hiddenEffects>
            </a:ext>
          </a:extLst>
        </p:spPr>
      </p:pic>
      <p:sp>
        <p:nvSpPr>
          <p:cNvPr id="141" name="Rectangle 140"/>
          <p:cNvSpPr/>
          <p:nvPr/>
        </p:nvSpPr>
        <p:spPr>
          <a:xfrm>
            <a:off x="6836274" y="3941383"/>
            <a:ext cx="938540" cy="581492"/>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SEGREGATION PROCESS</a:t>
            </a:r>
          </a:p>
          <a:p>
            <a:pPr algn="ctr"/>
            <a:r>
              <a:rPr lang="en-US" sz="900" dirty="0"/>
              <a:t>(INFA BDE)</a:t>
            </a:r>
          </a:p>
        </p:txBody>
      </p:sp>
      <p:sp>
        <p:nvSpPr>
          <p:cNvPr id="160" name="Rectangle 159"/>
          <p:cNvSpPr/>
          <p:nvPr/>
        </p:nvSpPr>
        <p:spPr>
          <a:xfrm rot="5400000">
            <a:off x="8728332" y="5351951"/>
            <a:ext cx="312920" cy="1478926"/>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900" dirty="0"/>
              <a:t>ARCHIVAL ZONE</a:t>
            </a:r>
          </a:p>
        </p:txBody>
      </p:sp>
      <p:sp>
        <p:nvSpPr>
          <p:cNvPr id="167" name="TextBox 166"/>
          <p:cNvSpPr txBox="1"/>
          <p:nvPr/>
        </p:nvSpPr>
        <p:spPr>
          <a:xfrm>
            <a:off x="1877140" y="5778241"/>
            <a:ext cx="998424" cy="276999"/>
          </a:xfrm>
          <a:prstGeom prst="rect">
            <a:avLst/>
          </a:prstGeom>
          <a:noFill/>
        </p:spPr>
        <p:txBody>
          <a:bodyPr wrap="square" rtlCol="0">
            <a:spAutoFit/>
          </a:bodyPr>
          <a:lstStyle/>
          <a:p>
            <a:r>
              <a:rPr lang="en-US" sz="1200" b="1" dirty="0" smtClean="0"/>
              <a:t>RAW ZONE</a:t>
            </a:r>
            <a:endParaRPr lang="en-US" sz="1200" b="1" dirty="0"/>
          </a:p>
        </p:txBody>
      </p:sp>
      <p:sp>
        <p:nvSpPr>
          <p:cNvPr id="168" name="TextBox 167"/>
          <p:cNvSpPr txBox="1"/>
          <p:nvPr/>
        </p:nvSpPr>
        <p:spPr>
          <a:xfrm>
            <a:off x="5663593" y="5840100"/>
            <a:ext cx="1179552" cy="276999"/>
          </a:xfrm>
          <a:prstGeom prst="rect">
            <a:avLst/>
          </a:prstGeom>
          <a:noFill/>
        </p:spPr>
        <p:txBody>
          <a:bodyPr wrap="square" rtlCol="0">
            <a:spAutoFit/>
          </a:bodyPr>
          <a:lstStyle/>
          <a:p>
            <a:r>
              <a:rPr lang="en-US" sz="1200" b="1" dirty="0" smtClean="0"/>
              <a:t>PROCESS</a:t>
            </a:r>
            <a:endParaRPr lang="en-US" sz="1200" b="1" dirty="0"/>
          </a:p>
        </p:txBody>
      </p:sp>
      <p:sp>
        <p:nvSpPr>
          <p:cNvPr id="169" name="TextBox 168"/>
          <p:cNvSpPr txBox="1"/>
          <p:nvPr/>
        </p:nvSpPr>
        <p:spPr>
          <a:xfrm>
            <a:off x="9504379" y="5732553"/>
            <a:ext cx="1291614" cy="276999"/>
          </a:xfrm>
          <a:prstGeom prst="rect">
            <a:avLst/>
          </a:prstGeom>
          <a:noFill/>
        </p:spPr>
        <p:txBody>
          <a:bodyPr wrap="square" rtlCol="0">
            <a:spAutoFit/>
          </a:bodyPr>
          <a:lstStyle/>
          <a:p>
            <a:r>
              <a:rPr lang="en-US" sz="1200" b="1" dirty="0" smtClean="0"/>
              <a:t>FOR PURPOSE</a:t>
            </a:r>
            <a:endParaRPr lang="en-US" sz="1200" b="1" dirty="0"/>
          </a:p>
        </p:txBody>
      </p:sp>
      <p:sp>
        <p:nvSpPr>
          <p:cNvPr id="173" name="TextBox 172"/>
          <p:cNvSpPr txBox="1"/>
          <p:nvPr/>
        </p:nvSpPr>
        <p:spPr>
          <a:xfrm>
            <a:off x="5585905" y="6539451"/>
            <a:ext cx="2193196" cy="276999"/>
          </a:xfrm>
          <a:prstGeom prst="rect">
            <a:avLst/>
          </a:prstGeom>
          <a:noFill/>
        </p:spPr>
        <p:txBody>
          <a:bodyPr wrap="square" rtlCol="0">
            <a:spAutoFit/>
          </a:bodyPr>
          <a:lstStyle/>
          <a:p>
            <a:r>
              <a:rPr lang="en-US" sz="1200" dirty="0" smtClean="0"/>
              <a:t>DATA LAKE (HADOOP CLUSTER)</a:t>
            </a:r>
            <a:endParaRPr lang="en-US" sz="1200" dirty="0"/>
          </a:p>
        </p:txBody>
      </p:sp>
      <p:sp>
        <p:nvSpPr>
          <p:cNvPr id="178" name="Rectangle 177"/>
          <p:cNvSpPr/>
          <p:nvPr/>
        </p:nvSpPr>
        <p:spPr>
          <a:xfrm>
            <a:off x="6796827" y="3328531"/>
            <a:ext cx="1013007" cy="416360"/>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SEGREGATION RULE</a:t>
            </a:r>
          </a:p>
        </p:txBody>
      </p:sp>
      <p:cxnSp>
        <p:nvCxnSpPr>
          <p:cNvPr id="29" name="Elbow Connector 28"/>
          <p:cNvCxnSpPr>
            <a:stCxn id="141" idx="3"/>
            <a:endCxn id="102" idx="0"/>
          </p:cNvCxnSpPr>
          <p:nvPr/>
        </p:nvCxnSpPr>
        <p:spPr>
          <a:xfrm>
            <a:off x="7774814" y="4232129"/>
            <a:ext cx="219064" cy="3782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1985266" y="502977"/>
            <a:ext cx="1171536" cy="609600"/>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PROCESS </a:t>
            </a:r>
            <a:r>
              <a:rPr lang="en-US" sz="900" dirty="0" smtClean="0"/>
              <a:t>1</a:t>
            </a:r>
            <a:endParaRPr lang="en-US" sz="900" dirty="0"/>
          </a:p>
          <a:p>
            <a:pPr algn="ctr"/>
            <a:r>
              <a:rPr lang="en-US" sz="900" dirty="0" smtClean="0"/>
              <a:t>RAW TO </a:t>
            </a:r>
            <a:r>
              <a:rPr lang="en-US" sz="900" dirty="0"/>
              <a:t>PROCESS</a:t>
            </a:r>
          </a:p>
          <a:p>
            <a:pPr algn="ctr"/>
            <a:r>
              <a:rPr lang="en-US" sz="900" dirty="0"/>
              <a:t> FILE COPY</a:t>
            </a:r>
          </a:p>
        </p:txBody>
      </p:sp>
      <p:cxnSp>
        <p:nvCxnSpPr>
          <p:cNvPr id="62" name="Elbow Connector 61"/>
          <p:cNvCxnSpPr>
            <a:stCxn id="81" idx="3"/>
            <a:endCxn id="91" idx="1"/>
          </p:cNvCxnSpPr>
          <p:nvPr/>
        </p:nvCxnSpPr>
        <p:spPr>
          <a:xfrm>
            <a:off x="6838222" y="3086241"/>
            <a:ext cx="2763492" cy="5782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4126417" y="498906"/>
            <a:ext cx="1171536" cy="609600"/>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PROCESS </a:t>
            </a:r>
            <a:r>
              <a:rPr lang="en-US" sz="900" dirty="0" smtClean="0"/>
              <a:t>2</a:t>
            </a:r>
            <a:endParaRPr lang="en-US" sz="900" dirty="0"/>
          </a:p>
          <a:p>
            <a:pPr algn="ctr"/>
            <a:r>
              <a:rPr lang="en-US" sz="900" dirty="0"/>
              <a:t>VALIDATIONS AGINST COPIED FILES</a:t>
            </a:r>
          </a:p>
        </p:txBody>
      </p:sp>
      <p:sp>
        <p:nvSpPr>
          <p:cNvPr id="111" name="Rectangle 110"/>
          <p:cNvSpPr/>
          <p:nvPr/>
        </p:nvSpPr>
        <p:spPr>
          <a:xfrm>
            <a:off x="8470784" y="502977"/>
            <a:ext cx="1171536" cy="609600"/>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PROCESS 3</a:t>
            </a:r>
            <a:endParaRPr lang="en-US" sz="900" dirty="0"/>
          </a:p>
          <a:p>
            <a:pPr algn="ctr"/>
            <a:r>
              <a:rPr lang="en-US" sz="900" dirty="0"/>
              <a:t>PROCESS TO INPURPOSE AND </a:t>
            </a:r>
            <a:r>
              <a:rPr lang="en-US" sz="900" dirty="0" smtClean="0"/>
              <a:t>ARCHIVE/REJECT</a:t>
            </a:r>
            <a:endParaRPr lang="en-US" sz="900" dirty="0"/>
          </a:p>
        </p:txBody>
      </p:sp>
      <p:sp>
        <p:nvSpPr>
          <p:cNvPr id="112" name="Rectangle 111"/>
          <p:cNvSpPr/>
          <p:nvPr/>
        </p:nvSpPr>
        <p:spPr>
          <a:xfrm>
            <a:off x="123991" y="97872"/>
            <a:ext cx="11313039" cy="213627"/>
          </a:xfrm>
          <a:prstGeom prst="rect">
            <a:avLst/>
          </a:prstGeom>
          <a:solidFill>
            <a:schemeClr val="accent4">
              <a:lumMod val="60000"/>
              <a:lumOff val="40000"/>
            </a:schemeClr>
          </a:solidFill>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smtClean="0"/>
              <a:t>FILE METADATA</a:t>
            </a:r>
            <a:endParaRPr lang="en-US" sz="1050" dirty="0"/>
          </a:p>
        </p:txBody>
      </p:sp>
      <p:sp>
        <p:nvSpPr>
          <p:cNvPr id="113" name="Rectangle 112"/>
          <p:cNvSpPr/>
          <p:nvPr/>
        </p:nvSpPr>
        <p:spPr>
          <a:xfrm>
            <a:off x="6198124" y="501832"/>
            <a:ext cx="1333306" cy="609600"/>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GENERIC EMAIL SENDING </a:t>
            </a:r>
            <a:r>
              <a:rPr lang="en-US" sz="900" dirty="0" smtClean="0"/>
              <a:t>PROCESS (SUCCESS/FAILURE</a:t>
            </a:r>
            <a:r>
              <a:rPr lang="en-US" sz="900" dirty="0"/>
              <a:t>)</a:t>
            </a:r>
          </a:p>
        </p:txBody>
      </p:sp>
      <p:cxnSp>
        <p:nvCxnSpPr>
          <p:cNvPr id="120" name="Straight Arrow Connector 119"/>
          <p:cNvCxnSpPr>
            <a:stCxn id="188" idx="3"/>
            <a:endCxn id="99" idx="1"/>
          </p:cNvCxnSpPr>
          <p:nvPr/>
        </p:nvCxnSpPr>
        <p:spPr>
          <a:xfrm>
            <a:off x="1337240" y="806092"/>
            <a:ext cx="648026" cy="1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99" idx="3"/>
            <a:endCxn id="110" idx="1"/>
          </p:cNvCxnSpPr>
          <p:nvPr/>
        </p:nvCxnSpPr>
        <p:spPr>
          <a:xfrm flipV="1">
            <a:off x="3156802" y="803706"/>
            <a:ext cx="969615" cy="4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10" idx="3"/>
            <a:endCxn id="113" idx="1"/>
          </p:cNvCxnSpPr>
          <p:nvPr/>
        </p:nvCxnSpPr>
        <p:spPr>
          <a:xfrm>
            <a:off x="5297953" y="803706"/>
            <a:ext cx="900171" cy="2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113" idx="3"/>
            <a:endCxn id="111" idx="1"/>
          </p:cNvCxnSpPr>
          <p:nvPr/>
        </p:nvCxnSpPr>
        <p:spPr>
          <a:xfrm>
            <a:off x="7531430" y="806632"/>
            <a:ext cx="939354" cy="1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132" idx="2"/>
            <a:endCxn id="214" idx="1"/>
          </p:cNvCxnSpPr>
          <p:nvPr/>
        </p:nvCxnSpPr>
        <p:spPr>
          <a:xfrm rot="16200000" flipH="1">
            <a:off x="4996892" y="4582209"/>
            <a:ext cx="542476" cy="10443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4669079" y="5016385"/>
            <a:ext cx="770610" cy="400110"/>
          </a:xfrm>
          <a:prstGeom prst="rect">
            <a:avLst/>
          </a:prstGeom>
          <a:noFill/>
        </p:spPr>
        <p:txBody>
          <a:bodyPr wrap="square" rtlCol="0">
            <a:spAutoFit/>
          </a:bodyPr>
          <a:lstStyle/>
          <a:p>
            <a:r>
              <a:rPr lang="en-US" sz="1000" dirty="0" smtClean="0"/>
              <a:t>SUCCESS FLAG = ‘N’</a:t>
            </a:r>
            <a:endParaRPr lang="en-US" sz="1000" dirty="0"/>
          </a:p>
        </p:txBody>
      </p:sp>
      <p:cxnSp>
        <p:nvCxnSpPr>
          <p:cNvPr id="149" name="Straight Arrow Connector 148"/>
          <p:cNvCxnSpPr>
            <a:stCxn id="6" idx="3"/>
            <a:endCxn id="7" idx="1"/>
          </p:cNvCxnSpPr>
          <p:nvPr/>
        </p:nvCxnSpPr>
        <p:spPr>
          <a:xfrm>
            <a:off x="2925417" y="4129824"/>
            <a:ext cx="423574" cy="17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4" name="Rectangle 183"/>
          <p:cNvSpPr/>
          <p:nvPr/>
        </p:nvSpPr>
        <p:spPr>
          <a:xfrm>
            <a:off x="123992" y="1460885"/>
            <a:ext cx="11453716" cy="239713"/>
          </a:xfrm>
          <a:prstGeom prst="rect">
            <a:avLst/>
          </a:prstGeom>
          <a:solidFill>
            <a:srgbClr val="00B0F0"/>
          </a:solidFill>
          <a:ln>
            <a:solidFill>
              <a:srgbClr val="0070C0"/>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smtClean="0"/>
              <a:t>KAFKA MESSAGE QUEUE</a:t>
            </a:r>
            <a:endParaRPr lang="en-US" sz="1050" dirty="0"/>
          </a:p>
        </p:txBody>
      </p:sp>
      <p:sp>
        <p:nvSpPr>
          <p:cNvPr id="188" name="Rectangle 187"/>
          <p:cNvSpPr/>
          <p:nvPr/>
        </p:nvSpPr>
        <p:spPr>
          <a:xfrm>
            <a:off x="457898" y="501292"/>
            <a:ext cx="879342" cy="609600"/>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INITIATOR </a:t>
            </a:r>
            <a:r>
              <a:rPr lang="en-US" sz="900" dirty="0" smtClean="0"/>
              <a:t>PROCESS</a:t>
            </a:r>
            <a:endParaRPr lang="en-US" sz="900" dirty="0"/>
          </a:p>
        </p:txBody>
      </p:sp>
      <p:sp>
        <p:nvSpPr>
          <p:cNvPr id="189" name="Up Arrow 188"/>
          <p:cNvSpPr/>
          <p:nvPr/>
        </p:nvSpPr>
        <p:spPr>
          <a:xfrm>
            <a:off x="524301" y="1097535"/>
            <a:ext cx="169233" cy="3633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Down Arrow 195"/>
          <p:cNvSpPr/>
          <p:nvPr/>
        </p:nvSpPr>
        <p:spPr>
          <a:xfrm>
            <a:off x="7931617" y="790823"/>
            <a:ext cx="173310" cy="668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Down Arrow 196"/>
          <p:cNvSpPr/>
          <p:nvPr/>
        </p:nvSpPr>
        <p:spPr>
          <a:xfrm>
            <a:off x="9958712" y="788851"/>
            <a:ext cx="172799" cy="678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Flowchart: Multidocument 200"/>
          <p:cNvSpPr/>
          <p:nvPr/>
        </p:nvSpPr>
        <p:spPr>
          <a:xfrm>
            <a:off x="3500103" y="2654864"/>
            <a:ext cx="826145" cy="631065"/>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AS-IS MASTER FILES</a:t>
            </a:r>
          </a:p>
        </p:txBody>
      </p:sp>
      <p:sp>
        <p:nvSpPr>
          <p:cNvPr id="205" name="Flowchart: Multidocument 204"/>
          <p:cNvSpPr/>
          <p:nvPr/>
        </p:nvSpPr>
        <p:spPr>
          <a:xfrm>
            <a:off x="3428637" y="3812098"/>
            <a:ext cx="748667" cy="631065"/>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SALES FILES</a:t>
            </a:r>
          </a:p>
        </p:txBody>
      </p:sp>
      <p:cxnSp>
        <p:nvCxnSpPr>
          <p:cNvPr id="215" name="Elbow Connector 214"/>
          <p:cNvCxnSpPr>
            <a:stCxn id="201" idx="2"/>
            <a:endCxn id="63" idx="1"/>
          </p:cNvCxnSpPr>
          <p:nvPr/>
        </p:nvCxnSpPr>
        <p:spPr>
          <a:xfrm rot="16200000" flipH="1">
            <a:off x="3841975" y="3275782"/>
            <a:ext cx="245109" cy="21760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7" name="Elbow Connector 216"/>
          <p:cNvCxnSpPr>
            <a:stCxn id="205" idx="0"/>
            <a:endCxn id="63" idx="1"/>
          </p:cNvCxnSpPr>
          <p:nvPr/>
        </p:nvCxnSpPr>
        <p:spPr>
          <a:xfrm rot="5400000" flipH="1" flipV="1">
            <a:off x="3811424" y="3550192"/>
            <a:ext cx="304959" cy="2188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6" name="Straight Arrow Connector 245"/>
          <p:cNvCxnSpPr>
            <a:stCxn id="111" idx="3"/>
            <a:endCxn id="256" idx="1"/>
          </p:cNvCxnSpPr>
          <p:nvPr/>
        </p:nvCxnSpPr>
        <p:spPr>
          <a:xfrm flipV="1">
            <a:off x="9642320" y="803706"/>
            <a:ext cx="756826" cy="4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8" name="Down Arrow 247"/>
          <p:cNvSpPr/>
          <p:nvPr/>
        </p:nvSpPr>
        <p:spPr>
          <a:xfrm>
            <a:off x="5661671" y="790823"/>
            <a:ext cx="173310" cy="668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10899330" y="3023408"/>
            <a:ext cx="304340" cy="2015874"/>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MFT</a:t>
            </a:r>
            <a:endParaRPr lang="en-US" sz="600" b="1" dirty="0"/>
          </a:p>
        </p:txBody>
      </p:sp>
      <p:cxnSp>
        <p:nvCxnSpPr>
          <p:cNvPr id="19" name="Elbow Connector 18"/>
          <p:cNvCxnSpPr>
            <a:stCxn id="8" idx="3"/>
            <a:endCxn id="90" idx="1"/>
          </p:cNvCxnSpPr>
          <p:nvPr/>
        </p:nvCxnSpPr>
        <p:spPr>
          <a:xfrm>
            <a:off x="10579452" y="4024648"/>
            <a:ext cx="319878" cy="669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1015082" y="3929788"/>
            <a:ext cx="368251" cy="2015874"/>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MFT</a:t>
            </a:r>
            <a:endParaRPr lang="en-US" sz="600" b="1" dirty="0"/>
          </a:p>
        </p:txBody>
      </p:sp>
      <p:cxnSp>
        <p:nvCxnSpPr>
          <p:cNvPr id="3" name="Elbow Connector 2"/>
          <p:cNvCxnSpPr>
            <a:stCxn id="115" idx="3"/>
            <a:endCxn id="26" idx="1"/>
          </p:cNvCxnSpPr>
          <p:nvPr/>
        </p:nvCxnSpPr>
        <p:spPr>
          <a:xfrm flipV="1">
            <a:off x="1383333" y="3994598"/>
            <a:ext cx="576030" cy="94312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02" idx="2"/>
            <a:endCxn id="160" idx="1"/>
          </p:cNvCxnSpPr>
          <p:nvPr/>
        </p:nvCxnSpPr>
        <p:spPr>
          <a:xfrm rot="16200000" flipH="1">
            <a:off x="8006687" y="5056848"/>
            <a:ext cx="755027" cy="100118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6" name="6-Point Star 225"/>
          <p:cNvSpPr/>
          <p:nvPr/>
        </p:nvSpPr>
        <p:spPr>
          <a:xfrm>
            <a:off x="8057479" y="4224856"/>
            <a:ext cx="181841" cy="232628"/>
          </a:xfrm>
          <a:prstGeom prst="star6">
            <a:avLst/>
          </a:prstGeom>
          <a:solidFill>
            <a:schemeClr val="accent4">
              <a:lumMod val="60000"/>
              <a:lumOff val="40000"/>
            </a:schemeClr>
          </a:solidFill>
          <a:scene3d>
            <a:camera prst="orthographicFront"/>
            <a:lightRig rig="threePt" dir="t"/>
          </a:scene3d>
          <a:sp3d>
            <a:bevelT w="139700" h="139700" prst="divot"/>
            <a:bevelB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6-Point Star 116"/>
          <p:cNvSpPr/>
          <p:nvPr/>
        </p:nvSpPr>
        <p:spPr>
          <a:xfrm>
            <a:off x="1688900" y="6388799"/>
            <a:ext cx="181841" cy="232628"/>
          </a:xfrm>
          <a:prstGeom prst="star6">
            <a:avLst/>
          </a:prstGeom>
          <a:solidFill>
            <a:schemeClr val="accent4">
              <a:lumMod val="60000"/>
              <a:lumOff val="40000"/>
            </a:schemeClr>
          </a:solidFill>
          <a:scene3d>
            <a:camera prst="orthographicFront"/>
            <a:lightRig rig="threePt" dir="t"/>
          </a:scene3d>
          <a:sp3d>
            <a:bevelT w="139700" h="139700" prst="divot"/>
            <a:bevelB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Arrow Connector 241"/>
          <p:cNvCxnSpPr>
            <a:stCxn id="178" idx="2"/>
            <a:endCxn id="141" idx="0"/>
          </p:cNvCxnSpPr>
          <p:nvPr/>
        </p:nvCxnSpPr>
        <p:spPr>
          <a:xfrm>
            <a:off x="7303331" y="3744891"/>
            <a:ext cx="2213" cy="196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7577189" y="5432068"/>
            <a:ext cx="1068158" cy="400110"/>
          </a:xfrm>
          <a:prstGeom prst="rect">
            <a:avLst/>
          </a:prstGeom>
          <a:noFill/>
        </p:spPr>
        <p:txBody>
          <a:bodyPr wrap="square" rtlCol="0">
            <a:spAutoFit/>
          </a:bodyPr>
          <a:lstStyle/>
          <a:p>
            <a:r>
              <a:rPr lang="en-US" sz="1000" dirty="0" smtClean="0"/>
              <a:t>NO FURTHER PROCESSING</a:t>
            </a:r>
            <a:endParaRPr lang="en-US" sz="1000" dirty="0"/>
          </a:p>
        </p:txBody>
      </p:sp>
      <p:sp>
        <p:nvSpPr>
          <p:cNvPr id="105" name="Flowchart: Multidocument 104"/>
          <p:cNvSpPr/>
          <p:nvPr/>
        </p:nvSpPr>
        <p:spPr>
          <a:xfrm>
            <a:off x="9602480" y="4842456"/>
            <a:ext cx="746971" cy="631065"/>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REJECT FILES</a:t>
            </a:r>
            <a:endParaRPr lang="en-US" sz="900" dirty="0"/>
          </a:p>
        </p:txBody>
      </p:sp>
      <p:sp>
        <p:nvSpPr>
          <p:cNvPr id="137" name="Rectangle 136"/>
          <p:cNvSpPr/>
          <p:nvPr/>
        </p:nvSpPr>
        <p:spPr>
          <a:xfrm>
            <a:off x="103259" y="3609072"/>
            <a:ext cx="721226" cy="2676455"/>
          </a:xfrm>
          <a:prstGeom prst="rect">
            <a:avLst/>
          </a:prstGeom>
          <a:ln>
            <a:solidFill>
              <a:schemeClr val="bg1">
                <a:lumMod val="65000"/>
              </a:schemeClr>
            </a:solidFill>
          </a:ln>
        </p:spPr>
        <p:style>
          <a:lnRef idx="2">
            <a:schemeClr val="accent3"/>
          </a:lnRef>
          <a:fillRef idx="1">
            <a:schemeClr val="lt1"/>
          </a:fillRef>
          <a:effectRef idx="0">
            <a:schemeClr val="accent3"/>
          </a:effectRef>
          <a:fontRef idx="minor">
            <a:schemeClr val="dk1"/>
          </a:fontRef>
        </p:style>
        <p:txBody>
          <a:bodyPr lIns="59704" tIns="29851" rIns="59704" bIns="29851" rtlCol="0" anchor="t"/>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dirty="0">
              <a:solidFill>
                <a:schemeClr val="tx1"/>
              </a:solidFill>
              <a:latin typeface="Calibri" panose="020F0502020204030204" pitchFamily="34" charset="0"/>
              <a:cs typeface="Calibri" panose="020F0502020204030204" pitchFamily="34" charset="0"/>
            </a:endParaRPr>
          </a:p>
        </p:txBody>
      </p:sp>
      <p:sp>
        <p:nvSpPr>
          <p:cNvPr id="139" name="Rounded Rectangle 138"/>
          <p:cNvSpPr/>
          <p:nvPr/>
        </p:nvSpPr>
        <p:spPr>
          <a:xfrm>
            <a:off x="169779" y="3794278"/>
            <a:ext cx="554191" cy="72629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59704" tIns="29851" rIns="59704" bIns="29851"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000" dirty="0">
              <a:solidFill>
                <a:schemeClr val="tx1"/>
              </a:solidFill>
              <a:latin typeface="Calibri" panose="020F0502020204030204" pitchFamily="34" charset="0"/>
              <a:cs typeface="Calibri" panose="020F0502020204030204" pitchFamily="34" charset="0"/>
            </a:endParaRPr>
          </a:p>
        </p:txBody>
      </p:sp>
      <p:sp>
        <p:nvSpPr>
          <p:cNvPr id="140" name="Rectangle 139"/>
          <p:cNvSpPr/>
          <p:nvPr/>
        </p:nvSpPr>
        <p:spPr>
          <a:xfrm>
            <a:off x="163333" y="3795164"/>
            <a:ext cx="581286" cy="134624"/>
          </a:xfrm>
          <a:prstGeom prst="rect">
            <a:avLst/>
          </a:prstGeom>
        </p:spPr>
        <p:txBody>
          <a:bodyPr wrap="square" lIns="38073" tIns="19036" rIns="38073" bIns="19036">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600" dirty="0">
                <a:solidFill>
                  <a:schemeClr val="tx2"/>
                </a:solidFill>
                <a:latin typeface="Calibri" panose="020F0502020204030204" pitchFamily="34" charset="0"/>
                <a:cs typeface="Calibri" panose="020F0502020204030204" pitchFamily="34" charset="0"/>
              </a:rPr>
              <a:t>Transactional (Sales)</a:t>
            </a:r>
          </a:p>
        </p:txBody>
      </p:sp>
      <p:sp>
        <p:nvSpPr>
          <p:cNvPr id="142" name="Rounded Rectangle 141"/>
          <p:cNvSpPr/>
          <p:nvPr/>
        </p:nvSpPr>
        <p:spPr>
          <a:xfrm>
            <a:off x="162256" y="4577212"/>
            <a:ext cx="586288" cy="896148"/>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59704" tIns="29851" rIns="59704" bIns="29851"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000" dirty="0">
              <a:solidFill>
                <a:schemeClr val="tx1"/>
              </a:solidFill>
              <a:latin typeface="Calibri" panose="020F0502020204030204" pitchFamily="34" charset="0"/>
              <a:cs typeface="Calibri" panose="020F0502020204030204" pitchFamily="34" charset="0"/>
            </a:endParaRPr>
          </a:p>
        </p:txBody>
      </p:sp>
      <p:sp>
        <p:nvSpPr>
          <p:cNvPr id="143" name="Rectangle 142"/>
          <p:cNvSpPr/>
          <p:nvPr/>
        </p:nvSpPr>
        <p:spPr>
          <a:xfrm>
            <a:off x="218005" y="4605832"/>
            <a:ext cx="579162" cy="92333"/>
          </a:xfrm>
          <a:prstGeom prst="rect">
            <a:avLst/>
          </a:prstGeom>
        </p:spPr>
        <p:txBody>
          <a:bodyPr wrap="squar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600" dirty="0">
                <a:solidFill>
                  <a:schemeClr val="tx2"/>
                </a:solidFill>
                <a:latin typeface="Calibri" panose="020F0502020204030204" pitchFamily="34" charset="0"/>
                <a:cs typeface="Calibri" panose="020F0502020204030204" pitchFamily="34" charset="0"/>
              </a:rPr>
              <a:t>Master (HCP, HCO, A</a:t>
            </a:r>
            <a:r>
              <a:rPr lang="en-US" sz="600" dirty="0">
                <a:latin typeface="Calibri" panose="020F0502020204030204" pitchFamily="34" charset="0"/>
                <a:cs typeface="Calibri" panose="020F0502020204030204" pitchFamily="34" charset="0"/>
              </a:rPr>
              <a:t>ffl)</a:t>
            </a:r>
          </a:p>
        </p:txBody>
      </p:sp>
      <p:sp>
        <p:nvSpPr>
          <p:cNvPr id="144" name="Rectangle 143"/>
          <p:cNvSpPr/>
          <p:nvPr/>
        </p:nvSpPr>
        <p:spPr>
          <a:xfrm>
            <a:off x="178282" y="3916465"/>
            <a:ext cx="515252" cy="11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700" dirty="0">
                <a:latin typeface="Calibri" panose="020F0502020204030204" pitchFamily="34" charset="0"/>
                <a:cs typeface="Calibri" panose="020F0502020204030204" pitchFamily="34" charset="0"/>
              </a:rPr>
              <a:t>DDD</a:t>
            </a:r>
          </a:p>
        </p:txBody>
      </p:sp>
      <p:sp>
        <p:nvSpPr>
          <p:cNvPr id="145" name="Rectangle 144"/>
          <p:cNvSpPr/>
          <p:nvPr/>
        </p:nvSpPr>
        <p:spPr>
          <a:xfrm>
            <a:off x="178283" y="4074608"/>
            <a:ext cx="515252" cy="11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28575" rIns="0" bIns="28575"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700" dirty="0">
                <a:latin typeface="Calibri" panose="020F0502020204030204" pitchFamily="34" charset="0"/>
                <a:cs typeface="Calibri" panose="020F0502020204030204" pitchFamily="34" charset="0"/>
              </a:rPr>
              <a:t>Early View</a:t>
            </a:r>
          </a:p>
        </p:txBody>
      </p:sp>
      <p:sp>
        <p:nvSpPr>
          <p:cNvPr id="146" name="Rectangle 145"/>
          <p:cNvSpPr/>
          <p:nvPr/>
        </p:nvSpPr>
        <p:spPr>
          <a:xfrm>
            <a:off x="178283" y="4364000"/>
            <a:ext cx="515252" cy="11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28575" rIns="0" bIns="28575"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700" dirty="0">
                <a:latin typeface="Calibri" panose="020F0502020204030204" pitchFamily="34" charset="0"/>
                <a:cs typeface="Calibri" panose="020F0502020204030204" pitchFamily="34" charset="0"/>
              </a:rPr>
              <a:t>CARS</a:t>
            </a:r>
          </a:p>
        </p:txBody>
      </p:sp>
      <p:sp>
        <p:nvSpPr>
          <p:cNvPr id="147" name="Rectangle 146"/>
          <p:cNvSpPr/>
          <p:nvPr/>
        </p:nvSpPr>
        <p:spPr>
          <a:xfrm>
            <a:off x="178283" y="4860668"/>
            <a:ext cx="515252" cy="11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700" dirty="0" err="1">
                <a:latin typeface="Calibri" panose="020F0502020204030204" pitchFamily="34" charset="0"/>
                <a:cs typeface="Calibri" panose="020F0502020204030204" pitchFamily="34" charset="0"/>
              </a:rPr>
              <a:t>Merkle</a:t>
            </a:r>
            <a:endParaRPr lang="en-US" sz="700" dirty="0">
              <a:latin typeface="Calibri" panose="020F0502020204030204" pitchFamily="34" charset="0"/>
              <a:cs typeface="Calibri" panose="020F0502020204030204" pitchFamily="34" charset="0"/>
            </a:endParaRPr>
          </a:p>
        </p:txBody>
      </p:sp>
      <p:sp>
        <p:nvSpPr>
          <p:cNvPr id="148" name="Rectangle 147"/>
          <p:cNvSpPr/>
          <p:nvPr/>
        </p:nvSpPr>
        <p:spPr>
          <a:xfrm>
            <a:off x="178283" y="4711610"/>
            <a:ext cx="515252" cy="11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700" dirty="0">
                <a:latin typeface="Calibri" panose="020F0502020204030204" pitchFamily="34" charset="0"/>
                <a:cs typeface="Calibri" panose="020F0502020204030204" pitchFamily="34" charset="0"/>
              </a:rPr>
              <a:t>HCOS</a:t>
            </a:r>
          </a:p>
        </p:txBody>
      </p:sp>
      <p:sp>
        <p:nvSpPr>
          <p:cNvPr id="150" name="Rectangle 149"/>
          <p:cNvSpPr/>
          <p:nvPr/>
        </p:nvSpPr>
        <p:spPr>
          <a:xfrm>
            <a:off x="178283" y="5158786"/>
            <a:ext cx="515252" cy="11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700" dirty="0">
                <a:latin typeface="Calibri" panose="020F0502020204030204" pitchFamily="34" charset="0"/>
                <a:cs typeface="Calibri" panose="020F0502020204030204" pitchFamily="34" charset="0"/>
              </a:rPr>
              <a:t>PlWK</a:t>
            </a:r>
          </a:p>
        </p:txBody>
      </p:sp>
      <p:sp>
        <p:nvSpPr>
          <p:cNvPr id="152" name="Rectangle 151"/>
          <p:cNvSpPr/>
          <p:nvPr/>
        </p:nvSpPr>
        <p:spPr>
          <a:xfrm>
            <a:off x="178283" y="5307844"/>
            <a:ext cx="515252" cy="11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28575" rIns="0" bIns="28575"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700" dirty="0">
                <a:latin typeface="Calibri" panose="020F0502020204030204" pitchFamily="34" charset="0"/>
                <a:cs typeface="Calibri" panose="020F0502020204030204" pitchFamily="34" charset="0"/>
              </a:rPr>
              <a:t>HCPS</a:t>
            </a:r>
          </a:p>
        </p:txBody>
      </p:sp>
      <p:sp>
        <p:nvSpPr>
          <p:cNvPr id="153" name="Rectangle 152"/>
          <p:cNvSpPr/>
          <p:nvPr/>
        </p:nvSpPr>
        <p:spPr>
          <a:xfrm>
            <a:off x="178283" y="4218383"/>
            <a:ext cx="515252" cy="11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28575" rIns="0" bIns="28575"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700" dirty="0">
                <a:latin typeface="Calibri" panose="020F0502020204030204" pitchFamily="34" charset="0"/>
                <a:cs typeface="Calibri" panose="020F0502020204030204" pitchFamily="34" charset="0"/>
              </a:rPr>
              <a:t>SAP</a:t>
            </a:r>
          </a:p>
        </p:txBody>
      </p:sp>
      <p:sp>
        <p:nvSpPr>
          <p:cNvPr id="154" name="Rectangle 153"/>
          <p:cNvSpPr/>
          <p:nvPr/>
        </p:nvSpPr>
        <p:spPr>
          <a:xfrm>
            <a:off x="178283" y="5009727"/>
            <a:ext cx="515252" cy="11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28575" rIns="0" bIns="28575"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700" dirty="0" err="1">
                <a:latin typeface="Calibri" panose="020F0502020204030204" pitchFamily="34" charset="0"/>
                <a:cs typeface="Calibri" panose="020F0502020204030204" pitchFamily="34" charset="0"/>
              </a:rPr>
              <a:t>Unsubs</a:t>
            </a:r>
            <a:r>
              <a:rPr lang="en-US" sz="700" dirty="0">
                <a:latin typeface="Calibri" panose="020F0502020204030204" pitchFamily="34" charset="0"/>
                <a:cs typeface="Calibri" panose="020F0502020204030204" pitchFamily="34" charset="0"/>
              </a:rPr>
              <a:t> Portal</a:t>
            </a:r>
          </a:p>
        </p:txBody>
      </p:sp>
      <p:sp>
        <p:nvSpPr>
          <p:cNvPr id="155" name="Rounded Rectangle 154"/>
          <p:cNvSpPr/>
          <p:nvPr/>
        </p:nvSpPr>
        <p:spPr>
          <a:xfrm>
            <a:off x="6171" y="2089221"/>
            <a:ext cx="974438" cy="469555"/>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28575" rIns="0" bIns="28575"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tabLst>
                <a:tab pos="252016" algn="l"/>
              </a:tabLst>
            </a:pPr>
            <a:r>
              <a:rPr lang="en-US" sz="900" b="1" dirty="0">
                <a:solidFill>
                  <a:prstClr val="white"/>
                </a:solidFill>
                <a:latin typeface="Calibri" panose="020F0502020204030204" pitchFamily="34" charset="0"/>
                <a:cs typeface="Calibri" panose="020F0502020204030204" pitchFamily="34" charset="0"/>
              </a:rPr>
              <a:t>Source System</a:t>
            </a:r>
          </a:p>
        </p:txBody>
      </p:sp>
      <p:sp>
        <p:nvSpPr>
          <p:cNvPr id="254" name="Cloud Callout 253"/>
          <p:cNvSpPr/>
          <p:nvPr/>
        </p:nvSpPr>
        <p:spPr>
          <a:xfrm>
            <a:off x="102729" y="5607758"/>
            <a:ext cx="702494" cy="447762"/>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smtClean="0"/>
              <a:t>RELTIO</a:t>
            </a:r>
            <a:endParaRPr lang="en-US" sz="500" dirty="0"/>
          </a:p>
        </p:txBody>
      </p:sp>
      <p:sp>
        <p:nvSpPr>
          <p:cNvPr id="177" name="Rounded Rectangle 176"/>
          <p:cNvSpPr/>
          <p:nvPr/>
        </p:nvSpPr>
        <p:spPr>
          <a:xfrm>
            <a:off x="11440600" y="2514817"/>
            <a:ext cx="685800" cy="2286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47762" rIns="0" bIns="47762"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700" dirty="0">
                <a:solidFill>
                  <a:srgbClr val="000000"/>
                </a:solidFill>
                <a:latin typeface="Calibri" panose="020F0502020204030204" pitchFamily="34" charset="0"/>
                <a:cs typeface="Calibri" panose="020F0502020204030204" pitchFamily="34" charset="0"/>
              </a:rPr>
              <a:t>iEI (CRM</a:t>
            </a:r>
            <a:r>
              <a:rPr lang="en-US" sz="800" dirty="0">
                <a:solidFill>
                  <a:srgbClr val="000000"/>
                </a:solidFill>
                <a:latin typeface="Calibri" panose="020F0502020204030204" pitchFamily="34" charset="0"/>
                <a:cs typeface="Calibri" panose="020F0502020204030204" pitchFamily="34" charset="0"/>
              </a:rPr>
              <a:t>)</a:t>
            </a:r>
          </a:p>
        </p:txBody>
      </p:sp>
      <p:sp>
        <p:nvSpPr>
          <p:cNvPr id="179" name="Rounded Rectangle 178"/>
          <p:cNvSpPr/>
          <p:nvPr/>
        </p:nvSpPr>
        <p:spPr>
          <a:xfrm>
            <a:off x="11440601" y="3911589"/>
            <a:ext cx="685800" cy="2286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47762" rIns="0" bIns="47762"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700" dirty="0">
                <a:solidFill>
                  <a:srgbClr val="000000"/>
                </a:solidFill>
                <a:latin typeface="Calibri" panose="020F0502020204030204" pitchFamily="34" charset="0"/>
                <a:cs typeface="Calibri" panose="020F0502020204030204" pitchFamily="34" charset="0"/>
              </a:rPr>
              <a:t>Saleslogix</a:t>
            </a:r>
          </a:p>
        </p:txBody>
      </p:sp>
      <p:sp>
        <p:nvSpPr>
          <p:cNvPr id="180" name="Rounded Rectangle 179"/>
          <p:cNvSpPr/>
          <p:nvPr/>
        </p:nvSpPr>
        <p:spPr>
          <a:xfrm>
            <a:off x="11440601" y="2762024"/>
            <a:ext cx="685800" cy="2286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47762" rIns="0" bIns="47762"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700" dirty="0">
                <a:solidFill>
                  <a:srgbClr val="000000"/>
                </a:solidFill>
                <a:latin typeface="Calibri" panose="020F0502020204030204" pitchFamily="34" charset="0"/>
                <a:cs typeface="Calibri" panose="020F0502020204030204" pitchFamily="34" charset="0"/>
              </a:rPr>
              <a:t>DSS</a:t>
            </a:r>
          </a:p>
        </p:txBody>
      </p:sp>
      <p:sp>
        <p:nvSpPr>
          <p:cNvPr id="181" name="Rounded Rectangle 180"/>
          <p:cNvSpPr/>
          <p:nvPr/>
        </p:nvSpPr>
        <p:spPr>
          <a:xfrm>
            <a:off x="11440600" y="3678687"/>
            <a:ext cx="685800" cy="2286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47762" rIns="0" bIns="47762"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700" dirty="0">
                <a:solidFill>
                  <a:srgbClr val="000000"/>
                </a:solidFill>
                <a:latin typeface="Calibri" panose="020F0502020204030204" pitchFamily="34" charset="0"/>
                <a:cs typeface="Calibri" panose="020F0502020204030204" pitchFamily="34" charset="0"/>
              </a:rPr>
              <a:t>Regeneron</a:t>
            </a:r>
          </a:p>
        </p:txBody>
      </p:sp>
      <p:sp>
        <p:nvSpPr>
          <p:cNvPr id="182" name="Rounded Rectangle 181"/>
          <p:cNvSpPr/>
          <p:nvPr/>
        </p:nvSpPr>
        <p:spPr>
          <a:xfrm>
            <a:off x="11440600" y="4153519"/>
            <a:ext cx="685800" cy="2286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47762" rIns="0" bIns="47762"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700" dirty="0">
                <a:solidFill>
                  <a:srgbClr val="000000"/>
                </a:solidFill>
                <a:latin typeface="Calibri" panose="020F0502020204030204" pitchFamily="34" charset="0"/>
                <a:cs typeface="Calibri" panose="020F0502020204030204" pitchFamily="34" charset="0"/>
              </a:rPr>
              <a:t>AS 360 / </a:t>
            </a:r>
          </a:p>
          <a:p>
            <a:pPr algn="ctr"/>
            <a:r>
              <a:rPr lang="en-US" sz="700" dirty="0">
                <a:solidFill>
                  <a:srgbClr val="000000"/>
                </a:solidFill>
                <a:latin typeface="Calibri" panose="020F0502020204030204" pitchFamily="34" charset="0"/>
                <a:cs typeface="Calibri" panose="020F0502020204030204" pitchFamily="34" charset="0"/>
              </a:rPr>
              <a:t>TDM</a:t>
            </a:r>
          </a:p>
        </p:txBody>
      </p:sp>
      <p:sp>
        <p:nvSpPr>
          <p:cNvPr id="183" name="Rounded Rectangle 182"/>
          <p:cNvSpPr/>
          <p:nvPr/>
        </p:nvSpPr>
        <p:spPr>
          <a:xfrm>
            <a:off x="11370679" y="2479721"/>
            <a:ext cx="792165" cy="3321743"/>
          </a:xfrm>
          <a:prstGeom prst="roundRect">
            <a:avLst>
              <a:gd name="adj" fmla="val 6108"/>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lIns="95526" tIns="47762" rIns="95526" bIns="47762"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800" dirty="0">
              <a:latin typeface="Calibri" panose="020F0502020204030204" pitchFamily="34" charset="0"/>
              <a:cs typeface="Calibri" panose="020F0502020204030204" pitchFamily="34" charset="0"/>
            </a:endParaRPr>
          </a:p>
        </p:txBody>
      </p:sp>
      <p:sp>
        <p:nvSpPr>
          <p:cNvPr id="185" name="TextBox 280"/>
          <p:cNvSpPr txBox="1"/>
          <p:nvPr/>
        </p:nvSpPr>
        <p:spPr>
          <a:xfrm>
            <a:off x="11165049" y="1984113"/>
            <a:ext cx="1025540" cy="4781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28575" rIns="0" bIns="28575"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200" dirty="0">
                <a:latin typeface="Calibri" panose="020F0502020204030204" pitchFamily="34" charset="0"/>
                <a:cs typeface="Calibri" panose="020F0502020204030204" pitchFamily="34" charset="0"/>
              </a:rPr>
              <a:t>Batch Consumers</a:t>
            </a:r>
          </a:p>
        </p:txBody>
      </p:sp>
      <p:sp>
        <p:nvSpPr>
          <p:cNvPr id="187" name="Rounded Rectangle 186"/>
          <p:cNvSpPr/>
          <p:nvPr/>
        </p:nvSpPr>
        <p:spPr>
          <a:xfrm>
            <a:off x="11440601" y="3008741"/>
            <a:ext cx="685800" cy="2286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47762" rIns="0" bIns="47762"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700" dirty="0" err="1">
                <a:solidFill>
                  <a:srgbClr val="000000"/>
                </a:solidFill>
                <a:latin typeface="Calibri" panose="020F0502020204030204" pitchFamily="34" charset="0"/>
                <a:cs typeface="Calibri" panose="020F0502020204030204" pitchFamily="34" charset="0"/>
              </a:rPr>
              <a:t>Merkle</a:t>
            </a:r>
            <a:endParaRPr lang="en-US" sz="700" dirty="0">
              <a:solidFill>
                <a:srgbClr val="000000"/>
              </a:solidFill>
              <a:latin typeface="Calibri" panose="020F0502020204030204" pitchFamily="34" charset="0"/>
              <a:cs typeface="Calibri" panose="020F0502020204030204" pitchFamily="34" charset="0"/>
            </a:endParaRPr>
          </a:p>
        </p:txBody>
      </p:sp>
      <p:sp>
        <p:nvSpPr>
          <p:cNvPr id="190" name="Rounded Rectangle 189"/>
          <p:cNvSpPr/>
          <p:nvPr/>
        </p:nvSpPr>
        <p:spPr>
          <a:xfrm>
            <a:off x="11440601" y="3213114"/>
            <a:ext cx="685800" cy="2286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47762" rIns="0" bIns="47762"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700" dirty="0">
                <a:solidFill>
                  <a:srgbClr val="000000"/>
                </a:solidFill>
                <a:latin typeface="Calibri" panose="020F0502020204030204" pitchFamily="34" charset="0"/>
                <a:cs typeface="Calibri" panose="020F0502020204030204" pitchFamily="34" charset="0"/>
              </a:rPr>
              <a:t>Trace</a:t>
            </a:r>
          </a:p>
        </p:txBody>
      </p:sp>
      <p:sp>
        <p:nvSpPr>
          <p:cNvPr id="192" name="Rounded Rectangle 191"/>
          <p:cNvSpPr/>
          <p:nvPr/>
        </p:nvSpPr>
        <p:spPr>
          <a:xfrm>
            <a:off x="11440601" y="3425896"/>
            <a:ext cx="685800" cy="2286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47762" rIns="0" bIns="47762"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700" dirty="0" err="1">
                <a:solidFill>
                  <a:srgbClr val="000000"/>
                </a:solidFill>
                <a:latin typeface="Calibri" panose="020F0502020204030204" pitchFamily="34" charset="0"/>
                <a:cs typeface="Calibri" panose="020F0502020204030204" pitchFamily="34" charset="0"/>
              </a:rPr>
              <a:t>UnSubscribe</a:t>
            </a:r>
            <a:r>
              <a:rPr lang="en-US" sz="700" dirty="0">
                <a:solidFill>
                  <a:srgbClr val="000000"/>
                </a:solidFill>
                <a:latin typeface="Calibri" panose="020F0502020204030204" pitchFamily="34" charset="0"/>
                <a:cs typeface="Calibri" panose="020F0502020204030204" pitchFamily="34" charset="0"/>
              </a:rPr>
              <a:t> Portal</a:t>
            </a:r>
          </a:p>
        </p:txBody>
      </p:sp>
      <p:grpSp>
        <p:nvGrpSpPr>
          <p:cNvPr id="193" name="Group 192"/>
          <p:cNvGrpSpPr/>
          <p:nvPr/>
        </p:nvGrpSpPr>
        <p:grpSpPr>
          <a:xfrm rot="5400000">
            <a:off x="11487799" y="5089361"/>
            <a:ext cx="631709" cy="635539"/>
            <a:chOff x="11379685" y="2966809"/>
            <a:chExt cx="2711720" cy="1422134"/>
          </a:xfrm>
          <a:solidFill>
            <a:srgbClr val="FF9966"/>
          </a:solidFill>
        </p:grpSpPr>
        <p:grpSp>
          <p:nvGrpSpPr>
            <p:cNvPr id="207" name="Group 206"/>
            <p:cNvGrpSpPr>
              <a:grpSpLocks noChangeAspect="1"/>
            </p:cNvGrpSpPr>
            <p:nvPr/>
          </p:nvGrpSpPr>
          <p:grpSpPr>
            <a:xfrm>
              <a:off x="11379685" y="2966809"/>
              <a:ext cx="2711720" cy="1422134"/>
              <a:chOff x="152414" y="960541"/>
              <a:chExt cx="8909284" cy="5705224"/>
            </a:xfrm>
            <a:grpFill/>
          </p:grpSpPr>
          <p:sp>
            <p:nvSpPr>
              <p:cNvPr id="209" name="Oval 208"/>
              <p:cNvSpPr/>
              <p:nvPr/>
            </p:nvSpPr>
            <p:spPr>
              <a:xfrm>
                <a:off x="6042545" y="3429001"/>
                <a:ext cx="3019153" cy="32367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233" tIns="34116" rIns="68233" bIns="34116"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800" dirty="0">
                  <a:latin typeface="Calibri" panose="020F0502020204030204" pitchFamily="34" charset="0"/>
                  <a:cs typeface="Calibri" panose="020F0502020204030204" pitchFamily="34" charset="0"/>
                </a:endParaRPr>
              </a:p>
            </p:txBody>
          </p:sp>
          <p:sp>
            <p:nvSpPr>
              <p:cNvPr id="210" name="Oval 209"/>
              <p:cNvSpPr>
                <a:spLocks noChangeAspect="1"/>
              </p:cNvSpPr>
              <p:nvPr/>
            </p:nvSpPr>
            <p:spPr>
              <a:xfrm>
                <a:off x="3412564" y="960541"/>
                <a:ext cx="4031108" cy="40271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233" tIns="34116" rIns="68233" bIns="34116"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800" dirty="0">
                  <a:latin typeface="Calibri" panose="020F0502020204030204" pitchFamily="34" charset="0"/>
                  <a:cs typeface="Calibri" panose="020F0502020204030204" pitchFamily="34" charset="0"/>
                </a:endParaRPr>
              </a:p>
            </p:txBody>
          </p:sp>
          <p:sp>
            <p:nvSpPr>
              <p:cNvPr id="211" name="Oval 210"/>
              <p:cNvSpPr>
                <a:spLocks noChangeAspect="1"/>
              </p:cNvSpPr>
              <p:nvPr/>
            </p:nvSpPr>
            <p:spPr>
              <a:xfrm>
                <a:off x="152414" y="3193991"/>
                <a:ext cx="3902529" cy="34717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233" tIns="34116" rIns="68233" bIns="34116"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800" dirty="0">
                  <a:latin typeface="Calibri" panose="020F0502020204030204" pitchFamily="34" charset="0"/>
                  <a:cs typeface="Calibri" panose="020F0502020204030204" pitchFamily="34" charset="0"/>
                </a:endParaRPr>
              </a:p>
            </p:txBody>
          </p:sp>
          <p:sp>
            <p:nvSpPr>
              <p:cNvPr id="212" name="Oval 211"/>
              <p:cNvSpPr>
                <a:spLocks noChangeAspect="1"/>
              </p:cNvSpPr>
              <p:nvPr/>
            </p:nvSpPr>
            <p:spPr>
              <a:xfrm rot="19368697">
                <a:off x="1934731" y="1898149"/>
                <a:ext cx="2418680" cy="34262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233" tIns="34116" rIns="68233" bIns="34116"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800" dirty="0">
                  <a:latin typeface="Calibri" panose="020F0502020204030204" pitchFamily="34" charset="0"/>
                  <a:cs typeface="Calibri" panose="020F0502020204030204" pitchFamily="34" charset="0"/>
                </a:endParaRPr>
              </a:p>
            </p:txBody>
          </p:sp>
          <p:sp>
            <p:nvSpPr>
              <p:cNvPr id="213" name="Round Same Side Corner Rectangle 212"/>
              <p:cNvSpPr/>
              <p:nvPr/>
            </p:nvSpPr>
            <p:spPr>
              <a:xfrm flipV="1">
                <a:off x="1144492" y="4562929"/>
                <a:ext cx="7364510" cy="2102836"/>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233" tIns="34116" rIns="68233" bIns="34116"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800" dirty="0">
                  <a:latin typeface="Calibri" panose="020F0502020204030204" pitchFamily="34" charset="0"/>
                  <a:cs typeface="Calibri" panose="020F0502020204030204" pitchFamily="34" charset="0"/>
                </a:endParaRPr>
              </a:p>
            </p:txBody>
          </p:sp>
        </p:grpSp>
        <p:sp>
          <p:nvSpPr>
            <p:cNvPr id="208" name="Rectangle 207"/>
            <p:cNvSpPr/>
            <p:nvPr/>
          </p:nvSpPr>
          <p:spPr>
            <a:xfrm>
              <a:off x="11672268" y="3524153"/>
              <a:ext cx="2101014" cy="592288"/>
            </a:xfrm>
            <a:prstGeom prst="rect">
              <a:avLst/>
            </a:prstGeom>
            <a:grpFill/>
          </p:spPr>
          <p:txBody>
            <a:bodyPr wrap="none" lIns="9144" tIns="9144" rIns="9144" bIns="9144">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solidFill>
                    <a:schemeClr val="lt1"/>
                  </a:solidFill>
                  <a:latin typeface="Calibri" panose="020F0502020204030204" pitchFamily="34" charset="0"/>
                  <a:cs typeface="Calibri" panose="020F0502020204030204" pitchFamily="34" charset="0"/>
                </a:rPr>
                <a:t>Reltio</a:t>
              </a:r>
            </a:p>
            <a:p>
              <a:pPr algn="ctr"/>
              <a:r>
                <a:rPr lang="en-US" sz="800" dirty="0">
                  <a:solidFill>
                    <a:schemeClr val="lt1"/>
                  </a:solidFill>
                  <a:latin typeface="Calibri" panose="020F0502020204030204" pitchFamily="34" charset="0"/>
                  <a:cs typeface="Calibri" panose="020F0502020204030204" pitchFamily="34" charset="0"/>
                </a:rPr>
                <a:t>MDM Tenant</a:t>
              </a:r>
            </a:p>
          </p:txBody>
        </p:sp>
      </p:grpSp>
      <p:grpSp>
        <p:nvGrpSpPr>
          <p:cNvPr id="195" name="Group 194"/>
          <p:cNvGrpSpPr/>
          <p:nvPr/>
        </p:nvGrpSpPr>
        <p:grpSpPr>
          <a:xfrm rot="5400000">
            <a:off x="11469410" y="4411444"/>
            <a:ext cx="656421" cy="653801"/>
            <a:chOff x="11379685" y="2966809"/>
            <a:chExt cx="2711720" cy="1463002"/>
          </a:xfrm>
          <a:solidFill>
            <a:schemeClr val="bg1">
              <a:lumMod val="65000"/>
            </a:schemeClr>
          </a:solidFill>
        </p:grpSpPr>
        <p:grpSp>
          <p:nvGrpSpPr>
            <p:cNvPr id="198" name="Group 197"/>
            <p:cNvGrpSpPr>
              <a:grpSpLocks noChangeAspect="1"/>
            </p:cNvGrpSpPr>
            <p:nvPr/>
          </p:nvGrpSpPr>
          <p:grpSpPr>
            <a:xfrm>
              <a:off x="11379685" y="2966809"/>
              <a:ext cx="2711720" cy="1422134"/>
              <a:chOff x="152414" y="960541"/>
              <a:chExt cx="8909284" cy="5705224"/>
            </a:xfrm>
            <a:grpFill/>
          </p:grpSpPr>
          <p:sp>
            <p:nvSpPr>
              <p:cNvPr id="200" name="Oval 199"/>
              <p:cNvSpPr/>
              <p:nvPr/>
            </p:nvSpPr>
            <p:spPr>
              <a:xfrm>
                <a:off x="6042545" y="3429001"/>
                <a:ext cx="3019153" cy="32367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233" tIns="34116" rIns="68233" bIns="34116"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800" dirty="0">
                  <a:latin typeface="Calibri" panose="020F0502020204030204" pitchFamily="34" charset="0"/>
                  <a:cs typeface="Calibri" panose="020F0502020204030204" pitchFamily="34" charset="0"/>
                </a:endParaRPr>
              </a:p>
            </p:txBody>
          </p:sp>
          <p:sp>
            <p:nvSpPr>
              <p:cNvPr id="202" name="Oval 201"/>
              <p:cNvSpPr>
                <a:spLocks noChangeAspect="1"/>
              </p:cNvSpPr>
              <p:nvPr/>
            </p:nvSpPr>
            <p:spPr>
              <a:xfrm>
                <a:off x="3412564" y="960541"/>
                <a:ext cx="4031108" cy="40271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233" tIns="34116" rIns="68233" bIns="34116"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800" dirty="0">
                  <a:latin typeface="Calibri" panose="020F0502020204030204" pitchFamily="34" charset="0"/>
                  <a:cs typeface="Calibri" panose="020F0502020204030204" pitchFamily="34" charset="0"/>
                </a:endParaRPr>
              </a:p>
            </p:txBody>
          </p:sp>
          <p:sp>
            <p:nvSpPr>
              <p:cNvPr id="203" name="Oval 202"/>
              <p:cNvSpPr>
                <a:spLocks noChangeAspect="1"/>
              </p:cNvSpPr>
              <p:nvPr/>
            </p:nvSpPr>
            <p:spPr>
              <a:xfrm>
                <a:off x="152414" y="3193991"/>
                <a:ext cx="3902529" cy="34717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233" tIns="34116" rIns="68233" bIns="34116"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800" dirty="0">
                  <a:latin typeface="Calibri" panose="020F0502020204030204" pitchFamily="34" charset="0"/>
                  <a:cs typeface="Calibri" panose="020F0502020204030204" pitchFamily="34" charset="0"/>
                </a:endParaRPr>
              </a:p>
            </p:txBody>
          </p:sp>
          <p:sp>
            <p:nvSpPr>
              <p:cNvPr id="204" name="Oval 203"/>
              <p:cNvSpPr>
                <a:spLocks noChangeAspect="1"/>
              </p:cNvSpPr>
              <p:nvPr/>
            </p:nvSpPr>
            <p:spPr>
              <a:xfrm rot="19368697">
                <a:off x="1934731" y="1898149"/>
                <a:ext cx="2418680" cy="34262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233" tIns="34116" rIns="68233" bIns="34116"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800" dirty="0">
                  <a:latin typeface="Calibri" panose="020F0502020204030204" pitchFamily="34" charset="0"/>
                  <a:cs typeface="Calibri" panose="020F0502020204030204" pitchFamily="34" charset="0"/>
                </a:endParaRPr>
              </a:p>
            </p:txBody>
          </p:sp>
          <p:sp>
            <p:nvSpPr>
              <p:cNvPr id="206" name="Round Same Side Corner Rectangle 205"/>
              <p:cNvSpPr/>
              <p:nvPr/>
            </p:nvSpPr>
            <p:spPr>
              <a:xfrm flipV="1">
                <a:off x="1144492" y="4562929"/>
                <a:ext cx="7364510" cy="2102836"/>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233" tIns="34116" rIns="68233" bIns="34116"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800" dirty="0">
                  <a:latin typeface="Calibri" panose="020F0502020204030204" pitchFamily="34" charset="0"/>
                  <a:cs typeface="Calibri" panose="020F0502020204030204" pitchFamily="34" charset="0"/>
                </a:endParaRPr>
              </a:p>
            </p:txBody>
          </p:sp>
        </p:grpSp>
        <p:sp>
          <p:nvSpPr>
            <p:cNvPr id="199" name="Rectangle 198"/>
            <p:cNvSpPr/>
            <p:nvPr/>
          </p:nvSpPr>
          <p:spPr>
            <a:xfrm>
              <a:off x="11719073" y="3210797"/>
              <a:ext cx="2007369" cy="1219014"/>
            </a:xfrm>
            <a:prstGeom prst="rect">
              <a:avLst/>
            </a:prstGeom>
            <a:grpFill/>
          </p:spPr>
          <p:txBody>
            <a:bodyPr wrap="none" lIns="128016" tIns="64008" rIns="128016" bIns="64008">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err="1">
                  <a:solidFill>
                    <a:schemeClr val="lt1"/>
                  </a:solidFill>
                  <a:latin typeface="Calibri" panose="020F0502020204030204" pitchFamily="34" charset="0"/>
                  <a:cs typeface="Calibri" panose="020F0502020204030204" pitchFamily="34" charset="0"/>
                </a:rPr>
                <a:t>Veeva</a:t>
              </a:r>
              <a:endParaRPr lang="en-US" sz="900" dirty="0">
                <a:solidFill>
                  <a:schemeClr val="lt1"/>
                </a:solidFill>
                <a:latin typeface="Calibri" panose="020F0502020204030204" pitchFamily="34" charset="0"/>
                <a:cs typeface="Calibri" panose="020F0502020204030204" pitchFamily="34" charset="0"/>
              </a:endParaRPr>
            </a:p>
            <a:p>
              <a:pPr algn="ctr"/>
              <a:r>
                <a:rPr lang="en-US" sz="900" dirty="0">
                  <a:solidFill>
                    <a:schemeClr val="lt1"/>
                  </a:solidFill>
                  <a:latin typeface="Calibri" panose="020F0502020204030204" pitchFamily="34" charset="0"/>
                  <a:cs typeface="Calibri" panose="020F0502020204030204" pitchFamily="34" charset="0"/>
                </a:rPr>
                <a:t>CRM</a:t>
              </a:r>
            </a:p>
            <a:p>
              <a:pPr algn="ctr"/>
              <a:r>
                <a:rPr lang="en-US" sz="900" dirty="0">
                  <a:solidFill>
                    <a:schemeClr val="lt1"/>
                  </a:solidFill>
                  <a:latin typeface="Calibri" panose="020F0502020204030204" pitchFamily="34" charset="0"/>
                  <a:cs typeface="Calibri" panose="020F0502020204030204" pitchFamily="34" charset="0"/>
                </a:rPr>
                <a:t>Tenant</a:t>
              </a:r>
            </a:p>
          </p:txBody>
        </p:sp>
      </p:grpSp>
      <p:cxnSp>
        <p:nvCxnSpPr>
          <p:cNvPr id="36" name="Straight Arrow Connector 35"/>
          <p:cNvCxnSpPr>
            <a:stCxn id="137" idx="3"/>
            <a:endCxn id="115" idx="1"/>
          </p:cNvCxnSpPr>
          <p:nvPr/>
        </p:nvCxnSpPr>
        <p:spPr>
          <a:xfrm flipV="1">
            <a:off x="824485" y="4937725"/>
            <a:ext cx="190597" cy="9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4" name="Rectangle 213"/>
          <p:cNvSpPr/>
          <p:nvPr/>
        </p:nvSpPr>
        <p:spPr>
          <a:xfrm>
            <a:off x="5790298" y="5167435"/>
            <a:ext cx="1013007" cy="416360"/>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EMAIL ALERT</a:t>
            </a:r>
            <a:endParaRPr lang="en-US" sz="900" dirty="0"/>
          </a:p>
        </p:txBody>
      </p:sp>
      <p:cxnSp>
        <p:nvCxnSpPr>
          <p:cNvPr id="46" name="Elbow Connector 45"/>
          <p:cNvCxnSpPr>
            <a:stCxn id="214" idx="3"/>
          </p:cNvCxnSpPr>
          <p:nvPr/>
        </p:nvCxnSpPr>
        <p:spPr>
          <a:xfrm flipV="1">
            <a:off x="6803305" y="5196449"/>
            <a:ext cx="2839015" cy="17916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90" idx="3"/>
            <a:endCxn id="179" idx="1"/>
          </p:cNvCxnSpPr>
          <p:nvPr/>
        </p:nvCxnSpPr>
        <p:spPr>
          <a:xfrm flipV="1">
            <a:off x="11203670" y="4025889"/>
            <a:ext cx="236931" cy="5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a:xfrm>
            <a:off x="10399146" y="498906"/>
            <a:ext cx="1171536" cy="609600"/>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END OF THE INBOUND PROCESS</a:t>
            </a:r>
            <a:endParaRPr lang="en-US" sz="900" dirty="0"/>
          </a:p>
        </p:txBody>
      </p:sp>
      <p:sp>
        <p:nvSpPr>
          <p:cNvPr id="268" name="Flowchart: Multidocument 267"/>
          <p:cNvSpPr/>
          <p:nvPr/>
        </p:nvSpPr>
        <p:spPr>
          <a:xfrm>
            <a:off x="3413151" y="4700852"/>
            <a:ext cx="746971" cy="631065"/>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DB MASTER FILES</a:t>
            </a:r>
          </a:p>
        </p:txBody>
      </p:sp>
      <p:cxnSp>
        <p:nvCxnSpPr>
          <p:cNvPr id="274" name="Elbow Connector 273"/>
          <p:cNvCxnSpPr>
            <a:stCxn id="268" idx="3"/>
            <a:endCxn id="63" idx="1"/>
          </p:cNvCxnSpPr>
          <p:nvPr/>
        </p:nvCxnSpPr>
        <p:spPr>
          <a:xfrm flipH="1" flipV="1">
            <a:off x="4073331" y="3507139"/>
            <a:ext cx="86791" cy="1509246"/>
          </a:xfrm>
          <a:prstGeom prst="bentConnector5">
            <a:avLst>
              <a:gd name="adj1" fmla="val -129841"/>
              <a:gd name="adj2" fmla="val 48832"/>
              <a:gd name="adj3" fmla="val 36339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7" name="Picture 276"/>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colorTemperature colorTemp="7790"/>
                    </a14:imgEffect>
                    <a14:imgEffect>
                      <a14:saturation sat="211000"/>
                    </a14:imgEffect>
                    <a14:imgEffect>
                      <a14:brightnessContrast bright="37000" contrast="30000"/>
                    </a14:imgEffect>
                  </a14:imgLayer>
                </a14:imgProps>
              </a:ext>
              <a:ext uri="{28A0092B-C50C-407E-A947-70E740481C1C}">
                <a14:useLocalDpi xmlns:a14="http://schemas.microsoft.com/office/drawing/2010/main" val="0"/>
              </a:ext>
            </a:extLst>
          </a:blip>
          <a:srcRect/>
          <a:stretch>
            <a:fillRect/>
          </a:stretch>
        </p:blipFill>
        <p:spPr bwMode="auto">
          <a:xfrm rot="16200000">
            <a:off x="2394205" y="4002125"/>
            <a:ext cx="1602984" cy="205513"/>
          </a:xfrm>
          <a:prstGeom prst="rect">
            <a:avLst/>
          </a:prstGeom>
          <a:solidFill>
            <a:schemeClr val="bg1"/>
          </a:solid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dist="35921" dir="2700000" algn="ctr" rotWithShape="0">
                    <a:schemeClr val="bg2"/>
                  </a:outerShdw>
                </a:effectLst>
              </a14:hiddenEffects>
            </a:ext>
          </a:extLst>
        </p:spPr>
      </p:pic>
      <p:sp>
        <p:nvSpPr>
          <p:cNvPr id="9" name="Rectangle 8"/>
          <p:cNvSpPr/>
          <p:nvPr/>
        </p:nvSpPr>
        <p:spPr>
          <a:xfrm>
            <a:off x="103490" y="2762024"/>
            <a:ext cx="721756" cy="772680"/>
          </a:xfrm>
          <a:prstGeom prst="rect">
            <a:avLst/>
          </a:prstGeom>
          <a:ln>
            <a:solidFill>
              <a:schemeClr val="bg1">
                <a:lumMod val="65000"/>
              </a:schemeClr>
            </a:solidFill>
          </a:ln>
        </p:spPr>
        <p:style>
          <a:lnRef idx="2">
            <a:schemeClr val="accent3"/>
          </a:lnRef>
          <a:fillRef idx="1">
            <a:schemeClr val="lt1"/>
          </a:fillRef>
          <a:effectRef idx="0">
            <a:schemeClr val="accent3"/>
          </a:effectRef>
          <a:fontRef idx="minor">
            <a:schemeClr val="dk1"/>
          </a:fontRef>
        </p:style>
        <p:txBody>
          <a:bodyPr lIns="59704" tIns="29851" rIns="59704" bIns="29851" rtlCol="0" anchor="t"/>
          <a:lstStyle/>
          <a:p>
            <a:pPr algn="ctr" defTabSz="457200"/>
            <a:endParaRPr lang="en-US">
              <a:solidFill>
                <a:schemeClr val="tx1"/>
              </a:solidFill>
              <a:latin typeface="Calibri" panose="020F0502020204030204" pitchFamily="34" charset="0"/>
              <a:cs typeface="Calibri" panose="020F0502020204030204" pitchFamily="34" charset="0"/>
            </a:endParaRPr>
          </a:p>
        </p:txBody>
      </p:sp>
      <p:sp>
        <p:nvSpPr>
          <p:cNvPr id="128" name="TextBox 127"/>
          <p:cNvSpPr txBox="1"/>
          <p:nvPr/>
        </p:nvSpPr>
        <p:spPr>
          <a:xfrm rot="16200000">
            <a:off x="816766" y="2975670"/>
            <a:ext cx="779514" cy="338554"/>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1600" dirty="0" smtClean="0">
                <a:solidFill>
                  <a:schemeClr val="tx2">
                    <a:lumMod val="90000"/>
                    <a:lumOff val="10000"/>
                  </a:schemeClr>
                </a:solidFill>
              </a:rPr>
              <a:t>TIBCO</a:t>
            </a:r>
            <a:endParaRPr lang="en-US" sz="1000" dirty="0">
              <a:solidFill>
                <a:schemeClr val="tx2">
                  <a:lumMod val="90000"/>
                  <a:lumOff val="10000"/>
                </a:schemeClr>
              </a:solidFill>
            </a:endParaRPr>
          </a:p>
        </p:txBody>
      </p:sp>
      <p:pic>
        <p:nvPicPr>
          <p:cNvPr id="129" name="Picture 4" descr="D:\My New Ds Top\Crystel Iconss\data ware h [Converted]aa.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6341" y="2902225"/>
            <a:ext cx="612046" cy="618722"/>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1" name="Elbow Connector 10"/>
          <p:cNvCxnSpPr>
            <a:stCxn id="9" idx="3"/>
            <a:endCxn id="23" idx="1"/>
          </p:cNvCxnSpPr>
          <p:nvPr/>
        </p:nvCxnSpPr>
        <p:spPr>
          <a:xfrm flipV="1">
            <a:off x="825246" y="3097369"/>
            <a:ext cx="1134117" cy="5099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11422299" y="5933747"/>
            <a:ext cx="721756" cy="764345"/>
          </a:xfrm>
          <a:prstGeom prst="rect">
            <a:avLst/>
          </a:prstGeom>
          <a:ln>
            <a:solidFill>
              <a:schemeClr val="bg1">
                <a:lumMod val="65000"/>
              </a:schemeClr>
            </a:solidFill>
          </a:ln>
        </p:spPr>
        <p:style>
          <a:lnRef idx="2">
            <a:schemeClr val="accent3"/>
          </a:lnRef>
          <a:fillRef idx="1">
            <a:schemeClr val="lt1"/>
          </a:fillRef>
          <a:effectRef idx="0">
            <a:schemeClr val="accent3"/>
          </a:effectRef>
          <a:fontRef idx="minor">
            <a:schemeClr val="dk1"/>
          </a:fontRef>
        </p:style>
        <p:txBody>
          <a:bodyPr lIns="59704" tIns="29851" rIns="59704" bIns="29851" rtlCol="0" anchor="t"/>
          <a:lstStyle/>
          <a:p>
            <a:pPr algn="ctr" defTabSz="457200"/>
            <a:endParaRPr lang="en-US">
              <a:solidFill>
                <a:schemeClr val="tx1"/>
              </a:solidFill>
              <a:latin typeface="Calibri" panose="020F0502020204030204" pitchFamily="34" charset="0"/>
              <a:cs typeface="Calibri" panose="020F0502020204030204" pitchFamily="34" charset="0"/>
            </a:endParaRPr>
          </a:p>
        </p:txBody>
      </p:sp>
      <p:pic>
        <p:nvPicPr>
          <p:cNvPr id="151" name="Picture 4" descr="D:\My New Ds Top\Crystel Iconss\data ware h [Converted]aa.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66977" y="6051147"/>
            <a:ext cx="612046" cy="618722"/>
          </a:xfrm>
          <a:prstGeom prst="rect">
            <a:avLst/>
          </a:prstGeom>
          <a:noFill/>
          <a:extLst>
            <a:ext uri="{909E8E84-426E-40dd-AFC4-6F175D3DCCD1}">
              <a14:hiddenFill xmlns="" xmlns:a14="http://schemas.microsoft.com/office/drawing/2010/main">
                <a:solidFill>
                  <a:srgbClr val="FFFFFF"/>
                </a:solidFill>
              </a14:hiddenFill>
            </a:ext>
          </a:extLst>
        </p:spPr>
      </p:pic>
      <p:sp>
        <p:nvSpPr>
          <p:cNvPr id="156" name="TextBox 155"/>
          <p:cNvSpPr txBox="1"/>
          <p:nvPr/>
        </p:nvSpPr>
        <p:spPr>
          <a:xfrm rot="16200000" flipH="1">
            <a:off x="10732615" y="6189489"/>
            <a:ext cx="791196" cy="338554"/>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1600" dirty="0" smtClean="0">
                <a:solidFill>
                  <a:schemeClr val="tx2">
                    <a:lumMod val="90000"/>
                    <a:lumOff val="10000"/>
                  </a:schemeClr>
                </a:solidFill>
              </a:rPr>
              <a:t>TIBCO</a:t>
            </a:r>
            <a:endParaRPr lang="en-US" sz="1000" dirty="0">
              <a:solidFill>
                <a:schemeClr val="tx2">
                  <a:lumMod val="90000"/>
                  <a:lumOff val="10000"/>
                </a:schemeClr>
              </a:solidFill>
            </a:endParaRPr>
          </a:p>
        </p:txBody>
      </p:sp>
      <p:cxnSp>
        <p:nvCxnSpPr>
          <p:cNvPr id="230" name="Elbow Connector 229"/>
          <p:cNvCxnSpPr>
            <a:stCxn id="8" idx="3"/>
            <a:endCxn id="156" idx="0"/>
          </p:cNvCxnSpPr>
          <p:nvPr/>
        </p:nvCxnSpPr>
        <p:spPr>
          <a:xfrm>
            <a:off x="10579452" y="4024648"/>
            <a:ext cx="379484" cy="23341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p:cNvCxnSpPr>
            <a:stCxn id="156" idx="2"/>
            <a:endCxn id="151" idx="1"/>
          </p:cNvCxnSpPr>
          <p:nvPr/>
        </p:nvCxnSpPr>
        <p:spPr>
          <a:xfrm>
            <a:off x="11297490" y="6358766"/>
            <a:ext cx="169487" cy="1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567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6366" y="656823"/>
            <a:ext cx="1133341" cy="592428"/>
          </a:xfrm>
          <a:prstGeom prst="rect">
            <a:avLst/>
          </a:prstGeom>
          <a:noFill/>
        </p:spPr>
        <p:txBody>
          <a:bodyPr wrap="square" rtlCol="0">
            <a:spAutoFit/>
          </a:bodyPr>
          <a:lstStyle/>
          <a:p>
            <a:endParaRPr lang="en-US" dirty="0"/>
          </a:p>
        </p:txBody>
      </p:sp>
      <p:sp>
        <p:nvSpPr>
          <p:cNvPr id="3" name="TextBox 2"/>
          <p:cNvSpPr txBox="1"/>
          <p:nvPr/>
        </p:nvSpPr>
        <p:spPr>
          <a:xfrm>
            <a:off x="718956" y="995376"/>
            <a:ext cx="1231616" cy="430887"/>
          </a:xfrm>
          <a:prstGeom prst="rect">
            <a:avLst/>
          </a:prstGeom>
          <a:noFill/>
          <a:ln>
            <a:solidFill>
              <a:schemeClr val="tx1"/>
            </a:solidFill>
          </a:ln>
        </p:spPr>
        <p:txBody>
          <a:bodyPr wrap="square" rtlCol="0">
            <a:spAutoFit/>
          </a:bodyPr>
          <a:lstStyle/>
          <a:p>
            <a:pPr algn="ctr"/>
            <a:r>
              <a:rPr lang="en-US" sz="1100" b="1" dirty="0" smtClean="0"/>
              <a:t>TIBCO EMS </a:t>
            </a:r>
            <a:r>
              <a:rPr lang="en-US" sz="1100" dirty="0" smtClean="0"/>
              <a:t>(Message Queue)</a:t>
            </a:r>
            <a:endParaRPr lang="en-US" sz="1100" dirty="0"/>
          </a:p>
        </p:txBody>
      </p:sp>
      <p:sp>
        <p:nvSpPr>
          <p:cNvPr id="4" name="TextBox 3"/>
          <p:cNvSpPr txBox="1"/>
          <p:nvPr/>
        </p:nvSpPr>
        <p:spPr>
          <a:xfrm>
            <a:off x="2566380" y="656822"/>
            <a:ext cx="1231616" cy="1107996"/>
          </a:xfrm>
          <a:prstGeom prst="rect">
            <a:avLst/>
          </a:prstGeom>
          <a:noFill/>
          <a:ln>
            <a:solidFill>
              <a:schemeClr val="tx1"/>
            </a:solidFill>
          </a:ln>
        </p:spPr>
        <p:txBody>
          <a:bodyPr wrap="square" rtlCol="0">
            <a:spAutoFit/>
          </a:bodyPr>
          <a:lstStyle/>
          <a:p>
            <a:pPr algn="ctr"/>
            <a:r>
              <a:rPr lang="en-US" sz="1100" b="1" dirty="0" smtClean="0"/>
              <a:t>INFA Workflow </a:t>
            </a:r>
            <a:r>
              <a:rPr lang="en-US" sz="1100" dirty="0" smtClean="0"/>
              <a:t>(Reads Message and creates a zero byte  file specific to a source system)</a:t>
            </a:r>
            <a:endParaRPr lang="en-US" sz="1100" dirty="0"/>
          </a:p>
        </p:txBody>
      </p:sp>
      <p:sp>
        <p:nvSpPr>
          <p:cNvPr id="5" name="TextBox 4"/>
          <p:cNvSpPr txBox="1"/>
          <p:nvPr/>
        </p:nvSpPr>
        <p:spPr>
          <a:xfrm>
            <a:off x="4510777" y="656822"/>
            <a:ext cx="1547594" cy="1107996"/>
          </a:xfrm>
          <a:prstGeom prst="rect">
            <a:avLst/>
          </a:prstGeom>
          <a:noFill/>
          <a:ln>
            <a:solidFill>
              <a:schemeClr val="tx1"/>
            </a:solidFill>
          </a:ln>
        </p:spPr>
        <p:txBody>
          <a:bodyPr wrap="square" rtlCol="0">
            <a:spAutoFit/>
          </a:bodyPr>
          <a:lstStyle/>
          <a:p>
            <a:pPr algn="ctr"/>
            <a:r>
              <a:rPr lang="en-US" sz="1100" b="1" dirty="0" smtClean="0"/>
              <a:t>Unix Script 1 </a:t>
            </a:r>
            <a:r>
              <a:rPr lang="en-US" sz="1100" dirty="0" smtClean="0"/>
              <a:t>(continuously looks for any zero byte file and triggers the infa calling script for that source system)</a:t>
            </a:r>
            <a:endParaRPr lang="en-US" sz="1100" dirty="0"/>
          </a:p>
        </p:txBody>
      </p:sp>
      <p:sp>
        <p:nvSpPr>
          <p:cNvPr id="6" name="TextBox 5"/>
          <p:cNvSpPr txBox="1"/>
          <p:nvPr/>
        </p:nvSpPr>
        <p:spPr>
          <a:xfrm>
            <a:off x="6555545" y="659666"/>
            <a:ext cx="1350250" cy="1107996"/>
          </a:xfrm>
          <a:prstGeom prst="rect">
            <a:avLst/>
          </a:prstGeom>
          <a:noFill/>
          <a:ln>
            <a:solidFill>
              <a:schemeClr val="tx1"/>
            </a:solidFill>
          </a:ln>
        </p:spPr>
        <p:txBody>
          <a:bodyPr wrap="square" rtlCol="0">
            <a:spAutoFit/>
          </a:bodyPr>
          <a:lstStyle/>
          <a:p>
            <a:pPr algn="ctr"/>
            <a:r>
              <a:rPr lang="en-US" sz="1100" b="1" dirty="0" smtClean="0"/>
              <a:t>Unix Script 2       </a:t>
            </a:r>
            <a:r>
              <a:rPr lang="en-US" sz="1100" dirty="0" smtClean="0"/>
              <a:t>(Will prepare the infa parameter file for that source and use it to trigger the infa workflow)</a:t>
            </a:r>
            <a:endParaRPr lang="en-US" sz="1100" dirty="0"/>
          </a:p>
        </p:txBody>
      </p:sp>
      <p:sp>
        <p:nvSpPr>
          <p:cNvPr id="7" name="TextBox 6"/>
          <p:cNvSpPr txBox="1"/>
          <p:nvPr/>
        </p:nvSpPr>
        <p:spPr>
          <a:xfrm>
            <a:off x="8431122" y="744304"/>
            <a:ext cx="1231616" cy="938719"/>
          </a:xfrm>
          <a:prstGeom prst="rect">
            <a:avLst/>
          </a:prstGeom>
          <a:noFill/>
          <a:ln>
            <a:solidFill>
              <a:schemeClr val="tx1"/>
            </a:solidFill>
          </a:ln>
        </p:spPr>
        <p:txBody>
          <a:bodyPr wrap="square" rtlCol="0">
            <a:spAutoFit/>
          </a:bodyPr>
          <a:lstStyle/>
          <a:p>
            <a:pPr algn="ctr"/>
            <a:r>
              <a:rPr lang="en-US" sz="1100" b="1" dirty="0" smtClean="0"/>
              <a:t>INFA Workflow   </a:t>
            </a:r>
            <a:r>
              <a:rPr lang="en-US" sz="1100" dirty="0" smtClean="0"/>
              <a:t>to perform the specific tasks for the source system.</a:t>
            </a:r>
            <a:endParaRPr lang="en-US" sz="1100" dirty="0"/>
          </a:p>
        </p:txBody>
      </p:sp>
      <p:cxnSp>
        <p:nvCxnSpPr>
          <p:cNvPr id="9" name="Straight Arrow Connector 8"/>
          <p:cNvCxnSpPr>
            <a:stCxn id="3" idx="3"/>
            <a:endCxn id="4" idx="1"/>
          </p:cNvCxnSpPr>
          <p:nvPr/>
        </p:nvCxnSpPr>
        <p:spPr>
          <a:xfrm>
            <a:off x="1950572" y="1210820"/>
            <a:ext cx="6158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3"/>
            <a:endCxn id="5" idx="1"/>
          </p:cNvCxnSpPr>
          <p:nvPr/>
        </p:nvCxnSpPr>
        <p:spPr>
          <a:xfrm>
            <a:off x="3797996" y="1210820"/>
            <a:ext cx="7127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a:endCxn id="6" idx="1"/>
          </p:cNvCxnSpPr>
          <p:nvPr/>
        </p:nvCxnSpPr>
        <p:spPr>
          <a:xfrm>
            <a:off x="6058371" y="1210820"/>
            <a:ext cx="497174" cy="2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7" idx="1"/>
          </p:cNvCxnSpPr>
          <p:nvPr/>
        </p:nvCxnSpPr>
        <p:spPr>
          <a:xfrm>
            <a:off x="7905795" y="1213664"/>
            <a:ext cx="5253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1102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rot="16200000">
            <a:off x="10991316" y="2826084"/>
            <a:ext cx="751291" cy="338554"/>
          </a:xfrm>
          <a:prstGeom prst="rect">
            <a:avLst/>
          </a:prstGeom>
          <a:solidFill>
            <a:srgbClr val="FFFF00"/>
          </a:solidFill>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1600" dirty="0" smtClean="0">
                <a:solidFill>
                  <a:schemeClr val="tx2">
                    <a:lumMod val="90000"/>
                    <a:lumOff val="10000"/>
                  </a:schemeClr>
                </a:solidFill>
              </a:rPr>
              <a:t>TIBCO</a:t>
            </a:r>
            <a:endParaRPr lang="en-US" sz="1000" dirty="0">
              <a:solidFill>
                <a:schemeClr val="tx2">
                  <a:lumMod val="90000"/>
                  <a:lumOff val="10000"/>
                </a:schemeClr>
              </a:solidFill>
            </a:endParaRPr>
          </a:p>
        </p:txBody>
      </p:sp>
      <p:sp>
        <p:nvSpPr>
          <p:cNvPr id="152" name="Rectangle 151"/>
          <p:cNvSpPr/>
          <p:nvPr/>
        </p:nvSpPr>
        <p:spPr>
          <a:xfrm>
            <a:off x="964827" y="1855735"/>
            <a:ext cx="9663211" cy="4428863"/>
          </a:xfrm>
          <a:prstGeom prst="rect">
            <a:avLst/>
          </a:prstGeom>
          <a:ln w="60325" cmpd="dbl">
            <a:solidFill>
              <a:schemeClr val="accent2">
                <a:lumMod val="7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3" name="Rectangle 122"/>
          <p:cNvSpPr/>
          <p:nvPr/>
        </p:nvSpPr>
        <p:spPr>
          <a:xfrm>
            <a:off x="11240083" y="5513418"/>
            <a:ext cx="783798" cy="873311"/>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endParaRPr lang="en-US" sz="1100"/>
          </a:p>
        </p:txBody>
      </p:sp>
      <p:sp>
        <p:nvSpPr>
          <p:cNvPr id="8" name="Rectangle 7"/>
          <p:cNvSpPr/>
          <p:nvPr/>
        </p:nvSpPr>
        <p:spPr>
          <a:xfrm>
            <a:off x="9274552" y="1917560"/>
            <a:ext cx="1201868" cy="3438658"/>
          </a:xfrm>
          <a:prstGeom prst="rect">
            <a:avLst/>
          </a:prstGeom>
          <a:solidFill>
            <a:schemeClr val="accent2">
              <a:lumMod val="60000"/>
              <a:lumOff val="4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endParaRPr lang="en-US" sz="1100" dirty="0"/>
          </a:p>
        </p:txBody>
      </p:sp>
      <p:sp>
        <p:nvSpPr>
          <p:cNvPr id="6" name="Rectangle 5"/>
          <p:cNvSpPr/>
          <p:nvPr/>
        </p:nvSpPr>
        <p:spPr>
          <a:xfrm>
            <a:off x="1108649" y="2126912"/>
            <a:ext cx="896964" cy="3228304"/>
          </a:xfrm>
          <a:prstGeom prst="rect">
            <a:avLst/>
          </a:prstGeom>
          <a:solidFill>
            <a:schemeClr val="accent2">
              <a:lumMod val="60000"/>
              <a:lumOff val="4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endParaRPr lang="en-US" sz="1100" dirty="0"/>
          </a:p>
        </p:txBody>
      </p:sp>
      <p:sp>
        <p:nvSpPr>
          <p:cNvPr id="7" name="Rectangle 6"/>
          <p:cNvSpPr/>
          <p:nvPr/>
        </p:nvSpPr>
        <p:spPr>
          <a:xfrm>
            <a:off x="2426986" y="2131586"/>
            <a:ext cx="6277920" cy="3251055"/>
          </a:xfrm>
          <a:prstGeom prst="rect">
            <a:avLst/>
          </a:prstGeom>
          <a:solidFill>
            <a:schemeClr val="accent6">
              <a:lumMod val="40000"/>
              <a:lumOff val="60000"/>
            </a:schemeClr>
          </a:solidFill>
          <a:ln w="34925">
            <a:solidFill>
              <a:schemeClr val="accent6">
                <a:lumMod val="75000"/>
              </a:schemeClr>
            </a:solidFill>
            <a:prstDash val="dash"/>
          </a:ln>
          <a:scene3d>
            <a:camera prst="orthographicFront"/>
            <a:lightRig rig="threePt" dir="t"/>
          </a:scene3d>
          <a:sp3d extrusionH="76200">
            <a:bevelT w="165100" prst="coolSlant"/>
            <a:extrusionClr>
              <a:schemeClr val="bg1">
                <a:lumMod val="65000"/>
              </a:schemeClr>
            </a:extrusionClr>
          </a:sp3d>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 name="Flowchart: Multidocument 25"/>
          <p:cNvSpPr/>
          <p:nvPr/>
        </p:nvSpPr>
        <p:spPr>
          <a:xfrm>
            <a:off x="1138058" y="2522029"/>
            <a:ext cx="802344" cy="1002744"/>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MASTER + TRANSACTION DATA</a:t>
            </a:r>
            <a:endParaRPr lang="en-US" sz="900" dirty="0"/>
          </a:p>
        </p:txBody>
      </p:sp>
      <p:sp>
        <p:nvSpPr>
          <p:cNvPr id="160" name="Rectangle 159"/>
          <p:cNvSpPr/>
          <p:nvPr/>
        </p:nvSpPr>
        <p:spPr>
          <a:xfrm rot="5400000">
            <a:off x="6717203" y="5359692"/>
            <a:ext cx="312920" cy="1074866"/>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900" dirty="0"/>
              <a:t>ARCHIVAL ZONE</a:t>
            </a:r>
          </a:p>
        </p:txBody>
      </p:sp>
      <p:sp>
        <p:nvSpPr>
          <p:cNvPr id="167" name="TextBox 166"/>
          <p:cNvSpPr txBox="1"/>
          <p:nvPr/>
        </p:nvSpPr>
        <p:spPr>
          <a:xfrm>
            <a:off x="1120967" y="5368917"/>
            <a:ext cx="998424" cy="276999"/>
          </a:xfrm>
          <a:prstGeom prst="rect">
            <a:avLst/>
          </a:prstGeom>
          <a:noFill/>
        </p:spPr>
        <p:txBody>
          <a:bodyPr wrap="square" rtlCol="0">
            <a:spAutoFit/>
          </a:bodyPr>
          <a:lstStyle/>
          <a:p>
            <a:r>
              <a:rPr lang="en-US" sz="1200" b="1" dirty="0" smtClean="0"/>
              <a:t>RAW ZONE</a:t>
            </a:r>
            <a:endParaRPr lang="en-US" sz="1200" b="1" dirty="0"/>
          </a:p>
        </p:txBody>
      </p:sp>
      <p:sp>
        <p:nvSpPr>
          <p:cNvPr id="168" name="TextBox 167"/>
          <p:cNvSpPr txBox="1"/>
          <p:nvPr/>
        </p:nvSpPr>
        <p:spPr>
          <a:xfrm>
            <a:off x="5083737" y="5351722"/>
            <a:ext cx="1179552" cy="276999"/>
          </a:xfrm>
          <a:prstGeom prst="rect">
            <a:avLst/>
          </a:prstGeom>
          <a:noFill/>
        </p:spPr>
        <p:txBody>
          <a:bodyPr wrap="square" rtlCol="0">
            <a:spAutoFit/>
          </a:bodyPr>
          <a:lstStyle/>
          <a:p>
            <a:r>
              <a:rPr lang="en-US" sz="1200" b="1" dirty="0" smtClean="0"/>
              <a:t>PROCESS</a:t>
            </a:r>
            <a:endParaRPr lang="en-US" sz="1200" b="1" dirty="0"/>
          </a:p>
        </p:txBody>
      </p:sp>
      <p:sp>
        <p:nvSpPr>
          <p:cNvPr id="169" name="TextBox 168"/>
          <p:cNvSpPr txBox="1"/>
          <p:nvPr/>
        </p:nvSpPr>
        <p:spPr>
          <a:xfrm>
            <a:off x="9274552" y="5369230"/>
            <a:ext cx="1291614" cy="276999"/>
          </a:xfrm>
          <a:prstGeom prst="rect">
            <a:avLst/>
          </a:prstGeom>
          <a:noFill/>
        </p:spPr>
        <p:txBody>
          <a:bodyPr wrap="square" rtlCol="0">
            <a:spAutoFit/>
          </a:bodyPr>
          <a:lstStyle/>
          <a:p>
            <a:r>
              <a:rPr lang="en-US" sz="1200" b="1" dirty="0" smtClean="0"/>
              <a:t>FOR PURPOSE</a:t>
            </a:r>
            <a:endParaRPr lang="en-US" sz="1200" b="1" dirty="0"/>
          </a:p>
        </p:txBody>
      </p:sp>
      <p:sp>
        <p:nvSpPr>
          <p:cNvPr id="173" name="TextBox 172"/>
          <p:cNvSpPr txBox="1"/>
          <p:nvPr/>
        </p:nvSpPr>
        <p:spPr>
          <a:xfrm>
            <a:off x="4103370" y="5989505"/>
            <a:ext cx="2213737" cy="276999"/>
          </a:xfrm>
          <a:prstGeom prst="rect">
            <a:avLst/>
          </a:prstGeom>
          <a:noFill/>
        </p:spPr>
        <p:txBody>
          <a:bodyPr wrap="square" rtlCol="0">
            <a:spAutoFit/>
          </a:bodyPr>
          <a:lstStyle/>
          <a:p>
            <a:r>
              <a:rPr lang="en-US" sz="1200" dirty="0" smtClean="0"/>
              <a:t>DATA LAKE (HADOOP CLUSTER)</a:t>
            </a:r>
            <a:endParaRPr lang="en-US" sz="1200" dirty="0"/>
          </a:p>
        </p:txBody>
      </p:sp>
      <p:pic>
        <p:nvPicPr>
          <p:cNvPr id="77" name="Picture 7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1346118" y="3715301"/>
            <a:ext cx="1696645" cy="193181"/>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dist="35921" dir="2700000" algn="ctr" rotWithShape="0">
                    <a:schemeClr val="bg2"/>
                  </a:outerShdw>
                </a:effectLst>
              </a14:hiddenEffects>
            </a:ext>
          </a:extLst>
        </p:spPr>
      </p:pic>
      <p:sp>
        <p:nvSpPr>
          <p:cNvPr id="90" name="Rectangle 89"/>
          <p:cNvSpPr/>
          <p:nvPr/>
        </p:nvSpPr>
        <p:spPr>
          <a:xfrm>
            <a:off x="11655630" y="3269307"/>
            <a:ext cx="368251" cy="2015874"/>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MFT</a:t>
            </a:r>
            <a:endParaRPr lang="en-US" sz="600" b="1" dirty="0"/>
          </a:p>
        </p:txBody>
      </p:sp>
      <p:cxnSp>
        <p:nvCxnSpPr>
          <p:cNvPr id="12" name="Elbow Connector 11"/>
          <p:cNvCxnSpPr>
            <a:stCxn id="8" idx="3"/>
            <a:endCxn id="103" idx="1"/>
          </p:cNvCxnSpPr>
          <p:nvPr/>
        </p:nvCxnSpPr>
        <p:spPr>
          <a:xfrm flipV="1">
            <a:off x="10476420" y="2810564"/>
            <a:ext cx="1120422" cy="82632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8" idx="3"/>
            <a:endCxn id="90" idx="1"/>
          </p:cNvCxnSpPr>
          <p:nvPr/>
        </p:nvCxnSpPr>
        <p:spPr>
          <a:xfrm>
            <a:off x="10476420" y="3636889"/>
            <a:ext cx="1179210" cy="64035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229378" y="3064946"/>
            <a:ext cx="368251" cy="2015874"/>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MFT</a:t>
            </a:r>
            <a:endParaRPr lang="en-US" sz="600" b="1" dirty="0"/>
          </a:p>
        </p:txBody>
      </p:sp>
      <p:cxnSp>
        <p:nvCxnSpPr>
          <p:cNvPr id="3" name="Elbow Connector 2"/>
          <p:cNvCxnSpPr>
            <a:stCxn id="115" idx="3"/>
            <a:endCxn id="26" idx="1"/>
          </p:cNvCxnSpPr>
          <p:nvPr/>
        </p:nvCxnSpPr>
        <p:spPr>
          <a:xfrm flipV="1">
            <a:off x="597629" y="3023401"/>
            <a:ext cx="540429" cy="104948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Rectangle 139"/>
          <p:cNvSpPr/>
          <p:nvPr/>
        </p:nvSpPr>
        <p:spPr>
          <a:xfrm>
            <a:off x="7174390" y="3840737"/>
            <a:ext cx="1393934" cy="581492"/>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LOOK UP ON EXISTING MASTER AND XREF TO GET EXCEPTION CUSTOMER</a:t>
            </a:r>
            <a:endParaRPr lang="en-US" sz="900" dirty="0"/>
          </a:p>
        </p:txBody>
      </p:sp>
      <p:cxnSp>
        <p:nvCxnSpPr>
          <p:cNvPr id="236" name="Elbow Connector 235"/>
          <p:cNvCxnSpPr>
            <a:stCxn id="26" idx="3"/>
            <a:endCxn id="94" idx="1"/>
          </p:cNvCxnSpPr>
          <p:nvPr/>
        </p:nvCxnSpPr>
        <p:spPr>
          <a:xfrm>
            <a:off x="1940402" y="3023401"/>
            <a:ext cx="544971" cy="9243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9" name="Elbow Connector 248"/>
          <p:cNvCxnSpPr>
            <a:stCxn id="102" idx="2"/>
            <a:endCxn id="160" idx="1"/>
          </p:cNvCxnSpPr>
          <p:nvPr/>
        </p:nvCxnSpPr>
        <p:spPr>
          <a:xfrm rot="16200000" flipH="1">
            <a:off x="4094064" y="2961066"/>
            <a:ext cx="2965346" cy="259385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Oval 79"/>
          <p:cNvSpPr>
            <a:spLocks noChangeAspect="1"/>
          </p:cNvSpPr>
          <p:nvPr/>
        </p:nvSpPr>
        <p:spPr>
          <a:xfrm rot="5400000">
            <a:off x="11546653" y="5863376"/>
            <a:ext cx="280140" cy="351389"/>
          </a:xfrm>
          <a:prstGeom prst="ellipse">
            <a:avLst/>
          </a:prstGeom>
          <a:solidFill>
            <a:srgbClr val="FF9966"/>
          </a:solidFill>
          <a:ln>
            <a:noFill/>
          </a:ln>
        </p:spPr>
        <p:style>
          <a:lnRef idx="2">
            <a:schemeClr val="accent1">
              <a:shade val="50000"/>
            </a:schemeClr>
          </a:lnRef>
          <a:fillRef idx="1">
            <a:schemeClr val="accent1"/>
          </a:fillRef>
          <a:effectRef idx="0">
            <a:schemeClr val="accent1"/>
          </a:effectRef>
          <a:fontRef idx="minor">
            <a:schemeClr val="lt1"/>
          </a:fontRef>
        </p:style>
        <p:txBody>
          <a:bodyPr lIns="68233" tIns="34116" rIns="68233" bIns="34116" rtlCol="0" anchor="ctr"/>
          <a:lstStyle/>
          <a:p>
            <a:pPr algn="ctr"/>
            <a:endParaRPr lang="en-US" sz="800" dirty="0">
              <a:latin typeface="Calibri" panose="020F0502020204030204" pitchFamily="34" charset="0"/>
              <a:cs typeface="Calibri" panose="020F0502020204030204" pitchFamily="34" charset="0"/>
            </a:endParaRPr>
          </a:p>
        </p:txBody>
      </p:sp>
      <p:sp>
        <p:nvSpPr>
          <p:cNvPr id="81" name="Oval 80"/>
          <p:cNvSpPr>
            <a:spLocks noChangeAspect="1"/>
          </p:cNvSpPr>
          <p:nvPr/>
        </p:nvSpPr>
        <p:spPr>
          <a:xfrm rot="3168697">
            <a:off x="11526270" y="5682720"/>
            <a:ext cx="168085" cy="298961"/>
          </a:xfrm>
          <a:prstGeom prst="ellipse">
            <a:avLst/>
          </a:prstGeom>
          <a:solidFill>
            <a:srgbClr val="FF9966"/>
          </a:solidFill>
          <a:ln>
            <a:noFill/>
          </a:ln>
        </p:spPr>
        <p:style>
          <a:lnRef idx="2">
            <a:schemeClr val="accent1">
              <a:shade val="50000"/>
            </a:schemeClr>
          </a:lnRef>
          <a:fillRef idx="1">
            <a:schemeClr val="accent1"/>
          </a:fillRef>
          <a:effectRef idx="0">
            <a:schemeClr val="accent1"/>
          </a:effectRef>
          <a:fontRef idx="minor">
            <a:schemeClr val="lt1"/>
          </a:fontRef>
        </p:style>
        <p:txBody>
          <a:bodyPr lIns="68233" tIns="34116" rIns="68233" bIns="34116" rtlCol="0" anchor="ctr"/>
          <a:lstStyle/>
          <a:p>
            <a:pPr algn="ctr"/>
            <a:endParaRPr lang="en-US" sz="800" dirty="0">
              <a:latin typeface="Calibri" panose="020F0502020204030204" pitchFamily="34" charset="0"/>
              <a:cs typeface="Calibri" panose="020F0502020204030204" pitchFamily="34" charset="0"/>
            </a:endParaRPr>
          </a:p>
        </p:txBody>
      </p:sp>
      <p:sp>
        <p:nvSpPr>
          <p:cNvPr id="82" name="Round Same Side Corner Rectangle 81"/>
          <p:cNvSpPr/>
          <p:nvPr/>
        </p:nvSpPr>
        <p:spPr>
          <a:xfrm rot="5400000" flipV="1">
            <a:off x="11116661" y="5918413"/>
            <a:ext cx="511793" cy="183483"/>
          </a:xfrm>
          <a:prstGeom prst="round2SameRect">
            <a:avLst>
              <a:gd name="adj1" fmla="val 50000"/>
              <a:gd name="adj2" fmla="val 0"/>
            </a:avLst>
          </a:prstGeom>
          <a:solidFill>
            <a:srgbClr val="FF9966"/>
          </a:solidFill>
          <a:ln>
            <a:noFill/>
          </a:ln>
        </p:spPr>
        <p:style>
          <a:lnRef idx="2">
            <a:schemeClr val="accent1">
              <a:shade val="50000"/>
            </a:schemeClr>
          </a:lnRef>
          <a:fillRef idx="1">
            <a:schemeClr val="accent1"/>
          </a:fillRef>
          <a:effectRef idx="0">
            <a:schemeClr val="accent1"/>
          </a:effectRef>
          <a:fontRef idx="minor">
            <a:schemeClr val="lt1"/>
          </a:fontRef>
        </p:style>
        <p:txBody>
          <a:bodyPr lIns="68233" tIns="34116" rIns="68233" bIns="34116" rtlCol="0" anchor="ctr"/>
          <a:lstStyle/>
          <a:p>
            <a:pPr algn="ctr"/>
            <a:endParaRPr lang="en-US" sz="800" dirty="0">
              <a:latin typeface="Calibri" panose="020F0502020204030204" pitchFamily="34" charset="0"/>
              <a:cs typeface="Calibri" panose="020F0502020204030204" pitchFamily="34" charset="0"/>
            </a:endParaRPr>
          </a:p>
        </p:txBody>
      </p:sp>
      <p:sp>
        <p:nvSpPr>
          <p:cNvPr id="83" name="Rectangle 82"/>
          <p:cNvSpPr/>
          <p:nvPr/>
        </p:nvSpPr>
        <p:spPr>
          <a:xfrm rot="5400000">
            <a:off x="11177787" y="5863120"/>
            <a:ext cx="585253" cy="257703"/>
          </a:xfrm>
          <a:prstGeom prst="rect">
            <a:avLst/>
          </a:prstGeom>
          <a:solidFill>
            <a:srgbClr val="FF9966"/>
          </a:solidFill>
        </p:spPr>
        <p:txBody>
          <a:bodyPr wrap="none" lIns="9144" tIns="9144" rIns="9144" bIns="9144">
            <a:spAutoFit/>
          </a:bodyPr>
          <a:lstStyle/>
          <a:p>
            <a:pPr algn="ctr"/>
            <a:r>
              <a:rPr lang="en-US" sz="800" dirty="0">
                <a:solidFill>
                  <a:schemeClr val="lt1"/>
                </a:solidFill>
                <a:latin typeface="Calibri" panose="020F0502020204030204" pitchFamily="34" charset="0"/>
                <a:cs typeface="Calibri" panose="020F0502020204030204" pitchFamily="34" charset="0"/>
              </a:rPr>
              <a:t>Reltio</a:t>
            </a:r>
          </a:p>
          <a:p>
            <a:pPr algn="ctr"/>
            <a:r>
              <a:rPr lang="en-US" sz="800" dirty="0">
                <a:solidFill>
                  <a:schemeClr val="lt1"/>
                </a:solidFill>
                <a:latin typeface="Calibri" panose="020F0502020204030204" pitchFamily="34" charset="0"/>
                <a:cs typeface="Calibri" panose="020F0502020204030204" pitchFamily="34" charset="0"/>
              </a:rPr>
              <a:t>MDM Tenant</a:t>
            </a:r>
          </a:p>
        </p:txBody>
      </p:sp>
      <p:sp>
        <p:nvSpPr>
          <p:cNvPr id="94" name="Flowchart: Multidocument 93"/>
          <p:cNvSpPr/>
          <p:nvPr/>
        </p:nvSpPr>
        <p:spPr>
          <a:xfrm>
            <a:off x="2485373" y="3446338"/>
            <a:ext cx="802344" cy="1002744"/>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MASTER + TRANSACTION DATA</a:t>
            </a:r>
            <a:endParaRPr lang="en-US" sz="900" dirty="0"/>
          </a:p>
        </p:txBody>
      </p:sp>
      <p:sp>
        <p:nvSpPr>
          <p:cNvPr id="102" name="Rectangle 101"/>
          <p:cNvSpPr/>
          <p:nvPr/>
        </p:nvSpPr>
        <p:spPr>
          <a:xfrm>
            <a:off x="3582844" y="2193827"/>
            <a:ext cx="1393934" cy="581492"/>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SEGGREGATION OF MASTER AND TRANSACTIONAL DATA</a:t>
            </a:r>
            <a:endParaRPr lang="en-US" sz="900" dirty="0"/>
          </a:p>
        </p:txBody>
      </p:sp>
      <p:sp>
        <p:nvSpPr>
          <p:cNvPr id="109" name="TextBox 108"/>
          <p:cNvSpPr txBox="1"/>
          <p:nvPr/>
        </p:nvSpPr>
        <p:spPr>
          <a:xfrm>
            <a:off x="3551440" y="2967012"/>
            <a:ext cx="959800" cy="400110"/>
          </a:xfrm>
          <a:prstGeom prst="rect">
            <a:avLst/>
          </a:prstGeom>
          <a:noFill/>
        </p:spPr>
        <p:txBody>
          <a:bodyPr wrap="square" rtlCol="0">
            <a:spAutoFit/>
          </a:bodyPr>
          <a:lstStyle/>
          <a:p>
            <a:r>
              <a:rPr lang="en-US" sz="1000" dirty="0" smtClean="0"/>
              <a:t>TRANSACTION DATA</a:t>
            </a:r>
            <a:endParaRPr lang="en-US" sz="1000" dirty="0"/>
          </a:p>
        </p:txBody>
      </p:sp>
      <p:sp>
        <p:nvSpPr>
          <p:cNvPr id="119" name="Flowchart: Multidocument 118"/>
          <p:cNvSpPr/>
          <p:nvPr/>
        </p:nvSpPr>
        <p:spPr>
          <a:xfrm>
            <a:off x="9455645" y="3286088"/>
            <a:ext cx="802344" cy="675843"/>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REJECT OUT</a:t>
            </a:r>
            <a:endParaRPr lang="en-US" sz="900" dirty="0"/>
          </a:p>
        </p:txBody>
      </p:sp>
      <p:cxnSp>
        <p:nvCxnSpPr>
          <p:cNvPr id="242" name="Elbow Connector 241"/>
          <p:cNvCxnSpPr>
            <a:stCxn id="140" idx="2"/>
            <a:endCxn id="164" idx="0"/>
          </p:cNvCxnSpPr>
          <p:nvPr/>
        </p:nvCxnSpPr>
        <p:spPr>
          <a:xfrm rot="5400000">
            <a:off x="7521306" y="4383786"/>
            <a:ext cx="311609" cy="38849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3" name="Elbow Connector 252"/>
          <p:cNvCxnSpPr>
            <a:endCxn id="165" idx="0"/>
          </p:cNvCxnSpPr>
          <p:nvPr/>
        </p:nvCxnSpPr>
        <p:spPr>
          <a:xfrm rot="16200000" flipH="1">
            <a:off x="7959324" y="4360019"/>
            <a:ext cx="291006" cy="41542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102" idx="3"/>
            <a:endCxn id="120" idx="1"/>
          </p:cNvCxnSpPr>
          <p:nvPr/>
        </p:nvCxnSpPr>
        <p:spPr>
          <a:xfrm>
            <a:off x="4976778" y="2484573"/>
            <a:ext cx="140324" cy="344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3507071" y="3302980"/>
            <a:ext cx="1068158" cy="400110"/>
          </a:xfrm>
          <a:prstGeom prst="rect">
            <a:avLst/>
          </a:prstGeom>
          <a:noFill/>
        </p:spPr>
        <p:txBody>
          <a:bodyPr wrap="square" rtlCol="0">
            <a:spAutoFit/>
          </a:bodyPr>
          <a:lstStyle/>
          <a:p>
            <a:r>
              <a:rPr lang="en-US" sz="1000" dirty="0" smtClean="0"/>
              <a:t>NO FURTHER PROCESSING</a:t>
            </a:r>
            <a:endParaRPr lang="en-US" sz="1000" dirty="0"/>
          </a:p>
        </p:txBody>
      </p:sp>
      <p:sp>
        <p:nvSpPr>
          <p:cNvPr id="124" name="Rectangle 123"/>
          <p:cNvSpPr/>
          <p:nvPr/>
        </p:nvSpPr>
        <p:spPr>
          <a:xfrm>
            <a:off x="1985266" y="502977"/>
            <a:ext cx="1171536" cy="609600"/>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PROCESS </a:t>
            </a:r>
            <a:r>
              <a:rPr lang="en-US" sz="900" dirty="0" smtClean="0"/>
              <a:t>1</a:t>
            </a:r>
            <a:endParaRPr lang="en-US" sz="900" dirty="0"/>
          </a:p>
          <a:p>
            <a:pPr algn="ctr"/>
            <a:r>
              <a:rPr lang="en-US" sz="900" dirty="0" smtClean="0"/>
              <a:t>RAW TO </a:t>
            </a:r>
            <a:r>
              <a:rPr lang="en-US" sz="900" dirty="0"/>
              <a:t>PROCESS</a:t>
            </a:r>
          </a:p>
          <a:p>
            <a:pPr algn="ctr"/>
            <a:r>
              <a:rPr lang="en-US" sz="900" dirty="0"/>
              <a:t> FILE COPY</a:t>
            </a:r>
          </a:p>
        </p:txBody>
      </p:sp>
      <p:sp>
        <p:nvSpPr>
          <p:cNvPr id="126" name="Rectangle 125"/>
          <p:cNvSpPr/>
          <p:nvPr/>
        </p:nvSpPr>
        <p:spPr>
          <a:xfrm>
            <a:off x="4126417" y="498906"/>
            <a:ext cx="1171536" cy="609600"/>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PROCESS </a:t>
            </a:r>
            <a:r>
              <a:rPr lang="en-US" sz="900" dirty="0" smtClean="0"/>
              <a:t>2</a:t>
            </a:r>
            <a:endParaRPr lang="en-US" sz="900" dirty="0"/>
          </a:p>
          <a:p>
            <a:pPr algn="ctr"/>
            <a:r>
              <a:rPr lang="en-US" sz="900" dirty="0"/>
              <a:t>VALIDATIONS AGINST COPIED FILES</a:t>
            </a:r>
          </a:p>
        </p:txBody>
      </p:sp>
      <p:sp>
        <p:nvSpPr>
          <p:cNvPr id="127" name="Rectangle 126"/>
          <p:cNvSpPr/>
          <p:nvPr/>
        </p:nvSpPr>
        <p:spPr>
          <a:xfrm>
            <a:off x="8470784" y="502977"/>
            <a:ext cx="1171536" cy="609600"/>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PROCESS 3</a:t>
            </a:r>
            <a:endParaRPr lang="en-US" sz="900" dirty="0"/>
          </a:p>
          <a:p>
            <a:pPr algn="ctr"/>
            <a:r>
              <a:rPr lang="en-US" sz="900" dirty="0"/>
              <a:t>PROCESS TO INPURPOSE AND </a:t>
            </a:r>
            <a:r>
              <a:rPr lang="en-US" sz="900" dirty="0" smtClean="0"/>
              <a:t>ARCHIVE/REJECT</a:t>
            </a:r>
            <a:endParaRPr lang="en-US" sz="900" dirty="0"/>
          </a:p>
        </p:txBody>
      </p:sp>
      <p:sp>
        <p:nvSpPr>
          <p:cNvPr id="129" name="Rectangle 128"/>
          <p:cNvSpPr/>
          <p:nvPr/>
        </p:nvSpPr>
        <p:spPr>
          <a:xfrm>
            <a:off x="123991" y="97872"/>
            <a:ext cx="11313039" cy="213627"/>
          </a:xfrm>
          <a:prstGeom prst="rect">
            <a:avLst/>
          </a:prstGeom>
          <a:solidFill>
            <a:schemeClr val="accent4">
              <a:lumMod val="60000"/>
              <a:lumOff val="40000"/>
            </a:schemeClr>
          </a:solidFill>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smtClean="0"/>
              <a:t>FILE METADATA</a:t>
            </a:r>
            <a:endParaRPr lang="en-US" sz="1050" dirty="0"/>
          </a:p>
        </p:txBody>
      </p:sp>
      <p:sp>
        <p:nvSpPr>
          <p:cNvPr id="131" name="Rectangle 130"/>
          <p:cNvSpPr/>
          <p:nvPr/>
        </p:nvSpPr>
        <p:spPr>
          <a:xfrm>
            <a:off x="6198124" y="501832"/>
            <a:ext cx="1333306" cy="609600"/>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INSERT/UPDATE ON THE EXISTING GOLD COPY AND XREF</a:t>
            </a:r>
            <a:endParaRPr lang="en-US" sz="900" dirty="0"/>
          </a:p>
        </p:txBody>
      </p:sp>
      <p:cxnSp>
        <p:nvCxnSpPr>
          <p:cNvPr id="133" name="Straight Arrow Connector 132"/>
          <p:cNvCxnSpPr>
            <a:stCxn id="139" idx="3"/>
            <a:endCxn id="124" idx="1"/>
          </p:cNvCxnSpPr>
          <p:nvPr/>
        </p:nvCxnSpPr>
        <p:spPr>
          <a:xfrm>
            <a:off x="1337240" y="806092"/>
            <a:ext cx="648026" cy="1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124" idx="3"/>
            <a:endCxn id="126" idx="1"/>
          </p:cNvCxnSpPr>
          <p:nvPr/>
        </p:nvCxnSpPr>
        <p:spPr>
          <a:xfrm flipV="1">
            <a:off x="3156802" y="803706"/>
            <a:ext cx="969615" cy="4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26" idx="3"/>
            <a:endCxn id="131" idx="1"/>
          </p:cNvCxnSpPr>
          <p:nvPr/>
        </p:nvCxnSpPr>
        <p:spPr>
          <a:xfrm>
            <a:off x="5297953" y="803706"/>
            <a:ext cx="900171" cy="2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131" idx="3"/>
            <a:endCxn id="127" idx="1"/>
          </p:cNvCxnSpPr>
          <p:nvPr/>
        </p:nvCxnSpPr>
        <p:spPr>
          <a:xfrm>
            <a:off x="7531430" y="806632"/>
            <a:ext cx="939354" cy="1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123992" y="1460885"/>
            <a:ext cx="11453716" cy="239713"/>
          </a:xfrm>
          <a:prstGeom prst="rect">
            <a:avLst/>
          </a:prstGeom>
          <a:solidFill>
            <a:srgbClr val="00B0F0"/>
          </a:solidFill>
          <a:ln>
            <a:solidFill>
              <a:srgbClr val="0070C0"/>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smtClean="0"/>
              <a:t>KAFKA MESSAGE QUEUE</a:t>
            </a:r>
            <a:endParaRPr lang="en-US" sz="1050" dirty="0"/>
          </a:p>
        </p:txBody>
      </p:sp>
      <p:sp>
        <p:nvSpPr>
          <p:cNvPr id="139" name="Rectangle 138"/>
          <p:cNvSpPr/>
          <p:nvPr/>
        </p:nvSpPr>
        <p:spPr>
          <a:xfrm>
            <a:off x="457898" y="501292"/>
            <a:ext cx="879342" cy="609600"/>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INITIATOR </a:t>
            </a:r>
            <a:r>
              <a:rPr lang="en-US" sz="900" dirty="0" smtClean="0"/>
              <a:t>PROCESS</a:t>
            </a:r>
            <a:endParaRPr lang="en-US" sz="900" dirty="0"/>
          </a:p>
        </p:txBody>
      </p:sp>
      <p:sp>
        <p:nvSpPr>
          <p:cNvPr id="141" name="Up Arrow 140"/>
          <p:cNvSpPr/>
          <p:nvPr/>
        </p:nvSpPr>
        <p:spPr>
          <a:xfrm>
            <a:off x="524301" y="1097535"/>
            <a:ext cx="169233" cy="3633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Down Arrow 144"/>
          <p:cNvSpPr/>
          <p:nvPr/>
        </p:nvSpPr>
        <p:spPr>
          <a:xfrm>
            <a:off x="7931617" y="790823"/>
            <a:ext cx="173310" cy="668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Down Arrow 145"/>
          <p:cNvSpPr/>
          <p:nvPr/>
        </p:nvSpPr>
        <p:spPr>
          <a:xfrm>
            <a:off x="9958712" y="788851"/>
            <a:ext cx="172799" cy="678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7" name="Straight Arrow Connector 146"/>
          <p:cNvCxnSpPr>
            <a:stCxn id="127" idx="3"/>
            <a:endCxn id="150" idx="1"/>
          </p:cNvCxnSpPr>
          <p:nvPr/>
        </p:nvCxnSpPr>
        <p:spPr>
          <a:xfrm flipV="1">
            <a:off x="9642320" y="803706"/>
            <a:ext cx="756826" cy="4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8" name="Down Arrow 147"/>
          <p:cNvSpPr/>
          <p:nvPr/>
        </p:nvSpPr>
        <p:spPr>
          <a:xfrm>
            <a:off x="5661671" y="790823"/>
            <a:ext cx="173310" cy="668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10399146" y="498906"/>
            <a:ext cx="1171536" cy="609600"/>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END OF THE INBOUND PROCESS</a:t>
            </a:r>
            <a:endParaRPr lang="en-US" sz="900" dirty="0"/>
          </a:p>
        </p:txBody>
      </p:sp>
      <p:pic>
        <p:nvPicPr>
          <p:cNvPr id="103" name="Picture 4" descr="D:\My New Ds Top\Crystel Iconss\data ware h [Converted]a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96842" y="2501203"/>
            <a:ext cx="612046" cy="618722"/>
          </a:xfrm>
          <a:prstGeom prst="rect">
            <a:avLst/>
          </a:prstGeom>
          <a:noFill/>
          <a:extLst>
            <a:ext uri="{909E8E84-426E-40dd-AFC4-6F175D3DCCD1}">
              <a14:hiddenFill xmlns="" xmlns:a14="http://schemas.microsoft.com/office/drawing/2010/main">
                <a:solidFill>
                  <a:srgbClr val="FFFFFF"/>
                </a:solidFill>
              </a14:hiddenFill>
            </a:ext>
          </a:extLst>
        </p:spPr>
      </p:pic>
      <p:sp>
        <p:nvSpPr>
          <p:cNvPr id="91" name="Rectangle 90"/>
          <p:cNvSpPr/>
          <p:nvPr/>
        </p:nvSpPr>
        <p:spPr>
          <a:xfrm>
            <a:off x="2526935" y="2876869"/>
            <a:ext cx="837290" cy="354231"/>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PATTERN CHECK</a:t>
            </a:r>
            <a:endParaRPr lang="en-US" sz="900" dirty="0"/>
          </a:p>
        </p:txBody>
      </p:sp>
      <p:sp>
        <p:nvSpPr>
          <p:cNvPr id="95" name="Rectangle 94"/>
          <p:cNvSpPr/>
          <p:nvPr/>
        </p:nvSpPr>
        <p:spPr>
          <a:xfrm>
            <a:off x="2526935" y="2296059"/>
            <a:ext cx="837290" cy="354231"/>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CONTROL TOTAL CHECK</a:t>
            </a:r>
            <a:endParaRPr lang="en-US" sz="900" dirty="0"/>
          </a:p>
        </p:txBody>
      </p:sp>
      <p:cxnSp>
        <p:nvCxnSpPr>
          <p:cNvPr id="16" name="Straight Arrow Connector 15"/>
          <p:cNvCxnSpPr>
            <a:stCxn id="94" idx="0"/>
            <a:endCxn id="91" idx="2"/>
          </p:cNvCxnSpPr>
          <p:nvPr/>
        </p:nvCxnSpPr>
        <p:spPr>
          <a:xfrm flipV="1">
            <a:off x="2941743" y="3231100"/>
            <a:ext cx="3837" cy="215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1" idx="0"/>
            <a:endCxn id="95" idx="2"/>
          </p:cNvCxnSpPr>
          <p:nvPr/>
        </p:nvCxnSpPr>
        <p:spPr>
          <a:xfrm flipV="1">
            <a:off x="2945580" y="2650290"/>
            <a:ext cx="0" cy="226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5" idx="3"/>
            <a:endCxn id="102" idx="1"/>
          </p:cNvCxnSpPr>
          <p:nvPr/>
        </p:nvCxnSpPr>
        <p:spPr>
          <a:xfrm>
            <a:off x="3364225" y="2473175"/>
            <a:ext cx="218619" cy="11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8" name="Flowchart: Document 227"/>
          <p:cNvSpPr/>
          <p:nvPr/>
        </p:nvSpPr>
        <p:spPr>
          <a:xfrm>
            <a:off x="7043644" y="2180948"/>
            <a:ext cx="684725" cy="675121"/>
          </a:xfrm>
          <a:prstGeom prst="flowChart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solidFill>
                  <a:schemeClr val="dk1"/>
                </a:solidFill>
              </a:rPr>
              <a:t>DISTINCT MASTER DATA (FULL)</a:t>
            </a:r>
            <a:endParaRPr lang="en-US" sz="900" dirty="0">
              <a:solidFill>
                <a:schemeClr val="dk1"/>
              </a:solidFill>
            </a:endParaRPr>
          </a:p>
        </p:txBody>
      </p:sp>
      <p:sp>
        <p:nvSpPr>
          <p:cNvPr id="120" name="Flowchart: Document 119"/>
          <p:cNvSpPr/>
          <p:nvPr/>
        </p:nvSpPr>
        <p:spPr>
          <a:xfrm>
            <a:off x="5117102" y="2234131"/>
            <a:ext cx="603209" cy="569752"/>
          </a:xfrm>
          <a:prstGeom prst="flowChart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ONLY MASTER DATA (FULL)</a:t>
            </a:r>
            <a:endParaRPr lang="en-US" sz="900" dirty="0">
              <a:solidFill>
                <a:schemeClr val="dk1"/>
              </a:solidFill>
            </a:endParaRPr>
          </a:p>
        </p:txBody>
      </p:sp>
      <p:sp>
        <p:nvSpPr>
          <p:cNvPr id="144" name="Rectangle 143"/>
          <p:cNvSpPr/>
          <p:nvPr/>
        </p:nvSpPr>
        <p:spPr>
          <a:xfrm>
            <a:off x="5834981" y="2332073"/>
            <a:ext cx="837290" cy="354231"/>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DEDUP</a:t>
            </a:r>
            <a:endParaRPr lang="en-US" sz="900" dirty="0"/>
          </a:p>
        </p:txBody>
      </p:sp>
      <p:cxnSp>
        <p:nvCxnSpPr>
          <p:cNvPr id="41" name="Straight Arrow Connector 40"/>
          <p:cNvCxnSpPr>
            <a:stCxn id="120" idx="3"/>
            <a:endCxn id="144" idx="1"/>
          </p:cNvCxnSpPr>
          <p:nvPr/>
        </p:nvCxnSpPr>
        <p:spPr>
          <a:xfrm flipV="1">
            <a:off x="5720311" y="2509189"/>
            <a:ext cx="114670" cy="9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44" idx="3"/>
            <a:endCxn id="228" idx="1"/>
          </p:cNvCxnSpPr>
          <p:nvPr/>
        </p:nvCxnSpPr>
        <p:spPr>
          <a:xfrm>
            <a:off x="6672271" y="2509189"/>
            <a:ext cx="371373" cy="9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Flowchart: Document 163"/>
          <p:cNvSpPr/>
          <p:nvPr/>
        </p:nvSpPr>
        <p:spPr>
          <a:xfrm>
            <a:off x="7181258" y="4733838"/>
            <a:ext cx="603209" cy="569752"/>
          </a:xfrm>
          <a:prstGeom prst="flowChart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solidFill>
                  <a:schemeClr val="dk1"/>
                </a:solidFill>
              </a:rPr>
              <a:t>MASTER DATA (NEW)</a:t>
            </a:r>
            <a:endParaRPr lang="en-US" sz="900" dirty="0">
              <a:solidFill>
                <a:schemeClr val="dk1"/>
              </a:solidFill>
            </a:endParaRPr>
          </a:p>
        </p:txBody>
      </p:sp>
      <p:sp>
        <p:nvSpPr>
          <p:cNvPr id="165" name="Flowchart: Document 164"/>
          <p:cNvSpPr/>
          <p:nvPr/>
        </p:nvSpPr>
        <p:spPr>
          <a:xfrm>
            <a:off x="8010935" y="4713235"/>
            <a:ext cx="603209" cy="569752"/>
          </a:xfrm>
          <a:prstGeom prst="flowChart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solidFill>
                  <a:schemeClr val="dk1"/>
                </a:solidFill>
              </a:rPr>
              <a:t>MASTER DATA (FULL)</a:t>
            </a:r>
            <a:endParaRPr lang="en-US" sz="900" dirty="0">
              <a:solidFill>
                <a:schemeClr val="dk1"/>
              </a:solidFill>
            </a:endParaRPr>
          </a:p>
        </p:txBody>
      </p:sp>
      <p:cxnSp>
        <p:nvCxnSpPr>
          <p:cNvPr id="69" name="Elbow Connector 68"/>
          <p:cNvCxnSpPr>
            <a:stCxn id="228" idx="2"/>
            <a:endCxn id="113" idx="0"/>
          </p:cNvCxnSpPr>
          <p:nvPr/>
        </p:nvCxnSpPr>
        <p:spPr>
          <a:xfrm rot="16200000" flipH="1">
            <a:off x="7484920" y="2712523"/>
            <a:ext cx="308489" cy="50631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Elbow Connector 3"/>
          <p:cNvCxnSpPr>
            <a:stCxn id="165" idx="2"/>
          </p:cNvCxnSpPr>
          <p:nvPr/>
        </p:nvCxnSpPr>
        <p:spPr>
          <a:xfrm rot="5400000">
            <a:off x="7548795" y="5133379"/>
            <a:ext cx="651805" cy="8756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p:nvPr/>
        </p:nvCxnSpPr>
        <p:spPr>
          <a:xfrm rot="5400000">
            <a:off x="7157137" y="5545641"/>
            <a:ext cx="631202" cy="717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Flowchart: Multidocument 103"/>
          <p:cNvSpPr/>
          <p:nvPr/>
        </p:nvSpPr>
        <p:spPr>
          <a:xfrm>
            <a:off x="1145920" y="4027739"/>
            <a:ext cx="802344" cy="1002744"/>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MASTER ONLY DATA</a:t>
            </a:r>
            <a:endParaRPr lang="en-US" sz="900" dirty="0"/>
          </a:p>
        </p:txBody>
      </p:sp>
      <p:cxnSp>
        <p:nvCxnSpPr>
          <p:cNvPr id="20" name="Elbow Connector 19"/>
          <p:cNvCxnSpPr>
            <a:stCxn id="115" idx="3"/>
            <a:endCxn id="104" idx="1"/>
          </p:cNvCxnSpPr>
          <p:nvPr/>
        </p:nvCxnSpPr>
        <p:spPr>
          <a:xfrm>
            <a:off x="597629" y="4072883"/>
            <a:ext cx="548291" cy="4562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2470899" y="4694903"/>
            <a:ext cx="837290" cy="354231"/>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PATTERN CHECK</a:t>
            </a:r>
            <a:endParaRPr lang="en-US" sz="900" dirty="0"/>
          </a:p>
        </p:txBody>
      </p:sp>
      <p:sp>
        <p:nvSpPr>
          <p:cNvPr id="112" name="Rectangle 111"/>
          <p:cNvSpPr/>
          <p:nvPr/>
        </p:nvSpPr>
        <p:spPr>
          <a:xfrm>
            <a:off x="3432576" y="4709580"/>
            <a:ext cx="837290" cy="354231"/>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CONTROL CHECK</a:t>
            </a:r>
            <a:endParaRPr lang="en-US" sz="900" dirty="0"/>
          </a:p>
        </p:txBody>
      </p:sp>
      <p:sp>
        <p:nvSpPr>
          <p:cNvPr id="113" name="Rectangle 112"/>
          <p:cNvSpPr/>
          <p:nvPr/>
        </p:nvSpPr>
        <p:spPr>
          <a:xfrm>
            <a:off x="7473676" y="3119925"/>
            <a:ext cx="837290" cy="354231"/>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TREND CHECK</a:t>
            </a:r>
            <a:endParaRPr lang="en-US" sz="900" dirty="0"/>
          </a:p>
        </p:txBody>
      </p:sp>
      <p:cxnSp>
        <p:nvCxnSpPr>
          <p:cNvPr id="233" name="Straight Arrow Connector 232"/>
          <p:cNvCxnSpPr>
            <a:stCxn id="113" idx="2"/>
            <a:endCxn id="140" idx="0"/>
          </p:cNvCxnSpPr>
          <p:nvPr/>
        </p:nvCxnSpPr>
        <p:spPr>
          <a:xfrm flipH="1">
            <a:off x="7871357" y="3474156"/>
            <a:ext cx="20964" cy="366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4497631" y="4715508"/>
            <a:ext cx="837290" cy="354231"/>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TREND CHECK</a:t>
            </a:r>
            <a:endParaRPr lang="en-US" sz="900" dirty="0"/>
          </a:p>
        </p:txBody>
      </p:sp>
      <p:cxnSp>
        <p:nvCxnSpPr>
          <p:cNvPr id="235" name="Elbow Connector 234"/>
          <p:cNvCxnSpPr>
            <a:stCxn id="104" idx="3"/>
            <a:endCxn id="111" idx="1"/>
          </p:cNvCxnSpPr>
          <p:nvPr/>
        </p:nvCxnSpPr>
        <p:spPr>
          <a:xfrm>
            <a:off x="1948264" y="4529111"/>
            <a:ext cx="522635" cy="3429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a:stCxn id="111" idx="3"/>
            <a:endCxn id="112" idx="1"/>
          </p:cNvCxnSpPr>
          <p:nvPr/>
        </p:nvCxnSpPr>
        <p:spPr>
          <a:xfrm>
            <a:off x="3308189" y="4872019"/>
            <a:ext cx="124387" cy="14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1" name="Straight Arrow Connector 240"/>
          <p:cNvCxnSpPr>
            <a:stCxn id="112" idx="3"/>
            <a:endCxn id="128" idx="1"/>
          </p:cNvCxnSpPr>
          <p:nvPr/>
        </p:nvCxnSpPr>
        <p:spPr>
          <a:xfrm>
            <a:off x="4269866" y="4886696"/>
            <a:ext cx="227765" cy="5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6" name="Flowchart: Decision 245"/>
          <p:cNvSpPr/>
          <p:nvPr/>
        </p:nvSpPr>
        <p:spPr>
          <a:xfrm>
            <a:off x="5529473" y="4748819"/>
            <a:ext cx="870984" cy="308041"/>
          </a:xfrm>
          <a:prstGeom prst="flowChartDecisio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solidFill>
                  <a:schemeClr val="dk1"/>
                </a:solidFill>
              </a:rPr>
              <a:t>PASS</a:t>
            </a:r>
          </a:p>
        </p:txBody>
      </p:sp>
      <p:sp>
        <p:nvSpPr>
          <p:cNvPr id="149" name="TextBox 148"/>
          <p:cNvSpPr txBox="1"/>
          <p:nvPr/>
        </p:nvSpPr>
        <p:spPr>
          <a:xfrm>
            <a:off x="6334760" y="3459798"/>
            <a:ext cx="226277" cy="246221"/>
          </a:xfrm>
          <a:prstGeom prst="rect">
            <a:avLst/>
          </a:prstGeom>
          <a:noFill/>
        </p:spPr>
        <p:txBody>
          <a:bodyPr wrap="square" rtlCol="0">
            <a:spAutoFit/>
          </a:bodyPr>
          <a:lstStyle/>
          <a:p>
            <a:r>
              <a:rPr lang="en-US" sz="1000" dirty="0" smtClean="0"/>
              <a:t>Y</a:t>
            </a:r>
            <a:endParaRPr lang="en-US" sz="1000" dirty="0"/>
          </a:p>
        </p:txBody>
      </p:sp>
      <p:cxnSp>
        <p:nvCxnSpPr>
          <p:cNvPr id="252" name="Straight Arrow Connector 251"/>
          <p:cNvCxnSpPr>
            <a:stCxn id="128" idx="3"/>
            <a:endCxn id="246" idx="1"/>
          </p:cNvCxnSpPr>
          <p:nvPr/>
        </p:nvCxnSpPr>
        <p:spPr>
          <a:xfrm>
            <a:off x="5334921" y="4892624"/>
            <a:ext cx="194552" cy="10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46" idx="3"/>
            <a:endCxn id="160" idx="1"/>
          </p:cNvCxnSpPr>
          <p:nvPr/>
        </p:nvCxnSpPr>
        <p:spPr>
          <a:xfrm>
            <a:off x="6400457" y="4902840"/>
            <a:ext cx="473206" cy="8378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1" name="TextBox 150"/>
          <p:cNvSpPr txBox="1"/>
          <p:nvPr/>
        </p:nvSpPr>
        <p:spPr>
          <a:xfrm>
            <a:off x="5674672" y="5095864"/>
            <a:ext cx="226277" cy="246221"/>
          </a:xfrm>
          <a:prstGeom prst="rect">
            <a:avLst/>
          </a:prstGeom>
          <a:noFill/>
        </p:spPr>
        <p:txBody>
          <a:bodyPr wrap="square" rtlCol="0">
            <a:spAutoFit/>
          </a:bodyPr>
          <a:lstStyle/>
          <a:p>
            <a:r>
              <a:rPr lang="en-US" sz="1000" dirty="0" smtClean="0"/>
              <a:t>N</a:t>
            </a:r>
            <a:endParaRPr lang="en-US" sz="1000" dirty="0"/>
          </a:p>
        </p:txBody>
      </p:sp>
      <p:cxnSp>
        <p:nvCxnSpPr>
          <p:cNvPr id="34" name="Elbow Connector 33"/>
          <p:cNvCxnSpPr>
            <a:stCxn id="246" idx="2"/>
            <a:endCxn id="119" idx="2"/>
          </p:cNvCxnSpPr>
          <p:nvPr/>
        </p:nvCxnSpPr>
        <p:spPr>
          <a:xfrm rot="5400000" flipH="1" flipV="1">
            <a:off x="7322732" y="2578569"/>
            <a:ext cx="1120523" cy="3836059"/>
          </a:xfrm>
          <a:prstGeom prst="bentConnector3">
            <a:avLst>
              <a:gd name="adj1" fmla="val -95729"/>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55" name="Flowchart: Decision 154"/>
          <p:cNvSpPr/>
          <p:nvPr/>
        </p:nvSpPr>
        <p:spPr>
          <a:xfrm>
            <a:off x="5684625" y="3151827"/>
            <a:ext cx="870984" cy="308041"/>
          </a:xfrm>
          <a:prstGeom prst="flowChartDecisio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solidFill>
                  <a:schemeClr val="dk1"/>
                </a:solidFill>
              </a:rPr>
              <a:t>PASS</a:t>
            </a:r>
          </a:p>
        </p:txBody>
      </p:sp>
      <p:cxnSp>
        <p:nvCxnSpPr>
          <p:cNvPr id="49" name="Elbow Connector 48"/>
          <p:cNvCxnSpPr>
            <a:stCxn id="91" idx="3"/>
            <a:endCxn id="155" idx="1"/>
          </p:cNvCxnSpPr>
          <p:nvPr/>
        </p:nvCxnSpPr>
        <p:spPr>
          <a:xfrm>
            <a:off x="3364225" y="3053985"/>
            <a:ext cx="2320400" cy="251863"/>
          </a:xfrm>
          <a:prstGeom prst="bentConnector3">
            <a:avLst/>
          </a:prstGeom>
          <a:ln w="412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95" idx="0"/>
            <a:endCxn id="155" idx="1"/>
          </p:cNvCxnSpPr>
          <p:nvPr/>
        </p:nvCxnSpPr>
        <p:spPr>
          <a:xfrm rot="16200000" flipH="1">
            <a:off x="3810207" y="1431431"/>
            <a:ext cx="1009789" cy="2739045"/>
          </a:xfrm>
          <a:prstGeom prst="bentConnector4">
            <a:avLst>
              <a:gd name="adj1" fmla="val -22638"/>
              <a:gd name="adj2" fmla="val 76645"/>
            </a:avLst>
          </a:prstGeom>
          <a:ln w="412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endCxn id="155" idx="0"/>
          </p:cNvCxnSpPr>
          <p:nvPr/>
        </p:nvCxnSpPr>
        <p:spPr>
          <a:xfrm rot="10800000">
            <a:off x="6120117" y="3151827"/>
            <a:ext cx="1323192" cy="129818"/>
          </a:xfrm>
          <a:prstGeom prst="bentConnector4">
            <a:avLst>
              <a:gd name="adj1" fmla="val 33544"/>
              <a:gd name="adj2" fmla="val 276093"/>
            </a:avLst>
          </a:prstGeom>
          <a:ln w="412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155" idx="2"/>
            <a:endCxn id="140" idx="0"/>
          </p:cNvCxnSpPr>
          <p:nvPr/>
        </p:nvCxnSpPr>
        <p:spPr>
          <a:xfrm rot="16200000" flipH="1">
            <a:off x="6805303" y="2774682"/>
            <a:ext cx="380869" cy="1751240"/>
          </a:xfrm>
          <a:prstGeom prst="bentConnector3">
            <a:avLst>
              <a:gd name="adj1" fmla="val 70289"/>
            </a:avLst>
          </a:prstGeom>
          <a:ln w="412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6573423" y="3124102"/>
            <a:ext cx="226277" cy="246221"/>
          </a:xfrm>
          <a:prstGeom prst="rect">
            <a:avLst/>
          </a:prstGeom>
          <a:noFill/>
        </p:spPr>
        <p:txBody>
          <a:bodyPr wrap="square" rtlCol="0">
            <a:spAutoFit/>
          </a:bodyPr>
          <a:lstStyle/>
          <a:p>
            <a:r>
              <a:rPr lang="en-US" sz="1000" dirty="0" smtClean="0"/>
              <a:t>N</a:t>
            </a:r>
            <a:endParaRPr lang="en-US" sz="1000" dirty="0"/>
          </a:p>
        </p:txBody>
      </p:sp>
      <p:sp>
        <p:nvSpPr>
          <p:cNvPr id="171" name="TextBox 170"/>
          <p:cNvSpPr txBox="1"/>
          <p:nvPr/>
        </p:nvSpPr>
        <p:spPr>
          <a:xfrm>
            <a:off x="6319255" y="4915170"/>
            <a:ext cx="226277" cy="246221"/>
          </a:xfrm>
          <a:prstGeom prst="rect">
            <a:avLst/>
          </a:prstGeom>
          <a:noFill/>
        </p:spPr>
        <p:txBody>
          <a:bodyPr wrap="square" rtlCol="0">
            <a:spAutoFit/>
          </a:bodyPr>
          <a:lstStyle/>
          <a:p>
            <a:r>
              <a:rPr lang="en-US" sz="1000" dirty="0" smtClean="0"/>
              <a:t>Y</a:t>
            </a:r>
            <a:endParaRPr lang="en-US" sz="1000" dirty="0"/>
          </a:p>
        </p:txBody>
      </p:sp>
      <p:cxnSp>
        <p:nvCxnSpPr>
          <p:cNvPr id="57" name="Elbow Connector 56"/>
          <p:cNvCxnSpPr>
            <a:stCxn id="155" idx="3"/>
            <a:endCxn id="119" idx="1"/>
          </p:cNvCxnSpPr>
          <p:nvPr/>
        </p:nvCxnSpPr>
        <p:spPr>
          <a:xfrm>
            <a:off x="6555609" y="3305848"/>
            <a:ext cx="2900036" cy="318162"/>
          </a:xfrm>
          <a:prstGeom prst="bentConnector3">
            <a:avLst>
              <a:gd name="adj1" fmla="val 10032"/>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p:cNvCxnSpPr>
            <a:stCxn id="111" idx="0"/>
            <a:endCxn id="246" idx="0"/>
          </p:cNvCxnSpPr>
          <p:nvPr/>
        </p:nvCxnSpPr>
        <p:spPr>
          <a:xfrm rot="16200000" flipH="1">
            <a:off x="4400296" y="3184151"/>
            <a:ext cx="53916" cy="3075421"/>
          </a:xfrm>
          <a:prstGeom prst="bentConnector3">
            <a:avLst>
              <a:gd name="adj1" fmla="val -502268"/>
            </a:avLst>
          </a:prstGeom>
          <a:ln w="412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112" idx="0"/>
            <a:endCxn id="246" idx="0"/>
          </p:cNvCxnSpPr>
          <p:nvPr/>
        </p:nvCxnSpPr>
        <p:spPr>
          <a:xfrm rot="16200000" flipH="1">
            <a:off x="4888473" y="3672327"/>
            <a:ext cx="39239" cy="2113744"/>
          </a:xfrm>
          <a:prstGeom prst="bentConnector3">
            <a:avLst>
              <a:gd name="adj1" fmla="val -367476"/>
            </a:avLst>
          </a:prstGeom>
          <a:ln w="412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p:cNvCxnSpPr>
            <a:stCxn id="128" idx="0"/>
            <a:endCxn id="246" idx="0"/>
          </p:cNvCxnSpPr>
          <p:nvPr/>
        </p:nvCxnSpPr>
        <p:spPr>
          <a:xfrm rot="16200000" flipH="1">
            <a:off x="5423964" y="4207819"/>
            <a:ext cx="33311" cy="1048689"/>
          </a:xfrm>
          <a:prstGeom prst="bentConnector3">
            <a:avLst>
              <a:gd name="adj1" fmla="val -179481"/>
            </a:avLst>
          </a:prstGeom>
          <a:ln w="412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1138058" y="5754258"/>
            <a:ext cx="802344" cy="0"/>
          </a:xfrm>
          <a:prstGeom prst="straightConnector1">
            <a:avLst/>
          </a:prstGeom>
          <a:ln w="412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p:nvPr/>
        </p:nvCxnSpPr>
        <p:spPr>
          <a:xfrm>
            <a:off x="1138058" y="5920165"/>
            <a:ext cx="802344" cy="0"/>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p:nvPr/>
        </p:nvCxnSpPr>
        <p:spPr>
          <a:xfrm>
            <a:off x="1138058" y="6095751"/>
            <a:ext cx="8023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3" name="TextBox 192"/>
          <p:cNvSpPr txBox="1"/>
          <p:nvPr/>
        </p:nvSpPr>
        <p:spPr>
          <a:xfrm>
            <a:off x="2011986" y="5663777"/>
            <a:ext cx="1704633" cy="553998"/>
          </a:xfrm>
          <a:prstGeom prst="rect">
            <a:avLst/>
          </a:prstGeom>
          <a:noFill/>
        </p:spPr>
        <p:txBody>
          <a:bodyPr wrap="square" rtlCol="0">
            <a:spAutoFit/>
          </a:bodyPr>
          <a:lstStyle/>
          <a:p>
            <a:r>
              <a:rPr lang="en-US" sz="1000" dirty="0" smtClean="0"/>
              <a:t>CONTROL DECISSION</a:t>
            </a:r>
          </a:p>
          <a:p>
            <a:r>
              <a:rPr lang="en-US" sz="1000" dirty="0" smtClean="0"/>
              <a:t>REJECT FLOW</a:t>
            </a:r>
          </a:p>
          <a:p>
            <a:r>
              <a:rPr lang="en-US" sz="1000" dirty="0" smtClean="0"/>
              <a:t>FILE FLOW</a:t>
            </a:r>
            <a:endParaRPr lang="en-US" sz="1000" dirty="0"/>
          </a:p>
        </p:txBody>
      </p:sp>
    </p:spTree>
    <p:extLst>
      <p:ext uri="{BB962C8B-B14F-4D97-AF65-F5344CB8AC3E}">
        <p14:creationId xmlns:p14="http://schemas.microsoft.com/office/powerpoint/2010/main" val="1138104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tangle 122"/>
          <p:cNvSpPr/>
          <p:nvPr/>
        </p:nvSpPr>
        <p:spPr>
          <a:xfrm>
            <a:off x="103259" y="3609072"/>
            <a:ext cx="721226" cy="2676455"/>
          </a:xfrm>
          <a:prstGeom prst="rect">
            <a:avLst/>
          </a:prstGeom>
          <a:ln>
            <a:solidFill>
              <a:schemeClr val="bg1">
                <a:lumMod val="65000"/>
              </a:schemeClr>
            </a:solidFill>
          </a:ln>
        </p:spPr>
        <p:style>
          <a:lnRef idx="2">
            <a:schemeClr val="accent3"/>
          </a:lnRef>
          <a:fillRef idx="1">
            <a:schemeClr val="lt1"/>
          </a:fillRef>
          <a:effectRef idx="0">
            <a:schemeClr val="accent3"/>
          </a:effectRef>
          <a:fontRef idx="minor">
            <a:schemeClr val="dk1"/>
          </a:fontRef>
        </p:style>
        <p:txBody>
          <a:bodyPr lIns="59704" tIns="29851" rIns="59704" bIns="29851" rtlCol="0" anchor="t"/>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dirty="0">
              <a:solidFill>
                <a:schemeClr val="tx1"/>
              </a:solidFill>
              <a:latin typeface="Calibri" panose="020F0502020204030204" pitchFamily="34" charset="0"/>
              <a:cs typeface="Calibri" panose="020F0502020204030204" pitchFamily="34" charset="0"/>
            </a:endParaRPr>
          </a:p>
        </p:txBody>
      </p:sp>
      <p:sp>
        <p:nvSpPr>
          <p:cNvPr id="124" name="Cloud Callout 123"/>
          <p:cNvSpPr/>
          <p:nvPr/>
        </p:nvSpPr>
        <p:spPr>
          <a:xfrm>
            <a:off x="102729" y="5607758"/>
            <a:ext cx="702494" cy="447762"/>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smtClean="0"/>
              <a:t>RELTIO</a:t>
            </a:r>
            <a:endParaRPr lang="en-US" sz="500" dirty="0"/>
          </a:p>
        </p:txBody>
      </p:sp>
      <p:sp>
        <p:nvSpPr>
          <p:cNvPr id="105" name="Rectangle 104"/>
          <p:cNvSpPr/>
          <p:nvPr/>
        </p:nvSpPr>
        <p:spPr>
          <a:xfrm>
            <a:off x="1482368" y="1928818"/>
            <a:ext cx="10081276" cy="4832586"/>
          </a:xfrm>
          <a:prstGeom prst="rect">
            <a:avLst/>
          </a:prstGeom>
          <a:ln w="60325" cmpd="thickThin">
            <a:solidFill>
              <a:schemeClr val="accent2">
                <a:lumMod val="7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6" name="Rectangle 105"/>
          <p:cNvSpPr/>
          <p:nvPr/>
        </p:nvSpPr>
        <p:spPr>
          <a:xfrm>
            <a:off x="3480645" y="2517819"/>
            <a:ext cx="4964722" cy="3251055"/>
          </a:xfrm>
          <a:prstGeom prst="rect">
            <a:avLst/>
          </a:prstGeom>
          <a:solidFill>
            <a:schemeClr val="accent6">
              <a:lumMod val="40000"/>
              <a:lumOff val="60000"/>
            </a:schemeClr>
          </a:solidFill>
          <a:ln w="34925">
            <a:solidFill>
              <a:schemeClr val="accent6">
                <a:lumMod val="75000"/>
              </a:schemeClr>
            </a:solidFill>
            <a:prstDash val="dash"/>
          </a:ln>
          <a:scene3d>
            <a:camera prst="orthographicFront"/>
            <a:lightRig rig="threePt" dir="t"/>
          </a:scene3d>
          <a:sp3d extrusionH="76200">
            <a:bevelT w="165100" prst="coolSlant"/>
            <a:extrusionClr>
              <a:schemeClr val="bg1">
                <a:lumMod val="65000"/>
              </a:schemeClr>
            </a:extrusionClr>
          </a:sp3d>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9" name="Rectangle 48"/>
          <p:cNvSpPr/>
          <p:nvPr/>
        </p:nvSpPr>
        <p:spPr>
          <a:xfrm>
            <a:off x="1985266" y="502977"/>
            <a:ext cx="1171536" cy="609600"/>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PROCESS 1</a:t>
            </a:r>
            <a:endParaRPr lang="en-US" sz="900" dirty="0"/>
          </a:p>
          <a:p>
            <a:pPr algn="ctr"/>
            <a:r>
              <a:rPr lang="en-US" sz="900" dirty="0" smtClean="0"/>
              <a:t>RAW TO </a:t>
            </a:r>
            <a:r>
              <a:rPr lang="en-US" sz="900" dirty="0"/>
              <a:t>PROCESS</a:t>
            </a:r>
          </a:p>
          <a:p>
            <a:pPr algn="ctr"/>
            <a:r>
              <a:rPr lang="en-US" sz="900" dirty="0"/>
              <a:t> FILE COPY</a:t>
            </a:r>
          </a:p>
        </p:txBody>
      </p:sp>
      <p:sp>
        <p:nvSpPr>
          <p:cNvPr id="50" name="Rectangle 49"/>
          <p:cNvSpPr/>
          <p:nvPr/>
        </p:nvSpPr>
        <p:spPr>
          <a:xfrm>
            <a:off x="4126417" y="498906"/>
            <a:ext cx="1171536" cy="609600"/>
          </a:xfrm>
          <a:prstGeom prst="rect">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solidFill>
                  <a:schemeClr val="bg2">
                    <a:lumMod val="90000"/>
                  </a:schemeClr>
                </a:solidFill>
              </a:rPr>
              <a:t>PROCESS 2</a:t>
            </a:r>
          </a:p>
          <a:p>
            <a:pPr algn="ctr"/>
            <a:r>
              <a:rPr lang="en-US" sz="1050" dirty="0">
                <a:solidFill>
                  <a:schemeClr val="bg2">
                    <a:lumMod val="90000"/>
                  </a:schemeClr>
                </a:solidFill>
              </a:rPr>
              <a:t>VALIDATIONS AGINST COPIED FILES</a:t>
            </a:r>
          </a:p>
        </p:txBody>
      </p:sp>
      <p:sp>
        <p:nvSpPr>
          <p:cNvPr id="51" name="Rectangle 50"/>
          <p:cNvSpPr/>
          <p:nvPr/>
        </p:nvSpPr>
        <p:spPr>
          <a:xfrm>
            <a:off x="8470784" y="502977"/>
            <a:ext cx="1171536" cy="609600"/>
          </a:xfrm>
          <a:prstGeom prst="rect">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solidFill>
                  <a:schemeClr val="bg2">
                    <a:lumMod val="90000"/>
                  </a:schemeClr>
                </a:solidFill>
              </a:rPr>
              <a:t>PROCESS 3</a:t>
            </a:r>
          </a:p>
          <a:p>
            <a:pPr algn="ctr"/>
            <a:r>
              <a:rPr lang="en-US" sz="1050" dirty="0">
                <a:solidFill>
                  <a:schemeClr val="bg2">
                    <a:lumMod val="90000"/>
                  </a:schemeClr>
                </a:solidFill>
              </a:rPr>
              <a:t>PROCESS TO INPURPOSE AND </a:t>
            </a:r>
            <a:r>
              <a:rPr lang="en-US" sz="1050" dirty="0" smtClean="0">
                <a:solidFill>
                  <a:schemeClr val="bg2">
                    <a:lumMod val="90000"/>
                  </a:schemeClr>
                </a:solidFill>
              </a:rPr>
              <a:t>ARCHIVE/REJECT</a:t>
            </a:r>
            <a:endParaRPr lang="en-US" sz="1050" dirty="0">
              <a:solidFill>
                <a:schemeClr val="bg2">
                  <a:lumMod val="90000"/>
                </a:schemeClr>
              </a:solidFill>
            </a:endParaRPr>
          </a:p>
        </p:txBody>
      </p:sp>
      <p:sp>
        <p:nvSpPr>
          <p:cNvPr id="53" name="Rectangle 52"/>
          <p:cNvSpPr/>
          <p:nvPr/>
        </p:nvSpPr>
        <p:spPr>
          <a:xfrm>
            <a:off x="123991" y="97872"/>
            <a:ext cx="11313039" cy="213627"/>
          </a:xfrm>
          <a:prstGeom prst="rect">
            <a:avLst/>
          </a:prstGeom>
          <a:solidFill>
            <a:schemeClr val="accent4">
              <a:lumMod val="60000"/>
              <a:lumOff val="40000"/>
            </a:schemeClr>
          </a:solidFill>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smtClean="0"/>
              <a:t>FILE METADATA</a:t>
            </a:r>
            <a:endParaRPr lang="en-US" sz="1050" dirty="0"/>
          </a:p>
        </p:txBody>
      </p:sp>
      <p:sp>
        <p:nvSpPr>
          <p:cNvPr id="54" name="Rectangle 53"/>
          <p:cNvSpPr/>
          <p:nvPr/>
        </p:nvSpPr>
        <p:spPr>
          <a:xfrm>
            <a:off x="6198124" y="501832"/>
            <a:ext cx="1333306" cy="609600"/>
          </a:xfrm>
          <a:prstGeom prst="rect">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solidFill>
                  <a:schemeClr val="bg2">
                    <a:lumMod val="90000"/>
                  </a:schemeClr>
                </a:solidFill>
              </a:rPr>
              <a:t>GENERIC EMAIL SENDING PROCESS (SUCCESS/FAILURE)</a:t>
            </a:r>
          </a:p>
        </p:txBody>
      </p:sp>
      <p:cxnSp>
        <p:nvCxnSpPr>
          <p:cNvPr id="55" name="Straight Arrow Connector 54"/>
          <p:cNvCxnSpPr>
            <a:stCxn id="60" idx="3"/>
            <a:endCxn id="49" idx="1"/>
          </p:cNvCxnSpPr>
          <p:nvPr/>
        </p:nvCxnSpPr>
        <p:spPr>
          <a:xfrm>
            <a:off x="1337240" y="806092"/>
            <a:ext cx="648026" cy="1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9" idx="3"/>
            <a:endCxn id="50" idx="1"/>
          </p:cNvCxnSpPr>
          <p:nvPr/>
        </p:nvCxnSpPr>
        <p:spPr>
          <a:xfrm flipV="1">
            <a:off x="3156802" y="803706"/>
            <a:ext cx="969615" cy="4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0" idx="3"/>
            <a:endCxn id="54" idx="1"/>
          </p:cNvCxnSpPr>
          <p:nvPr/>
        </p:nvCxnSpPr>
        <p:spPr>
          <a:xfrm>
            <a:off x="5297953" y="803706"/>
            <a:ext cx="900171" cy="2926"/>
          </a:xfrm>
          <a:prstGeom prst="straightConnector1">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cxnSp>
      <p:cxnSp>
        <p:nvCxnSpPr>
          <p:cNvPr id="58" name="Straight Arrow Connector 57"/>
          <p:cNvCxnSpPr>
            <a:stCxn id="54" idx="3"/>
            <a:endCxn id="51" idx="1"/>
          </p:cNvCxnSpPr>
          <p:nvPr/>
        </p:nvCxnSpPr>
        <p:spPr>
          <a:xfrm>
            <a:off x="7531430" y="806632"/>
            <a:ext cx="939354" cy="1145"/>
          </a:xfrm>
          <a:prstGeom prst="straightConnector1">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cxnSp>
      <p:sp>
        <p:nvSpPr>
          <p:cNvPr id="59" name="Rectangle 58"/>
          <p:cNvSpPr/>
          <p:nvPr/>
        </p:nvSpPr>
        <p:spPr>
          <a:xfrm>
            <a:off x="123992" y="1460885"/>
            <a:ext cx="11453716" cy="239713"/>
          </a:xfrm>
          <a:prstGeom prst="rect">
            <a:avLst/>
          </a:prstGeom>
          <a:solidFill>
            <a:srgbClr val="00B0F0"/>
          </a:solidFill>
          <a:ln>
            <a:solidFill>
              <a:srgbClr val="0070C0"/>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smtClean="0"/>
              <a:t>KAFKA MESSAGE QUEUE</a:t>
            </a:r>
            <a:endParaRPr lang="en-US" sz="1050" dirty="0"/>
          </a:p>
        </p:txBody>
      </p:sp>
      <p:sp>
        <p:nvSpPr>
          <p:cNvPr id="60" name="Rectangle 59"/>
          <p:cNvSpPr/>
          <p:nvPr/>
        </p:nvSpPr>
        <p:spPr>
          <a:xfrm>
            <a:off x="457898" y="501292"/>
            <a:ext cx="879342" cy="609600"/>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INITIATOR </a:t>
            </a:r>
            <a:r>
              <a:rPr lang="en-US" sz="900" dirty="0" smtClean="0"/>
              <a:t>PROCESS</a:t>
            </a:r>
            <a:endParaRPr lang="en-US" sz="900" dirty="0"/>
          </a:p>
        </p:txBody>
      </p:sp>
      <p:sp>
        <p:nvSpPr>
          <p:cNvPr id="61" name="Up Arrow 60"/>
          <p:cNvSpPr/>
          <p:nvPr/>
        </p:nvSpPr>
        <p:spPr>
          <a:xfrm>
            <a:off x="524301" y="1097535"/>
            <a:ext cx="169233" cy="3633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Down Arrow 62"/>
          <p:cNvSpPr/>
          <p:nvPr/>
        </p:nvSpPr>
        <p:spPr>
          <a:xfrm>
            <a:off x="7931617" y="790823"/>
            <a:ext cx="173310" cy="668150"/>
          </a:xfrm>
          <a:prstGeom prst="downArrow">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solidFill>
                <a:schemeClr val="bg2">
                  <a:lumMod val="90000"/>
                </a:schemeClr>
              </a:solidFill>
            </a:endParaRPr>
          </a:p>
        </p:txBody>
      </p:sp>
      <p:sp>
        <p:nvSpPr>
          <p:cNvPr id="64" name="Down Arrow 63"/>
          <p:cNvSpPr/>
          <p:nvPr/>
        </p:nvSpPr>
        <p:spPr>
          <a:xfrm>
            <a:off x="9958712" y="788851"/>
            <a:ext cx="172799" cy="678866"/>
          </a:xfrm>
          <a:prstGeom prst="downArrow">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solidFill>
                <a:schemeClr val="bg2">
                  <a:lumMod val="90000"/>
                </a:schemeClr>
              </a:solidFill>
            </a:endParaRPr>
          </a:p>
        </p:txBody>
      </p:sp>
      <p:cxnSp>
        <p:nvCxnSpPr>
          <p:cNvPr id="65" name="Straight Arrow Connector 64"/>
          <p:cNvCxnSpPr>
            <a:stCxn id="51" idx="3"/>
            <a:endCxn id="67" idx="1"/>
          </p:cNvCxnSpPr>
          <p:nvPr/>
        </p:nvCxnSpPr>
        <p:spPr>
          <a:xfrm flipV="1">
            <a:off x="9642320" y="803706"/>
            <a:ext cx="756826" cy="4071"/>
          </a:xfrm>
          <a:prstGeom prst="straightConnector1">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cxnSp>
      <p:sp>
        <p:nvSpPr>
          <p:cNvPr id="66" name="Down Arrow 65"/>
          <p:cNvSpPr/>
          <p:nvPr/>
        </p:nvSpPr>
        <p:spPr>
          <a:xfrm>
            <a:off x="5661671" y="790823"/>
            <a:ext cx="173310" cy="668150"/>
          </a:xfrm>
          <a:prstGeom prst="downArrow">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solidFill>
                <a:schemeClr val="bg2">
                  <a:lumMod val="90000"/>
                </a:schemeClr>
              </a:solidFill>
            </a:endParaRPr>
          </a:p>
        </p:txBody>
      </p:sp>
      <p:sp>
        <p:nvSpPr>
          <p:cNvPr id="67" name="Rectangle 66"/>
          <p:cNvSpPr/>
          <p:nvPr/>
        </p:nvSpPr>
        <p:spPr>
          <a:xfrm>
            <a:off x="10399146" y="498906"/>
            <a:ext cx="1171536" cy="609600"/>
          </a:xfrm>
          <a:prstGeom prst="rect">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solidFill>
                  <a:schemeClr val="bg2">
                    <a:lumMod val="90000"/>
                  </a:schemeClr>
                </a:solidFill>
              </a:rPr>
              <a:t>END OF THE INBOUND PROCESS</a:t>
            </a:r>
          </a:p>
        </p:txBody>
      </p:sp>
      <p:sp>
        <p:nvSpPr>
          <p:cNvPr id="44" name="TextBox 43"/>
          <p:cNvSpPr txBox="1"/>
          <p:nvPr/>
        </p:nvSpPr>
        <p:spPr>
          <a:xfrm>
            <a:off x="4599303" y="2058292"/>
            <a:ext cx="6586087" cy="4431983"/>
          </a:xfrm>
          <a:prstGeom prst="rect">
            <a:avLst/>
          </a:prstGeom>
          <a:solidFill>
            <a:schemeClr val="accent2">
              <a:lumMod val="20000"/>
              <a:lumOff val="80000"/>
            </a:schemeClr>
          </a:solidFill>
        </p:spPr>
        <p:txBody>
          <a:bodyPr wrap="square" rtlCol="0">
            <a:spAutoFit/>
          </a:bodyPr>
          <a:lstStyle/>
          <a:p>
            <a:pPr marL="342900" indent="-342900">
              <a:buAutoNum type="arabicPeriod"/>
            </a:pPr>
            <a:r>
              <a:rPr lang="en-US" dirty="0" smtClean="0"/>
              <a:t>INITIATOR </a:t>
            </a:r>
            <a:r>
              <a:rPr lang="en-US" dirty="0"/>
              <a:t>PROCESS</a:t>
            </a:r>
            <a:endParaRPr lang="en-US" dirty="0" smtClean="0"/>
          </a:p>
          <a:p>
            <a:pPr marL="285750" indent="-285750">
              <a:buFont typeface="Wingdings" panose="05000000000000000000" pitchFamily="2" charset="2"/>
              <a:buChar char="§"/>
            </a:pPr>
            <a:r>
              <a:rPr lang="en-US" sz="1400" dirty="0"/>
              <a:t>Reads messages from KAFKA message bus continuously and interprets the message.</a:t>
            </a:r>
          </a:p>
          <a:p>
            <a:pPr marL="285750" indent="-285750">
              <a:buFont typeface="Wingdings" panose="05000000000000000000" pitchFamily="2" charset="2"/>
              <a:buChar char="§"/>
            </a:pPr>
            <a:r>
              <a:rPr lang="en-US" sz="1400" dirty="0"/>
              <a:t>It will check the messages concerned to respective inbound sources and will trigger the </a:t>
            </a:r>
            <a:r>
              <a:rPr lang="en-US" sz="1400" dirty="0" smtClean="0"/>
              <a:t>PROCESS (PROCESS1</a:t>
            </a:r>
            <a:r>
              <a:rPr lang="en-US" sz="1400" dirty="0"/>
              <a:t>) for that </a:t>
            </a:r>
            <a:r>
              <a:rPr lang="en-US" sz="1400" dirty="0" smtClean="0"/>
              <a:t>source.</a:t>
            </a:r>
          </a:p>
          <a:p>
            <a:pPr marL="285750" indent="-285750">
              <a:buFont typeface="Wingdings" panose="05000000000000000000" pitchFamily="2" charset="2"/>
              <a:buChar char="§"/>
            </a:pPr>
            <a:r>
              <a:rPr lang="en-US" sz="1400" dirty="0" smtClean="0"/>
              <a:t>MFT will Push the file into the RAW zone in the respective directories as well as poll into the message queue.</a:t>
            </a:r>
          </a:p>
          <a:p>
            <a:pPr marL="285750" indent="-285750">
              <a:buFont typeface="Wingdings" panose="05000000000000000000" pitchFamily="2" charset="2"/>
              <a:buChar char="§"/>
            </a:pPr>
            <a:endParaRPr lang="en-US" dirty="0"/>
          </a:p>
          <a:p>
            <a:r>
              <a:rPr lang="en-US" dirty="0"/>
              <a:t>2. </a:t>
            </a:r>
            <a:r>
              <a:rPr lang="en-US" dirty="0" smtClean="0"/>
              <a:t>PROCESS 1</a:t>
            </a:r>
          </a:p>
          <a:p>
            <a:pPr marL="285750" indent="-285750">
              <a:buFont typeface="Wingdings" panose="05000000000000000000" pitchFamily="2" charset="2"/>
              <a:buChar char="§"/>
            </a:pPr>
            <a:r>
              <a:rPr lang="en-US" sz="1400" dirty="0" smtClean="0"/>
              <a:t>This process will primarily copy the respective inbound files from RAW zone to PROCESS zone fro file validation process. </a:t>
            </a:r>
          </a:p>
          <a:p>
            <a:pPr marL="285750" indent="-285750">
              <a:buFont typeface="Wingdings" panose="05000000000000000000" pitchFamily="2" charset="2"/>
              <a:buChar char="§"/>
            </a:pPr>
            <a:r>
              <a:rPr lang="en-US" sz="1400" dirty="0" smtClean="0"/>
              <a:t>The RAW zone directory will contain subdirectory for all the respective source systems.</a:t>
            </a:r>
          </a:p>
          <a:p>
            <a:pPr marL="285750" indent="-285750">
              <a:buFont typeface="Wingdings" panose="05000000000000000000" pitchFamily="2" charset="2"/>
              <a:buChar char="§"/>
            </a:pPr>
            <a:r>
              <a:rPr lang="en-US" sz="1400" dirty="0" smtClean="0"/>
              <a:t>This process will take help of the METADATA file for reading specific parameters for specific sources.</a:t>
            </a:r>
          </a:p>
          <a:p>
            <a:pPr marL="285750" indent="-285750">
              <a:buFont typeface="Wingdings" panose="05000000000000000000" pitchFamily="2" charset="2"/>
              <a:buChar char="§"/>
            </a:pPr>
            <a:r>
              <a:rPr lang="en-US" sz="1400" dirty="0" smtClean="0"/>
              <a:t>After successful completion of the copy process, it will write into the message queue. </a:t>
            </a:r>
            <a:r>
              <a:rPr lang="en-US" sz="1400" dirty="0"/>
              <a:t>Message will contain file name and source name with timestamp</a:t>
            </a:r>
            <a:r>
              <a:rPr lang="en-US" sz="1400" dirty="0" smtClean="0"/>
              <a:t>.</a:t>
            </a:r>
          </a:p>
          <a:p>
            <a:pPr marL="285750" indent="-285750">
              <a:buFont typeface="Wingdings" panose="05000000000000000000" pitchFamily="2" charset="2"/>
              <a:buChar char="§"/>
            </a:pPr>
            <a:r>
              <a:rPr lang="en-US" sz="1400" dirty="0" smtClean="0"/>
              <a:t>Components Involved: Informatica BDE,UNIX Shell Scripts, Metadata Files, Message Queue</a:t>
            </a:r>
            <a:endParaRPr lang="en-US" sz="1400" dirty="0"/>
          </a:p>
          <a:p>
            <a:endParaRPr lang="en-US" dirty="0"/>
          </a:p>
        </p:txBody>
      </p:sp>
      <p:sp>
        <p:nvSpPr>
          <p:cNvPr id="46" name="Rectangle 45"/>
          <p:cNvSpPr/>
          <p:nvPr/>
        </p:nvSpPr>
        <p:spPr>
          <a:xfrm>
            <a:off x="1840091" y="2541430"/>
            <a:ext cx="1085326" cy="3228304"/>
          </a:xfrm>
          <a:prstGeom prst="rect">
            <a:avLst/>
          </a:prstGeom>
          <a:solidFill>
            <a:schemeClr val="accent2">
              <a:lumMod val="60000"/>
              <a:lumOff val="4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endParaRPr lang="en-US" sz="1100" dirty="0"/>
          </a:p>
        </p:txBody>
      </p:sp>
      <p:sp>
        <p:nvSpPr>
          <p:cNvPr id="47" name="Flowchart: Multidocument 46"/>
          <p:cNvSpPr/>
          <p:nvPr/>
        </p:nvSpPr>
        <p:spPr>
          <a:xfrm>
            <a:off x="1959363" y="2781836"/>
            <a:ext cx="746971" cy="631065"/>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DB MASTER FILES</a:t>
            </a:r>
          </a:p>
        </p:txBody>
      </p:sp>
      <p:sp>
        <p:nvSpPr>
          <p:cNvPr id="48" name="Flowchart: Multidocument 47"/>
          <p:cNvSpPr/>
          <p:nvPr/>
        </p:nvSpPr>
        <p:spPr>
          <a:xfrm>
            <a:off x="1959362" y="4655660"/>
            <a:ext cx="746971" cy="631065"/>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SALES</a:t>
            </a:r>
            <a:r>
              <a:rPr lang="en-US" sz="1050" dirty="0" smtClean="0"/>
              <a:t> FILES</a:t>
            </a:r>
            <a:endParaRPr lang="en-US" sz="1050" dirty="0"/>
          </a:p>
        </p:txBody>
      </p:sp>
      <p:sp>
        <p:nvSpPr>
          <p:cNvPr id="68" name="Flowchart: Multidocument 67"/>
          <p:cNvSpPr/>
          <p:nvPr/>
        </p:nvSpPr>
        <p:spPr>
          <a:xfrm>
            <a:off x="1959363" y="3679065"/>
            <a:ext cx="746971" cy="631065"/>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AS-IS MASTER FILES</a:t>
            </a:r>
          </a:p>
        </p:txBody>
      </p:sp>
      <p:cxnSp>
        <p:nvCxnSpPr>
          <p:cNvPr id="69" name="Elbow Connector 68"/>
          <p:cNvCxnSpPr>
            <a:stCxn id="78" idx="3"/>
            <a:endCxn id="48" idx="1"/>
          </p:cNvCxnSpPr>
          <p:nvPr/>
        </p:nvCxnSpPr>
        <p:spPr>
          <a:xfrm>
            <a:off x="1306059" y="4937725"/>
            <a:ext cx="653303" cy="334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883542" y="5859454"/>
            <a:ext cx="998424" cy="276999"/>
          </a:xfrm>
          <a:prstGeom prst="rect">
            <a:avLst/>
          </a:prstGeom>
          <a:noFill/>
        </p:spPr>
        <p:txBody>
          <a:bodyPr wrap="square" rtlCol="0">
            <a:spAutoFit/>
          </a:bodyPr>
          <a:lstStyle/>
          <a:p>
            <a:r>
              <a:rPr lang="en-US" sz="1200" b="1" dirty="0" smtClean="0"/>
              <a:t>RAW ZONE</a:t>
            </a:r>
            <a:endParaRPr lang="en-US" sz="1200" b="1" dirty="0"/>
          </a:p>
        </p:txBody>
      </p:sp>
      <p:sp>
        <p:nvSpPr>
          <p:cNvPr id="73" name="TextBox 72"/>
          <p:cNvSpPr txBox="1"/>
          <p:nvPr/>
        </p:nvSpPr>
        <p:spPr>
          <a:xfrm>
            <a:off x="3587086" y="5815061"/>
            <a:ext cx="1078661" cy="276999"/>
          </a:xfrm>
          <a:prstGeom prst="rect">
            <a:avLst/>
          </a:prstGeom>
          <a:noFill/>
        </p:spPr>
        <p:txBody>
          <a:bodyPr wrap="square" rtlCol="0">
            <a:spAutoFit/>
          </a:bodyPr>
          <a:lstStyle/>
          <a:p>
            <a:pPr algn="ctr"/>
            <a:r>
              <a:rPr lang="en-US" sz="1200" b="1" dirty="0" smtClean="0"/>
              <a:t>PROCESS</a:t>
            </a:r>
            <a:endParaRPr lang="en-US" sz="1200" b="1" dirty="0"/>
          </a:p>
        </p:txBody>
      </p:sp>
      <p:cxnSp>
        <p:nvCxnSpPr>
          <p:cNvPr id="75" name="Straight Arrow Connector 74"/>
          <p:cNvCxnSpPr>
            <a:stCxn id="46" idx="3"/>
            <a:endCxn id="106" idx="1"/>
          </p:cNvCxnSpPr>
          <p:nvPr/>
        </p:nvCxnSpPr>
        <p:spPr>
          <a:xfrm flipV="1">
            <a:off x="2925417" y="4143347"/>
            <a:ext cx="555228" cy="12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Flowchart: Multidocument 76"/>
          <p:cNvSpPr/>
          <p:nvPr/>
        </p:nvSpPr>
        <p:spPr>
          <a:xfrm>
            <a:off x="3626902" y="2669308"/>
            <a:ext cx="826145" cy="631065"/>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AS-IS MASTER FILES</a:t>
            </a:r>
          </a:p>
        </p:txBody>
      </p:sp>
      <p:sp>
        <p:nvSpPr>
          <p:cNvPr id="80" name="Flowchart: Multidocument 79"/>
          <p:cNvSpPr/>
          <p:nvPr/>
        </p:nvSpPr>
        <p:spPr>
          <a:xfrm>
            <a:off x="3663757" y="4262761"/>
            <a:ext cx="748667" cy="631065"/>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SALES FILES</a:t>
            </a:r>
          </a:p>
        </p:txBody>
      </p:sp>
      <p:cxnSp>
        <p:nvCxnSpPr>
          <p:cNvPr id="81" name="Elbow Connector 80"/>
          <p:cNvCxnSpPr>
            <a:stCxn id="77" idx="2"/>
          </p:cNvCxnSpPr>
          <p:nvPr/>
        </p:nvCxnSpPr>
        <p:spPr>
          <a:xfrm rot="16200000" flipH="1">
            <a:off x="4119056" y="3139944"/>
            <a:ext cx="156838" cy="4298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80" idx="0"/>
          </p:cNvCxnSpPr>
          <p:nvPr/>
        </p:nvCxnSpPr>
        <p:spPr>
          <a:xfrm rot="5400000" flipH="1" flipV="1">
            <a:off x="3867824" y="3750365"/>
            <a:ext cx="734168" cy="29062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78" idx="3"/>
            <a:endCxn id="68" idx="1"/>
          </p:cNvCxnSpPr>
          <p:nvPr/>
        </p:nvCxnSpPr>
        <p:spPr>
          <a:xfrm flipV="1">
            <a:off x="1306059" y="3994598"/>
            <a:ext cx="653304" cy="9431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9" name="Picture 10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1854382" y="3965271"/>
            <a:ext cx="2631549" cy="182809"/>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dist="35921" dir="2700000" algn="ctr" rotWithShape="0">
                    <a:schemeClr val="bg2"/>
                  </a:outerShdw>
                </a:effectLst>
              </a14:hiddenEffects>
            </a:ext>
          </a:extLst>
        </p:spPr>
      </p:pic>
      <p:sp>
        <p:nvSpPr>
          <p:cNvPr id="110" name="Flowchart: Multidocument 109"/>
          <p:cNvSpPr/>
          <p:nvPr/>
        </p:nvSpPr>
        <p:spPr>
          <a:xfrm>
            <a:off x="3617904" y="5045763"/>
            <a:ext cx="746971" cy="631065"/>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DB MASTER FILES</a:t>
            </a:r>
          </a:p>
        </p:txBody>
      </p:sp>
      <p:cxnSp>
        <p:nvCxnSpPr>
          <p:cNvPr id="6" name="Elbow Connector 5"/>
          <p:cNvCxnSpPr>
            <a:stCxn id="110" idx="0"/>
          </p:cNvCxnSpPr>
          <p:nvPr/>
        </p:nvCxnSpPr>
        <p:spPr>
          <a:xfrm rot="5400000" flipH="1" flipV="1">
            <a:off x="3484505" y="4037772"/>
            <a:ext cx="1566265" cy="4497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937808" y="3929788"/>
            <a:ext cx="368251" cy="2015874"/>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MFT</a:t>
            </a:r>
            <a:endParaRPr lang="en-US" sz="600" b="1" dirty="0"/>
          </a:p>
        </p:txBody>
      </p:sp>
      <p:sp>
        <p:nvSpPr>
          <p:cNvPr id="79" name="Rounded Rectangle 78"/>
          <p:cNvSpPr/>
          <p:nvPr/>
        </p:nvSpPr>
        <p:spPr>
          <a:xfrm>
            <a:off x="169779" y="3794278"/>
            <a:ext cx="554191" cy="72629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59704" tIns="29851" rIns="59704" bIns="29851"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000" dirty="0">
              <a:solidFill>
                <a:schemeClr val="tx1"/>
              </a:solidFill>
              <a:latin typeface="Calibri" panose="020F0502020204030204" pitchFamily="34" charset="0"/>
              <a:cs typeface="Calibri" panose="020F0502020204030204" pitchFamily="34" charset="0"/>
            </a:endParaRPr>
          </a:p>
        </p:txBody>
      </p:sp>
      <p:sp>
        <p:nvSpPr>
          <p:cNvPr id="85" name="Rectangle 84"/>
          <p:cNvSpPr/>
          <p:nvPr/>
        </p:nvSpPr>
        <p:spPr>
          <a:xfrm>
            <a:off x="163333" y="3795164"/>
            <a:ext cx="581286" cy="134624"/>
          </a:xfrm>
          <a:prstGeom prst="rect">
            <a:avLst/>
          </a:prstGeom>
        </p:spPr>
        <p:txBody>
          <a:bodyPr wrap="square" lIns="38073" tIns="19036" rIns="38073" bIns="19036">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600" dirty="0">
                <a:solidFill>
                  <a:schemeClr val="tx2"/>
                </a:solidFill>
                <a:latin typeface="Calibri" panose="020F0502020204030204" pitchFamily="34" charset="0"/>
                <a:cs typeface="Calibri" panose="020F0502020204030204" pitchFamily="34" charset="0"/>
              </a:rPr>
              <a:t>Transactional (Sales)</a:t>
            </a:r>
          </a:p>
        </p:txBody>
      </p:sp>
      <p:sp>
        <p:nvSpPr>
          <p:cNvPr id="87" name="Rounded Rectangle 86"/>
          <p:cNvSpPr/>
          <p:nvPr/>
        </p:nvSpPr>
        <p:spPr>
          <a:xfrm>
            <a:off x="162256" y="4577212"/>
            <a:ext cx="586288" cy="896148"/>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59704" tIns="29851" rIns="59704" bIns="29851"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000" dirty="0">
              <a:solidFill>
                <a:schemeClr val="tx1"/>
              </a:solidFill>
              <a:latin typeface="Calibri" panose="020F0502020204030204" pitchFamily="34" charset="0"/>
              <a:cs typeface="Calibri" panose="020F0502020204030204" pitchFamily="34" charset="0"/>
            </a:endParaRPr>
          </a:p>
        </p:txBody>
      </p:sp>
      <p:sp>
        <p:nvSpPr>
          <p:cNvPr id="107" name="Rectangle 106"/>
          <p:cNvSpPr/>
          <p:nvPr/>
        </p:nvSpPr>
        <p:spPr>
          <a:xfrm>
            <a:off x="218005" y="4605832"/>
            <a:ext cx="579162" cy="92333"/>
          </a:xfrm>
          <a:prstGeom prst="rect">
            <a:avLst/>
          </a:prstGeom>
        </p:spPr>
        <p:txBody>
          <a:bodyPr wrap="squar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600" dirty="0">
                <a:solidFill>
                  <a:schemeClr val="tx2"/>
                </a:solidFill>
                <a:latin typeface="Calibri" panose="020F0502020204030204" pitchFamily="34" charset="0"/>
                <a:cs typeface="Calibri" panose="020F0502020204030204" pitchFamily="34" charset="0"/>
              </a:rPr>
              <a:t>Master (HCP, HCO, A</a:t>
            </a:r>
            <a:r>
              <a:rPr lang="en-US" sz="600" dirty="0">
                <a:latin typeface="Calibri" panose="020F0502020204030204" pitchFamily="34" charset="0"/>
                <a:cs typeface="Calibri" panose="020F0502020204030204" pitchFamily="34" charset="0"/>
              </a:rPr>
              <a:t>ffl)</a:t>
            </a:r>
          </a:p>
        </p:txBody>
      </p:sp>
      <p:sp>
        <p:nvSpPr>
          <p:cNvPr id="108" name="Rectangle 107"/>
          <p:cNvSpPr/>
          <p:nvPr/>
        </p:nvSpPr>
        <p:spPr>
          <a:xfrm>
            <a:off x="178282" y="3916465"/>
            <a:ext cx="515252" cy="11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700" dirty="0">
                <a:latin typeface="Calibri" panose="020F0502020204030204" pitchFamily="34" charset="0"/>
                <a:cs typeface="Calibri" panose="020F0502020204030204" pitchFamily="34" charset="0"/>
              </a:rPr>
              <a:t>DDD</a:t>
            </a:r>
          </a:p>
        </p:txBody>
      </p:sp>
      <p:sp>
        <p:nvSpPr>
          <p:cNvPr id="111" name="Rectangle 110"/>
          <p:cNvSpPr/>
          <p:nvPr/>
        </p:nvSpPr>
        <p:spPr>
          <a:xfrm>
            <a:off x="178283" y="4074608"/>
            <a:ext cx="515252" cy="11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28575" rIns="0" bIns="28575"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700" dirty="0">
                <a:latin typeface="Calibri" panose="020F0502020204030204" pitchFamily="34" charset="0"/>
                <a:cs typeface="Calibri" panose="020F0502020204030204" pitchFamily="34" charset="0"/>
              </a:rPr>
              <a:t>Early View</a:t>
            </a:r>
          </a:p>
        </p:txBody>
      </p:sp>
      <p:sp>
        <p:nvSpPr>
          <p:cNvPr id="112" name="Rectangle 111"/>
          <p:cNvSpPr/>
          <p:nvPr/>
        </p:nvSpPr>
        <p:spPr>
          <a:xfrm>
            <a:off x="178283" y="4364000"/>
            <a:ext cx="515252" cy="11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28575" rIns="0" bIns="28575"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700" dirty="0">
                <a:latin typeface="Calibri" panose="020F0502020204030204" pitchFamily="34" charset="0"/>
                <a:cs typeface="Calibri" panose="020F0502020204030204" pitchFamily="34" charset="0"/>
              </a:rPr>
              <a:t>CARS</a:t>
            </a:r>
          </a:p>
        </p:txBody>
      </p:sp>
      <p:sp>
        <p:nvSpPr>
          <p:cNvPr id="113" name="Rectangle 112"/>
          <p:cNvSpPr/>
          <p:nvPr/>
        </p:nvSpPr>
        <p:spPr>
          <a:xfrm>
            <a:off x="178283" y="4860668"/>
            <a:ext cx="515252" cy="11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700" dirty="0" err="1">
                <a:latin typeface="Calibri" panose="020F0502020204030204" pitchFamily="34" charset="0"/>
                <a:cs typeface="Calibri" panose="020F0502020204030204" pitchFamily="34" charset="0"/>
              </a:rPr>
              <a:t>Merkle</a:t>
            </a:r>
            <a:endParaRPr lang="en-US" sz="700" dirty="0">
              <a:latin typeface="Calibri" panose="020F0502020204030204" pitchFamily="34" charset="0"/>
              <a:cs typeface="Calibri" panose="020F0502020204030204" pitchFamily="34" charset="0"/>
            </a:endParaRPr>
          </a:p>
        </p:txBody>
      </p:sp>
      <p:sp>
        <p:nvSpPr>
          <p:cNvPr id="114" name="Rectangle 113"/>
          <p:cNvSpPr/>
          <p:nvPr/>
        </p:nvSpPr>
        <p:spPr>
          <a:xfrm>
            <a:off x="178283" y="4711610"/>
            <a:ext cx="515252" cy="11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700" dirty="0">
                <a:latin typeface="Calibri" panose="020F0502020204030204" pitchFamily="34" charset="0"/>
                <a:cs typeface="Calibri" panose="020F0502020204030204" pitchFamily="34" charset="0"/>
              </a:rPr>
              <a:t>HCOS</a:t>
            </a:r>
          </a:p>
        </p:txBody>
      </p:sp>
      <p:sp>
        <p:nvSpPr>
          <p:cNvPr id="115" name="Rectangle 114"/>
          <p:cNvSpPr/>
          <p:nvPr/>
        </p:nvSpPr>
        <p:spPr>
          <a:xfrm>
            <a:off x="178283" y="5158786"/>
            <a:ext cx="515252" cy="11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700" dirty="0">
                <a:latin typeface="Calibri" panose="020F0502020204030204" pitchFamily="34" charset="0"/>
                <a:cs typeface="Calibri" panose="020F0502020204030204" pitchFamily="34" charset="0"/>
              </a:rPr>
              <a:t>PlWK</a:t>
            </a:r>
          </a:p>
        </p:txBody>
      </p:sp>
      <p:sp>
        <p:nvSpPr>
          <p:cNvPr id="116" name="Rectangle 115"/>
          <p:cNvSpPr/>
          <p:nvPr/>
        </p:nvSpPr>
        <p:spPr>
          <a:xfrm>
            <a:off x="178283" y="5307844"/>
            <a:ext cx="515252" cy="11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28575" rIns="0" bIns="28575"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700" dirty="0">
                <a:latin typeface="Calibri" panose="020F0502020204030204" pitchFamily="34" charset="0"/>
                <a:cs typeface="Calibri" panose="020F0502020204030204" pitchFamily="34" charset="0"/>
              </a:rPr>
              <a:t>HCPS</a:t>
            </a:r>
          </a:p>
        </p:txBody>
      </p:sp>
      <p:sp>
        <p:nvSpPr>
          <p:cNvPr id="117" name="Rectangle 116"/>
          <p:cNvSpPr/>
          <p:nvPr/>
        </p:nvSpPr>
        <p:spPr>
          <a:xfrm>
            <a:off x="178283" y="4218383"/>
            <a:ext cx="515252" cy="11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28575" rIns="0" bIns="28575"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700" dirty="0">
                <a:latin typeface="Calibri" panose="020F0502020204030204" pitchFamily="34" charset="0"/>
                <a:cs typeface="Calibri" panose="020F0502020204030204" pitchFamily="34" charset="0"/>
              </a:rPr>
              <a:t>SAP</a:t>
            </a:r>
          </a:p>
        </p:txBody>
      </p:sp>
      <p:sp>
        <p:nvSpPr>
          <p:cNvPr id="118" name="Rectangle 117"/>
          <p:cNvSpPr/>
          <p:nvPr/>
        </p:nvSpPr>
        <p:spPr>
          <a:xfrm>
            <a:off x="178283" y="5009727"/>
            <a:ext cx="515252" cy="11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28575" rIns="0" bIns="28575"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700" dirty="0" err="1">
                <a:latin typeface="Calibri" panose="020F0502020204030204" pitchFamily="34" charset="0"/>
                <a:cs typeface="Calibri" panose="020F0502020204030204" pitchFamily="34" charset="0"/>
              </a:rPr>
              <a:t>Unsubs</a:t>
            </a:r>
            <a:r>
              <a:rPr lang="en-US" sz="700" dirty="0">
                <a:latin typeface="Calibri" panose="020F0502020204030204" pitchFamily="34" charset="0"/>
                <a:cs typeface="Calibri" panose="020F0502020204030204" pitchFamily="34" charset="0"/>
              </a:rPr>
              <a:t> Portal</a:t>
            </a:r>
          </a:p>
        </p:txBody>
      </p:sp>
      <p:sp>
        <p:nvSpPr>
          <p:cNvPr id="119" name="Rounded Rectangle 118"/>
          <p:cNvSpPr/>
          <p:nvPr/>
        </p:nvSpPr>
        <p:spPr>
          <a:xfrm>
            <a:off x="6171" y="2089221"/>
            <a:ext cx="974438" cy="469555"/>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28575" rIns="0" bIns="28575"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tabLst>
                <a:tab pos="252016" algn="l"/>
              </a:tabLst>
            </a:pPr>
            <a:r>
              <a:rPr lang="en-US" sz="900" b="1" dirty="0">
                <a:solidFill>
                  <a:prstClr val="white"/>
                </a:solidFill>
                <a:latin typeface="Calibri" panose="020F0502020204030204" pitchFamily="34" charset="0"/>
                <a:cs typeface="Calibri" panose="020F0502020204030204" pitchFamily="34" charset="0"/>
              </a:rPr>
              <a:t>Source System</a:t>
            </a:r>
          </a:p>
        </p:txBody>
      </p:sp>
      <p:cxnSp>
        <p:nvCxnSpPr>
          <p:cNvPr id="120" name="Straight Arrow Connector 119"/>
          <p:cNvCxnSpPr>
            <a:endCxn id="78" idx="1"/>
          </p:cNvCxnSpPr>
          <p:nvPr/>
        </p:nvCxnSpPr>
        <p:spPr>
          <a:xfrm flipV="1">
            <a:off x="747211" y="4937725"/>
            <a:ext cx="190597" cy="9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rot="16200000">
            <a:off x="816766" y="2975670"/>
            <a:ext cx="779514" cy="338554"/>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1600" dirty="0" smtClean="0">
                <a:solidFill>
                  <a:schemeClr val="tx2">
                    <a:lumMod val="90000"/>
                    <a:lumOff val="10000"/>
                  </a:schemeClr>
                </a:solidFill>
              </a:rPr>
              <a:t>TIBCO</a:t>
            </a:r>
            <a:endParaRPr lang="en-US" sz="1000" dirty="0">
              <a:solidFill>
                <a:schemeClr val="tx2">
                  <a:lumMod val="90000"/>
                  <a:lumOff val="10000"/>
                </a:schemeClr>
              </a:solidFill>
            </a:endParaRPr>
          </a:p>
        </p:txBody>
      </p:sp>
      <p:pic>
        <p:nvPicPr>
          <p:cNvPr id="122" name="Picture 4" descr="D:\My New Ds Top\Crystel Iconss\data ware h [Converted]a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41" y="2824951"/>
            <a:ext cx="612046" cy="618722"/>
          </a:xfrm>
          <a:prstGeom prst="rect">
            <a:avLst/>
          </a:prstGeom>
          <a:noFill/>
          <a:extLst>
            <a:ext uri="{909E8E84-426E-40dd-AFC4-6F175D3DCCD1}">
              <a14:hiddenFill xmlns="" xmlns:a14="http://schemas.microsoft.com/office/drawing/2010/main">
                <a:solidFill>
                  <a:srgbClr val="FFFFFF"/>
                </a:solidFill>
              </a14:hiddenFill>
            </a:ext>
          </a:extLst>
        </p:spPr>
      </p:pic>
      <p:cxnSp>
        <p:nvCxnSpPr>
          <p:cNvPr id="4" name="Elbow Connector 3"/>
          <p:cNvCxnSpPr>
            <a:stCxn id="122" idx="3"/>
            <a:endCxn id="47" idx="1"/>
          </p:cNvCxnSpPr>
          <p:nvPr/>
        </p:nvCxnSpPr>
        <p:spPr>
          <a:xfrm flipV="1">
            <a:off x="788387" y="3097369"/>
            <a:ext cx="1170976" cy="369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0589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a:xfrm>
            <a:off x="1482368" y="1928818"/>
            <a:ext cx="10081276" cy="4832586"/>
          </a:xfrm>
          <a:prstGeom prst="rect">
            <a:avLst/>
          </a:prstGeom>
          <a:ln w="60325" cmpd="thickThin">
            <a:solidFill>
              <a:schemeClr val="accent2">
                <a:lumMod val="7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6105766" y="2517819"/>
            <a:ext cx="4964722" cy="3251055"/>
          </a:xfrm>
          <a:prstGeom prst="rect">
            <a:avLst/>
          </a:prstGeom>
          <a:solidFill>
            <a:schemeClr val="accent6">
              <a:lumMod val="40000"/>
              <a:lumOff val="60000"/>
            </a:schemeClr>
          </a:solidFill>
          <a:ln w="34925">
            <a:solidFill>
              <a:schemeClr val="accent6">
                <a:lumMod val="75000"/>
              </a:schemeClr>
            </a:solidFill>
            <a:prstDash val="dash"/>
          </a:ln>
          <a:scene3d>
            <a:camera prst="orthographicFront"/>
            <a:lightRig rig="threePt" dir="t"/>
          </a:scene3d>
          <a:sp3d extrusionH="76200">
            <a:bevelT w="165100" prst="coolSlant"/>
            <a:extrusionClr>
              <a:schemeClr val="bg1">
                <a:lumMod val="65000"/>
              </a:schemeClr>
            </a:extrusionClr>
          </a:sp3d>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3" name="Flowchart: Decision 62"/>
          <p:cNvSpPr/>
          <p:nvPr/>
        </p:nvSpPr>
        <p:spPr>
          <a:xfrm>
            <a:off x="6696172" y="3121280"/>
            <a:ext cx="1384837" cy="771717"/>
          </a:xfrm>
          <a:prstGeom prst="flowChartDecision">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Validation Process</a:t>
            </a:r>
          </a:p>
        </p:txBody>
      </p:sp>
      <p:cxnSp>
        <p:nvCxnSpPr>
          <p:cNvPr id="75" name="Straight Arrow Connector 74"/>
          <p:cNvCxnSpPr>
            <a:stCxn id="63" idx="2"/>
            <a:endCxn id="132" idx="0"/>
          </p:cNvCxnSpPr>
          <p:nvPr/>
        </p:nvCxnSpPr>
        <p:spPr>
          <a:xfrm>
            <a:off x="7388591" y="3892997"/>
            <a:ext cx="10030" cy="523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Flowchart: Multidocument 80"/>
          <p:cNvSpPr/>
          <p:nvPr/>
        </p:nvSpPr>
        <p:spPr>
          <a:xfrm>
            <a:off x="8274192" y="2716969"/>
            <a:ext cx="1176272" cy="738543"/>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AS-IS MASTER FILES VALIDATED</a:t>
            </a:r>
          </a:p>
        </p:txBody>
      </p:sp>
      <p:sp>
        <p:nvSpPr>
          <p:cNvPr id="82" name="Flowchart: Multidocument 81"/>
          <p:cNvSpPr/>
          <p:nvPr/>
        </p:nvSpPr>
        <p:spPr>
          <a:xfrm>
            <a:off x="8274425" y="3735789"/>
            <a:ext cx="1058912" cy="631065"/>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SALES FILES VALIDATED</a:t>
            </a:r>
          </a:p>
        </p:txBody>
      </p:sp>
      <p:cxnSp>
        <p:nvCxnSpPr>
          <p:cNvPr id="84" name="Elbow Connector 83"/>
          <p:cNvCxnSpPr>
            <a:stCxn id="63" idx="3"/>
            <a:endCxn id="81" idx="1"/>
          </p:cNvCxnSpPr>
          <p:nvPr/>
        </p:nvCxnSpPr>
        <p:spPr>
          <a:xfrm flipV="1">
            <a:off x="8081009" y="3086241"/>
            <a:ext cx="193183" cy="42089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Elbow Connector 118"/>
          <p:cNvCxnSpPr>
            <a:stCxn id="63" idx="3"/>
            <a:endCxn id="82" idx="1"/>
          </p:cNvCxnSpPr>
          <p:nvPr/>
        </p:nvCxnSpPr>
        <p:spPr>
          <a:xfrm>
            <a:off x="8081009" y="3507139"/>
            <a:ext cx="193416" cy="5441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Elbow Connector 123"/>
          <p:cNvCxnSpPr>
            <a:stCxn id="82" idx="3"/>
            <a:endCxn id="141" idx="1"/>
          </p:cNvCxnSpPr>
          <p:nvPr/>
        </p:nvCxnSpPr>
        <p:spPr>
          <a:xfrm>
            <a:off x="9333337" y="4051322"/>
            <a:ext cx="153816" cy="50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Rectangle 131"/>
          <p:cNvSpPr/>
          <p:nvPr/>
        </p:nvSpPr>
        <p:spPr>
          <a:xfrm>
            <a:off x="7025942" y="4416779"/>
            <a:ext cx="745357" cy="416360"/>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FLAG ERROR</a:t>
            </a:r>
          </a:p>
        </p:txBody>
      </p:sp>
      <p:sp>
        <p:nvSpPr>
          <p:cNvPr id="133" name="TextBox 132"/>
          <p:cNvSpPr txBox="1"/>
          <p:nvPr/>
        </p:nvSpPr>
        <p:spPr>
          <a:xfrm>
            <a:off x="7029340" y="4105881"/>
            <a:ext cx="770610" cy="246221"/>
          </a:xfrm>
          <a:prstGeom prst="rect">
            <a:avLst/>
          </a:prstGeom>
          <a:noFill/>
        </p:spPr>
        <p:txBody>
          <a:bodyPr wrap="square" rtlCol="0">
            <a:spAutoFit/>
          </a:bodyPr>
          <a:lstStyle/>
          <a:p>
            <a:r>
              <a:rPr lang="en-US" sz="1000" dirty="0"/>
              <a:t>F</a:t>
            </a:r>
            <a:r>
              <a:rPr lang="en-US" sz="1000" dirty="0" smtClean="0"/>
              <a:t>AILED</a:t>
            </a:r>
            <a:endParaRPr lang="en-US" sz="1000" dirty="0"/>
          </a:p>
        </p:txBody>
      </p:sp>
      <p:sp>
        <p:nvSpPr>
          <p:cNvPr id="134" name="TextBox 133"/>
          <p:cNvSpPr txBox="1"/>
          <p:nvPr/>
        </p:nvSpPr>
        <p:spPr>
          <a:xfrm>
            <a:off x="7576518" y="3824075"/>
            <a:ext cx="770610" cy="246221"/>
          </a:xfrm>
          <a:prstGeom prst="rect">
            <a:avLst/>
          </a:prstGeom>
          <a:noFill/>
        </p:spPr>
        <p:txBody>
          <a:bodyPr wrap="square" rtlCol="0">
            <a:spAutoFit/>
          </a:bodyPr>
          <a:lstStyle/>
          <a:p>
            <a:r>
              <a:rPr lang="en-US" sz="1000" dirty="0" smtClean="0"/>
              <a:t>SUCCESS</a:t>
            </a:r>
            <a:endParaRPr lang="en-US" sz="1000" dirty="0"/>
          </a:p>
        </p:txBody>
      </p:sp>
      <p:sp>
        <p:nvSpPr>
          <p:cNvPr id="141" name="Rectangle 140"/>
          <p:cNvSpPr/>
          <p:nvPr/>
        </p:nvSpPr>
        <p:spPr>
          <a:xfrm>
            <a:off x="9487153" y="3761078"/>
            <a:ext cx="938540" cy="581492"/>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SEGREGATION PROCESS</a:t>
            </a:r>
          </a:p>
          <a:p>
            <a:pPr algn="ctr"/>
            <a:r>
              <a:rPr lang="en-US" sz="900" dirty="0"/>
              <a:t>(INFA BDE)</a:t>
            </a:r>
          </a:p>
        </p:txBody>
      </p:sp>
      <p:sp>
        <p:nvSpPr>
          <p:cNvPr id="168" name="TextBox 167"/>
          <p:cNvSpPr txBox="1"/>
          <p:nvPr/>
        </p:nvSpPr>
        <p:spPr>
          <a:xfrm>
            <a:off x="8083235" y="5921796"/>
            <a:ext cx="1179552" cy="276999"/>
          </a:xfrm>
          <a:prstGeom prst="rect">
            <a:avLst/>
          </a:prstGeom>
          <a:noFill/>
        </p:spPr>
        <p:txBody>
          <a:bodyPr wrap="square" rtlCol="0">
            <a:spAutoFit/>
          </a:bodyPr>
          <a:lstStyle/>
          <a:p>
            <a:r>
              <a:rPr lang="en-US" sz="1200" b="1" dirty="0" smtClean="0"/>
              <a:t>PROCESS</a:t>
            </a:r>
            <a:endParaRPr lang="en-US" sz="1200" b="1" dirty="0"/>
          </a:p>
        </p:txBody>
      </p:sp>
      <p:sp>
        <p:nvSpPr>
          <p:cNvPr id="173" name="TextBox 172"/>
          <p:cNvSpPr txBox="1"/>
          <p:nvPr/>
        </p:nvSpPr>
        <p:spPr>
          <a:xfrm>
            <a:off x="5706771" y="6404694"/>
            <a:ext cx="2213737" cy="276999"/>
          </a:xfrm>
          <a:prstGeom prst="rect">
            <a:avLst/>
          </a:prstGeom>
          <a:noFill/>
        </p:spPr>
        <p:txBody>
          <a:bodyPr wrap="square" rtlCol="0">
            <a:spAutoFit/>
          </a:bodyPr>
          <a:lstStyle/>
          <a:p>
            <a:r>
              <a:rPr lang="en-US" sz="1200" dirty="0" smtClean="0"/>
              <a:t>DATA LAKE (HADOOP CLUSTER)</a:t>
            </a:r>
            <a:endParaRPr lang="en-US" sz="1200" dirty="0"/>
          </a:p>
        </p:txBody>
      </p:sp>
      <p:sp>
        <p:nvSpPr>
          <p:cNvPr id="178" name="Rectangle 177"/>
          <p:cNvSpPr/>
          <p:nvPr/>
        </p:nvSpPr>
        <p:spPr>
          <a:xfrm>
            <a:off x="9519615" y="3121280"/>
            <a:ext cx="873615" cy="416360"/>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SEGREGATION RULE</a:t>
            </a:r>
          </a:p>
        </p:txBody>
      </p:sp>
      <p:cxnSp>
        <p:nvCxnSpPr>
          <p:cNvPr id="179" name="Straight Arrow Connector 178"/>
          <p:cNvCxnSpPr>
            <a:stCxn id="178" idx="2"/>
            <a:endCxn id="141" idx="0"/>
          </p:cNvCxnSpPr>
          <p:nvPr/>
        </p:nvCxnSpPr>
        <p:spPr>
          <a:xfrm>
            <a:off x="9956423" y="3537640"/>
            <a:ext cx="0" cy="223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10416662" y="3699763"/>
            <a:ext cx="770610" cy="400110"/>
          </a:xfrm>
          <a:prstGeom prst="rect">
            <a:avLst/>
          </a:prstGeom>
          <a:noFill/>
        </p:spPr>
        <p:txBody>
          <a:bodyPr wrap="square" rtlCol="0">
            <a:spAutoFit/>
          </a:bodyPr>
          <a:lstStyle/>
          <a:p>
            <a:r>
              <a:rPr lang="en-US" sz="1000" dirty="0" smtClean="0"/>
              <a:t>MASTER FILE</a:t>
            </a:r>
            <a:endParaRPr lang="en-US" sz="1000" dirty="0"/>
          </a:p>
        </p:txBody>
      </p:sp>
      <p:cxnSp>
        <p:nvCxnSpPr>
          <p:cNvPr id="106" name="Elbow Connector 105"/>
          <p:cNvCxnSpPr/>
          <p:nvPr/>
        </p:nvCxnSpPr>
        <p:spPr>
          <a:xfrm rot="16200000" flipH="1">
            <a:off x="7381516" y="4920591"/>
            <a:ext cx="925955" cy="770610"/>
          </a:xfrm>
          <a:prstGeom prst="bentConnector3">
            <a:avLst>
              <a:gd name="adj1" fmla="val 63909"/>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7459188" y="5029729"/>
            <a:ext cx="770610" cy="400110"/>
          </a:xfrm>
          <a:prstGeom prst="rect">
            <a:avLst/>
          </a:prstGeom>
          <a:noFill/>
        </p:spPr>
        <p:txBody>
          <a:bodyPr wrap="square" rtlCol="0">
            <a:spAutoFit/>
          </a:bodyPr>
          <a:lstStyle/>
          <a:p>
            <a:r>
              <a:rPr lang="en-US" sz="1000" dirty="0" smtClean="0"/>
              <a:t>SUCCESS FLAG = ‘N’</a:t>
            </a:r>
            <a:endParaRPr lang="en-US" sz="1000" dirty="0"/>
          </a:p>
        </p:txBody>
      </p:sp>
      <p:sp>
        <p:nvSpPr>
          <p:cNvPr id="201" name="Flowchart: Multidocument 200"/>
          <p:cNvSpPr/>
          <p:nvPr/>
        </p:nvSpPr>
        <p:spPr>
          <a:xfrm>
            <a:off x="6291454" y="2655009"/>
            <a:ext cx="826145" cy="631065"/>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AS-IS MASTER FILES</a:t>
            </a:r>
          </a:p>
        </p:txBody>
      </p:sp>
      <p:sp>
        <p:nvSpPr>
          <p:cNvPr id="205" name="Flowchart: Multidocument 204"/>
          <p:cNvSpPr/>
          <p:nvPr/>
        </p:nvSpPr>
        <p:spPr>
          <a:xfrm>
            <a:off x="6205900" y="4257831"/>
            <a:ext cx="748667" cy="631065"/>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SALES FILES</a:t>
            </a:r>
          </a:p>
        </p:txBody>
      </p:sp>
      <p:cxnSp>
        <p:nvCxnSpPr>
          <p:cNvPr id="215" name="Elbow Connector 214"/>
          <p:cNvCxnSpPr>
            <a:stCxn id="201" idx="2"/>
            <a:endCxn id="63" idx="1"/>
          </p:cNvCxnSpPr>
          <p:nvPr/>
        </p:nvCxnSpPr>
        <p:spPr>
          <a:xfrm rot="16200000" flipH="1">
            <a:off x="6549143" y="3360110"/>
            <a:ext cx="244964" cy="490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7" name="Elbow Connector 216"/>
          <p:cNvCxnSpPr>
            <a:stCxn id="205" idx="0"/>
            <a:endCxn id="63" idx="1"/>
          </p:cNvCxnSpPr>
          <p:nvPr/>
        </p:nvCxnSpPr>
        <p:spPr>
          <a:xfrm rot="5400000" flipH="1" flipV="1">
            <a:off x="6288609" y="3850269"/>
            <a:ext cx="750692" cy="6443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p:cNvCxnSpPr/>
          <p:nvPr/>
        </p:nvCxnSpPr>
        <p:spPr>
          <a:xfrm>
            <a:off x="9450464" y="2959241"/>
            <a:ext cx="1677081" cy="249534"/>
          </a:xfrm>
          <a:prstGeom prst="bentConnector3">
            <a:avLst>
              <a:gd name="adj1" fmla="val 72718"/>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176683" y="2059143"/>
            <a:ext cx="5592410" cy="4462760"/>
          </a:xfrm>
          <a:prstGeom prst="rect">
            <a:avLst/>
          </a:prstGeom>
          <a:solidFill>
            <a:schemeClr val="accent2">
              <a:lumMod val="20000"/>
              <a:lumOff val="80000"/>
            </a:schemeClr>
          </a:solidFill>
        </p:spPr>
        <p:txBody>
          <a:bodyPr wrap="square" rtlCol="0">
            <a:spAutoFit/>
          </a:bodyPr>
          <a:lstStyle/>
          <a:p>
            <a:r>
              <a:rPr lang="en-US" dirty="0" smtClean="0"/>
              <a:t> PROCESS 2</a:t>
            </a:r>
          </a:p>
          <a:p>
            <a:pPr marL="285750" indent="-285750">
              <a:buFont typeface="Wingdings" panose="05000000000000000000" pitchFamily="2" charset="2"/>
              <a:buChar char="§"/>
            </a:pPr>
            <a:r>
              <a:rPr lang="en-US" sz="1400" dirty="0" smtClean="0"/>
              <a:t>This PROCESS will primarily do the file level validations against the files copied from RAW zone.</a:t>
            </a:r>
          </a:p>
          <a:p>
            <a:pPr marL="285750" indent="-285750">
              <a:buFont typeface="Wingdings" panose="05000000000000000000" pitchFamily="2" charset="2"/>
              <a:buChar char="§"/>
            </a:pPr>
            <a:r>
              <a:rPr lang="en-US" sz="1400" dirty="0" smtClean="0"/>
              <a:t>File validation rules (CONTROL, PATTERN, THRESHOLD Checks) will be fetched from METADATA file for resp. source systems.</a:t>
            </a:r>
          </a:p>
          <a:p>
            <a:pPr marL="285750" indent="-285750">
              <a:buFont typeface="Wingdings" panose="05000000000000000000" pitchFamily="2" charset="2"/>
              <a:buChar char="§"/>
            </a:pPr>
            <a:r>
              <a:rPr lang="en-US" sz="1400" dirty="0" smtClean="0"/>
              <a:t>This PROCESS will hold flags (SUCCESS/FAILURE) for each validation done on the files for any source system.</a:t>
            </a:r>
          </a:p>
          <a:p>
            <a:pPr marL="285750" indent="-285750">
              <a:buFont typeface="Wingdings" panose="05000000000000000000" pitchFamily="2" charset="2"/>
              <a:buChar char="§"/>
            </a:pPr>
            <a:r>
              <a:rPr lang="en-US" sz="1400" dirty="0" smtClean="0"/>
              <a:t>All master only as well as transaction files will undergo the above validations.</a:t>
            </a:r>
          </a:p>
          <a:p>
            <a:pPr marL="285750" indent="-285750">
              <a:buFont typeface="Wingdings" panose="05000000000000000000" pitchFamily="2" charset="2"/>
              <a:buChar char="§"/>
            </a:pPr>
            <a:r>
              <a:rPr lang="en-US" sz="1400" dirty="0" smtClean="0"/>
              <a:t>After successful completion of the validations, it will write into the message queue. </a:t>
            </a:r>
            <a:r>
              <a:rPr lang="en-US" sz="1400" dirty="0"/>
              <a:t>Message will contain Source name, File name, file </a:t>
            </a:r>
            <a:r>
              <a:rPr lang="en-US" sz="1400" dirty="0" smtClean="0"/>
              <a:t>count with </a:t>
            </a:r>
            <a:r>
              <a:rPr lang="en-US" sz="1400" dirty="0"/>
              <a:t>timestamp.</a:t>
            </a:r>
          </a:p>
          <a:p>
            <a:pPr marL="285750" indent="-285750">
              <a:buFont typeface="Wingdings" panose="05000000000000000000" pitchFamily="2" charset="2"/>
              <a:buChar char="§"/>
            </a:pPr>
            <a:r>
              <a:rPr lang="en-US" sz="1400" dirty="0" smtClean="0"/>
              <a:t>Components Involved: Informatica BDE,UNIX Shell </a:t>
            </a:r>
            <a:r>
              <a:rPr lang="en-US" sz="1400" dirty="0"/>
              <a:t>Scripts</a:t>
            </a:r>
            <a:r>
              <a:rPr lang="en-US" sz="1400" dirty="0" smtClean="0"/>
              <a:t>, Metadata Files , Message Queue.</a:t>
            </a:r>
          </a:p>
          <a:p>
            <a:pPr marL="285750" indent="-285750">
              <a:buFont typeface="Wingdings" panose="05000000000000000000" pitchFamily="2" charset="2"/>
              <a:buChar char="§"/>
            </a:pPr>
            <a:r>
              <a:rPr lang="en-US" sz="1400" dirty="0"/>
              <a:t>Files containing Master </a:t>
            </a:r>
            <a:r>
              <a:rPr lang="en-US" sz="1400" dirty="0" smtClean="0"/>
              <a:t>with transaction </a:t>
            </a:r>
            <a:r>
              <a:rPr lang="en-US" sz="1400" dirty="0"/>
              <a:t>data will be split up and the corresponding Master files will be sent to </a:t>
            </a:r>
            <a:r>
              <a:rPr lang="en-US" sz="1400" dirty="0" err="1"/>
              <a:t>Reltio</a:t>
            </a:r>
            <a:r>
              <a:rPr lang="en-US" sz="1400" dirty="0"/>
              <a:t> for further processing. The </a:t>
            </a:r>
            <a:r>
              <a:rPr lang="en-US" sz="1400" dirty="0" smtClean="0"/>
              <a:t>input data </a:t>
            </a:r>
            <a:r>
              <a:rPr lang="en-US" sz="1400" dirty="0"/>
              <a:t>file will be archived</a:t>
            </a:r>
            <a:r>
              <a:rPr lang="en-US" sz="1400" dirty="0" smtClean="0"/>
              <a:t>.</a:t>
            </a:r>
          </a:p>
          <a:p>
            <a:pPr marL="285750" indent="-285750">
              <a:buFont typeface="Wingdings" panose="05000000000000000000" pitchFamily="2" charset="2"/>
              <a:buChar char="§"/>
            </a:pPr>
            <a:r>
              <a:rPr lang="en-US" sz="1400" dirty="0" smtClean="0"/>
              <a:t>Further to fetch the customer ID the process will invoke a real time  API call . This API call will be applicable for Customer with transactional data and customer and transactional data.</a:t>
            </a:r>
            <a:endParaRPr lang="en-US" sz="1400" dirty="0"/>
          </a:p>
        </p:txBody>
      </p:sp>
      <p:cxnSp>
        <p:nvCxnSpPr>
          <p:cNvPr id="14" name="Straight Arrow Connector 13"/>
          <p:cNvCxnSpPr>
            <a:stCxn id="141" idx="3"/>
          </p:cNvCxnSpPr>
          <p:nvPr/>
        </p:nvCxnSpPr>
        <p:spPr>
          <a:xfrm>
            <a:off x="10425693" y="4051824"/>
            <a:ext cx="516005" cy="5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Flowchart: Multidocument 63"/>
          <p:cNvSpPr/>
          <p:nvPr/>
        </p:nvSpPr>
        <p:spPr>
          <a:xfrm>
            <a:off x="10316357" y="4517336"/>
            <a:ext cx="658781" cy="591939"/>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TRANSACTION FILES</a:t>
            </a:r>
          </a:p>
        </p:txBody>
      </p:sp>
      <p:cxnSp>
        <p:nvCxnSpPr>
          <p:cNvPr id="16" name="Elbow Connector 15"/>
          <p:cNvCxnSpPr>
            <a:stCxn id="141" idx="3"/>
            <a:endCxn id="64" idx="0"/>
          </p:cNvCxnSpPr>
          <p:nvPr/>
        </p:nvCxnSpPr>
        <p:spPr>
          <a:xfrm>
            <a:off x="10425693" y="4051824"/>
            <a:ext cx="265376" cy="4655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64" idx="2"/>
          </p:cNvCxnSpPr>
          <p:nvPr/>
        </p:nvCxnSpPr>
        <p:spPr>
          <a:xfrm rot="16200000" flipH="1">
            <a:off x="10428483" y="5258313"/>
            <a:ext cx="682016" cy="3391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9782278" y="5126628"/>
            <a:ext cx="1068158" cy="400110"/>
          </a:xfrm>
          <a:prstGeom prst="rect">
            <a:avLst/>
          </a:prstGeom>
          <a:noFill/>
        </p:spPr>
        <p:txBody>
          <a:bodyPr wrap="square" rtlCol="0">
            <a:spAutoFit/>
          </a:bodyPr>
          <a:lstStyle/>
          <a:p>
            <a:r>
              <a:rPr lang="en-US" sz="1000" dirty="0" smtClean="0"/>
              <a:t>NO FURTHER PROCESSING</a:t>
            </a:r>
            <a:endParaRPr lang="en-US" sz="1000" dirty="0"/>
          </a:p>
        </p:txBody>
      </p:sp>
      <p:sp>
        <p:nvSpPr>
          <p:cNvPr id="56" name="Flowchart: Multidocument 55"/>
          <p:cNvSpPr/>
          <p:nvPr/>
        </p:nvSpPr>
        <p:spPr>
          <a:xfrm>
            <a:off x="6167851" y="5015206"/>
            <a:ext cx="748667" cy="631065"/>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DB FILES</a:t>
            </a:r>
            <a:endParaRPr lang="en-US" sz="900" dirty="0"/>
          </a:p>
        </p:txBody>
      </p:sp>
      <p:cxnSp>
        <p:nvCxnSpPr>
          <p:cNvPr id="5" name="Elbow Connector 4"/>
          <p:cNvCxnSpPr>
            <a:stCxn id="56" idx="3"/>
            <a:endCxn id="63" idx="1"/>
          </p:cNvCxnSpPr>
          <p:nvPr/>
        </p:nvCxnSpPr>
        <p:spPr>
          <a:xfrm flipH="1" flipV="1">
            <a:off x="6696172" y="3507139"/>
            <a:ext cx="220346" cy="1823600"/>
          </a:xfrm>
          <a:prstGeom prst="bentConnector5">
            <a:avLst>
              <a:gd name="adj1" fmla="val -4384"/>
              <a:gd name="adj2" fmla="val 48072"/>
              <a:gd name="adj3" fmla="val 203746"/>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1985266" y="502977"/>
            <a:ext cx="1171536" cy="609600"/>
          </a:xfrm>
          <a:prstGeom prst="rect">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solidFill>
                  <a:schemeClr val="bg2">
                    <a:lumMod val="90000"/>
                  </a:schemeClr>
                </a:solidFill>
              </a:rPr>
              <a:t>PROCESS 1</a:t>
            </a:r>
          </a:p>
          <a:p>
            <a:pPr algn="ctr"/>
            <a:r>
              <a:rPr lang="en-US" sz="1050" dirty="0">
                <a:solidFill>
                  <a:schemeClr val="bg2">
                    <a:lumMod val="90000"/>
                  </a:schemeClr>
                </a:solidFill>
              </a:rPr>
              <a:t>RAW TO PROCESS</a:t>
            </a:r>
          </a:p>
          <a:p>
            <a:pPr algn="ctr"/>
            <a:r>
              <a:rPr lang="en-US" sz="1050" dirty="0">
                <a:solidFill>
                  <a:schemeClr val="bg2">
                    <a:lumMod val="90000"/>
                  </a:schemeClr>
                </a:solidFill>
              </a:rPr>
              <a:t> FILE COPY</a:t>
            </a:r>
          </a:p>
        </p:txBody>
      </p:sp>
      <p:sp>
        <p:nvSpPr>
          <p:cNvPr id="66" name="Rectangle 65"/>
          <p:cNvSpPr/>
          <p:nvPr/>
        </p:nvSpPr>
        <p:spPr>
          <a:xfrm>
            <a:off x="4126417" y="498906"/>
            <a:ext cx="1171536" cy="609600"/>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PROCESS </a:t>
            </a:r>
            <a:r>
              <a:rPr lang="en-US" sz="900" dirty="0" smtClean="0"/>
              <a:t>2</a:t>
            </a:r>
            <a:endParaRPr lang="en-US" sz="900" dirty="0"/>
          </a:p>
          <a:p>
            <a:pPr algn="ctr"/>
            <a:r>
              <a:rPr lang="en-US" sz="900" dirty="0"/>
              <a:t>VALIDATIONS AGINST COPIED FILES</a:t>
            </a:r>
          </a:p>
        </p:txBody>
      </p:sp>
      <p:sp>
        <p:nvSpPr>
          <p:cNvPr id="67" name="Rectangle 66"/>
          <p:cNvSpPr/>
          <p:nvPr/>
        </p:nvSpPr>
        <p:spPr>
          <a:xfrm>
            <a:off x="8470784" y="502977"/>
            <a:ext cx="1171536" cy="609600"/>
          </a:xfrm>
          <a:prstGeom prst="rect">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solidFill>
                  <a:schemeClr val="bg2">
                    <a:lumMod val="90000"/>
                  </a:schemeClr>
                </a:solidFill>
              </a:rPr>
              <a:t>PROCESS 3</a:t>
            </a:r>
          </a:p>
          <a:p>
            <a:pPr algn="ctr"/>
            <a:r>
              <a:rPr lang="en-US" sz="1050" dirty="0">
                <a:solidFill>
                  <a:schemeClr val="bg2">
                    <a:lumMod val="90000"/>
                  </a:schemeClr>
                </a:solidFill>
              </a:rPr>
              <a:t>PROCESS TO INPURPOSE AND </a:t>
            </a:r>
            <a:r>
              <a:rPr lang="en-US" sz="1050" dirty="0" smtClean="0">
                <a:solidFill>
                  <a:schemeClr val="bg2">
                    <a:lumMod val="90000"/>
                  </a:schemeClr>
                </a:solidFill>
              </a:rPr>
              <a:t>ARCHIVE/BREJECT</a:t>
            </a:r>
            <a:endParaRPr lang="en-US" sz="1050" dirty="0">
              <a:solidFill>
                <a:schemeClr val="bg2">
                  <a:lumMod val="90000"/>
                </a:schemeClr>
              </a:solidFill>
            </a:endParaRPr>
          </a:p>
        </p:txBody>
      </p:sp>
      <p:sp>
        <p:nvSpPr>
          <p:cNvPr id="68" name="Rectangle 67"/>
          <p:cNvSpPr/>
          <p:nvPr/>
        </p:nvSpPr>
        <p:spPr>
          <a:xfrm>
            <a:off x="123991" y="97872"/>
            <a:ext cx="11313039" cy="213627"/>
          </a:xfrm>
          <a:prstGeom prst="rect">
            <a:avLst/>
          </a:prstGeom>
          <a:solidFill>
            <a:schemeClr val="accent4">
              <a:lumMod val="60000"/>
              <a:lumOff val="40000"/>
            </a:schemeClr>
          </a:solidFill>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smtClean="0"/>
              <a:t>FILE METADATA</a:t>
            </a:r>
            <a:endParaRPr lang="en-US" sz="1050" dirty="0"/>
          </a:p>
        </p:txBody>
      </p:sp>
      <p:sp>
        <p:nvSpPr>
          <p:cNvPr id="70" name="Rectangle 69"/>
          <p:cNvSpPr/>
          <p:nvPr/>
        </p:nvSpPr>
        <p:spPr>
          <a:xfrm>
            <a:off x="6198124" y="501832"/>
            <a:ext cx="1333306" cy="609600"/>
          </a:xfrm>
          <a:prstGeom prst="rect">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solidFill>
                  <a:schemeClr val="bg2">
                    <a:lumMod val="90000"/>
                  </a:schemeClr>
                </a:solidFill>
              </a:rPr>
              <a:t>GENERIC EMAIL SENDING PROCESS (SUCCESS/FAILURE)</a:t>
            </a:r>
          </a:p>
        </p:txBody>
      </p:sp>
      <p:cxnSp>
        <p:nvCxnSpPr>
          <p:cNvPr id="73" name="Straight Arrow Connector 72"/>
          <p:cNvCxnSpPr>
            <a:stCxn id="79" idx="3"/>
            <a:endCxn id="65" idx="1"/>
          </p:cNvCxnSpPr>
          <p:nvPr/>
        </p:nvCxnSpPr>
        <p:spPr>
          <a:xfrm>
            <a:off x="1337240" y="806092"/>
            <a:ext cx="648026" cy="1685"/>
          </a:xfrm>
          <a:prstGeom prst="straightConnector1">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cxnSp>
      <p:cxnSp>
        <p:nvCxnSpPr>
          <p:cNvPr id="74" name="Straight Arrow Connector 73"/>
          <p:cNvCxnSpPr>
            <a:stCxn id="65" idx="3"/>
            <a:endCxn id="66" idx="1"/>
          </p:cNvCxnSpPr>
          <p:nvPr/>
        </p:nvCxnSpPr>
        <p:spPr>
          <a:xfrm flipV="1">
            <a:off x="3156802" y="803706"/>
            <a:ext cx="969615" cy="4071"/>
          </a:xfrm>
          <a:prstGeom prst="straightConnector1">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cxnSp>
      <p:cxnSp>
        <p:nvCxnSpPr>
          <p:cNvPr id="76" name="Straight Arrow Connector 75"/>
          <p:cNvCxnSpPr>
            <a:stCxn id="66" idx="3"/>
            <a:endCxn id="70" idx="1"/>
          </p:cNvCxnSpPr>
          <p:nvPr/>
        </p:nvCxnSpPr>
        <p:spPr>
          <a:xfrm>
            <a:off x="5297953" y="803706"/>
            <a:ext cx="900171" cy="2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70" idx="3"/>
            <a:endCxn id="67" idx="1"/>
          </p:cNvCxnSpPr>
          <p:nvPr/>
        </p:nvCxnSpPr>
        <p:spPr>
          <a:xfrm>
            <a:off x="7531430" y="806632"/>
            <a:ext cx="939354" cy="1145"/>
          </a:xfrm>
          <a:prstGeom prst="straightConnector1">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cxnSp>
      <p:sp>
        <p:nvSpPr>
          <p:cNvPr id="78" name="Rectangle 77"/>
          <p:cNvSpPr/>
          <p:nvPr/>
        </p:nvSpPr>
        <p:spPr>
          <a:xfrm>
            <a:off x="123992" y="1460885"/>
            <a:ext cx="11453716" cy="239713"/>
          </a:xfrm>
          <a:prstGeom prst="rect">
            <a:avLst/>
          </a:prstGeom>
          <a:solidFill>
            <a:srgbClr val="00B0F0"/>
          </a:solidFill>
          <a:ln>
            <a:solidFill>
              <a:srgbClr val="0070C0"/>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smtClean="0"/>
              <a:t>KAFKA MESSAGE QUEUE</a:t>
            </a:r>
            <a:endParaRPr lang="en-US" sz="1050" dirty="0"/>
          </a:p>
        </p:txBody>
      </p:sp>
      <p:sp>
        <p:nvSpPr>
          <p:cNvPr id="79" name="Rectangle 78"/>
          <p:cNvSpPr/>
          <p:nvPr/>
        </p:nvSpPr>
        <p:spPr>
          <a:xfrm>
            <a:off x="457898" y="501292"/>
            <a:ext cx="879342" cy="609600"/>
          </a:xfrm>
          <a:prstGeom prst="rect">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solidFill>
                  <a:schemeClr val="bg2">
                    <a:lumMod val="90000"/>
                  </a:schemeClr>
                </a:solidFill>
              </a:rPr>
              <a:t>INITIATOR PROCESS</a:t>
            </a:r>
          </a:p>
        </p:txBody>
      </p:sp>
      <p:sp>
        <p:nvSpPr>
          <p:cNvPr id="80" name="Up Arrow 79"/>
          <p:cNvSpPr/>
          <p:nvPr/>
        </p:nvSpPr>
        <p:spPr>
          <a:xfrm>
            <a:off x="524301" y="1097535"/>
            <a:ext cx="169233" cy="363350"/>
          </a:xfrm>
          <a:prstGeom prst="upArrow">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solidFill>
                <a:schemeClr val="bg2">
                  <a:lumMod val="90000"/>
                </a:schemeClr>
              </a:solidFill>
            </a:endParaRPr>
          </a:p>
        </p:txBody>
      </p:sp>
      <p:sp>
        <p:nvSpPr>
          <p:cNvPr id="85" name="Down Arrow 84"/>
          <p:cNvSpPr/>
          <p:nvPr/>
        </p:nvSpPr>
        <p:spPr>
          <a:xfrm>
            <a:off x="7931617" y="790823"/>
            <a:ext cx="173310" cy="668150"/>
          </a:xfrm>
          <a:prstGeom prst="downArrow">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solidFill>
                <a:schemeClr val="bg2">
                  <a:lumMod val="90000"/>
                </a:schemeClr>
              </a:solidFill>
            </a:endParaRPr>
          </a:p>
        </p:txBody>
      </p:sp>
      <p:sp>
        <p:nvSpPr>
          <p:cNvPr id="86" name="Down Arrow 85"/>
          <p:cNvSpPr/>
          <p:nvPr/>
        </p:nvSpPr>
        <p:spPr>
          <a:xfrm>
            <a:off x="9958712" y="788851"/>
            <a:ext cx="172799" cy="678866"/>
          </a:xfrm>
          <a:prstGeom prst="downArrow">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solidFill>
                <a:schemeClr val="bg2">
                  <a:lumMod val="90000"/>
                </a:schemeClr>
              </a:solidFill>
            </a:endParaRPr>
          </a:p>
        </p:txBody>
      </p:sp>
      <p:cxnSp>
        <p:nvCxnSpPr>
          <p:cNvPr id="87" name="Straight Arrow Connector 86"/>
          <p:cNvCxnSpPr>
            <a:stCxn id="67" idx="3"/>
            <a:endCxn id="89" idx="1"/>
          </p:cNvCxnSpPr>
          <p:nvPr/>
        </p:nvCxnSpPr>
        <p:spPr>
          <a:xfrm flipV="1">
            <a:off x="9642320" y="803706"/>
            <a:ext cx="756826" cy="4071"/>
          </a:xfrm>
          <a:prstGeom prst="straightConnector1">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cxnSp>
      <p:sp>
        <p:nvSpPr>
          <p:cNvPr id="88" name="Down Arrow 87"/>
          <p:cNvSpPr/>
          <p:nvPr/>
        </p:nvSpPr>
        <p:spPr>
          <a:xfrm>
            <a:off x="5661671" y="790823"/>
            <a:ext cx="173310" cy="668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10399146" y="498906"/>
            <a:ext cx="1171536" cy="609600"/>
          </a:xfrm>
          <a:prstGeom prst="rect">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solidFill>
                  <a:schemeClr val="bg2">
                    <a:lumMod val="90000"/>
                  </a:schemeClr>
                </a:solidFill>
              </a:rPr>
              <a:t>END OF THE INBOUND PROCESS</a:t>
            </a:r>
          </a:p>
        </p:txBody>
      </p:sp>
    </p:spTree>
    <p:extLst>
      <p:ext uri="{BB962C8B-B14F-4D97-AF65-F5344CB8AC3E}">
        <p14:creationId xmlns:p14="http://schemas.microsoft.com/office/powerpoint/2010/main" val="4020289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p:cNvSpPr/>
          <p:nvPr/>
        </p:nvSpPr>
        <p:spPr>
          <a:xfrm>
            <a:off x="1482368" y="1928818"/>
            <a:ext cx="10081276" cy="4832586"/>
          </a:xfrm>
          <a:prstGeom prst="rect">
            <a:avLst/>
          </a:prstGeom>
          <a:ln w="60325" cmpd="thickThin">
            <a:solidFill>
              <a:schemeClr val="accent2">
                <a:lumMod val="7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6105766" y="2517819"/>
            <a:ext cx="4964722" cy="3251055"/>
          </a:xfrm>
          <a:prstGeom prst="rect">
            <a:avLst/>
          </a:prstGeom>
          <a:solidFill>
            <a:schemeClr val="accent6">
              <a:lumMod val="40000"/>
              <a:lumOff val="60000"/>
            </a:schemeClr>
          </a:solidFill>
          <a:ln w="34925">
            <a:solidFill>
              <a:schemeClr val="accent6">
                <a:lumMod val="75000"/>
              </a:schemeClr>
            </a:solidFill>
            <a:prstDash val="dash"/>
          </a:ln>
          <a:scene3d>
            <a:camera prst="orthographicFront"/>
            <a:lightRig rig="threePt" dir="t"/>
          </a:scene3d>
          <a:sp3d extrusionH="76200">
            <a:bevelT w="165100" prst="coolSlant"/>
            <a:extrusionClr>
              <a:schemeClr val="bg1">
                <a:lumMod val="65000"/>
              </a:schemeClr>
            </a:extrusionClr>
          </a:sp3d>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3" name="Flowchart: Decision 62"/>
          <p:cNvSpPr/>
          <p:nvPr/>
        </p:nvSpPr>
        <p:spPr>
          <a:xfrm>
            <a:off x="6886111" y="3121280"/>
            <a:ext cx="1272172" cy="771717"/>
          </a:xfrm>
          <a:prstGeom prst="flowChartDecision">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Validation Process</a:t>
            </a:r>
          </a:p>
        </p:txBody>
      </p:sp>
      <p:cxnSp>
        <p:nvCxnSpPr>
          <p:cNvPr id="75" name="Straight Arrow Connector 74"/>
          <p:cNvCxnSpPr>
            <a:stCxn id="63" idx="2"/>
            <a:endCxn id="132" idx="0"/>
          </p:cNvCxnSpPr>
          <p:nvPr/>
        </p:nvCxnSpPr>
        <p:spPr>
          <a:xfrm flipH="1">
            <a:off x="7514266" y="3892997"/>
            <a:ext cx="7931" cy="523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Flowchart: Multidocument 80"/>
          <p:cNvSpPr/>
          <p:nvPr/>
        </p:nvSpPr>
        <p:spPr>
          <a:xfrm>
            <a:off x="8415861" y="2716969"/>
            <a:ext cx="1176272" cy="738543"/>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AS-IS MASTER FILES VALIDATED</a:t>
            </a:r>
          </a:p>
        </p:txBody>
      </p:sp>
      <p:sp>
        <p:nvSpPr>
          <p:cNvPr id="82" name="Flowchart: Multidocument 81"/>
          <p:cNvSpPr/>
          <p:nvPr/>
        </p:nvSpPr>
        <p:spPr>
          <a:xfrm>
            <a:off x="8338820" y="4109278"/>
            <a:ext cx="1058912" cy="631065"/>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SALES FILES VALIDATED</a:t>
            </a:r>
          </a:p>
        </p:txBody>
      </p:sp>
      <p:cxnSp>
        <p:nvCxnSpPr>
          <p:cNvPr id="84" name="Elbow Connector 83"/>
          <p:cNvCxnSpPr>
            <a:endCxn id="81" idx="1"/>
          </p:cNvCxnSpPr>
          <p:nvPr/>
        </p:nvCxnSpPr>
        <p:spPr>
          <a:xfrm rot="5400000" flipH="1" flipV="1">
            <a:off x="8131081" y="3206962"/>
            <a:ext cx="405500" cy="1640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Elbow Connector 118"/>
          <p:cNvCxnSpPr>
            <a:stCxn id="63" idx="3"/>
            <a:endCxn id="82" idx="1"/>
          </p:cNvCxnSpPr>
          <p:nvPr/>
        </p:nvCxnSpPr>
        <p:spPr>
          <a:xfrm>
            <a:off x="8158283" y="3507139"/>
            <a:ext cx="180537" cy="9176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Elbow Connector 123"/>
          <p:cNvCxnSpPr>
            <a:stCxn id="82" idx="3"/>
            <a:endCxn id="141" idx="1"/>
          </p:cNvCxnSpPr>
          <p:nvPr/>
        </p:nvCxnSpPr>
        <p:spPr>
          <a:xfrm>
            <a:off x="9397732" y="4424811"/>
            <a:ext cx="218211" cy="1936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Rectangle 131"/>
          <p:cNvSpPr/>
          <p:nvPr/>
        </p:nvSpPr>
        <p:spPr>
          <a:xfrm>
            <a:off x="7077458" y="4416779"/>
            <a:ext cx="873615" cy="416360"/>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FLAG ERROR</a:t>
            </a:r>
          </a:p>
        </p:txBody>
      </p:sp>
      <p:sp>
        <p:nvSpPr>
          <p:cNvPr id="133" name="TextBox 132"/>
          <p:cNvSpPr txBox="1"/>
          <p:nvPr/>
        </p:nvSpPr>
        <p:spPr>
          <a:xfrm>
            <a:off x="7029340" y="4105881"/>
            <a:ext cx="770610" cy="246221"/>
          </a:xfrm>
          <a:prstGeom prst="rect">
            <a:avLst/>
          </a:prstGeom>
          <a:noFill/>
        </p:spPr>
        <p:txBody>
          <a:bodyPr wrap="square" rtlCol="0">
            <a:spAutoFit/>
          </a:bodyPr>
          <a:lstStyle/>
          <a:p>
            <a:r>
              <a:rPr lang="en-US" sz="1000" dirty="0"/>
              <a:t>F</a:t>
            </a:r>
            <a:r>
              <a:rPr lang="en-US" sz="1000" dirty="0" smtClean="0"/>
              <a:t>AILED</a:t>
            </a:r>
            <a:endParaRPr lang="en-US" sz="1000" dirty="0"/>
          </a:p>
        </p:txBody>
      </p:sp>
      <p:sp>
        <p:nvSpPr>
          <p:cNvPr id="134" name="TextBox 133"/>
          <p:cNvSpPr txBox="1"/>
          <p:nvPr/>
        </p:nvSpPr>
        <p:spPr>
          <a:xfrm>
            <a:off x="7735304" y="3927026"/>
            <a:ext cx="770610" cy="246221"/>
          </a:xfrm>
          <a:prstGeom prst="rect">
            <a:avLst/>
          </a:prstGeom>
          <a:noFill/>
        </p:spPr>
        <p:txBody>
          <a:bodyPr wrap="square" rtlCol="0">
            <a:spAutoFit/>
          </a:bodyPr>
          <a:lstStyle/>
          <a:p>
            <a:r>
              <a:rPr lang="en-US" sz="1000" dirty="0" smtClean="0"/>
              <a:t>SUCCESS</a:t>
            </a:r>
            <a:endParaRPr lang="en-US" sz="1000" dirty="0"/>
          </a:p>
        </p:txBody>
      </p:sp>
      <p:sp>
        <p:nvSpPr>
          <p:cNvPr id="141" name="Rectangle 140"/>
          <p:cNvSpPr/>
          <p:nvPr/>
        </p:nvSpPr>
        <p:spPr>
          <a:xfrm>
            <a:off x="9615943" y="4327753"/>
            <a:ext cx="938540" cy="581492"/>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SEGREGATION PROCESS</a:t>
            </a:r>
          </a:p>
          <a:p>
            <a:pPr algn="ctr"/>
            <a:r>
              <a:rPr lang="en-US" sz="900" dirty="0"/>
              <a:t>(INFA BDE)</a:t>
            </a:r>
          </a:p>
        </p:txBody>
      </p:sp>
      <p:sp>
        <p:nvSpPr>
          <p:cNvPr id="168" name="TextBox 167"/>
          <p:cNvSpPr txBox="1"/>
          <p:nvPr/>
        </p:nvSpPr>
        <p:spPr>
          <a:xfrm>
            <a:off x="8083235" y="5921796"/>
            <a:ext cx="1179552" cy="276999"/>
          </a:xfrm>
          <a:prstGeom prst="rect">
            <a:avLst/>
          </a:prstGeom>
          <a:noFill/>
        </p:spPr>
        <p:txBody>
          <a:bodyPr wrap="square" rtlCol="0">
            <a:spAutoFit/>
          </a:bodyPr>
          <a:lstStyle/>
          <a:p>
            <a:r>
              <a:rPr lang="en-US" sz="1200" b="1" dirty="0" smtClean="0"/>
              <a:t>PROCESS</a:t>
            </a:r>
            <a:endParaRPr lang="en-US" sz="1200" b="1" dirty="0"/>
          </a:p>
        </p:txBody>
      </p:sp>
      <p:sp>
        <p:nvSpPr>
          <p:cNvPr id="173" name="TextBox 172"/>
          <p:cNvSpPr txBox="1"/>
          <p:nvPr/>
        </p:nvSpPr>
        <p:spPr>
          <a:xfrm>
            <a:off x="5706771" y="6404694"/>
            <a:ext cx="2213737" cy="276999"/>
          </a:xfrm>
          <a:prstGeom prst="rect">
            <a:avLst/>
          </a:prstGeom>
          <a:noFill/>
        </p:spPr>
        <p:txBody>
          <a:bodyPr wrap="square" rtlCol="0">
            <a:spAutoFit/>
          </a:bodyPr>
          <a:lstStyle/>
          <a:p>
            <a:r>
              <a:rPr lang="en-US" sz="1200" dirty="0" smtClean="0"/>
              <a:t>DATA LAKE (HADOOP CLUSTER)</a:t>
            </a:r>
            <a:endParaRPr lang="en-US" sz="1200" dirty="0"/>
          </a:p>
        </p:txBody>
      </p:sp>
      <p:sp>
        <p:nvSpPr>
          <p:cNvPr id="178" name="Rectangle 177"/>
          <p:cNvSpPr/>
          <p:nvPr/>
        </p:nvSpPr>
        <p:spPr>
          <a:xfrm>
            <a:off x="9662473" y="5192991"/>
            <a:ext cx="873615" cy="416360"/>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SEGREGATION RULE</a:t>
            </a:r>
          </a:p>
        </p:txBody>
      </p:sp>
      <p:cxnSp>
        <p:nvCxnSpPr>
          <p:cNvPr id="179" name="Straight Arrow Connector 178"/>
          <p:cNvCxnSpPr>
            <a:stCxn id="178" idx="0"/>
            <a:endCxn id="141" idx="2"/>
          </p:cNvCxnSpPr>
          <p:nvPr/>
        </p:nvCxnSpPr>
        <p:spPr>
          <a:xfrm flipH="1" flipV="1">
            <a:off x="10085213" y="4909245"/>
            <a:ext cx="14068" cy="283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10168434" y="3286074"/>
            <a:ext cx="770610" cy="400110"/>
          </a:xfrm>
          <a:prstGeom prst="rect">
            <a:avLst/>
          </a:prstGeom>
          <a:noFill/>
        </p:spPr>
        <p:txBody>
          <a:bodyPr wrap="square" rtlCol="0">
            <a:spAutoFit/>
          </a:bodyPr>
          <a:lstStyle/>
          <a:p>
            <a:r>
              <a:rPr lang="en-US" sz="1000" dirty="0" smtClean="0"/>
              <a:t>SUCCESS FLAG = ‘Y’</a:t>
            </a:r>
            <a:endParaRPr lang="en-US" sz="1000" dirty="0"/>
          </a:p>
        </p:txBody>
      </p:sp>
      <p:sp>
        <p:nvSpPr>
          <p:cNvPr id="138" name="TextBox 137"/>
          <p:cNvSpPr txBox="1"/>
          <p:nvPr/>
        </p:nvSpPr>
        <p:spPr>
          <a:xfrm>
            <a:off x="7459188" y="5029729"/>
            <a:ext cx="770610" cy="400110"/>
          </a:xfrm>
          <a:prstGeom prst="rect">
            <a:avLst/>
          </a:prstGeom>
          <a:noFill/>
        </p:spPr>
        <p:txBody>
          <a:bodyPr wrap="square" rtlCol="0">
            <a:spAutoFit/>
          </a:bodyPr>
          <a:lstStyle/>
          <a:p>
            <a:r>
              <a:rPr lang="en-US" sz="1000" dirty="0" smtClean="0"/>
              <a:t>SUCCESS FLAG = ‘N’</a:t>
            </a:r>
            <a:endParaRPr lang="en-US" sz="1000" dirty="0"/>
          </a:p>
        </p:txBody>
      </p:sp>
      <p:sp>
        <p:nvSpPr>
          <p:cNvPr id="201" name="Flowchart: Multidocument 200"/>
          <p:cNvSpPr/>
          <p:nvPr/>
        </p:nvSpPr>
        <p:spPr>
          <a:xfrm>
            <a:off x="6291454" y="2655009"/>
            <a:ext cx="826145" cy="631065"/>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AS-IS MASTER FILES</a:t>
            </a:r>
          </a:p>
        </p:txBody>
      </p:sp>
      <p:sp>
        <p:nvSpPr>
          <p:cNvPr id="205" name="Flowchart: Multidocument 204"/>
          <p:cNvSpPr/>
          <p:nvPr/>
        </p:nvSpPr>
        <p:spPr>
          <a:xfrm>
            <a:off x="6205900" y="4257831"/>
            <a:ext cx="748667" cy="631065"/>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SALES FILES</a:t>
            </a:r>
          </a:p>
        </p:txBody>
      </p:sp>
      <p:cxnSp>
        <p:nvCxnSpPr>
          <p:cNvPr id="215" name="Elbow Connector 214"/>
          <p:cNvCxnSpPr>
            <a:stCxn id="201" idx="2"/>
            <a:endCxn id="63" idx="1"/>
          </p:cNvCxnSpPr>
          <p:nvPr/>
        </p:nvCxnSpPr>
        <p:spPr>
          <a:xfrm rot="16200000" flipH="1">
            <a:off x="6644113" y="3265141"/>
            <a:ext cx="244964" cy="2390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7" name="Elbow Connector 216"/>
          <p:cNvCxnSpPr>
            <a:stCxn id="205" idx="0"/>
            <a:endCxn id="63" idx="1"/>
          </p:cNvCxnSpPr>
          <p:nvPr/>
        </p:nvCxnSpPr>
        <p:spPr>
          <a:xfrm rot="5400000" flipH="1" flipV="1">
            <a:off x="6383579" y="3755299"/>
            <a:ext cx="750692" cy="2543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p:cNvCxnSpPr/>
          <p:nvPr/>
        </p:nvCxnSpPr>
        <p:spPr>
          <a:xfrm>
            <a:off x="9592133" y="3086241"/>
            <a:ext cx="1478355" cy="5999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176683" y="2059143"/>
            <a:ext cx="5592410" cy="3939540"/>
          </a:xfrm>
          <a:prstGeom prst="rect">
            <a:avLst/>
          </a:prstGeom>
          <a:solidFill>
            <a:schemeClr val="accent2">
              <a:lumMod val="20000"/>
              <a:lumOff val="80000"/>
            </a:schemeClr>
          </a:solidFill>
        </p:spPr>
        <p:txBody>
          <a:bodyPr wrap="square" rtlCol="0">
            <a:spAutoFit/>
          </a:bodyPr>
          <a:lstStyle/>
          <a:p>
            <a:r>
              <a:rPr lang="en-US" dirty="0" smtClean="0"/>
              <a:t>GENERIC </a:t>
            </a:r>
            <a:r>
              <a:rPr lang="en-US" dirty="0"/>
              <a:t>EMAIL SENDING </a:t>
            </a:r>
            <a:r>
              <a:rPr lang="en-US" dirty="0" smtClean="0"/>
              <a:t>PROCESS</a:t>
            </a:r>
          </a:p>
          <a:p>
            <a:pPr marL="285750" indent="-285750">
              <a:buFont typeface="Wingdings" panose="05000000000000000000" pitchFamily="2" charset="2"/>
              <a:buChar char="§"/>
            </a:pPr>
            <a:r>
              <a:rPr lang="en-US" sz="1400" dirty="0" smtClean="0"/>
              <a:t>This will be a generic PROCESS which will send custom emails to the intended recipient for respective source system.</a:t>
            </a:r>
          </a:p>
          <a:p>
            <a:pPr marL="285750" indent="-285750">
              <a:buFont typeface="Wingdings" panose="05000000000000000000" pitchFamily="2" charset="2"/>
              <a:buChar char="§"/>
            </a:pPr>
            <a:r>
              <a:rPr lang="en-US" sz="1400" dirty="0" smtClean="0"/>
              <a:t>Once the file validation FAILS this PROCESS will be invoked and an email will be sent to the respective source system owners requesting to resend the files. It will intimate the validation failure and the reason for the same.</a:t>
            </a:r>
          </a:p>
          <a:p>
            <a:pPr marL="285750" indent="-285750">
              <a:buFont typeface="Wingdings" panose="05000000000000000000" pitchFamily="2" charset="2"/>
              <a:buChar char="§"/>
            </a:pPr>
            <a:r>
              <a:rPr lang="en-US" sz="1400" dirty="0" smtClean="0"/>
              <a:t>This PROCESS may be used by any of the PROCESS for sending Success/Failure status for any particular process.</a:t>
            </a:r>
          </a:p>
          <a:p>
            <a:pPr marL="285750" indent="-285750">
              <a:buFont typeface="Wingdings" panose="05000000000000000000" pitchFamily="2" charset="2"/>
              <a:buChar char="§"/>
            </a:pPr>
            <a:r>
              <a:rPr lang="en-US" sz="1400" dirty="0" smtClean="0"/>
              <a:t>This PROCESS will take use of the METADATA files and will read the required fields for specific source system.</a:t>
            </a:r>
          </a:p>
          <a:p>
            <a:pPr marL="285750" indent="-285750">
              <a:buFont typeface="Wingdings" panose="05000000000000000000" pitchFamily="2" charset="2"/>
              <a:buChar char="§"/>
            </a:pPr>
            <a:r>
              <a:rPr lang="en-US" sz="1400" dirty="0"/>
              <a:t>Components Involved: Informatica BDE,UNIX Shell Scripts</a:t>
            </a:r>
            <a:r>
              <a:rPr lang="en-US" sz="1400" dirty="0" smtClean="0"/>
              <a:t>, </a:t>
            </a:r>
            <a:r>
              <a:rPr lang="en-US" sz="1400" dirty="0"/>
              <a:t>Metadata </a:t>
            </a:r>
            <a:r>
              <a:rPr lang="en-US" sz="1400" dirty="0" smtClean="0"/>
              <a:t>Files.</a:t>
            </a:r>
            <a:endParaRPr lang="en-US" sz="1400" dirty="0"/>
          </a:p>
          <a:p>
            <a:endParaRPr lang="en-US" sz="1400" dirty="0" smtClean="0"/>
          </a:p>
          <a:p>
            <a:endParaRPr lang="en-US" sz="1400" dirty="0"/>
          </a:p>
          <a:p>
            <a:endParaRPr lang="en-US" dirty="0" smtClean="0"/>
          </a:p>
          <a:p>
            <a:r>
              <a:rPr lang="en-US" dirty="0" smtClean="0"/>
              <a:t> </a:t>
            </a:r>
          </a:p>
        </p:txBody>
      </p:sp>
      <p:cxnSp>
        <p:nvCxnSpPr>
          <p:cNvPr id="14" name="Straight Arrow Connector 13"/>
          <p:cNvCxnSpPr>
            <a:stCxn id="141" idx="3"/>
          </p:cNvCxnSpPr>
          <p:nvPr/>
        </p:nvCxnSpPr>
        <p:spPr>
          <a:xfrm>
            <a:off x="10554483" y="4618499"/>
            <a:ext cx="516005" cy="5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9168247" y="5899231"/>
            <a:ext cx="1333306" cy="609600"/>
          </a:xfrm>
          <a:prstGeom prst="rect">
            <a:avLst/>
          </a:prstGeom>
          <a:solidFill>
            <a:srgbClr val="FFFF00"/>
          </a:solidFill>
          <a:ln w="3175">
            <a:solidFill>
              <a:schemeClr val="tx1">
                <a:lumMod val="95000"/>
                <a:lumOff val="5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GENERIC EMAIL SENDING </a:t>
            </a:r>
            <a:r>
              <a:rPr lang="en-US" sz="900" dirty="0" smtClean="0"/>
              <a:t>PROCESS </a:t>
            </a:r>
            <a:r>
              <a:rPr lang="en-US" sz="900" dirty="0"/>
              <a:t>(SUCCESS/FAILURE)</a:t>
            </a:r>
          </a:p>
        </p:txBody>
      </p:sp>
      <p:sp>
        <p:nvSpPr>
          <p:cNvPr id="53" name="Rectangle 52"/>
          <p:cNvSpPr/>
          <p:nvPr/>
        </p:nvSpPr>
        <p:spPr>
          <a:xfrm>
            <a:off x="6105766" y="2517819"/>
            <a:ext cx="4964722" cy="3251055"/>
          </a:xfrm>
          <a:prstGeom prst="rect">
            <a:avLst/>
          </a:prstGeom>
          <a:solidFill>
            <a:schemeClr val="accent6">
              <a:lumMod val="40000"/>
              <a:lumOff val="60000"/>
            </a:schemeClr>
          </a:solidFill>
          <a:ln w="34925">
            <a:solidFill>
              <a:schemeClr val="accent6">
                <a:lumMod val="75000"/>
              </a:schemeClr>
            </a:solidFill>
            <a:prstDash val="dash"/>
          </a:ln>
          <a:scene3d>
            <a:camera prst="orthographicFront"/>
            <a:lightRig rig="threePt" dir="t"/>
          </a:scene3d>
          <a:sp3d extrusionH="76200">
            <a:bevelT w="165100" prst="coolSlant"/>
            <a:extrusionClr>
              <a:schemeClr val="bg1">
                <a:lumMod val="65000"/>
              </a:schemeClr>
            </a:extrusionClr>
          </a:sp3d>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4" name="Flowchart: Decision 53"/>
          <p:cNvSpPr/>
          <p:nvPr/>
        </p:nvSpPr>
        <p:spPr>
          <a:xfrm>
            <a:off x="6696172" y="3121280"/>
            <a:ext cx="1384837" cy="771717"/>
          </a:xfrm>
          <a:prstGeom prst="flowChartDecision">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Validation Process</a:t>
            </a:r>
          </a:p>
        </p:txBody>
      </p:sp>
      <p:cxnSp>
        <p:nvCxnSpPr>
          <p:cNvPr id="55" name="Straight Arrow Connector 54"/>
          <p:cNvCxnSpPr>
            <a:stCxn id="54" idx="2"/>
            <a:endCxn id="61" idx="0"/>
          </p:cNvCxnSpPr>
          <p:nvPr/>
        </p:nvCxnSpPr>
        <p:spPr>
          <a:xfrm>
            <a:off x="7388591" y="3892997"/>
            <a:ext cx="10030" cy="523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Flowchart: Multidocument 55"/>
          <p:cNvSpPr/>
          <p:nvPr/>
        </p:nvSpPr>
        <p:spPr>
          <a:xfrm>
            <a:off x="8274192" y="2716969"/>
            <a:ext cx="1176272" cy="738543"/>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AS-IS MASTER FILES VALIDATED</a:t>
            </a:r>
          </a:p>
        </p:txBody>
      </p:sp>
      <p:sp>
        <p:nvSpPr>
          <p:cNvPr id="57" name="Flowchart: Multidocument 56"/>
          <p:cNvSpPr/>
          <p:nvPr/>
        </p:nvSpPr>
        <p:spPr>
          <a:xfrm>
            <a:off x="8274425" y="3735789"/>
            <a:ext cx="1058912" cy="631065"/>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SALES FILES VALIDATED</a:t>
            </a:r>
          </a:p>
        </p:txBody>
      </p:sp>
      <p:cxnSp>
        <p:nvCxnSpPr>
          <p:cNvPr id="58" name="Elbow Connector 57"/>
          <p:cNvCxnSpPr>
            <a:stCxn id="54" idx="3"/>
            <a:endCxn id="56" idx="1"/>
          </p:cNvCxnSpPr>
          <p:nvPr/>
        </p:nvCxnSpPr>
        <p:spPr>
          <a:xfrm flipV="1">
            <a:off x="8081009" y="3086241"/>
            <a:ext cx="193183" cy="42089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54" idx="3"/>
            <a:endCxn id="57" idx="1"/>
          </p:cNvCxnSpPr>
          <p:nvPr/>
        </p:nvCxnSpPr>
        <p:spPr>
          <a:xfrm>
            <a:off x="8081009" y="3507139"/>
            <a:ext cx="193416" cy="5441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57" idx="3"/>
            <a:endCxn id="65" idx="1"/>
          </p:cNvCxnSpPr>
          <p:nvPr/>
        </p:nvCxnSpPr>
        <p:spPr>
          <a:xfrm>
            <a:off x="9333337" y="4051322"/>
            <a:ext cx="153816" cy="50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7025942" y="4416779"/>
            <a:ext cx="745357" cy="416360"/>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FLAG ERROR</a:t>
            </a:r>
          </a:p>
        </p:txBody>
      </p:sp>
      <p:sp>
        <p:nvSpPr>
          <p:cNvPr id="62" name="TextBox 61"/>
          <p:cNvSpPr txBox="1"/>
          <p:nvPr/>
        </p:nvSpPr>
        <p:spPr>
          <a:xfrm>
            <a:off x="7029340" y="4105881"/>
            <a:ext cx="770610" cy="246221"/>
          </a:xfrm>
          <a:prstGeom prst="rect">
            <a:avLst/>
          </a:prstGeom>
          <a:noFill/>
        </p:spPr>
        <p:txBody>
          <a:bodyPr wrap="square" rtlCol="0">
            <a:spAutoFit/>
          </a:bodyPr>
          <a:lstStyle/>
          <a:p>
            <a:r>
              <a:rPr lang="en-US" sz="1000" dirty="0"/>
              <a:t>F</a:t>
            </a:r>
            <a:r>
              <a:rPr lang="en-US" sz="1000" dirty="0" smtClean="0"/>
              <a:t>AILED</a:t>
            </a:r>
            <a:endParaRPr lang="en-US" sz="1000" dirty="0"/>
          </a:p>
        </p:txBody>
      </p:sp>
      <p:sp>
        <p:nvSpPr>
          <p:cNvPr id="64" name="TextBox 63"/>
          <p:cNvSpPr txBox="1"/>
          <p:nvPr/>
        </p:nvSpPr>
        <p:spPr>
          <a:xfrm>
            <a:off x="7576518" y="3824075"/>
            <a:ext cx="770610" cy="246221"/>
          </a:xfrm>
          <a:prstGeom prst="rect">
            <a:avLst/>
          </a:prstGeom>
          <a:noFill/>
        </p:spPr>
        <p:txBody>
          <a:bodyPr wrap="square" rtlCol="0">
            <a:spAutoFit/>
          </a:bodyPr>
          <a:lstStyle/>
          <a:p>
            <a:r>
              <a:rPr lang="en-US" sz="1000" dirty="0" smtClean="0"/>
              <a:t>SUCCESS</a:t>
            </a:r>
            <a:endParaRPr lang="en-US" sz="1000" dirty="0"/>
          </a:p>
        </p:txBody>
      </p:sp>
      <p:sp>
        <p:nvSpPr>
          <p:cNvPr id="65" name="Rectangle 64"/>
          <p:cNvSpPr/>
          <p:nvPr/>
        </p:nvSpPr>
        <p:spPr>
          <a:xfrm>
            <a:off x="9487153" y="3761078"/>
            <a:ext cx="938540" cy="581492"/>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SEGREGATION PROCESS</a:t>
            </a:r>
          </a:p>
          <a:p>
            <a:pPr algn="ctr"/>
            <a:r>
              <a:rPr lang="en-US" sz="900" dirty="0"/>
              <a:t>(INFA BDE)</a:t>
            </a:r>
          </a:p>
        </p:txBody>
      </p:sp>
      <p:sp>
        <p:nvSpPr>
          <p:cNvPr id="67" name="Rectangle 66"/>
          <p:cNvSpPr/>
          <p:nvPr/>
        </p:nvSpPr>
        <p:spPr>
          <a:xfrm>
            <a:off x="9521195" y="3135399"/>
            <a:ext cx="873615" cy="416360"/>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SEGREGATION RULE</a:t>
            </a:r>
          </a:p>
        </p:txBody>
      </p:sp>
      <p:cxnSp>
        <p:nvCxnSpPr>
          <p:cNvPr id="68" name="Straight Arrow Connector 67"/>
          <p:cNvCxnSpPr>
            <a:stCxn id="67" idx="2"/>
            <a:endCxn id="65" idx="0"/>
          </p:cNvCxnSpPr>
          <p:nvPr/>
        </p:nvCxnSpPr>
        <p:spPr>
          <a:xfrm flipH="1">
            <a:off x="9956423" y="3551759"/>
            <a:ext cx="1580" cy="209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7459188" y="5029729"/>
            <a:ext cx="770610" cy="400110"/>
          </a:xfrm>
          <a:prstGeom prst="rect">
            <a:avLst/>
          </a:prstGeom>
          <a:noFill/>
        </p:spPr>
        <p:txBody>
          <a:bodyPr wrap="square" rtlCol="0">
            <a:spAutoFit/>
          </a:bodyPr>
          <a:lstStyle/>
          <a:p>
            <a:r>
              <a:rPr lang="en-US" sz="1000" dirty="0" smtClean="0"/>
              <a:t>SUCCESS FLAG = ‘N’</a:t>
            </a:r>
            <a:endParaRPr lang="en-US" sz="1000" dirty="0"/>
          </a:p>
        </p:txBody>
      </p:sp>
      <p:sp>
        <p:nvSpPr>
          <p:cNvPr id="73" name="Flowchart: Multidocument 72"/>
          <p:cNvSpPr/>
          <p:nvPr/>
        </p:nvSpPr>
        <p:spPr>
          <a:xfrm>
            <a:off x="6291454" y="2655009"/>
            <a:ext cx="826145" cy="631065"/>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AS-IS MASTER FILES</a:t>
            </a:r>
          </a:p>
        </p:txBody>
      </p:sp>
      <p:sp>
        <p:nvSpPr>
          <p:cNvPr id="74" name="Flowchart: Multidocument 73"/>
          <p:cNvSpPr/>
          <p:nvPr/>
        </p:nvSpPr>
        <p:spPr>
          <a:xfrm>
            <a:off x="6205900" y="4257831"/>
            <a:ext cx="748667" cy="631065"/>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SALES FILES</a:t>
            </a:r>
          </a:p>
        </p:txBody>
      </p:sp>
      <p:cxnSp>
        <p:nvCxnSpPr>
          <p:cNvPr id="76" name="Elbow Connector 75"/>
          <p:cNvCxnSpPr>
            <a:stCxn id="73" idx="2"/>
            <a:endCxn id="54" idx="1"/>
          </p:cNvCxnSpPr>
          <p:nvPr/>
        </p:nvCxnSpPr>
        <p:spPr>
          <a:xfrm rot="16200000" flipH="1">
            <a:off x="6549143" y="3360110"/>
            <a:ext cx="244964" cy="490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76"/>
          <p:cNvCxnSpPr>
            <a:stCxn id="74" idx="0"/>
            <a:endCxn id="54" idx="1"/>
          </p:cNvCxnSpPr>
          <p:nvPr/>
        </p:nvCxnSpPr>
        <p:spPr>
          <a:xfrm rot="5400000" flipH="1" flipV="1">
            <a:off x="6288609" y="3850269"/>
            <a:ext cx="750692" cy="6443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5" idx="3"/>
          </p:cNvCxnSpPr>
          <p:nvPr/>
        </p:nvCxnSpPr>
        <p:spPr>
          <a:xfrm>
            <a:off x="10425693" y="4051824"/>
            <a:ext cx="516005" cy="5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Flowchart: Multidocument 78"/>
          <p:cNvSpPr/>
          <p:nvPr/>
        </p:nvSpPr>
        <p:spPr>
          <a:xfrm>
            <a:off x="10316357" y="4517336"/>
            <a:ext cx="658781" cy="591939"/>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TRANSACTION FILES</a:t>
            </a:r>
          </a:p>
        </p:txBody>
      </p:sp>
      <p:cxnSp>
        <p:nvCxnSpPr>
          <p:cNvPr id="80" name="Elbow Connector 79"/>
          <p:cNvCxnSpPr>
            <a:stCxn id="65" idx="3"/>
            <a:endCxn id="79" idx="0"/>
          </p:cNvCxnSpPr>
          <p:nvPr/>
        </p:nvCxnSpPr>
        <p:spPr>
          <a:xfrm>
            <a:off x="10425693" y="4051824"/>
            <a:ext cx="265376" cy="4655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79" idx="2"/>
          </p:cNvCxnSpPr>
          <p:nvPr/>
        </p:nvCxnSpPr>
        <p:spPr>
          <a:xfrm rot="16200000" flipH="1">
            <a:off x="10428483" y="5258313"/>
            <a:ext cx="682016" cy="3391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8083235" y="5921796"/>
            <a:ext cx="1179552" cy="276999"/>
          </a:xfrm>
          <a:prstGeom prst="rect">
            <a:avLst/>
          </a:prstGeom>
          <a:noFill/>
        </p:spPr>
        <p:txBody>
          <a:bodyPr wrap="square" rtlCol="0">
            <a:spAutoFit/>
          </a:bodyPr>
          <a:lstStyle/>
          <a:p>
            <a:r>
              <a:rPr lang="en-US" sz="1200" b="1" dirty="0" smtClean="0"/>
              <a:t>PROCESS</a:t>
            </a:r>
            <a:endParaRPr lang="en-US" sz="1200" b="1" dirty="0"/>
          </a:p>
        </p:txBody>
      </p:sp>
      <p:cxnSp>
        <p:nvCxnSpPr>
          <p:cNvPr id="106" name="Elbow Connector 105"/>
          <p:cNvCxnSpPr>
            <a:endCxn id="52" idx="1"/>
          </p:cNvCxnSpPr>
          <p:nvPr/>
        </p:nvCxnSpPr>
        <p:spPr>
          <a:xfrm>
            <a:off x="7459189" y="4842918"/>
            <a:ext cx="1709058" cy="1361113"/>
          </a:xfrm>
          <a:prstGeom prst="bentConnector3">
            <a:avLst>
              <a:gd name="adj1" fmla="val -489"/>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9815531" y="5292957"/>
            <a:ext cx="1068158" cy="400110"/>
          </a:xfrm>
          <a:prstGeom prst="rect">
            <a:avLst/>
          </a:prstGeom>
          <a:noFill/>
        </p:spPr>
        <p:txBody>
          <a:bodyPr wrap="square" rtlCol="0">
            <a:spAutoFit/>
          </a:bodyPr>
          <a:lstStyle/>
          <a:p>
            <a:r>
              <a:rPr lang="en-US" sz="1000" dirty="0" smtClean="0"/>
              <a:t>NO FURTHER PROCESSING</a:t>
            </a:r>
            <a:endParaRPr lang="en-US" sz="1000" dirty="0"/>
          </a:p>
        </p:txBody>
      </p:sp>
      <p:sp>
        <p:nvSpPr>
          <p:cNvPr id="87" name="Rectangle 86"/>
          <p:cNvSpPr/>
          <p:nvPr/>
        </p:nvSpPr>
        <p:spPr>
          <a:xfrm>
            <a:off x="1985266" y="502977"/>
            <a:ext cx="1171536" cy="609600"/>
          </a:xfrm>
          <a:prstGeom prst="rect">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solidFill>
                  <a:schemeClr val="bg2">
                    <a:lumMod val="90000"/>
                  </a:schemeClr>
                </a:solidFill>
              </a:rPr>
              <a:t>PROCESS 1</a:t>
            </a:r>
          </a:p>
          <a:p>
            <a:pPr algn="ctr"/>
            <a:r>
              <a:rPr lang="en-US" sz="1050" dirty="0">
                <a:solidFill>
                  <a:schemeClr val="bg2">
                    <a:lumMod val="90000"/>
                  </a:schemeClr>
                </a:solidFill>
              </a:rPr>
              <a:t>RAW TO PROCESS</a:t>
            </a:r>
          </a:p>
          <a:p>
            <a:pPr algn="ctr"/>
            <a:r>
              <a:rPr lang="en-US" sz="1050" dirty="0">
                <a:solidFill>
                  <a:schemeClr val="bg2">
                    <a:lumMod val="90000"/>
                  </a:schemeClr>
                </a:solidFill>
              </a:rPr>
              <a:t> FILE COPY</a:t>
            </a:r>
          </a:p>
        </p:txBody>
      </p:sp>
      <p:sp>
        <p:nvSpPr>
          <p:cNvPr id="88" name="Rectangle 87"/>
          <p:cNvSpPr/>
          <p:nvPr/>
        </p:nvSpPr>
        <p:spPr>
          <a:xfrm>
            <a:off x="4126417" y="498906"/>
            <a:ext cx="1171536" cy="609600"/>
          </a:xfrm>
          <a:prstGeom prst="rect">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solidFill>
                  <a:schemeClr val="bg2">
                    <a:lumMod val="90000"/>
                  </a:schemeClr>
                </a:solidFill>
              </a:rPr>
              <a:t>PROCESS 2</a:t>
            </a:r>
          </a:p>
          <a:p>
            <a:pPr algn="ctr"/>
            <a:r>
              <a:rPr lang="en-US" sz="1050" dirty="0">
                <a:solidFill>
                  <a:schemeClr val="bg2">
                    <a:lumMod val="90000"/>
                  </a:schemeClr>
                </a:solidFill>
              </a:rPr>
              <a:t>VALIDATIONS AGINST COPIED FILES</a:t>
            </a:r>
          </a:p>
        </p:txBody>
      </p:sp>
      <p:sp>
        <p:nvSpPr>
          <p:cNvPr id="89" name="Rectangle 88"/>
          <p:cNvSpPr/>
          <p:nvPr/>
        </p:nvSpPr>
        <p:spPr>
          <a:xfrm>
            <a:off x="8470784" y="502977"/>
            <a:ext cx="1171536" cy="609600"/>
          </a:xfrm>
          <a:prstGeom prst="rect">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solidFill>
                  <a:schemeClr val="bg2">
                    <a:lumMod val="90000"/>
                  </a:schemeClr>
                </a:solidFill>
              </a:rPr>
              <a:t>PROCESS 3</a:t>
            </a:r>
          </a:p>
          <a:p>
            <a:pPr algn="ctr"/>
            <a:r>
              <a:rPr lang="en-US" sz="1050" dirty="0">
                <a:solidFill>
                  <a:schemeClr val="bg2">
                    <a:lumMod val="90000"/>
                  </a:schemeClr>
                </a:solidFill>
              </a:rPr>
              <a:t>PROCESS TO INPURPOSE AND </a:t>
            </a:r>
            <a:r>
              <a:rPr lang="en-US" sz="1050" dirty="0" smtClean="0">
                <a:solidFill>
                  <a:schemeClr val="bg2">
                    <a:lumMod val="90000"/>
                  </a:schemeClr>
                </a:solidFill>
              </a:rPr>
              <a:t>ARCHIVE/REJECT</a:t>
            </a:r>
            <a:endParaRPr lang="en-US" sz="1050" dirty="0">
              <a:solidFill>
                <a:schemeClr val="bg2">
                  <a:lumMod val="90000"/>
                </a:schemeClr>
              </a:solidFill>
            </a:endParaRPr>
          </a:p>
        </p:txBody>
      </p:sp>
      <p:sp>
        <p:nvSpPr>
          <p:cNvPr id="90" name="Rectangle 89"/>
          <p:cNvSpPr/>
          <p:nvPr/>
        </p:nvSpPr>
        <p:spPr>
          <a:xfrm>
            <a:off x="123991" y="97872"/>
            <a:ext cx="11313039" cy="213627"/>
          </a:xfrm>
          <a:prstGeom prst="rect">
            <a:avLst/>
          </a:prstGeom>
          <a:solidFill>
            <a:schemeClr val="accent4">
              <a:lumMod val="60000"/>
              <a:lumOff val="40000"/>
            </a:schemeClr>
          </a:solidFill>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smtClean="0"/>
              <a:t>FILE METADATA</a:t>
            </a:r>
            <a:endParaRPr lang="en-US" sz="1050" dirty="0"/>
          </a:p>
        </p:txBody>
      </p:sp>
      <p:sp>
        <p:nvSpPr>
          <p:cNvPr id="91" name="Rectangle 90"/>
          <p:cNvSpPr/>
          <p:nvPr/>
        </p:nvSpPr>
        <p:spPr>
          <a:xfrm>
            <a:off x="6198124" y="501832"/>
            <a:ext cx="1333306" cy="609600"/>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GENERIC EMAIL SENDING PROCESS (SUCCESS/FAILURE)</a:t>
            </a:r>
          </a:p>
        </p:txBody>
      </p:sp>
      <p:cxnSp>
        <p:nvCxnSpPr>
          <p:cNvPr id="92" name="Straight Arrow Connector 91"/>
          <p:cNvCxnSpPr>
            <a:stCxn id="102" idx="3"/>
            <a:endCxn id="87" idx="1"/>
          </p:cNvCxnSpPr>
          <p:nvPr/>
        </p:nvCxnSpPr>
        <p:spPr>
          <a:xfrm>
            <a:off x="1337240" y="806092"/>
            <a:ext cx="648026" cy="1685"/>
          </a:xfrm>
          <a:prstGeom prst="straightConnector1">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cxnSp>
      <p:cxnSp>
        <p:nvCxnSpPr>
          <p:cNvPr id="94" name="Straight Arrow Connector 93"/>
          <p:cNvCxnSpPr>
            <a:stCxn id="87" idx="3"/>
            <a:endCxn id="88" idx="1"/>
          </p:cNvCxnSpPr>
          <p:nvPr/>
        </p:nvCxnSpPr>
        <p:spPr>
          <a:xfrm flipV="1">
            <a:off x="3156802" y="803706"/>
            <a:ext cx="969615" cy="4071"/>
          </a:xfrm>
          <a:prstGeom prst="straightConnector1">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cxnSp>
      <p:cxnSp>
        <p:nvCxnSpPr>
          <p:cNvPr id="95" name="Straight Arrow Connector 94"/>
          <p:cNvCxnSpPr>
            <a:stCxn id="88" idx="3"/>
            <a:endCxn id="91" idx="1"/>
          </p:cNvCxnSpPr>
          <p:nvPr/>
        </p:nvCxnSpPr>
        <p:spPr>
          <a:xfrm>
            <a:off x="5297953" y="803706"/>
            <a:ext cx="900171" cy="2926"/>
          </a:xfrm>
          <a:prstGeom prst="straightConnector1">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cxnSp>
      <p:cxnSp>
        <p:nvCxnSpPr>
          <p:cNvPr id="98" name="Straight Arrow Connector 97"/>
          <p:cNvCxnSpPr>
            <a:stCxn id="91" idx="3"/>
            <a:endCxn id="89" idx="1"/>
          </p:cNvCxnSpPr>
          <p:nvPr/>
        </p:nvCxnSpPr>
        <p:spPr>
          <a:xfrm>
            <a:off x="7531430" y="806632"/>
            <a:ext cx="939354" cy="1145"/>
          </a:xfrm>
          <a:prstGeom prst="straightConnector1">
            <a:avLst/>
          </a:prstGeom>
        </p:spPr>
        <p:style>
          <a:lnRef idx="2">
            <a:schemeClr val="accent1">
              <a:shade val="50000"/>
            </a:schemeClr>
          </a:lnRef>
          <a:fillRef idx="1">
            <a:schemeClr val="accent1"/>
          </a:fillRef>
          <a:effectRef idx="0">
            <a:schemeClr val="accent1"/>
          </a:effectRef>
          <a:fontRef idx="minor">
            <a:schemeClr val="lt1"/>
          </a:fontRef>
        </p:style>
      </p:cxnSp>
      <p:sp>
        <p:nvSpPr>
          <p:cNvPr id="101" name="Rectangle 100"/>
          <p:cNvSpPr/>
          <p:nvPr/>
        </p:nvSpPr>
        <p:spPr>
          <a:xfrm>
            <a:off x="123992" y="1460885"/>
            <a:ext cx="11453716" cy="239713"/>
          </a:xfrm>
          <a:prstGeom prst="rect">
            <a:avLst/>
          </a:prstGeom>
          <a:solidFill>
            <a:srgbClr val="00B0F0"/>
          </a:solidFill>
          <a:ln>
            <a:solidFill>
              <a:srgbClr val="0070C0"/>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smtClean="0"/>
              <a:t>KAFKA MESSAGE QUEUE</a:t>
            </a:r>
            <a:endParaRPr lang="en-US" sz="1050" dirty="0"/>
          </a:p>
        </p:txBody>
      </p:sp>
      <p:sp>
        <p:nvSpPr>
          <p:cNvPr id="102" name="Rectangle 101"/>
          <p:cNvSpPr/>
          <p:nvPr/>
        </p:nvSpPr>
        <p:spPr>
          <a:xfrm>
            <a:off x="457898" y="501292"/>
            <a:ext cx="879342" cy="609600"/>
          </a:xfrm>
          <a:prstGeom prst="rect">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solidFill>
                  <a:schemeClr val="bg2">
                    <a:lumMod val="90000"/>
                  </a:schemeClr>
                </a:solidFill>
              </a:rPr>
              <a:t>INITIATOR PROCESS</a:t>
            </a:r>
          </a:p>
        </p:txBody>
      </p:sp>
      <p:sp>
        <p:nvSpPr>
          <p:cNvPr id="103" name="Up Arrow 102"/>
          <p:cNvSpPr/>
          <p:nvPr/>
        </p:nvSpPr>
        <p:spPr>
          <a:xfrm>
            <a:off x="524301" y="1097535"/>
            <a:ext cx="169233" cy="363350"/>
          </a:xfrm>
          <a:prstGeom prst="upArrow">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solidFill>
                <a:schemeClr val="bg2">
                  <a:lumMod val="90000"/>
                </a:schemeClr>
              </a:solidFill>
            </a:endParaRPr>
          </a:p>
        </p:txBody>
      </p:sp>
      <p:sp>
        <p:nvSpPr>
          <p:cNvPr id="105" name="Down Arrow 104"/>
          <p:cNvSpPr/>
          <p:nvPr/>
        </p:nvSpPr>
        <p:spPr>
          <a:xfrm>
            <a:off x="7931617" y="790823"/>
            <a:ext cx="173310" cy="668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07" name="Down Arrow 106"/>
          <p:cNvSpPr/>
          <p:nvPr/>
        </p:nvSpPr>
        <p:spPr>
          <a:xfrm>
            <a:off x="9958712" y="788851"/>
            <a:ext cx="172799" cy="678866"/>
          </a:xfrm>
          <a:prstGeom prst="downArrow">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solidFill>
                <a:schemeClr val="bg2">
                  <a:lumMod val="90000"/>
                </a:schemeClr>
              </a:solidFill>
            </a:endParaRPr>
          </a:p>
        </p:txBody>
      </p:sp>
      <p:cxnSp>
        <p:nvCxnSpPr>
          <p:cNvPr id="108" name="Straight Arrow Connector 107"/>
          <p:cNvCxnSpPr>
            <a:stCxn id="89" idx="3"/>
            <a:endCxn id="115" idx="1"/>
          </p:cNvCxnSpPr>
          <p:nvPr/>
        </p:nvCxnSpPr>
        <p:spPr>
          <a:xfrm flipV="1">
            <a:off x="9642320" y="803706"/>
            <a:ext cx="756826" cy="4071"/>
          </a:xfrm>
          <a:prstGeom prst="straightConnector1">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cxnSp>
      <p:sp>
        <p:nvSpPr>
          <p:cNvPr id="114" name="Down Arrow 113"/>
          <p:cNvSpPr/>
          <p:nvPr/>
        </p:nvSpPr>
        <p:spPr>
          <a:xfrm>
            <a:off x="5661671" y="790823"/>
            <a:ext cx="173310" cy="668150"/>
          </a:xfrm>
          <a:prstGeom prst="downArrow">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solidFill>
                <a:schemeClr val="bg2">
                  <a:lumMod val="90000"/>
                </a:schemeClr>
              </a:solidFill>
            </a:endParaRPr>
          </a:p>
        </p:txBody>
      </p:sp>
      <p:sp>
        <p:nvSpPr>
          <p:cNvPr id="115" name="Rectangle 114"/>
          <p:cNvSpPr/>
          <p:nvPr/>
        </p:nvSpPr>
        <p:spPr>
          <a:xfrm>
            <a:off x="10399146" y="498906"/>
            <a:ext cx="1171536" cy="609600"/>
          </a:xfrm>
          <a:prstGeom prst="rect">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solidFill>
                  <a:schemeClr val="bg2">
                    <a:lumMod val="90000"/>
                  </a:schemeClr>
                </a:solidFill>
              </a:rPr>
              <a:t>END OF THE INBOUND PROCESS</a:t>
            </a:r>
          </a:p>
        </p:txBody>
      </p:sp>
      <p:sp>
        <p:nvSpPr>
          <p:cNvPr id="116" name="Flowchart: Multidocument 115"/>
          <p:cNvSpPr/>
          <p:nvPr/>
        </p:nvSpPr>
        <p:spPr>
          <a:xfrm>
            <a:off x="6191833" y="5001944"/>
            <a:ext cx="748667" cy="631065"/>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DB FILES</a:t>
            </a:r>
            <a:endParaRPr lang="en-US" sz="900" dirty="0"/>
          </a:p>
        </p:txBody>
      </p:sp>
      <p:cxnSp>
        <p:nvCxnSpPr>
          <p:cNvPr id="4" name="Elbow Connector 3"/>
          <p:cNvCxnSpPr>
            <a:stCxn id="116" idx="0"/>
            <a:endCxn id="54" idx="1"/>
          </p:cNvCxnSpPr>
          <p:nvPr/>
        </p:nvCxnSpPr>
        <p:spPr>
          <a:xfrm rot="5400000" flipH="1" flipV="1">
            <a:off x="5909520" y="4215292"/>
            <a:ext cx="1494805" cy="785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821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Rectangle 218"/>
          <p:cNvSpPr/>
          <p:nvPr/>
        </p:nvSpPr>
        <p:spPr>
          <a:xfrm>
            <a:off x="1482368" y="1911888"/>
            <a:ext cx="9643234" cy="4849516"/>
          </a:xfrm>
          <a:prstGeom prst="rect">
            <a:avLst/>
          </a:prstGeom>
          <a:ln w="60325" cmpd="thickThin">
            <a:solidFill>
              <a:schemeClr val="accent2">
                <a:lumMod val="7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6" name="TextBox 95"/>
          <p:cNvSpPr txBox="1"/>
          <p:nvPr/>
        </p:nvSpPr>
        <p:spPr>
          <a:xfrm>
            <a:off x="162674" y="1830342"/>
            <a:ext cx="4015432" cy="4893647"/>
          </a:xfrm>
          <a:prstGeom prst="rect">
            <a:avLst/>
          </a:prstGeom>
          <a:solidFill>
            <a:schemeClr val="accent2">
              <a:lumMod val="20000"/>
              <a:lumOff val="80000"/>
            </a:schemeClr>
          </a:solidFill>
        </p:spPr>
        <p:txBody>
          <a:bodyPr wrap="square" rtlCol="0">
            <a:spAutoFit/>
          </a:bodyPr>
          <a:lstStyle/>
          <a:p>
            <a:r>
              <a:rPr lang="en-US" dirty="0" smtClean="0"/>
              <a:t>PROCESS 3</a:t>
            </a:r>
          </a:p>
          <a:p>
            <a:pPr marL="285750" indent="-285750">
              <a:buFont typeface="Wingdings" panose="05000000000000000000" pitchFamily="2" charset="2"/>
              <a:buChar char="§"/>
            </a:pPr>
            <a:r>
              <a:rPr lang="en-US" sz="1400" dirty="0" smtClean="0"/>
              <a:t>On SUCCESSFUL Validation: Copy file to FOR PURPOSE zone in respective source folder (</a:t>
            </a:r>
            <a:r>
              <a:rPr lang="en-US" sz="1400" dirty="0" err="1" smtClean="0"/>
              <a:t>Eg</a:t>
            </a:r>
            <a:r>
              <a:rPr lang="en-US" sz="1400" dirty="0" smtClean="0"/>
              <a:t> . Reltio_out) as it has been received from source.  We will take the file from INPROGRESS zone for this activity.</a:t>
            </a:r>
          </a:p>
          <a:p>
            <a:pPr marL="285750" indent="-285750">
              <a:buFont typeface="Wingdings" panose="05000000000000000000" pitchFamily="2" charset="2"/>
              <a:buChar char="§"/>
            </a:pPr>
            <a:r>
              <a:rPr lang="en-US" sz="1400" dirty="0"/>
              <a:t>On SUCCESSFUL Validation: </a:t>
            </a:r>
            <a:r>
              <a:rPr lang="en-US" sz="1400" dirty="0" smtClean="0"/>
              <a:t> Move </a:t>
            </a:r>
            <a:r>
              <a:rPr lang="en-US" sz="1400" dirty="0"/>
              <a:t>file to </a:t>
            </a:r>
            <a:r>
              <a:rPr lang="en-US" sz="1400" dirty="0" smtClean="0"/>
              <a:t>ARCHIVAL </a:t>
            </a:r>
            <a:r>
              <a:rPr lang="en-US" sz="1400" dirty="0"/>
              <a:t>zone in respective </a:t>
            </a:r>
            <a:r>
              <a:rPr lang="en-US" sz="1400" dirty="0" smtClean="0"/>
              <a:t>folder for source systems in compressed format.  </a:t>
            </a:r>
            <a:r>
              <a:rPr lang="en-US" sz="1400" dirty="0"/>
              <a:t>We will take the file from </a:t>
            </a:r>
            <a:r>
              <a:rPr lang="en-US" sz="1400" dirty="0" smtClean="0"/>
              <a:t>RAW zone </a:t>
            </a:r>
            <a:r>
              <a:rPr lang="en-US" sz="1400" dirty="0"/>
              <a:t>for this activity</a:t>
            </a:r>
            <a:r>
              <a:rPr lang="en-US" sz="1400" dirty="0" smtClean="0"/>
              <a:t>.</a:t>
            </a:r>
          </a:p>
          <a:p>
            <a:pPr marL="285750" indent="-285750">
              <a:buFont typeface="Wingdings" panose="05000000000000000000" pitchFamily="2" charset="2"/>
              <a:buChar char="§"/>
            </a:pPr>
            <a:r>
              <a:rPr lang="en-US" sz="1400" dirty="0"/>
              <a:t>On Validation FAILURE: File will be moved to reject_out in </a:t>
            </a:r>
            <a:r>
              <a:rPr lang="en-US" sz="1400" dirty="0" smtClean="0"/>
              <a:t>the PURPOSE </a:t>
            </a:r>
            <a:r>
              <a:rPr lang="en-US" sz="1400" dirty="0"/>
              <a:t>zone. We will take the file from </a:t>
            </a:r>
            <a:r>
              <a:rPr lang="en-US" sz="1400" dirty="0" smtClean="0"/>
              <a:t>RAW zone </a:t>
            </a:r>
            <a:r>
              <a:rPr lang="en-US" sz="1400" dirty="0"/>
              <a:t>for this activity</a:t>
            </a:r>
            <a:r>
              <a:rPr lang="en-US" sz="1400" dirty="0" smtClean="0"/>
              <a:t>.</a:t>
            </a:r>
            <a:endParaRPr lang="en-US" sz="1400" dirty="0"/>
          </a:p>
          <a:p>
            <a:pPr marL="285750" indent="-285750">
              <a:buFont typeface="Wingdings" panose="05000000000000000000" pitchFamily="2" charset="2"/>
              <a:buChar char="§"/>
            </a:pPr>
            <a:r>
              <a:rPr lang="en-US" sz="1400" dirty="0" smtClean="0"/>
              <a:t>This PROCESS will take use of the METADATA files and will read the required fields for specific source system.</a:t>
            </a:r>
          </a:p>
          <a:p>
            <a:pPr marL="285750" indent="-285750">
              <a:buFont typeface="Wingdings" panose="05000000000000000000" pitchFamily="2" charset="2"/>
              <a:buChar char="§"/>
            </a:pPr>
            <a:r>
              <a:rPr lang="en-US" sz="1400" dirty="0"/>
              <a:t>Components Involved: Informatica BDE,UNIX Shell Scripts</a:t>
            </a:r>
            <a:r>
              <a:rPr lang="en-US" sz="1400" dirty="0" smtClean="0"/>
              <a:t>, </a:t>
            </a:r>
            <a:r>
              <a:rPr lang="en-US" sz="1400" dirty="0"/>
              <a:t>Metadata </a:t>
            </a:r>
            <a:r>
              <a:rPr lang="en-US" sz="1400" dirty="0" smtClean="0"/>
              <a:t>Files.</a:t>
            </a:r>
          </a:p>
          <a:p>
            <a:pPr marL="285750" indent="-285750">
              <a:buFont typeface="Wingdings" panose="05000000000000000000" pitchFamily="2" charset="2"/>
              <a:buChar char="§"/>
            </a:pPr>
            <a:r>
              <a:rPr lang="en-US" sz="1400" dirty="0"/>
              <a:t>After successful completion of the validations, it will write into the message queue. Message will contain file name and source name, target system name with timestamp. </a:t>
            </a:r>
          </a:p>
        </p:txBody>
      </p:sp>
      <p:sp>
        <p:nvSpPr>
          <p:cNvPr id="156" name="Rectangle 155"/>
          <p:cNvSpPr/>
          <p:nvPr/>
        </p:nvSpPr>
        <p:spPr>
          <a:xfrm>
            <a:off x="9658752" y="2305319"/>
            <a:ext cx="1294191" cy="3438658"/>
          </a:xfrm>
          <a:prstGeom prst="rect">
            <a:avLst/>
          </a:prstGeom>
          <a:solidFill>
            <a:schemeClr val="accent2">
              <a:lumMod val="60000"/>
              <a:lumOff val="4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endParaRPr lang="en-US" sz="1100" dirty="0"/>
          </a:p>
        </p:txBody>
      </p:sp>
      <p:sp>
        <p:nvSpPr>
          <p:cNvPr id="157" name="Rectangle 156"/>
          <p:cNvSpPr/>
          <p:nvPr/>
        </p:nvSpPr>
        <p:spPr>
          <a:xfrm>
            <a:off x="9825668" y="2444071"/>
            <a:ext cx="968565" cy="3048001"/>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endParaRPr lang="en-US" sz="1100"/>
          </a:p>
        </p:txBody>
      </p:sp>
      <p:sp>
        <p:nvSpPr>
          <p:cNvPr id="158" name="Rectangle 157"/>
          <p:cNvSpPr/>
          <p:nvPr/>
        </p:nvSpPr>
        <p:spPr>
          <a:xfrm>
            <a:off x="4188986" y="2517819"/>
            <a:ext cx="4964722" cy="3251055"/>
          </a:xfrm>
          <a:prstGeom prst="rect">
            <a:avLst/>
          </a:prstGeom>
          <a:solidFill>
            <a:schemeClr val="accent6">
              <a:lumMod val="40000"/>
              <a:lumOff val="60000"/>
            </a:schemeClr>
          </a:solidFill>
          <a:ln w="34925">
            <a:solidFill>
              <a:schemeClr val="accent6">
                <a:lumMod val="75000"/>
              </a:schemeClr>
            </a:solidFill>
            <a:prstDash val="dash"/>
          </a:ln>
          <a:scene3d>
            <a:camera prst="orthographicFront"/>
            <a:lightRig rig="threePt" dir="t"/>
          </a:scene3d>
          <a:sp3d extrusionH="76200">
            <a:bevelT w="165100" prst="coolSlant"/>
            <a:extrusionClr>
              <a:schemeClr val="bg1">
                <a:lumMod val="65000"/>
              </a:schemeClr>
            </a:extrusionClr>
          </a:sp3d>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9" name="Flowchart: Decision 158"/>
          <p:cNvSpPr/>
          <p:nvPr/>
        </p:nvSpPr>
        <p:spPr>
          <a:xfrm>
            <a:off x="4781672" y="3156358"/>
            <a:ext cx="1343920" cy="701561"/>
          </a:xfrm>
          <a:prstGeom prst="flowChartDecision">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Validation Process</a:t>
            </a:r>
          </a:p>
        </p:txBody>
      </p:sp>
      <p:cxnSp>
        <p:nvCxnSpPr>
          <p:cNvPr id="161" name="Straight Arrow Connector 160"/>
          <p:cNvCxnSpPr>
            <a:stCxn id="159" idx="2"/>
            <a:endCxn id="176" idx="0"/>
          </p:cNvCxnSpPr>
          <p:nvPr/>
        </p:nvCxnSpPr>
        <p:spPr>
          <a:xfrm>
            <a:off x="5453632" y="3857919"/>
            <a:ext cx="11148" cy="544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Flowchart: Multidocument 161"/>
          <p:cNvSpPr/>
          <p:nvPr/>
        </p:nvSpPr>
        <p:spPr>
          <a:xfrm>
            <a:off x="9986085" y="2550521"/>
            <a:ext cx="746971" cy="631065"/>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DB MASTER FILES</a:t>
            </a:r>
          </a:p>
        </p:txBody>
      </p:sp>
      <p:sp>
        <p:nvSpPr>
          <p:cNvPr id="163" name="Flowchart: Multidocument 162"/>
          <p:cNvSpPr/>
          <p:nvPr/>
        </p:nvSpPr>
        <p:spPr>
          <a:xfrm>
            <a:off x="6370291" y="2716969"/>
            <a:ext cx="1176272" cy="738543"/>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AS-IS MASTER FILES VALIDATED</a:t>
            </a:r>
          </a:p>
        </p:txBody>
      </p:sp>
      <p:sp>
        <p:nvSpPr>
          <p:cNvPr id="164" name="Flowchart: Multidocument 163"/>
          <p:cNvSpPr/>
          <p:nvPr/>
        </p:nvSpPr>
        <p:spPr>
          <a:xfrm>
            <a:off x="6344766" y="3890335"/>
            <a:ext cx="1058912" cy="631065"/>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SALES FILES VALIDATED</a:t>
            </a:r>
          </a:p>
        </p:txBody>
      </p:sp>
      <p:cxnSp>
        <p:nvCxnSpPr>
          <p:cNvPr id="165" name="Elbow Connector 164"/>
          <p:cNvCxnSpPr>
            <a:stCxn id="159" idx="3"/>
            <a:endCxn id="163" idx="1"/>
          </p:cNvCxnSpPr>
          <p:nvPr/>
        </p:nvCxnSpPr>
        <p:spPr>
          <a:xfrm flipV="1">
            <a:off x="6125592" y="3086241"/>
            <a:ext cx="244699" cy="42089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66" name="Flowchart: Multidocument 165"/>
          <p:cNvSpPr/>
          <p:nvPr/>
        </p:nvSpPr>
        <p:spPr>
          <a:xfrm>
            <a:off x="9955576" y="4044215"/>
            <a:ext cx="746971" cy="631065"/>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SALES MASTERFILES</a:t>
            </a:r>
          </a:p>
        </p:txBody>
      </p:sp>
      <p:sp>
        <p:nvSpPr>
          <p:cNvPr id="167" name="Flowchart: Multidocument 166"/>
          <p:cNvSpPr/>
          <p:nvPr/>
        </p:nvSpPr>
        <p:spPr>
          <a:xfrm>
            <a:off x="9949694" y="3244757"/>
            <a:ext cx="746971" cy="631065"/>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AS-IS MASTER FILES</a:t>
            </a:r>
          </a:p>
        </p:txBody>
      </p:sp>
      <p:sp>
        <p:nvSpPr>
          <p:cNvPr id="170" name="Flowchart: Multidocument 169"/>
          <p:cNvSpPr/>
          <p:nvPr/>
        </p:nvSpPr>
        <p:spPr>
          <a:xfrm>
            <a:off x="8398567" y="4578875"/>
            <a:ext cx="658781" cy="591939"/>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TRANSACTION FILES</a:t>
            </a:r>
          </a:p>
        </p:txBody>
      </p:sp>
      <p:sp>
        <p:nvSpPr>
          <p:cNvPr id="171" name="TextBox 170"/>
          <p:cNvSpPr txBox="1"/>
          <p:nvPr/>
        </p:nvSpPr>
        <p:spPr>
          <a:xfrm>
            <a:off x="9938843" y="2350984"/>
            <a:ext cx="875767" cy="276999"/>
          </a:xfrm>
          <a:prstGeom prst="rect">
            <a:avLst/>
          </a:prstGeom>
          <a:noFill/>
        </p:spPr>
        <p:txBody>
          <a:bodyPr wrap="square" rtlCol="0">
            <a:spAutoFit/>
          </a:bodyPr>
          <a:lstStyle/>
          <a:p>
            <a:r>
              <a:rPr lang="en-US" sz="1200" dirty="0" smtClean="0"/>
              <a:t>MASTER</a:t>
            </a:r>
            <a:endParaRPr lang="en-US" sz="1200" dirty="0"/>
          </a:p>
        </p:txBody>
      </p:sp>
      <p:cxnSp>
        <p:nvCxnSpPr>
          <p:cNvPr id="172" name="Elbow Connector 171"/>
          <p:cNvCxnSpPr>
            <a:stCxn id="159" idx="3"/>
            <a:endCxn id="164" idx="1"/>
          </p:cNvCxnSpPr>
          <p:nvPr/>
        </p:nvCxnSpPr>
        <p:spPr>
          <a:xfrm>
            <a:off x="6125592" y="3507139"/>
            <a:ext cx="219174" cy="69872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4" name="Elbow Connector 173"/>
          <p:cNvCxnSpPr>
            <a:stCxn id="164" idx="3"/>
            <a:endCxn id="182" idx="1"/>
          </p:cNvCxnSpPr>
          <p:nvPr/>
        </p:nvCxnSpPr>
        <p:spPr>
          <a:xfrm>
            <a:off x="7403678" y="4205868"/>
            <a:ext cx="140937" cy="2626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5" name="Elbow Connector 174"/>
          <p:cNvCxnSpPr>
            <a:stCxn id="182" idx="3"/>
            <a:endCxn id="166" idx="1"/>
          </p:cNvCxnSpPr>
          <p:nvPr/>
        </p:nvCxnSpPr>
        <p:spPr>
          <a:xfrm>
            <a:off x="8483155" y="4232129"/>
            <a:ext cx="1472421" cy="1276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Rectangle 175"/>
          <p:cNvSpPr/>
          <p:nvPr/>
        </p:nvSpPr>
        <p:spPr>
          <a:xfrm>
            <a:off x="5068124" y="4402418"/>
            <a:ext cx="793312" cy="416360"/>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FLAG ERROR</a:t>
            </a:r>
          </a:p>
        </p:txBody>
      </p:sp>
      <p:sp>
        <p:nvSpPr>
          <p:cNvPr id="177" name="TextBox 176"/>
          <p:cNvSpPr txBox="1"/>
          <p:nvPr/>
        </p:nvSpPr>
        <p:spPr>
          <a:xfrm>
            <a:off x="5112560" y="4105881"/>
            <a:ext cx="770610" cy="246221"/>
          </a:xfrm>
          <a:prstGeom prst="rect">
            <a:avLst/>
          </a:prstGeom>
          <a:noFill/>
        </p:spPr>
        <p:txBody>
          <a:bodyPr wrap="square" rtlCol="0">
            <a:spAutoFit/>
          </a:bodyPr>
          <a:lstStyle/>
          <a:p>
            <a:r>
              <a:rPr lang="en-US" sz="1000" dirty="0"/>
              <a:t>F</a:t>
            </a:r>
            <a:r>
              <a:rPr lang="en-US" sz="1000" dirty="0" smtClean="0"/>
              <a:t>AILED</a:t>
            </a:r>
            <a:endParaRPr lang="en-US" sz="1000" dirty="0"/>
          </a:p>
        </p:txBody>
      </p:sp>
      <p:sp>
        <p:nvSpPr>
          <p:cNvPr id="180" name="TextBox 179"/>
          <p:cNvSpPr txBox="1"/>
          <p:nvPr/>
        </p:nvSpPr>
        <p:spPr>
          <a:xfrm rot="16200000">
            <a:off x="5827252" y="3734603"/>
            <a:ext cx="770610" cy="246221"/>
          </a:xfrm>
          <a:prstGeom prst="rect">
            <a:avLst/>
          </a:prstGeom>
          <a:noFill/>
        </p:spPr>
        <p:txBody>
          <a:bodyPr wrap="square" rtlCol="0">
            <a:spAutoFit/>
          </a:bodyPr>
          <a:lstStyle/>
          <a:p>
            <a:r>
              <a:rPr lang="en-US" sz="1000" dirty="0" smtClean="0"/>
              <a:t>SUCCESS</a:t>
            </a:r>
            <a:endParaRPr lang="en-US" sz="1000" dirty="0"/>
          </a:p>
        </p:txBody>
      </p:sp>
      <p:pic>
        <p:nvPicPr>
          <p:cNvPr id="181" name="Picture 18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colorTemperature colorTemp="7790"/>
                    </a14:imgEffect>
                    <a14:imgEffect>
                      <a14:saturation sat="211000"/>
                    </a14:imgEffect>
                    <a14:imgEffect>
                      <a14:brightnessContrast bright="37000" contrast="30000"/>
                    </a14:imgEffect>
                  </a14:imgLayer>
                </a14:imgProps>
              </a:ext>
              <a:ext uri="{28A0092B-C50C-407E-A947-70E740481C1C}">
                <a14:useLocalDpi xmlns:a14="http://schemas.microsoft.com/office/drawing/2010/main" val="0"/>
              </a:ext>
            </a:extLst>
          </a:blip>
          <a:srcRect/>
          <a:stretch>
            <a:fillRect/>
          </a:stretch>
        </p:blipFill>
        <p:spPr bwMode="auto">
          <a:xfrm rot="16200000">
            <a:off x="8668427" y="4134885"/>
            <a:ext cx="1602984" cy="205513"/>
          </a:xfrm>
          <a:prstGeom prst="rect">
            <a:avLst/>
          </a:prstGeom>
          <a:solidFill>
            <a:schemeClr val="bg1"/>
          </a:solid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dist="35921" dir="2700000" algn="ctr" rotWithShape="0">
                    <a:schemeClr val="bg2"/>
                  </a:outerShdw>
                </a:effectLst>
              </a14:hiddenEffects>
            </a:ext>
          </a:extLst>
        </p:spPr>
      </p:pic>
      <p:sp>
        <p:nvSpPr>
          <p:cNvPr id="182" name="Rectangle 181"/>
          <p:cNvSpPr/>
          <p:nvPr/>
        </p:nvSpPr>
        <p:spPr>
          <a:xfrm>
            <a:off x="7544615" y="3941383"/>
            <a:ext cx="938540" cy="581492"/>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SEGREGATION PROCESS</a:t>
            </a:r>
          </a:p>
          <a:p>
            <a:pPr algn="ctr"/>
            <a:r>
              <a:rPr lang="en-US" sz="900" dirty="0"/>
              <a:t>(INFA BDE)</a:t>
            </a:r>
          </a:p>
        </p:txBody>
      </p:sp>
      <p:sp>
        <p:nvSpPr>
          <p:cNvPr id="183" name="Rectangle 182"/>
          <p:cNvSpPr/>
          <p:nvPr/>
        </p:nvSpPr>
        <p:spPr>
          <a:xfrm rot="5400000">
            <a:off x="9221814" y="5363327"/>
            <a:ext cx="312920" cy="1478926"/>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900" dirty="0"/>
              <a:t>ARCHIVAL ZONE</a:t>
            </a:r>
          </a:p>
        </p:txBody>
      </p:sp>
      <p:sp>
        <p:nvSpPr>
          <p:cNvPr id="185" name="TextBox 184"/>
          <p:cNvSpPr txBox="1"/>
          <p:nvPr/>
        </p:nvSpPr>
        <p:spPr>
          <a:xfrm>
            <a:off x="6166455" y="5921796"/>
            <a:ext cx="1179552" cy="276999"/>
          </a:xfrm>
          <a:prstGeom prst="rect">
            <a:avLst/>
          </a:prstGeom>
          <a:noFill/>
        </p:spPr>
        <p:txBody>
          <a:bodyPr wrap="square" rtlCol="0">
            <a:spAutoFit/>
          </a:bodyPr>
          <a:lstStyle/>
          <a:p>
            <a:r>
              <a:rPr lang="en-US" sz="1200" b="1" dirty="0" smtClean="0"/>
              <a:t>PROCESS</a:t>
            </a:r>
            <a:endParaRPr lang="en-US" sz="1200" b="1" dirty="0"/>
          </a:p>
        </p:txBody>
      </p:sp>
      <p:sp>
        <p:nvSpPr>
          <p:cNvPr id="186" name="TextBox 185"/>
          <p:cNvSpPr txBox="1"/>
          <p:nvPr/>
        </p:nvSpPr>
        <p:spPr>
          <a:xfrm>
            <a:off x="9844042" y="5742959"/>
            <a:ext cx="1291614" cy="276999"/>
          </a:xfrm>
          <a:prstGeom prst="rect">
            <a:avLst/>
          </a:prstGeom>
          <a:noFill/>
        </p:spPr>
        <p:txBody>
          <a:bodyPr wrap="square" rtlCol="0">
            <a:spAutoFit/>
          </a:bodyPr>
          <a:lstStyle/>
          <a:p>
            <a:r>
              <a:rPr lang="en-US" sz="1200" b="1" dirty="0" smtClean="0"/>
              <a:t>FOR PURPOSE</a:t>
            </a:r>
            <a:endParaRPr lang="en-US" sz="1200" b="1" dirty="0"/>
          </a:p>
        </p:txBody>
      </p:sp>
      <p:sp>
        <p:nvSpPr>
          <p:cNvPr id="187" name="TextBox 186"/>
          <p:cNvSpPr txBox="1"/>
          <p:nvPr/>
        </p:nvSpPr>
        <p:spPr>
          <a:xfrm>
            <a:off x="5580159" y="6404694"/>
            <a:ext cx="2213737" cy="276999"/>
          </a:xfrm>
          <a:prstGeom prst="rect">
            <a:avLst/>
          </a:prstGeom>
          <a:noFill/>
        </p:spPr>
        <p:txBody>
          <a:bodyPr wrap="square" rtlCol="0">
            <a:spAutoFit/>
          </a:bodyPr>
          <a:lstStyle/>
          <a:p>
            <a:r>
              <a:rPr lang="en-US" sz="1200" dirty="0" smtClean="0"/>
              <a:t>DATA LAKE (HADOOP CLUSTER)</a:t>
            </a:r>
            <a:endParaRPr lang="en-US" sz="1200" dirty="0"/>
          </a:p>
        </p:txBody>
      </p:sp>
      <p:sp>
        <p:nvSpPr>
          <p:cNvPr id="190" name="Rectangle 189"/>
          <p:cNvSpPr/>
          <p:nvPr/>
        </p:nvSpPr>
        <p:spPr>
          <a:xfrm>
            <a:off x="7514238" y="3239497"/>
            <a:ext cx="1013007" cy="416360"/>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SEGREGATION RULE</a:t>
            </a:r>
          </a:p>
        </p:txBody>
      </p:sp>
      <p:cxnSp>
        <p:nvCxnSpPr>
          <p:cNvPr id="192" name="Straight Arrow Connector 191"/>
          <p:cNvCxnSpPr>
            <a:stCxn id="190" idx="2"/>
            <a:endCxn id="182" idx="0"/>
          </p:cNvCxnSpPr>
          <p:nvPr/>
        </p:nvCxnSpPr>
        <p:spPr>
          <a:xfrm flipH="1">
            <a:off x="8013885" y="3655857"/>
            <a:ext cx="6857" cy="285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3" name="Elbow Connector 192"/>
          <p:cNvCxnSpPr>
            <a:stCxn id="182" idx="3"/>
            <a:endCxn id="170" idx="0"/>
          </p:cNvCxnSpPr>
          <p:nvPr/>
        </p:nvCxnSpPr>
        <p:spPr>
          <a:xfrm>
            <a:off x="8483155" y="4232129"/>
            <a:ext cx="290124" cy="3467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5" name="Elbow Connector 194"/>
          <p:cNvCxnSpPr>
            <a:stCxn id="163" idx="3"/>
            <a:endCxn id="156" idx="1"/>
          </p:cNvCxnSpPr>
          <p:nvPr/>
        </p:nvCxnSpPr>
        <p:spPr>
          <a:xfrm>
            <a:off x="7546563" y="3086241"/>
            <a:ext cx="2112189" cy="9384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Elbow Connector 199"/>
          <p:cNvCxnSpPr>
            <a:stCxn id="176" idx="2"/>
            <a:endCxn id="86" idx="1"/>
          </p:cNvCxnSpPr>
          <p:nvPr/>
        </p:nvCxnSpPr>
        <p:spPr>
          <a:xfrm rot="16200000" flipH="1">
            <a:off x="5647187" y="4636371"/>
            <a:ext cx="688939" cy="10537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2" name="TextBox 201"/>
          <p:cNvSpPr txBox="1"/>
          <p:nvPr/>
        </p:nvSpPr>
        <p:spPr>
          <a:xfrm>
            <a:off x="5526403" y="5147253"/>
            <a:ext cx="770610" cy="400110"/>
          </a:xfrm>
          <a:prstGeom prst="rect">
            <a:avLst/>
          </a:prstGeom>
          <a:noFill/>
        </p:spPr>
        <p:txBody>
          <a:bodyPr wrap="square" rtlCol="0">
            <a:spAutoFit/>
          </a:bodyPr>
          <a:lstStyle/>
          <a:p>
            <a:r>
              <a:rPr lang="en-US" sz="1000" dirty="0" smtClean="0"/>
              <a:t>SUCCESS FLAG = ‘N’</a:t>
            </a:r>
            <a:endParaRPr lang="en-US" sz="1000" dirty="0"/>
          </a:p>
        </p:txBody>
      </p:sp>
      <p:sp>
        <p:nvSpPr>
          <p:cNvPr id="203" name="Flowchart: Multidocument 202"/>
          <p:cNvSpPr/>
          <p:nvPr/>
        </p:nvSpPr>
        <p:spPr>
          <a:xfrm>
            <a:off x="4374674" y="2655009"/>
            <a:ext cx="826145" cy="631065"/>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AS-IS MASTER FILES</a:t>
            </a:r>
          </a:p>
        </p:txBody>
      </p:sp>
      <p:sp>
        <p:nvSpPr>
          <p:cNvPr id="204" name="Flowchart: Multidocument 203"/>
          <p:cNvSpPr/>
          <p:nvPr/>
        </p:nvSpPr>
        <p:spPr>
          <a:xfrm>
            <a:off x="4289120" y="4257831"/>
            <a:ext cx="748667" cy="631065"/>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SALES FILES</a:t>
            </a:r>
          </a:p>
        </p:txBody>
      </p:sp>
      <p:cxnSp>
        <p:nvCxnSpPr>
          <p:cNvPr id="206" name="Elbow Connector 205"/>
          <p:cNvCxnSpPr>
            <a:stCxn id="203" idx="2"/>
            <a:endCxn id="159" idx="1"/>
          </p:cNvCxnSpPr>
          <p:nvPr/>
        </p:nvCxnSpPr>
        <p:spPr>
          <a:xfrm rot="16200000" flipH="1">
            <a:off x="4633503" y="3358970"/>
            <a:ext cx="244964" cy="5137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Elbow Connector 206"/>
          <p:cNvCxnSpPr>
            <a:stCxn id="204" idx="0"/>
            <a:endCxn id="159" idx="1"/>
          </p:cNvCxnSpPr>
          <p:nvPr/>
        </p:nvCxnSpPr>
        <p:spPr>
          <a:xfrm rot="5400000" flipH="1" flipV="1">
            <a:off x="4372969" y="3849129"/>
            <a:ext cx="750692" cy="667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11652209" y="3507139"/>
            <a:ext cx="368251" cy="2139009"/>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MFT</a:t>
            </a:r>
            <a:endParaRPr lang="en-US" sz="600" b="1" dirty="0"/>
          </a:p>
        </p:txBody>
      </p:sp>
      <p:cxnSp>
        <p:nvCxnSpPr>
          <p:cNvPr id="213" name="Elbow Connector 212"/>
          <p:cNvCxnSpPr>
            <a:endCxn id="209" idx="1"/>
          </p:cNvCxnSpPr>
          <p:nvPr/>
        </p:nvCxnSpPr>
        <p:spPr>
          <a:xfrm>
            <a:off x="10961149" y="4024648"/>
            <a:ext cx="691060" cy="55199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a:off x="9572676" y="3560289"/>
            <a:ext cx="0" cy="2386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Elbow Connector 217"/>
          <p:cNvCxnSpPr>
            <a:stCxn id="170" idx="2"/>
            <a:endCxn id="183" idx="1"/>
          </p:cNvCxnSpPr>
          <p:nvPr/>
        </p:nvCxnSpPr>
        <p:spPr>
          <a:xfrm rot="16200000" flipH="1">
            <a:off x="8631245" y="5199300"/>
            <a:ext cx="797933" cy="696126"/>
          </a:xfrm>
          <a:prstGeom prst="bentConnector3">
            <a:avLst>
              <a:gd name="adj1" fmla="val 62912"/>
            </a:avLst>
          </a:prstGeom>
          <a:ln>
            <a:tailEnd type="triangle"/>
          </a:ln>
        </p:spPr>
        <p:style>
          <a:lnRef idx="1">
            <a:schemeClr val="accent1"/>
          </a:lnRef>
          <a:fillRef idx="0">
            <a:schemeClr val="accent1"/>
          </a:fillRef>
          <a:effectRef idx="0">
            <a:schemeClr val="accent1"/>
          </a:effectRef>
          <a:fontRef idx="minor">
            <a:schemeClr val="tx1"/>
          </a:fontRef>
        </p:style>
      </p:cxnSp>
      <p:sp>
        <p:nvSpPr>
          <p:cNvPr id="220" name="TextBox 219"/>
          <p:cNvSpPr txBox="1"/>
          <p:nvPr/>
        </p:nvSpPr>
        <p:spPr>
          <a:xfrm>
            <a:off x="7973057" y="5163247"/>
            <a:ext cx="1068158" cy="400110"/>
          </a:xfrm>
          <a:prstGeom prst="rect">
            <a:avLst/>
          </a:prstGeom>
          <a:noFill/>
        </p:spPr>
        <p:txBody>
          <a:bodyPr wrap="square" rtlCol="0">
            <a:spAutoFit/>
          </a:bodyPr>
          <a:lstStyle/>
          <a:p>
            <a:r>
              <a:rPr lang="en-US" sz="1000" dirty="0" smtClean="0"/>
              <a:t>NO FURTHER PROCESSING</a:t>
            </a:r>
            <a:endParaRPr lang="en-US" sz="1000" dirty="0"/>
          </a:p>
        </p:txBody>
      </p:sp>
      <p:sp>
        <p:nvSpPr>
          <p:cNvPr id="74" name="Flowchart: Multidocument 73"/>
          <p:cNvSpPr/>
          <p:nvPr/>
        </p:nvSpPr>
        <p:spPr>
          <a:xfrm>
            <a:off x="4323048" y="5015083"/>
            <a:ext cx="748667" cy="631065"/>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DB FILES</a:t>
            </a:r>
            <a:endParaRPr lang="en-US" sz="900" dirty="0"/>
          </a:p>
        </p:txBody>
      </p:sp>
      <p:cxnSp>
        <p:nvCxnSpPr>
          <p:cNvPr id="4" name="Elbow Connector 3"/>
          <p:cNvCxnSpPr>
            <a:stCxn id="74" idx="0"/>
          </p:cNvCxnSpPr>
          <p:nvPr/>
        </p:nvCxnSpPr>
        <p:spPr>
          <a:xfrm rot="5400000" flipH="1" flipV="1">
            <a:off x="3985196" y="4244294"/>
            <a:ext cx="1534480" cy="70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Flowchart: Multidocument 77"/>
          <p:cNvSpPr/>
          <p:nvPr/>
        </p:nvSpPr>
        <p:spPr>
          <a:xfrm>
            <a:off x="9961053" y="4757361"/>
            <a:ext cx="748667" cy="631065"/>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REJECT FILES</a:t>
            </a:r>
            <a:endParaRPr lang="en-US" sz="900" dirty="0"/>
          </a:p>
        </p:txBody>
      </p:sp>
      <p:sp>
        <p:nvSpPr>
          <p:cNvPr id="86" name="Rectangle 85"/>
          <p:cNvSpPr/>
          <p:nvPr/>
        </p:nvSpPr>
        <p:spPr>
          <a:xfrm>
            <a:off x="6518532" y="5299537"/>
            <a:ext cx="1013007" cy="416360"/>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SEND ALERT EMAIL</a:t>
            </a:r>
            <a:endParaRPr lang="en-US" sz="900" dirty="0"/>
          </a:p>
        </p:txBody>
      </p:sp>
      <p:cxnSp>
        <p:nvCxnSpPr>
          <p:cNvPr id="15" name="Elbow Connector 14"/>
          <p:cNvCxnSpPr>
            <a:stCxn id="86" idx="3"/>
            <a:endCxn id="78" idx="2"/>
          </p:cNvCxnSpPr>
          <p:nvPr/>
        </p:nvCxnSpPr>
        <p:spPr>
          <a:xfrm flipV="1">
            <a:off x="7531539" y="5364527"/>
            <a:ext cx="2751787" cy="14319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81" name="Picture 4" descr="D:\My New Ds Top\Crystel Iconss\data ware h [Converted]aa.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606238" y="2546093"/>
            <a:ext cx="568667" cy="618722"/>
          </a:xfrm>
          <a:prstGeom prst="rect">
            <a:avLst/>
          </a:prstGeom>
          <a:noFill/>
          <a:extLst>
            <a:ext uri="{909E8E84-426E-40dd-AFC4-6F175D3DCCD1}">
              <a14:hiddenFill xmlns="" xmlns:a14="http://schemas.microsoft.com/office/drawing/2010/main">
                <a:solidFill>
                  <a:srgbClr val="FFFFFF"/>
                </a:solidFill>
              </a14:hiddenFill>
            </a:ext>
          </a:extLst>
        </p:spPr>
      </p:pic>
      <p:sp>
        <p:nvSpPr>
          <p:cNvPr id="77" name="Rectangle 76"/>
          <p:cNvSpPr/>
          <p:nvPr/>
        </p:nvSpPr>
        <p:spPr>
          <a:xfrm>
            <a:off x="1985266" y="502977"/>
            <a:ext cx="1171536" cy="609600"/>
          </a:xfrm>
          <a:prstGeom prst="rect">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solidFill>
                  <a:schemeClr val="bg2">
                    <a:lumMod val="90000"/>
                  </a:schemeClr>
                </a:solidFill>
              </a:rPr>
              <a:t>PROCESS 1</a:t>
            </a:r>
          </a:p>
          <a:p>
            <a:pPr algn="ctr"/>
            <a:r>
              <a:rPr lang="en-US" sz="1050" dirty="0">
                <a:solidFill>
                  <a:schemeClr val="bg2">
                    <a:lumMod val="90000"/>
                  </a:schemeClr>
                </a:solidFill>
              </a:rPr>
              <a:t>RAW TO PROCESS</a:t>
            </a:r>
          </a:p>
          <a:p>
            <a:pPr algn="ctr"/>
            <a:r>
              <a:rPr lang="en-US" sz="1050" dirty="0">
                <a:solidFill>
                  <a:schemeClr val="bg2">
                    <a:lumMod val="90000"/>
                  </a:schemeClr>
                </a:solidFill>
              </a:rPr>
              <a:t> FILE COPY</a:t>
            </a:r>
          </a:p>
        </p:txBody>
      </p:sp>
      <p:sp>
        <p:nvSpPr>
          <p:cNvPr id="82" name="Rectangle 81"/>
          <p:cNvSpPr/>
          <p:nvPr/>
        </p:nvSpPr>
        <p:spPr>
          <a:xfrm>
            <a:off x="4126417" y="498906"/>
            <a:ext cx="1171536" cy="609600"/>
          </a:xfrm>
          <a:prstGeom prst="rect">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solidFill>
                  <a:schemeClr val="bg2">
                    <a:lumMod val="90000"/>
                  </a:schemeClr>
                </a:solidFill>
              </a:rPr>
              <a:t>PROCESS 2</a:t>
            </a:r>
          </a:p>
          <a:p>
            <a:pPr algn="ctr"/>
            <a:r>
              <a:rPr lang="en-US" sz="1050" dirty="0">
                <a:solidFill>
                  <a:schemeClr val="bg2">
                    <a:lumMod val="90000"/>
                  </a:schemeClr>
                </a:solidFill>
              </a:rPr>
              <a:t>VALIDATIONS AGINST COPIED FILES</a:t>
            </a:r>
          </a:p>
        </p:txBody>
      </p:sp>
      <p:sp>
        <p:nvSpPr>
          <p:cNvPr id="83" name="Rectangle 82"/>
          <p:cNvSpPr/>
          <p:nvPr/>
        </p:nvSpPr>
        <p:spPr>
          <a:xfrm>
            <a:off x="8470784" y="502977"/>
            <a:ext cx="1171536" cy="609600"/>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PROCESS 3</a:t>
            </a:r>
          </a:p>
          <a:p>
            <a:pPr algn="ctr"/>
            <a:r>
              <a:rPr lang="en-US" sz="900" dirty="0"/>
              <a:t>PROCESS TO INPURPOSE AND ARCHIVE/REJECT</a:t>
            </a:r>
          </a:p>
        </p:txBody>
      </p:sp>
      <p:sp>
        <p:nvSpPr>
          <p:cNvPr id="84" name="Rectangle 83"/>
          <p:cNvSpPr/>
          <p:nvPr/>
        </p:nvSpPr>
        <p:spPr>
          <a:xfrm>
            <a:off x="123991" y="97872"/>
            <a:ext cx="11313039" cy="213627"/>
          </a:xfrm>
          <a:prstGeom prst="rect">
            <a:avLst/>
          </a:prstGeom>
          <a:solidFill>
            <a:schemeClr val="accent4">
              <a:lumMod val="60000"/>
              <a:lumOff val="40000"/>
            </a:schemeClr>
          </a:solidFill>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smtClean="0"/>
              <a:t>FILE METADATA</a:t>
            </a:r>
            <a:endParaRPr lang="en-US" sz="1050" dirty="0"/>
          </a:p>
        </p:txBody>
      </p:sp>
      <p:sp>
        <p:nvSpPr>
          <p:cNvPr id="85" name="Rectangle 84"/>
          <p:cNvSpPr/>
          <p:nvPr/>
        </p:nvSpPr>
        <p:spPr>
          <a:xfrm>
            <a:off x="6198124" y="501832"/>
            <a:ext cx="1333306" cy="609600"/>
          </a:xfrm>
          <a:prstGeom prst="rect">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solidFill>
                  <a:schemeClr val="bg2">
                    <a:lumMod val="90000"/>
                  </a:schemeClr>
                </a:solidFill>
              </a:rPr>
              <a:t>GENERIC EMAIL SENDING PROCESS (SUCCESS/FAILURE)</a:t>
            </a:r>
          </a:p>
        </p:txBody>
      </p:sp>
      <p:cxnSp>
        <p:nvCxnSpPr>
          <p:cNvPr id="87" name="Straight Arrow Connector 86"/>
          <p:cNvCxnSpPr>
            <a:stCxn id="92" idx="3"/>
            <a:endCxn id="77" idx="1"/>
          </p:cNvCxnSpPr>
          <p:nvPr/>
        </p:nvCxnSpPr>
        <p:spPr>
          <a:xfrm>
            <a:off x="1337240" y="806092"/>
            <a:ext cx="648026" cy="1685"/>
          </a:xfrm>
          <a:prstGeom prst="straightConnector1">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cxnSp>
      <p:cxnSp>
        <p:nvCxnSpPr>
          <p:cNvPr id="88" name="Straight Arrow Connector 87"/>
          <p:cNvCxnSpPr>
            <a:stCxn id="77" idx="3"/>
            <a:endCxn id="82" idx="1"/>
          </p:cNvCxnSpPr>
          <p:nvPr/>
        </p:nvCxnSpPr>
        <p:spPr>
          <a:xfrm flipV="1">
            <a:off x="3156802" y="803706"/>
            <a:ext cx="969615" cy="4071"/>
          </a:xfrm>
          <a:prstGeom prst="straightConnector1">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cxnSp>
      <p:cxnSp>
        <p:nvCxnSpPr>
          <p:cNvPr id="89" name="Straight Arrow Connector 88"/>
          <p:cNvCxnSpPr>
            <a:stCxn id="82" idx="3"/>
            <a:endCxn id="85" idx="1"/>
          </p:cNvCxnSpPr>
          <p:nvPr/>
        </p:nvCxnSpPr>
        <p:spPr>
          <a:xfrm>
            <a:off x="5297953" y="803706"/>
            <a:ext cx="900171" cy="2926"/>
          </a:xfrm>
          <a:prstGeom prst="straightConnector1">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cxnSp>
      <p:cxnSp>
        <p:nvCxnSpPr>
          <p:cNvPr id="90" name="Straight Arrow Connector 89"/>
          <p:cNvCxnSpPr>
            <a:stCxn id="85" idx="3"/>
            <a:endCxn id="83" idx="1"/>
          </p:cNvCxnSpPr>
          <p:nvPr/>
        </p:nvCxnSpPr>
        <p:spPr>
          <a:xfrm>
            <a:off x="7531430" y="806632"/>
            <a:ext cx="939354" cy="1145"/>
          </a:xfrm>
          <a:prstGeom prst="straightConnector1">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cxnSp>
      <p:sp>
        <p:nvSpPr>
          <p:cNvPr id="91" name="Rectangle 90"/>
          <p:cNvSpPr/>
          <p:nvPr/>
        </p:nvSpPr>
        <p:spPr>
          <a:xfrm>
            <a:off x="123992" y="1460885"/>
            <a:ext cx="11453716" cy="239713"/>
          </a:xfrm>
          <a:prstGeom prst="rect">
            <a:avLst/>
          </a:prstGeom>
          <a:solidFill>
            <a:srgbClr val="00B0F0"/>
          </a:solidFill>
          <a:ln>
            <a:solidFill>
              <a:srgbClr val="0070C0"/>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smtClean="0"/>
              <a:t>KAFKA MESSAGE QUEUE</a:t>
            </a:r>
            <a:endParaRPr lang="en-US" sz="1050" dirty="0"/>
          </a:p>
        </p:txBody>
      </p:sp>
      <p:sp>
        <p:nvSpPr>
          <p:cNvPr id="92" name="Rectangle 91"/>
          <p:cNvSpPr/>
          <p:nvPr/>
        </p:nvSpPr>
        <p:spPr>
          <a:xfrm>
            <a:off x="457898" y="501292"/>
            <a:ext cx="879342" cy="609600"/>
          </a:xfrm>
          <a:prstGeom prst="rect">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solidFill>
                  <a:schemeClr val="bg2">
                    <a:lumMod val="90000"/>
                  </a:schemeClr>
                </a:solidFill>
              </a:rPr>
              <a:t>INITIATOR PROCESS</a:t>
            </a:r>
          </a:p>
        </p:txBody>
      </p:sp>
      <p:sp>
        <p:nvSpPr>
          <p:cNvPr id="93" name="Up Arrow 92"/>
          <p:cNvSpPr/>
          <p:nvPr/>
        </p:nvSpPr>
        <p:spPr>
          <a:xfrm>
            <a:off x="524301" y="1097535"/>
            <a:ext cx="169233" cy="363350"/>
          </a:xfrm>
          <a:prstGeom prst="upArrow">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solidFill>
                <a:schemeClr val="bg2">
                  <a:lumMod val="90000"/>
                </a:schemeClr>
              </a:solidFill>
            </a:endParaRPr>
          </a:p>
        </p:txBody>
      </p:sp>
      <p:sp>
        <p:nvSpPr>
          <p:cNvPr id="95" name="Down Arrow 94"/>
          <p:cNvSpPr/>
          <p:nvPr/>
        </p:nvSpPr>
        <p:spPr>
          <a:xfrm>
            <a:off x="7931617" y="790823"/>
            <a:ext cx="173310" cy="668150"/>
          </a:xfrm>
          <a:prstGeom prst="downArrow">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solidFill>
                <a:schemeClr val="bg2">
                  <a:lumMod val="90000"/>
                </a:schemeClr>
              </a:solidFill>
            </a:endParaRPr>
          </a:p>
        </p:txBody>
      </p:sp>
      <p:sp>
        <p:nvSpPr>
          <p:cNvPr id="98" name="Down Arrow 97"/>
          <p:cNvSpPr/>
          <p:nvPr/>
        </p:nvSpPr>
        <p:spPr>
          <a:xfrm>
            <a:off x="9958712" y="788851"/>
            <a:ext cx="172799" cy="678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cxnSp>
        <p:nvCxnSpPr>
          <p:cNvPr id="101" name="Straight Arrow Connector 100"/>
          <p:cNvCxnSpPr>
            <a:stCxn id="83" idx="3"/>
            <a:endCxn id="103" idx="1"/>
          </p:cNvCxnSpPr>
          <p:nvPr/>
        </p:nvCxnSpPr>
        <p:spPr>
          <a:xfrm flipV="1">
            <a:off x="9642320" y="803706"/>
            <a:ext cx="756826" cy="4071"/>
          </a:xfrm>
          <a:prstGeom prst="straightConnector1">
            <a:avLst/>
          </a:prstGeom>
        </p:spPr>
        <p:style>
          <a:lnRef idx="2">
            <a:schemeClr val="accent1">
              <a:shade val="50000"/>
            </a:schemeClr>
          </a:lnRef>
          <a:fillRef idx="1">
            <a:schemeClr val="accent1"/>
          </a:fillRef>
          <a:effectRef idx="0">
            <a:schemeClr val="accent1"/>
          </a:effectRef>
          <a:fontRef idx="minor">
            <a:schemeClr val="lt1"/>
          </a:fontRef>
        </p:style>
      </p:cxnSp>
      <p:sp>
        <p:nvSpPr>
          <p:cNvPr id="102" name="Down Arrow 101"/>
          <p:cNvSpPr/>
          <p:nvPr/>
        </p:nvSpPr>
        <p:spPr>
          <a:xfrm>
            <a:off x="5661671" y="790823"/>
            <a:ext cx="173310" cy="668150"/>
          </a:xfrm>
          <a:prstGeom prst="downArrow">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solidFill>
                <a:schemeClr val="bg2">
                  <a:lumMod val="90000"/>
                </a:schemeClr>
              </a:solidFill>
            </a:endParaRPr>
          </a:p>
        </p:txBody>
      </p:sp>
      <p:sp>
        <p:nvSpPr>
          <p:cNvPr id="103" name="Rectangle 102"/>
          <p:cNvSpPr/>
          <p:nvPr/>
        </p:nvSpPr>
        <p:spPr>
          <a:xfrm>
            <a:off x="10399146" y="498906"/>
            <a:ext cx="1171536" cy="609600"/>
          </a:xfrm>
          <a:prstGeom prst="rect">
            <a:avLst/>
          </a:prstGeom>
          <a:ln>
            <a:solidFill>
              <a:schemeClr val="bg2">
                <a:lumMod val="9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solidFill>
                  <a:schemeClr val="bg2">
                    <a:lumMod val="90000"/>
                  </a:schemeClr>
                </a:solidFill>
              </a:rPr>
              <a:t>END OF THE INBOUND PROCESS</a:t>
            </a:r>
          </a:p>
        </p:txBody>
      </p:sp>
      <p:sp>
        <p:nvSpPr>
          <p:cNvPr id="75" name="TextBox 74"/>
          <p:cNvSpPr txBox="1"/>
          <p:nvPr/>
        </p:nvSpPr>
        <p:spPr>
          <a:xfrm rot="16200000">
            <a:off x="11015936" y="2780911"/>
            <a:ext cx="779514" cy="338554"/>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1600" dirty="0" smtClean="0">
                <a:solidFill>
                  <a:schemeClr val="tx2">
                    <a:lumMod val="90000"/>
                    <a:lumOff val="10000"/>
                  </a:schemeClr>
                </a:solidFill>
              </a:rPr>
              <a:t>TIBCO</a:t>
            </a:r>
            <a:endParaRPr lang="en-US" sz="1000" dirty="0">
              <a:solidFill>
                <a:schemeClr val="tx2">
                  <a:lumMod val="90000"/>
                  <a:lumOff val="10000"/>
                </a:schemeClr>
              </a:solidFill>
            </a:endParaRPr>
          </a:p>
        </p:txBody>
      </p:sp>
      <p:cxnSp>
        <p:nvCxnSpPr>
          <p:cNvPr id="7" name="Elbow Connector 6"/>
          <p:cNvCxnSpPr>
            <a:stCxn id="156" idx="3"/>
            <a:endCxn id="81" idx="1"/>
          </p:cNvCxnSpPr>
          <p:nvPr/>
        </p:nvCxnSpPr>
        <p:spPr>
          <a:xfrm flipV="1">
            <a:off x="10952943" y="2855454"/>
            <a:ext cx="653295" cy="116919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75789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Rectangle 177"/>
          <p:cNvSpPr/>
          <p:nvPr/>
        </p:nvSpPr>
        <p:spPr>
          <a:xfrm>
            <a:off x="1482368" y="1911888"/>
            <a:ext cx="9643234" cy="4573044"/>
          </a:xfrm>
          <a:prstGeom prst="rect">
            <a:avLst/>
          </a:prstGeom>
          <a:ln w="60325" cmpd="thickThin">
            <a:solidFill>
              <a:schemeClr val="accent2">
                <a:lumMod val="7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a:t>
            </a:r>
            <a:endParaRPr lang="en-US" dirty="0"/>
          </a:p>
        </p:txBody>
      </p:sp>
      <p:sp>
        <p:nvSpPr>
          <p:cNvPr id="8" name="Rectangle 7"/>
          <p:cNvSpPr/>
          <p:nvPr/>
        </p:nvSpPr>
        <p:spPr>
          <a:xfrm>
            <a:off x="9658752" y="2086376"/>
            <a:ext cx="1294191" cy="3438658"/>
          </a:xfrm>
          <a:prstGeom prst="rect">
            <a:avLst/>
          </a:prstGeom>
          <a:solidFill>
            <a:schemeClr val="accent2">
              <a:lumMod val="60000"/>
              <a:lumOff val="4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endParaRPr lang="en-US" sz="1100" dirty="0"/>
          </a:p>
        </p:txBody>
      </p:sp>
      <p:sp>
        <p:nvSpPr>
          <p:cNvPr id="92" name="Rectangle 91"/>
          <p:cNvSpPr/>
          <p:nvPr/>
        </p:nvSpPr>
        <p:spPr>
          <a:xfrm>
            <a:off x="9833690" y="2296729"/>
            <a:ext cx="960543" cy="2976400"/>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endParaRPr lang="en-US" sz="1100"/>
          </a:p>
        </p:txBody>
      </p:sp>
      <p:sp>
        <p:nvSpPr>
          <p:cNvPr id="6" name="Rectangle 5"/>
          <p:cNvSpPr/>
          <p:nvPr/>
        </p:nvSpPr>
        <p:spPr>
          <a:xfrm>
            <a:off x="1638052" y="2296729"/>
            <a:ext cx="896964" cy="3228304"/>
          </a:xfrm>
          <a:prstGeom prst="rect">
            <a:avLst/>
          </a:prstGeom>
          <a:solidFill>
            <a:schemeClr val="accent2">
              <a:lumMod val="60000"/>
              <a:lumOff val="4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endParaRPr lang="en-US" sz="1100" dirty="0"/>
          </a:p>
        </p:txBody>
      </p:sp>
      <p:sp>
        <p:nvSpPr>
          <p:cNvPr id="7" name="Rectangle 6"/>
          <p:cNvSpPr/>
          <p:nvPr/>
        </p:nvSpPr>
        <p:spPr>
          <a:xfrm>
            <a:off x="3390501" y="2298876"/>
            <a:ext cx="4964722" cy="3251055"/>
          </a:xfrm>
          <a:prstGeom prst="rect">
            <a:avLst/>
          </a:prstGeom>
          <a:solidFill>
            <a:schemeClr val="accent6">
              <a:lumMod val="40000"/>
              <a:lumOff val="60000"/>
            </a:schemeClr>
          </a:solidFill>
          <a:ln w="34925">
            <a:solidFill>
              <a:schemeClr val="accent6">
                <a:lumMod val="75000"/>
              </a:schemeClr>
            </a:solidFill>
            <a:prstDash val="dash"/>
          </a:ln>
          <a:scene3d>
            <a:camera prst="orthographicFront"/>
            <a:lightRig rig="threePt" dir="t"/>
          </a:scene3d>
          <a:sp3d extrusionH="76200">
            <a:bevelT w="165100" prst="coolSlant"/>
            <a:extrusionClr>
              <a:schemeClr val="bg1">
                <a:lumMod val="65000"/>
              </a:schemeClr>
            </a:extrusionClr>
          </a:sp3d>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5" name="Flowchart: Multidocument 24"/>
          <p:cNvSpPr/>
          <p:nvPr/>
        </p:nvSpPr>
        <p:spPr>
          <a:xfrm>
            <a:off x="1702279" y="4137727"/>
            <a:ext cx="746971" cy="830414"/>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RELTIO XREF</a:t>
            </a:r>
          </a:p>
          <a:p>
            <a:pPr algn="ctr"/>
            <a:r>
              <a:rPr lang="en-US" sz="900" dirty="0" smtClean="0"/>
              <a:t>DELTA FILES</a:t>
            </a:r>
            <a:endParaRPr lang="en-US" sz="1050" dirty="0"/>
          </a:p>
        </p:txBody>
      </p:sp>
      <p:sp>
        <p:nvSpPr>
          <p:cNvPr id="26" name="Flowchart: Multidocument 25"/>
          <p:cNvSpPr/>
          <p:nvPr/>
        </p:nvSpPr>
        <p:spPr>
          <a:xfrm>
            <a:off x="1713311" y="2751599"/>
            <a:ext cx="746971" cy="854660"/>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RELTIO MASTER DELTA FILES</a:t>
            </a:r>
            <a:endParaRPr lang="en-US" sz="900" dirty="0"/>
          </a:p>
        </p:txBody>
      </p:sp>
      <p:cxnSp>
        <p:nvCxnSpPr>
          <p:cNvPr id="30" name="Elbow Connector 29"/>
          <p:cNvCxnSpPr>
            <a:stCxn id="70" idx="3"/>
            <a:endCxn id="25" idx="1"/>
          </p:cNvCxnSpPr>
          <p:nvPr/>
        </p:nvCxnSpPr>
        <p:spPr>
          <a:xfrm>
            <a:off x="585689" y="4124589"/>
            <a:ext cx="1116590" cy="42834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9980720" y="2298877"/>
            <a:ext cx="875767" cy="276999"/>
          </a:xfrm>
          <a:prstGeom prst="rect">
            <a:avLst/>
          </a:prstGeom>
          <a:noFill/>
        </p:spPr>
        <p:txBody>
          <a:bodyPr wrap="square" rtlCol="0">
            <a:spAutoFit/>
          </a:bodyPr>
          <a:lstStyle/>
          <a:p>
            <a:r>
              <a:rPr lang="en-US" sz="1200" dirty="0" smtClean="0"/>
              <a:t>MASTER</a:t>
            </a:r>
            <a:endParaRPr lang="en-US" sz="1200" dirty="0"/>
          </a:p>
        </p:txBody>
      </p:sp>
      <p:pic>
        <p:nvPicPr>
          <p:cNvPr id="136" name="Picture 135"/>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colorTemperature colorTemp="7790"/>
                    </a14:imgEffect>
                    <a14:imgEffect>
                      <a14:saturation sat="211000"/>
                    </a14:imgEffect>
                    <a14:imgEffect>
                      <a14:brightnessContrast bright="37000" contrast="30000"/>
                    </a14:imgEffect>
                  </a14:imgLayer>
                </a14:imgProps>
              </a:ext>
              <a:ext uri="{28A0092B-C50C-407E-A947-70E740481C1C}">
                <a14:useLocalDpi xmlns:a14="http://schemas.microsoft.com/office/drawing/2010/main" val="0"/>
              </a:ext>
            </a:extLst>
          </a:blip>
          <a:srcRect/>
          <a:stretch>
            <a:fillRect/>
          </a:stretch>
        </p:blipFill>
        <p:spPr bwMode="auto">
          <a:xfrm rot="16200000">
            <a:off x="8127837" y="3581768"/>
            <a:ext cx="1602984" cy="205513"/>
          </a:xfrm>
          <a:prstGeom prst="rect">
            <a:avLst/>
          </a:prstGeom>
          <a:solidFill>
            <a:schemeClr val="bg1"/>
          </a:solid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dist="35921" dir="2700000" algn="ctr" rotWithShape="0">
                    <a:schemeClr val="bg2"/>
                  </a:outerShdw>
                </a:effectLst>
              </a14:hiddenEffects>
            </a:ext>
          </a:extLst>
        </p:spPr>
      </p:pic>
      <p:sp>
        <p:nvSpPr>
          <p:cNvPr id="160" name="Rectangle 159"/>
          <p:cNvSpPr/>
          <p:nvPr/>
        </p:nvSpPr>
        <p:spPr>
          <a:xfrm rot="5400000">
            <a:off x="4524876" y="5081338"/>
            <a:ext cx="312920" cy="1478926"/>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900" dirty="0"/>
              <a:t>ARCHIVAL ZONE</a:t>
            </a:r>
          </a:p>
        </p:txBody>
      </p:sp>
      <p:sp>
        <p:nvSpPr>
          <p:cNvPr id="167" name="TextBox 166"/>
          <p:cNvSpPr txBox="1"/>
          <p:nvPr/>
        </p:nvSpPr>
        <p:spPr>
          <a:xfrm>
            <a:off x="1453766" y="5620001"/>
            <a:ext cx="998424" cy="276999"/>
          </a:xfrm>
          <a:prstGeom prst="rect">
            <a:avLst/>
          </a:prstGeom>
          <a:noFill/>
        </p:spPr>
        <p:txBody>
          <a:bodyPr wrap="square" rtlCol="0">
            <a:spAutoFit/>
          </a:bodyPr>
          <a:lstStyle/>
          <a:p>
            <a:r>
              <a:rPr lang="en-US" sz="1200" b="1" dirty="0" smtClean="0"/>
              <a:t>RAW ZONE</a:t>
            </a:r>
            <a:endParaRPr lang="en-US" sz="1200" b="1" dirty="0"/>
          </a:p>
        </p:txBody>
      </p:sp>
      <p:sp>
        <p:nvSpPr>
          <p:cNvPr id="168" name="TextBox 167"/>
          <p:cNvSpPr txBox="1"/>
          <p:nvPr/>
        </p:nvSpPr>
        <p:spPr>
          <a:xfrm>
            <a:off x="5474971" y="5659037"/>
            <a:ext cx="1179552" cy="276999"/>
          </a:xfrm>
          <a:prstGeom prst="rect">
            <a:avLst/>
          </a:prstGeom>
          <a:noFill/>
        </p:spPr>
        <p:txBody>
          <a:bodyPr wrap="square" rtlCol="0">
            <a:spAutoFit/>
          </a:bodyPr>
          <a:lstStyle/>
          <a:p>
            <a:r>
              <a:rPr lang="en-US" sz="1200" b="1" dirty="0" smtClean="0"/>
              <a:t>PROCESS</a:t>
            </a:r>
            <a:endParaRPr lang="en-US" sz="1200" b="1" dirty="0"/>
          </a:p>
        </p:txBody>
      </p:sp>
      <p:sp>
        <p:nvSpPr>
          <p:cNvPr id="169" name="TextBox 168"/>
          <p:cNvSpPr txBox="1"/>
          <p:nvPr/>
        </p:nvSpPr>
        <p:spPr>
          <a:xfrm>
            <a:off x="9803651" y="5644010"/>
            <a:ext cx="1291614" cy="276999"/>
          </a:xfrm>
          <a:prstGeom prst="rect">
            <a:avLst/>
          </a:prstGeom>
          <a:noFill/>
        </p:spPr>
        <p:txBody>
          <a:bodyPr wrap="square" rtlCol="0">
            <a:spAutoFit/>
          </a:bodyPr>
          <a:lstStyle/>
          <a:p>
            <a:r>
              <a:rPr lang="en-US" sz="1200" b="1" dirty="0" smtClean="0"/>
              <a:t>FOR PURPOSE</a:t>
            </a:r>
            <a:endParaRPr lang="en-US" sz="1200" b="1" dirty="0"/>
          </a:p>
        </p:txBody>
      </p:sp>
      <p:sp>
        <p:nvSpPr>
          <p:cNvPr id="173" name="TextBox 172"/>
          <p:cNvSpPr txBox="1"/>
          <p:nvPr/>
        </p:nvSpPr>
        <p:spPr>
          <a:xfrm>
            <a:off x="5578518" y="6207933"/>
            <a:ext cx="2213737" cy="276999"/>
          </a:xfrm>
          <a:prstGeom prst="rect">
            <a:avLst/>
          </a:prstGeom>
          <a:noFill/>
        </p:spPr>
        <p:txBody>
          <a:bodyPr wrap="square" rtlCol="0">
            <a:spAutoFit/>
          </a:bodyPr>
          <a:lstStyle/>
          <a:p>
            <a:r>
              <a:rPr lang="en-US" sz="1200" dirty="0" smtClean="0"/>
              <a:t>DATA LAKE (HADOOP CLUSTER)</a:t>
            </a:r>
            <a:endParaRPr lang="en-US" sz="1200" dirty="0"/>
          </a:p>
        </p:txBody>
      </p:sp>
      <p:pic>
        <p:nvPicPr>
          <p:cNvPr id="186" name="Picture 18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1895187" y="3669283"/>
            <a:ext cx="1696645" cy="193181"/>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dist="35921" dir="2700000" algn="ctr" rotWithShape="0">
                    <a:schemeClr val="bg2"/>
                  </a:outerShdw>
                </a:effectLst>
              </a14:hiddenEffects>
            </a:ext>
          </a:extLst>
        </p:spPr>
      </p:pic>
      <p:sp>
        <p:nvSpPr>
          <p:cNvPr id="90" name="Rectangle 89"/>
          <p:cNvSpPr/>
          <p:nvPr/>
        </p:nvSpPr>
        <p:spPr>
          <a:xfrm>
            <a:off x="11655630" y="3592670"/>
            <a:ext cx="368251" cy="2015874"/>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MFT</a:t>
            </a:r>
            <a:endParaRPr lang="en-US" sz="600" b="1" dirty="0"/>
          </a:p>
        </p:txBody>
      </p:sp>
      <p:cxnSp>
        <p:nvCxnSpPr>
          <p:cNvPr id="19" name="Elbow Connector 18"/>
          <p:cNvCxnSpPr>
            <a:stCxn id="8" idx="3"/>
            <a:endCxn id="90" idx="1"/>
          </p:cNvCxnSpPr>
          <p:nvPr/>
        </p:nvCxnSpPr>
        <p:spPr>
          <a:xfrm>
            <a:off x="10952943" y="3805705"/>
            <a:ext cx="702687" cy="79490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Elbow Connector 2"/>
          <p:cNvCxnSpPr>
            <a:stCxn id="70" idx="3"/>
            <a:endCxn id="26" idx="1"/>
          </p:cNvCxnSpPr>
          <p:nvPr/>
        </p:nvCxnSpPr>
        <p:spPr>
          <a:xfrm flipV="1">
            <a:off x="585689" y="3178929"/>
            <a:ext cx="1127622" cy="9456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Oval 102"/>
          <p:cNvSpPr>
            <a:spLocks noChangeAspect="1"/>
          </p:cNvSpPr>
          <p:nvPr/>
        </p:nvSpPr>
        <p:spPr>
          <a:xfrm rot="5400000">
            <a:off x="428379" y="2203338"/>
            <a:ext cx="280140" cy="431745"/>
          </a:xfrm>
          <a:prstGeom prst="ellipse">
            <a:avLst/>
          </a:prstGeom>
          <a:solidFill>
            <a:srgbClr val="FF9966"/>
          </a:solidFill>
          <a:ln>
            <a:noFill/>
          </a:ln>
        </p:spPr>
        <p:style>
          <a:lnRef idx="2">
            <a:schemeClr val="accent1">
              <a:shade val="50000"/>
            </a:schemeClr>
          </a:lnRef>
          <a:fillRef idx="1">
            <a:schemeClr val="accent1"/>
          </a:fillRef>
          <a:effectRef idx="0">
            <a:schemeClr val="accent1"/>
          </a:effectRef>
          <a:fontRef idx="minor">
            <a:schemeClr val="lt1"/>
          </a:fontRef>
        </p:style>
        <p:txBody>
          <a:bodyPr lIns="68233" tIns="34116" rIns="68233" bIns="34116" rtlCol="0" anchor="ctr"/>
          <a:lstStyle/>
          <a:p>
            <a:pPr algn="ctr"/>
            <a:endParaRPr lang="en-US" sz="800" dirty="0">
              <a:latin typeface="Calibri" panose="020F0502020204030204" pitchFamily="34" charset="0"/>
              <a:cs typeface="Calibri" panose="020F0502020204030204" pitchFamily="34" charset="0"/>
            </a:endParaRPr>
          </a:p>
        </p:txBody>
      </p:sp>
      <p:sp>
        <p:nvSpPr>
          <p:cNvPr id="104" name="Oval 103"/>
          <p:cNvSpPr>
            <a:spLocks noChangeAspect="1"/>
          </p:cNvSpPr>
          <p:nvPr/>
        </p:nvSpPr>
        <p:spPr>
          <a:xfrm rot="3168697">
            <a:off x="428974" y="2062154"/>
            <a:ext cx="168085" cy="367327"/>
          </a:xfrm>
          <a:prstGeom prst="ellipse">
            <a:avLst/>
          </a:prstGeom>
          <a:solidFill>
            <a:srgbClr val="FF9966"/>
          </a:solidFill>
          <a:ln>
            <a:noFill/>
          </a:ln>
        </p:spPr>
        <p:style>
          <a:lnRef idx="2">
            <a:schemeClr val="accent1">
              <a:shade val="50000"/>
            </a:schemeClr>
          </a:lnRef>
          <a:fillRef idx="1">
            <a:schemeClr val="accent1"/>
          </a:fillRef>
          <a:effectRef idx="0">
            <a:schemeClr val="accent1"/>
          </a:effectRef>
          <a:fontRef idx="minor">
            <a:schemeClr val="lt1"/>
          </a:fontRef>
        </p:style>
        <p:txBody>
          <a:bodyPr lIns="68233" tIns="34116" rIns="68233" bIns="34116" rtlCol="0" anchor="ctr"/>
          <a:lstStyle/>
          <a:p>
            <a:pPr algn="ctr"/>
            <a:endParaRPr lang="en-US" sz="800" dirty="0">
              <a:latin typeface="Calibri" panose="020F0502020204030204" pitchFamily="34" charset="0"/>
              <a:cs typeface="Calibri" panose="020F0502020204030204" pitchFamily="34" charset="0"/>
            </a:endParaRPr>
          </a:p>
        </p:txBody>
      </p:sp>
      <p:sp>
        <p:nvSpPr>
          <p:cNvPr id="105" name="Round Same Side Corner Rectangle 104"/>
          <p:cNvSpPr/>
          <p:nvPr/>
        </p:nvSpPr>
        <p:spPr>
          <a:xfrm rot="5400000" flipV="1">
            <a:off x="29493" y="2277572"/>
            <a:ext cx="511793" cy="225444"/>
          </a:xfrm>
          <a:prstGeom prst="round2SameRect">
            <a:avLst>
              <a:gd name="adj1" fmla="val 50000"/>
              <a:gd name="adj2" fmla="val 0"/>
            </a:avLst>
          </a:prstGeom>
          <a:solidFill>
            <a:srgbClr val="FF9966"/>
          </a:solidFill>
          <a:ln>
            <a:noFill/>
          </a:ln>
        </p:spPr>
        <p:style>
          <a:lnRef idx="2">
            <a:schemeClr val="accent1">
              <a:shade val="50000"/>
            </a:schemeClr>
          </a:lnRef>
          <a:fillRef idx="1">
            <a:schemeClr val="accent1"/>
          </a:fillRef>
          <a:effectRef idx="0">
            <a:schemeClr val="accent1"/>
          </a:effectRef>
          <a:fontRef idx="minor">
            <a:schemeClr val="lt1"/>
          </a:fontRef>
        </p:style>
        <p:txBody>
          <a:bodyPr lIns="68233" tIns="34116" rIns="68233" bIns="34116" rtlCol="0" anchor="ctr"/>
          <a:lstStyle/>
          <a:p>
            <a:pPr algn="ctr"/>
            <a:endParaRPr lang="en-US" sz="800" dirty="0">
              <a:latin typeface="Calibri" panose="020F0502020204030204" pitchFamily="34" charset="0"/>
              <a:cs typeface="Calibri" panose="020F0502020204030204" pitchFamily="34" charset="0"/>
            </a:endParaRPr>
          </a:p>
        </p:txBody>
      </p:sp>
      <p:sp>
        <p:nvSpPr>
          <p:cNvPr id="108" name="Rectangle 107"/>
          <p:cNvSpPr/>
          <p:nvPr/>
        </p:nvSpPr>
        <p:spPr>
          <a:xfrm rot="5400000">
            <a:off x="124613" y="2243260"/>
            <a:ext cx="585253" cy="257703"/>
          </a:xfrm>
          <a:prstGeom prst="rect">
            <a:avLst/>
          </a:prstGeom>
          <a:solidFill>
            <a:srgbClr val="FF9966"/>
          </a:solidFill>
        </p:spPr>
        <p:txBody>
          <a:bodyPr wrap="none" lIns="9144" tIns="9144" rIns="9144" bIns="9144">
            <a:spAutoFit/>
          </a:bodyPr>
          <a:lstStyle/>
          <a:p>
            <a:pPr algn="ctr"/>
            <a:r>
              <a:rPr lang="en-US" sz="800" dirty="0">
                <a:solidFill>
                  <a:schemeClr val="lt1"/>
                </a:solidFill>
                <a:latin typeface="Calibri" panose="020F0502020204030204" pitchFamily="34" charset="0"/>
                <a:cs typeface="Calibri" panose="020F0502020204030204" pitchFamily="34" charset="0"/>
              </a:rPr>
              <a:t>Reltio</a:t>
            </a:r>
          </a:p>
          <a:p>
            <a:pPr algn="ctr"/>
            <a:r>
              <a:rPr lang="en-US" sz="800" dirty="0">
                <a:solidFill>
                  <a:schemeClr val="lt1"/>
                </a:solidFill>
                <a:latin typeface="Calibri" panose="020F0502020204030204" pitchFamily="34" charset="0"/>
                <a:cs typeface="Calibri" panose="020F0502020204030204" pitchFamily="34" charset="0"/>
              </a:rPr>
              <a:t>MDM Tenant</a:t>
            </a:r>
          </a:p>
        </p:txBody>
      </p:sp>
      <p:cxnSp>
        <p:nvCxnSpPr>
          <p:cNvPr id="4" name="Straight Arrow Connector 3"/>
          <p:cNvCxnSpPr>
            <a:stCxn id="108" idx="3"/>
            <a:endCxn id="70" idx="0"/>
          </p:cNvCxnSpPr>
          <p:nvPr/>
        </p:nvCxnSpPr>
        <p:spPr>
          <a:xfrm flipH="1">
            <a:off x="401564" y="2664738"/>
            <a:ext cx="15675" cy="451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Flowchart: Multidocument 117"/>
          <p:cNvSpPr/>
          <p:nvPr/>
        </p:nvSpPr>
        <p:spPr>
          <a:xfrm>
            <a:off x="9941158" y="4172357"/>
            <a:ext cx="746971" cy="631065"/>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RELTIO XREF</a:t>
            </a:r>
          </a:p>
          <a:p>
            <a:pPr algn="ctr"/>
            <a:r>
              <a:rPr lang="en-US" sz="900" dirty="0" smtClean="0"/>
              <a:t>FILES</a:t>
            </a:r>
            <a:endParaRPr lang="en-US" sz="1050" dirty="0"/>
          </a:p>
        </p:txBody>
      </p:sp>
      <p:sp>
        <p:nvSpPr>
          <p:cNvPr id="121" name="Flowchart: Multidocument 120"/>
          <p:cNvSpPr/>
          <p:nvPr/>
        </p:nvSpPr>
        <p:spPr>
          <a:xfrm>
            <a:off x="9952190" y="2786229"/>
            <a:ext cx="746971" cy="631065"/>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RELTIO MASTER </a:t>
            </a:r>
            <a:r>
              <a:rPr lang="en-US" sz="900" dirty="0"/>
              <a:t>FILES</a:t>
            </a:r>
          </a:p>
        </p:txBody>
      </p:sp>
      <p:sp>
        <p:nvSpPr>
          <p:cNvPr id="130" name="Flowchart: Multidocument 129"/>
          <p:cNvSpPr/>
          <p:nvPr/>
        </p:nvSpPr>
        <p:spPr>
          <a:xfrm>
            <a:off x="3537067" y="4201624"/>
            <a:ext cx="746971" cy="830414"/>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RELTIO XREF</a:t>
            </a:r>
          </a:p>
          <a:p>
            <a:pPr algn="ctr"/>
            <a:r>
              <a:rPr lang="en-US" sz="900" dirty="0" smtClean="0"/>
              <a:t>DELTA FILES</a:t>
            </a:r>
            <a:endParaRPr lang="en-US" sz="1050" dirty="0"/>
          </a:p>
        </p:txBody>
      </p:sp>
      <p:sp>
        <p:nvSpPr>
          <p:cNvPr id="131" name="Flowchart: Multidocument 130"/>
          <p:cNvSpPr/>
          <p:nvPr/>
        </p:nvSpPr>
        <p:spPr>
          <a:xfrm>
            <a:off x="3530812" y="2722011"/>
            <a:ext cx="746971" cy="854660"/>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RELTIO MASTER DELTA FILES</a:t>
            </a:r>
            <a:endParaRPr lang="en-US" sz="900" dirty="0"/>
          </a:p>
        </p:txBody>
      </p:sp>
      <p:sp>
        <p:nvSpPr>
          <p:cNvPr id="140" name="Rectangle 139"/>
          <p:cNvSpPr/>
          <p:nvPr/>
        </p:nvSpPr>
        <p:spPr>
          <a:xfrm>
            <a:off x="5367970" y="3418566"/>
            <a:ext cx="1393934" cy="581492"/>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UPDATE/INSERT ON EXISTING MASTER/XREF RECORDS</a:t>
            </a:r>
            <a:endParaRPr lang="en-US" sz="900" dirty="0"/>
          </a:p>
        </p:txBody>
      </p:sp>
      <p:cxnSp>
        <p:nvCxnSpPr>
          <p:cNvPr id="17" name="Elbow Connector 16"/>
          <p:cNvCxnSpPr>
            <a:stCxn id="131" idx="3"/>
            <a:endCxn id="140" idx="1"/>
          </p:cNvCxnSpPr>
          <p:nvPr/>
        </p:nvCxnSpPr>
        <p:spPr>
          <a:xfrm>
            <a:off x="4277783" y="3149341"/>
            <a:ext cx="1090187" cy="5599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30" idx="3"/>
            <a:endCxn id="140" idx="1"/>
          </p:cNvCxnSpPr>
          <p:nvPr/>
        </p:nvCxnSpPr>
        <p:spPr>
          <a:xfrm flipV="1">
            <a:off x="4284038" y="3709312"/>
            <a:ext cx="1083932" cy="9075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21" idx="0"/>
            <a:endCxn id="140" idx="0"/>
          </p:cNvCxnSpPr>
          <p:nvPr/>
        </p:nvCxnSpPr>
        <p:spPr>
          <a:xfrm rot="16200000" flipH="1" flipV="1">
            <a:off x="7904832" y="946333"/>
            <a:ext cx="632337" cy="4312127"/>
          </a:xfrm>
          <a:prstGeom prst="bentConnector3">
            <a:avLst>
              <a:gd name="adj1" fmla="val -36152"/>
            </a:avLst>
          </a:prstGeom>
          <a:ln w="53975" cmpd="sng">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27" name="Elbow Connector 226"/>
          <p:cNvCxnSpPr>
            <a:stCxn id="118" idx="0"/>
            <a:endCxn id="140" idx="3"/>
          </p:cNvCxnSpPr>
          <p:nvPr/>
        </p:nvCxnSpPr>
        <p:spPr>
          <a:xfrm rot="16200000" flipV="1">
            <a:off x="8332446" y="2138771"/>
            <a:ext cx="463045" cy="3604128"/>
          </a:xfrm>
          <a:prstGeom prst="bentConnector2">
            <a:avLst/>
          </a:prstGeom>
          <a:ln w="53975" cmpd="sng">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29" name="Elbow Connector 228"/>
          <p:cNvCxnSpPr>
            <a:stCxn id="140" idx="2"/>
            <a:endCxn id="118" idx="1"/>
          </p:cNvCxnSpPr>
          <p:nvPr/>
        </p:nvCxnSpPr>
        <p:spPr>
          <a:xfrm rot="16200000" flipH="1">
            <a:off x="7759131" y="2305863"/>
            <a:ext cx="487832" cy="38762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1" name="Elbow Connector 230"/>
          <p:cNvCxnSpPr>
            <a:stCxn id="140" idx="2"/>
            <a:endCxn id="121" idx="1"/>
          </p:cNvCxnSpPr>
          <p:nvPr/>
        </p:nvCxnSpPr>
        <p:spPr>
          <a:xfrm rot="5400000" flipH="1" flipV="1">
            <a:off x="7559415" y="1607283"/>
            <a:ext cx="898296" cy="3887253"/>
          </a:xfrm>
          <a:prstGeom prst="bentConnector4">
            <a:avLst>
              <a:gd name="adj1" fmla="val -25448"/>
              <a:gd name="adj2" fmla="val 66254"/>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993966" y="2500338"/>
            <a:ext cx="770610" cy="553998"/>
          </a:xfrm>
          <a:prstGeom prst="rect">
            <a:avLst/>
          </a:prstGeom>
          <a:noFill/>
        </p:spPr>
        <p:txBody>
          <a:bodyPr wrap="square" rtlCol="0">
            <a:spAutoFit/>
          </a:bodyPr>
          <a:lstStyle/>
          <a:p>
            <a:r>
              <a:rPr lang="en-US" sz="1000" dirty="0" smtClean="0"/>
              <a:t>MASTER RECORD LOOKUP</a:t>
            </a:r>
            <a:endParaRPr lang="en-US" sz="1000" dirty="0"/>
          </a:p>
        </p:txBody>
      </p:sp>
      <p:sp>
        <p:nvSpPr>
          <p:cNvPr id="143" name="TextBox 142"/>
          <p:cNvSpPr txBox="1"/>
          <p:nvPr/>
        </p:nvSpPr>
        <p:spPr>
          <a:xfrm>
            <a:off x="7745661" y="3214873"/>
            <a:ext cx="770610" cy="553998"/>
          </a:xfrm>
          <a:prstGeom prst="rect">
            <a:avLst/>
          </a:prstGeom>
          <a:noFill/>
        </p:spPr>
        <p:txBody>
          <a:bodyPr wrap="square" rtlCol="0">
            <a:spAutoFit/>
          </a:bodyPr>
          <a:lstStyle/>
          <a:p>
            <a:r>
              <a:rPr lang="en-US" sz="1000" dirty="0" smtClean="0"/>
              <a:t>XREF RECORD LOOKUP</a:t>
            </a:r>
            <a:endParaRPr lang="en-US" sz="1000" dirty="0"/>
          </a:p>
        </p:txBody>
      </p:sp>
      <p:cxnSp>
        <p:nvCxnSpPr>
          <p:cNvPr id="236" name="Elbow Connector 235"/>
          <p:cNvCxnSpPr>
            <a:stCxn id="26" idx="3"/>
            <a:endCxn id="131" idx="1"/>
          </p:cNvCxnSpPr>
          <p:nvPr/>
        </p:nvCxnSpPr>
        <p:spPr>
          <a:xfrm flipV="1">
            <a:off x="2460282" y="3149341"/>
            <a:ext cx="1070530" cy="295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8" name="Elbow Connector 237"/>
          <p:cNvCxnSpPr>
            <a:endCxn id="130" idx="1"/>
          </p:cNvCxnSpPr>
          <p:nvPr/>
        </p:nvCxnSpPr>
        <p:spPr>
          <a:xfrm>
            <a:off x="2142395" y="4549509"/>
            <a:ext cx="1394672" cy="673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9" name="Elbow Connector 248"/>
          <p:cNvCxnSpPr/>
          <p:nvPr/>
        </p:nvCxnSpPr>
        <p:spPr>
          <a:xfrm rot="5400000">
            <a:off x="3948013" y="4470659"/>
            <a:ext cx="1949724" cy="427033"/>
          </a:xfrm>
          <a:prstGeom prst="bentConnector3">
            <a:avLst>
              <a:gd name="adj1" fmla="val 72367"/>
            </a:avLst>
          </a:prstGeom>
          <a:ln>
            <a:tailEnd type="triangle"/>
          </a:ln>
        </p:spPr>
        <p:style>
          <a:lnRef idx="1">
            <a:schemeClr val="accent1"/>
          </a:lnRef>
          <a:fillRef idx="0">
            <a:schemeClr val="accent1"/>
          </a:fillRef>
          <a:effectRef idx="0">
            <a:schemeClr val="accent1"/>
          </a:effectRef>
          <a:fontRef idx="minor">
            <a:schemeClr val="tx1"/>
          </a:fontRef>
        </p:style>
      </p:cxnSp>
      <p:sp>
        <p:nvSpPr>
          <p:cNvPr id="150" name="TextBox 149"/>
          <p:cNvSpPr txBox="1"/>
          <p:nvPr/>
        </p:nvSpPr>
        <p:spPr>
          <a:xfrm>
            <a:off x="6414025" y="4124589"/>
            <a:ext cx="1268087" cy="553998"/>
          </a:xfrm>
          <a:prstGeom prst="rect">
            <a:avLst/>
          </a:prstGeom>
          <a:noFill/>
        </p:spPr>
        <p:txBody>
          <a:bodyPr wrap="square" rtlCol="0">
            <a:spAutoFit/>
          </a:bodyPr>
          <a:lstStyle/>
          <a:p>
            <a:r>
              <a:rPr lang="en-US" sz="1000" dirty="0" smtClean="0"/>
              <a:t>RECORDS FOR INSERT/UPDATE ON EXISTING RECORDS</a:t>
            </a:r>
            <a:endParaRPr lang="en-US" sz="1000" dirty="0"/>
          </a:p>
        </p:txBody>
      </p:sp>
      <p:sp>
        <p:nvSpPr>
          <p:cNvPr id="154" name="Rectangle 153"/>
          <p:cNvSpPr/>
          <p:nvPr/>
        </p:nvSpPr>
        <p:spPr>
          <a:xfrm>
            <a:off x="1985266" y="502977"/>
            <a:ext cx="1171536" cy="609600"/>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PROCESS </a:t>
            </a:r>
            <a:r>
              <a:rPr lang="en-US" sz="900" dirty="0" smtClean="0"/>
              <a:t>1</a:t>
            </a:r>
            <a:endParaRPr lang="en-US" sz="900" dirty="0"/>
          </a:p>
          <a:p>
            <a:pPr algn="ctr"/>
            <a:r>
              <a:rPr lang="en-US" sz="900" dirty="0" smtClean="0"/>
              <a:t>RAW TO </a:t>
            </a:r>
            <a:r>
              <a:rPr lang="en-US" sz="900" dirty="0"/>
              <a:t>PROCESS</a:t>
            </a:r>
          </a:p>
          <a:p>
            <a:pPr algn="ctr"/>
            <a:r>
              <a:rPr lang="en-US" sz="900" dirty="0"/>
              <a:t> FILE COPY</a:t>
            </a:r>
          </a:p>
        </p:txBody>
      </p:sp>
      <p:sp>
        <p:nvSpPr>
          <p:cNvPr id="155" name="Rectangle 154"/>
          <p:cNvSpPr/>
          <p:nvPr/>
        </p:nvSpPr>
        <p:spPr>
          <a:xfrm>
            <a:off x="4126417" y="498906"/>
            <a:ext cx="1171536" cy="609600"/>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PROCESS </a:t>
            </a:r>
            <a:r>
              <a:rPr lang="en-US" sz="900" dirty="0" smtClean="0"/>
              <a:t>2</a:t>
            </a:r>
            <a:endParaRPr lang="en-US" sz="900" dirty="0"/>
          </a:p>
          <a:p>
            <a:pPr algn="ctr"/>
            <a:r>
              <a:rPr lang="en-US" sz="900" dirty="0"/>
              <a:t>VALIDATIONS AGINST COPIED FILES</a:t>
            </a:r>
          </a:p>
        </p:txBody>
      </p:sp>
      <p:sp>
        <p:nvSpPr>
          <p:cNvPr id="156" name="Rectangle 155"/>
          <p:cNvSpPr/>
          <p:nvPr/>
        </p:nvSpPr>
        <p:spPr>
          <a:xfrm>
            <a:off x="8470784" y="502977"/>
            <a:ext cx="1171536" cy="609600"/>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PROCESS 3</a:t>
            </a:r>
            <a:endParaRPr lang="en-US" sz="900" dirty="0"/>
          </a:p>
          <a:p>
            <a:pPr algn="ctr"/>
            <a:r>
              <a:rPr lang="en-US" sz="900" dirty="0"/>
              <a:t>PROCESS TO INPURPOSE AND </a:t>
            </a:r>
            <a:r>
              <a:rPr lang="en-US" sz="900" dirty="0" smtClean="0"/>
              <a:t>ARCHIVE/REJECT</a:t>
            </a:r>
            <a:endParaRPr lang="en-US" sz="900" dirty="0"/>
          </a:p>
        </p:txBody>
      </p:sp>
      <p:sp>
        <p:nvSpPr>
          <p:cNvPr id="157" name="Rectangle 156"/>
          <p:cNvSpPr/>
          <p:nvPr/>
        </p:nvSpPr>
        <p:spPr>
          <a:xfrm>
            <a:off x="123991" y="97872"/>
            <a:ext cx="11313039" cy="213627"/>
          </a:xfrm>
          <a:prstGeom prst="rect">
            <a:avLst/>
          </a:prstGeom>
          <a:solidFill>
            <a:schemeClr val="accent4">
              <a:lumMod val="60000"/>
              <a:lumOff val="40000"/>
            </a:schemeClr>
          </a:solidFill>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smtClean="0"/>
              <a:t>FILE METADATA</a:t>
            </a:r>
            <a:endParaRPr lang="en-US" sz="1050" dirty="0"/>
          </a:p>
        </p:txBody>
      </p:sp>
      <p:sp>
        <p:nvSpPr>
          <p:cNvPr id="158" name="Rectangle 157"/>
          <p:cNvSpPr/>
          <p:nvPr/>
        </p:nvSpPr>
        <p:spPr>
          <a:xfrm>
            <a:off x="6198124" y="501832"/>
            <a:ext cx="1333306" cy="609600"/>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INSERT/UPDATE ON THE EXISTING GOLD COPY AND XREF</a:t>
            </a:r>
            <a:endParaRPr lang="en-US" sz="900" dirty="0"/>
          </a:p>
        </p:txBody>
      </p:sp>
      <p:cxnSp>
        <p:nvCxnSpPr>
          <p:cNvPr id="159" name="Straight Arrow Connector 158"/>
          <p:cNvCxnSpPr>
            <a:stCxn id="166" idx="3"/>
            <a:endCxn id="154" idx="1"/>
          </p:cNvCxnSpPr>
          <p:nvPr/>
        </p:nvCxnSpPr>
        <p:spPr>
          <a:xfrm>
            <a:off x="1337240" y="806092"/>
            <a:ext cx="648026" cy="1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54" idx="3"/>
            <a:endCxn id="155" idx="1"/>
          </p:cNvCxnSpPr>
          <p:nvPr/>
        </p:nvCxnSpPr>
        <p:spPr>
          <a:xfrm flipV="1">
            <a:off x="3156802" y="803706"/>
            <a:ext cx="969615" cy="4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155" idx="3"/>
            <a:endCxn id="158" idx="1"/>
          </p:cNvCxnSpPr>
          <p:nvPr/>
        </p:nvCxnSpPr>
        <p:spPr>
          <a:xfrm>
            <a:off x="5297953" y="803706"/>
            <a:ext cx="900171" cy="2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stCxn id="158" idx="3"/>
            <a:endCxn id="156" idx="1"/>
          </p:cNvCxnSpPr>
          <p:nvPr/>
        </p:nvCxnSpPr>
        <p:spPr>
          <a:xfrm>
            <a:off x="7531430" y="806632"/>
            <a:ext cx="939354" cy="1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123992" y="1460885"/>
            <a:ext cx="11453716" cy="239713"/>
          </a:xfrm>
          <a:prstGeom prst="rect">
            <a:avLst/>
          </a:prstGeom>
          <a:solidFill>
            <a:srgbClr val="00B0F0"/>
          </a:solidFill>
          <a:ln>
            <a:solidFill>
              <a:srgbClr val="0070C0"/>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smtClean="0"/>
              <a:t>KAFKA MESSAGE QUEUE</a:t>
            </a:r>
            <a:endParaRPr lang="en-US" sz="1050" dirty="0"/>
          </a:p>
        </p:txBody>
      </p:sp>
      <p:sp>
        <p:nvSpPr>
          <p:cNvPr id="166" name="Rectangle 165"/>
          <p:cNvSpPr/>
          <p:nvPr/>
        </p:nvSpPr>
        <p:spPr>
          <a:xfrm>
            <a:off x="457898" y="501292"/>
            <a:ext cx="879342" cy="609600"/>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INITIATOR </a:t>
            </a:r>
            <a:r>
              <a:rPr lang="en-US" sz="900" dirty="0" smtClean="0"/>
              <a:t>PROCESS</a:t>
            </a:r>
            <a:endParaRPr lang="en-US" sz="900" dirty="0"/>
          </a:p>
        </p:txBody>
      </p:sp>
      <p:sp>
        <p:nvSpPr>
          <p:cNvPr id="170" name="Up Arrow 169"/>
          <p:cNvSpPr/>
          <p:nvPr/>
        </p:nvSpPr>
        <p:spPr>
          <a:xfrm>
            <a:off x="524301" y="1097535"/>
            <a:ext cx="169233" cy="3633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Down Arrow 171"/>
          <p:cNvSpPr/>
          <p:nvPr/>
        </p:nvSpPr>
        <p:spPr>
          <a:xfrm>
            <a:off x="7931617" y="790823"/>
            <a:ext cx="173310" cy="668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Down Arrow 173"/>
          <p:cNvSpPr/>
          <p:nvPr/>
        </p:nvSpPr>
        <p:spPr>
          <a:xfrm>
            <a:off x="9958712" y="788851"/>
            <a:ext cx="172799" cy="678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5" name="Straight Arrow Connector 174"/>
          <p:cNvCxnSpPr>
            <a:stCxn id="156" idx="3"/>
            <a:endCxn id="177" idx="1"/>
          </p:cNvCxnSpPr>
          <p:nvPr/>
        </p:nvCxnSpPr>
        <p:spPr>
          <a:xfrm flipV="1">
            <a:off x="9642320" y="803706"/>
            <a:ext cx="756826" cy="4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Down Arrow 175"/>
          <p:cNvSpPr/>
          <p:nvPr/>
        </p:nvSpPr>
        <p:spPr>
          <a:xfrm>
            <a:off x="5661671" y="790823"/>
            <a:ext cx="173310" cy="668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0399146" y="498906"/>
            <a:ext cx="1171536" cy="609600"/>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END OF THE INBOUND PROCESS</a:t>
            </a:r>
            <a:endParaRPr lang="en-US" sz="900" dirty="0"/>
          </a:p>
        </p:txBody>
      </p:sp>
      <p:pic>
        <p:nvPicPr>
          <p:cNvPr id="66" name="Picture 4" descr="D:\My New Ds Top\Crystel Iconss\data ware h [Converted]aa.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17625" y="2381554"/>
            <a:ext cx="612046" cy="618722"/>
          </a:xfrm>
          <a:prstGeom prst="rect">
            <a:avLst/>
          </a:prstGeom>
          <a:noFill/>
          <a:extLst>
            <a:ext uri="{909E8E84-426E-40dd-AFC4-6F175D3DCCD1}">
              <a14:hiddenFill xmlns="" xmlns:a14="http://schemas.microsoft.com/office/drawing/2010/main">
                <a:solidFill>
                  <a:srgbClr val="FFFFFF"/>
                </a:solidFill>
              </a14:hiddenFill>
            </a:ext>
          </a:extLst>
        </p:spPr>
      </p:pic>
      <p:sp>
        <p:nvSpPr>
          <p:cNvPr id="67" name="TextBox 66"/>
          <p:cNvSpPr txBox="1"/>
          <p:nvPr/>
        </p:nvSpPr>
        <p:spPr>
          <a:xfrm rot="16200000">
            <a:off x="11029792" y="3043574"/>
            <a:ext cx="751291" cy="338554"/>
          </a:xfrm>
          <a:prstGeom prst="rect">
            <a:avLst/>
          </a:prstGeom>
          <a:solidFill>
            <a:srgbClr val="FFFF00"/>
          </a:solidFill>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1600" dirty="0" smtClean="0">
                <a:solidFill>
                  <a:schemeClr val="tx2">
                    <a:lumMod val="90000"/>
                    <a:lumOff val="10000"/>
                  </a:schemeClr>
                </a:solidFill>
              </a:rPr>
              <a:t>TIBCO</a:t>
            </a:r>
            <a:endParaRPr lang="en-US" sz="1000" dirty="0">
              <a:solidFill>
                <a:schemeClr val="tx2">
                  <a:lumMod val="90000"/>
                  <a:lumOff val="10000"/>
                </a:schemeClr>
              </a:solidFill>
            </a:endParaRPr>
          </a:p>
        </p:txBody>
      </p:sp>
      <p:cxnSp>
        <p:nvCxnSpPr>
          <p:cNvPr id="5" name="Elbow Connector 4"/>
          <p:cNvCxnSpPr>
            <a:stCxn id="8" idx="3"/>
            <a:endCxn id="66" idx="1"/>
          </p:cNvCxnSpPr>
          <p:nvPr/>
        </p:nvCxnSpPr>
        <p:spPr>
          <a:xfrm flipV="1">
            <a:off x="10952943" y="2690915"/>
            <a:ext cx="564682" cy="1114790"/>
          </a:xfrm>
          <a:prstGeom prst="bentConnector3">
            <a:avLst>
              <a:gd name="adj1" fmla="val 59123"/>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217438" y="3116652"/>
            <a:ext cx="368251" cy="2015874"/>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MFT</a:t>
            </a:r>
            <a:endParaRPr lang="en-US" sz="600" b="1" dirty="0"/>
          </a:p>
        </p:txBody>
      </p:sp>
    </p:spTree>
    <p:extLst>
      <p:ext uri="{BB962C8B-B14F-4D97-AF65-F5344CB8AC3E}">
        <p14:creationId xmlns:p14="http://schemas.microsoft.com/office/powerpoint/2010/main" val="3107383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Box 95"/>
          <p:cNvSpPr txBox="1"/>
          <p:nvPr/>
        </p:nvSpPr>
        <p:spPr>
          <a:xfrm rot="16200000">
            <a:off x="10334945" y="6039441"/>
            <a:ext cx="1131136" cy="338554"/>
          </a:xfrm>
          <a:prstGeom prst="rect">
            <a:avLst/>
          </a:prstGeom>
          <a:solidFill>
            <a:srgbClr val="FFFF00"/>
          </a:solidFill>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1600" dirty="0" smtClean="0">
                <a:solidFill>
                  <a:schemeClr val="tx2">
                    <a:lumMod val="90000"/>
                    <a:lumOff val="10000"/>
                  </a:schemeClr>
                </a:solidFill>
              </a:rPr>
              <a:t>TIBCO</a:t>
            </a:r>
            <a:endParaRPr lang="en-US" sz="1000" dirty="0">
              <a:solidFill>
                <a:schemeClr val="tx2">
                  <a:lumMod val="90000"/>
                  <a:lumOff val="10000"/>
                </a:schemeClr>
              </a:solidFill>
            </a:endParaRPr>
          </a:p>
        </p:txBody>
      </p:sp>
      <p:sp>
        <p:nvSpPr>
          <p:cNvPr id="110" name="TextBox 109"/>
          <p:cNvSpPr txBox="1"/>
          <p:nvPr/>
        </p:nvSpPr>
        <p:spPr>
          <a:xfrm rot="16200000">
            <a:off x="10991316" y="2826084"/>
            <a:ext cx="751291" cy="338554"/>
          </a:xfrm>
          <a:prstGeom prst="rect">
            <a:avLst/>
          </a:prstGeom>
          <a:solidFill>
            <a:srgbClr val="FFFF00"/>
          </a:solidFill>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1600" dirty="0" smtClean="0">
                <a:solidFill>
                  <a:schemeClr val="tx2">
                    <a:lumMod val="90000"/>
                    <a:lumOff val="10000"/>
                  </a:schemeClr>
                </a:solidFill>
              </a:rPr>
              <a:t>TIBCO</a:t>
            </a:r>
            <a:endParaRPr lang="en-US" sz="1000" dirty="0">
              <a:solidFill>
                <a:schemeClr val="tx2">
                  <a:lumMod val="90000"/>
                  <a:lumOff val="10000"/>
                </a:schemeClr>
              </a:solidFill>
            </a:endParaRPr>
          </a:p>
        </p:txBody>
      </p:sp>
      <p:sp>
        <p:nvSpPr>
          <p:cNvPr id="152" name="Rectangle 151"/>
          <p:cNvSpPr/>
          <p:nvPr/>
        </p:nvSpPr>
        <p:spPr>
          <a:xfrm>
            <a:off x="964827" y="1855735"/>
            <a:ext cx="9663211" cy="4428863"/>
          </a:xfrm>
          <a:prstGeom prst="rect">
            <a:avLst/>
          </a:prstGeom>
          <a:ln w="60325" cmpd="dbl">
            <a:solidFill>
              <a:schemeClr val="accent2">
                <a:lumMod val="7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3" name="Rectangle 122"/>
          <p:cNvSpPr/>
          <p:nvPr/>
        </p:nvSpPr>
        <p:spPr>
          <a:xfrm>
            <a:off x="11240083" y="5513418"/>
            <a:ext cx="783798" cy="873311"/>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endParaRPr lang="en-US" sz="1100"/>
          </a:p>
        </p:txBody>
      </p:sp>
      <p:sp>
        <p:nvSpPr>
          <p:cNvPr id="8" name="Rectangle 7"/>
          <p:cNvSpPr/>
          <p:nvPr/>
        </p:nvSpPr>
        <p:spPr>
          <a:xfrm>
            <a:off x="9182229" y="1917560"/>
            <a:ext cx="1294191" cy="3438658"/>
          </a:xfrm>
          <a:prstGeom prst="rect">
            <a:avLst/>
          </a:prstGeom>
          <a:solidFill>
            <a:schemeClr val="accent2">
              <a:lumMod val="60000"/>
              <a:lumOff val="4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endParaRPr lang="en-US" sz="1100" dirty="0"/>
          </a:p>
        </p:txBody>
      </p:sp>
      <p:sp>
        <p:nvSpPr>
          <p:cNvPr id="92" name="Rectangle 91"/>
          <p:cNvSpPr/>
          <p:nvPr/>
        </p:nvSpPr>
        <p:spPr>
          <a:xfrm>
            <a:off x="9357167" y="2127914"/>
            <a:ext cx="960543" cy="1727837"/>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endParaRPr lang="en-US" sz="1100"/>
          </a:p>
        </p:txBody>
      </p:sp>
      <p:sp>
        <p:nvSpPr>
          <p:cNvPr id="6" name="Rectangle 5"/>
          <p:cNvSpPr/>
          <p:nvPr/>
        </p:nvSpPr>
        <p:spPr>
          <a:xfrm>
            <a:off x="1108649" y="2126912"/>
            <a:ext cx="896964" cy="3228304"/>
          </a:xfrm>
          <a:prstGeom prst="rect">
            <a:avLst/>
          </a:prstGeom>
          <a:solidFill>
            <a:schemeClr val="accent2">
              <a:lumMod val="60000"/>
              <a:lumOff val="4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endParaRPr lang="en-US" sz="1100" dirty="0"/>
          </a:p>
        </p:txBody>
      </p:sp>
      <p:sp>
        <p:nvSpPr>
          <p:cNvPr id="7" name="Rectangle 6"/>
          <p:cNvSpPr/>
          <p:nvPr/>
        </p:nvSpPr>
        <p:spPr>
          <a:xfrm>
            <a:off x="2426986" y="2131586"/>
            <a:ext cx="6277920" cy="3251055"/>
          </a:xfrm>
          <a:prstGeom prst="rect">
            <a:avLst/>
          </a:prstGeom>
          <a:solidFill>
            <a:schemeClr val="accent6">
              <a:lumMod val="40000"/>
              <a:lumOff val="60000"/>
            </a:schemeClr>
          </a:solidFill>
          <a:ln w="34925">
            <a:solidFill>
              <a:schemeClr val="accent6">
                <a:lumMod val="75000"/>
              </a:schemeClr>
            </a:solidFill>
            <a:prstDash val="dash"/>
          </a:ln>
          <a:scene3d>
            <a:camera prst="orthographicFront"/>
            <a:lightRig rig="threePt" dir="t"/>
          </a:scene3d>
          <a:sp3d extrusionH="76200">
            <a:bevelT w="165100" prst="coolSlant"/>
            <a:extrusionClr>
              <a:schemeClr val="bg1">
                <a:lumMod val="65000"/>
              </a:schemeClr>
            </a:extrusionClr>
          </a:sp3d>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 name="Flowchart: Multidocument 25"/>
          <p:cNvSpPr/>
          <p:nvPr/>
        </p:nvSpPr>
        <p:spPr>
          <a:xfrm>
            <a:off x="1163402" y="3332710"/>
            <a:ext cx="802344" cy="1002744"/>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MASTER + TRANSACTION DATA</a:t>
            </a:r>
            <a:endParaRPr lang="en-US" sz="900" dirty="0"/>
          </a:p>
        </p:txBody>
      </p:sp>
      <p:sp>
        <p:nvSpPr>
          <p:cNvPr id="107" name="TextBox 106"/>
          <p:cNvSpPr txBox="1"/>
          <p:nvPr/>
        </p:nvSpPr>
        <p:spPr>
          <a:xfrm>
            <a:off x="9504197" y="2130061"/>
            <a:ext cx="875767" cy="276999"/>
          </a:xfrm>
          <a:prstGeom prst="rect">
            <a:avLst/>
          </a:prstGeom>
          <a:noFill/>
        </p:spPr>
        <p:txBody>
          <a:bodyPr wrap="square" rtlCol="0">
            <a:spAutoFit/>
          </a:bodyPr>
          <a:lstStyle/>
          <a:p>
            <a:r>
              <a:rPr lang="en-US" sz="1200" dirty="0" smtClean="0"/>
              <a:t>MASTER</a:t>
            </a:r>
            <a:endParaRPr lang="en-US" sz="1200" dirty="0"/>
          </a:p>
        </p:txBody>
      </p:sp>
      <p:pic>
        <p:nvPicPr>
          <p:cNvPr id="136" name="Picture 135"/>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colorTemperature colorTemp="7790"/>
                    </a14:imgEffect>
                    <a14:imgEffect>
                      <a14:saturation sat="211000"/>
                    </a14:imgEffect>
                    <a14:imgEffect>
                      <a14:brightnessContrast bright="37000" contrast="30000"/>
                    </a14:imgEffect>
                  </a14:imgLayer>
                </a14:imgProps>
              </a:ext>
              <a:ext uri="{28A0092B-C50C-407E-A947-70E740481C1C}">
                <a14:useLocalDpi xmlns:a14="http://schemas.microsoft.com/office/drawing/2010/main" val="0"/>
              </a:ext>
            </a:extLst>
          </a:blip>
          <a:srcRect/>
          <a:stretch>
            <a:fillRect/>
          </a:stretch>
        </p:blipFill>
        <p:spPr bwMode="auto">
          <a:xfrm rot="16200000">
            <a:off x="8191904" y="3747126"/>
            <a:ext cx="1602984" cy="205513"/>
          </a:xfrm>
          <a:prstGeom prst="rect">
            <a:avLst/>
          </a:prstGeom>
          <a:solidFill>
            <a:schemeClr val="bg1"/>
          </a:solid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dist="35921" dir="2700000" algn="ctr" rotWithShape="0">
                    <a:schemeClr val="bg2"/>
                  </a:outerShdw>
                </a:effectLst>
              </a14:hiddenEffects>
            </a:ext>
          </a:extLst>
        </p:spPr>
      </p:pic>
      <p:sp>
        <p:nvSpPr>
          <p:cNvPr id="160" name="Rectangle 159"/>
          <p:cNvSpPr/>
          <p:nvPr/>
        </p:nvSpPr>
        <p:spPr>
          <a:xfrm rot="5400000">
            <a:off x="3265084" y="5289148"/>
            <a:ext cx="312920" cy="1074866"/>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900" dirty="0"/>
              <a:t>ARCHIVAL ZONE</a:t>
            </a:r>
          </a:p>
        </p:txBody>
      </p:sp>
      <p:sp>
        <p:nvSpPr>
          <p:cNvPr id="167" name="TextBox 166"/>
          <p:cNvSpPr txBox="1"/>
          <p:nvPr/>
        </p:nvSpPr>
        <p:spPr>
          <a:xfrm>
            <a:off x="1047485" y="5351721"/>
            <a:ext cx="998424" cy="276999"/>
          </a:xfrm>
          <a:prstGeom prst="rect">
            <a:avLst/>
          </a:prstGeom>
          <a:noFill/>
        </p:spPr>
        <p:txBody>
          <a:bodyPr wrap="square" rtlCol="0">
            <a:spAutoFit/>
          </a:bodyPr>
          <a:lstStyle/>
          <a:p>
            <a:r>
              <a:rPr lang="en-US" sz="1200" b="1" dirty="0" smtClean="0"/>
              <a:t>RAW ZONE</a:t>
            </a:r>
            <a:endParaRPr lang="en-US" sz="1200" b="1" dirty="0"/>
          </a:p>
        </p:txBody>
      </p:sp>
      <p:sp>
        <p:nvSpPr>
          <p:cNvPr id="168" name="TextBox 167"/>
          <p:cNvSpPr txBox="1"/>
          <p:nvPr/>
        </p:nvSpPr>
        <p:spPr>
          <a:xfrm>
            <a:off x="5083737" y="5351722"/>
            <a:ext cx="1179552" cy="276999"/>
          </a:xfrm>
          <a:prstGeom prst="rect">
            <a:avLst/>
          </a:prstGeom>
          <a:noFill/>
        </p:spPr>
        <p:txBody>
          <a:bodyPr wrap="square" rtlCol="0">
            <a:spAutoFit/>
          </a:bodyPr>
          <a:lstStyle/>
          <a:p>
            <a:r>
              <a:rPr lang="en-US" sz="1200" b="1" dirty="0" smtClean="0"/>
              <a:t>PROCESS</a:t>
            </a:r>
            <a:endParaRPr lang="en-US" sz="1200" b="1" dirty="0"/>
          </a:p>
        </p:txBody>
      </p:sp>
      <p:sp>
        <p:nvSpPr>
          <p:cNvPr id="169" name="TextBox 168"/>
          <p:cNvSpPr txBox="1"/>
          <p:nvPr/>
        </p:nvSpPr>
        <p:spPr>
          <a:xfrm>
            <a:off x="9274552" y="5369230"/>
            <a:ext cx="1291614" cy="276999"/>
          </a:xfrm>
          <a:prstGeom prst="rect">
            <a:avLst/>
          </a:prstGeom>
          <a:noFill/>
        </p:spPr>
        <p:txBody>
          <a:bodyPr wrap="square" rtlCol="0">
            <a:spAutoFit/>
          </a:bodyPr>
          <a:lstStyle/>
          <a:p>
            <a:r>
              <a:rPr lang="en-US" sz="1200" b="1" dirty="0" smtClean="0"/>
              <a:t>FOR PURPOSE</a:t>
            </a:r>
            <a:endParaRPr lang="en-US" sz="1200" b="1" dirty="0"/>
          </a:p>
        </p:txBody>
      </p:sp>
      <p:sp>
        <p:nvSpPr>
          <p:cNvPr id="173" name="TextBox 172"/>
          <p:cNvSpPr txBox="1"/>
          <p:nvPr/>
        </p:nvSpPr>
        <p:spPr>
          <a:xfrm>
            <a:off x="5162610" y="6017236"/>
            <a:ext cx="2213737" cy="276999"/>
          </a:xfrm>
          <a:prstGeom prst="rect">
            <a:avLst/>
          </a:prstGeom>
          <a:noFill/>
        </p:spPr>
        <p:txBody>
          <a:bodyPr wrap="square" rtlCol="0">
            <a:spAutoFit/>
          </a:bodyPr>
          <a:lstStyle/>
          <a:p>
            <a:r>
              <a:rPr lang="en-US" sz="1200" dirty="0" smtClean="0"/>
              <a:t>DATA LAKE (HADOOP CLUSTER)</a:t>
            </a:r>
            <a:endParaRPr lang="en-US" sz="1200" dirty="0"/>
          </a:p>
        </p:txBody>
      </p:sp>
      <p:pic>
        <p:nvPicPr>
          <p:cNvPr id="77" name="Picture 7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1346118" y="3715301"/>
            <a:ext cx="1696645" cy="193181"/>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dist="35921" dir="2700000" algn="ctr" rotWithShape="0">
                    <a:schemeClr val="bg2"/>
                  </a:outerShdw>
                </a:effectLst>
              </a14:hiddenEffects>
            </a:ext>
          </a:extLst>
        </p:spPr>
      </p:pic>
      <p:sp>
        <p:nvSpPr>
          <p:cNvPr id="90" name="Rectangle 89"/>
          <p:cNvSpPr/>
          <p:nvPr/>
        </p:nvSpPr>
        <p:spPr>
          <a:xfrm>
            <a:off x="11655630" y="3269307"/>
            <a:ext cx="368251" cy="2015874"/>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MFT</a:t>
            </a:r>
            <a:endParaRPr lang="en-US" sz="600" b="1" dirty="0"/>
          </a:p>
        </p:txBody>
      </p:sp>
      <p:cxnSp>
        <p:nvCxnSpPr>
          <p:cNvPr id="12" name="Elbow Connector 11"/>
          <p:cNvCxnSpPr>
            <a:stCxn id="8" idx="3"/>
            <a:endCxn id="103" idx="1"/>
          </p:cNvCxnSpPr>
          <p:nvPr/>
        </p:nvCxnSpPr>
        <p:spPr>
          <a:xfrm flipV="1">
            <a:off x="10476420" y="2810564"/>
            <a:ext cx="1120422" cy="82632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8" idx="3"/>
            <a:endCxn id="90" idx="1"/>
          </p:cNvCxnSpPr>
          <p:nvPr/>
        </p:nvCxnSpPr>
        <p:spPr>
          <a:xfrm>
            <a:off x="10476420" y="3636889"/>
            <a:ext cx="1179210" cy="64035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229378" y="3064946"/>
            <a:ext cx="368251" cy="2015874"/>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MFT</a:t>
            </a:r>
            <a:endParaRPr lang="en-US" sz="600" b="1" dirty="0"/>
          </a:p>
        </p:txBody>
      </p:sp>
      <p:cxnSp>
        <p:nvCxnSpPr>
          <p:cNvPr id="3" name="Elbow Connector 2"/>
          <p:cNvCxnSpPr>
            <a:stCxn id="115" idx="3"/>
            <a:endCxn id="26" idx="1"/>
          </p:cNvCxnSpPr>
          <p:nvPr/>
        </p:nvCxnSpPr>
        <p:spPr>
          <a:xfrm flipV="1">
            <a:off x="597629" y="3834082"/>
            <a:ext cx="565773" cy="23880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Flowchart: Multidocument 117"/>
          <p:cNvSpPr/>
          <p:nvPr/>
        </p:nvSpPr>
        <p:spPr>
          <a:xfrm>
            <a:off x="9463952" y="3142463"/>
            <a:ext cx="746971" cy="631065"/>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RELTIO XREF</a:t>
            </a:r>
          </a:p>
          <a:p>
            <a:pPr algn="ctr"/>
            <a:r>
              <a:rPr lang="en-US" sz="900" dirty="0" smtClean="0"/>
              <a:t>FILES</a:t>
            </a:r>
            <a:endParaRPr lang="en-US" sz="1050" dirty="0"/>
          </a:p>
        </p:txBody>
      </p:sp>
      <p:sp>
        <p:nvSpPr>
          <p:cNvPr id="121" name="Flowchart: Multidocument 120"/>
          <p:cNvSpPr/>
          <p:nvPr/>
        </p:nvSpPr>
        <p:spPr>
          <a:xfrm>
            <a:off x="9475667" y="2364189"/>
            <a:ext cx="746971" cy="631065"/>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RELTIO MASTER </a:t>
            </a:r>
            <a:r>
              <a:rPr lang="en-US" sz="900" dirty="0"/>
              <a:t>FILES</a:t>
            </a:r>
          </a:p>
        </p:txBody>
      </p:sp>
      <p:sp>
        <p:nvSpPr>
          <p:cNvPr id="140" name="Rectangle 139"/>
          <p:cNvSpPr/>
          <p:nvPr/>
        </p:nvSpPr>
        <p:spPr>
          <a:xfrm>
            <a:off x="5899376" y="3840737"/>
            <a:ext cx="1393934" cy="581492"/>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LOOK UP ON EXISTING MASTER AND XREF TO GET EXCEPTION CUSTOMER</a:t>
            </a:r>
            <a:endParaRPr lang="en-US" sz="900" dirty="0"/>
          </a:p>
        </p:txBody>
      </p:sp>
      <p:cxnSp>
        <p:nvCxnSpPr>
          <p:cNvPr id="227" name="Elbow Connector 226"/>
          <p:cNvCxnSpPr>
            <a:stCxn id="118" idx="1"/>
            <a:endCxn id="140" idx="0"/>
          </p:cNvCxnSpPr>
          <p:nvPr/>
        </p:nvCxnSpPr>
        <p:spPr>
          <a:xfrm rot="10800000" flipV="1">
            <a:off x="6596344" y="3457995"/>
            <a:ext cx="2867609" cy="382741"/>
          </a:xfrm>
          <a:prstGeom prst="bentConnector2">
            <a:avLst/>
          </a:prstGeom>
          <a:ln w="53975" cmpd="sng">
            <a:prstDash val="sysDash"/>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8668407" y="2163931"/>
            <a:ext cx="770611" cy="553998"/>
          </a:xfrm>
          <a:prstGeom prst="rect">
            <a:avLst/>
          </a:prstGeom>
          <a:noFill/>
        </p:spPr>
        <p:txBody>
          <a:bodyPr wrap="square" rtlCol="0">
            <a:spAutoFit/>
          </a:bodyPr>
          <a:lstStyle/>
          <a:p>
            <a:r>
              <a:rPr lang="en-US" sz="1000" dirty="0" smtClean="0"/>
              <a:t>MASTER RECORD LOOKUP</a:t>
            </a:r>
            <a:endParaRPr lang="en-US" sz="1000" dirty="0"/>
          </a:p>
        </p:txBody>
      </p:sp>
      <p:sp>
        <p:nvSpPr>
          <p:cNvPr id="143" name="TextBox 142"/>
          <p:cNvSpPr txBox="1"/>
          <p:nvPr/>
        </p:nvSpPr>
        <p:spPr>
          <a:xfrm>
            <a:off x="7771228" y="2980369"/>
            <a:ext cx="770611" cy="553998"/>
          </a:xfrm>
          <a:prstGeom prst="rect">
            <a:avLst/>
          </a:prstGeom>
          <a:noFill/>
        </p:spPr>
        <p:txBody>
          <a:bodyPr wrap="square" rtlCol="0">
            <a:spAutoFit/>
          </a:bodyPr>
          <a:lstStyle/>
          <a:p>
            <a:r>
              <a:rPr lang="en-US" sz="1000" dirty="0" smtClean="0"/>
              <a:t>XREF RECORD LOOKUP</a:t>
            </a:r>
            <a:endParaRPr lang="en-US" sz="1000" dirty="0"/>
          </a:p>
        </p:txBody>
      </p:sp>
      <p:cxnSp>
        <p:nvCxnSpPr>
          <p:cNvPr id="236" name="Elbow Connector 235"/>
          <p:cNvCxnSpPr>
            <a:stCxn id="26" idx="3"/>
            <a:endCxn id="94" idx="1"/>
          </p:cNvCxnSpPr>
          <p:nvPr/>
        </p:nvCxnSpPr>
        <p:spPr>
          <a:xfrm>
            <a:off x="1965746" y="3834082"/>
            <a:ext cx="519627" cy="1136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9" name="Elbow Connector 248"/>
          <p:cNvCxnSpPr>
            <a:stCxn id="102" idx="2"/>
            <a:endCxn id="160" idx="1"/>
          </p:cNvCxnSpPr>
          <p:nvPr/>
        </p:nvCxnSpPr>
        <p:spPr>
          <a:xfrm rot="5400000">
            <a:off x="2403277" y="3793587"/>
            <a:ext cx="2894802" cy="85826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Oval 79"/>
          <p:cNvSpPr>
            <a:spLocks noChangeAspect="1"/>
          </p:cNvSpPr>
          <p:nvPr/>
        </p:nvSpPr>
        <p:spPr>
          <a:xfrm rot="5400000">
            <a:off x="11546653" y="5863376"/>
            <a:ext cx="280140" cy="351389"/>
          </a:xfrm>
          <a:prstGeom prst="ellipse">
            <a:avLst/>
          </a:prstGeom>
          <a:solidFill>
            <a:srgbClr val="FF9966"/>
          </a:solidFill>
          <a:ln>
            <a:noFill/>
          </a:ln>
        </p:spPr>
        <p:style>
          <a:lnRef idx="2">
            <a:schemeClr val="accent1">
              <a:shade val="50000"/>
            </a:schemeClr>
          </a:lnRef>
          <a:fillRef idx="1">
            <a:schemeClr val="accent1"/>
          </a:fillRef>
          <a:effectRef idx="0">
            <a:schemeClr val="accent1"/>
          </a:effectRef>
          <a:fontRef idx="minor">
            <a:schemeClr val="lt1"/>
          </a:fontRef>
        </p:style>
        <p:txBody>
          <a:bodyPr lIns="68233" tIns="34116" rIns="68233" bIns="34116" rtlCol="0" anchor="ctr"/>
          <a:lstStyle/>
          <a:p>
            <a:pPr algn="ctr"/>
            <a:endParaRPr lang="en-US" sz="800" dirty="0">
              <a:latin typeface="Calibri" panose="020F0502020204030204" pitchFamily="34" charset="0"/>
              <a:cs typeface="Calibri" panose="020F0502020204030204" pitchFamily="34" charset="0"/>
            </a:endParaRPr>
          </a:p>
        </p:txBody>
      </p:sp>
      <p:sp>
        <p:nvSpPr>
          <p:cNvPr id="81" name="Oval 80"/>
          <p:cNvSpPr>
            <a:spLocks noChangeAspect="1"/>
          </p:cNvSpPr>
          <p:nvPr/>
        </p:nvSpPr>
        <p:spPr>
          <a:xfrm rot="3168697">
            <a:off x="11526270" y="5682720"/>
            <a:ext cx="168085" cy="298961"/>
          </a:xfrm>
          <a:prstGeom prst="ellipse">
            <a:avLst/>
          </a:prstGeom>
          <a:solidFill>
            <a:srgbClr val="FF9966"/>
          </a:solidFill>
          <a:ln>
            <a:noFill/>
          </a:ln>
        </p:spPr>
        <p:style>
          <a:lnRef idx="2">
            <a:schemeClr val="accent1">
              <a:shade val="50000"/>
            </a:schemeClr>
          </a:lnRef>
          <a:fillRef idx="1">
            <a:schemeClr val="accent1"/>
          </a:fillRef>
          <a:effectRef idx="0">
            <a:schemeClr val="accent1"/>
          </a:effectRef>
          <a:fontRef idx="minor">
            <a:schemeClr val="lt1"/>
          </a:fontRef>
        </p:style>
        <p:txBody>
          <a:bodyPr lIns="68233" tIns="34116" rIns="68233" bIns="34116" rtlCol="0" anchor="ctr"/>
          <a:lstStyle/>
          <a:p>
            <a:pPr algn="ctr"/>
            <a:endParaRPr lang="en-US" sz="800" dirty="0">
              <a:latin typeface="Calibri" panose="020F0502020204030204" pitchFamily="34" charset="0"/>
              <a:cs typeface="Calibri" panose="020F0502020204030204" pitchFamily="34" charset="0"/>
            </a:endParaRPr>
          </a:p>
        </p:txBody>
      </p:sp>
      <p:sp>
        <p:nvSpPr>
          <p:cNvPr id="82" name="Round Same Side Corner Rectangle 81"/>
          <p:cNvSpPr/>
          <p:nvPr/>
        </p:nvSpPr>
        <p:spPr>
          <a:xfrm rot="5400000" flipV="1">
            <a:off x="11116661" y="5918413"/>
            <a:ext cx="511793" cy="183483"/>
          </a:xfrm>
          <a:prstGeom prst="round2SameRect">
            <a:avLst>
              <a:gd name="adj1" fmla="val 50000"/>
              <a:gd name="adj2" fmla="val 0"/>
            </a:avLst>
          </a:prstGeom>
          <a:solidFill>
            <a:srgbClr val="FF9966"/>
          </a:solidFill>
          <a:ln>
            <a:noFill/>
          </a:ln>
        </p:spPr>
        <p:style>
          <a:lnRef idx="2">
            <a:schemeClr val="accent1">
              <a:shade val="50000"/>
            </a:schemeClr>
          </a:lnRef>
          <a:fillRef idx="1">
            <a:schemeClr val="accent1"/>
          </a:fillRef>
          <a:effectRef idx="0">
            <a:schemeClr val="accent1"/>
          </a:effectRef>
          <a:fontRef idx="minor">
            <a:schemeClr val="lt1"/>
          </a:fontRef>
        </p:style>
        <p:txBody>
          <a:bodyPr lIns="68233" tIns="34116" rIns="68233" bIns="34116" rtlCol="0" anchor="ctr"/>
          <a:lstStyle/>
          <a:p>
            <a:pPr algn="ctr"/>
            <a:endParaRPr lang="en-US" sz="800" dirty="0">
              <a:latin typeface="Calibri" panose="020F0502020204030204" pitchFamily="34" charset="0"/>
              <a:cs typeface="Calibri" panose="020F0502020204030204" pitchFamily="34" charset="0"/>
            </a:endParaRPr>
          </a:p>
        </p:txBody>
      </p:sp>
      <p:sp>
        <p:nvSpPr>
          <p:cNvPr id="83" name="Rectangle 82"/>
          <p:cNvSpPr/>
          <p:nvPr/>
        </p:nvSpPr>
        <p:spPr>
          <a:xfrm rot="5400000">
            <a:off x="11177787" y="5863120"/>
            <a:ext cx="585253" cy="257703"/>
          </a:xfrm>
          <a:prstGeom prst="rect">
            <a:avLst/>
          </a:prstGeom>
          <a:solidFill>
            <a:srgbClr val="FF9966"/>
          </a:solidFill>
        </p:spPr>
        <p:txBody>
          <a:bodyPr wrap="none" lIns="9144" tIns="9144" rIns="9144" bIns="9144">
            <a:spAutoFit/>
          </a:bodyPr>
          <a:lstStyle/>
          <a:p>
            <a:pPr algn="ctr"/>
            <a:r>
              <a:rPr lang="en-US" sz="800" dirty="0">
                <a:solidFill>
                  <a:schemeClr val="lt1"/>
                </a:solidFill>
                <a:latin typeface="Calibri" panose="020F0502020204030204" pitchFamily="34" charset="0"/>
                <a:cs typeface="Calibri" panose="020F0502020204030204" pitchFamily="34" charset="0"/>
              </a:rPr>
              <a:t>Reltio</a:t>
            </a:r>
          </a:p>
          <a:p>
            <a:pPr algn="ctr"/>
            <a:r>
              <a:rPr lang="en-US" sz="800" dirty="0">
                <a:solidFill>
                  <a:schemeClr val="lt1"/>
                </a:solidFill>
                <a:latin typeface="Calibri" panose="020F0502020204030204" pitchFamily="34" charset="0"/>
                <a:cs typeface="Calibri" panose="020F0502020204030204" pitchFamily="34" charset="0"/>
              </a:rPr>
              <a:t>MDM Tenant</a:t>
            </a:r>
          </a:p>
        </p:txBody>
      </p:sp>
      <p:sp>
        <p:nvSpPr>
          <p:cNvPr id="94" name="Flowchart: Multidocument 93"/>
          <p:cNvSpPr/>
          <p:nvPr/>
        </p:nvSpPr>
        <p:spPr>
          <a:xfrm>
            <a:off x="2485373" y="3446338"/>
            <a:ext cx="802344" cy="1002744"/>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MASTER + TRANSACTION DATA</a:t>
            </a:r>
            <a:endParaRPr lang="en-US" sz="900" dirty="0"/>
          </a:p>
        </p:txBody>
      </p:sp>
      <p:sp>
        <p:nvSpPr>
          <p:cNvPr id="102" name="Rectangle 101"/>
          <p:cNvSpPr/>
          <p:nvPr/>
        </p:nvSpPr>
        <p:spPr>
          <a:xfrm>
            <a:off x="3582844" y="2193827"/>
            <a:ext cx="1393934" cy="581492"/>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SEGGREGATION OF MASTER AND TRANSACTIONAL DATA</a:t>
            </a:r>
            <a:endParaRPr lang="en-US" sz="900" dirty="0"/>
          </a:p>
        </p:txBody>
      </p:sp>
      <p:sp>
        <p:nvSpPr>
          <p:cNvPr id="109" name="TextBox 108"/>
          <p:cNvSpPr txBox="1"/>
          <p:nvPr/>
        </p:nvSpPr>
        <p:spPr>
          <a:xfrm>
            <a:off x="3604835" y="2966551"/>
            <a:ext cx="959800" cy="400110"/>
          </a:xfrm>
          <a:prstGeom prst="rect">
            <a:avLst/>
          </a:prstGeom>
          <a:noFill/>
        </p:spPr>
        <p:txBody>
          <a:bodyPr wrap="square" rtlCol="0">
            <a:spAutoFit/>
          </a:bodyPr>
          <a:lstStyle/>
          <a:p>
            <a:r>
              <a:rPr lang="en-US" sz="1000" dirty="0" smtClean="0"/>
              <a:t>TRANSACTION DATA</a:t>
            </a:r>
            <a:endParaRPr lang="en-US" sz="1000" dirty="0"/>
          </a:p>
        </p:txBody>
      </p:sp>
      <p:sp>
        <p:nvSpPr>
          <p:cNvPr id="119" name="Flowchart: Multidocument 118"/>
          <p:cNvSpPr/>
          <p:nvPr/>
        </p:nvSpPr>
        <p:spPr>
          <a:xfrm>
            <a:off x="9499365" y="4255897"/>
            <a:ext cx="802344" cy="675843"/>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FULL MASTER DATA OUT</a:t>
            </a:r>
            <a:endParaRPr lang="en-US" sz="900" dirty="0"/>
          </a:p>
        </p:txBody>
      </p:sp>
      <p:cxnSp>
        <p:nvCxnSpPr>
          <p:cNvPr id="240" name="Elbow Connector 239"/>
          <p:cNvCxnSpPr>
            <a:stCxn id="164" idx="2"/>
            <a:endCxn id="123" idx="1"/>
          </p:cNvCxnSpPr>
          <p:nvPr/>
        </p:nvCxnSpPr>
        <p:spPr>
          <a:xfrm rot="16200000" flipH="1">
            <a:off x="8381891" y="3091881"/>
            <a:ext cx="684151" cy="5032234"/>
          </a:xfrm>
          <a:prstGeom prst="bentConnector2">
            <a:avLst/>
          </a:prstGeom>
          <a:ln w="50800" cmpd="sng">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Elbow Connector 241"/>
          <p:cNvCxnSpPr>
            <a:stCxn id="140" idx="2"/>
            <a:endCxn id="164" idx="0"/>
          </p:cNvCxnSpPr>
          <p:nvPr/>
        </p:nvCxnSpPr>
        <p:spPr>
          <a:xfrm rot="5400000">
            <a:off x="6246292" y="4383786"/>
            <a:ext cx="311609" cy="3884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3" name="Elbow Connector 252"/>
          <p:cNvCxnSpPr>
            <a:stCxn id="140" idx="2"/>
            <a:endCxn id="165" idx="0"/>
          </p:cNvCxnSpPr>
          <p:nvPr/>
        </p:nvCxnSpPr>
        <p:spPr>
          <a:xfrm rot="16200000" flipH="1">
            <a:off x="6658552" y="4360019"/>
            <a:ext cx="291006" cy="41542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5" name="Elbow Connector 254"/>
          <p:cNvCxnSpPr>
            <a:endCxn id="119" idx="1"/>
          </p:cNvCxnSpPr>
          <p:nvPr/>
        </p:nvCxnSpPr>
        <p:spPr>
          <a:xfrm flipV="1">
            <a:off x="7295429" y="4593819"/>
            <a:ext cx="2203936" cy="3512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7585932" y="5505553"/>
            <a:ext cx="1260274" cy="553998"/>
          </a:xfrm>
          <a:prstGeom prst="rect">
            <a:avLst/>
          </a:prstGeom>
          <a:solidFill>
            <a:srgbClr val="FFFF00"/>
          </a:solidFill>
          <a:ln>
            <a:solidFill>
              <a:schemeClr val="tx1">
                <a:lumMod val="95000"/>
                <a:lumOff val="5000"/>
              </a:schemeClr>
            </a:solidFill>
          </a:ln>
        </p:spPr>
        <p:txBody>
          <a:bodyPr wrap="square" rtlCol="0">
            <a:spAutoFit/>
          </a:bodyPr>
          <a:lstStyle/>
          <a:p>
            <a:pPr algn="ctr"/>
            <a:r>
              <a:rPr lang="en-US" sz="1000" dirty="0" smtClean="0"/>
              <a:t>REAL TIME API TIBCO CALL TO GET THE CUST ID</a:t>
            </a:r>
            <a:endParaRPr lang="en-US" sz="1000" dirty="0"/>
          </a:p>
        </p:txBody>
      </p:sp>
      <p:cxnSp>
        <p:nvCxnSpPr>
          <p:cNvPr id="44" name="Elbow Connector 43"/>
          <p:cNvCxnSpPr>
            <a:stCxn id="123" idx="2"/>
            <a:endCxn id="92" idx="1"/>
          </p:cNvCxnSpPr>
          <p:nvPr/>
        </p:nvCxnSpPr>
        <p:spPr>
          <a:xfrm rot="5400000" flipH="1">
            <a:off x="8797127" y="3551874"/>
            <a:ext cx="3394896" cy="2274815"/>
          </a:xfrm>
          <a:prstGeom prst="bentConnector4">
            <a:avLst>
              <a:gd name="adj1" fmla="val -6734"/>
              <a:gd name="adj2" fmla="val 110049"/>
            </a:avLst>
          </a:prstGeom>
          <a:ln w="38100" cmpd="sng">
            <a:solidFill>
              <a:srgbClr val="7B1548"/>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102" idx="3"/>
            <a:endCxn id="120" idx="1"/>
          </p:cNvCxnSpPr>
          <p:nvPr/>
        </p:nvCxnSpPr>
        <p:spPr>
          <a:xfrm>
            <a:off x="4976778" y="2484573"/>
            <a:ext cx="140324" cy="344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Flowchart: Connector 84"/>
          <p:cNvSpPr/>
          <p:nvPr/>
        </p:nvSpPr>
        <p:spPr>
          <a:xfrm>
            <a:off x="653749" y="3797598"/>
            <a:ext cx="274221" cy="272568"/>
          </a:xfrm>
          <a:prstGeom prst="flowChartConnector">
            <a:avLst/>
          </a:prstGeom>
          <a:ln w="22225">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US" dirty="0"/>
          </a:p>
        </p:txBody>
      </p:sp>
      <p:sp>
        <p:nvSpPr>
          <p:cNvPr id="179" name="Flowchart: Connector 178"/>
          <p:cNvSpPr/>
          <p:nvPr/>
        </p:nvSpPr>
        <p:spPr>
          <a:xfrm>
            <a:off x="3368545" y="2775822"/>
            <a:ext cx="274221" cy="272568"/>
          </a:xfrm>
          <a:prstGeom prst="flowChartConnector">
            <a:avLst/>
          </a:prstGeom>
          <a:ln w="22225">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2</a:t>
            </a:r>
            <a:endParaRPr lang="en-US" dirty="0"/>
          </a:p>
        </p:txBody>
      </p:sp>
      <p:sp>
        <p:nvSpPr>
          <p:cNvPr id="180" name="Flowchart: Connector 179"/>
          <p:cNvSpPr/>
          <p:nvPr/>
        </p:nvSpPr>
        <p:spPr>
          <a:xfrm>
            <a:off x="7760238" y="2707650"/>
            <a:ext cx="274221" cy="272568"/>
          </a:xfrm>
          <a:prstGeom prst="flowChartConnector">
            <a:avLst/>
          </a:prstGeom>
          <a:ln w="22225">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3</a:t>
            </a:r>
            <a:endParaRPr lang="en-US" dirty="0"/>
          </a:p>
        </p:txBody>
      </p:sp>
      <p:sp>
        <p:nvSpPr>
          <p:cNvPr id="181" name="Flowchart: Connector 180"/>
          <p:cNvSpPr/>
          <p:nvPr/>
        </p:nvSpPr>
        <p:spPr>
          <a:xfrm>
            <a:off x="6267654" y="3343557"/>
            <a:ext cx="274221" cy="272568"/>
          </a:xfrm>
          <a:prstGeom prst="flowChartConnector">
            <a:avLst/>
          </a:prstGeom>
          <a:ln w="22225">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4</a:t>
            </a:r>
            <a:endParaRPr lang="en-US" dirty="0"/>
          </a:p>
        </p:txBody>
      </p:sp>
      <p:sp>
        <p:nvSpPr>
          <p:cNvPr id="182" name="Flowchart: Connector 181"/>
          <p:cNvSpPr/>
          <p:nvPr/>
        </p:nvSpPr>
        <p:spPr>
          <a:xfrm>
            <a:off x="5975674" y="4478123"/>
            <a:ext cx="274221" cy="272568"/>
          </a:xfrm>
          <a:prstGeom prst="flowChartConnector">
            <a:avLst/>
          </a:prstGeom>
          <a:ln w="22225">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5</a:t>
            </a:r>
            <a:endParaRPr lang="en-US" dirty="0"/>
          </a:p>
        </p:txBody>
      </p:sp>
      <p:sp>
        <p:nvSpPr>
          <p:cNvPr id="183" name="Flowchart: Connector 182"/>
          <p:cNvSpPr/>
          <p:nvPr/>
        </p:nvSpPr>
        <p:spPr>
          <a:xfrm>
            <a:off x="7459922" y="4746146"/>
            <a:ext cx="274221" cy="272568"/>
          </a:xfrm>
          <a:prstGeom prst="flowChartConnector">
            <a:avLst/>
          </a:prstGeom>
          <a:ln w="22225">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6</a:t>
            </a:r>
            <a:endParaRPr lang="en-US" dirty="0"/>
          </a:p>
        </p:txBody>
      </p:sp>
      <p:sp>
        <p:nvSpPr>
          <p:cNvPr id="185" name="Flowchart: Connector 184"/>
          <p:cNvSpPr/>
          <p:nvPr/>
        </p:nvSpPr>
        <p:spPr>
          <a:xfrm>
            <a:off x="7176262" y="5592288"/>
            <a:ext cx="274221" cy="272568"/>
          </a:xfrm>
          <a:prstGeom prst="flowChartConnector">
            <a:avLst/>
          </a:prstGeom>
          <a:solidFill>
            <a:srgbClr val="FFFF00"/>
          </a:solidFill>
          <a:ln w="22225">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7</a:t>
            </a:r>
            <a:endParaRPr lang="en-US" dirty="0"/>
          </a:p>
        </p:txBody>
      </p:sp>
      <p:sp>
        <p:nvSpPr>
          <p:cNvPr id="187" name="Flowchart: Connector 186"/>
          <p:cNvSpPr/>
          <p:nvPr/>
        </p:nvSpPr>
        <p:spPr>
          <a:xfrm>
            <a:off x="11278206" y="6355560"/>
            <a:ext cx="274221" cy="272568"/>
          </a:xfrm>
          <a:prstGeom prst="flowChartConnector">
            <a:avLst/>
          </a:prstGeom>
          <a:solidFill>
            <a:srgbClr val="FFFF00"/>
          </a:solidFill>
          <a:ln w="22225">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p>
        </p:txBody>
      </p:sp>
      <p:sp>
        <p:nvSpPr>
          <p:cNvPr id="198" name="TextBox 197"/>
          <p:cNvSpPr txBox="1"/>
          <p:nvPr/>
        </p:nvSpPr>
        <p:spPr>
          <a:xfrm>
            <a:off x="7499118" y="3948062"/>
            <a:ext cx="1161085" cy="507831"/>
          </a:xfrm>
          <a:prstGeom prst="rect">
            <a:avLst/>
          </a:prstGeom>
          <a:noFill/>
        </p:spPr>
        <p:txBody>
          <a:bodyPr wrap="square" rtlCol="0">
            <a:spAutoFit/>
          </a:bodyPr>
          <a:lstStyle/>
          <a:p>
            <a:r>
              <a:rPr lang="en-US" sz="900" dirty="0" smtClean="0"/>
              <a:t>RECORDS FOR INSERT/UPDATE ON EXISTING RECORDS</a:t>
            </a:r>
            <a:endParaRPr lang="en-US" sz="900" dirty="0"/>
          </a:p>
        </p:txBody>
      </p:sp>
      <p:sp>
        <p:nvSpPr>
          <p:cNvPr id="201" name="Flowchart: Connector 200"/>
          <p:cNvSpPr/>
          <p:nvPr/>
        </p:nvSpPr>
        <p:spPr>
          <a:xfrm>
            <a:off x="8700355" y="2698851"/>
            <a:ext cx="477375" cy="403808"/>
          </a:xfrm>
          <a:prstGeom prst="flowChartConnector">
            <a:avLst/>
          </a:prstGeom>
          <a:solidFill>
            <a:srgbClr val="FFFF00"/>
          </a:solidFill>
          <a:ln w="22225">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a:t>
            </a:r>
          </a:p>
        </p:txBody>
      </p:sp>
      <p:sp>
        <p:nvSpPr>
          <p:cNvPr id="202" name="TextBox 201"/>
          <p:cNvSpPr txBox="1"/>
          <p:nvPr/>
        </p:nvSpPr>
        <p:spPr>
          <a:xfrm>
            <a:off x="7935746" y="6159832"/>
            <a:ext cx="1110037" cy="553998"/>
          </a:xfrm>
          <a:prstGeom prst="rect">
            <a:avLst/>
          </a:prstGeom>
          <a:solidFill>
            <a:srgbClr val="FFFF00"/>
          </a:solidFill>
          <a:ln>
            <a:solidFill>
              <a:schemeClr val="tx1">
                <a:lumMod val="95000"/>
                <a:lumOff val="5000"/>
              </a:schemeClr>
            </a:solidFill>
          </a:ln>
        </p:spPr>
        <p:txBody>
          <a:bodyPr wrap="square" rtlCol="0">
            <a:spAutoFit/>
          </a:bodyPr>
          <a:lstStyle/>
          <a:p>
            <a:pPr algn="ctr"/>
            <a:r>
              <a:rPr lang="en-US" sz="1000" dirty="0" smtClean="0"/>
              <a:t>CUST DETAILS AGAINST API CALL</a:t>
            </a:r>
            <a:endParaRPr lang="en-US" sz="1000" dirty="0"/>
          </a:p>
        </p:txBody>
      </p:sp>
      <p:sp>
        <p:nvSpPr>
          <p:cNvPr id="203" name="TextBox 202"/>
          <p:cNvSpPr txBox="1"/>
          <p:nvPr/>
        </p:nvSpPr>
        <p:spPr>
          <a:xfrm>
            <a:off x="3843150" y="5000444"/>
            <a:ext cx="1068158" cy="400110"/>
          </a:xfrm>
          <a:prstGeom prst="rect">
            <a:avLst/>
          </a:prstGeom>
          <a:noFill/>
        </p:spPr>
        <p:txBody>
          <a:bodyPr wrap="square" rtlCol="0">
            <a:spAutoFit/>
          </a:bodyPr>
          <a:lstStyle/>
          <a:p>
            <a:r>
              <a:rPr lang="en-US" sz="1000" dirty="0" smtClean="0"/>
              <a:t>NO FURTHER PROCESSING</a:t>
            </a:r>
            <a:endParaRPr lang="en-US" sz="1000" dirty="0"/>
          </a:p>
        </p:txBody>
      </p:sp>
      <p:sp>
        <p:nvSpPr>
          <p:cNvPr id="124" name="Rectangle 123"/>
          <p:cNvSpPr/>
          <p:nvPr/>
        </p:nvSpPr>
        <p:spPr>
          <a:xfrm>
            <a:off x="1985266" y="502977"/>
            <a:ext cx="1171536" cy="609600"/>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PROCESS </a:t>
            </a:r>
            <a:r>
              <a:rPr lang="en-US" sz="900" dirty="0" smtClean="0"/>
              <a:t>1</a:t>
            </a:r>
            <a:endParaRPr lang="en-US" sz="900" dirty="0"/>
          </a:p>
          <a:p>
            <a:pPr algn="ctr"/>
            <a:r>
              <a:rPr lang="en-US" sz="900" dirty="0" smtClean="0"/>
              <a:t>RAW TO </a:t>
            </a:r>
            <a:r>
              <a:rPr lang="en-US" sz="900" dirty="0"/>
              <a:t>PROCESS</a:t>
            </a:r>
          </a:p>
          <a:p>
            <a:pPr algn="ctr"/>
            <a:r>
              <a:rPr lang="en-US" sz="900" dirty="0"/>
              <a:t> FILE COPY</a:t>
            </a:r>
          </a:p>
        </p:txBody>
      </p:sp>
      <p:sp>
        <p:nvSpPr>
          <p:cNvPr id="126" name="Rectangle 125"/>
          <p:cNvSpPr/>
          <p:nvPr/>
        </p:nvSpPr>
        <p:spPr>
          <a:xfrm>
            <a:off x="4126417" y="498906"/>
            <a:ext cx="1171536" cy="609600"/>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PROCESS </a:t>
            </a:r>
            <a:r>
              <a:rPr lang="en-US" sz="900" dirty="0" smtClean="0"/>
              <a:t>2</a:t>
            </a:r>
            <a:endParaRPr lang="en-US" sz="900" dirty="0"/>
          </a:p>
          <a:p>
            <a:pPr algn="ctr"/>
            <a:r>
              <a:rPr lang="en-US" sz="900" dirty="0"/>
              <a:t>VALIDATIONS AGINST COPIED FILES</a:t>
            </a:r>
          </a:p>
        </p:txBody>
      </p:sp>
      <p:sp>
        <p:nvSpPr>
          <p:cNvPr id="127" name="Rectangle 126"/>
          <p:cNvSpPr/>
          <p:nvPr/>
        </p:nvSpPr>
        <p:spPr>
          <a:xfrm>
            <a:off x="8470784" y="502977"/>
            <a:ext cx="1171536" cy="609600"/>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PROCESS 3</a:t>
            </a:r>
            <a:endParaRPr lang="en-US" sz="900" dirty="0"/>
          </a:p>
          <a:p>
            <a:pPr algn="ctr"/>
            <a:r>
              <a:rPr lang="en-US" sz="900" dirty="0"/>
              <a:t>PROCESS TO INPURPOSE AND </a:t>
            </a:r>
            <a:r>
              <a:rPr lang="en-US" sz="900" dirty="0" smtClean="0"/>
              <a:t>ARCHIVE/REJECT</a:t>
            </a:r>
            <a:endParaRPr lang="en-US" sz="900" dirty="0"/>
          </a:p>
        </p:txBody>
      </p:sp>
      <p:sp>
        <p:nvSpPr>
          <p:cNvPr id="129" name="Rectangle 128"/>
          <p:cNvSpPr/>
          <p:nvPr/>
        </p:nvSpPr>
        <p:spPr>
          <a:xfrm>
            <a:off x="123991" y="97872"/>
            <a:ext cx="11313039" cy="213627"/>
          </a:xfrm>
          <a:prstGeom prst="rect">
            <a:avLst/>
          </a:prstGeom>
          <a:solidFill>
            <a:schemeClr val="accent4">
              <a:lumMod val="60000"/>
              <a:lumOff val="40000"/>
            </a:schemeClr>
          </a:solidFill>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smtClean="0"/>
              <a:t>FILE METADATA</a:t>
            </a:r>
            <a:endParaRPr lang="en-US" sz="1050" dirty="0"/>
          </a:p>
        </p:txBody>
      </p:sp>
      <p:sp>
        <p:nvSpPr>
          <p:cNvPr id="131" name="Rectangle 130"/>
          <p:cNvSpPr/>
          <p:nvPr/>
        </p:nvSpPr>
        <p:spPr>
          <a:xfrm>
            <a:off x="6198124" y="501832"/>
            <a:ext cx="1333306" cy="609600"/>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INSERT/UPDATE ON THE EXISTING GOLD COPY AND XREF</a:t>
            </a:r>
            <a:endParaRPr lang="en-US" sz="900" dirty="0"/>
          </a:p>
        </p:txBody>
      </p:sp>
      <p:cxnSp>
        <p:nvCxnSpPr>
          <p:cNvPr id="133" name="Straight Arrow Connector 132"/>
          <p:cNvCxnSpPr>
            <a:stCxn id="139" idx="3"/>
            <a:endCxn id="124" idx="1"/>
          </p:cNvCxnSpPr>
          <p:nvPr/>
        </p:nvCxnSpPr>
        <p:spPr>
          <a:xfrm>
            <a:off x="1337240" y="806092"/>
            <a:ext cx="648026" cy="1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124" idx="3"/>
            <a:endCxn id="126" idx="1"/>
          </p:cNvCxnSpPr>
          <p:nvPr/>
        </p:nvCxnSpPr>
        <p:spPr>
          <a:xfrm flipV="1">
            <a:off x="3156802" y="803706"/>
            <a:ext cx="969615" cy="4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26" idx="3"/>
            <a:endCxn id="131" idx="1"/>
          </p:cNvCxnSpPr>
          <p:nvPr/>
        </p:nvCxnSpPr>
        <p:spPr>
          <a:xfrm>
            <a:off x="5297953" y="803706"/>
            <a:ext cx="900171" cy="2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131" idx="3"/>
            <a:endCxn id="127" idx="1"/>
          </p:cNvCxnSpPr>
          <p:nvPr/>
        </p:nvCxnSpPr>
        <p:spPr>
          <a:xfrm>
            <a:off x="7531430" y="806632"/>
            <a:ext cx="939354" cy="1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123992" y="1460885"/>
            <a:ext cx="11453716" cy="239713"/>
          </a:xfrm>
          <a:prstGeom prst="rect">
            <a:avLst/>
          </a:prstGeom>
          <a:solidFill>
            <a:srgbClr val="00B0F0"/>
          </a:solidFill>
          <a:ln>
            <a:solidFill>
              <a:srgbClr val="0070C0"/>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smtClean="0"/>
              <a:t>KAFKA MESSAGE QUEUE</a:t>
            </a:r>
            <a:endParaRPr lang="en-US" sz="1050" dirty="0"/>
          </a:p>
        </p:txBody>
      </p:sp>
      <p:sp>
        <p:nvSpPr>
          <p:cNvPr id="139" name="Rectangle 138"/>
          <p:cNvSpPr/>
          <p:nvPr/>
        </p:nvSpPr>
        <p:spPr>
          <a:xfrm>
            <a:off x="457898" y="501292"/>
            <a:ext cx="879342" cy="609600"/>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INITIATOR </a:t>
            </a:r>
            <a:r>
              <a:rPr lang="en-US" sz="900" dirty="0" smtClean="0"/>
              <a:t>PROCESS</a:t>
            </a:r>
            <a:endParaRPr lang="en-US" sz="900" dirty="0"/>
          </a:p>
        </p:txBody>
      </p:sp>
      <p:sp>
        <p:nvSpPr>
          <p:cNvPr id="141" name="Up Arrow 140"/>
          <p:cNvSpPr/>
          <p:nvPr/>
        </p:nvSpPr>
        <p:spPr>
          <a:xfrm>
            <a:off x="524301" y="1097535"/>
            <a:ext cx="169233" cy="3633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Down Arrow 144"/>
          <p:cNvSpPr/>
          <p:nvPr/>
        </p:nvSpPr>
        <p:spPr>
          <a:xfrm>
            <a:off x="7931617" y="790823"/>
            <a:ext cx="173310" cy="668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Down Arrow 145"/>
          <p:cNvSpPr/>
          <p:nvPr/>
        </p:nvSpPr>
        <p:spPr>
          <a:xfrm>
            <a:off x="9958712" y="788851"/>
            <a:ext cx="172799" cy="678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7" name="Straight Arrow Connector 146"/>
          <p:cNvCxnSpPr>
            <a:stCxn id="127" idx="3"/>
            <a:endCxn id="150" idx="1"/>
          </p:cNvCxnSpPr>
          <p:nvPr/>
        </p:nvCxnSpPr>
        <p:spPr>
          <a:xfrm flipV="1">
            <a:off x="9642320" y="803706"/>
            <a:ext cx="756826" cy="4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8" name="Down Arrow 147"/>
          <p:cNvSpPr/>
          <p:nvPr/>
        </p:nvSpPr>
        <p:spPr>
          <a:xfrm>
            <a:off x="5661671" y="790823"/>
            <a:ext cx="173310" cy="668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10399146" y="498906"/>
            <a:ext cx="1171536" cy="609600"/>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END OF THE INBOUND PROCESS</a:t>
            </a:r>
            <a:endParaRPr lang="en-US" sz="900" dirty="0"/>
          </a:p>
        </p:txBody>
      </p:sp>
      <p:pic>
        <p:nvPicPr>
          <p:cNvPr id="103" name="Picture 4" descr="D:\My New Ds Top\Crystel Iconss\data ware h [Converted]aa.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96842" y="2501203"/>
            <a:ext cx="612046" cy="618722"/>
          </a:xfrm>
          <a:prstGeom prst="rect">
            <a:avLst/>
          </a:prstGeom>
          <a:noFill/>
          <a:extLst>
            <a:ext uri="{909E8E84-426E-40dd-AFC4-6F175D3DCCD1}">
              <a14:hiddenFill xmlns="" xmlns:a14="http://schemas.microsoft.com/office/drawing/2010/main">
                <a:solidFill>
                  <a:srgbClr val="FFFFFF"/>
                </a:solidFill>
              </a14:hiddenFill>
            </a:ext>
          </a:extLst>
        </p:spPr>
      </p:pic>
      <p:sp>
        <p:nvSpPr>
          <p:cNvPr id="91" name="Rectangle 90"/>
          <p:cNvSpPr/>
          <p:nvPr/>
        </p:nvSpPr>
        <p:spPr>
          <a:xfrm>
            <a:off x="2526935" y="2876869"/>
            <a:ext cx="837290" cy="354231"/>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PATTERN CHECK</a:t>
            </a:r>
            <a:endParaRPr lang="en-US" sz="900" dirty="0"/>
          </a:p>
        </p:txBody>
      </p:sp>
      <p:sp>
        <p:nvSpPr>
          <p:cNvPr id="95" name="Rectangle 94"/>
          <p:cNvSpPr/>
          <p:nvPr/>
        </p:nvSpPr>
        <p:spPr>
          <a:xfrm>
            <a:off x="2526935" y="2296059"/>
            <a:ext cx="837290" cy="354231"/>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CONTROL TOTAL CHECK</a:t>
            </a:r>
            <a:endParaRPr lang="en-US" sz="900" dirty="0"/>
          </a:p>
        </p:txBody>
      </p:sp>
      <p:cxnSp>
        <p:nvCxnSpPr>
          <p:cNvPr id="16" name="Straight Arrow Connector 15"/>
          <p:cNvCxnSpPr>
            <a:stCxn id="94" idx="0"/>
            <a:endCxn id="91" idx="2"/>
          </p:cNvCxnSpPr>
          <p:nvPr/>
        </p:nvCxnSpPr>
        <p:spPr>
          <a:xfrm flipV="1">
            <a:off x="2941743" y="3231100"/>
            <a:ext cx="3837" cy="215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1" idx="0"/>
            <a:endCxn id="95" idx="2"/>
          </p:cNvCxnSpPr>
          <p:nvPr/>
        </p:nvCxnSpPr>
        <p:spPr>
          <a:xfrm flipV="1">
            <a:off x="2945580" y="2650290"/>
            <a:ext cx="0" cy="226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5" idx="3"/>
            <a:endCxn id="102" idx="1"/>
          </p:cNvCxnSpPr>
          <p:nvPr/>
        </p:nvCxnSpPr>
        <p:spPr>
          <a:xfrm>
            <a:off x="3364225" y="2473175"/>
            <a:ext cx="218619" cy="11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8" name="Flowchart: Document 227"/>
          <p:cNvSpPr/>
          <p:nvPr/>
        </p:nvSpPr>
        <p:spPr>
          <a:xfrm>
            <a:off x="6865333" y="2761574"/>
            <a:ext cx="684725" cy="569752"/>
          </a:xfrm>
          <a:prstGeom prst="flowChart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solidFill>
                  <a:schemeClr val="dk1"/>
                </a:solidFill>
              </a:rPr>
              <a:t>DISTINCT MASTER DATA (FULL)</a:t>
            </a:r>
            <a:endParaRPr lang="en-US" sz="900" dirty="0">
              <a:solidFill>
                <a:schemeClr val="dk1"/>
              </a:solidFill>
            </a:endParaRPr>
          </a:p>
        </p:txBody>
      </p:sp>
      <p:sp>
        <p:nvSpPr>
          <p:cNvPr id="120" name="Flowchart: Document 119"/>
          <p:cNvSpPr/>
          <p:nvPr/>
        </p:nvSpPr>
        <p:spPr>
          <a:xfrm>
            <a:off x="5117102" y="2234131"/>
            <a:ext cx="603209" cy="569752"/>
          </a:xfrm>
          <a:prstGeom prst="flowChart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ONLY MASTER DATA (FULL)</a:t>
            </a:r>
            <a:endParaRPr lang="en-US" sz="900" dirty="0">
              <a:solidFill>
                <a:schemeClr val="dk1"/>
              </a:solidFill>
            </a:endParaRPr>
          </a:p>
        </p:txBody>
      </p:sp>
      <p:sp>
        <p:nvSpPr>
          <p:cNvPr id="144" name="Rectangle 143"/>
          <p:cNvSpPr/>
          <p:nvPr/>
        </p:nvSpPr>
        <p:spPr>
          <a:xfrm>
            <a:off x="5834981" y="2332073"/>
            <a:ext cx="837290" cy="354231"/>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DEDUP</a:t>
            </a:r>
            <a:endParaRPr lang="en-US" sz="900" dirty="0"/>
          </a:p>
        </p:txBody>
      </p:sp>
      <p:cxnSp>
        <p:nvCxnSpPr>
          <p:cNvPr id="41" name="Straight Arrow Connector 40"/>
          <p:cNvCxnSpPr>
            <a:stCxn id="120" idx="3"/>
            <a:endCxn id="144" idx="1"/>
          </p:cNvCxnSpPr>
          <p:nvPr/>
        </p:nvCxnSpPr>
        <p:spPr>
          <a:xfrm flipV="1">
            <a:off x="5720311" y="2509189"/>
            <a:ext cx="114670" cy="9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Flowchart: Document 163"/>
          <p:cNvSpPr/>
          <p:nvPr/>
        </p:nvSpPr>
        <p:spPr>
          <a:xfrm>
            <a:off x="5906244" y="4733838"/>
            <a:ext cx="603209" cy="569752"/>
          </a:xfrm>
          <a:prstGeom prst="flowChart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solidFill>
                  <a:schemeClr val="dk1"/>
                </a:solidFill>
              </a:rPr>
              <a:t>MASTER DATA (NEW)</a:t>
            </a:r>
            <a:endParaRPr lang="en-US" sz="900" dirty="0">
              <a:solidFill>
                <a:schemeClr val="dk1"/>
              </a:solidFill>
            </a:endParaRPr>
          </a:p>
        </p:txBody>
      </p:sp>
      <p:sp>
        <p:nvSpPr>
          <p:cNvPr id="165" name="Flowchart: Document 164"/>
          <p:cNvSpPr/>
          <p:nvPr/>
        </p:nvSpPr>
        <p:spPr>
          <a:xfrm>
            <a:off x="6710163" y="4713235"/>
            <a:ext cx="603209" cy="569752"/>
          </a:xfrm>
          <a:prstGeom prst="flowChart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solidFill>
                  <a:schemeClr val="dk1"/>
                </a:solidFill>
              </a:rPr>
              <a:t>MASTER DATA (FULL)</a:t>
            </a:r>
            <a:endParaRPr lang="en-US" sz="900" dirty="0">
              <a:solidFill>
                <a:schemeClr val="dk1"/>
              </a:solidFill>
            </a:endParaRPr>
          </a:p>
        </p:txBody>
      </p:sp>
      <p:cxnSp>
        <p:nvCxnSpPr>
          <p:cNvPr id="28" name="Elbow Connector 27"/>
          <p:cNvCxnSpPr/>
          <p:nvPr/>
        </p:nvCxnSpPr>
        <p:spPr>
          <a:xfrm rot="10800000" flipV="1">
            <a:off x="6609222" y="2679721"/>
            <a:ext cx="2879324" cy="1161015"/>
          </a:xfrm>
          <a:prstGeom prst="bentConnector2">
            <a:avLst/>
          </a:prstGeom>
          <a:ln w="53975" cmpd="sng">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228" idx="2"/>
            <a:endCxn id="140" idx="0"/>
          </p:cNvCxnSpPr>
          <p:nvPr/>
        </p:nvCxnSpPr>
        <p:spPr>
          <a:xfrm rot="5400000">
            <a:off x="6628481" y="3261522"/>
            <a:ext cx="547078" cy="6113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Elbow Connector 3"/>
          <p:cNvCxnSpPr>
            <a:stCxn id="165" idx="2"/>
            <a:endCxn id="160" idx="0"/>
          </p:cNvCxnSpPr>
          <p:nvPr/>
        </p:nvCxnSpPr>
        <p:spPr>
          <a:xfrm rot="5400000">
            <a:off x="5194743" y="4009555"/>
            <a:ext cx="581261" cy="30527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endCxn id="160" idx="0"/>
          </p:cNvCxnSpPr>
          <p:nvPr/>
        </p:nvCxnSpPr>
        <p:spPr>
          <a:xfrm rot="10800000" flipV="1">
            <a:off x="3958978" y="5211967"/>
            <a:ext cx="2452471" cy="6146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6779690" y="2321548"/>
            <a:ext cx="837290" cy="354231"/>
          </a:xfrm>
          <a:prstGeom prst="rect">
            <a:avLst/>
          </a:prstGeom>
          <a:solidFill>
            <a:schemeClr val="accent5">
              <a:lumMod val="20000"/>
              <a:lumOff val="80000"/>
            </a:schemeClr>
          </a:solidFill>
          <a:ln w="3175">
            <a:solidFill>
              <a:schemeClr val="accent5">
                <a:lumMod val="20000"/>
                <a:lumOff val="80000"/>
              </a:schemeClr>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TREND CHECK</a:t>
            </a:r>
            <a:endParaRPr lang="en-US" sz="900" dirty="0"/>
          </a:p>
        </p:txBody>
      </p:sp>
      <p:cxnSp>
        <p:nvCxnSpPr>
          <p:cNvPr id="14" name="Straight Arrow Connector 13"/>
          <p:cNvCxnSpPr>
            <a:stCxn id="144" idx="3"/>
            <a:endCxn id="100" idx="1"/>
          </p:cNvCxnSpPr>
          <p:nvPr/>
        </p:nvCxnSpPr>
        <p:spPr>
          <a:xfrm flipV="1">
            <a:off x="6672271" y="2498664"/>
            <a:ext cx="107419" cy="10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0" idx="2"/>
            <a:endCxn id="228" idx="0"/>
          </p:cNvCxnSpPr>
          <p:nvPr/>
        </p:nvCxnSpPr>
        <p:spPr>
          <a:xfrm>
            <a:off x="7198335" y="2675779"/>
            <a:ext cx="9361" cy="85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967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373487" y="643944"/>
            <a:ext cx="10805375" cy="5447763"/>
          </a:xfrm>
          <a:prstGeom prst="rect">
            <a:avLst/>
          </a:prstGeom>
          <a:solidFill>
            <a:schemeClr val="accent6">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844862" y="2988690"/>
            <a:ext cx="1555341" cy="812755"/>
          </a:xfrm>
          <a:prstGeom prst="rect">
            <a:avLst/>
          </a:prstGeom>
          <a:solidFill>
            <a:schemeClr val="accent1">
              <a:lumMod val="40000"/>
              <a:lumOff val="6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COPY RAW TO PROCESS</a:t>
            </a:r>
            <a:endParaRPr lang="en-US" dirty="0">
              <a:solidFill>
                <a:schemeClr val="tx1"/>
              </a:solidFill>
            </a:endParaRPr>
          </a:p>
        </p:txBody>
      </p:sp>
      <p:sp>
        <p:nvSpPr>
          <p:cNvPr id="47" name="Rectangle 46"/>
          <p:cNvSpPr/>
          <p:nvPr/>
        </p:nvSpPr>
        <p:spPr>
          <a:xfrm>
            <a:off x="2650077" y="2988692"/>
            <a:ext cx="3006921" cy="812755"/>
          </a:xfrm>
          <a:prstGeom prst="rect">
            <a:avLst/>
          </a:prstGeom>
          <a:solidFill>
            <a:schemeClr val="accent1">
              <a:lumMod val="40000"/>
              <a:lumOff val="6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VALIDATION (PATERN, THRESHOLD, CONTROL)</a:t>
            </a:r>
            <a:endParaRPr lang="en-US" dirty="0">
              <a:solidFill>
                <a:schemeClr val="tx1"/>
              </a:solidFill>
            </a:endParaRPr>
          </a:p>
        </p:txBody>
      </p:sp>
      <p:sp>
        <p:nvSpPr>
          <p:cNvPr id="110" name="Rectangle 109"/>
          <p:cNvSpPr/>
          <p:nvPr/>
        </p:nvSpPr>
        <p:spPr>
          <a:xfrm>
            <a:off x="5877665" y="4854058"/>
            <a:ext cx="1926942" cy="695871"/>
          </a:xfrm>
          <a:prstGeom prst="rect">
            <a:avLst/>
          </a:prstGeom>
          <a:solidFill>
            <a:schemeClr val="accent2">
              <a:lumMod val="60000"/>
              <a:lumOff val="4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MESSAGE QUEUE ACKNOWLEDGEMENT</a:t>
            </a:r>
            <a:endParaRPr lang="en-US" sz="1400" dirty="0">
              <a:solidFill>
                <a:schemeClr val="tx1"/>
              </a:solidFill>
            </a:endParaRPr>
          </a:p>
        </p:txBody>
      </p:sp>
      <p:sp>
        <p:nvSpPr>
          <p:cNvPr id="126" name="TextBox 125"/>
          <p:cNvSpPr txBox="1"/>
          <p:nvPr/>
        </p:nvSpPr>
        <p:spPr>
          <a:xfrm>
            <a:off x="3183662" y="1911298"/>
            <a:ext cx="2473336" cy="246221"/>
          </a:xfrm>
          <a:prstGeom prst="rect">
            <a:avLst/>
          </a:prstGeom>
          <a:noFill/>
        </p:spPr>
        <p:txBody>
          <a:bodyPr wrap="square" rtlCol="0">
            <a:spAutoFit/>
          </a:bodyPr>
          <a:lstStyle/>
          <a:p>
            <a:pPr algn="ctr"/>
            <a:r>
              <a:rPr lang="en-US" sz="1000" dirty="0" smtClean="0"/>
              <a:t>FAILURE</a:t>
            </a:r>
            <a:endParaRPr lang="en-US" sz="1000" dirty="0"/>
          </a:p>
        </p:txBody>
      </p:sp>
      <p:sp>
        <p:nvSpPr>
          <p:cNvPr id="37" name="Rectangle 36"/>
          <p:cNvSpPr/>
          <p:nvPr/>
        </p:nvSpPr>
        <p:spPr>
          <a:xfrm>
            <a:off x="6626872" y="2988692"/>
            <a:ext cx="3006921" cy="812755"/>
          </a:xfrm>
          <a:prstGeom prst="rect">
            <a:avLst/>
          </a:prstGeom>
          <a:solidFill>
            <a:schemeClr val="accent1">
              <a:lumMod val="40000"/>
              <a:lumOff val="6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FILE COPY PURPOSE AND ARCHIVE/REJECT</a:t>
            </a:r>
            <a:endParaRPr lang="en-US" dirty="0">
              <a:solidFill>
                <a:schemeClr val="tx1"/>
              </a:solidFill>
            </a:endParaRPr>
          </a:p>
        </p:txBody>
      </p:sp>
      <p:cxnSp>
        <p:nvCxnSpPr>
          <p:cNvPr id="6" name="Straight Arrow Connector 5"/>
          <p:cNvCxnSpPr>
            <a:stCxn id="46" idx="3"/>
            <a:endCxn id="47" idx="1"/>
          </p:cNvCxnSpPr>
          <p:nvPr/>
        </p:nvCxnSpPr>
        <p:spPr>
          <a:xfrm>
            <a:off x="2400203" y="3395068"/>
            <a:ext cx="24987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7" idx="3"/>
            <a:endCxn id="37" idx="1"/>
          </p:cNvCxnSpPr>
          <p:nvPr/>
        </p:nvCxnSpPr>
        <p:spPr>
          <a:xfrm>
            <a:off x="5656998" y="3395070"/>
            <a:ext cx="9698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5877665" y="1676710"/>
            <a:ext cx="1711766" cy="451255"/>
          </a:xfrm>
          <a:prstGeom prst="rect">
            <a:avLst/>
          </a:prstGeom>
          <a:solidFill>
            <a:schemeClr val="accent2">
              <a:lumMod val="60000"/>
              <a:lumOff val="4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EMAIL ALERT</a:t>
            </a:r>
            <a:endParaRPr lang="en-US" dirty="0">
              <a:solidFill>
                <a:schemeClr val="tx1"/>
              </a:solidFill>
            </a:endParaRPr>
          </a:p>
        </p:txBody>
      </p:sp>
      <p:cxnSp>
        <p:nvCxnSpPr>
          <p:cNvPr id="14" name="Elbow Connector 13"/>
          <p:cNvCxnSpPr>
            <a:stCxn id="47" idx="0"/>
            <a:endCxn id="48" idx="1"/>
          </p:cNvCxnSpPr>
          <p:nvPr/>
        </p:nvCxnSpPr>
        <p:spPr>
          <a:xfrm rot="5400000" flipH="1" flipV="1">
            <a:off x="4472424" y="1583452"/>
            <a:ext cx="1086354" cy="17241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47" idx="2"/>
            <a:endCxn id="110" idx="1"/>
          </p:cNvCxnSpPr>
          <p:nvPr/>
        </p:nvCxnSpPr>
        <p:spPr>
          <a:xfrm rot="16200000" flipH="1">
            <a:off x="4315328" y="3639656"/>
            <a:ext cx="1400547" cy="17241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153536" y="4509509"/>
            <a:ext cx="2473336" cy="246221"/>
          </a:xfrm>
          <a:prstGeom prst="rect">
            <a:avLst/>
          </a:prstGeom>
          <a:noFill/>
        </p:spPr>
        <p:txBody>
          <a:bodyPr wrap="square" rtlCol="0">
            <a:spAutoFit/>
          </a:bodyPr>
          <a:lstStyle/>
          <a:p>
            <a:pPr algn="ctr"/>
            <a:r>
              <a:rPr lang="en-US" sz="1000" dirty="0" smtClean="0"/>
              <a:t>SUCCESS/FAILURE STATUS FOR VALIDATION</a:t>
            </a:r>
            <a:endParaRPr lang="en-US" sz="1000" dirty="0"/>
          </a:p>
        </p:txBody>
      </p:sp>
      <p:sp>
        <p:nvSpPr>
          <p:cNvPr id="57" name="TextBox 56"/>
          <p:cNvSpPr txBox="1"/>
          <p:nvPr/>
        </p:nvSpPr>
        <p:spPr>
          <a:xfrm>
            <a:off x="3749085" y="827155"/>
            <a:ext cx="4257159" cy="523220"/>
          </a:xfrm>
          <a:prstGeom prst="rect">
            <a:avLst/>
          </a:prstGeom>
          <a:noFill/>
        </p:spPr>
        <p:txBody>
          <a:bodyPr wrap="square" rtlCol="0">
            <a:spAutoFit/>
          </a:bodyPr>
          <a:lstStyle/>
          <a:p>
            <a:pPr algn="ctr"/>
            <a:r>
              <a:rPr lang="en-US" sz="1400" dirty="0" smtClean="0"/>
              <a:t>SOURCE SYSTEM SPECIFIC INFA APPLICATION FOR CUSTOMER ONLY FILES</a:t>
            </a:r>
            <a:endParaRPr lang="en-US" sz="1400" dirty="0"/>
          </a:p>
        </p:txBody>
      </p:sp>
      <p:cxnSp>
        <p:nvCxnSpPr>
          <p:cNvPr id="27" name="Straight Arrow Connector 26"/>
          <p:cNvCxnSpPr>
            <a:stCxn id="22" idx="1"/>
            <a:endCxn id="46" idx="1"/>
          </p:cNvCxnSpPr>
          <p:nvPr/>
        </p:nvCxnSpPr>
        <p:spPr>
          <a:xfrm>
            <a:off x="373487" y="3367826"/>
            <a:ext cx="471375" cy="27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0" y="2561339"/>
            <a:ext cx="2473336" cy="400110"/>
          </a:xfrm>
          <a:prstGeom prst="rect">
            <a:avLst/>
          </a:prstGeom>
          <a:noFill/>
        </p:spPr>
        <p:txBody>
          <a:bodyPr wrap="square" rtlCol="0">
            <a:spAutoFit/>
          </a:bodyPr>
          <a:lstStyle/>
          <a:p>
            <a:pPr algn="ctr"/>
            <a:r>
              <a:rPr lang="en-US" sz="1000" dirty="0" smtClean="0"/>
              <a:t>SRC_NM </a:t>
            </a:r>
          </a:p>
          <a:p>
            <a:pPr algn="ctr"/>
            <a:r>
              <a:rPr lang="en-US" sz="1000" dirty="0" smtClean="0"/>
              <a:t>AS GENERIC ARGUEMENT</a:t>
            </a:r>
            <a:endParaRPr lang="en-US" sz="1000" dirty="0"/>
          </a:p>
        </p:txBody>
      </p:sp>
      <p:cxnSp>
        <p:nvCxnSpPr>
          <p:cNvPr id="38" name="Elbow Connector 37"/>
          <p:cNvCxnSpPr>
            <a:stCxn id="37" idx="3"/>
          </p:cNvCxnSpPr>
          <p:nvPr/>
        </p:nvCxnSpPr>
        <p:spPr>
          <a:xfrm flipH="1">
            <a:off x="7804607" y="3395070"/>
            <a:ext cx="1829186" cy="1806923"/>
          </a:xfrm>
          <a:prstGeom prst="bentConnector3">
            <a:avLst>
              <a:gd name="adj1" fmla="val -12497"/>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73487" y="3828686"/>
            <a:ext cx="2473336" cy="246221"/>
          </a:xfrm>
          <a:prstGeom prst="rect">
            <a:avLst/>
          </a:prstGeom>
          <a:noFill/>
        </p:spPr>
        <p:txBody>
          <a:bodyPr wrap="square" rtlCol="0">
            <a:spAutoFit/>
          </a:bodyPr>
          <a:lstStyle/>
          <a:p>
            <a:pPr algn="ctr"/>
            <a:r>
              <a:rPr lang="en-US" sz="1000" dirty="0" err="1" smtClean="0"/>
              <a:t>Cmd_copytoprocess_SAP</a:t>
            </a:r>
            <a:endParaRPr lang="en-US" sz="1000" dirty="0"/>
          </a:p>
        </p:txBody>
      </p:sp>
      <p:sp>
        <p:nvSpPr>
          <p:cNvPr id="69" name="TextBox 68"/>
          <p:cNvSpPr txBox="1"/>
          <p:nvPr/>
        </p:nvSpPr>
        <p:spPr>
          <a:xfrm>
            <a:off x="2712083" y="3801445"/>
            <a:ext cx="2473336" cy="246221"/>
          </a:xfrm>
          <a:prstGeom prst="rect">
            <a:avLst/>
          </a:prstGeom>
          <a:noFill/>
        </p:spPr>
        <p:txBody>
          <a:bodyPr wrap="square" rtlCol="0">
            <a:spAutoFit/>
          </a:bodyPr>
          <a:lstStyle/>
          <a:p>
            <a:pPr algn="ctr"/>
            <a:r>
              <a:rPr lang="en-US" sz="1000" dirty="0" err="1" smtClean="0"/>
              <a:t>Cmd_rcmvalidations_SAP</a:t>
            </a:r>
            <a:endParaRPr lang="en-US" sz="1000" dirty="0"/>
          </a:p>
        </p:txBody>
      </p:sp>
      <p:sp>
        <p:nvSpPr>
          <p:cNvPr id="71" name="TextBox 70"/>
          <p:cNvSpPr txBox="1"/>
          <p:nvPr/>
        </p:nvSpPr>
        <p:spPr>
          <a:xfrm>
            <a:off x="6847539" y="3764264"/>
            <a:ext cx="2473336" cy="246221"/>
          </a:xfrm>
          <a:prstGeom prst="rect">
            <a:avLst/>
          </a:prstGeom>
          <a:noFill/>
        </p:spPr>
        <p:txBody>
          <a:bodyPr wrap="square" rtlCol="0">
            <a:spAutoFit/>
          </a:bodyPr>
          <a:lstStyle/>
          <a:p>
            <a:pPr algn="ctr"/>
            <a:r>
              <a:rPr lang="en-US" sz="1000" dirty="0" err="1" smtClean="0"/>
              <a:t>Cmd_rcmpostvalidations_SAP</a:t>
            </a:r>
            <a:endParaRPr lang="en-US" sz="1000" dirty="0"/>
          </a:p>
        </p:txBody>
      </p:sp>
      <p:sp>
        <p:nvSpPr>
          <p:cNvPr id="74" name="TextBox 73"/>
          <p:cNvSpPr txBox="1"/>
          <p:nvPr/>
        </p:nvSpPr>
        <p:spPr>
          <a:xfrm>
            <a:off x="5656998" y="2102433"/>
            <a:ext cx="2473336" cy="246221"/>
          </a:xfrm>
          <a:prstGeom prst="rect">
            <a:avLst/>
          </a:prstGeom>
          <a:noFill/>
        </p:spPr>
        <p:txBody>
          <a:bodyPr wrap="square" rtlCol="0">
            <a:spAutoFit/>
          </a:bodyPr>
          <a:lstStyle/>
          <a:p>
            <a:pPr algn="ctr"/>
            <a:r>
              <a:rPr lang="en-US" sz="1000" dirty="0" err="1" smtClean="0"/>
              <a:t>Cmd_generic_email_SAP</a:t>
            </a:r>
            <a:endParaRPr lang="en-US" sz="1000" dirty="0"/>
          </a:p>
        </p:txBody>
      </p:sp>
      <p:sp>
        <p:nvSpPr>
          <p:cNvPr id="75" name="TextBox 74"/>
          <p:cNvSpPr txBox="1"/>
          <p:nvPr/>
        </p:nvSpPr>
        <p:spPr>
          <a:xfrm>
            <a:off x="5597312" y="5523739"/>
            <a:ext cx="2473336" cy="246221"/>
          </a:xfrm>
          <a:prstGeom prst="rect">
            <a:avLst/>
          </a:prstGeom>
          <a:noFill/>
        </p:spPr>
        <p:txBody>
          <a:bodyPr wrap="square" rtlCol="0">
            <a:spAutoFit/>
          </a:bodyPr>
          <a:lstStyle/>
          <a:p>
            <a:pPr algn="ctr"/>
            <a:r>
              <a:rPr lang="en-US" sz="1000" dirty="0" err="1" smtClean="0"/>
              <a:t>Cmd_generic_msg_SAP</a:t>
            </a:r>
            <a:endParaRPr lang="en-US" sz="1000" dirty="0"/>
          </a:p>
        </p:txBody>
      </p:sp>
    </p:spTree>
    <p:extLst>
      <p:ext uri="{BB962C8B-B14F-4D97-AF65-F5344CB8AC3E}">
        <p14:creationId xmlns:p14="http://schemas.microsoft.com/office/powerpoint/2010/main" val="935888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 name="Straight Arrow Connector 78"/>
          <p:cNvCxnSpPr>
            <a:stCxn id="67" idx="0"/>
            <a:endCxn id="43" idx="2"/>
          </p:cNvCxnSpPr>
          <p:nvPr/>
        </p:nvCxnSpPr>
        <p:spPr>
          <a:xfrm flipV="1">
            <a:off x="5920986" y="1442432"/>
            <a:ext cx="4620" cy="712252"/>
          </a:xfrm>
          <a:prstGeom prst="straightConnector1">
            <a:avLst/>
          </a:prstGeom>
          <a:ln w="38100" cmpd="sng">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68453" y="741735"/>
            <a:ext cx="1197735" cy="708338"/>
          </a:xfrm>
          <a:prstGeom prst="rect">
            <a:avLst/>
          </a:prstGeom>
          <a:solidFill>
            <a:schemeClr val="accent1">
              <a:lumMod val="40000"/>
              <a:lumOff val="6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SOURCE SYSTEM</a:t>
            </a:r>
          </a:p>
        </p:txBody>
      </p:sp>
      <p:sp>
        <p:nvSpPr>
          <p:cNvPr id="5" name="Vertical Scroll 4"/>
          <p:cNvSpPr/>
          <p:nvPr/>
        </p:nvSpPr>
        <p:spPr>
          <a:xfrm>
            <a:off x="2923504" y="618182"/>
            <a:ext cx="2033084" cy="954496"/>
          </a:xfrm>
          <a:prstGeom prst="verticalScroll">
            <a:avLst/>
          </a:prstGeom>
          <a:ln>
            <a:solidFill>
              <a:schemeClr val="bg2">
                <a:lumMod val="10000"/>
              </a:schemeClr>
            </a:solidFill>
          </a:ln>
        </p:spPr>
        <p:style>
          <a:lnRef idx="1">
            <a:schemeClr val="accent4"/>
          </a:lnRef>
          <a:fillRef idx="1001">
            <a:schemeClr val="lt2"/>
          </a:fillRef>
          <a:effectRef idx="2">
            <a:schemeClr val="accent4"/>
          </a:effectRef>
          <a:fontRef idx="minor">
            <a:schemeClr val="lt1"/>
          </a:fontRef>
        </p:style>
        <p:txBody>
          <a:bodyPr rtlCol="0" anchor="ctr"/>
          <a:lstStyle/>
          <a:p>
            <a:pPr algn="ctr"/>
            <a:r>
              <a:rPr lang="en-US" sz="1000" dirty="0" smtClean="0">
                <a:solidFill>
                  <a:schemeClr val="tx1"/>
                </a:solidFill>
              </a:rPr>
              <a:t>20-04-2016 06:05:22 - SAP Files Available</a:t>
            </a:r>
            <a:endParaRPr lang="en-US" sz="1000" dirty="0">
              <a:solidFill>
                <a:schemeClr val="tx1"/>
              </a:solidFill>
            </a:endParaRPr>
          </a:p>
        </p:txBody>
      </p:sp>
      <p:sp>
        <p:nvSpPr>
          <p:cNvPr id="43" name="Rectangle 42"/>
          <p:cNvSpPr/>
          <p:nvPr/>
        </p:nvSpPr>
        <p:spPr>
          <a:xfrm>
            <a:off x="5326738" y="734094"/>
            <a:ext cx="1197735" cy="708338"/>
          </a:xfrm>
          <a:prstGeom prst="rect">
            <a:avLst/>
          </a:prstGeom>
          <a:solidFill>
            <a:schemeClr val="accent1">
              <a:lumMod val="40000"/>
              <a:lumOff val="6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Control M</a:t>
            </a:r>
          </a:p>
        </p:txBody>
      </p:sp>
      <p:cxnSp>
        <p:nvCxnSpPr>
          <p:cNvPr id="26" name="Straight Arrow Connector 25"/>
          <p:cNvCxnSpPr>
            <a:stCxn id="5" idx="3"/>
            <a:endCxn id="43" idx="1"/>
          </p:cNvCxnSpPr>
          <p:nvPr/>
        </p:nvCxnSpPr>
        <p:spPr>
          <a:xfrm flipV="1">
            <a:off x="4837276" y="1088263"/>
            <a:ext cx="489462" cy="7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2756901" y="1608139"/>
            <a:ext cx="2366289" cy="246221"/>
          </a:xfrm>
          <a:prstGeom prst="rect">
            <a:avLst/>
          </a:prstGeom>
          <a:noFill/>
        </p:spPr>
        <p:txBody>
          <a:bodyPr wrap="square" rtlCol="0">
            <a:spAutoFit/>
          </a:bodyPr>
          <a:lstStyle/>
          <a:p>
            <a:pPr algn="ctr"/>
            <a:r>
              <a:rPr lang="en-US" sz="1000" dirty="0" smtClean="0"/>
              <a:t>TIBCO JMS MESSAGE QUEUE</a:t>
            </a:r>
            <a:endParaRPr lang="en-US" sz="1000" dirty="0"/>
          </a:p>
        </p:txBody>
      </p:sp>
      <p:sp>
        <p:nvSpPr>
          <p:cNvPr id="86" name="TextBox 85"/>
          <p:cNvSpPr txBox="1"/>
          <p:nvPr/>
        </p:nvSpPr>
        <p:spPr>
          <a:xfrm>
            <a:off x="4955622" y="1439677"/>
            <a:ext cx="2088814" cy="400110"/>
          </a:xfrm>
          <a:prstGeom prst="rect">
            <a:avLst/>
          </a:prstGeom>
          <a:noFill/>
        </p:spPr>
        <p:txBody>
          <a:bodyPr wrap="square" rtlCol="0">
            <a:spAutoFit/>
          </a:bodyPr>
          <a:lstStyle/>
          <a:p>
            <a:pPr algn="ctr"/>
            <a:r>
              <a:rPr lang="en-US" sz="1000" dirty="0" smtClean="0"/>
              <a:t>READING </a:t>
            </a:r>
            <a:r>
              <a:rPr lang="en-US" sz="1000" dirty="0"/>
              <a:t>TIBCO JMS MESSAGE QUEUE</a:t>
            </a:r>
          </a:p>
        </p:txBody>
      </p:sp>
      <p:sp>
        <p:nvSpPr>
          <p:cNvPr id="42" name="Rectangle 41"/>
          <p:cNvSpPr/>
          <p:nvPr/>
        </p:nvSpPr>
        <p:spPr>
          <a:xfrm>
            <a:off x="1579678" y="741882"/>
            <a:ext cx="1197735" cy="708338"/>
          </a:xfrm>
          <a:prstGeom prst="rect">
            <a:avLst/>
          </a:prstGeom>
          <a:solidFill>
            <a:schemeClr val="accent1">
              <a:lumMod val="40000"/>
              <a:lumOff val="6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FILE TRANSFER</a:t>
            </a:r>
            <a:endParaRPr lang="en-US" sz="1100" dirty="0">
              <a:solidFill>
                <a:schemeClr val="tx1"/>
              </a:solidFill>
            </a:endParaRPr>
          </a:p>
        </p:txBody>
      </p:sp>
      <p:cxnSp>
        <p:nvCxnSpPr>
          <p:cNvPr id="12" name="Straight Arrow Connector 11"/>
          <p:cNvCxnSpPr>
            <a:stCxn id="2" idx="3"/>
            <a:endCxn id="42" idx="1"/>
          </p:cNvCxnSpPr>
          <p:nvPr/>
        </p:nvCxnSpPr>
        <p:spPr>
          <a:xfrm>
            <a:off x="1366188" y="1095904"/>
            <a:ext cx="213490" cy="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5" idx="1"/>
          </p:cNvCxnSpPr>
          <p:nvPr/>
        </p:nvCxnSpPr>
        <p:spPr>
          <a:xfrm>
            <a:off x="2713018" y="1088263"/>
            <a:ext cx="329798" cy="7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7246816" y="254128"/>
            <a:ext cx="4172755" cy="520651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9" name="TextBox 48"/>
          <p:cNvSpPr txBox="1"/>
          <p:nvPr/>
        </p:nvSpPr>
        <p:spPr>
          <a:xfrm>
            <a:off x="8216721" y="702984"/>
            <a:ext cx="2126757" cy="769441"/>
          </a:xfrm>
          <a:prstGeom prst="rect">
            <a:avLst/>
          </a:prstGeom>
          <a:noFill/>
          <a:ln>
            <a:solidFill>
              <a:schemeClr val="tx1"/>
            </a:solidFill>
          </a:ln>
        </p:spPr>
        <p:txBody>
          <a:bodyPr wrap="square" rtlCol="0">
            <a:spAutoFit/>
          </a:bodyPr>
          <a:lstStyle/>
          <a:p>
            <a:pPr algn="ctr"/>
            <a:r>
              <a:rPr lang="en-US" sz="1100" b="1" dirty="0" smtClean="0"/>
              <a:t>UNIX Script 1      </a:t>
            </a:r>
          </a:p>
          <a:p>
            <a:pPr algn="ctr"/>
            <a:r>
              <a:rPr lang="en-US" sz="1100" b="1" dirty="0" smtClean="0"/>
              <a:t>INFA param file generation</a:t>
            </a:r>
          </a:p>
          <a:p>
            <a:pPr algn="ctr"/>
            <a:r>
              <a:rPr lang="en-US" sz="1100" b="1" dirty="0" smtClean="0"/>
              <a:t> </a:t>
            </a:r>
            <a:r>
              <a:rPr lang="en-US" sz="1100" dirty="0" smtClean="0"/>
              <a:t>(Will prepare the infa parameter file for that source dynamically)</a:t>
            </a:r>
            <a:endParaRPr lang="en-US" sz="1100" dirty="0"/>
          </a:p>
        </p:txBody>
      </p:sp>
      <p:sp>
        <p:nvSpPr>
          <p:cNvPr id="50" name="TextBox 49"/>
          <p:cNvSpPr txBox="1"/>
          <p:nvPr/>
        </p:nvSpPr>
        <p:spPr>
          <a:xfrm>
            <a:off x="8216721" y="2986289"/>
            <a:ext cx="2126757" cy="769441"/>
          </a:xfrm>
          <a:prstGeom prst="rect">
            <a:avLst/>
          </a:prstGeom>
          <a:noFill/>
          <a:ln>
            <a:solidFill>
              <a:schemeClr val="tx1"/>
            </a:solidFill>
          </a:ln>
        </p:spPr>
        <p:txBody>
          <a:bodyPr wrap="square" rtlCol="0">
            <a:spAutoFit/>
          </a:bodyPr>
          <a:lstStyle/>
          <a:p>
            <a:pPr algn="ctr"/>
            <a:r>
              <a:rPr lang="en-US" sz="1100" b="1" dirty="0" smtClean="0"/>
              <a:t>INFA Workflow  Trigger</a:t>
            </a:r>
            <a:br>
              <a:rPr lang="en-US" sz="1100" b="1" dirty="0" smtClean="0"/>
            </a:br>
            <a:r>
              <a:rPr lang="en-US" sz="1100" b="1" dirty="0" smtClean="0"/>
              <a:t> </a:t>
            </a:r>
            <a:r>
              <a:rPr lang="en-US" sz="1100" dirty="0" smtClean="0"/>
              <a:t>(Trigger the required INFA workflow using parameter file and other values as arguments.)</a:t>
            </a:r>
            <a:endParaRPr lang="en-US" sz="1100" dirty="0"/>
          </a:p>
        </p:txBody>
      </p:sp>
      <p:sp>
        <p:nvSpPr>
          <p:cNvPr id="54" name="Diamond 53"/>
          <p:cNvSpPr/>
          <p:nvPr/>
        </p:nvSpPr>
        <p:spPr>
          <a:xfrm>
            <a:off x="8744647" y="1906358"/>
            <a:ext cx="1056069" cy="397401"/>
          </a:xfrm>
          <a:prstGeom prst="diamond">
            <a:avLst/>
          </a:prstGeom>
          <a:noFill/>
          <a:ln>
            <a:solidFill>
              <a:schemeClr val="tx1"/>
            </a:solidFill>
          </a:ln>
        </p:spPr>
        <p:txBody>
          <a:bodyPr wrap="square" rtlCol="0">
            <a:spAutoFit/>
          </a:bodyPr>
          <a:lstStyle/>
          <a:p>
            <a:pPr algn="ctr"/>
            <a:r>
              <a:rPr lang="en-US" sz="700" b="1" dirty="0" smtClean="0">
                <a:solidFill>
                  <a:schemeClr val="tx1"/>
                </a:solidFill>
              </a:rPr>
              <a:t>SUCCESS</a:t>
            </a:r>
            <a:endParaRPr lang="en-US" sz="700" b="1" dirty="0">
              <a:solidFill>
                <a:schemeClr val="tx1"/>
              </a:solidFill>
            </a:endParaRPr>
          </a:p>
        </p:txBody>
      </p:sp>
      <p:sp>
        <p:nvSpPr>
          <p:cNvPr id="56" name="Diamond 55"/>
          <p:cNvSpPr/>
          <p:nvPr/>
        </p:nvSpPr>
        <p:spPr>
          <a:xfrm>
            <a:off x="8752062" y="4090845"/>
            <a:ext cx="1056069" cy="397401"/>
          </a:xfrm>
          <a:prstGeom prst="diamond">
            <a:avLst/>
          </a:prstGeom>
          <a:noFill/>
          <a:ln>
            <a:solidFill>
              <a:schemeClr val="tx1"/>
            </a:solidFill>
          </a:ln>
        </p:spPr>
        <p:txBody>
          <a:bodyPr wrap="square" rtlCol="0">
            <a:spAutoFit/>
          </a:bodyPr>
          <a:lstStyle/>
          <a:p>
            <a:pPr algn="ctr"/>
            <a:r>
              <a:rPr lang="en-US" sz="700" b="1" dirty="0" smtClean="0">
                <a:solidFill>
                  <a:schemeClr val="tx1"/>
                </a:solidFill>
              </a:rPr>
              <a:t>SUCCESS</a:t>
            </a:r>
            <a:endParaRPr lang="en-US" sz="700" b="1" dirty="0">
              <a:solidFill>
                <a:schemeClr val="tx1"/>
              </a:solidFill>
            </a:endParaRPr>
          </a:p>
        </p:txBody>
      </p:sp>
      <p:cxnSp>
        <p:nvCxnSpPr>
          <p:cNvPr id="57" name="Straight Arrow Connector 56"/>
          <p:cNvCxnSpPr>
            <a:stCxn id="49" idx="2"/>
            <a:endCxn id="54" idx="0"/>
          </p:cNvCxnSpPr>
          <p:nvPr/>
        </p:nvCxnSpPr>
        <p:spPr>
          <a:xfrm flipH="1">
            <a:off x="9272682" y="1472425"/>
            <a:ext cx="7418" cy="433933"/>
          </a:xfrm>
          <a:prstGeom prst="straightConnector1">
            <a:avLst/>
          </a:prstGeom>
          <a:ln w="38100" cmpd="sng">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4" idx="2"/>
            <a:endCxn id="50" idx="0"/>
          </p:cNvCxnSpPr>
          <p:nvPr/>
        </p:nvCxnSpPr>
        <p:spPr>
          <a:xfrm>
            <a:off x="9272682" y="2303759"/>
            <a:ext cx="7418" cy="682530"/>
          </a:xfrm>
          <a:prstGeom prst="straightConnector1">
            <a:avLst/>
          </a:prstGeom>
          <a:ln w="38100" cmpd="sng">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0" idx="2"/>
            <a:endCxn id="56" idx="0"/>
          </p:cNvCxnSpPr>
          <p:nvPr/>
        </p:nvCxnSpPr>
        <p:spPr>
          <a:xfrm flipH="1">
            <a:off x="9280097" y="3755730"/>
            <a:ext cx="3" cy="335115"/>
          </a:xfrm>
          <a:prstGeom prst="straightConnector1">
            <a:avLst/>
          </a:prstGeom>
          <a:ln w="38100" cmpd="sng">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8766521" y="4845988"/>
            <a:ext cx="1056069" cy="261610"/>
          </a:xfrm>
          <a:prstGeom prst="rect">
            <a:avLst/>
          </a:prstGeom>
          <a:noFill/>
          <a:ln>
            <a:solidFill>
              <a:schemeClr val="tx1"/>
            </a:solidFill>
          </a:ln>
        </p:spPr>
        <p:txBody>
          <a:bodyPr wrap="square" rtlCol="0">
            <a:spAutoFit/>
          </a:bodyPr>
          <a:lstStyle/>
          <a:p>
            <a:pPr algn="ctr"/>
            <a:r>
              <a:rPr lang="en-US" sz="1100" b="1" dirty="0" smtClean="0">
                <a:solidFill>
                  <a:schemeClr val="tx1"/>
                </a:solidFill>
              </a:rPr>
              <a:t>STOP</a:t>
            </a:r>
            <a:endParaRPr lang="en-US" sz="1100" b="1" dirty="0">
              <a:solidFill>
                <a:schemeClr val="tx1"/>
              </a:solidFill>
            </a:endParaRPr>
          </a:p>
        </p:txBody>
      </p:sp>
      <p:cxnSp>
        <p:nvCxnSpPr>
          <p:cNvPr id="65" name="Straight Arrow Connector 64"/>
          <p:cNvCxnSpPr>
            <a:stCxn id="43" idx="3"/>
            <a:endCxn id="49" idx="1"/>
          </p:cNvCxnSpPr>
          <p:nvPr/>
        </p:nvCxnSpPr>
        <p:spPr>
          <a:xfrm flipV="1">
            <a:off x="6524473" y="1087705"/>
            <a:ext cx="1692248" cy="558"/>
          </a:xfrm>
          <a:prstGeom prst="straightConnector1">
            <a:avLst/>
          </a:prstGeom>
          <a:ln w="38100" cmpd="sng">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5392951" y="2154684"/>
            <a:ext cx="1056069" cy="261610"/>
          </a:xfrm>
          <a:prstGeom prst="rect">
            <a:avLst/>
          </a:prstGeom>
          <a:noFill/>
          <a:ln>
            <a:solidFill>
              <a:schemeClr val="tx1"/>
            </a:solidFill>
          </a:ln>
        </p:spPr>
        <p:txBody>
          <a:bodyPr wrap="square" rtlCol="0">
            <a:spAutoFit/>
          </a:bodyPr>
          <a:lstStyle/>
          <a:p>
            <a:pPr algn="ctr"/>
            <a:r>
              <a:rPr lang="en-US" sz="1100" b="1" dirty="0" smtClean="0">
                <a:solidFill>
                  <a:schemeClr val="tx1"/>
                </a:solidFill>
              </a:rPr>
              <a:t>RAISE ERROR</a:t>
            </a:r>
            <a:endParaRPr lang="en-US" sz="1100" b="1" dirty="0">
              <a:solidFill>
                <a:schemeClr val="tx1"/>
              </a:solidFill>
            </a:endParaRPr>
          </a:p>
        </p:txBody>
      </p:sp>
      <p:cxnSp>
        <p:nvCxnSpPr>
          <p:cNvPr id="68" name="Elbow Connector 67"/>
          <p:cNvCxnSpPr>
            <a:stCxn id="56" idx="1"/>
            <a:endCxn id="67" idx="2"/>
          </p:cNvCxnSpPr>
          <p:nvPr/>
        </p:nvCxnSpPr>
        <p:spPr>
          <a:xfrm rot="10800000">
            <a:off x="5920986" y="2416294"/>
            <a:ext cx="2831076" cy="1873252"/>
          </a:xfrm>
          <a:prstGeom prst="bentConnector2">
            <a:avLst/>
          </a:prstGeom>
          <a:ln w="38100" cmpd="sng">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261358" y="2548050"/>
            <a:ext cx="430864" cy="369332"/>
          </a:xfrm>
          <a:prstGeom prst="rect">
            <a:avLst/>
          </a:prstGeom>
          <a:noFill/>
        </p:spPr>
        <p:txBody>
          <a:bodyPr wrap="square" rtlCol="0">
            <a:spAutoFit/>
          </a:bodyPr>
          <a:lstStyle/>
          <a:p>
            <a:r>
              <a:rPr lang="en-US" dirty="0" smtClean="0"/>
              <a:t>Y</a:t>
            </a:r>
            <a:endParaRPr lang="en-US" dirty="0"/>
          </a:p>
        </p:txBody>
      </p:sp>
      <p:sp>
        <p:nvSpPr>
          <p:cNvPr id="74" name="TextBox 73"/>
          <p:cNvSpPr txBox="1"/>
          <p:nvPr/>
        </p:nvSpPr>
        <p:spPr>
          <a:xfrm>
            <a:off x="9410557" y="4509454"/>
            <a:ext cx="430864" cy="369332"/>
          </a:xfrm>
          <a:prstGeom prst="rect">
            <a:avLst/>
          </a:prstGeom>
          <a:noFill/>
        </p:spPr>
        <p:txBody>
          <a:bodyPr wrap="square" rtlCol="0">
            <a:spAutoFit/>
          </a:bodyPr>
          <a:lstStyle/>
          <a:p>
            <a:r>
              <a:rPr lang="en-US" dirty="0" smtClean="0"/>
              <a:t>Y</a:t>
            </a:r>
            <a:endParaRPr lang="en-US" dirty="0"/>
          </a:p>
        </p:txBody>
      </p:sp>
      <p:sp>
        <p:nvSpPr>
          <p:cNvPr id="76" name="TextBox 75"/>
          <p:cNvSpPr txBox="1"/>
          <p:nvPr/>
        </p:nvSpPr>
        <p:spPr>
          <a:xfrm>
            <a:off x="8313783" y="3948979"/>
            <a:ext cx="430864" cy="369332"/>
          </a:xfrm>
          <a:prstGeom prst="rect">
            <a:avLst/>
          </a:prstGeom>
          <a:noFill/>
        </p:spPr>
        <p:txBody>
          <a:bodyPr wrap="square" rtlCol="0">
            <a:spAutoFit/>
          </a:bodyPr>
          <a:lstStyle/>
          <a:p>
            <a:r>
              <a:rPr lang="en-US" dirty="0" smtClean="0"/>
              <a:t>N</a:t>
            </a:r>
            <a:endParaRPr lang="en-US" dirty="0"/>
          </a:p>
        </p:txBody>
      </p:sp>
      <p:sp>
        <p:nvSpPr>
          <p:cNvPr id="78" name="TextBox 77"/>
          <p:cNvSpPr txBox="1"/>
          <p:nvPr/>
        </p:nvSpPr>
        <p:spPr>
          <a:xfrm>
            <a:off x="8342306" y="2106028"/>
            <a:ext cx="430864" cy="369332"/>
          </a:xfrm>
          <a:prstGeom prst="rect">
            <a:avLst/>
          </a:prstGeom>
          <a:noFill/>
        </p:spPr>
        <p:txBody>
          <a:bodyPr wrap="square" rtlCol="0">
            <a:spAutoFit/>
          </a:bodyPr>
          <a:lstStyle/>
          <a:p>
            <a:r>
              <a:rPr lang="en-US" dirty="0" smtClean="0"/>
              <a:t>N</a:t>
            </a:r>
            <a:endParaRPr lang="en-US" dirty="0"/>
          </a:p>
        </p:txBody>
      </p:sp>
      <p:sp>
        <p:nvSpPr>
          <p:cNvPr id="80" name="TextBox 79"/>
          <p:cNvSpPr txBox="1"/>
          <p:nvPr/>
        </p:nvSpPr>
        <p:spPr>
          <a:xfrm>
            <a:off x="7987575" y="254128"/>
            <a:ext cx="2366289" cy="246221"/>
          </a:xfrm>
          <a:prstGeom prst="rect">
            <a:avLst/>
          </a:prstGeom>
          <a:noFill/>
        </p:spPr>
        <p:txBody>
          <a:bodyPr wrap="square" rtlCol="0">
            <a:spAutoFit/>
          </a:bodyPr>
          <a:lstStyle/>
          <a:p>
            <a:pPr algn="ctr"/>
            <a:r>
              <a:rPr lang="en-US" sz="1000" dirty="0" smtClean="0"/>
              <a:t>CONTROL M JOB EXECUTION</a:t>
            </a:r>
            <a:endParaRPr lang="en-US" sz="1000" dirty="0"/>
          </a:p>
        </p:txBody>
      </p:sp>
      <p:cxnSp>
        <p:nvCxnSpPr>
          <p:cNvPr id="90" name="Straight Arrow Connector 89"/>
          <p:cNvCxnSpPr>
            <a:stCxn id="56" idx="2"/>
            <a:endCxn id="64" idx="0"/>
          </p:cNvCxnSpPr>
          <p:nvPr/>
        </p:nvCxnSpPr>
        <p:spPr>
          <a:xfrm>
            <a:off x="9280097" y="4488246"/>
            <a:ext cx="14459" cy="357742"/>
          </a:xfrm>
          <a:prstGeom prst="straightConnector1">
            <a:avLst/>
          </a:prstGeom>
          <a:ln w="38100" cmpd="sng">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54" idx="1"/>
            <a:endCxn id="67" idx="3"/>
          </p:cNvCxnSpPr>
          <p:nvPr/>
        </p:nvCxnSpPr>
        <p:spPr>
          <a:xfrm rot="10800000" flipV="1">
            <a:off x="6449021" y="2105059"/>
            <a:ext cx="2295627" cy="180430"/>
          </a:xfrm>
          <a:prstGeom prst="bentConnector3">
            <a:avLst>
              <a:gd name="adj1" fmla="val 50000"/>
            </a:avLst>
          </a:prstGeom>
          <a:ln w="38100" cmpd="sng">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04311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9002</TotalTime>
  <Words>1800</Words>
  <Application>Microsoft Office PowerPoint</Application>
  <PresentationFormat>Widescreen</PresentationFormat>
  <Paragraphs>442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Cognizant Technology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Ghosal, Sankar (Cognizant)</dc:creator>
  <cp:lastModifiedBy>Patra, Chandan Kumar (Cognizant)</cp:lastModifiedBy>
  <cp:revision>374</cp:revision>
  <dcterms:created xsi:type="dcterms:W3CDTF">2016-02-10T07:20:45Z</dcterms:created>
  <dcterms:modified xsi:type="dcterms:W3CDTF">2016-03-30T07:11:56Z</dcterms:modified>
</cp:coreProperties>
</file>