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4289" r:id="rId1"/>
  </p:sldMasterIdLst>
  <p:notesMasterIdLst>
    <p:notesMasterId r:id="rId4"/>
  </p:notesMasterIdLst>
  <p:handoutMasterIdLst>
    <p:handoutMasterId r:id="rId5"/>
  </p:handoutMasterIdLst>
  <p:sldIdLst>
    <p:sldId id="620" r:id="rId2"/>
    <p:sldId id="621" r:id="rId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44045"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88094"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632141"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176189"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720231" algn="l" defTabSz="1088094" rtl="0" eaLnBrk="1" latinLnBrk="0" hangingPunct="1"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3264279" algn="l" defTabSz="1088094" rtl="0" eaLnBrk="1" latinLnBrk="0" hangingPunct="1"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808323" algn="l" defTabSz="1088094" rtl="0" eaLnBrk="1" latinLnBrk="0" hangingPunct="1"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4352372" algn="l" defTabSz="1088094" rtl="0" eaLnBrk="1" latinLnBrk="0" hangingPunct="1"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750D"/>
    <a:srgbClr val="F4862C"/>
    <a:srgbClr val="CC00FF"/>
    <a:srgbClr val="CC00CC"/>
    <a:srgbClr val="88A945"/>
    <a:srgbClr val="CCFFCC"/>
    <a:srgbClr val="FFCCFF"/>
    <a:srgbClr val="FFFFCC"/>
    <a:srgbClr val="A5C26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 autoAdjust="0"/>
  </p:normalViewPr>
  <p:slideViewPr>
    <p:cSldViewPr>
      <p:cViewPr varScale="1">
        <p:scale>
          <a:sx n="73" d="100"/>
          <a:sy n="73" d="100"/>
        </p:scale>
        <p:origin x="606" y="72"/>
      </p:cViewPr>
      <p:guideLst>
        <p:guide orient="horz" pos="2160"/>
        <p:guide pos="3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34852786-8161-4DF9-BAEC-C31BD97427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1526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AC719271-32FD-4BE7-AC39-3A49D57A6C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6231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544045"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1088094"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632141"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2176189"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720231" algn="l" defTabSz="544045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6pPr>
    <a:lvl7pPr marL="3264279" algn="l" defTabSz="544045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7pPr>
    <a:lvl8pPr marL="3808323" algn="l" defTabSz="544045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8pPr>
    <a:lvl9pPr marL="4352372" algn="l" defTabSz="544045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54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6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9950984" y="6051403"/>
            <a:ext cx="883999" cy="802765"/>
            <a:chOff x="8724458" y="1788366"/>
            <a:chExt cx="3261863" cy="32812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307978" y="498565"/>
            <a:ext cx="11210735" cy="0"/>
          </a:xfrm>
          <a:prstGeom prst="line">
            <a:avLst/>
          </a:prstGeom>
          <a:solidFill>
            <a:schemeClr val="tx1"/>
          </a:solidFill>
          <a:ln w="19050" cap="rnd">
            <a:solidFill>
              <a:srgbClr val="96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5574254" y="6530516"/>
            <a:ext cx="609600" cy="609600"/>
          </a:xfrm>
          <a:prstGeom prst="rect">
            <a:avLst/>
          </a:prstGeom>
        </p:spPr>
        <p:txBody>
          <a:bodyPr lIns="91275" tIns="45647" rIns="91275" bIns="45647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6C8D08C-6347-417B-AA63-6440CF162007}" type="slidenum">
              <a:rPr lang="en-US" sz="1583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583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5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95" y="6414795"/>
            <a:ext cx="742949" cy="158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9"/>
            <a:ext cx="12192000" cy="6854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0116" y="2439294"/>
            <a:ext cx="1970548" cy="197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4459" y="1788411"/>
            <a:ext cx="3261863" cy="328127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9705320" y="5996813"/>
            <a:ext cx="883999" cy="802765"/>
            <a:chOff x="8724458" y="1788366"/>
            <a:chExt cx="3261863" cy="32812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9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95" y="6414795"/>
            <a:ext cx="742949" cy="158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95" y="6414795"/>
            <a:ext cx="742949" cy="158496"/>
          </a:xfrm>
          <a:prstGeom prst="rect">
            <a:avLst/>
          </a:prstGeom>
        </p:spPr>
      </p:pic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115147" y="6316133"/>
            <a:ext cx="609600" cy="609600"/>
          </a:xfrm>
          <a:prstGeom prst="rect">
            <a:avLst/>
          </a:prstGeom>
        </p:spPr>
        <p:txBody>
          <a:bodyPr lIns="91275" tIns="45647" rIns="91275" bIns="45647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6C8D08C-6347-417B-AA63-6440CF162007}" type="slidenum">
              <a:rPr lang="en-US" sz="1667" b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67" b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705320" y="5996813"/>
            <a:ext cx="883999" cy="802765"/>
            <a:chOff x="8724458" y="1788366"/>
            <a:chExt cx="3261863" cy="32812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  <p:pic>
        <p:nvPicPr>
          <p:cNvPr id="15" name="Picture 14" descr="BFS Client Advisory PowerPoint Template2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3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9950971" y="6051403"/>
            <a:ext cx="883999" cy="802765"/>
            <a:chOff x="8724458" y="1788366"/>
            <a:chExt cx="3261863" cy="32812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307978" y="498565"/>
            <a:ext cx="11210735" cy="0"/>
          </a:xfrm>
          <a:prstGeom prst="line">
            <a:avLst/>
          </a:prstGeom>
          <a:solidFill>
            <a:schemeClr val="tx1"/>
          </a:solidFill>
          <a:ln w="19050" cap="rnd">
            <a:solidFill>
              <a:srgbClr val="96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5574254" y="6530516"/>
            <a:ext cx="609600" cy="609600"/>
          </a:xfrm>
          <a:prstGeom prst="rect">
            <a:avLst/>
          </a:prstGeom>
        </p:spPr>
        <p:txBody>
          <a:bodyPr lIns="91323" tIns="45668" rIns="91323" bIns="45668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6C8D08C-6347-417B-AA63-6440CF162007}" type="slidenum">
              <a:rPr lang="en-US" sz="1583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583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7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82" y="6414795"/>
            <a:ext cx="742949" cy="158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9"/>
            <a:ext cx="12192000" cy="6854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0116" y="2439294"/>
            <a:ext cx="1970548" cy="197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4459" y="1788398"/>
            <a:ext cx="3261863" cy="328127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9705307" y="5996813"/>
            <a:ext cx="883999" cy="802765"/>
            <a:chOff x="8724458" y="1788366"/>
            <a:chExt cx="3261863" cy="32812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6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82" y="6414795"/>
            <a:ext cx="742949" cy="158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82" y="6414795"/>
            <a:ext cx="742949" cy="158496"/>
          </a:xfrm>
          <a:prstGeom prst="rect">
            <a:avLst/>
          </a:prstGeom>
        </p:spPr>
      </p:pic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115147" y="6316133"/>
            <a:ext cx="609600" cy="609600"/>
          </a:xfrm>
          <a:prstGeom prst="rect">
            <a:avLst/>
          </a:prstGeom>
        </p:spPr>
        <p:txBody>
          <a:bodyPr lIns="91323" tIns="45668" rIns="91323" bIns="45668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6C8D08C-6347-417B-AA63-6440CF162007}" type="slidenum">
              <a:rPr lang="en-US" sz="1667" b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67" b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705307" y="5996813"/>
            <a:ext cx="883999" cy="802765"/>
            <a:chOff x="8724458" y="1788366"/>
            <a:chExt cx="3261863" cy="32812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  <p:pic>
        <p:nvPicPr>
          <p:cNvPr id="15" name="Picture 14" descr="BFS Client Advisory PowerPoint Template2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4399" y="330261"/>
            <a:ext cx="11279602" cy="607258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4705" y="1137831"/>
            <a:ext cx="11269296" cy="4622800"/>
          </a:xfrm>
          <a:prstGeom prst="rect">
            <a:avLst/>
          </a:prstGeom>
        </p:spPr>
        <p:txBody>
          <a:bodyPr vert="horz" lIns="130575" tIns="65288" rIns="130575" bIns="65288">
            <a:normAutofit/>
          </a:bodyPr>
          <a:lstStyle>
            <a:lvl1pPr marL="0" indent="0">
              <a:buNone/>
              <a:defRPr sz="3333">
                <a:solidFill>
                  <a:srgbClr val="141414"/>
                </a:solidFill>
                <a:latin typeface="Calibri" panose="020F0502020204030204" pitchFamily="34" charset="0"/>
              </a:defRPr>
            </a:lvl1pPr>
            <a:lvl2pPr marL="272022" indent="-270135">
              <a:buClr>
                <a:schemeClr val="accent2"/>
              </a:buClr>
              <a:buFont typeface="Arial"/>
              <a:buChar char="•"/>
              <a:defRPr sz="2833">
                <a:solidFill>
                  <a:srgbClr val="141414"/>
                </a:solidFill>
                <a:latin typeface="Calibri" panose="020F0502020204030204" pitchFamily="34" charset="0"/>
              </a:defRPr>
            </a:lvl2pPr>
            <a:lvl3pPr marL="341920" indent="-198352">
              <a:buClr>
                <a:schemeClr val="accent2"/>
              </a:buClr>
              <a:buFont typeface="Arial"/>
              <a:buChar char="•"/>
              <a:defRPr sz="2417">
                <a:solidFill>
                  <a:srgbClr val="141414"/>
                </a:solidFill>
                <a:latin typeface="Calibri" panose="020F0502020204030204" pitchFamily="34" charset="0"/>
              </a:defRPr>
            </a:lvl3pPr>
            <a:lvl4pPr marL="468484" indent="-209686">
              <a:buClr>
                <a:schemeClr val="accent2"/>
              </a:buClr>
              <a:buFont typeface="Arial"/>
              <a:buChar char="•"/>
              <a:defRPr sz="2167">
                <a:solidFill>
                  <a:srgbClr val="141414"/>
                </a:solidFill>
                <a:latin typeface="Calibri" panose="020F0502020204030204" pitchFamily="34" charset="0"/>
              </a:defRPr>
            </a:lvl4pPr>
            <a:lvl5pPr marL="610163" indent="-209686">
              <a:buClr>
                <a:schemeClr val="accent2"/>
              </a:buClr>
              <a:buFont typeface="Arial"/>
              <a:buChar char="•"/>
              <a:defRPr sz="2167">
                <a:solidFill>
                  <a:srgbClr val="141414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5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9530" tIns="54776" rIns="109530" bIns="547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109530" tIns="54776" rIns="109530" bIns="547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109530" tIns="54776" rIns="109530" bIns="54776" rtlCol="0" anchor="ctr"/>
          <a:lstStyle>
            <a:lvl1pPr algn="l">
              <a:defRPr sz="1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0" fontAlgn="auto">
              <a:spcBef>
                <a:spcPts val="0"/>
              </a:spcBef>
              <a:spcAft>
                <a:spcPts val="0"/>
              </a:spcAft>
            </a:pPr>
            <a:fld id="{ED7F5FB4-1EB4-4347-9619-9A20225D5A94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912750" fontAlgn="auto">
                <a:spcBef>
                  <a:spcPts val="0"/>
                </a:spcBef>
                <a:spcAft>
                  <a:spcPts val="0"/>
                </a:spcAft>
              </a:pPr>
              <a:t>3/27/2018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109530" tIns="54776" rIns="109530" bIns="54776" rtlCol="0" anchor="ctr"/>
          <a:lstStyle>
            <a:lvl1pPr algn="ctr">
              <a:defRPr sz="1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0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1</a:t>
            </a:r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109530" tIns="54776" rIns="109530" bIns="54776" rtlCol="0" anchor="ctr"/>
          <a:lstStyle>
            <a:lvl1pPr algn="r">
              <a:defRPr sz="1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0" fontAlgn="auto">
              <a:spcBef>
                <a:spcPts val="0"/>
              </a:spcBef>
              <a:spcAft>
                <a:spcPts val="0"/>
              </a:spcAft>
            </a:pPr>
            <a:fld id="{508860E9-46B3-4322-B36F-D12F45A4693C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9127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75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</p:sldLayoutIdLst>
  <p:hf hdr="0" dt="0"/>
  <p:txStyles>
    <p:titleStyle>
      <a:lvl1pPr algn="ctr" defTabSz="1216976" rtl="0" eaLnBrk="1" latinLnBrk="0" hangingPunct="1">
        <a:spcBef>
          <a:spcPct val="0"/>
        </a:spcBef>
        <a:buNone/>
        <a:defRPr sz="5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365" indent="-456365" algn="l" defTabSz="1216976" rtl="0" eaLnBrk="1" latinLnBrk="0" hangingPunct="1">
        <a:spcBef>
          <a:spcPct val="20000"/>
        </a:spcBef>
        <a:buFont typeface="Arial" pitchFamily="34" charset="0"/>
        <a:buChar char="•"/>
        <a:defRPr sz="4167" kern="1200">
          <a:solidFill>
            <a:schemeClr val="tx1"/>
          </a:solidFill>
          <a:latin typeface="+mn-lt"/>
          <a:ea typeface="+mn-ea"/>
          <a:cs typeface="+mn-cs"/>
        </a:defRPr>
      </a:lvl1pPr>
      <a:lvl2pPr marL="988775" indent="-380315" algn="l" defTabSz="1216976" rtl="0" eaLnBrk="1" latinLnBrk="0" hangingPunct="1">
        <a:spcBef>
          <a:spcPct val="20000"/>
        </a:spcBef>
        <a:buFont typeface="Arial" pitchFamily="34" charset="0"/>
        <a:buChar char="–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1217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3167" kern="1200">
          <a:solidFill>
            <a:schemeClr val="tx1"/>
          </a:solidFill>
          <a:latin typeface="+mn-lt"/>
          <a:ea typeface="+mn-ea"/>
          <a:cs typeface="+mn-cs"/>
        </a:defRPr>
      </a:lvl3pPr>
      <a:lvl4pPr marL="2129720" indent="-304229" algn="l" defTabSz="1216976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38181" indent="-304229" algn="l" defTabSz="1216976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46686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55175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3671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2151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1pPr>
      <a:lvl2pPr marL="608461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1216976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3pPr>
      <a:lvl4pPr marL="1825469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33952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3042443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650933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259443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867904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17" Type="http://schemas.openxmlformats.org/officeDocument/2006/relationships/image" Target="file:///C:\Program%20Files\Cognizant\Themes\colorlogo.jpg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1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microsoft.com/office/2007/relationships/hdphoto" Target="../media/hdphoto6.wdp"/><Relationship Id="rId9" Type="http://schemas.openxmlformats.org/officeDocument/2006/relationships/image" Target="file:///C:\Program%20Files\Cognizant\Themes\colorlogo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399" y="332307"/>
            <a:ext cx="11279602" cy="461530"/>
          </a:xfrm>
        </p:spPr>
        <p:txBody>
          <a:bodyPr vert="horz" wrap="square" lIns="91290" tIns="45653" rIns="91290" bIns="45653" rtlCol="0" anchor="ctr">
            <a:spAutoFit/>
          </a:bodyPr>
          <a:lstStyle/>
          <a:p>
            <a:pPr algn="l" defTabSz="912897"/>
            <a:r>
              <a:rPr lang="en-US" sz="2333" b="1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EDMS Lineage Using </a:t>
            </a:r>
            <a:r>
              <a:rPr lang="en-US" sz="2333" b="1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Collibra</a:t>
            </a:r>
            <a:endParaRPr lang="en-US" sz="2333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257" y="1947434"/>
            <a:ext cx="1428230" cy="7401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17" b="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257" y="2840937"/>
            <a:ext cx="1428230" cy="7401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17" b="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257" y="3710019"/>
            <a:ext cx="1428230" cy="7401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17" b="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7257" y="4605775"/>
            <a:ext cx="1428230" cy="7401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17" b="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grpSp>
        <p:nvGrpSpPr>
          <p:cNvPr id="92" name="Group 91"/>
          <p:cNvGrpSpPr/>
          <p:nvPr/>
        </p:nvGrpSpPr>
        <p:grpSpPr>
          <a:xfrm rot="653219" flipH="1">
            <a:off x="1764539" y="1573310"/>
            <a:ext cx="1403515" cy="3815162"/>
            <a:chOff x="4660005" y="1533167"/>
            <a:chExt cx="638942" cy="395323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4660005" y="1726056"/>
              <a:ext cx="547413" cy="363626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sz="1667" kern="0" dirty="0">
                <a:solidFill>
                  <a:prstClr val="black"/>
                </a:solidFill>
                <a:latin typeface="Arial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757927" y="1533167"/>
              <a:ext cx="541020" cy="395323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sz="1667" kern="0" dirty="0">
                <a:solidFill>
                  <a:prstClr val="black"/>
                </a:solidFill>
                <a:latin typeface="Arial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59483" y="1500338"/>
            <a:ext cx="3279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80985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0B3C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Key Highlights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22050" y="1411448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80985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6DB33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Source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 cstate="email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7969" y="1479733"/>
            <a:ext cx="514413" cy="64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Picture 16" descr="http://www.bairanalytics.com/wp-content/themes/TPQ/multimedia/images/Icon-LG-TrainingServices.png"/>
          <p:cNvPicPr>
            <a:picLocks noChangeAspect="1" noChangeArrowheads="1"/>
          </p:cNvPicPr>
          <p:nvPr/>
        </p:nvPicPr>
        <p:blipFill>
          <a:blip r:embed="rId4" cstate="email">
            <a:duotone>
              <a:srgbClr val="50B3C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563" y="2033790"/>
            <a:ext cx="541240" cy="5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6" cstate="email">
            <a:duotone>
              <a:srgbClr val="50B3C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0652" y="2603498"/>
            <a:ext cx="625685" cy="47090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8" cstate="email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873" y="5972655"/>
            <a:ext cx="593506" cy="58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Rectangle 105"/>
          <p:cNvSpPr/>
          <p:nvPr/>
        </p:nvSpPr>
        <p:spPr>
          <a:xfrm>
            <a:off x="4408379" y="1744125"/>
            <a:ext cx="7742499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333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The data Used as source are the Lineage documents from the different </a:t>
            </a:r>
            <a:r>
              <a:rPr lang="en-US" sz="1333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SORs </a:t>
            </a:r>
            <a:r>
              <a:rPr lang="en-US" sz="1333" b="0" kern="0" dirty="0" smtClean="0">
                <a:latin typeface="Arial"/>
                <a:cs typeface="Arial" pitchFamily="34" charset="0"/>
              </a:rPr>
              <a:t>like </a:t>
            </a:r>
            <a:r>
              <a:rPr lang="en-US" sz="1333" b="0" kern="0" dirty="0"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UDS, UIS,TAM, BIOS,CBS,CDF</a:t>
            </a:r>
            <a:endParaRPr lang="en-IN" sz="1333" b="0" kern="0" dirty="0">
              <a:latin typeface="Arial"/>
              <a:cs typeface="Arial" pitchFamily="34" charset="0"/>
            </a:endParaRPr>
          </a:p>
        </p:txBody>
      </p:sp>
      <p:sp>
        <p:nvSpPr>
          <p:cNvPr id="107" name="Parallelogram 106"/>
          <p:cNvSpPr/>
          <p:nvPr/>
        </p:nvSpPr>
        <p:spPr>
          <a:xfrm>
            <a:off x="1139076" y="1948967"/>
            <a:ext cx="2229877" cy="737128"/>
          </a:xfrm>
          <a:prstGeom prst="parallelogram">
            <a:avLst>
              <a:gd name="adj" fmla="val 18651"/>
            </a:avLst>
          </a:prstGeom>
          <a:solidFill>
            <a:srgbClr val="50B3C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36">
              <a:defRPr/>
            </a:pPr>
            <a:r>
              <a:rPr lang="en-US" sz="1333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6</a:t>
            </a:r>
            <a:r>
              <a:rPr lang="en-US" sz="1333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 </a:t>
            </a:r>
            <a:r>
              <a:rPr lang="en-US" sz="1333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Source System</a:t>
            </a:r>
          </a:p>
          <a:p>
            <a:pPr algn="ctr" defTabSz="761936">
              <a:defRPr/>
            </a:pPr>
            <a:r>
              <a:rPr lang="en-US" sz="1333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(UDS, UIS,TAM, </a:t>
            </a:r>
            <a:r>
              <a:rPr lang="en-US" sz="1333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BIOS,CBS,CDF)</a:t>
            </a:r>
            <a:endParaRPr lang="en-US" sz="1333" kern="0" dirty="0">
              <a:solidFill>
                <a:prstClr val="white"/>
              </a:solidFill>
              <a:latin typeface="Arial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109" name="Parallelogram 108"/>
          <p:cNvSpPr/>
          <p:nvPr/>
        </p:nvSpPr>
        <p:spPr>
          <a:xfrm>
            <a:off x="623326" y="4612084"/>
            <a:ext cx="2216791" cy="737128"/>
          </a:xfrm>
          <a:prstGeom prst="parallelogram">
            <a:avLst>
              <a:gd name="adj" fmla="val 18651"/>
            </a:avLst>
          </a:prstGeom>
          <a:solidFill>
            <a:srgbClr val="6DB3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36">
              <a:defRPr/>
            </a:pPr>
            <a:r>
              <a:rPr lang="en-US" sz="917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The Lineage documents of the different </a:t>
            </a:r>
            <a:r>
              <a:rPr lang="en-US" sz="917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SOR along with RDZ, </a:t>
            </a:r>
            <a:r>
              <a:rPr lang="en-US" sz="917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API </a:t>
            </a:r>
            <a:r>
              <a:rPr lang="en-US" sz="917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is </a:t>
            </a:r>
            <a:r>
              <a:rPr lang="en-US" sz="917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checked </a:t>
            </a:r>
            <a:r>
              <a:rPr lang="en-US" sz="917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and </a:t>
            </a:r>
            <a:r>
              <a:rPr lang="en-US" sz="917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then </a:t>
            </a:r>
            <a:r>
              <a:rPr lang="en-US" sz="917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processed in CDG</a:t>
            </a:r>
            <a:endParaRPr lang="en-US" sz="917" kern="0" dirty="0">
              <a:solidFill>
                <a:prstClr val="white"/>
              </a:solidFill>
              <a:latin typeface="Arial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112" name="Parallelogram 111"/>
          <p:cNvSpPr/>
          <p:nvPr/>
        </p:nvSpPr>
        <p:spPr>
          <a:xfrm>
            <a:off x="709109" y="3724889"/>
            <a:ext cx="2386558" cy="750551"/>
          </a:xfrm>
          <a:prstGeom prst="parallelogram">
            <a:avLst>
              <a:gd name="adj" fmla="val 18651"/>
            </a:avLst>
          </a:prstGeom>
          <a:solidFill>
            <a:srgbClr val="50B3C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50">
              <a:defRPr/>
            </a:pPr>
            <a:r>
              <a:rPr lang="en-US" sz="917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Data for Lineage </a:t>
            </a:r>
            <a:r>
              <a:rPr lang="en-US" sz="917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is extracted from the Lineage documents </a:t>
            </a:r>
            <a:r>
              <a:rPr lang="en-US" sz="917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along with RDZ, API document </a:t>
            </a:r>
            <a:r>
              <a:rPr lang="en-US" sz="917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and process </a:t>
            </a:r>
            <a:r>
              <a:rPr lang="en-US" sz="917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in Collibra Data Governance</a:t>
            </a:r>
            <a:endParaRPr lang="en-US" sz="917" kern="0" dirty="0">
              <a:solidFill>
                <a:prstClr val="white"/>
              </a:solidFill>
              <a:latin typeface="Arial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115" name="Parallelogram 114"/>
          <p:cNvSpPr/>
          <p:nvPr/>
        </p:nvSpPr>
        <p:spPr>
          <a:xfrm>
            <a:off x="972005" y="2837695"/>
            <a:ext cx="2216791" cy="737128"/>
          </a:xfrm>
          <a:prstGeom prst="parallelogram">
            <a:avLst>
              <a:gd name="adj" fmla="val 18651"/>
            </a:avLst>
          </a:prstGeom>
          <a:solidFill>
            <a:srgbClr val="6DB3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36">
              <a:defRPr/>
            </a:pPr>
            <a:r>
              <a:rPr lang="en-US" sz="2000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2 </a:t>
            </a:r>
            <a:r>
              <a:rPr lang="en-US" sz="1333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Team members</a:t>
            </a:r>
            <a:endParaRPr lang="en-US" sz="917" kern="0" dirty="0">
              <a:solidFill>
                <a:prstClr val="white"/>
              </a:solidFill>
              <a:latin typeface="Arial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pic>
        <p:nvPicPr>
          <p:cNvPr id="117" name="Picture 12" descr="http://www.maxxelli-consulting.com/wp-content/uploads/2013/10/icon_1.png"/>
          <p:cNvPicPr>
            <a:picLocks noChangeAspect="1" noChangeArrowheads="1"/>
          </p:cNvPicPr>
          <p:nvPr/>
        </p:nvPicPr>
        <p:blipFill>
          <a:blip r:embed="rId10" cstate="email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732" y="2866882"/>
            <a:ext cx="678756" cy="67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4" descr="https://cdn2.iconfinder.com/data/icons/windows-8-metro-style/256/data_recovery.png"/>
          <p:cNvPicPr>
            <a:picLocks noChangeAspect="1" noChangeArrowheads="1"/>
          </p:cNvPicPr>
          <p:nvPr/>
        </p:nvPicPr>
        <p:blipFill>
          <a:blip r:embed="rId12" cstate="email">
            <a:duotone>
              <a:srgbClr val="50B3C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760" y="3832086"/>
            <a:ext cx="522735" cy="52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4509019" y="2708920"/>
            <a:ext cx="2534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80985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0B3C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Solution Highlights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238205" y="3014719"/>
            <a:ext cx="7881585" cy="2580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The team first 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review </a:t>
            </a:r>
            <a:r>
              <a:rPr lang="en-IN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the files (Linage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along with RDZ, 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API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) and prioritize the products/LOBs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.</a:t>
            </a: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Initial Assessment is done and setup done for product identification.</a:t>
            </a: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Request for Metadata </a:t>
            </a:r>
            <a:r>
              <a:rPr lang="en-IN" sz="1250" b="0" kern="0" dirty="0" err="1" smtClean="0">
                <a:solidFill>
                  <a:srgbClr val="000A1E"/>
                </a:solidFill>
                <a:latin typeface="Arial"/>
                <a:cs typeface="Arial" pitchFamily="34" charset="0"/>
              </a:rPr>
              <a:t>Artifacts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for the Product to EDMS Team.</a:t>
            </a: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Metadata </a:t>
            </a:r>
            <a:r>
              <a:rPr lang="en-IN" sz="1250" b="0" kern="0" dirty="0" err="1" smtClean="0">
                <a:solidFill>
                  <a:srgbClr val="000A1E"/>
                </a:solidFill>
                <a:latin typeface="Arial"/>
                <a:cs typeface="Arial" pitchFamily="34" charset="0"/>
              </a:rPr>
              <a:t>artifacts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are verified by </a:t>
            </a:r>
            <a:r>
              <a:rPr lang="en-IN" sz="1250" b="0" kern="0" dirty="0" err="1" smtClean="0">
                <a:solidFill>
                  <a:srgbClr val="000A1E"/>
                </a:solidFill>
                <a:latin typeface="Arial"/>
                <a:cs typeface="Arial" pitchFamily="34" charset="0"/>
              </a:rPr>
              <a:t>Metlife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SME’s after receiving.</a:t>
            </a: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If verification gets passed 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then the verified data are </a:t>
            </a:r>
            <a:r>
              <a:rPr lang="en-IN" sz="1250" b="0" kern="0" dirty="0" err="1" smtClean="0">
                <a:solidFill>
                  <a:srgbClr val="000A1E"/>
                </a:solidFill>
                <a:latin typeface="Arial"/>
                <a:cs typeface="Arial" pitchFamily="34" charset="0"/>
              </a:rPr>
              <a:t>onboarded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in Collibra </a:t>
            </a:r>
            <a:r>
              <a:rPr lang="en-IN" sz="1250" b="0" kern="0" dirty="0" err="1" smtClean="0">
                <a:solidFill>
                  <a:srgbClr val="000A1E"/>
                </a:solidFill>
                <a:latin typeface="Arial"/>
                <a:cs typeface="Arial" pitchFamily="34" charset="0"/>
              </a:rPr>
              <a:t>syatem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and data which fails verification goes back to EDMS team for new data.</a:t>
            </a:r>
            <a:endParaRPr lang="en-IN" sz="1250" b="0" kern="0" dirty="0" smtClean="0">
              <a:solidFill>
                <a:srgbClr val="000A1E"/>
              </a:solidFill>
              <a:latin typeface="Arial"/>
              <a:cs typeface="Arial" pitchFamily="34" charset="0"/>
            </a:endParaRP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It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is followed by generation of 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templates in excel format files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that would be used to load the 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data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details of the Lineage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along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with RDZ, API into 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Collibra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Data Governance Center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.</a:t>
            </a:r>
            <a:endParaRPr lang="en-US" sz="1250" b="0" kern="0" dirty="0">
              <a:solidFill>
                <a:srgbClr val="000A1E"/>
              </a:solidFill>
              <a:latin typeface="Arial"/>
              <a:cs typeface="Arial" pitchFamily="34" charset="0"/>
            </a:endParaRP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All 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the 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data are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linked with one another so 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as to have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an idea about the interdependency of various 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artifacts which can be view as 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traceability</a:t>
            </a:r>
            <a:r>
              <a:rPr lang="en-US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diagram in CDG.</a:t>
            </a:r>
            <a:endParaRPr lang="en-US" sz="1250" b="0" kern="0" dirty="0">
              <a:solidFill>
                <a:srgbClr val="000A1E"/>
              </a:solidFill>
              <a:latin typeface="Arial"/>
              <a:cs typeface="Arial" pitchFamily="34" charset="0"/>
            </a:endParaRP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333" kern="0" dirty="0">
              <a:solidFill>
                <a:srgbClr val="000A1E"/>
              </a:solidFill>
              <a:latin typeface="Arial"/>
              <a:cs typeface="Arial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6269" y="5572545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80985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6DB33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Business Outcome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52195" y="5972655"/>
            <a:ext cx="7716013" cy="72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15" indent="-238115" fontAlgn="auto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387C2C">
                    <a:lumMod val="75000"/>
                  </a:srgbClr>
                </a:solidFill>
                <a:latin typeface="Arial"/>
                <a:ea typeface="+mn-ea"/>
              </a:rPr>
              <a:t>The data </a:t>
            </a:r>
            <a:r>
              <a:rPr lang="en-US" sz="1100" dirty="0">
                <a:solidFill>
                  <a:srgbClr val="387C2C">
                    <a:lumMod val="75000"/>
                  </a:srgbClr>
                </a:solidFill>
                <a:latin typeface="Arial"/>
                <a:ea typeface="+mn-ea"/>
              </a:rPr>
              <a:t>artifacts are linked with one another so the team can have an idea about the interdependency of various </a:t>
            </a:r>
            <a:r>
              <a:rPr lang="en-US" sz="1100" dirty="0" smtClean="0">
                <a:solidFill>
                  <a:srgbClr val="387C2C">
                    <a:lumMod val="75000"/>
                  </a:srgbClr>
                </a:solidFill>
                <a:latin typeface="Arial"/>
                <a:ea typeface="+mn-ea"/>
              </a:rPr>
              <a:t>artifacts through traceability diagrams.</a:t>
            </a:r>
          </a:p>
          <a:p>
            <a:pPr marL="238115" indent="-238115" fontAlgn="auto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387C2C">
                    <a:lumMod val="75000"/>
                  </a:srgbClr>
                </a:solidFill>
                <a:latin typeface="Arial"/>
                <a:ea typeface="+mn-ea"/>
              </a:rPr>
              <a:t>The application owners team have a overall picture of the data of their system</a:t>
            </a:r>
            <a:endParaRPr lang="en-US" sz="1100" b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789154" y="5392378"/>
            <a:ext cx="795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20" fontAlgn="auto">
              <a:spcBef>
                <a:spcPts val="250"/>
              </a:spcBef>
              <a:spcAft>
                <a:spcPts val="0"/>
              </a:spcAft>
            </a:pPr>
            <a:r>
              <a:rPr lang="en-US" sz="1333" dirty="0">
                <a:solidFill>
                  <a:srgbClr val="50B3C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Technology Stack: </a:t>
            </a:r>
            <a:r>
              <a:rPr lang="en-US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Collibra Data Governance Center 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824320" y="2636912"/>
            <a:ext cx="7887536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3703197" y="5369090"/>
            <a:ext cx="7887536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itle 4"/>
          <p:cNvSpPr txBox="1">
            <a:spLocks/>
          </p:cNvSpPr>
          <p:nvPr/>
        </p:nvSpPr>
        <p:spPr>
          <a:xfrm>
            <a:off x="215347" y="868819"/>
            <a:ext cx="11521280" cy="297318"/>
          </a:xfrm>
          <a:prstGeom prst="rect">
            <a:avLst/>
          </a:prstGeom>
        </p:spPr>
        <p:txBody>
          <a:bodyPr vert="horz" wrap="square" lIns="91290" tIns="45653" rIns="91290" bIns="45653" rtlCol="0" anchor="ctr">
            <a:spAutoFit/>
          </a:bodyPr>
          <a:lstStyle>
            <a:lvl1pPr algn="ctr" defTabSz="146043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33" dirty="0" err="1" smtClean="0">
                <a:solidFill>
                  <a:srgbClr val="D8750D"/>
                </a:solidFill>
                <a:latin typeface="+mn-lt"/>
                <a:ea typeface="+mn-ea"/>
                <a:cs typeface="+mn-cs"/>
              </a:rPr>
              <a:t>Collibra’s</a:t>
            </a:r>
            <a:r>
              <a:rPr lang="en-US" sz="1333" dirty="0" smtClean="0">
                <a:solidFill>
                  <a:srgbClr val="D8750D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33" dirty="0">
                <a:solidFill>
                  <a:srgbClr val="D8750D"/>
                </a:solidFill>
                <a:latin typeface="+mn-lt"/>
                <a:ea typeface="+mn-ea"/>
                <a:cs typeface="+mn-cs"/>
              </a:rPr>
              <a:t>Data Governance Center supports the process of data management </a:t>
            </a:r>
            <a:r>
              <a:rPr lang="en-US" sz="1333" dirty="0" smtClean="0">
                <a:solidFill>
                  <a:srgbClr val="D8750D"/>
                </a:solidFill>
                <a:latin typeface="+mn-lt"/>
                <a:ea typeface="+mn-ea"/>
                <a:cs typeface="+mn-cs"/>
              </a:rPr>
              <a:t>through a </a:t>
            </a:r>
            <a:r>
              <a:rPr lang="en-US" sz="1333" dirty="0">
                <a:solidFill>
                  <a:srgbClr val="D8750D"/>
                </a:solidFill>
                <a:latin typeface="+mn-lt"/>
                <a:ea typeface="+mn-ea"/>
                <a:cs typeface="+mn-cs"/>
              </a:rPr>
              <a:t>web-based, collaborative Data Governance platform.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22787" y="6375970"/>
            <a:ext cx="587138" cy="433958"/>
          </a:xfrm>
          <a:prstGeom prst="rect">
            <a:avLst/>
          </a:prstGeom>
        </p:spPr>
        <p:txBody>
          <a:bodyPr vert="horz" lIns="108813" tIns="54407" rIns="108813" bIns="54407" rtlCol="0" anchor="ctr"/>
          <a:lstStyle>
            <a:lvl1pPr algn="r">
              <a:defRPr sz="13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defTabSz="544045" fontAlgn="auto">
              <a:spcBef>
                <a:spcPts val="0"/>
              </a:spcBef>
              <a:spcAft>
                <a:spcPts val="0"/>
              </a:spcAft>
            </a:pPr>
            <a:fld id="{B32AB80A-78BA-6B42-BA0D-B44ACF890F5A}" type="slidenum">
              <a:rPr lang="en-US" b="0" smtClean="0">
                <a:solidFill>
                  <a:prstClr val="white"/>
                </a:solidFill>
                <a:ea typeface="ＭＳ Ｐゴシック" charset="-128"/>
              </a:rPr>
              <a:pPr defTabSz="544045" fontAlgn="auto">
                <a:spcBef>
                  <a:spcPts val="0"/>
                </a:spcBef>
                <a:spcAft>
                  <a:spcPts val="0"/>
                </a:spcAft>
              </a:pPr>
              <a:t>0</a:t>
            </a:fld>
            <a:endParaRPr lang="en-US" b="0" dirty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275687" y="1868827"/>
            <a:ext cx="93265" cy="76729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rgbClr val="50B3C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3809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 b="0" kern="0" dirty="0">
              <a:solidFill>
                <a:prstClr val="white"/>
              </a:solidFill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942395" y="3669027"/>
            <a:ext cx="93265" cy="76729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rgbClr val="50B3C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3809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 b="0" kern="0" dirty="0">
              <a:solidFill>
                <a:prstClr val="white"/>
              </a:solidFill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095667" y="2768927"/>
            <a:ext cx="93265" cy="76729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rgbClr val="6DB33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3809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 b="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2735627" y="4552405"/>
            <a:ext cx="93265" cy="76729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rgbClr val="6DB33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3809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 b="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25" y="5496372"/>
            <a:ext cx="1190193" cy="722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55"/>
            <a:endParaRPr lang="en-US" sz="20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Parallelogram 37"/>
          <p:cNvSpPr/>
          <p:nvPr/>
        </p:nvSpPr>
        <p:spPr>
          <a:xfrm>
            <a:off x="523322" y="5469227"/>
            <a:ext cx="2152298" cy="758733"/>
          </a:xfrm>
          <a:prstGeom prst="parallelogram">
            <a:avLst>
              <a:gd name="adj" fmla="val 18651"/>
            </a:avLst>
          </a:prstGeom>
          <a:solidFill>
            <a:srgbClr val="6DB3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36">
              <a:defRPr/>
            </a:pPr>
            <a:r>
              <a:rPr lang="en-US" sz="1500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3</a:t>
            </a:r>
            <a:r>
              <a:rPr lang="en-US" sz="1500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 </a:t>
            </a:r>
            <a:r>
              <a:rPr lang="en-US" sz="1000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month engagement</a:t>
            </a:r>
          </a:p>
        </p:txBody>
      </p:sp>
      <p:pic>
        <p:nvPicPr>
          <p:cNvPr id="40" name="Picture 2" descr="http://www.volico.com/wp-content/uploads/2011/03/Dedicated-Servers-icon.png"/>
          <p:cNvPicPr>
            <a:picLocks noChangeAspect="1" noChangeArrowheads="1"/>
          </p:cNvPicPr>
          <p:nvPr/>
        </p:nvPicPr>
        <p:blipFill>
          <a:blip r:embed="rId13" cstate="print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4" y="4681383"/>
            <a:ext cx="494358" cy="5889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email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23" y="5594849"/>
            <a:ext cx="465243" cy="465243"/>
          </a:xfrm>
          <a:prstGeom prst="rect">
            <a:avLst/>
          </a:prstGeom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6426492"/>
            <a:ext cx="1985708" cy="4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 rot="653219" flipH="1">
            <a:off x="1253358" y="3202816"/>
            <a:ext cx="1403515" cy="2794614"/>
            <a:chOff x="4660005" y="1533167"/>
            <a:chExt cx="638942" cy="3953233"/>
          </a:xfrm>
        </p:grpSpPr>
        <p:sp>
          <p:nvSpPr>
            <p:cNvPr id="149" name="Rectangle 148"/>
            <p:cNvSpPr/>
            <p:nvPr/>
          </p:nvSpPr>
          <p:spPr bwMode="auto">
            <a:xfrm>
              <a:off x="4660005" y="1726056"/>
              <a:ext cx="547413" cy="363626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67" b="1" kern="0" dirty="0">
                <a:solidFill>
                  <a:prstClr val="black"/>
                </a:solidFill>
                <a:latin typeface="+mj-lt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4757927" y="1533167"/>
              <a:ext cx="541020" cy="395323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67" b="1" kern="0" dirty="0">
                <a:solidFill>
                  <a:prstClr val="black"/>
                </a:solidFill>
                <a:latin typeface="+mj-lt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399" y="337468"/>
            <a:ext cx="11279602" cy="451207"/>
          </a:xfrm>
        </p:spPr>
        <p:txBody>
          <a:bodyPr vert="horz" wrap="square" lIns="91290" tIns="45653" rIns="91290" bIns="45653" rtlCol="0" anchor="ctr">
            <a:spAutoFit/>
          </a:bodyPr>
          <a:lstStyle/>
          <a:p>
            <a:pPr algn="l" defTabSz="912897"/>
            <a:r>
              <a:rPr lang="en-US" sz="2333" b="1" dirty="0">
                <a:solidFill>
                  <a:schemeClr val="tx1">
                    <a:lumMod val="75000"/>
                  </a:schemeClr>
                </a:solidFill>
              </a:rPr>
              <a:t>EDMS Lineage Using Collibra</a:t>
            </a:r>
            <a:endParaRPr lang="en-US" sz="2333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0" name="Group 139"/>
          <p:cNvGrpSpPr/>
          <p:nvPr/>
        </p:nvGrpSpPr>
        <p:grpSpPr>
          <a:xfrm rot="653219" flipH="1">
            <a:off x="1708530" y="1029249"/>
            <a:ext cx="1403515" cy="2299732"/>
            <a:chOff x="4660005" y="1533167"/>
            <a:chExt cx="638942" cy="3953233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4660005" y="1726056"/>
              <a:ext cx="547413" cy="363626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67" b="1" kern="0" dirty="0">
                <a:solidFill>
                  <a:prstClr val="black"/>
                </a:solidFill>
                <a:latin typeface="+mj-lt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4757927" y="1533167"/>
              <a:ext cx="541020" cy="395323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67" b="1" kern="0" dirty="0">
                <a:solidFill>
                  <a:prstClr val="black"/>
                </a:solidFill>
                <a:latin typeface="+mj-lt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11598" y="1751873"/>
            <a:ext cx="3083168" cy="823234"/>
            <a:chOff x="100382" y="1680139"/>
            <a:chExt cx="3699801" cy="987881"/>
          </a:xfrm>
        </p:grpSpPr>
        <p:sp>
          <p:nvSpPr>
            <p:cNvPr id="133" name="Rectangle 132"/>
            <p:cNvSpPr/>
            <p:nvPr/>
          </p:nvSpPr>
          <p:spPr>
            <a:xfrm>
              <a:off x="100382" y="1779785"/>
              <a:ext cx="1991723" cy="8882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34" name="Parallelogram 133"/>
            <p:cNvSpPr/>
            <p:nvPr/>
          </p:nvSpPr>
          <p:spPr>
            <a:xfrm>
              <a:off x="1485927" y="1775895"/>
              <a:ext cx="2314256" cy="884554"/>
            </a:xfrm>
            <a:prstGeom prst="parallelogram">
              <a:avLst>
                <a:gd name="adj" fmla="val 18651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619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b="1" kern="0" dirty="0">
                  <a:solidFill>
                    <a:prstClr val="white"/>
                  </a:solidFill>
                  <a:ea typeface="ＭＳ Ｐゴシック" pitchFamily="-112" charset="-128"/>
                  <a:cs typeface="Calibri" panose="020F0502020204030204" pitchFamily="34" charset="0"/>
                </a:rPr>
                <a:t>Value adds/</a:t>
              </a:r>
            </a:p>
            <a:p>
              <a:pPr algn="ctr" defTabSz="7619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b="1" kern="0" dirty="0">
                  <a:solidFill>
                    <a:prstClr val="white"/>
                  </a:solidFill>
                  <a:ea typeface="ＭＳ Ｐゴシック" pitchFamily="-112" charset="-128"/>
                  <a:cs typeface="Calibri" panose="020F0502020204030204" pitchFamily="34" charset="0"/>
                </a:rPr>
                <a:t>Investments</a:t>
              </a: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688265" y="1680139"/>
              <a:ext cx="111918" cy="92075"/>
            </a:xfrm>
            <a:custGeom>
              <a:avLst/>
              <a:gdLst>
                <a:gd name="connsiteX0" fmla="*/ 12700 w 107950"/>
                <a:gd name="connsiteY0" fmla="*/ 0 h 92075"/>
                <a:gd name="connsiteX1" fmla="*/ 0 w 107950"/>
                <a:gd name="connsiteY1" fmla="*/ 92075 h 92075"/>
                <a:gd name="connsiteX2" fmla="*/ 107950 w 107950"/>
                <a:gd name="connsiteY2" fmla="*/ 88900 h 92075"/>
                <a:gd name="connsiteX3" fmla="*/ 12700 w 107950"/>
                <a:gd name="connsiteY3" fmla="*/ 0 h 92075"/>
                <a:gd name="connsiteX0" fmla="*/ 12700 w 112713"/>
                <a:gd name="connsiteY0" fmla="*/ 0 h 93662"/>
                <a:gd name="connsiteX1" fmla="*/ 0 w 112713"/>
                <a:gd name="connsiteY1" fmla="*/ 92075 h 93662"/>
                <a:gd name="connsiteX2" fmla="*/ 112713 w 112713"/>
                <a:gd name="connsiteY2" fmla="*/ 93662 h 93662"/>
                <a:gd name="connsiteX3" fmla="*/ 12700 w 112713"/>
                <a:gd name="connsiteY3" fmla="*/ 0 h 93662"/>
                <a:gd name="connsiteX0" fmla="*/ 12700 w 115094"/>
                <a:gd name="connsiteY0" fmla="*/ 0 h 92075"/>
                <a:gd name="connsiteX1" fmla="*/ 0 w 115094"/>
                <a:gd name="connsiteY1" fmla="*/ 92075 h 92075"/>
                <a:gd name="connsiteX2" fmla="*/ 115094 w 115094"/>
                <a:gd name="connsiteY2" fmla="*/ 91281 h 92075"/>
                <a:gd name="connsiteX3" fmla="*/ 12700 w 115094"/>
                <a:gd name="connsiteY3" fmla="*/ 0 h 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94" h="92075">
                  <a:moveTo>
                    <a:pt x="12700" y="0"/>
                  </a:moveTo>
                  <a:lnTo>
                    <a:pt x="0" y="92075"/>
                  </a:lnTo>
                  <a:lnTo>
                    <a:pt x="115094" y="91281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80985">
                <a:defRPr/>
              </a:pPr>
              <a:endParaRPr lang="en-US" sz="1333" kern="0" dirty="0">
                <a:solidFill>
                  <a:prstClr val="white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98" y="1861029"/>
              <a:ext cx="387538" cy="6770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Rectangle 142"/>
          <p:cNvSpPr/>
          <p:nvPr/>
        </p:nvSpPr>
        <p:spPr>
          <a:xfrm>
            <a:off x="-11598" y="4064888"/>
            <a:ext cx="1475856" cy="740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44" name="Parallelogram 143"/>
          <p:cNvSpPr/>
          <p:nvPr/>
        </p:nvSpPr>
        <p:spPr>
          <a:xfrm>
            <a:off x="844774" y="4066421"/>
            <a:ext cx="1894443" cy="737128"/>
          </a:xfrm>
          <a:prstGeom prst="parallelogram">
            <a:avLst>
              <a:gd name="adj" fmla="val 18651"/>
            </a:avLst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50" fontAlgn="base">
              <a:spcBef>
                <a:spcPct val="0"/>
              </a:spcBef>
              <a:spcAft>
                <a:spcPct val="0"/>
              </a:spcAft>
            </a:pPr>
            <a:r>
              <a:rPr lang="en-US" sz="1333" b="1" kern="0" dirty="0">
                <a:solidFill>
                  <a:prstClr val="white"/>
                </a:solidFill>
                <a:ea typeface="ＭＳ Ｐゴシック" pitchFamily="-112" charset="-128"/>
                <a:cs typeface="Calibri" panose="020F0502020204030204" pitchFamily="34" charset="0"/>
              </a:rPr>
              <a:t>Challenges Faced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197588" y="4192036"/>
            <a:ext cx="635925" cy="485899"/>
            <a:chOff x="179956" y="4124503"/>
            <a:chExt cx="763110" cy="583079"/>
          </a:xfrm>
        </p:grpSpPr>
        <p:pic>
          <p:nvPicPr>
            <p:cNvPr id="146" name="Picture 2" descr="https://cdn2.iconfinder.com/data/icons/windows-8-metro-style/512/file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56" y="4124503"/>
              <a:ext cx="583079" cy="58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4" descr="https://cdn2.iconfinder.com/data/icons/windows-8-metro-style/512/pencil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253" y="4178094"/>
              <a:ext cx="404813" cy="40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1" name="TextBox 150"/>
          <p:cNvSpPr txBox="1"/>
          <p:nvPr/>
        </p:nvSpPr>
        <p:spPr>
          <a:xfrm>
            <a:off x="3093872" y="1580566"/>
            <a:ext cx="3175000" cy="63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Some </a:t>
            </a:r>
            <a:r>
              <a:rPr lang="en-US" sz="1167" b="0" dirty="0" smtClean="0">
                <a:cs typeface="Calibri" panose="020F0502020204030204" pitchFamily="34" charset="0"/>
              </a:rPr>
              <a:t>mechanical task of </a:t>
            </a:r>
            <a:r>
              <a:rPr lang="en-US" sz="1167" b="0" dirty="0" smtClean="0">
                <a:cs typeface="Calibri" panose="020F0502020204030204" pitchFamily="34" charset="0"/>
              </a:rPr>
              <a:t>uploading the data in CDG are </a:t>
            </a:r>
            <a:r>
              <a:rPr lang="en-US" sz="1167" b="0" dirty="0" smtClean="0">
                <a:cs typeface="Calibri" panose="020F0502020204030204" pitchFamily="34" charset="0"/>
              </a:rPr>
              <a:t>automated </a:t>
            </a:r>
            <a:r>
              <a:rPr lang="en-US" sz="1167" b="0" dirty="0" smtClean="0">
                <a:cs typeface="Calibri" panose="020F0502020204030204" pitchFamily="34" charset="0"/>
              </a:rPr>
              <a:t>by creating templates in excel format.</a:t>
            </a:r>
            <a:endParaRPr lang="en-US" sz="1167" b="0" dirty="0">
              <a:cs typeface="Calibri" panose="020F0502020204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96519" y="3942778"/>
            <a:ext cx="3175000" cy="93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Initially all development was done manually </a:t>
            </a:r>
            <a:r>
              <a:rPr lang="en-US" sz="1167" b="0" dirty="0" smtClean="0">
                <a:cs typeface="Calibri" panose="020F0502020204030204" pitchFamily="34" charset="0"/>
              </a:rPr>
              <a:t>that </a:t>
            </a:r>
            <a:r>
              <a:rPr lang="en-US" sz="1167" b="0" dirty="0" smtClean="0">
                <a:cs typeface="Calibri" panose="020F0502020204030204" pitchFamily="34" charset="0"/>
              </a:rPr>
              <a:t>took a lot of effort.</a:t>
            </a:r>
          </a:p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Great time was invested to develop the </a:t>
            </a:r>
            <a:r>
              <a:rPr lang="en-US" sz="1167" b="0" dirty="0" smtClean="0">
                <a:cs typeface="Calibri" panose="020F0502020204030204" pitchFamily="34" charset="0"/>
              </a:rPr>
              <a:t>templates.</a:t>
            </a:r>
            <a:endParaRPr lang="en-US" sz="1167" b="0" dirty="0">
              <a:cs typeface="Calibri" panose="020F050202020403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 bwMode="auto">
          <a:xfrm>
            <a:off x="2978305" y="3717032"/>
            <a:ext cx="3126031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6456040" y="1492174"/>
            <a:ext cx="0" cy="4474517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7" r="15387"/>
          <a:stretch/>
        </p:blipFill>
        <p:spPr>
          <a:xfrm>
            <a:off x="7668345" y="745340"/>
            <a:ext cx="669869" cy="504157"/>
          </a:xfrm>
          <a:prstGeom prst="rect">
            <a:avLst/>
          </a:prstGeom>
        </p:spPr>
      </p:pic>
      <p:sp>
        <p:nvSpPr>
          <p:cNvPr id="156" name="Rectangle 155"/>
          <p:cNvSpPr/>
          <p:nvPr/>
        </p:nvSpPr>
        <p:spPr>
          <a:xfrm>
            <a:off x="8347262" y="865511"/>
            <a:ext cx="2121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80985" eaLnBrk="0" hangingPunct="0"/>
            <a:r>
              <a:rPr lang="en-US" sz="20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+mj-lt"/>
                <a:cs typeface="Calibri" panose="020F0502020204030204" pitchFamily="34" charset="0"/>
              </a:rPr>
              <a:t>Solution Details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569703" y="1336658"/>
            <a:ext cx="3175000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Solution Architecture</a:t>
            </a:r>
            <a:endParaRPr lang="en-US" sz="1167" b="0" dirty="0">
              <a:cs typeface="Calibri" panose="020F0502020204030204" pitchFamily="34" charset="0"/>
            </a:endParaRPr>
          </a:p>
        </p:txBody>
      </p:sp>
      <p:cxnSp>
        <p:nvCxnSpPr>
          <p:cNvPr id="159" name="Straight Connector 158"/>
          <p:cNvCxnSpPr/>
          <p:nvPr/>
        </p:nvCxnSpPr>
        <p:spPr bwMode="auto">
          <a:xfrm>
            <a:off x="6569703" y="3888297"/>
            <a:ext cx="5253998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TextBox 159"/>
          <p:cNvSpPr txBox="1"/>
          <p:nvPr/>
        </p:nvSpPr>
        <p:spPr>
          <a:xfrm>
            <a:off x="6679005" y="3888297"/>
            <a:ext cx="4711700" cy="253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7"/>
              </a:spcBef>
              <a:spcAft>
                <a:spcPts val="167"/>
              </a:spcAft>
            </a:pPr>
            <a:r>
              <a:rPr lang="en-US" sz="1167" b="0" dirty="0">
                <a:cs typeface="Calibri" panose="020F0502020204030204" pitchFamily="34" charset="0"/>
              </a:rPr>
              <a:t>Solution </a:t>
            </a:r>
            <a:r>
              <a:rPr lang="en-US" sz="1167" b="0" dirty="0" smtClean="0">
                <a:cs typeface="Calibri" panose="020F0502020204030204" pitchFamily="34" charset="0"/>
              </a:rPr>
              <a:t>Description</a:t>
            </a:r>
          </a:p>
          <a:p>
            <a:pPr marL="171450" indent="-171450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170" b="0" dirty="0"/>
              <a:t>Ingesting reference data code sets into Collibra from a variety of sources, including databases</a:t>
            </a:r>
          </a:p>
          <a:p>
            <a:pPr marL="171450" indent="-171450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170" b="0" dirty="0"/>
              <a:t>Defining code patterns to govern reference data at the core</a:t>
            </a:r>
          </a:p>
          <a:p>
            <a:pPr marL="171450" indent="-171450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170" b="0" dirty="0"/>
              <a:t>Building and managing structures over the code sets of reference data</a:t>
            </a:r>
          </a:p>
          <a:p>
            <a:pPr marL="171450" indent="-171450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170" b="0" dirty="0"/>
              <a:t>Mapping of code values between code sets combining filters and diagrams</a:t>
            </a:r>
          </a:p>
          <a:p>
            <a:pPr marL="171450" indent="-171450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170" b="0" dirty="0"/>
              <a:t>Versioning of code values, code sets, code </a:t>
            </a:r>
            <a:r>
              <a:rPr lang="en-US" sz="1170" b="0" dirty="0" smtClean="0"/>
              <a:t>mappings</a:t>
            </a:r>
            <a:endParaRPr lang="en-US" sz="1170" b="0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6426492"/>
            <a:ext cx="1985708" cy="4325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9005" y="1618393"/>
            <a:ext cx="5004996" cy="216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14749</TotalTime>
  <Words>409</Words>
  <Application>Microsoft Office PowerPoint</Application>
  <PresentationFormat>Widescreen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5_Office Theme</vt:lpstr>
      <vt:lpstr>EDMS Lineage Using Collibra</vt:lpstr>
      <vt:lpstr>EDMS Lineage Using Collibra</vt:lpstr>
    </vt:vector>
  </TitlesOfParts>
  <Company>뿿배᠜��뿿촄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Good Practices</dc:title>
  <dc:creator>Randall Hensley</dc:creator>
  <cp:lastModifiedBy>Ray Chaudhuri, Samhita (Cognizant)</cp:lastModifiedBy>
  <cp:revision>2103</cp:revision>
  <cp:lastPrinted>2014-04-15T04:56:03Z</cp:lastPrinted>
  <dcterms:created xsi:type="dcterms:W3CDTF">2010-09-13T14:16:27Z</dcterms:created>
  <dcterms:modified xsi:type="dcterms:W3CDTF">2018-03-27T12:13:24Z</dcterms:modified>
</cp:coreProperties>
</file>