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9"/>
  </p:notesMasterIdLst>
  <p:sldIdLst>
    <p:sldId id="1132" r:id="rId5"/>
    <p:sldId id="1133" r:id="rId6"/>
    <p:sldId id="1135" r:id="rId7"/>
    <p:sldId id="1136"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 userDrawn="1">
          <p15:clr>
            <a:srgbClr val="A4A3A4"/>
          </p15:clr>
        </p15:guide>
        <p15:guide id="2" orient="horz" pos="2869" userDrawn="1">
          <p15:clr>
            <a:srgbClr val="A4A3A4"/>
          </p15:clr>
        </p15:guide>
        <p15:guide id="3" pos="5530" userDrawn="1">
          <p15:clr>
            <a:srgbClr val="A4A3A4"/>
          </p15:clr>
        </p15:guide>
        <p15:guide id="4" pos="12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kherjee, Valmiki (Cognizant)" initials="VM" lastIdx="11" clrIdx="0"/>
  <p:cmAuthor id="1" name="Vivek Asija" initials="VK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2306"/>
    <a:srgbClr val="7DC14F"/>
    <a:srgbClr val="235E73"/>
    <a:srgbClr val="2D7893"/>
    <a:srgbClr val="3997B9"/>
    <a:srgbClr val="D9F7D1"/>
    <a:srgbClr val="1F5F71"/>
    <a:srgbClr val="233B15"/>
    <a:srgbClr val="43BEEF"/>
    <a:srgbClr val="65A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434" autoAdjust="0"/>
  </p:normalViewPr>
  <p:slideViewPr>
    <p:cSldViewPr snapToGrid="0" snapToObjects="1">
      <p:cViewPr>
        <p:scale>
          <a:sx n="100" d="100"/>
          <a:sy n="100" d="100"/>
        </p:scale>
        <p:origin x="408" y="72"/>
      </p:cViewPr>
      <p:guideLst>
        <p:guide orient="horz" pos="604"/>
        <p:guide orient="horz" pos="2869"/>
        <p:guide pos="5530"/>
        <p:guide pos="122"/>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4A3D6-5805-4947-AEAC-6ED8BF835684}" type="datetimeFigureOut">
              <a:rPr lang="en-US" smtClean="0"/>
              <a:pPr/>
              <a:t>3/26/2018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1C9DF3-B6E5-4DC8-A15C-AE41724E4D68}" type="slidenum">
              <a:rPr lang="en-US" smtClean="0"/>
              <a:pPr/>
              <a:t>‹#›</a:t>
            </a:fld>
            <a:endParaRPr lang="en-US"/>
          </a:p>
        </p:txBody>
      </p:sp>
    </p:spTree>
    <p:extLst>
      <p:ext uri="{BB962C8B-B14F-4D97-AF65-F5344CB8AC3E}">
        <p14:creationId xmlns:p14="http://schemas.microsoft.com/office/powerpoint/2010/main" val="419108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260" y="-3575"/>
            <a:ext cx="9149260" cy="5512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1" y="-3575"/>
            <a:ext cx="9141289"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880" dirty="0">
              <a:latin typeface="Calibri" panose="020F0502020204030204" pitchFamily="34" charset="0"/>
            </a:endParaRPr>
          </a:p>
        </p:txBody>
      </p:sp>
      <p:sp>
        <p:nvSpPr>
          <p:cNvPr id="11" name="TextBox 10"/>
          <p:cNvSpPr txBox="1"/>
          <p:nvPr/>
        </p:nvSpPr>
        <p:spPr>
          <a:xfrm>
            <a:off x="419102" y="4694466"/>
            <a:ext cx="1923143" cy="230832"/>
          </a:xfrm>
          <a:prstGeom prst="rect">
            <a:avLst/>
          </a:prstGeom>
          <a:noFill/>
        </p:spPr>
        <p:txBody>
          <a:bodyPr wrap="square" rtlCol="0">
            <a:spAutoFit/>
          </a:bodyPr>
          <a:lstStyle/>
          <a:p>
            <a:r>
              <a:rPr lang="en-US" sz="900" dirty="0" smtClean="0">
                <a:solidFill>
                  <a:schemeClr val="bg1"/>
                </a:solidFill>
                <a:latin typeface="Calibri" panose="020F0502020204030204" pitchFamily="34" charset="0"/>
                <a:cs typeface="Arial"/>
              </a:rPr>
              <a:t>© 2017 Cognizant </a:t>
            </a:r>
            <a:endParaRPr lang="en-US" sz="900" dirty="0">
              <a:solidFill>
                <a:schemeClr val="bg1"/>
              </a:solidFill>
              <a:latin typeface="Calibri" panose="020F0502020204030204" pitchFamily="34" charset="0"/>
              <a:cs typeface="Arial"/>
            </a:endParaRPr>
          </a:p>
        </p:txBody>
      </p:sp>
      <p:pic>
        <p:nvPicPr>
          <p:cNvPr id="10" name="Picture 9" descr="Cognizant_LOGO.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0601" y="337321"/>
            <a:ext cx="2258154" cy="684559"/>
          </a:xfrm>
          <a:prstGeom prst="rect">
            <a:avLst/>
          </a:prstGeom>
        </p:spPr>
      </p:pic>
      <p:sp>
        <p:nvSpPr>
          <p:cNvPr id="12" name="Text Placeholder 12"/>
          <p:cNvSpPr>
            <a:spLocks noGrp="1"/>
          </p:cNvSpPr>
          <p:nvPr>
            <p:ph type="body" sz="quarter" idx="13" hasCustomPrompt="1"/>
          </p:nvPr>
        </p:nvSpPr>
        <p:spPr>
          <a:xfrm>
            <a:off x="419101" y="2123029"/>
            <a:ext cx="8284633" cy="429229"/>
          </a:xfrm>
          <a:prstGeom prst="rect">
            <a:avLst/>
          </a:prstGeom>
        </p:spPr>
        <p:txBody>
          <a:bodyPr>
            <a:normAutofit/>
          </a:bodyPr>
          <a:lstStyle>
            <a:lvl1pPr marL="0" indent="0">
              <a:buNone/>
              <a:defRPr sz="1800">
                <a:solidFill>
                  <a:schemeClr val="bg1"/>
                </a:solidFill>
                <a:latin typeface="Calibri" panose="020F0502020204030204" pitchFamily="34" charset="0"/>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1" y="2558810"/>
            <a:ext cx="8284633" cy="584775"/>
          </a:xfrm>
          <a:prstGeom prst="rect">
            <a:avLst/>
          </a:prstGeom>
        </p:spPr>
        <p:txBody>
          <a:bodyPr wrap="square">
            <a:spAutoFit/>
          </a:bodyPr>
          <a:lstStyle>
            <a:lvl1pPr marL="0" indent="0">
              <a:lnSpc>
                <a:spcPct val="100000"/>
              </a:lnSpc>
              <a:buNone/>
              <a:defRPr sz="3200" baseline="0">
                <a:solidFill>
                  <a:srgbClr val="0099CC"/>
                </a:solidFill>
                <a:latin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1" y="3148949"/>
            <a:ext cx="8284633" cy="446088"/>
          </a:xfrm>
          <a:prstGeom prst="rect">
            <a:avLst/>
          </a:prstGeom>
        </p:spPr>
        <p:txBody>
          <a:bodyPr>
            <a:normAutofit/>
          </a:bodyPr>
          <a:lstStyle>
            <a:lvl1pPr marL="0" indent="0">
              <a:buNone/>
              <a:defRPr sz="1800" baseline="0">
                <a:solidFill>
                  <a:srgbClr val="FFFFFF"/>
                </a:solidFill>
                <a:latin typeface="Calibri" panose="020F0502020204030204" pitchFamily="34" charset="0"/>
                <a:cs typeface="Arial"/>
              </a:defRPr>
            </a:lvl1pPr>
          </a:lstStyle>
          <a:p>
            <a:pPr lvl="0"/>
            <a:r>
              <a:rPr lang="en-US" dirty="0" smtClean="0"/>
              <a:t>Speaker Name / Title</a:t>
            </a:r>
            <a:endParaRPr lang="en-US" dirty="0"/>
          </a:p>
        </p:txBody>
      </p:sp>
      <p:sp>
        <p:nvSpPr>
          <p:cNvPr id="5" name="TextBox 4"/>
          <p:cNvSpPr txBox="1"/>
          <p:nvPr/>
        </p:nvSpPr>
        <p:spPr>
          <a:xfrm>
            <a:off x="1079501" y="-1308100"/>
            <a:ext cx="184731" cy="535531"/>
          </a:xfrm>
          <a:prstGeom prst="rect">
            <a:avLst/>
          </a:prstGeom>
          <a:noFill/>
        </p:spPr>
        <p:txBody>
          <a:bodyPr wrap="none" rtlCol="0">
            <a:spAutoFit/>
          </a:bodyPr>
          <a:lstStyle/>
          <a:p>
            <a:endParaRPr lang="en-US" sz="2880" dirty="0">
              <a:latin typeface="Calibri" panose="020F0502020204030204" pitchFamily="34" charset="0"/>
            </a:endParaRPr>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80" dirty="0">
              <a:latin typeface="Calibri" panose="020F0502020204030204" pitchFamily="34" charset="0"/>
            </a:endParaRP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
            <a:ext cx="9144000" cy="550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descr="PATH_perspect2.pn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8652933" cy="5143500"/>
          </a:xfrm>
          <a:prstGeom prst="rect">
            <a:avLst/>
          </a:prstGeom>
        </p:spPr>
      </p:pic>
      <p:sp>
        <p:nvSpPr>
          <p:cNvPr id="11" name="TextBox 10"/>
          <p:cNvSpPr txBox="1"/>
          <p:nvPr userDrawn="1"/>
        </p:nvSpPr>
        <p:spPr>
          <a:xfrm>
            <a:off x="419102" y="4694467"/>
            <a:ext cx="1923143" cy="230832"/>
          </a:xfrm>
          <a:prstGeom prst="rect">
            <a:avLst/>
          </a:prstGeom>
          <a:noFill/>
        </p:spPr>
        <p:txBody>
          <a:bodyPr wrap="square" rtlCol="0">
            <a:normAutofit/>
          </a:bodyPr>
          <a:lstStyle/>
          <a:p>
            <a:r>
              <a:rPr lang="en-US" sz="900" dirty="0" smtClean="0">
                <a:solidFill>
                  <a:schemeClr val="bg1"/>
                </a:solidFill>
                <a:latin typeface="Calibri" panose="020F0502020204030204" pitchFamily="34" charset="0"/>
                <a:cs typeface="Arial"/>
              </a:rPr>
              <a:t>© 2017 Cognizant </a:t>
            </a:r>
            <a:endParaRPr lang="en-US" sz="900" dirty="0">
              <a:solidFill>
                <a:schemeClr val="bg1"/>
              </a:solidFill>
              <a:latin typeface="Calibri" panose="020F0502020204030204" pitchFamily="34" charset="0"/>
              <a:cs typeface="Arial"/>
            </a:endParaRPr>
          </a:p>
        </p:txBody>
      </p:sp>
      <p:pic>
        <p:nvPicPr>
          <p:cNvPr id="14" name="Picture 13" descr="Cognizant_LOGO_whit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27435" y="334564"/>
            <a:ext cx="2262248" cy="685800"/>
          </a:xfrm>
          <a:prstGeom prst="rect">
            <a:avLst/>
          </a:prstGeom>
        </p:spPr>
      </p:pic>
      <p:sp>
        <p:nvSpPr>
          <p:cNvPr id="17" name="Rectangle 16"/>
          <p:cNvSpPr/>
          <p:nvPr userDrawn="1"/>
        </p:nvSpPr>
        <p:spPr>
          <a:xfrm>
            <a:off x="0" y="1930401"/>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880" dirty="0">
              <a:latin typeface="Calibri" panose="020F0502020204030204" pitchFamily="34" charset="0"/>
            </a:endParaRPr>
          </a:p>
        </p:txBody>
      </p:sp>
      <p:sp>
        <p:nvSpPr>
          <p:cNvPr id="9" name="Text Placeholder 12"/>
          <p:cNvSpPr>
            <a:spLocks noGrp="1"/>
          </p:cNvSpPr>
          <p:nvPr>
            <p:ph type="body" sz="quarter" idx="13" hasCustomPrompt="1"/>
          </p:nvPr>
        </p:nvSpPr>
        <p:spPr>
          <a:xfrm>
            <a:off x="419101" y="2123029"/>
            <a:ext cx="8284633" cy="429229"/>
          </a:xfrm>
          <a:prstGeom prst="rect">
            <a:avLst/>
          </a:prstGeom>
        </p:spPr>
        <p:txBody>
          <a:bodyPr>
            <a:normAutofit/>
          </a:bodyPr>
          <a:lstStyle>
            <a:lvl1pPr marL="0" indent="0">
              <a:buNone/>
              <a:defRPr sz="1800">
                <a:solidFill>
                  <a:srgbClr val="4F4F4F"/>
                </a:solidFill>
                <a:latin typeface="Calibri" panose="020F0502020204030204" pitchFamily="34" charset="0"/>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1" y="2558810"/>
            <a:ext cx="8284633" cy="584775"/>
          </a:xfrm>
          <a:prstGeom prst="rect">
            <a:avLst/>
          </a:prstGeom>
        </p:spPr>
        <p:txBody>
          <a:bodyPr wrap="square">
            <a:spAutoFit/>
          </a:bodyPr>
          <a:lstStyle>
            <a:lvl1pPr marL="0" indent="0">
              <a:lnSpc>
                <a:spcPct val="100000"/>
              </a:lnSpc>
              <a:buNone/>
              <a:defRPr sz="3200" baseline="0">
                <a:solidFill>
                  <a:srgbClr val="0099CC"/>
                </a:solidFill>
                <a:latin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1" y="3148949"/>
            <a:ext cx="8284633" cy="446088"/>
          </a:xfrm>
          <a:prstGeom prst="rect">
            <a:avLst/>
          </a:prstGeom>
        </p:spPr>
        <p:txBody>
          <a:bodyPr>
            <a:normAutofit/>
          </a:bodyPr>
          <a:lstStyle>
            <a:lvl1pPr marL="0" indent="0">
              <a:buNone/>
              <a:defRPr sz="1800" baseline="0">
                <a:solidFill>
                  <a:srgbClr val="4F4F4F"/>
                </a:solidFill>
                <a:latin typeface="Calibri" panose="020F0502020204030204" pitchFamily="34" charset="0"/>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719458"/>
            <a:ext cx="9144000" cy="4010251"/>
          </a:xfrm>
          <a:prstGeom prst="rect">
            <a:avLst/>
          </a:prstGeom>
          <a:pattFill prst="ltHorz">
            <a:fgClr>
              <a:schemeClr val="bg1">
                <a:lumMod val="95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p:nvCxnSpPr>
        <p:spPr>
          <a:xfrm>
            <a:off x="408217"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eep Challengin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80" dirty="0">
              <a:latin typeface="Calibri" panose="020F0502020204030204" pitchFamily="34" charset="0"/>
            </a:endParaRPr>
          </a:p>
        </p:txBody>
      </p:sp>
      <p:pic>
        <p:nvPicPr>
          <p:cNvPr id="7"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418"/>
            <a:ext cx="9154183" cy="515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16x9-01.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80451"/>
            <a:ext cx="9154183" cy="4953001"/>
          </a:xfrm>
          <a:prstGeom prst="rect">
            <a:avLst/>
          </a:prstGeom>
        </p:spPr>
      </p:pic>
      <p:sp>
        <p:nvSpPr>
          <p:cNvPr id="2" name="Title 1"/>
          <p:cNvSpPr>
            <a:spLocks noGrp="1"/>
          </p:cNvSpPr>
          <p:nvPr>
            <p:ph type="title" hasCustomPrompt="1"/>
          </p:nvPr>
        </p:nvSpPr>
        <p:spPr>
          <a:xfrm>
            <a:off x="5407283"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latin typeface="Calibri" panose="020F0502020204030204" pitchFamily="34" charset="0"/>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62937" y="337321"/>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2836"/>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880" dirty="0">
              <a:latin typeface="Calibri" panose="020F0502020204030204" pitchFamily="34" charset="0"/>
            </a:endParaRPr>
          </a:p>
        </p:txBody>
      </p:sp>
      <p:sp>
        <p:nvSpPr>
          <p:cNvPr id="17" name="bk object 17"/>
          <p:cNvSpPr/>
          <p:nvPr/>
        </p:nvSpPr>
        <p:spPr>
          <a:xfrm>
            <a:off x="0" y="4703063"/>
            <a:ext cx="9144000" cy="440690"/>
          </a:xfrm>
          <a:custGeom>
            <a:avLst/>
            <a:gdLst/>
            <a:ahLst/>
            <a:cxnLst/>
            <a:rect l="l" t="t" r="r" b="b"/>
            <a:pathLst>
              <a:path w="9144000" h="440689">
                <a:moveTo>
                  <a:pt x="9144000" y="440434"/>
                </a:moveTo>
                <a:lnTo>
                  <a:pt x="9144000" y="0"/>
                </a:lnTo>
                <a:lnTo>
                  <a:pt x="0" y="0"/>
                </a:lnTo>
                <a:lnTo>
                  <a:pt x="0" y="440434"/>
                </a:lnTo>
                <a:lnTo>
                  <a:pt x="9144000" y="440434"/>
                </a:lnTo>
                <a:close/>
              </a:path>
            </a:pathLst>
          </a:custGeom>
          <a:solidFill>
            <a:srgbClr val="D9D9D9"/>
          </a:solidFill>
        </p:spPr>
        <p:txBody>
          <a:bodyPr wrap="square" lIns="0" tIns="0" rIns="0" bIns="0" rtlCol="0"/>
          <a:lstStyle/>
          <a:p>
            <a:endParaRPr sz="2880" dirty="0">
              <a:latin typeface="Calibri" panose="020F0502020204030204" pitchFamily="34" charset="0"/>
            </a:endParaRPr>
          </a:p>
        </p:txBody>
      </p:sp>
      <p:sp>
        <p:nvSpPr>
          <p:cNvPr id="2" name="Holder 2"/>
          <p:cNvSpPr>
            <a:spLocks noGrp="1"/>
          </p:cNvSpPr>
          <p:nvPr>
            <p:ph type="title"/>
          </p:nvPr>
        </p:nvSpPr>
        <p:spPr/>
        <p:txBody>
          <a:bodyPr lIns="0" tIns="0" rIns="0" bIns="0"/>
          <a:lstStyle>
            <a:lvl1pPr>
              <a:defRPr sz="2000" b="1" i="0">
                <a:solidFill>
                  <a:schemeClr val="bg1"/>
                </a:solidFill>
                <a:latin typeface="Calibri"/>
                <a:cs typeface="Calibri"/>
              </a:defRPr>
            </a:lvl1pPr>
          </a:lstStyle>
          <a:p>
            <a:endParaRPr/>
          </a:p>
        </p:txBody>
      </p:sp>
      <p:sp>
        <p:nvSpPr>
          <p:cNvPr id="3" name="Holder 3"/>
          <p:cNvSpPr>
            <a:spLocks noGrp="1"/>
          </p:cNvSpPr>
          <p:nvPr>
            <p:ph type="body" idx="1"/>
          </p:nvPr>
        </p:nvSpPr>
        <p:spPr>
          <a:xfrm>
            <a:off x="710895" y="1655699"/>
            <a:ext cx="5565140" cy="1253489"/>
          </a:xfrm>
          <a:prstGeom prst="rect">
            <a:avLst/>
          </a:prstGeom>
        </p:spPr>
        <p:txBody>
          <a:bodyPr lIns="0" tIns="0" rIns="0" bIns="0"/>
          <a:lstStyle>
            <a:lvl1pPr>
              <a:defRPr sz="900" b="0" i="0">
                <a:solidFill>
                  <a:srgbClr val="2C2C2C"/>
                </a:solidFill>
                <a:latin typeface="Calibri"/>
                <a:cs typeface="Calibri"/>
              </a:defRPr>
            </a:lvl1pPr>
          </a:lstStyle>
          <a:p>
            <a:endParaRPr/>
          </a:p>
        </p:txBody>
      </p:sp>
      <p:sp>
        <p:nvSpPr>
          <p:cNvPr id="4" name="Holder 4"/>
          <p:cNvSpPr>
            <a:spLocks noGrp="1"/>
          </p:cNvSpPr>
          <p:nvPr>
            <p:ph type="ftr" sz="quarter" idx="5"/>
          </p:nvPr>
        </p:nvSpPr>
        <p:spPr>
          <a:xfrm>
            <a:off x="3330703" y="4864633"/>
            <a:ext cx="2893695" cy="139700"/>
          </a:xfrm>
          <a:prstGeom prst="rect">
            <a:avLst/>
          </a:prstGeom>
        </p:spPr>
        <p:txBody>
          <a:bodyPr lIns="0" tIns="0" rIns="0" bIns="0"/>
          <a:lstStyle>
            <a:lvl1pPr>
              <a:defRPr sz="900" b="0" i="0">
                <a:solidFill>
                  <a:srgbClr val="4F4F4F"/>
                </a:solidFill>
                <a:latin typeface="Calibri"/>
                <a:cs typeface="Calibri"/>
              </a:defRPr>
            </a:lvl1pPr>
          </a:lstStyle>
          <a:p>
            <a:pPr marL="12700">
              <a:lnSpc>
                <a:spcPts val="955"/>
              </a:lnSpc>
            </a:pPr>
            <a:r>
              <a:rPr lang="en-US" smtClean="0"/>
              <a:t>© 2016,  </a:t>
            </a:r>
            <a:r>
              <a:rPr lang="en-US" spc="-5" smtClean="0"/>
              <a:t>Cognizant Technology Solutions. All Rights</a:t>
            </a:r>
            <a:r>
              <a:rPr lang="en-US" spc="20" smtClean="0"/>
              <a:t> </a:t>
            </a:r>
            <a:r>
              <a:rPr lang="en-US" spc="-5" smtClean="0"/>
              <a:t>Reserved.</a:t>
            </a:r>
            <a:endParaRPr lang="en-US" spc="-5" dirty="0"/>
          </a:p>
        </p:txBody>
      </p:sp>
      <p:sp>
        <p:nvSpPr>
          <p:cNvPr id="5" name="Holder 5"/>
          <p:cNvSpPr>
            <a:spLocks noGrp="1"/>
          </p:cNvSpPr>
          <p:nvPr>
            <p:ph type="dt" sz="half" idx="6"/>
          </p:nvPr>
        </p:nvSpPr>
        <p:spPr>
          <a:xfrm>
            <a:off x="457200" y="4783456"/>
            <a:ext cx="2103120" cy="257175"/>
          </a:xfrm>
          <a:prstGeom prst="rect">
            <a:avLst/>
          </a:prstGeom>
        </p:spPr>
        <p:txBody>
          <a:bodyPr lIns="0" tIns="0" rIns="0" bIns="0"/>
          <a:lstStyle>
            <a:lvl1pPr algn="l">
              <a:defRPr>
                <a:solidFill>
                  <a:schemeClr val="tx1">
                    <a:tint val="75000"/>
                  </a:schemeClr>
                </a:solidFill>
                <a:latin typeface="Calibri" panose="020F0502020204030204" pitchFamily="34" charset="0"/>
              </a:defRPr>
            </a:lvl1pPr>
          </a:lstStyle>
          <a:p>
            <a:fld id="{1D8BD707-D9CF-40AE-B4C6-C98DA3205C09}" type="datetimeFigureOut">
              <a:rPr lang="en-US" smtClean="0"/>
              <a:pPr/>
              <a:t>3/26/2018</a:t>
            </a:fld>
            <a:endParaRPr lang="en-US" dirty="0"/>
          </a:p>
        </p:txBody>
      </p:sp>
      <p:sp>
        <p:nvSpPr>
          <p:cNvPr id="6" name="Holder 6"/>
          <p:cNvSpPr>
            <a:spLocks noGrp="1"/>
          </p:cNvSpPr>
          <p:nvPr>
            <p:ph type="sldNum" sz="quarter" idx="7"/>
          </p:nvPr>
        </p:nvSpPr>
        <p:spPr/>
        <p:txBody>
          <a:bodyPr lIns="0" tIns="0" rIns="0" bIns="0"/>
          <a:lstStyle>
            <a:lvl1pPr>
              <a:defRPr sz="900" b="0" i="0">
                <a:solidFill>
                  <a:srgbClr val="4F4F4F"/>
                </a:solidFill>
                <a:latin typeface="Calibri"/>
                <a:cs typeface="Calibri"/>
              </a:defRPr>
            </a:lvl1pPr>
          </a:lstStyle>
          <a:p>
            <a:pPr marL="25400">
              <a:lnSpc>
                <a:spcPts val="955"/>
              </a:lnSpc>
            </a:pPr>
            <a:fld id="{81D60167-4931-47E6-BA6A-407CBD079E47}" type="slidenum">
              <a:rPr lang="en-US" smtClean="0"/>
              <a:pPr marL="25400">
                <a:lnSpc>
                  <a:spcPts val="955"/>
                </a:lnSpc>
              </a:pPr>
              <a:t>‹#›</a:t>
            </a:fld>
            <a:endParaRPr lang="en-US" dirty="0"/>
          </a:p>
        </p:txBody>
      </p:sp>
    </p:spTree>
    <p:extLst>
      <p:ext uri="{BB962C8B-B14F-4D97-AF65-F5344CB8AC3E}">
        <p14:creationId xmlns:p14="http://schemas.microsoft.com/office/powerpoint/2010/main" val="27917691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9"/>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1"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panose="020F0502020204030204" pitchFamily="34" charset="0"/>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Calibri" panose="020F0502020204030204" pitchFamily="34" charset="0"/>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latin typeface="Calibri" panose="020F0502020204030204" pitchFamily="34" charset="0"/>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4"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25510" y="4781163"/>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33" r:id="rId4"/>
    <p:sldLayoutId id="2147483734" r:id="rId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Calibri" panose="020F050202020403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209"/>
          <p:cNvSpPr/>
          <p:nvPr/>
        </p:nvSpPr>
        <p:spPr>
          <a:xfrm>
            <a:off x="3098800" y="822857"/>
            <a:ext cx="5697538" cy="383645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prstClr val="white"/>
              </a:solidFill>
            </a:endParaRPr>
          </a:p>
        </p:txBody>
      </p:sp>
      <p:sp>
        <p:nvSpPr>
          <p:cNvPr id="211" name="Rectangle 210"/>
          <p:cNvSpPr/>
          <p:nvPr/>
        </p:nvSpPr>
        <p:spPr>
          <a:xfrm>
            <a:off x="3200400" y="975257"/>
            <a:ext cx="5453062" cy="26035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Business Drivers </a:t>
            </a:r>
          </a:p>
        </p:txBody>
      </p:sp>
      <p:sp>
        <p:nvSpPr>
          <p:cNvPr id="212" name="Rectangle 211"/>
          <p:cNvSpPr/>
          <p:nvPr/>
        </p:nvSpPr>
        <p:spPr>
          <a:xfrm>
            <a:off x="3200400" y="1247139"/>
            <a:ext cx="5453062" cy="669414"/>
          </a:xfrm>
          <a:prstGeom prst="rect">
            <a:avLst/>
          </a:prstGeom>
        </p:spPr>
        <p:txBody>
          <a:bodyPr wrap="square" lIns="0" tIns="0" rIns="0" bIns="0">
            <a:spAutoFit/>
          </a:bodyPr>
          <a:lstStyle/>
          <a:p>
            <a:pPr marL="171446" indent="-171446" defTabSz="685783" eaLnBrk="0" hangingPunct="0">
              <a:spcBef>
                <a:spcPts val="300"/>
              </a:spcBef>
              <a:buFont typeface="Arial" panose="020B0604020202020204" pitchFamily="34" charset="0"/>
              <a:buChar char="•"/>
            </a:pPr>
            <a:r>
              <a:rPr lang="en-US" sz="900" dirty="0">
                <a:solidFill>
                  <a:srgbClr val="141414"/>
                </a:solidFill>
                <a:latin typeface="Calibri" panose="020F0502020204030204" pitchFamily="34" charset="0"/>
                <a:ea typeface="ＭＳ Ｐゴシック" pitchFamily="-12" charset="-128"/>
                <a:cs typeface="ＭＳ Ｐゴシック" pitchFamily="-12" charset="-128"/>
              </a:rPr>
              <a:t>Enable cross division client reporting between different segment of business </a:t>
            </a:r>
          </a:p>
          <a:p>
            <a:pPr marL="171446" indent="-171446" defTabSz="685783" eaLnBrk="0" hangingPunct="0">
              <a:spcBef>
                <a:spcPts val="300"/>
              </a:spcBef>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30+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file-formats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from  5+ source-systems needed </a:t>
            </a:r>
            <a:r>
              <a:rPr lang="en-US" sz="900" dirty="0">
                <a:solidFill>
                  <a:srgbClr val="141414"/>
                </a:solidFill>
                <a:latin typeface="Calibri" panose="020F0502020204030204" pitchFamily="34" charset="0"/>
                <a:ea typeface="ＭＳ Ｐゴシック" pitchFamily="-12" charset="-128"/>
                <a:cs typeface="ＭＳ Ｐゴシック" pitchFamily="-12" charset="-128"/>
              </a:rPr>
              <a:t>to be unified &amp; elevated to an enterprise level</a:t>
            </a:r>
          </a:p>
          <a:p>
            <a:pPr marL="171446" indent="-171446" defTabSz="685783" eaLnBrk="0" hangingPunct="0">
              <a:spcBef>
                <a:spcPts val="300"/>
              </a:spcBef>
              <a:buFont typeface="Arial" panose="020B0604020202020204" pitchFamily="34" charset="0"/>
              <a:buChar char="•"/>
            </a:pPr>
            <a:r>
              <a:rPr lang="en-US" sz="900" dirty="0">
                <a:solidFill>
                  <a:srgbClr val="141414"/>
                </a:solidFill>
                <a:latin typeface="Calibri" panose="020F0502020204030204" pitchFamily="34" charset="0"/>
                <a:ea typeface="ＭＳ Ｐゴシック" pitchFamily="-12" charset="-128"/>
                <a:cs typeface="ＭＳ Ｐゴシック" pitchFamily="-12" charset="-128"/>
              </a:rPr>
              <a:t>Improve Client &amp; Contact information quality and consolidate customer information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across 5 LoB’s</a:t>
            </a:r>
          </a:p>
          <a:p>
            <a:pPr marL="171446" indent="-171446" defTabSz="685783" eaLnBrk="0" hangingPunct="0">
              <a:spcBef>
                <a:spcPts val="300"/>
              </a:spcBef>
              <a:buFont typeface="Arial" panose="020B0604020202020204" pitchFamily="34" charset="0"/>
              <a:buChar char="•"/>
            </a:pPr>
            <a:r>
              <a:rPr lang="en-US" sz="900" dirty="0">
                <a:solidFill>
                  <a:srgbClr val="141414"/>
                </a:solidFill>
                <a:latin typeface="Calibri" panose="020F0502020204030204" pitchFamily="34" charset="0"/>
                <a:ea typeface="ＭＳ Ｐゴシック" pitchFamily="-12" charset="-128"/>
                <a:cs typeface="ＭＳ Ｐゴシック" pitchFamily="-12" charset="-128"/>
              </a:rPr>
              <a:t>Identify Client data for processing down the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line</a:t>
            </a: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p:txBody>
      </p:sp>
      <p:sp>
        <p:nvSpPr>
          <p:cNvPr id="213" name="Rectangle 212"/>
          <p:cNvSpPr/>
          <p:nvPr/>
        </p:nvSpPr>
        <p:spPr>
          <a:xfrm>
            <a:off x="3200400" y="1951940"/>
            <a:ext cx="5453062" cy="26035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Solution Highlights</a:t>
            </a:r>
          </a:p>
        </p:txBody>
      </p:sp>
      <p:sp>
        <p:nvSpPr>
          <p:cNvPr id="214" name="Rectangle 213"/>
          <p:cNvSpPr/>
          <p:nvPr/>
        </p:nvSpPr>
        <p:spPr>
          <a:xfrm>
            <a:off x="3190534" y="2272844"/>
            <a:ext cx="5453062" cy="1023357"/>
          </a:xfrm>
          <a:prstGeom prst="rect">
            <a:avLst/>
          </a:prstGeom>
        </p:spPr>
        <p:txBody>
          <a:bodyPr wrap="square" lIns="0" tIns="0" rIns="0" bIns="0">
            <a:spAutoFit/>
          </a:bodyPr>
          <a:lstStyle/>
          <a:p>
            <a:pPr marL="171446" indent="-171446" algn="just" defTabSz="685783" eaLnBrk="0" hangingPunct="0">
              <a:spcBef>
                <a:spcPts val="500"/>
              </a:spcBef>
              <a:buFont typeface="Arial" panose="020B0604020202020204" pitchFamily="34" charset="0"/>
              <a:buChar char="•"/>
            </a:pPr>
            <a:r>
              <a:rPr lang="en-IN" sz="900" dirty="0" smtClean="0">
                <a:solidFill>
                  <a:srgbClr val="141414"/>
                </a:solidFill>
                <a:latin typeface="Calibri" panose="020F0502020204030204" pitchFamily="34" charset="0"/>
                <a:ea typeface="ＭＳ Ｐゴシック" pitchFamily="-12" charset="-128"/>
                <a:cs typeface="ＭＳ Ｐゴシック" pitchFamily="-12" charset="-128"/>
              </a:rPr>
              <a:t>A </a:t>
            </a:r>
            <a:r>
              <a:rPr lang="en-IN" sz="900" dirty="0">
                <a:solidFill>
                  <a:srgbClr val="141414"/>
                </a:solidFill>
                <a:latin typeface="Calibri" panose="020F0502020204030204" pitchFamily="34" charset="0"/>
                <a:ea typeface="ＭＳ Ｐゴシック" pitchFamily="-12" charset="-128"/>
                <a:cs typeface="ＭＳ Ｐゴシック" pitchFamily="-12" charset="-128"/>
              </a:rPr>
              <a:t>control check is done on each data file to see if its in sync with the corresponding control </a:t>
            </a:r>
            <a:r>
              <a:rPr lang="en-IN" sz="900" dirty="0" smtClean="0">
                <a:solidFill>
                  <a:srgbClr val="141414"/>
                </a:solidFill>
                <a:latin typeface="Calibri" panose="020F0502020204030204" pitchFamily="34" charset="0"/>
                <a:ea typeface="ＭＳ Ｐゴシック" pitchFamily="-12" charset="-128"/>
                <a:cs typeface="ＭＳ Ｐゴシック" pitchFamily="-12" charset="-128"/>
              </a:rPr>
              <a:t>file</a:t>
            </a:r>
            <a:endParaRPr lang="en-IN" sz="9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algn="just" defTabSz="685783" eaLnBrk="0" hangingPunct="0">
              <a:spcBef>
                <a:spcPts val="500"/>
              </a:spcBef>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Then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 </a:t>
            </a:r>
            <a:r>
              <a:rPr lang="en-US" sz="900" dirty="0">
                <a:solidFill>
                  <a:srgbClr val="141414"/>
                </a:solidFill>
                <a:latin typeface="Calibri" panose="020F0502020204030204" pitchFamily="34" charset="0"/>
                <a:ea typeface="ＭＳ Ｐゴシック" pitchFamily="-12" charset="-128"/>
                <a:cs typeface="ＭＳ Ｐゴシック" pitchFamily="-12" charset="-128"/>
              </a:rPr>
              <a:t>Row validation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check is performed which are field level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checks w.r.t data-quality rules related.</a:t>
            </a:r>
            <a:endParaRPr lang="en-US" sz="900" dirty="0" smtClean="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algn="just" defTabSz="685783" eaLnBrk="0" hangingPunct="0">
              <a:spcBef>
                <a:spcPts val="500"/>
              </a:spcBef>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Finally Bad files ad Good files are generated having the bad and good data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respectively according to the data-quality implemented rules.</a:t>
            </a:r>
            <a:endParaRPr lang="en-US" sz="900" dirty="0" smtClean="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algn="just" defTabSz="685783" eaLnBrk="0" hangingPunct="0">
              <a:spcBef>
                <a:spcPts val="500"/>
              </a:spcBef>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Email notifications are sent to the Data Owners/Stewards</a:t>
            </a: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algn="just" defTabSz="685783" eaLnBrk="0" hangingPunct="0">
              <a:buFont typeface="Arial" panose="020B0604020202020204" pitchFamily="34" charset="0"/>
              <a:buChar char="•"/>
            </a:pP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p:txBody>
      </p:sp>
      <p:sp>
        <p:nvSpPr>
          <p:cNvPr id="215" name="Rectangle 214"/>
          <p:cNvSpPr/>
          <p:nvPr/>
        </p:nvSpPr>
        <p:spPr>
          <a:xfrm>
            <a:off x="3200400" y="3496823"/>
            <a:ext cx="5453062" cy="26035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Business Outcome</a:t>
            </a:r>
          </a:p>
        </p:txBody>
      </p:sp>
      <p:sp>
        <p:nvSpPr>
          <p:cNvPr id="216" name="Rectangle 215"/>
          <p:cNvSpPr/>
          <p:nvPr/>
        </p:nvSpPr>
        <p:spPr>
          <a:xfrm>
            <a:off x="3200400" y="3827230"/>
            <a:ext cx="4977075" cy="746358"/>
          </a:xfrm>
          <a:prstGeom prst="rect">
            <a:avLst/>
          </a:prstGeom>
        </p:spPr>
        <p:txBody>
          <a:bodyPr wrap="square" lIns="0" tIns="0" rIns="0" bIns="0">
            <a:spAutoFit/>
          </a:bodyPr>
          <a:lstStyle/>
          <a:p>
            <a:pPr marL="171446" indent="-171446" algn="just" defTabSz="685783" eaLnBrk="0" hangingPunct="0">
              <a:spcBef>
                <a:spcPts val="500"/>
              </a:spcBef>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Improvement </a:t>
            </a:r>
            <a:r>
              <a:rPr lang="en-US" sz="900" dirty="0">
                <a:solidFill>
                  <a:srgbClr val="141414"/>
                </a:solidFill>
                <a:latin typeface="Calibri" panose="020F0502020204030204" pitchFamily="34" charset="0"/>
                <a:ea typeface="ＭＳ Ｐゴシック" pitchFamily="-12" charset="-128"/>
                <a:cs typeface="ＭＳ Ｐゴシック" pitchFamily="-12" charset="-128"/>
              </a:rPr>
              <a:t>in Client’s data quality by identifying the bad data as per requirement</a:t>
            </a:r>
          </a:p>
          <a:p>
            <a:pPr marL="171446" indent="-171446" algn="just" defTabSz="685783" eaLnBrk="0" hangingPunct="0">
              <a:spcBef>
                <a:spcPts val="500"/>
              </a:spcBef>
              <a:buFont typeface="Arial" panose="020B0604020202020204" pitchFamily="34" charset="0"/>
              <a:buChar char="•"/>
            </a:pPr>
            <a:r>
              <a:rPr lang="en-US" sz="900" dirty="0">
                <a:solidFill>
                  <a:srgbClr val="141414"/>
                </a:solidFill>
                <a:latin typeface="Calibri" panose="020F0502020204030204" pitchFamily="34" charset="0"/>
                <a:ea typeface="ＭＳ Ｐゴシック" pitchFamily="-12" charset="-128"/>
                <a:cs typeface="ＭＳ Ｐゴシック" pitchFamily="-12" charset="-128"/>
              </a:rPr>
              <a:t>The Source team get to know what are the erroneous records in their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system</a:t>
            </a: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algn="just" defTabSz="685783" eaLnBrk="0" hangingPunct="0">
              <a:spcBef>
                <a:spcPts val="500"/>
              </a:spcBef>
              <a:buFont typeface="Arial" panose="020B0604020202020204" pitchFamily="34" charset="0"/>
              <a:buChar char="•"/>
            </a:pPr>
            <a:r>
              <a:rPr lang="en-US" sz="900" dirty="0">
                <a:solidFill>
                  <a:srgbClr val="141414"/>
                </a:solidFill>
                <a:latin typeface="Calibri" panose="020F0502020204030204" pitchFamily="34" charset="0"/>
                <a:ea typeface="ＭＳ Ｐゴシック" pitchFamily="-12" charset="-128"/>
                <a:cs typeface="ＭＳ Ｐゴシック" pitchFamily="-12" charset="-128"/>
              </a:rPr>
              <a:t>The stakeholders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are notified about </a:t>
            </a:r>
            <a:r>
              <a:rPr lang="en-US" sz="900" dirty="0">
                <a:solidFill>
                  <a:srgbClr val="141414"/>
                </a:solidFill>
                <a:latin typeface="Calibri" panose="020F0502020204030204" pitchFamily="34" charset="0"/>
                <a:ea typeface="ＭＳ Ｐゴシック" pitchFamily="-12" charset="-128"/>
                <a:cs typeface="ＭＳ Ｐゴシック" pitchFamily="-12" charset="-128"/>
              </a:rPr>
              <a:t>the various Success/Failure of different DQ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checks</a:t>
            </a: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algn="just" defTabSz="685783" eaLnBrk="0" hangingPunct="0">
              <a:spcBef>
                <a:spcPts val="500"/>
              </a:spcBef>
              <a:buFont typeface="Arial" panose="020B0604020202020204" pitchFamily="34" charset="0"/>
              <a:buChar char="•"/>
            </a:pP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p:txBody>
      </p:sp>
      <p:sp>
        <p:nvSpPr>
          <p:cNvPr id="314" name="Rectangle 313"/>
          <p:cNvSpPr/>
          <p:nvPr/>
        </p:nvSpPr>
        <p:spPr>
          <a:xfrm>
            <a:off x="3200400" y="3303259"/>
            <a:ext cx="5453062" cy="138499"/>
          </a:xfrm>
          <a:prstGeom prst="rect">
            <a:avLst/>
          </a:prstGeom>
        </p:spPr>
        <p:txBody>
          <a:bodyPr wrap="square" lIns="0" tIns="0" rIns="0" bIns="0">
            <a:spAutoFit/>
          </a:bodyPr>
          <a:lstStyle/>
          <a:p>
            <a:r>
              <a:rPr lang="en-US" sz="900" b="1" dirty="0" smtClean="0">
                <a:solidFill>
                  <a:srgbClr val="141414"/>
                </a:solidFill>
                <a:latin typeface="Calibri" panose="020F0502020204030204" pitchFamily="34" charset="0"/>
                <a:cs typeface="Calibri" panose="020F0502020204030204" pitchFamily="34" charset="0"/>
              </a:rPr>
              <a:t>Technology Stack: </a:t>
            </a:r>
            <a:r>
              <a:rPr lang="en-US" sz="900" dirty="0" smtClean="0">
                <a:solidFill>
                  <a:srgbClr val="141414"/>
                </a:solidFill>
                <a:latin typeface="Calibri" panose="020F0502020204030204" pitchFamily="34" charset="0"/>
                <a:cs typeface="Calibri" panose="020F0502020204030204" pitchFamily="34" charset="0"/>
              </a:rPr>
              <a:t>Informatica Data Quality/ Unix / Big Data (Cloudera)</a:t>
            </a:r>
            <a:endParaRPr lang="en-US" sz="900" dirty="0">
              <a:solidFill>
                <a:srgbClr val="141414"/>
              </a:solidFill>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395288" y="200071"/>
            <a:ext cx="8729662" cy="615553"/>
          </a:xfrm>
        </p:spPr>
        <p:txBody>
          <a:bodyPr vert="horz" wrap="square" lIns="0" tIns="0" rIns="0" bIns="0" rtlCol="0" anchor="t">
            <a:spAutoFit/>
          </a:bodyPr>
          <a:lstStyle/>
          <a:p>
            <a:r>
              <a:rPr lang="en-US" sz="2000" b="1" dirty="0">
                <a:solidFill>
                  <a:schemeClr val="tx2"/>
                </a:solidFill>
              </a:rPr>
              <a:t>Data Quality Checks and Validations for the Largest Global Providers of Insurance, Annuities &amp; Employee Benefit Programs (</a:t>
            </a:r>
            <a:r>
              <a:rPr lang="en-US" sz="2000" b="1" dirty="0" smtClean="0">
                <a:solidFill>
                  <a:schemeClr val="tx2"/>
                </a:solidFill>
              </a:rPr>
              <a:t>1/4)</a:t>
            </a:r>
            <a:endParaRPr lang="en-US" sz="2000" b="1" dirty="0">
              <a:solidFill>
                <a:schemeClr val="tx2"/>
              </a:solidFill>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a:t>
            </a:fld>
            <a:endParaRPr lang="en-US" dirty="0">
              <a:solidFill>
                <a:prstClr val="white"/>
              </a:solidFill>
            </a:endParaRPr>
          </a:p>
        </p:txBody>
      </p:sp>
      <p:grpSp>
        <p:nvGrpSpPr>
          <p:cNvPr id="217" name="Group 216"/>
          <p:cNvGrpSpPr/>
          <p:nvPr/>
        </p:nvGrpSpPr>
        <p:grpSpPr>
          <a:xfrm>
            <a:off x="7966953" y="855119"/>
            <a:ext cx="565276" cy="565276"/>
            <a:chOff x="304801" y="4825206"/>
            <a:chExt cx="1312069" cy="1312069"/>
          </a:xfrm>
        </p:grpSpPr>
        <p:sp>
          <p:nvSpPr>
            <p:cNvPr id="299" name="Freeform 7"/>
            <p:cNvSpPr>
              <a:spLocks/>
            </p:cNvSpPr>
            <p:nvPr/>
          </p:nvSpPr>
          <p:spPr bwMode="auto">
            <a:xfrm>
              <a:off x="304801" y="4825206"/>
              <a:ext cx="1312069" cy="1312069"/>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0" name="Freeform 7"/>
            <p:cNvSpPr>
              <a:spLocks/>
            </p:cNvSpPr>
            <p:nvPr/>
          </p:nvSpPr>
          <p:spPr bwMode="auto">
            <a:xfrm>
              <a:off x="373145" y="4892028"/>
              <a:ext cx="1176141" cy="1176141"/>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grpSp>
          <p:nvGrpSpPr>
            <p:cNvPr id="301" name="Group 300"/>
            <p:cNvGrpSpPr/>
            <p:nvPr/>
          </p:nvGrpSpPr>
          <p:grpSpPr>
            <a:xfrm>
              <a:off x="630221" y="5170883"/>
              <a:ext cx="620713" cy="620713"/>
              <a:chOff x="4878388" y="2379663"/>
              <a:chExt cx="620713" cy="620713"/>
            </a:xfrm>
          </p:grpSpPr>
          <p:sp>
            <p:nvSpPr>
              <p:cNvPr id="302" name="Oval 447"/>
              <p:cNvSpPr>
                <a:spLocks noChangeArrowheads="1"/>
              </p:cNvSpPr>
              <p:nvPr/>
            </p:nvSpPr>
            <p:spPr bwMode="auto">
              <a:xfrm>
                <a:off x="4878388" y="2379663"/>
                <a:ext cx="620713" cy="620713"/>
              </a:xfrm>
              <a:prstGeom prst="ellipse">
                <a:avLst/>
              </a:prstGeom>
              <a:solidFill>
                <a:schemeClr val="accent4"/>
              </a:solidFill>
              <a:ln>
                <a:solidFill>
                  <a:schemeClr val="bg1"/>
                </a:solid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3" name="Freeform 448"/>
              <p:cNvSpPr>
                <a:spLocks noEditPoints="1"/>
              </p:cNvSpPr>
              <p:nvPr/>
            </p:nvSpPr>
            <p:spPr bwMode="auto">
              <a:xfrm>
                <a:off x="5022850" y="2535238"/>
                <a:ext cx="471488" cy="463550"/>
              </a:xfrm>
              <a:custGeom>
                <a:avLst/>
                <a:gdLst>
                  <a:gd name="T0" fmla="*/ 422 w 1015"/>
                  <a:gd name="T1" fmla="*/ 997 h 997"/>
                  <a:gd name="T2" fmla="*/ 76 w 1015"/>
                  <a:gd name="T3" fmla="*/ 651 h 997"/>
                  <a:gd name="T4" fmla="*/ 16 w 1015"/>
                  <a:gd name="T5" fmla="*/ 590 h 997"/>
                  <a:gd name="T6" fmla="*/ 0 w 1015"/>
                  <a:gd name="T7" fmla="*/ 533 h 997"/>
                  <a:gd name="T8" fmla="*/ 70 w 1015"/>
                  <a:gd name="T9" fmla="*/ 463 h 997"/>
                  <a:gd name="T10" fmla="*/ 100 w 1015"/>
                  <a:gd name="T11" fmla="*/ 451 h 997"/>
                  <a:gd name="T12" fmla="*/ 131 w 1015"/>
                  <a:gd name="T13" fmla="*/ 463 h 997"/>
                  <a:gd name="T14" fmla="*/ 144 w 1015"/>
                  <a:gd name="T15" fmla="*/ 476 h 997"/>
                  <a:gd name="T16" fmla="*/ 305 w 1015"/>
                  <a:gd name="T17" fmla="*/ 314 h 997"/>
                  <a:gd name="T18" fmla="*/ 47 w 1015"/>
                  <a:gd name="T19" fmla="*/ 56 h 997"/>
                  <a:gd name="T20" fmla="*/ 103 w 1015"/>
                  <a:gd name="T21" fmla="*/ 0 h 997"/>
                  <a:gd name="T22" fmla="*/ 362 w 1015"/>
                  <a:gd name="T23" fmla="*/ 258 h 997"/>
                  <a:gd name="T24" fmla="*/ 477 w 1015"/>
                  <a:gd name="T25" fmla="*/ 143 h 997"/>
                  <a:gd name="T26" fmla="*/ 464 w 1015"/>
                  <a:gd name="T27" fmla="*/ 130 h 997"/>
                  <a:gd name="T28" fmla="*/ 451 w 1015"/>
                  <a:gd name="T29" fmla="*/ 100 h 997"/>
                  <a:gd name="T30" fmla="*/ 464 w 1015"/>
                  <a:gd name="T31" fmla="*/ 70 h 997"/>
                  <a:gd name="T32" fmla="*/ 533 w 1015"/>
                  <a:gd name="T33" fmla="*/ 0 h 997"/>
                  <a:gd name="T34" fmla="*/ 591 w 1015"/>
                  <a:gd name="T35" fmla="*/ 15 h 997"/>
                  <a:gd name="T36" fmla="*/ 651 w 1015"/>
                  <a:gd name="T37" fmla="*/ 76 h 997"/>
                  <a:gd name="T38" fmla="*/ 1015 w 1015"/>
                  <a:gd name="T39" fmla="*/ 440 h 997"/>
                  <a:gd name="T40" fmla="*/ 422 w 1015"/>
                  <a:gd name="T41" fmla="*/ 997 h 997"/>
                  <a:gd name="T42" fmla="*/ 650 w 1015"/>
                  <a:gd name="T43" fmla="*/ 666 h 997"/>
                  <a:gd name="T44" fmla="*/ 650 w 1015"/>
                  <a:gd name="T45" fmla="*/ 666 h 997"/>
                  <a:gd name="T46" fmla="*/ 695 w 1015"/>
                  <a:gd name="T47" fmla="*/ 648 h 997"/>
                  <a:gd name="T48" fmla="*/ 713 w 1015"/>
                  <a:gd name="T49" fmla="*/ 603 h 997"/>
                  <a:gd name="T50" fmla="*/ 695 w 1015"/>
                  <a:gd name="T51" fmla="*/ 558 h 997"/>
                  <a:gd name="T52" fmla="*/ 479 w 1015"/>
                  <a:gd name="T53" fmla="*/ 342 h 997"/>
                  <a:gd name="T54" fmla="*/ 411 w 1015"/>
                  <a:gd name="T55" fmla="*/ 410 h 997"/>
                  <a:gd name="T56" fmla="*/ 411 w 1015"/>
                  <a:gd name="T57" fmla="*/ 410 h 997"/>
                  <a:gd name="T58" fmla="*/ 404 w 1015"/>
                  <a:gd name="T59" fmla="*/ 408 h 997"/>
                  <a:gd name="T60" fmla="*/ 398 w 1015"/>
                  <a:gd name="T61" fmla="*/ 410 h 997"/>
                  <a:gd name="T62" fmla="*/ 398 w 1015"/>
                  <a:gd name="T63" fmla="*/ 423 h 997"/>
                  <a:gd name="T64" fmla="*/ 389 w 1015"/>
                  <a:gd name="T65" fmla="*/ 432 h 997"/>
                  <a:gd name="T66" fmla="*/ 605 w 1015"/>
                  <a:gd name="T67" fmla="*/ 648 h 997"/>
                  <a:gd name="T68" fmla="*/ 650 w 1015"/>
                  <a:gd name="T69" fmla="*/ 666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5" h="997">
                    <a:moveTo>
                      <a:pt x="422" y="997"/>
                    </a:moveTo>
                    <a:lnTo>
                      <a:pt x="76" y="651"/>
                    </a:lnTo>
                    <a:lnTo>
                      <a:pt x="16" y="590"/>
                    </a:lnTo>
                    <a:lnTo>
                      <a:pt x="0" y="533"/>
                    </a:lnTo>
                    <a:lnTo>
                      <a:pt x="70" y="463"/>
                    </a:lnTo>
                    <a:cubicBezTo>
                      <a:pt x="78" y="455"/>
                      <a:pt x="89" y="451"/>
                      <a:pt x="100" y="451"/>
                    </a:cubicBezTo>
                    <a:cubicBezTo>
                      <a:pt x="112" y="451"/>
                      <a:pt x="123" y="455"/>
                      <a:pt x="131" y="463"/>
                    </a:cubicBezTo>
                    <a:lnTo>
                      <a:pt x="144" y="476"/>
                    </a:lnTo>
                    <a:lnTo>
                      <a:pt x="305" y="314"/>
                    </a:lnTo>
                    <a:lnTo>
                      <a:pt x="47" y="56"/>
                    </a:lnTo>
                    <a:lnTo>
                      <a:pt x="103" y="0"/>
                    </a:lnTo>
                    <a:lnTo>
                      <a:pt x="362" y="258"/>
                    </a:lnTo>
                    <a:lnTo>
                      <a:pt x="477" y="143"/>
                    </a:lnTo>
                    <a:lnTo>
                      <a:pt x="464" y="130"/>
                    </a:lnTo>
                    <a:cubicBezTo>
                      <a:pt x="456" y="123"/>
                      <a:pt x="451" y="112"/>
                      <a:pt x="451" y="100"/>
                    </a:cubicBezTo>
                    <a:cubicBezTo>
                      <a:pt x="451" y="88"/>
                      <a:pt x="456" y="78"/>
                      <a:pt x="464" y="70"/>
                    </a:cubicBezTo>
                    <a:lnTo>
                      <a:pt x="533" y="0"/>
                    </a:lnTo>
                    <a:lnTo>
                      <a:pt x="591" y="15"/>
                    </a:lnTo>
                    <a:lnTo>
                      <a:pt x="651" y="76"/>
                    </a:lnTo>
                    <a:lnTo>
                      <a:pt x="1015" y="440"/>
                    </a:lnTo>
                    <a:cubicBezTo>
                      <a:pt x="967" y="736"/>
                      <a:pt x="724" y="967"/>
                      <a:pt x="422" y="997"/>
                    </a:cubicBezTo>
                    <a:close/>
                    <a:moveTo>
                      <a:pt x="650" y="666"/>
                    </a:moveTo>
                    <a:lnTo>
                      <a:pt x="650" y="666"/>
                    </a:lnTo>
                    <a:cubicBezTo>
                      <a:pt x="668" y="666"/>
                      <a:pt x="683" y="659"/>
                      <a:pt x="695" y="648"/>
                    </a:cubicBezTo>
                    <a:cubicBezTo>
                      <a:pt x="706" y="636"/>
                      <a:pt x="713" y="620"/>
                      <a:pt x="713" y="603"/>
                    </a:cubicBezTo>
                    <a:cubicBezTo>
                      <a:pt x="713" y="585"/>
                      <a:pt x="706" y="569"/>
                      <a:pt x="695" y="558"/>
                    </a:cubicBezTo>
                    <a:lnTo>
                      <a:pt x="479" y="342"/>
                    </a:lnTo>
                    <a:lnTo>
                      <a:pt x="411" y="410"/>
                    </a:lnTo>
                    <a:lnTo>
                      <a:pt x="411" y="410"/>
                    </a:lnTo>
                    <a:cubicBezTo>
                      <a:pt x="409" y="408"/>
                      <a:pt x="407" y="408"/>
                      <a:pt x="404" y="408"/>
                    </a:cubicBezTo>
                    <a:cubicBezTo>
                      <a:pt x="402" y="408"/>
                      <a:pt x="400" y="408"/>
                      <a:pt x="398" y="410"/>
                    </a:cubicBezTo>
                    <a:cubicBezTo>
                      <a:pt x="395" y="414"/>
                      <a:pt x="395" y="419"/>
                      <a:pt x="398" y="423"/>
                    </a:cubicBezTo>
                    <a:lnTo>
                      <a:pt x="389" y="432"/>
                    </a:lnTo>
                    <a:lnTo>
                      <a:pt x="605" y="648"/>
                    </a:lnTo>
                    <a:cubicBezTo>
                      <a:pt x="617" y="659"/>
                      <a:pt x="632" y="666"/>
                      <a:pt x="650" y="666"/>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4" name="Freeform 449"/>
              <p:cNvSpPr>
                <a:spLocks/>
              </p:cNvSpPr>
              <p:nvPr/>
            </p:nvSpPr>
            <p:spPr bwMode="auto">
              <a:xfrm>
                <a:off x="5203825" y="2693988"/>
                <a:ext cx="149225" cy="150813"/>
              </a:xfrm>
              <a:custGeom>
                <a:avLst/>
                <a:gdLst>
                  <a:gd name="T0" fmla="*/ 0 w 324"/>
                  <a:gd name="T1" fmla="*/ 90 h 324"/>
                  <a:gd name="T2" fmla="*/ 216 w 324"/>
                  <a:gd name="T3" fmla="*/ 306 h 324"/>
                  <a:gd name="T4" fmla="*/ 261 w 324"/>
                  <a:gd name="T5" fmla="*/ 324 h 324"/>
                  <a:gd name="T6" fmla="*/ 306 w 324"/>
                  <a:gd name="T7" fmla="*/ 306 h 324"/>
                  <a:gd name="T8" fmla="*/ 324 w 324"/>
                  <a:gd name="T9" fmla="*/ 261 h 324"/>
                  <a:gd name="T10" fmla="*/ 306 w 324"/>
                  <a:gd name="T11" fmla="*/ 216 h 324"/>
                  <a:gd name="T12" fmla="*/ 90 w 324"/>
                  <a:gd name="T13" fmla="*/ 0 h 324"/>
                  <a:gd name="T14" fmla="*/ 0 w 324"/>
                  <a:gd name="T15" fmla="*/ 90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324">
                    <a:moveTo>
                      <a:pt x="0" y="90"/>
                    </a:moveTo>
                    <a:lnTo>
                      <a:pt x="216" y="306"/>
                    </a:lnTo>
                    <a:cubicBezTo>
                      <a:pt x="228" y="317"/>
                      <a:pt x="244" y="324"/>
                      <a:pt x="261" y="324"/>
                    </a:cubicBezTo>
                    <a:cubicBezTo>
                      <a:pt x="278" y="324"/>
                      <a:pt x="294" y="317"/>
                      <a:pt x="306" y="306"/>
                    </a:cubicBezTo>
                    <a:cubicBezTo>
                      <a:pt x="317" y="294"/>
                      <a:pt x="324" y="278"/>
                      <a:pt x="324" y="261"/>
                    </a:cubicBezTo>
                    <a:cubicBezTo>
                      <a:pt x="324" y="243"/>
                      <a:pt x="317" y="227"/>
                      <a:pt x="306" y="216"/>
                    </a:cubicBezTo>
                    <a:lnTo>
                      <a:pt x="90" y="0"/>
                    </a:lnTo>
                    <a:lnTo>
                      <a:pt x="0" y="90"/>
                    </a:lnTo>
                    <a:close/>
                  </a:path>
                </a:pathLst>
              </a:custGeom>
              <a:solidFill>
                <a:srgbClr val="F78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5" name="Freeform 450"/>
              <p:cNvSpPr>
                <a:spLocks/>
              </p:cNvSpPr>
              <p:nvPr/>
            </p:nvSpPr>
            <p:spPr bwMode="auto">
              <a:xfrm>
                <a:off x="5205413" y="2724150"/>
                <a:ext cx="7938" cy="7938"/>
              </a:xfrm>
              <a:custGeom>
                <a:avLst/>
                <a:gdLst>
                  <a:gd name="T0" fmla="*/ 3 w 16"/>
                  <a:gd name="T1" fmla="*/ 15 h 15"/>
                  <a:gd name="T2" fmla="*/ 3 w 16"/>
                  <a:gd name="T3" fmla="*/ 15 h 15"/>
                  <a:gd name="T4" fmla="*/ 3 w 16"/>
                  <a:gd name="T5" fmla="*/ 2 h 15"/>
                  <a:gd name="T6" fmla="*/ 9 w 16"/>
                  <a:gd name="T7" fmla="*/ 0 h 15"/>
                  <a:gd name="T8" fmla="*/ 16 w 16"/>
                  <a:gd name="T9" fmla="*/ 2 h 15"/>
                  <a:gd name="T10" fmla="*/ 3 w 16"/>
                  <a:gd name="T11" fmla="*/ 15 h 15"/>
                </a:gdLst>
                <a:ahLst/>
                <a:cxnLst>
                  <a:cxn ang="0">
                    <a:pos x="T0" y="T1"/>
                  </a:cxn>
                  <a:cxn ang="0">
                    <a:pos x="T2" y="T3"/>
                  </a:cxn>
                  <a:cxn ang="0">
                    <a:pos x="T4" y="T5"/>
                  </a:cxn>
                  <a:cxn ang="0">
                    <a:pos x="T6" y="T7"/>
                  </a:cxn>
                  <a:cxn ang="0">
                    <a:pos x="T8" y="T9"/>
                  </a:cxn>
                  <a:cxn ang="0">
                    <a:pos x="T10" y="T11"/>
                  </a:cxn>
                </a:cxnLst>
                <a:rect l="0" t="0" r="r" b="b"/>
                <a:pathLst>
                  <a:path w="16" h="15">
                    <a:moveTo>
                      <a:pt x="3" y="15"/>
                    </a:moveTo>
                    <a:lnTo>
                      <a:pt x="3" y="15"/>
                    </a:lnTo>
                    <a:cubicBezTo>
                      <a:pt x="0" y="11"/>
                      <a:pt x="0" y="6"/>
                      <a:pt x="3" y="2"/>
                    </a:cubicBezTo>
                    <a:cubicBezTo>
                      <a:pt x="5" y="0"/>
                      <a:pt x="7" y="0"/>
                      <a:pt x="9" y="0"/>
                    </a:cubicBezTo>
                    <a:cubicBezTo>
                      <a:pt x="12" y="0"/>
                      <a:pt x="14" y="0"/>
                      <a:pt x="16" y="2"/>
                    </a:cubicBezTo>
                    <a:lnTo>
                      <a:pt x="3" y="15"/>
                    </a:lnTo>
                    <a:close/>
                  </a:path>
                </a:pathLst>
              </a:custGeom>
              <a:solidFill>
                <a:srgbClr val="FAF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6" name="Freeform 451"/>
              <p:cNvSpPr>
                <a:spLocks/>
              </p:cNvSpPr>
              <p:nvPr/>
            </p:nvSpPr>
            <p:spPr bwMode="auto">
              <a:xfrm>
                <a:off x="5207000" y="2725738"/>
                <a:ext cx="122238" cy="112713"/>
              </a:xfrm>
              <a:custGeom>
                <a:avLst/>
                <a:gdLst>
                  <a:gd name="T0" fmla="*/ 252 w 261"/>
                  <a:gd name="T1" fmla="*/ 244 h 244"/>
                  <a:gd name="T2" fmla="*/ 216 w 261"/>
                  <a:gd name="T3" fmla="*/ 229 h 244"/>
                  <a:gd name="T4" fmla="*/ 0 w 261"/>
                  <a:gd name="T5" fmla="*/ 13 h 244"/>
                  <a:gd name="T6" fmla="*/ 13 w 261"/>
                  <a:gd name="T7" fmla="*/ 0 h 244"/>
                  <a:gd name="T8" fmla="*/ 229 w 261"/>
                  <a:gd name="T9" fmla="*/ 216 h 244"/>
                  <a:gd name="T10" fmla="*/ 252 w 261"/>
                  <a:gd name="T11" fmla="*/ 226 h 244"/>
                  <a:gd name="T12" fmla="*/ 261 w 261"/>
                  <a:gd name="T13" fmla="*/ 235 h 244"/>
                  <a:gd name="T14" fmla="*/ 258 w 261"/>
                  <a:gd name="T15" fmla="*/ 241 h 244"/>
                  <a:gd name="T16" fmla="*/ 252 w 261"/>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244">
                    <a:moveTo>
                      <a:pt x="252" y="244"/>
                    </a:moveTo>
                    <a:cubicBezTo>
                      <a:pt x="238" y="244"/>
                      <a:pt x="226" y="238"/>
                      <a:pt x="216" y="229"/>
                    </a:cubicBezTo>
                    <a:lnTo>
                      <a:pt x="0" y="13"/>
                    </a:lnTo>
                    <a:lnTo>
                      <a:pt x="13" y="0"/>
                    </a:lnTo>
                    <a:lnTo>
                      <a:pt x="229" y="216"/>
                    </a:lnTo>
                    <a:cubicBezTo>
                      <a:pt x="235" y="222"/>
                      <a:pt x="243" y="226"/>
                      <a:pt x="252" y="226"/>
                    </a:cubicBezTo>
                    <a:cubicBezTo>
                      <a:pt x="257" y="226"/>
                      <a:pt x="261" y="230"/>
                      <a:pt x="261" y="235"/>
                    </a:cubicBezTo>
                    <a:lnTo>
                      <a:pt x="258" y="241"/>
                    </a:lnTo>
                    <a:lnTo>
                      <a:pt x="252" y="244"/>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7" name="Freeform 452"/>
              <p:cNvSpPr>
                <a:spLocks/>
              </p:cNvSpPr>
              <p:nvPr/>
            </p:nvSpPr>
            <p:spPr bwMode="auto">
              <a:xfrm>
                <a:off x="5192713" y="2682875"/>
                <a:ext cx="53975" cy="53975"/>
              </a:xfrm>
              <a:custGeom>
                <a:avLst/>
                <a:gdLst>
                  <a:gd name="T0" fmla="*/ 10 w 118"/>
                  <a:gd name="T1" fmla="*/ 114 h 118"/>
                  <a:gd name="T2" fmla="*/ 24 w 118"/>
                  <a:gd name="T3" fmla="*/ 114 h 118"/>
                  <a:gd name="T4" fmla="*/ 114 w 118"/>
                  <a:gd name="T5" fmla="*/ 24 h 118"/>
                  <a:gd name="T6" fmla="*/ 114 w 118"/>
                  <a:gd name="T7" fmla="*/ 10 h 118"/>
                  <a:gd name="T8" fmla="*/ 108 w 118"/>
                  <a:gd name="T9" fmla="*/ 4 h 118"/>
                  <a:gd name="T10" fmla="*/ 93 w 118"/>
                  <a:gd name="T11" fmla="*/ 4 h 118"/>
                  <a:gd name="T12" fmla="*/ 4 w 118"/>
                  <a:gd name="T13" fmla="*/ 93 h 118"/>
                  <a:gd name="T14" fmla="*/ 4 w 118"/>
                  <a:gd name="T15" fmla="*/ 107 h 118"/>
                  <a:gd name="T16" fmla="*/ 10 w 118"/>
                  <a:gd name="T17"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8">
                    <a:moveTo>
                      <a:pt x="10" y="114"/>
                    </a:moveTo>
                    <a:cubicBezTo>
                      <a:pt x="14" y="118"/>
                      <a:pt x="20" y="118"/>
                      <a:pt x="24" y="114"/>
                    </a:cubicBezTo>
                    <a:lnTo>
                      <a:pt x="114" y="24"/>
                    </a:lnTo>
                    <a:cubicBezTo>
                      <a:pt x="118" y="20"/>
                      <a:pt x="118" y="14"/>
                      <a:pt x="114" y="10"/>
                    </a:cubicBezTo>
                    <a:lnTo>
                      <a:pt x="108" y="4"/>
                    </a:lnTo>
                    <a:cubicBezTo>
                      <a:pt x="104" y="0"/>
                      <a:pt x="97" y="0"/>
                      <a:pt x="93" y="4"/>
                    </a:cubicBezTo>
                    <a:lnTo>
                      <a:pt x="4" y="93"/>
                    </a:lnTo>
                    <a:cubicBezTo>
                      <a:pt x="0" y="97"/>
                      <a:pt x="0" y="103"/>
                      <a:pt x="4" y="107"/>
                    </a:cubicBezTo>
                    <a:lnTo>
                      <a:pt x="10" y="114"/>
                    </a:lnTo>
                    <a:close/>
                  </a:path>
                </a:pathLst>
              </a:custGeom>
              <a:solidFill>
                <a:srgbClr val="F08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8" name="Freeform 453"/>
              <p:cNvSpPr>
                <a:spLocks/>
              </p:cNvSpPr>
              <p:nvPr/>
            </p:nvSpPr>
            <p:spPr bwMode="auto">
              <a:xfrm>
                <a:off x="5091113" y="2581275"/>
                <a:ext cx="128588" cy="128588"/>
              </a:xfrm>
              <a:custGeom>
                <a:avLst/>
                <a:gdLst>
                  <a:gd name="T0" fmla="*/ 0 w 278"/>
                  <a:gd name="T1" fmla="*/ 21 h 278"/>
                  <a:gd name="T2" fmla="*/ 21 w 278"/>
                  <a:gd name="T3" fmla="*/ 0 h 278"/>
                  <a:gd name="T4" fmla="*/ 278 w 278"/>
                  <a:gd name="T5" fmla="*/ 257 h 278"/>
                  <a:gd name="T6" fmla="*/ 257 w 278"/>
                  <a:gd name="T7" fmla="*/ 278 h 278"/>
                  <a:gd name="T8" fmla="*/ 0 w 278"/>
                  <a:gd name="T9" fmla="*/ 21 h 278"/>
                </a:gdLst>
                <a:ahLst/>
                <a:cxnLst>
                  <a:cxn ang="0">
                    <a:pos x="T0" y="T1"/>
                  </a:cxn>
                  <a:cxn ang="0">
                    <a:pos x="T2" y="T3"/>
                  </a:cxn>
                  <a:cxn ang="0">
                    <a:pos x="T4" y="T5"/>
                  </a:cxn>
                  <a:cxn ang="0">
                    <a:pos x="T6" y="T7"/>
                  </a:cxn>
                  <a:cxn ang="0">
                    <a:pos x="T8" y="T9"/>
                  </a:cxn>
                </a:cxnLst>
                <a:rect l="0" t="0" r="r" b="b"/>
                <a:pathLst>
                  <a:path w="278" h="278">
                    <a:moveTo>
                      <a:pt x="0" y="21"/>
                    </a:moveTo>
                    <a:lnTo>
                      <a:pt x="21" y="0"/>
                    </a:lnTo>
                    <a:lnTo>
                      <a:pt x="278" y="257"/>
                    </a:lnTo>
                    <a:lnTo>
                      <a:pt x="257" y="278"/>
                    </a:lnTo>
                    <a:lnTo>
                      <a:pt x="0" y="21"/>
                    </a:lnTo>
                    <a:close/>
                  </a:path>
                </a:pathLst>
              </a:custGeom>
              <a:solidFill>
                <a:srgbClr val="E1E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09" name="Freeform 454"/>
              <p:cNvSpPr>
                <a:spLocks/>
              </p:cNvSpPr>
              <p:nvPr/>
            </p:nvSpPr>
            <p:spPr bwMode="auto">
              <a:xfrm>
                <a:off x="5045075" y="2535238"/>
                <a:ext cx="58738" cy="58738"/>
              </a:xfrm>
              <a:custGeom>
                <a:avLst/>
                <a:gdLst>
                  <a:gd name="T0" fmla="*/ 119 w 127"/>
                  <a:gd name="T1" fmla="*/ 62 h 126"/>
                  <a:gd name="T2" fmla="*/ 127 w 127"/>
                  <a:gd name="T3" fmla="*/ 81 h 126"/>
                  <a:gd name="T4" fmla="*/ 119 w 127"/>
                  <a:gd name="T5" fmla="*/ 100 h 126"/>
                  <a:gd name="T6" fmla="*/ 100 w 127"/>
                  <a:gd name="T7" fmla="*/ 119 h 126"/>
                  <a:gd name="T8" fmla="*/ 81 w 127"/>
                  <a:gd name="T9" fmla="*/ 126 h 126"/>
                  <a:gd name="T10" fmla="*/ 63 w 127"/>
                  <a:gd name="T11" fmla="*/ 119 h 126"/>
                  <a:gd name="T12" fmla="*/ 0 w 127"/>
                  <a:gd name="T13" fmla="*/ 56 h 126"/>
                  <a:gd name="T14" fmla="*/ 56 w 127"/>
                  <a:gd name="T15" fmla="*/ 0 h 126"/>
                  <a:gd name="T16" fmla="*/ 119 w 127"/>
                  <a:gd name="T1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26">
                    <a:moveTo>
                      <a:pt x="119" y="62"/>
                    </a:moveTo>
                    <a:cubicBezTo>
                      <a:pt x="124" y="67"/>
                      <a:pt x="127" y="74"/>
                      <a:pt x="127" y="81"/>
                    </a:cubicBezTo>
                    <a:cubicBezTo>
                      <a:pt x="127" y="88"/>
                      <a:pt x="124" y="95"/>
                      <a:pt x="119" y="100"/>
                    </a:cubicBezTo>
                    <a:lnTo>
                      <a:pt x="100" y="119"/>
                    </a:lnTo>
                    <a:cubicBezTo>
                      <a:pt x="95" y="123"/>
                      <a:pt x="89" y="126"/>
                      <a:pt x="81" y="126"/>
                    </a:cubicBezTo>
                    <a:cubicBezTo>
                      <a:pt x="74" y="126"/>
                      <a:pt x="67" y="123"/>
                      <a:pt x="63" y="119"/>
                    </a:cubicBezTo>
                    <a:lnTo>
                      <a:pt x="0" y="56"/>
                    </a:lnTo>
                    <a:lnTo>
                      <a:pt x="56" y="0"/>
                    </a:lnTo>
                    <a:lnTo>
                      <a:pt x="119" y="62"/>
                    </a:lnTo>
                    <a:close/>
                  </a:path>
                </a:pathLst>
              </a:custGeom>
              <a:solidFill>
                <a:srgbClr val="F3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10" name="Freeform 455"/>
              <p:cNvSpPr>
                <a:spLocks/>
              </p:cNvSpPr>
              <p:nvPr/>
            </p:nvSpPr>
            <p:spPr bwMode="auto">
              <a:xfrm>
                <a:off x="5089525" y="2601913"/>
                <a:ext cx="176213" cy="176213"/>
              </a:xfrm>
              <a:custGeom>
                <a:avLst/>
                <a:gdLst>
                  <a:gd name="T0" fmla="*/ 46 w 379"/>
                  <a:gd name="T1" fmla="*/ 380 h 380"/>
                  <a:gd name="T2" fmla="*/ 0 w 379"/>
                  <a:gd name="T3" fmla="*/ 333 h 380"/>
                  <a:gd name="T4" fmla="*/ 333 w 379"/>
                  <a:gd name="T5" fmla="*/ 0 h 380"/>
                  <a:gd name="T6" fmla="*/ 379 w 379"/>
                  <a:gd name="T7" fmla="*/ 47 h 380"/>
                  <a:gd name="T8" fmla="*/ 46 w 379"/>
                  <a:gd name="T9" fmla="*/ 380 h 380"/>
                </a:gdLst>
                <a:ahLst/>
                <a:cxnLst>
                  <a:cxn ang="0">
                    <a:pos x="T0" y="T1"/>
                  </a:cxn>
                  <a:cxn ang="0">
                    <a:pos x="T2" y="T3"/>
                  </a:cxn>
                  <a:cxn ang="0">
                    <a:pos x="T4" y="T5"/>
                  </a:cxn>
                  <a:cxn ang="0">
                    <a:pos x="T6" y="T7"/>
                  </a:cxn>
                  <a:cxn ang="0">
                    <a:pos x="T8" y="T9"/>
                  </a:cxn>
                </a:cxnLst>
                <a:rect l="0" t="0" r="r" b="b"/>
                <a:pathLst>
                  <a:path w="379" h="380">
                    <a:moveTo>
                      <a:pt x="46" y="380"/>
                    </a:moveTo>
                    <a:lnTo>
                      <a:pt x="0" y="333"/>
                    </a:lnTo>
                    <a:lnTo>
                      <a:pt x="333" y="0"/>
                    </a:lnTo>
                    <a:lnTo>
                      <a:pt x="379" y="47"/>
                    </a:lnTo>
                    <a:lnTo>
                      <a:pt x="46" y="380"/>
                    </a:lnTo>
                    <a:close/>
                  </a:path>
                </a:pathLst>
              </a:custGeom>
              <a:solidFill>
                <a:srgbClr val="F3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11" name="Freeform 456"/>
              <p:cNvSpPr>
                <a:spLocks/>
              </p:cNvSpPr>
              <p:nvPr/>
            </p:nvSpPr>
            <p:spPr bwMode="auto">
              <a:xfrm>
                <a:off x="5108575" y="2619375"/>
                <a:ext cx="138113" cy="139700"/>
              </a:xfrm>
              <a:custGeom>
                <a:avLst/>
                <a:gdLst>
                  <a:gd name="T0" fmla="*/ 5 w 299"/>
                  <a:gd name="T1" fmla="*/ 295 h 300"/>
                  <a:gd name="T2" fmla="*/ 5 w 299"/>
                  <a:gd name="T3" fmla="*/ 276 h 300"/>
                  <a:gd name="T4" fmla="*/ 275 w 299"/>
                  <a:gd name="T5" fmla="*/ 6 h 300"/>
                  <a:gd name="T6" fmla="*/ 294 w 299"/>
                  <a:gd name="T7" fmla="*/ 5 h 300"/>
                  <a:gd name="T8" fmla="*/ 294 w 299"/>
                  <a:gd name="T9" fmla="*/ 24 h 300"/>
                  <a:gd name="T10" fmla="*/ 24 w 299"/>
                  <a:gd name="T11" fmla="*/ 295 h 300"/>
                  <a:gd name="T12" fmla="*/ 5 w 299"/>
                  <a:gd name="T13" fmla="*/ 295 h 300"/>
                </a:gdLst>
                <a:ahLst/>
                <a:cxnLst>
                  <a:cxn ang="0">
                    <a:pos x="T0" y="T1"/>
                  </a:cxn>
                  <a:cxn ang="0">
                    <a:pos x="T2" y="T3"/>
                  </a:cxn>
                  <a:cxn ang="0">
                    <a:pos x="T4" y="T5"/>
                  </a:cxn>
                  <a:cxn ang="0">
                    <a:pos x="T6" y="T7"/>
                  </a:cxn>
                  <a:cxn ang="0">
                    <a:pos x="T8" y="T9"/>
                  </a:cxn>
                  <a:cxn ang="0">
                    <a:pos x="T10" y="T11"/>
                  </a:cxn>
                  <a:cxn ang="0">
                    <a:pos x="T12" y="T13"/>
                  </a:cxn>
                </a:cxnLst>
                <a:rect l="0" t="0" r="r" b="b"/>
                <a:pathLst>
                  <a:path w="299" h="300">
                    <a:moveTo>
                      <a:pt x="5" y="295"/>
                    </a:moveTo>
                    <a:cubicBezTo>
                      <a:pt x="0" y="290"/>
                      <a:pt x="0" y="281"/>
                      <a:pt x="5" y="276"/>
                    </a:cubicBezTo>
                    <a:lnTo>
                      <a:pt x="275" y="6"/>
                    </a:lnTo>
                    <a:cubicBezTo>
                      <a:pt x="280" y="0"/>
                      <a:pt x="289" y="0"/>
                      <a:pt x="294" y="5"/>
                    </a:cubicBezTo>
                    <a:cubicBezTo>
                      <a:pt x="299" y="11"/>
                      <a:pt x="299" y="19"/>
                      <a:pt x="294" y="24"/>
                    </a:cubicBezTo>
                    <a:lnTo>
                      <a:pt x="24" y="295"/>
                    </a:lnTo>
                    <a:cubicBezTo>
                      <a:pt x="18" y="300"/>
                      <a:pt x="10" y="300"/>
                      <a:pt x="5" y="295"/>
                    </a:cubicBezTo>
                    <a:close/>
                  </a:path>
                </a:pathLst>
              </a:custGeom>
              <a:solidFill>
                <a:srgbClr val="B8D1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12" name="Freeform 457"/>
              <p:cNvSpPr>
                <a:spLocks/>
              </p:cNvSpPr>
              <p:nvPr/>
            </p:nvSpPr>
            <p:spPr bwMode="auto">
              <a:xfrm>
                <a:off x="5232400" y="2535238"/>
                <a:ext cx="100013" cy="100013"/>
              </a:xfrm>
              <a:custGeom>
                <a:avLst/>
                <a:gdLst>
                  <a:gd name="T0" fmla="*/ 200 w 215"/>
                  <a:gd name="T1" fmla="*/ 76 h 215"/>
                  <a:gd name="T2" fmla="*/ 140 w 215"/>
                  <a:gd name="T3" fmla="*/ 136 h 215"/>
                  <a:gd name="T4" fmla="*/ 79 w 215"/>
                  <a:gd name="T5" fmla="*/ 76 h 215"/>
                  <a:gd name="T6" fmla="*/ 140 w 215"/>
                  <a:gd name="T7" fmla="*/ 15 h 215"/>
                  <a:gd name="T8" fmla="*/ 82 w 215"/>
                  <a:gd name="T9" fmla="*/ 0 h 215"/>
                  <a:gd name="T10" fmla="*/ 13 w 215"/>
                  <a:gd name="T11" fmla="*/ 70 h 215"/>
                  <a:gd name="T12" fmla="*/ 0 w 215"/>
                  <a:gd name="T13" fmla="*/ 100 h 215"/>
                  <a:gd name="T14" fmla="*/ 13 w 215"/>
                  <a:gd name="T15" fmla="*/ 130 h 215"/>
                  <a:gd name="T16" fmla="*/ 85 w 215"/>
                  <a:gd name="T17" fmla="*/ 203 h 215"/>
                  <a:gd name="T18" fmla="*/ 115 w 215"/>
                  <a:gd name="T19" fmla="*/ 215 h 215"/>
                  <a:gd name="T20" fmla="*/ 146 w 215"/>
                  <a:gd name="T21" fmla="*/ 203 h 215"/>
                  <a:gd name="T22" fmla="*/ 215 w 215"/>
                  <a:gd name="T23" fmla="*/ 133 h 215"/>
                  <a:gd name="T24" fmla="*/ 200 w 215"/>
                  <a:gd name="T25" fmla="*/ 7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15">
                    <a:moveTo>
                      <a:pt x="200" y="76"/>
                    </a:moveTo>
                    <a:lnTo>
                      <a:pt x="140" y="136"/>
                    </a:lnTo>
                    <a:lnTo>
                      <a:pt x="79" y="76"/>
                    </a:lnTo>
                    <a:lnTo>
                      <a:pt x="140" y="15"/>
                    </a:lnTo>
                    <a:lnTo>
                      <a:pt x="82" y="0"/>
                    </a:lnTo>
                    <a:lnTo>
                      <a:pt x="13" y="70"/>
                    </a:lnTo>
                    <a:cubicBezTo>
                      <a:pt x="5" y="78"/>
                      <a:pt x="0" y="88"/>
                      <a:pt x="0" y="100"/>
                    </a:cubicBezTo>
                    <a:cubicBezTo>
                      <a:pt x="0" y="112"/>
                      <a:pt x="5" y="123"/>
                      <a:pt x="13" y="130"/>
                    </a:cubicBezTo>
                    <a:lnTo>
                      <a:pt x="85" y="203"/>
                    </a:lnTo>
                    <a:cubicBezTo>
                      <a:pt x="93" y="211"/>
                      <a:pt x="104" y="215"/>
                      <a:pt x="115" y="215"/>
                    </a:cubicBezTo>
                    <a:cubicBezTo>
                      <a:pt x="127" y="215"/>
                      <a:pt x="138" y="211"/>
                      <a:pt x="146" y="203"/>
                    </a:cubicBezTo>
                    <a:lnTo>
                      <a:pt x="215" y="133"/>
                    </a:lnTo>
                    <a:lnTo>
                      <a:pt x="200" y="76"/>
                    </a:lnTo>
                    <a:close/>
                  </a:path>
                </a:pathLst>
              </a:custGeom>
              <a:solidFill>
                <a:srgbClr val="F3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313" name="Freeform 458"/>
              <p:cNvSpPr>
                <a:spLocks/>
              </p:cNvSpPr>
              <p:nvPr/>
            </p:nvSpPr>
            <p:spPr bwMode="auto">
              <a:xfrm>
                <a:off x="5022850" y="2744788"/>
                <a:ext cx="100013" cy="100013"/>
              </a:xfrm>
              <a:custGeom>
                <a:avLst/>
                <a:gdLst>
                  <a:gd name="T0" fmla="*/ 16 w 216"/>
                  <a:gd name="T1" fmla="*/ 139 h 215"/>
                  <a:gd name="T2" fmla="*/ 76 w 216"/>
                  <a:gd name="T3" fmla="*/ 79 h 215"/>
                  <a:gd name="T4" fmla="*/ 137 w 216"/>
                  <a:gd name="T5" fmla="*/ 139 h 215"/>
                  <a:gd name="T6" fmla="*/ 76 w 216"/>
                  <a:gd name="T7" fmla="*/ 200 h 215"/>
                  <a:gd name="T8" fmla="*/ 134 w 216"/>
                  <a:gd name="T9" fmla="*/ 215 h 215"/>
                  <a:gd name="T10" fmla="*/ 203 w 216"/>
                  <a:gd name="T11" fmla="*/ 145 h 215"/>
                  <a:gd name="T12" fmla="*/ 216 w 216"/>
                  <a:gd name="T13" fmla="*/ 115 h 215"/>
                  <a:gd name="T14" fmla="*/ 203 w 216"/>
                  <a:gd name="T15" fmla="*/ 85 h 215"/>
                  <a:gd name="T16" fmla="*/ 131 w 216"/>
                  <a:gd name="T17" fmla="*/ 12 h 215"/>
                  <a:gd name="T18" fmla="*/ 100 w 216"/>
                  <a:gd name="T19" fmla="*/ 0 h 215"/>
                  <a:gd name="T20" fmla="*/ 70 w 216"/>
                  <a:gd name="T21" fmla="*/ 12 h 215"/>
                  <a:gd name="T22" fmla="*/ 0 w 216"/>
                  <a:gd name="T23" fmla="*/ 82 h 215"/>
                  <a:gd name="T24" fmla="*/ 16 w 216"/>
                  <a:gd name="T25" fmla="*/ 13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215">
                    <a:moveTo>
                      <a:pt x="16" y="139"/>
                    </a:moveTo>
                    <a:lnTo>
                      <a:pt x="76" y="79"/>
                    </a:lnTo>
                    <a:lnTo>
                      <a:pt x="137" y="139"/>
                    </a:lnTo>
                    <a:lnTo>
                      <a:pt x="76" y="200"/>
                    </a:lnTo>
                    <a:lnTo>
                      <a:pt x="134" y="215"/>
                    </a:lnTo>
                    <a:lnTo>
                      <a:pt x="203" y="145"/>
                    </a:lnTo>
                    <a:cubicBezTo>
                      <a:pt x="211" y="138"/>
                      <a:pt x="216" y="127"/>
                      <a:pt x="216" y="115"/>
                    </a:cubicBezTo>
                    <a:cubicBezTo>
                      <a:pt x="216" y="103"/>
                      <a:pt x="211" y="93"/>
                      <a:pt x="203" y="85"/>
                    </a:cubicBezTo>
                    <a:lnTo>
                      <a:pt x="131" y="12"/>
                    </a:lnTo>
                    <a:cubicBezTo>
                      <a:pt x="123" y="4"/>
                      <a:pt x="112" y="0"/>
                      <a:pt x="100" y="0"/>
                    </a:cubicBezTo>
                    <a:cubicBezTo>
                      <a:pt x="89" y="0"/>
                      <a:pt x="78" y="4"/>
                      <a:pt x="70" y="12"/>
                    </a:cubicBezTo>
                    <a:lnTo>
                      <a:pt x="0" y="82"/>
                    </a:lnTo>
                    <a:lnTo>
                      <a:pt x="16" y="139"/>
                    </a:lnTo>
                    <a:close/>
                  </a:path>
                </a:pathLst>
              </a:custGeom>
              <a:solidFill>
                <a:srgbClr val="F3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grpSp>
      </p:grpSp>
      <p:grpSp>
        <p:nvGrpSpPr>
          <p:cNvPr id="218" name="Group 217"/>
          <p:cNvGrpSpPr/>
          <p:nvPr/>
        </p:nvGrpSpPr>
        <p:grpSpPr>
          <a:xfrm>
            <a:off x="7969971" y="1815700"/>
            <a:ext cx="562258" cy="562258"/>
            <a:chOff x="7551656" y="2234936"/>
            <a:chExt cx="1312069" cy="1312069"/>
          </a:xfrm>
        </p:grpSpPr>
        <p:sp>
          <p:nvSpPr>
            <p:cNvPr id="275" name="Freeform 7"/>
            <p:cNvSpPr>
              <a:spLocks/>
            </p:cNvSpPr>
            <p:nvPr/>
          </p:nvSpPr>
          <p:spPr bwMode="auto">
            <a:xfrm>
              <a:off x="7551656" y="2234936"/>
              <a:ext cx="1312069" cy="1312069"/>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6" name="Freeform 7"/>
            <p:cNvSpPr>
              <a:spLocks/>
            </p:cNvSpPr>
            <p:nvPr/>
          </p:nvSpPr>
          <p:spPr bwMode="auto">
            <a:xfrm>
              <a:off x="7620000" y="2301758"/>
              <a:ext cx="1176141" cy="1176141"/>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grpSp>
          <p:nvGrpSpPr>
            <p:cNvPr id="277" name="Group 276"/>
            <p:cNvGrpSpPr/>
            <p:nvPr/>
          </p:nvGrpSpPr>
          <p:grpSpPr>
            <a:xfrm>
              <a:off x="7883458" y="2565216"/>
              <a:ext cx="649224" cy="649224"/>
              <a:chOff x="3132138" y="3146423"/>
              <a:chExt cx="942975" cy="942975"/>
            </a:xfrm>
          </p:grpSpPr>
          <p:sp>
            <p:nvSpPr>
              <p:cNvPr id="278" name="Oval 255"/>
              <p:cNvSpPr>
                <a:spLocks noChangeArrowheads="1"/>
              </p:cNvSpPr>
              <p:nvPr/>
            </p:nvSpPr>
            <p:spPr bwMode="auto">
              <a:xfrm>
                <a:off x="3132138" y="3146423"/>
                <a:ext cx="942975" cy="942975"/>
              </a:xfrm>
              <a:prstGeom prst="ellipse">
                <a:avLst/>
              </a:prstGeom>
              <a:solidFill>
                <a:schemeClr val="accent2"/>
              </a:solidFill>
              <a:ln>
                <a:solidFill>
                  <a:schemeClr val="bg1"/>
                </a:solid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9" name="Freeform 256"/>
              <p:cNvSpPr>
                <a:spLocks noEditPoints="1"/>
              </p:cNvSpPr>
              <p:nvPr/>
            </p:nvSpPr>
            <p:spPr bwMode="auto">
              <a:xfrm>
                <a:off x="3500438" y="3449638"/>
                <a:ext cx="514350" cy="631825"/>
              </a:xfrm>
              <a:custGeom>
                <a:avLst/>
                <a:gdLst>
                  <a:gd name="T0" fmla="*/ 390 w 1355"/>
                  <a:gd name="T1" fmla="*/ 1659 h 1659"/>
                  <a:gd name="T2" fmla="*/ 13 w 1355"/>
                  <a:gd name="T3" fmla="*/ 1280 h 1659"/>
                  <a:gd name="T4" fmla="*/ 159 w 1355"/>
                  <a:gd name="T5" fmla="*/ 1120 h 1659"/>
                  <a:gd name="T6" fmla="*/ 172 w 1355"/>
                  <a:gd name="T7" fmla="*/ 1076 h 1659"/>
                  <a:gd name="T8" fmla="*/ 176 w 1355"/>
                  <a:gd name="T9" fmla="*/ 1062 h 1659"/>
                  <a:gd name="T10" fmla="*/ 65 w 1355"/>
                  <a:gd name="T11" fmla="*/ 941 h 1659"/>
                  <a:gd name="T12" fmla="*/ 82 w 1355"/>
                  <a:gd name="T13" fmla="*/ 884 h 1659"/>
                  <a:gd name="T14" fmla="*/ 169 w 1355"/>
                  <a:gd name="T15" fmla="*/ 820 h 1659"/>
                  <a:gd name="T16" fmla="*/ 196 w 1355"/>
                  <a:gd name="T17" fmla="*/ 824 h 1659"/>
                  <a:gd name="T18" fmla="*/ 250 w 1355"/>
                  <a:gd name="T19" fmla="*/ 840 h 1659"/>
                  <a:gd name="T20" fmla="*/ 43 w 1355"/>
                  <a:gd name="T21" fmla="*/ 444 h 1659"/>
                  <a:gd name="T22" fmla="*/ 126 w 1355"/>
                  <a:gd name="T23" fmla="*/ 15 h 1659"/>
                  <a:gd name="T24" fmla="*/ 164 w 1355"/>
                  <a:gd name="T25" fmla="*/ 21 h 1659"/>
                  <a:gd name="T26" fmla="*/ 383 w 1355"/>
                  <a:gd name="T27" fmla="*/ 27 h 1659"/>
                  <a:gd name="T28" fmla="*/ 423 w 1355"/>
                  <a:gd name="T29" fmla="*/ 39 h 1659"/>
                  <a:gd name="T30" fmla="*/ 445 w 1355"/>
                  <a:gd name="T31" fmla="*/ 43 h 1659"/>
                  <a:gd name="T32" fmla="*/ 459 w 1355"/>
                  <a:gd name="T33" fmla="*/ 34 h 1659"/>
                  <a:gd name="T34" fmla="*/ 496 w 1355"/>
                  <a:gd name="T35" fmla="*/ 49 h 1659"/>
                  <a:gd name="T36" fmla="*/ 1355 w 1355"/>
                  <a:gd name="T37" fmla="*/ 956 h 1659"/>
                  <a:gd name="T38" fmla="*/ 390 w 1355"/>
                  <a:gd name="T39" fmla="*/ 1659 h 1659"/>
                  <a:gd name="T40" fmla="*/ 459 w 1355"/>
                  <a:gd name="T41" fmla="*/ 34 h 1659"/>
                  <a:gd name="T42" fmla="*/ 441 w 1355"/>
                  <a:gd name="T43" fmla="*/ 26 h 1659"/>
                  <a:gd name="T44" fmla="*/ 433 w 1355"/>
                  <a:gd name="T45" fmla="*/ 0 h 1659"/>
                  <a:gd name="T46" fmla="*/ 455 w 1355"/>
                  <a:gd name="T47" fmla="*/ 21 h 1659"/>
                  <a:gd name="T48" fmla="*/ 459 w 1355"/>
                  <a:gd name="T49" fmla="*/ 34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5" h="1659">
                    <a:moveTo>
                      <a:pt x="390" y="1659"/>
                    </a:moveTo>
                    <a:lnTo>
                      <a:pt x="13" y="1280"/>
                    </a:lnTo>
                    <a:cubicBezTo>
                      <a:pt x="191" y="1203"/>
                      <a:pt x="151" y="1148"/>
                      <a:pt x="159" y="1120"/>
                    </a:cubicBezTo>
                    <a:lnTo>
                      <a:pt x="172" y="1076"/>
                    </a:lnTo>
                    <a:lnTo>
                      <a:pt x="176" y="1062"/>
                    </a:lnTo>
                    <a:lnTo>
                      <a:pt x="65" y="941"/>
                    </a:lnTo>
                    <a:lnTo>
                      <a:pt x="82" y="884"/>
                    </a:lnTo>
                    <a:cubicBezTo>
                      <a:pt x="94" y="845"/>
                      <a:pt x="130" y="820"/>
                      <a:pt x="169" y="820"/>
                    </a:cubicBezTo>
                    <a:cubicBezTo>
                      <a:pt x="178" y="820"/>
                      <a:pt x="187" y="822"/>
                      <a:pt x="196" y="824"/>
                    </a:cubicBezTo>
                    <a:lnTo>
                      <a:pt x="250" y="840"/>
                    </a:lnTo>
                    <a:lnTo>
                      <a:pt x="43" y="444"/>
                    </a:lnTo>
                    <a:cubicBezTo>
                      <a:pt x="90" y="283"/>
                      <a:pt x="0" y="15"/>
                      <a:pt x="126" y="15"/>
                    </a:cubicBezTo>
                    <a:cubicBezTo>
                      <a:pt x="137" y="15"/>
                      <a:pt x="149" y="17"/>
                      <a:pt x="164" y="21"/>
                    </a:cubicBezTo>
                    <a:lnTo>
                      <a:pt x="383" y="27"/>
                    </a:lnTo>
                    <a:lnTo>
                      <a:pt x="423" y="39"/>
                    </a:lnTo>
                    <a:cubicBezTo>
                      <a:pt x="432" y="42"/>
                      <a:pt x="440" y="43"/>
                      <a:pt x="445" y="43"/>
                    </a:cubicBezTo>
                    <a:cubicBezTo>
                      <a:pt x="455" y="43"/>
                      <a:pt x="459" y="39"/>
                      <a:pt x="459" y="34"/>
                    </a:cubicBezTo>
                    <a:lnTo>
                      <a:pt x="496" y="49"/>
                    </a:lnTo>
                    <a:lnTo>
                      <a:pt x="1355" y="956"/>
                    </a:lnTo>
                    <a:cubicBezTo>
                      <a:pt x="1141" y="1399"/>
                      <a:pt x="703" y="1655"/>
                      <a:pt x="390" y="1659"/>
                    </a:cubicBezTo>
                    <a:close/>
                    <a:moveTo>
                      <a:pt x="459" y="34"/>
                    </a:moveTo>
                    <a:lnTo>
                      <a:pt x="441" y="26"/>
                    </a:lnTo>
                    <a:cubicBezTo>
                      <a:pt x="430" y="7"/>
                      <a:pt x="429" y="0"/>
                      <a:pt x="433" y="0"/>
                    </a:cubicBezTo>
                    <a:cubicBezTo>
                      <a:pt x="438" y="0"/>
                      <a:pt x="449" y="11"/>
                      <a:pt x="455" y="21"/>
                    </a:cubicBezTo>
                    <a:cubicBezTo>
                      <a:pt x="457" y="26"/>
                      <a:pt x="459" y="30"/>
                      <a:pt x="459"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0" name="Freeform 257"/>
              <p:cNvSpPr>
                <a:spLocks/>
              </p:cNvSpPr>
              <p:nvPr/>
            </p:nvSpPr>
            <p:spPr bwMode="auto">
              <a:xfrm>
                <a:off x="3513138" y="3443288"/>
                <a:ext cx="55563" cy="241300"/>
              </a:xfrm>
              <a:custGeom>
                <a:avLst/>
                <a:gdLst>
                  <a:gd name="T0" fmla="*/ 21 w 143"/>
                  <a:gd name="T1" fmla="*/ 20 h 631"/>
                  <a:gd name="T2" fmla="*/ 0 w 143"/>
                  <a:gd name="T3" fmla="*/ 71 h 631"/>
                  <a:gd name="T4" fmla="*/ 0 w 143"/>
                  <a:gd name="T5" fmla="*/ 631 h 631"/>
                  <a:gd name="T6" fmla="*/ 143 w 143"/>
                  <a:gd name="T7" fmla="*/ 631 h 631"/>
                  <a:gd name="T8" fmla="*/ 143 w 143"/>
                  <a:gd name="T9" fmla="*/ 71 h 631"/>
                  <a:gd name="T10" fmla="*/ 122 w 143"/>
                  <a:gd name="T11" fmla="*/ 20 h 631"/>
                  <a:gd name="T12" fmla="*/ 72 w 143"/>
                  <a:gd name="T13" fmla="*/ 0 h 631"/>
                  <a:gd name="T14" fmla="*/ 21 w 143"/>
                  <a:gd name="T15" fmla="*/ 20 h 6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631">
                    <a:moveTo>
                      <a:pt x="21" y="20"/>
                    </a:moveTo>
                    <a:cubicBezTo>
                      <a:pt x="7" y="34"/>
                      <a:pt x="0" y="53"/>
                      <a:pt x="0" y="71"/>
                    </a:cubicBezTo>
                    <a:lnTo>
                      <a:pt x="0" y="631"/>
                    </a:lnTo>
                    <a:lnTo>
                      <a:pt x="143" y="631"/>
                    </a:lnTo>
                    <a:lnTo>
                      <a:pt x="143" y="71"/>
                    </a:lnTo>
                    <a:cubicBezTo>
                      <a:pt x="143" y="53"/>
                      <a:pt x="136" y="34"/>
                      <a:pt x="122" y="20"/>
                    </a:cubicBezTo>
                    <a:cubicBezTo>
                      <a:pt x="108" y="7"/>
                      <a:pt x="90" y="0"/>
                      <a:pt x="72" y="0"/>
                    </a:cubicBezTo>
                    <a:cubicBezTo>
                      <a:pt x="53" y="0"/>
                      <a:pt x="35" y="7"/>
                      <a:pt x="21" y="2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1" name="Freeform 258"/>
              <p:cNvSpPr>
                <a:spLocks/>
              </p:cNvSpPr>
              <p:nvPr/>
            </p:nvSpPr>
            <p:spPr bwMode="auto">
              <a:xfrm>
                <a:off x="3440113" y="3629025"/>
                <a:ext cx="120650" cy="168275"/>
              </a:xfrm>
              <a:custGeom>
                <a:avLst/>
                <a:gdLst>
                  <a:gd name="T0" fmla="*/ 5 w 319"/>
                  <a:gd name="T1" fmla="*/ 54 h 439"/>
                  <a:gd name="T2" fmla="*/ 12 w 319"/>
                  <a:gd name="T3" fmla="*/ 108 h 439"/>
                  <a:gd name="T4" fmla="*/ 194 w 319"/>
                  <a:gd name="T5" fmla="*/ 439 h 439"/>
                  <a:gd name="T6" fmla="*/ 319 w 319"/>
                  <a:gd name="T7" fmla="*/ 370 h 439"/>
                  <a:gd name="T8" fmla="*/ 136 w 319"/>
                  <a:gd name="T9" fmla="*/ 39 h 439"/>
                  <a:gd name="T10" fmla="*/ 94 w 319"/>
                  <a:gd name="T11" fmla="*/ 6 h 439"/>
                  <a:gd name="T12" fmla="*/ 39 w 319"/>
                  <a:gd name="T13" fmla="*/ 12 h 439"/>
                  <a:gd name="T14" fmla="*/ 5 w 319"/>
                  <a:gd name="T15" fmla="*/ 54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439">
                    <a:moveTo>
                      <a:pt x="5" y="54"/>
                    </a:moveTo>
                    <a:cubicBezTo>
                      <a:pt x="0" y="73"/>
                      <a:pt x="3" y="93"/>
                      <a:pt x="12" y="108"/>
                    </a:cubicBezTo>
                    <a:lnTo>
                      <a:pt x="194" y="439"/>
                    </a:lnTo>
                    <a:lnTo>
                      <a:pt x="319" y="370"/>
                    </a:lnTo>
                    <a:lnTo>
                      <a:pt x="136" y="39"/>
                    </a:lnTo>
                    <a:cubicBezTo>
                      <a:pt x="127" y="24"/>
                      <a:pt x="113" y="11"/>
                      <a:pt x="94" y="6"/>
                    </a:cubicBezTo>
                    <a:cubicBezTo>
                      <a:pt x="75" y="0"/>
                      <a:pt x="55" y="3"/>
                      <a:pt x="39" y="12"/>
                    </a:cubicBezTo>
                    <a:cubicBezTo>
                      <a:pt x="24" y="20"/>
                      <a:pt x="11" y="35"/>
                      <a:pt x="5" y="5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2" name="Freeform 259"/>
              <p:cNvSpPr>
                <a:spLocks/>
              </p:cNvSpPr>
              <p:nvPr/>
            </p:nvSpPr>
            <p:spPr bwMode="auto">
              <a:xfrm>
                <a:off x="3568700" y="3544888"/>
                <a:ext cx="53975" cy="163512"/>
              </a:xfrm>
              <a:custGeom>
                <a:avLst/>
                <a:gdLst>
                  <a:gd name="T0" fmla="*/ 21 w 142"/>
                  <a:gd name="T1" fmla="*/ 21 h 432"/>
                  <a:gd name="T2" fmla="*/ 0 w 142"/>
                  <a:gd name="T3" fmla="*/ 72 h 432"/>
                  <a:gd name="T4" fmla="*/ 0 w 142"/>
                  <a:gd name="T5" fmla="*/ 432 h 432"/>
                  <a:gd name="T6" fmla="*/ 142 w 142"/>
                  <a:gd name="T7" fmla="*/ 432 h 432"/>
                  <a:gd name="T8" fmla="*/ 142 w 142"/>
                  <a:gd name="T9" fmla="*/ 72 h 432"/>
                  <a:gd name="T10" fmla="*/ 121 w 142"/>
                  <a:gd name="T11" fmla="*/ 21 h 432"/>
                  <a:gd name="T12" fmla="*/ 71 w 142"/>
                  <a:gd name="T13" fmla="*/ 0 h 432"/>
                  <a:gd name="T14" fmla="*/ 21 w 142"/>
                  <a:gd name="T15" fmla="*/ 21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432">
                    <a:moveTo>
                      <a:pt x="21" y="21"/>
                    </a:moveTo>
                    <a:cubicBezTo>
                      <a:pt x="7" y="35"/>
                      <a:pt x="0" y="53"/>
                      <a:pt x="0" y="72"/>
                    </a:cubicBezTo>
                    <a:lnTo>
                      <a:pt x="0" y="432"/>
                    </a:lnTo>
                    <a:lnTo>
                      <a:pt x="142" y="432"/>
                    </a:lnTo>
                    <a:lnTo>
                      <a:pt x="142" y="72"/>
                    </a:lnTo>
                    <a:cubicBezTo>
                      <a:pt x="142" y="53"/>
                      <a:pt x="135" y="35"/>
                      <a:pt x="121" y="21"/>
                    </a:cubicBezTo>
                    <a:cubicBezTo>
                      <a:pt x="108" y="7"/>
                      <a:pt x="89" y="0"/>
                      <a:pt x="71" y="0"/>
                    </a:cubicBezTo>
                    <a:cubicBezTo>
                      <a:pt x="53" y="0"/>
                      <a:pt x="35" y="7"/>
                      <a:pt x="21" y="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3" name="Freeform 260"/>
              <p:cNvSpPr>
                <a:spLocks/>
              </p:cNvSpPr>
              <p:nvPr/>
            </p:nvSpPr>
            <p:spPr bwMode="auto">
              <a:xfrm>
                <a:off x="3622675" y="3554413"/>
                <a:ext cx="53975" cy="179387"/>
              </a:xfrm>
              <a:custGeom>
                <a:avLst/>
                <a:gdLst>
                  <a:gd name="T0" fmla="*/ 21 w 143"/>
                  <a:gd name="T1" fmla="*/ 20 h 470"/>
                  <a:gd name="T2" fmla="*/ 0 w 143"/>
                  <a:gd name="T3" fmla="*/ 71 h 470"/>
                  <a:gd name="T4" fmla="*/ 0 w 143"/>
                  <a:gd name="T5" fmla="*/ 470 h 470"/>
                  <a:gd name="T6" fmla="*/ 143 w 143"/>
                  <a:gd name="T7" fmla="*/ 470 h 470"/>
                  <a:gd name="T8" fmla="*/ 143 w 143"/>
                  <a:gd name="T9" fmla="*/ 71 h 470"/>
                  <a:gd name="T10" fmla="*/ 122 w 143"/>
                  <a:gd name="T11" fmla="*/ 20 h 470"/>
                  <a:gd name="T12" fmla="*/ 72 w 143"/>
                  <a:gd name="T13" fmla="*/ 0 h 470"/>
                  <a:gd name="T14" fmla="*/ 21 w 143"/>
                  <a:gd name="T15" fmla="*/ 20 h 4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470">
                    <a:moveTo>
                      <a:pt x="21" y="20"/>
                    </a:moveTo>
                    <a:cubicBezTo>
                      <a:pt x="7" y="34"/>
                      <a:pt x="0" y="53"/>
                      <a:pt x="0" y="71"/>
                    </a:cubicBezTo>
                    <a:lnTo>
                      <a:pt x="0" y="470"/>
                    </a:lnTo>
                    <a:lnTo>
                      <a:pt x="143" y="470"/>
                    </a:lnTo>
                    <a:lnTo>
                      <a:pt x="143" y="71"/>
                    </a:lnTo>
                    <a:cubicBezTo>
                      <a:pt x="143" y="53"/>
                      <a:pt x="136" y="34"/>
                      <a:pt x="122" y="20"/>
                    </a:cubicBezTo>
                    <a:cubicBezTo>
                      <a:pt x="108" y="7"/>
                      <a:pt x="90" y="0"/>
                      <a:pt x="72" y="0"/>
                    </a:cubicBezTo>
                    <a:cubicBezTo>
                      <a:pt x="53" y="0"/>
                      <a:pt x="35" y="7"/>
                      <a:pt x="21" y="2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4" name="Freeform 261"/>
              <p:cNvSpPr>
                <a:spLocks/>
              </p:cNvSpPr>
              <p:nvPr/>
            </p:nvSpPr>
            <p:spPr bwMode="auto">
              <a:xfrm>
                <a:off x="3676650" y="3565525"/>
                <a:ext cx="53975" cy="192087"/>
              </a:xfrm>
              <a:custGeom>
                <a:avLst/>
                <a:gdLst>
                  <a:gd name="T0" fmla="*/ 21 w 142"/>
                  <a:gd name="T1" fmla="*/ 21 h 505"/>
                  <a:gd name="T2" fmla="*/ 0 w 142"/>
                  <a:gd name="T3" fmla="*/ 71 h 505"/>
                  <a:gd name="T4" fmla="*/ 0 w 142"/>
                  <a:gd name="T5" fmla="*/ 505 h 505"/>
                  <a:gd name="T6" fmla="*/ 142 w 142"/>
                  <a:gd name="T7" fmla="*/ 505 h 505"/>
                  <a:gd name="T8" fmla="*/ 142 w 142"/>
                  <a:gd name="T9" fmla="*/ 71 h 505"/>
                  <a:gd name="T10" fmla="*/ 121 w 142"/>
                  <a:gd name="T11" fmla="*/ 21 h 505"/>
                  <a:gd name="T12" fmla="*/ 71 w 142"/>
                  <a:gd name="T13" fmla="*/ 0 h 505"/>
                  <a:gd name="T14" fmla="*/ 21 w 142"/>
                  <a:gd name="T15" fmla="*/ 21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05">
                    <a:moveTo>
                      <a:pt x="21" y="21"/>
                    </a:moveTo>
                    <a:cubicBezTo>
                      <a:pt x="7" y="35"/>
                      <a:pt x="0" y="53"/>
                      <a:pt x="0" y="71"/>
                    </a:cubicBezTo>
                    <a:lnTo>
                      <a:pt x="0" y="505"/>
                    </a:lnTo>
                    <a:lnTo>
                      <a:pt x="142" y="505"/>
                    </a:lnTo>
                    <a:lnTo>
                      <a:pt x="142" y="71"/>
                    </a:lnTo>
                    <a:cubicBezTo>
                      <a:pt x="142" y="53"/>
                      <a:pt x="135" y="35"/>
                      <a:pt x="121" y="21"/>
                    </a:cubicBezTo>
                    <a:cubicBezTo>
                      <a:pt x="107" y="7"/>
                      <a:pt x="89" y="0"/>
                      <a:pt x="71" y="0"/>
                    </a:cubicBezTo>
                    <a:cubicBezTo>
                      <a:pt x="53" y="0"/>
                      <a:pt x="35" y="7"/>
                      <a:pt x="21" y="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5" name="Rectangle 262"/>
              <p:cNvSpPr>
                <a:spLocks noChangeArrowheads="1"/>
              </p:cNvSpPr>
              <p:nvPr/>
            </p:nvSpPr>
            <p:spPr bwMode="auto">
              <a:xfrm>
                <a:off x="3513138" y="3681413"/>
                <a:ext cx="217488" cy="115887"/>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6" name="Rectangle 263"/>
              <p:cNvSpPr>
                <a:spLocks noChangeArrowheads="1"/>
              </p:cNvSpPr>
              <p:nvPr/>
            </p:nvSpPr>
            <p:spPr bwMode="auto">
              <a:xfrm>
                <a:off x="3508375" y="3797300"/>
                <a:ext cx="227013" cy="146050"/>
              </a:xfrm>
              <a:prstGeom prst="rect">
                <a:avLst/>
              </a:prstGeom>
              <a:solidFill>
                <a:srgbClr val="232C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7" name="Oval 264"/>
              <p:cNvSpPr>
                <a:spLocks noChangeArrowheads="1"/>
              </p:cNvSpPr>
              <p:nvPr/>
            </p:nvSpPr>
            <p:spPr bwMode="auto">
              <a:xfrm>
                <a:off x="3687763" y="3829050"/>
                <a:ext cx="28575" cy="28575"/>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8" name="Freeform 265"/>
              <p:cNvSpPr>
                <a:spLocks/>
              </p:cNvSpPr>
              <p:nvPr/>
            </p:nvSpPr>
            <p:spPr bwMode="auto">
              <a:xfrm>
                <a:off x="3470275" y="3400425"/>
                <a:ext cx="46038" cy="46037"/>
              </a:xfrm>
              <a:custGeom>
                <a:avLst/>
                <a:gdLst>
                  <a:gd name="T0" fmla="*/ 108 w 123"/>
                  <a:gd name="T1" fmla="*/ 121 h 121"/>
                  <a:gd name="T2" fmla="*/ 98 w 123"/>
                  <a:gd name="T3" fmla="*/ 117 h 121"/>
                  <a:gd name="T4" fmla="*/ 6 w 123"/>
                  <a:gd name="T5" fmla="*/ 25 h 121"/>
                  <a:gd name="T6" fmla="*/ 6 w 123"/>
                  <a:gd name="T7" fmla="*/ 5 h 121"/>
                  <a:gd name="T8" fmla="*/ 25 w 123"/>
                  <a:gd name="T9" fmla="*/ 5 h 121"/>
                  <a:gd name="T10" fmla="*/ 118 w 123"/>
                  <a:gd name="T11" fmla="*/ 97 h 121"/>
                  <a:gd name="T12" fmla="*/ 118 w 123"/>
                  <a:gd name="T13" fmla="*/ 117 h 121"/>
                  <a:gd name="T14" fmla="*/ 108 w 123"/>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1">
                    <a:moveTo>
                      <a:pt x="108" y="121"/>
                    </a:moveTo>
                    <a:cubicBezTo>
                      <a:pt x="105" y="121"/>
                      <a:pt x="101" y="120"/>
                      <a:pt x="98" y="117"/>
                    </a:cubicBezTo>
                    <a:lnTo>
                      <a:pt x="6" y="25"/>
                    </a:lnTo>
                    <a:cubicBezTo>
                      <a:pt x="0" y="19"/>
                      <a:pt x="0" y="11"/>
                      <a:pt x="6" y="5"/>
                    </a:cubicBezTo>
                    <a:cubicBezTo>
                      <a:pt x="11" y="0"/>
                      <a:pt x="20" y="0"/>
                      <a:pt x="25" y="5"/>
                    </a:cubicBezTo>
                    <a:lnTo>
                      <a:pt x="118" y="97"/>
                    </a:lnTo>
                    <a:cubicBezTo>
                      <a:pt x="123" y="103"/>
                      <a:pt x="123" y="111"/>
                      <a:pt x="118" y="117"/>
                    </a:cubicBezTo>
                    <a:cubicBezTo>
                      <a:pt x="115" y="120"/>
                      <a:pt x="112" y="121"/>
                      <a:pt x="108" y="1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89" name="Freeform 266"/>
              <p:cNvSpPr>
                <a:spLocks/>
              </p:cNvSpPr>
              <p:nvPr/>
            </p:nvSpPr>
            <p:spPr bwMode="auto">
              <a:xfrm>
                <a:off x="3565525" y="3400425"/>
                <a:ext cx="46038" cy="46037"/>
              </a:xfrm>
              <a:custGeom>
                <a:avLst/>
                <a:gdLst>
                  <a:gd name="T0" fmla="*/ 15 w 123"/>
                  <a:gd name="T1" fmla="*/ 121 h 121"/>
                  <a:gd name="T2" fmla="*/ 5 w 123"/>
                  <a:gd name="T3" fmla="*/ 117 h 121"/>
                  <a:gd name="T4" fmla="*/ 5 w 123"/>
                  <a:gd name="T5" fmla="*/ 97 h 121"/>
                  <a:gd name="T6" fmla="*/ 98 w 123"/>
                  <a:gd name="T7" fmla="*/ 5 h 121"/>
                  <a:gd name="T8" fmla="*/ 117 w 123"/>
                  <a:gd name="T9" fmla="*/ 5 h 121"/>
                  <a:gd name="T10" fmla="*/ 117 w 123"/>
                  <a:gd name="T11" fmla="*/ 25 h 121"/>
                  <a:gd name="T12" fmla="*/ 25 w 123"/>
                  <a:gd name="T13" fmla="*/ 117 h 121"/>
                  <a:gd name="T14" fmla="*/ 15 w 123"/>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1">
                    <a:moveTo>
                      <a:pt x="15" y="121"/>
                    </a:moveTo>
                    <a:cubicBezTo>
                      <a:pt x="12" y="121"/>
                      <a:pt x="8" y="120"/>
                      <a:pt x="5" y="117"/>
                    </a:cubicBezTo>
                    <a:cubicBezTo>
                      <a:pt x="0" y="111"/>
                      <a:pt x="0" y="103"/>
                      <a:pt x="5" y="97"/>
                    </a:cubicBezTo>
                    <a:lnTo>
                      <a:pt x="98" y="5"/>
                    </a:lnTo>
                    <a:cubicBezTo>
                      <a:pt x="103" y="0"/>
                      <a:pt x="112" y="0"/>
                      <a:pt x="117" y="5"/>
                    </a:cubicBezTo>
                    <a:cubicBezTo>
                      <a:pt x="123" y="11"/>
                      <a:pt x="123" y="19"/>
                      <a:pt x="117" y="25"/>
                    </a:cubicBezTo>
                    <a:lnTo>
                      <a:pt x="25" y="117"/>
                    </a:lnTo>
                    <a:cubicBezTo>
                      <a:pt x="22" y="120"/>
                      <a:pt x="19" y="121"/>
                      <a:pt x="15" y="1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0" name="Freeform 267"/>
              <p:cNvSpPr>
                <a:spLocks/>
              </p:cNvSpPr>
              <p:nvPr/>
            </p:nvSpPr>
            <p:spPr bwMode="auto">
              <a:xfrm>
                <a:off x="3535363" y="3403600"/>
                <a:ext cx="11113" cy="30162"/>
              </a:xfrm>
              <a:custGeom>
                <a:avLst/>
                <a:gdLst>
                  <a:gd name="T0" fmla="*/ 14 w 28"/>
                  <a:gd name="T1" fmla="*/ 80 h 80"/>
                  <a:gd name="T2" fmla="*/ 0 w 28"/>
                  <a:gd name="T3" fmla="*/ 66 h 80"/>
                  <a:gd name="T4" fmla="*/ 0 w 28"/>
                  <a:gd name="T5" fmla="*/ 14 h 80"/>
                  <a:gd name="T6" fmla="*/ 13 w 28"/>
                  <a:gd name="T7" fmla="*/ 0 h 80"/>
                  <a:gd name="T8" fmla="*/ 14 w 28"/>
                  <a:gd name="T9" fmla="*/ 0 h 80"/>
                  <a:gd name="T10" fmla="*/ 27 w 28"/>
                  <a:gd name="T11" fmla="*/ 14 h 80"/>
                  <a:gd name="T12" fmla="*/ 28 w 28"/>
                  <a:gd name="T13" fmla="*/ 66 h 80"/>
                  <a:gd name="T14" fmla="*/ 14 w 28"/>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80">
                    <a:moveTo>
                      <a:pt x="14" y="80"/>
                    </a:moveTo>
                    <a:cubicBezTo>
                      <a:pt x="6" y="80"/>
                      <a:pt x="0" y="73"/>
                      <a:pt x="0" y="66"/>
                    </a:cubicBezTo>
                    <a:lnTo>
                      <a:pt x="0" y="14"/>
                    </a:lnTo>
                    <a:cubicBezTo>
                      <a:pt x="0" y="6"/>
                      <a:pt x="6" y="0"/>
                      <a:pt x="13" y="0"/>
                    </a:cubicBezTo>
                    <a:lnTo>
                      <a:pt x="14" y="0"/>
                    </a:lnTo>
                    <a:cubicBezTo>
                      <a:pt x="21" y="0"/>
                      <a:pt x="27" y="6"/>
                      <a:pt x="27" y="14"/>
                    </a:cubicBezTo>
                    <a:lnTo>
                      <a:pt x="28" y="66"/>
                    </a:lnTo>
                    <a:cubicBezTo>
                      <a:pt x="28" y="73"/>
                      <a:pt x="21" y="80"/>
                      <a:pt x="14" y="8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1" name="Freeform 268"/>
              <p:cNvSpPr>
                <a:spLocks/>
              </p:cNvSpPr>
              <p:nvPr/>
            </p:nvSpPr>
            <p:spPr bwMode="auto">
              <a:xfrm>
                <a:off x="3578225" y="3465513"/>
                <a:ext cx="30163" cy="11112"/>
              </a:xfrm>
              <a:custGeom>
                <a:avLst/>
                <a:gdLst>
                  <a:gd name="T0" fmla="*/ 65 w 79"/>
                  <a:gd name="T1" fmla="*/ 28 h 28"/>
                  <a:gd name="T2" fmla="*/ 65 w 79"/>
                  <a:gd name="T3" fmla="*/ 28 h 28"/>
                  <a:gd name="T4" fmla="*/ 14 w 79"/>
                  <a:gd name="T5" fmla="*/ 28 h 28"/>
                  <a:gd name="T6" fmla="*/ 0 w 79"/>
                  <a:gd name="T7" fmla="*/ 14 h 28"/>
                  <a:gd name="T8" fmla="*/ 14 w 79"/>
                  <a:gd name="T9" fmla="*/ 0 h 28"/>
                  <a:gd name="T10" fmla="*/ 14 w 79"/>
                  <a:gd name="T11" fmla="*/ 0 h 28"/>
                  <a:gd name="T12" fmla="*/ 65 w 79"/>
                  <a:gd name="T13" fmla="*/ 0 h 28"/>
                  <a:gd name="T14" fmla="*/ 79 w 79"/>
                  <a:gd name="T15" fmla="*/ 14 h 28"/>
                  <a:gd name="T16" fmla="*/ 65 w 7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8">
                    <a:moveTo>
                      <a:pt x="65" y="28"/>
                    </a:moveTo>
                    <a:lnTo>
                      <a:pt x="65" y="28"/>
                    </a:lnTo>
                    <a:lnTo>
                      <a:pt x="14" y="28"/>
                    </a:lnTo>
                    <a:cubicBezTo>
                      <a:pt x="6" y="28"/>
                      <a:pt x="0" y="21"/>
                      <a:pt x="0" y="14"/>
                    </a:cubicBezTo>
                    <a:cubicBezTo>
                      <a:pt x="0" y="6"/>
                      <a:pt x="6" y="0"/>
                      <a:pt x="14" y="0"/>
                    </a:cubicBezTo>
                    <a:lnTo>
                      <a:pt x="14" y="0"/>
                    </a:lnTo>
                    <a:lnTo>
                      <a:pt x="65" y="0"/>
                    </a:lnTo>
                    <a:cubicBezTo>
                      <a:pt x="73" y="0"/>
                      <a:pt x="79" y="6"/>
                      <a:pt x="79" y="14"/>
                    </a:cubicBezTo>
                    <a:cubicBezTo>
                      <a:pt x="79" y="22"/>
                      <a:pt x="73" y="28"/>
                      <a:pt x="65" y="28"/>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2" name="Freeform 269"/>
              <p:cNvSpPr>
                <a:spLocks/>
              </p:cNvSpPr>
              <p:nvPr/>
            </p:nvSpPr>
            <p:spPr bwMode="auto">
              <a:xfrm>
                <a:off x="3473450" y="3465513"/>
                <a:ext cx="30163" cy="11112"/>
              </a:xfrm>
              <a:custGeom>
                <a:avLst/>
                <a:gdLst>
                  <a:gd name="T0" fmla="*/ 66 w 80"/>
                  <a:gd name="T1" fmla="*/ 28 h 28"/>
                  <a:gd name="T2" fmla="*/ 14 w 80"/>
                  <a:gd name="T3" fmla="*/ 28 h 28"/>
                  <a:gd name="T4" fmla="*/ 0 w 80"/>
                  <a:gd name="T5" fmla="*/ 14 h 28"/>
                  <a:gd name="T6" fmla="*/ 14 w 80"/>
                  <a:gd name="T7" fmla="*/ 0 h 28"/>
                  <a:gd name="T8" fmla="*/ 66 w 80"/>
                  <a:gd name="T9" fmla="*/ 0 h 28"/>
                  <a:gd name="T10" fmla="*/ 80 w 80"/>
                  <a:gd name="T11" fmla="*/ 14 h 28"/>
                  <a:gd name="T12" fmla="*/ 66 w 80"/>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0" h="28">
                    <a:moveTo>
                      <a:pt x="66" y="28"/>
                    </a:moveTo>
                    <a:lnTo>
                      <a:pt x="14" y="28"/>
                    </a:lnTo>
                    <a:cubicBezTo>
                      <a:pt x="6" y="28"/>
                      <a:pt x="0" y="21"/>
                      <a:pt x="0" y="14"/>
                    </a:cubicBezTo>
                    <a:cubicBezTo>
                      <a:pt x="0" y="6"/>
                      <a:pt x="6" y="0"/>
                      <a:pt x="14" y="0"/>
                    </a:cubicBezTo>
                    <a:lnTo>
                      <a:pt x="66" y="0"/>
                    </a:lnTo>
                    <a:cubicBezTo>
                      <a:pt x="73" y="0"/>
                      <a:pt x="80" y="6"/>
                      <a:pt x="80" y="14"/>
                    </a:cubicBezTo>
                    <a:cubicBezTo>
                      <a:pt x="80" y="21"/>
                      <a:pt x="73" y="28"/>
                      <a:pt x="66" y="28"/>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3" name="Oval 270"/>
              <p:cNvSpPr>
                <a:spLocks noChangeArrowheads="1"/>
              </p:cNvSpPr>
              <p:nvPr/>
            </p:nvSpPr>
            <p:spPr bwMode="auto">
              <a:xfrm>
                <a:off x="3621088" y="3403600"/>
                <a:ext cx="79375" cy="79375"/>
              </a:xfrm>
              <a:prstGeom prst="ellipse">
                <a:avLst/>
              </a:prstGeom>
              <a:solidFill>
                <a:srgbClr val="FFD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4" name="Oval 271"/>
              <p:cNvSpPr>
                <a:spLocks noChangeArrowheads="1"/>
              </p:cNvSpPr>
              <p:nvPr/>
            </p:nvSpPr>
            <p:spPr bwMode="auto">
              <a:xfrm>
                <a:off x="3630613" y="3414713"/>
                <a:ext cx="58738" cy="58737"/>
              </a:xfrm>
              <a:prstGeom prst="ellipse">
                <a:avLst/>
              </a:prstGeom>
              <a:solidFill>
                <a:srgbClr val="FCB6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5" name="Oval 272"/>
              <p:cNvSpPr>
                <a:spLocks noChangeArrowheads="1"/>
              </p:cNvSpPr>
              <p:nvPr/>
            </p:nvSpPr>
            <p:spPr bwMode="auto">
              <a:xfrm>
                <a:off x="3406775" y="3460750"/>
                <a:ext cx="52388" cy="53975"/>
              </a:xfrm>
              <a:prstGeom prst="ellipse">
                <a:avLst/>
              </a:prstGeom>
              <a:solidFill>
                <a:srgbClr val="FFD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6" name="Oval 273"/>
              <p:cNvSpPr>
                <a:spLocks noChangeArrowheads="1"/>
              </p:cNvSpPr>
              <p:nvPr/>
            </p:nvSpPr>
            <p:spPr bwMode="auto">
              <a:xfrm>
                <a:off x="3413125" y="3468688"/>
                <a:ext cx="39688" cy="38100"/>
              </a:xfrm>
              <a:prstGeom prst="ellipse">
                <a:avLst/>
              </a:prstGeom>
              <a:solidFill>
                <a:srgbClr val="FCB6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7" name="Oval 274"/>
              <p:cNvSpPr>
                <a:spLocks noChangeArrowheads="1"/>
              </p:cNvSpPr>
              <p:nvPr/>
            </p:nvSpPr>
            <p:spPr bwMode="auto">
              <a:xfrm>
                <a:off x="3490913" y="3275013"/>
                <a:ext cx="100013" cy="100012"/>
              </a:xfrm>
              <a:prstGeom prst="ellipse">
                <a:avLst/>
              </a:prstGeom>
              <a:solidFill>
                <a:srgbClr val="FFD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98" name="Oval 275"/>
              <p:cNvSpPr>
                <a:spLocks noChangeArrowheads="1"/>
              </p:cNvSpPr>
              <p:nvPr/>
            </p:nvSpPr>
            <p:spPr bwMode="auto">
              <a:xfrm>
                <a:off x="3503613" y="3287713"/>
                <a:ext cx="74613" cy="73025"/>
              </a:xfrm>
              <a:prstGeom prst="ellipse">
                <a:avLst/>
              </a:prstGeom>
              <a:solidFill>
                <a:srgbClr val="FCB6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grpSp>
      </p:grpSp>
      <p:grpSp>
        <p:nvGrpSpPr>
          <p:cNvPr id="219" name="Group 218"/>
          <p:cNvGrpSpPr/>
          <p:nvPr/>
        </p:nvGrpSpPr>
        <p:grpSpPr>
          <a:xfrm>
            <a:off x="7969971" y="3403622"/>
            <a:ext cx="562258" cy="562258"/>
            <a:chOff x="7551656" y="939801"/>
            <a:chExt cx="1312069" cy="1312069"/>
          </a:xfrm>
        </p:grpSpPr>
        <p:sp>
          <p:nvSpPr>
            <p:cNvPr id="220" name="Freeform 7"/>
            <p:cNvSpPr>
              <a:spLocks/>
            </p:cNvSpPr>
            <p:nvPr/>
          </p:nvSpPr>
          <p:spPr bwMode="auto">
            <a:xfrm>
              <a:off x="7551656" y="939801"/>
              <a:ext cx="1312069" cy="1312069"/>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1" name="Freeform 7"/>
            <p:cNvSpPr>
              <a:spLocks/>
            </p:cNvSpPr>
            <p:nvPr/>
          </p:nvSpPr>
          <p:spPr bwMode="auto">
            <a:xfrm>
              <a:off x="7620000" y="1006623"/>
              <a:ext cx="1176141" cy="1176141"/>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grpSp>
          <p:nvGrpSpPr>
            <p:cNvPr id="222" name="Group 221"/>
            <p:cNvGrpSpPr/>
            <p:nvPr/>
          </p:nvGrpSpPr>
          <p:grpSpPr>
            <a:xfrm>
              <a:off x="7887521" y="1292254"/>
              <a:ext cx="641098" cy="604878"/>
              <a:chOff x="4294188" y="2190750"/>
              <a:chExt cx="561975" cy="530225"/>
            </a:xfrm>
          </p:grpSpPr>
          <p:sp>
            <p:nvSpPr>
              <p:cNvPr id="223" name="Oval 93"/>
              <p:cNvSpPr>
                <a:spLocks noChangeArrowheads="1"/>
              </p:cNvSpPr>
              <p:nvPr/>
            </p:nvSpPr>
            <p:spPr bwMode="auto">
              <a:xfrm>
                <a:off x="4324350" y="2190750"/>
                <a:ext cx="531813" cy="530225"/>
              </a:xfrm>
              <a:prstGeom prst="ellipse">
                <a:avLst/>
              </a:prstGeom>
              <a:solidFill>
                <a:srgbClr val="4EB3CE"/>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4" name="Freeform 94"/>
              <p:cNvSpPr>
                <a:spLocks/>
              </p:cNvSpPr>
              <p:nvPr/>
            </p:nvSpPr>
            <p:spPr bwMode="auto">
              <a:xfrm>
                <a:off x="4519613" y="2320925"/>
                <a:ext cx="331788" cy="390525"/>
              </a:xfrm>
              <a:custGeom>
                <a:avLst/>
                <a:gdLst>
                  <a:gd name="T0" fmla="*/ 531 w 1216"/>
                  <a:gd name="T1" fmla="*/ 1434 h 1434"/>
                  <a:gd name="T2" fmla="*/ 199 w 1216"/>
                  <a:gd name="T3" fmla="*/ 1102 h 1434"/>
                  <a:gd name="T4" fmla="*/ 256 w 1216"/>
                  <a:gd name="T5" fmla="*/ 1125 h 1434"/>
                  <a:gd name="T6" fmla="*/ 316 w 1216"/>
                  <a:gd name="T7" fmla="*/ 1100 h 1434"/>
                  <a:gd name="T8" fmla="*/ 340 w 1216"/>
                  <a:gd name="T9" fmla="*/ 1041 h 1434"/>
                  <a:gd name="T10" fmla="*/ 340 w 1216"/>
                  <a:gd name="T11" fmla="*/ 755 h 1434"/>
                  <a:gd name="T12" fmla="*/ 172 w 1216"/>
                  <a:gd name="T13" fmla="*/ 755 h 1434"/>
                  <a:gd name="T14" fmla="*/ 172 w 1216"/>
                  <a:gd name="T15" fmla="*/ 1041 h 1434"/>
                  <a:gd name="T16" fmla="*/ 179 w 1216"/>
                  <a:gd name="T17" fmla="*/ 1073 h 1434"/>
                  <a:gd name="T18" fmla="*/ 172 w 1216"/>
                  <a:gd name="T19" fmla="*/ 1041 h 1434"/>
                  <a:gd name="T20" fmla="*/ 172 w 1216"/>
                  <a:gd name="T21" fmla="*/ 742 h 1434"/>
                  <a:gd name="T22" fmla="*/ 181 w 1216"/>
                  <a:gd name="T23" fmla="*/ 721 h 1434"/>
                  <a:gd name="T24" fmla="*/ 186 w 1216"/>
                  <a:gd name="T25" fmla="*/ 717 h 1434"/>
                  <a:gd name="T26" fmla="*/ 186 w 1216"/>
                  <a:gd name="T27" fmla="*/ 717 h 1434"/>
                  <a:gd name="T28" fmla="*/ 0 w 1216"/>
                  <a:gd name="T29" fmla="*/ 531 h 1434"/>
                  <a:gd name="T30" fmla="*/ 0 w 1216"/>
                  <a:gd name="T31" fmla="*/ 531 h 1434"/>
                  <a:gd name="T32" fmla="*/ 256 w 1216"/>
                  <a:gd name="T33" fmla="*/ 630 h 1434"/>
                  <a:gd name="T34" fmla="*/ 525 w 1216"/>
                  <a:gd name="T35" fmla="*/ 519 h 1434"/>
                  <a:gd name="T36" fmla="*/ 542 w 1216"/>
                  <a:gd name="T37" fmla="*/ 0 h 1434"/>
                  <a:gd name="T38" fmla="*/ 1216 w 1216"/>
                  <a:gd name="T39" fmla="*/ 674 h 1434"/>
                  <a:gd name="T40" fmla="*/ 531 w 1216"/>
                  <a:gd name="T41" fmla="*/ 1434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6" h="1434">
                    <a:moveTo>
                      <a:pt x="531" y="1434"/>
                    </a:moveTo>
                    <a:lnTo>
                      <a:pt x="199" y="1102"/>
                    </a:lnTo>
                    <a:cubicBezTo>
                      <a:pt x="215" y="1117"/>
                      <a:pt x="236" y="1125"/>
                      <a:pt x="256" y="1125"/>
                    </a:cubicBezTo>
                    <a:cubicBezTo>
                      <a:pt x="278" y="1125"/>
                      <a:pt x="299" y="1116"/>
                      <a:pt x="316" y="1100"/>
                    </a:cubicBezTo>
                    <a:cubicBezTo>
                      <a:pt x="332" y="1084"/>
                      <a:pt x="340" y="1062"/>
                      <a:pt x="340" y="1041"/>
                    </a:cubicBezTo>
                    <a:lnTo>
                      <a:pt x="340" y="755"/>
                    </a:lnTo>
                    <a:lnTo>
                      <a:pt x="172" y="755"/>
                    </a:lnTo>
                    <a:lnTo>
                      <a:pt x="172" y="1041"/>
                    </a:lnTo>
                    <a:cubicBezTo>
                      <a:pt x="172" y="1052"/>
                      <a:pt x="175" y="1063"/>
                      <a:pt x="179" y="1073"/>
                    </a:cubicBezTo>
                    <a:cubicBezTo>
                      <a:pt x="175" y="1063"/>
                      <a:pt x="172" y="1052"/>
                      <a:pt x="172" y="1041"/>
                    </a:cubicBezTo>
                    <a:lnTo>
                      <a:pt x="172" y="742"/>
                    </a:lnTo>
                    <a:cubicBezTo>
                      <a:pt x="172" y="734"/>
                      <a:pt x="175" y="727"/>
                      <a:pt x="181" y="721"/>
                    </a:cubicBezTo>
                    <a:cubicBezTo>
                      <a:pt x="183" y="719"/>
                      <a:pt x="184" y="718"/>
                      <a:pt x="186" y="717"/>
                    </a:cubicBezTo>
                    <a:lnTo>
                      <a:pt x="186" y="717"/>
                    </a:lnTo>
                    <a:lnTo>
                      <a:pt x="0" y="531"/>
                    </a:lnTo>
                    <a:lnTo>
                      <a:pt x="0" y="531"/>
                    </a:lnTo>
                    <a:cubicBezTo>
                      <a:pt x="72" y="597"/>
                      <a:pt x="164" y="630"/>
                      <a:pt x="256" y="630"/>
                    </a:cubicBezTo>
                    <a:cubicBezTo>
                      <a:pt x="354" y="630"/>
                      <a:pt x="451" y="593"/>
                      <a:pt x="525" y="519"/>
                    </a:cubicBezTo>
                    <a:cubicBezTo>
                      <a:pt x="667" y="376"/>
                      <a:pt x="673" y="149"/>
                      <a:pt x="542" y="0"/>
                    </a:cubicBezTo>
                    <a:lnTo>
                      <a:pt x="1216" y="674"/>
                    </a:lnTo>
                    <a:cubicBezTo>
                      <a:pt x="1149" y="1038"/>
                      <a:pt x="881" y="1331"/>
                      <a:pt x="531" y="1434"/>
                    </a:cubicBezTo>
                    <a:close/>
                  </a:path>
                </a:pathLst>
              </a:custGeom>
              <a:solidFill>
                <a:srgbClr val="409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5" name="Rectangle 95"/>
              <p:cNvSpPr>
                <a:spLocks noChangeArrowheads="1"/>
              </p:cNvSpPr>
              <p:nvPr/>
            </p:nvSpPr>
            <p:spPr bwMode="auto">
              <a:xfrm>
                <a:off x="4398963" y="2454275"/>
                <a:ext cx="98425" cy="49212"/>
              </a:xfrm>
              <a:prstGeom prst="rect">
                <a:avLst/>
              </a:prstGeom>
              <a:solidFill>
                <a:srgbClr val="22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6" name="Freeform 96"/>
              <p:cNvSpPr>
                <a:spLocks/>
              </p:cNvSpPr>
              <p:nvPr/>
            </p:nvSpPr>
            <p:spPr bwMode="auto">
              <a:xfrm>
                <a:off x="4294188" y="2241550"/>
                <a:ext cx="312738" cy="223837"/>
              </a:xfrm>
              <a:custGeom>
                <a:avLst/>
                <a:gdLst>
                  <a:gd name="T0" fmla="*/ 1111 w 1151"/>
                  <a:gd name="T1" fmla="*/ 0 h 820"/>
                  <a:gd name="T2" fmla="*/ 39 w 1151"/>
                  <a:gd name="T3" fmla="*/ 0 h 820"/>
                  <a:gd name="T4" fmla="*/ 0 w 1151"/>
                  <a:gd name="T5" fmla="*/ 39 h 820"/>
                  <a:gd name="T6" fmla="*/ 0 w 1151"/>
                  <a:gd name="T7" fmla="*/ 118 h 820"/>
                  <a:gd name="T8" fmla="*/ 0 w 1151"/>
                  <a:gd name="T9" fmla="*/ 701 h 820"/>
                  <a:gd name="T10" fmla="*/ 0 w 1151"/>
                  <a:gd name="T11" fmla="*/ 780 h 820"/>
                  <a:gd name="T12" fmla="*/ 39 w 1151"/>
                  <a:gd name="T13" fmla="*/ 820 h 820"/>
                  <a:gd name="T14" fmla="*/ 1111 w 1151"/>
                  <a:gd name="T15" fmla="*/ 820 h 820"/>
                  <a:gd name="T16" fmla="*/ 1151 w 1151"/>
                  <a:gd name="T17" fmla="*/ 780 h 820"/>
                  <a:gd name="T18" fmla="*/ 1151 w 1151"/>
                  <a:gd name="T19" fmla="*/ 701 h 820"/>
                  <a:gd name="T20" fmla="*/ 1151 w 1151"/>
                  <a:gd name="T21" fmla="*/ 118 h 820"/>
                  <a:gd name="T22" fmla="*/ 1151 w 1151"/>
                  <a:gd name="T23" fmla="*/ 39 h 820"/>
                  <a:gd name="T24" fmla="*/ 1111 w 1151"/>
                  <a:gd name="T25"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1" h="820">
                    <a:moveTo>
                      <a:pt x="1111" y="0"/>
                    </a:moveTo>
                    <a:lnTo>
                      <a:pt x="39" y="0"/>
                    </a:lnTo>
                    <a:cubicBezTo>
                      <a:pt x="18" y="0"/>
                      <a:pt x="0" y="18"/>
                      <a:pt x="0" y="39"/>
                    </a:cubicBezTo>
                    <a:lnTo>
                      <a:pt x="0" y="118"/>
                    </a:lnTo>
                    <a:lnTo>
                      <a:pt x="0" y="701"/>
                    </a:lnTo>
                    <a:lnTo>
                      <a:pt x="0" y="780"/>
                    </a:lnTo>
                    <a:cubicBezTo>
                      <a:pt x="0" y="802"/>
                      <a:pt x="18" y="820"/>
                      <a:pt x="39" y="820"/>
                    </a:cubicBezTo>
                    <a:lnTo>
                      <a:pt x="1111" y="820"/>
                    </a:lnTo>
                    <a:cubicBezTo>
                      <a:pt x="1133" y="820"/>
                      <a:pt x="1151" y="802"/>
                      <a:pt x="1151" y="780"/>
                    </a:cubicBezTo>
                    <a:lnTo>
                      <a:pt x="1151" y="701"/>
                    </a:lnTo>
                    <a:lnTo>
                      <a:pt x="1151" y="118"/>
                    </a:lnTo>
                    <a:lnTo>
                      <a:pt x="1151" y="39"/>
                    </a:lnTo>
                    <a:cubicBezTo>
                      <a:pt x="1151" y="18"/>
                      <a:pt x="1133" y="0"/>
                      <a:pt x="1111" y="0"/>
                    </a:cubicBez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7" name="Rectangle 97"/>
              <p:cNvSpPr>
                <a:spLocks noChangeArrowheads="1"/>
              </p:cNvSpPr>
              <p:nvPr/>
            </p:nvSpPr>
            <p:spPr bwMode="auto">
              <a:xfrm>
                <a:off x="4306888" y="2254250"/>
                <a:ext cx="287338" cy="188912"/>
              </a:xfrm>
              <a:prstGeom prst="rect">
                <a:avLst/>
              </a:prstGeom>
              <a:solidFill>
                <a:srgbClr val="ABD9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8" name="Freeform 98"/>
              <p:cNvSpPr>
                <a:spLocks/>
              </p:cNvSpPr>
              <p:nvPr/>
            </p:nvSpPr>
            <p:spPr bwMode="auto">
              <a:xfrm>
                <a:off x="4373563" y="2497138"/>
                <a:ext cx="152400" cy="19050"/>
              </a:xfrm>
              <a:custGeom>
                <a:avLst/>
                <a:gdLst>
                  <a:gd name="T0" fmla="*/ 559 w 559"/>
                  <a:gd name="T1" fmla="*/ 71 h 71"/>
                  <a:gd name="T2" fmla="*/ 559 w 559"/>
                  <a:gd name="T3" fmla="*/ 39 h 71"/>
                  <a:gd name="T4" fmla="*/ 520 w 559"/>
                  <a:gd name="T5" fmla="*/ 0 h 71"/>
                  <a:gd name="T6" fmla="*/ 39 w 559"/>
                  <a:gd name="T7" fmla="*/ 0 h 71"/>
                  <a:gd name="T8" fmla="*/ 0 w 559"/>
                  <a:gd name="T9" fmla="*/ 39 h 71"/>
                  <a:gd name="T10" fmla="*/ 0 w 559"/>
                  <a:gd name="T11" fmla="*/ 71 h 71"/>
                  <a:gd name="T12" fmla="*/ 559 w 559"/>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559" h="71">
                    <a:moveTo>
                      <a:pt x="559" y="71"/>
                    </a:moveTo>
                    <a:lnTo>
                      <a:pt x="559" y="39"/>
                    </a:lnTo>
                    <a:cubicBezTo>
                      <a:pt x="559" y="17"/>
                      <a:pt x="541" y="0"/>
                      <a:pt x="520" y="0"/>
                    </a:cubicBezTo>
                    <a:lnTo>
                      <a:pt x="39" y="0"/>
                    </a:lnTo>
                    <a:cubicBezTo>
                      <a:pt x="17" y="0"/>
                      <a:pt x="0" y="17"/>
                      <a:pt x="0" y="39"/>
                    </a:cubicBezTo>
                    <a:lnTo>
                      <a:pt x="0" y="71"/>
                    </a:lnTo>
                    <a:lnTo>
                      <a:pt x="559" y="7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29" name="Freeform 99"/>
              <p:cNvSpPr>
                <a:spLocks/>
              </p:cNvSpPr>
              <p:nvPr/>
            </p:nvSpPr>
            <p:spPr bwMode="auto">
              <a:xfrm>
                <a:off x="4445000" y="2295525"/>
                <a:ext cx="11113" cy="23812"/>
              </a:xfrm>
              <a:custGeom>
                <a:avLst/>
                <a:gdLst>
                  <a:gd name="T0" fmla="*/ 26 w 44"/>
                  <a:gd name="T1" fmla="*/ 71 h 86"/>
                  <a:gd name="T2" fmla="*/ 26 w 44"/>
                  <a:gd name="T3" fmla="*/ 0 h 86"/>
                  <a:gd name="T4" fmla="*/ 18 w 44"/>
                  <a:gd name="T5" fmla="*/ 0 h 86"/>
                  <a:gd name="T6" fmla="*/ 18 w 44"/>
                  <a:gd name="T7" fmla="*/ 71 h 86"/>
                  <a:gd name="T8" fmla="*/ 5 w 44"/>
                  <a:gd name="T9" fmla="*/ 58 h 86"/>
                  <a:gd name="T10" fmla="*/ 0 w 44"/>
                  <a:gd name="T11" fmla="*/ 63 h 86"/>
                  <a:gd name="T12" fmla="*/ 16 w 44"/>
                  <a:gd name="T13" fmla="*/ 80 h 86"/>
                  <a:gd name="T14" fmla="*/ 16 w 44"/>
                  <a:gd name="T15" fmla="*/ 80 h 86"/>
                  <a:gd name="T16" fmla="*/ 22 w 44"/>
                  <a:gd name="T17" fmla="*/ 86 h 86"/>
                  <a:gd name="T18" fmla="*/ 44 w 44"/>
                  <a:gd name="T19" fmla="*/ 63 h 86"/>
                  <a:gd name="T20" fmla="*/ 39 w 44"/>
                  <a:gd name="T21" fmla="*/ 58 h 86"/>
                  <a:gd name="T22" fmla="*/ 26 w 44"/>
                  <a:gd name="T23" fmla="*/ 7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86">
                    <a:moveTo>
                      <a:pt x="26" y="71"/>
                    </a:moveTo>
                    <a:lnTo>
                      <a:pt x="26" y="0"/>
                    </a:lnTo>
                    <a:lnTo>
                      <a:pt x="18" y="0"/>
                    </a:lnTo>
                    <a:lnTo>
                      <a:pt x="18" y="71"/>
                    </a:lnTo>
                    <a:lnTo>
                      <a:pt x="5" y="58"/>
                    </a:lnTo>
                    <a:lnTo>
                      <a:pt x="0" y="63"/>
                    </a:lnTo>
                    <a:lnTo>
                      <a:pt x="16" y="80"/>
                    </a:lnTo>
                    <a:lnTo>
                      <a:pt x="16" y="80"/>
                    </a:lnTo>
                    <a:lnTo>
                      <a:pt x="22" y="86"/>
                    </a:lnTo>
                    <a:lnTo>
                      <a:pt x="44" y="63"/>
                    </a:lnTo>
                    <a:lnTo>
                      <a:pt x="39" y="58"/>
                    </a:lnTo>
                    <a:lnTo>
                      <a:pt x="26" y="71"/>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0" name="Freeform 100"/>
              <p:cNvSpPr>
                <a:spLocks/>
              </p:cNvSpPr>
              <p:nvPr/>
            </p:nvSpPr>
            <p:spPr bwMode="auto">
              <a:xfrm>
                <a:off x="4445000" y="2349500"/>
                <a:ext cx="11113" cy="26987"/>
              </a:xfrm>
              <a:custGeom>
                <a:avLst/>
                <a:gdLst>
                  <a:gd name="T0" fmla="*/ 26 w 44"/>
                  <a:gd name="T1" fmla="*/ 82 h 97"/>
                  <a:gd name="T2" fmla="*/ 26 w 44"/>
                  <a:gd name="T3" fmla="*/ 0 h 97"/>
                  <a:gd name="T4" fmla="*/ 18 w 44"/>
                  <a:gd name="T5" fmla="*/ 0 h 97"/>
                  <a:gd name="T6" fmla="*/ 18 w 44"/>
                  <a:gd name="T7" fmla="*/ 82 h 97"/>
                  <a:gd name="T8" fmla="*/ 5 w 44"/>
                  <a:gd name="T9" fmla="*/ 70 h 97"/>
                  <a:gd name="T10" fmla="*/ 0 w 44"/>
                  <a:gd name="T11" fmla="*/ 75 h 97"/>
                  <a:gd name="T12" fmla="*/ 16 w 44"/>
                  <a:gd name="T13" fmla="*/ 92 h 97"/>
                  <a:gd name="T14" fmla="*/ 16 w 44"/>
                  <a:gd name="T15" fmla="*/ 92 h 97"/>
                  <a:gd name="T16" fmla="*/ 22 w 44"/>
                  <a:gd name="T17" fmla="*/ 97 h 97"/>
                  <a:gd name="T18" fmla="*/ 28 w 44"/>
                  <a:gd name="T19" fmla="*/ 92 h 97"/>
                  <a:gd name="T20" fmla="*/ 44 w 44"/>
                  <a:gd name="T21" fmla="*/ 75 h 97"/>
                  <a:gd name="T22" fmla="*/ 39 w 44"/>
                  <a:gd name="T23" fmla="*/ 70 h 97"/>
                  <a:gd name="T24" fmla="*/ 26 w 44"/>
                  <a:gd name="T25" fmla="*/ 8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97">
                    <a:moveTo>
                      <a:pt x="26" y="82"/>
                    </a:moveTo>
                    <a:lnTo>
                      <a:pt x="26" y="0"/>
                    </a:lnTo>
                    <a:lnTo>
                      <a:pt x="18" y="0"/>
                    </a:lnTo>
                    <a:lnTo>
                      <a:pt x="18" y="82"/>
                    </a:lnTo>
                    <a:lnTo>
                      <a:pt x="5" y="70"/>
                    </a:lnTo>
                    <a:lnTo>
                      <a:pt x="0" y="75"/>
                    </a:lnTo>
                    <a:lnTo>
                      <a:pt x="16" y="92"/>
                    </a:lnTo>
                    <a:lnTo>
                      <a:pt x="16" y="92"/>
                    </a:lnTo>
                    <a:lnTo>
                      <a:pt x="22" y="97"/>
                    </a:lnTo>
                    <a:lnTo>
                      <a:pt x="28" y="92"/>
                    </a:lnTo>
                    <a:lnTo>
                      <a:pt x="44" y="75"/>
                    </a:lnTo>
                    <a:lnTo>
                      <a:pt x="39" y="70"/>
                    </a:lnTo>
                    <a:lnTo>
                      <a:pt x="26" y="82"/>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1" name="Freeform 101"/>
              <p:cNvSpPr>
                <a:spLocks/>
              </p:cNvSpPr>
              <p:nvPr/>
            </p:nvSpPr>
            <p:spPr bwMode="auto">
              <a:xfrm>
                <a:off x="4330700" y="2351088"/>
                <a:ext cx="12700" cy="23812"/>
              </a:xfrm>
              <a:custGeom>
                <a:avLst/>
                <a:gdLst>
                  <a:gd name="T0" fmla="*/ 26 w 44"/>
                  <a:gd name="T1" fmla="*/ 72 h 87"/>
                  <a:gd name="T2" fmla="*/ 26 w 44"/>
                  <a:gd name="T3" fmla="*/ 0 h 87"/>
                  <a:gd name="T4" fmla="*/ 18 w 44"/>
                  <a:gd name="T5" fmla="*/ 0 h 87"/>
                  <a:gd name="T6" fmla="*/ 18 w 44"/>
                  <a:gd name="T7" fmla="*/ 72 h 87"/>
                  <a:gd name="T8" fmla="*/ 5 w 44"/>
                  <a:gd name="T9" fmla="*/ 59 h 87"/>
                  <a:gd name="T10" fmla="*/ 0 w 44"/>
                  <a:gd name="T11" fmla="*/ 64 h 87"/>
                  <a:gd name="T12" fmla="*/ 16 w 44"/>
                  <a:gd name="T13" fmla="*/ 81 h 87"/>
                  <a:gd name="T14" fmla="*/ 22 w 44"/>
                  <a:gd name="T15" fmla="*/ 87 h 87"/>
                  <a:gd name="T16" fmla="*/ 44 w 44"/>
                  <a:gd name="T17" fmla="*/ 64 h 87"/>
                  <a:gd name="T18" fmla="*/ 39 w 44"/>
                  <a:gd name="T19" fmla="*/ 59 h 87"/>
                  <a:gd name="T20" fmla="*/ 26 w 44"/>
                  <a:gd name="T21" fmla="*/ 7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87">
                    <a:moveTo>
                      <a:pt x="26" y="72"/>
                    </a:moveTo>
                    <a:lnTo>
                      <a:pt x="26" y="0"/>
                    </a:lnTo>
                    <a:lnTo>
                      <a:pt x="18" y="0"/>
                    </a:lnTo>
                    <a:lnTo>
                      <a:pt x="18" y="72"/>
                    </a:lnTo>
                    <a:lnTo>
                      <a:pt x="5" y="59"/>
                    </a:lnTo>
                    <a:lnTo>
                      <a:pt x="0" y="64"/>
                    </a:lnTo>
                    <a:lnTo>
                      <a:pt x="16" y="81"/>
                    </a:lnTo>
                    <a:lnTo>
                      <a:pt x="22" y="87"/>
                    </a:lnTo>
                    <a:lnTo>
                      <a:pt x="44" y="64"/>
                    </a:lnTo>
                    <a:lnTo>
                      <a:pt x="39" y="59"/>
                    </a:lnTo>
                    <a:lnTo>
                      <a:pt x="26" y="72"/>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2" name="Freeform 102"/>
              <p:cNvSpPr>
                <a:spLocks/>
              </p:cNvSpPr>
              <p:nvPr/>
            </p:nvSpPr>
            <p:spPr bwMode="auto">
              <a:xfrm>
                <a:off x="4359275" y="2344738"/>
                <a:ext cx="41275" cy="30162"/>
              </a:xfrm>
              <a:custGeom>
                <a:avLst/>
                <a:gdLst>
                  <a:gd name="T0" fmla="*/ 129 w 147"/>
                  <a:gd name="T1" fmla="*/ 96 h 111"/>
                  <a:gd name="T2" fmla="*/ 129 w 147"/>
                  <a:gd name="T3" fmla="*/ 55 h 111"/>
                  <a:gd name="T4" fmla="*/ 129 w 147"/>
                  <a:gd name="T5" fmla="*/ 55 h 111"/>
                  <a:gd name="T6" fmla="*/ 129 w 147"/>
                  <a:gd name="T7" fmla="*/ 48 h 111"/>
                  <a:gd name="T8" fmla="*/ 129 w 147"/>
                  <a:gd name="T9" fmla="*/ 48 h 111"/>
                  <a:gd name="T10" fmla="*/ 129 w 147"/>
                  <a:gd name="T11" fmla="*/ 48 h 111"/>
                  <a:gd name="T12" fmla="*/ 121 w 147"/>
                  <a:gd name="T13" fmla="*/ 48 h 111"/>
                  <a:gd name="T14" fmla="*/ 121 w 147"/>
                  <a:gd name="T15" fmla="*/ 48 h 111"/>
                  <a:gd name="T16" fmla="*/ 8 w 147"/>
                  <a:gd name="T17" fmla="*/ 48 h 111"/>
                  <a:gd name="T18" fmla="*/ 8 w 147"/>
                  <a:gd name="T19" fmla="*/ 0 h 111"/>
                  <a:gd name="T20" fmla="*/ 0 w 147"/>
                  <a:gd name="T21" fmla="*/ 0 h 111"/>
                  <a:gd name="T22" fmla="*/ 0 w 147"/>
                  <a:gd name="T23" fmla="*/ 55 h 111"/>
                  <a:gd name="T24" fmla="*/ 4 w 147"/>
                  <a:gd name="T25" fmla="*/ 55 h 111"/>
                  <a:gd name="T26" fmla="*/ 4 w 147"/>
                  <a:gd name="T27" fmla="*/ 55 h 111"/>
                  <a:gd name="T28" fmla="*/ 121 w 147"/>
                  <a:gd name="T29" fmla="*/ 55 h 111"/>
                  <a:gd name="T30" fmla="*/ 121 w 147"/>
                  <a:gd name="T31" fmla="*/ 96 h 111"/>
                  <a:gd name="T32" fmla="*/ 108 w 147"/>
                  <a:gd name="T33" fmla="*/ 83 h 111"/>
                  <a:gd name="T34" fmla="*/ 103 w 147"/>
                  <a:gd name="T35" fmla="*/ 88 h 111"/>
                  <a:gd name="T36" fmla="*/ 125 w 147"/>
                  <a:gd name="T37" fmla="*/ 111 h 111"/>
                  <a:gd name="T38" fmla="*/ 147 w 147"/>
                  <a:gd name="T39" fmla="*/ 88 h 111"/>
                  <a:gd name="T40" fmla="*/ 142 w 147"/>
                  <a:gd name="T41" fmla="*/ 83 h 111"/>
                  <a:gd name="T42" fmla="*/ 129 w 147"/>
                  <a:gd name="T43" fmla="*/ 9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111">
                    <a:moveTo>
                      <a:pt x="129" y="96"/>
                    </a:moveTo>
                    <a:lnTo>
                      <a:pt x="129" y="55"/>
                    </a:lnTo>
                    <a:lnTo>
                      <a:pt x="129" y="55"/>
                    </a:lnTo>
                    <a:lnTo>
                      <a:pt x="129" y="48"/>
                    </a:lnTo>
                    <a:lnTo>
                      <a:pt x="129" y="48"/>
                    </a:lnTo>
                    <a:lnTo>
                      <a:pt x="129" y="48"/>
                    </a:lnTo>
                    <a:lnTo>
                      <a:pt x="121" y="48"/>
                    </a:lnTo>
                    <a:lnTo>
                      <a:pt x="121" y="48"/>
                    </a:lnTo>
                    <a:lnTo>
                      <a:pt x="8" y="48"/>
                    </a:lnTo>
                    <a:lnTo>
                      <a:pt x="8" y="0"/>
                    </a:lnTo>
                    <a:lnTo>
                      <a:pt x="0" y="0"/>
                    </a:lnTo>
                    <a:lnTo>
                      <a:pt x="0" y="55"/>
                    </a:lnTo>
                    <a:lnTo>
                      <a:pt x="4" y="55"/>
                    </a:lnTo>
                    <a:lnTo>
                      <a:pt x="4" y="55"/>
                    </a:lnTo>
                    <a:lnTo>
                      <a:pt x="121" y="55"/>
                    </a:lnTo>
                    <a:lnTo>
                      <a:pt x="121" y="96"/>
                    </a:lnTo>
                    <a:lnTo>
                      <a:pt x="108" y="83"/>
                    </a:lnTo>
                    <a:lnTo>
                      <a:pt x="103" y="88"/>
                    </a:lnTo>
                    <a:lnTo>
                      <a:pt x="125" y="111"/>
                    </a:lnTo>
                    <a:lnTo>
                      <a:pt x="147" y="88"/>
                    </a:lnTo>
                    <a:lnTo>
                      <a:pt x="142" y="83"/>
                    </a:lnTo>
                    <a:lnTo>
                      <a:pt x="129" y="96"/>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3" name="Freeform 103"/>
              <p:cNvSpPr>
                <a:spLocks/>
              </p:cNvSpPr>
              <p:nvPr/>
            </p:nvSpPr>
            <p:spPr bwMode="auto">
              <a:xfrm>
                <a:off x="4554538" y="2351088"/>
                <a:ext cx="12700" cy="23812"/>
              </a:xfrm>
              <a:custGeom>
                <a:avLst/>
                <a:gdLst>
                  <a:gd name="T0" fmla="*/ 39 w 45"/>
                  <a:gd name="T1" fmla="*/ 59 h 87"/>
                  <a:gd name="T2" fmla="*/ 27 w 45"/>
                  <a:gd name="T3" fmla="*/ 72 h 87"/>
                  <a:gd name="T4" fmla="*/ 27 w 45"/>
                  <a:gd name="T5" fmla="*/ 0 h 87"/>
                  <a:gd name="T6" fmla="*/ 19 w 45"/>
                  <a:gd name="T7" fmla="*/ 0 h 87"/>
                  <a:gd name="T8" fmla="*/ 19 w 45"/>
                  <a:gd name="T9" fmla="*/ 72 h 87"/>
                  <a:gd name="T10" fmla="*/ 6 w 45"/>
                  <a:gd name="T11" fmla="*/ 59 h 87"/>
                  <a:gd name="T12" fmla="*/ 0 w 45"/>
                  <a:gd name="T13" fmla="*/ 64 h 87"/>
                  <a:gd name="T14" fmla="*/ 17 w 45"/>
                  <a:gd name="T15" fmla="*/ 81 h 87"/>
                  <a:gd name="T16" fmla="*/ 23 w 45"/>
                  <a:gd name="T17" fmla="*/ 87 h 87"/>
                  <a:gd name="T18" fmla="*/ 45 w 45"/>
                  <a:gd name="T19" fmla="*/ 64 h 87"/>
                  <a:gd name="T20" fmla="*/ 39 w 45"/>
                  <a:gd name="T21" fmla="*/ 5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87">
                    <a:moveTo>
                      <a:pt x="39" y="59"/>
                    </a:moveTo>
                    <a:lnTo>
                      <a:pt x="27" y="72"/>
                    </a:lnTo>
                    <a:lnTo>
                      <a:pt x="27" y="0"/>
                    </a:lnTo>
                    <a:lnTo>
                      <a:pt x="19" y="0"/>
                    </a:lnTo>
                    <a:lnTo>
                      <a:pt x="19" y="72"/>
                    </a:lnTo>
                    <a:lnTo>
                      <a:pt x="6" y="59"/>
                    </a:lnTo>
                    <a:lnTo>
                      <a:pt x="0" y="64"/>
                    </a:lnTo>
                    <a:lnTo>
                      <a:pt x="17" y="81"/>
                    </a:lnTo>
                    <a:lnTo>
                      <a:pt x="23" y="87"/>
                    </a:lnTo>
                    <a:lnTo>
                      <a:pt x="45" y="64"/>
                    </a:lnTo>
                    <a:lnTo>
                      <a:pt x="39" y="59"/>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4" name="Freeform 104"/>
              <p:cNvSpPr>
                <a:spLocks/>
              </p:cNvSpPr>
              <p:nvPr/>
            </p:nvSpPr>
            <p:spPr bwMode="auto">
              <a:xfrm>
                <a:off x="4497388" y="2344738"/>
                <a:ext cx="41275" cy="30162"/>
              </a:xfrm>
              <a:custGeom>
                <a:avLst/>
                <a:gdLst>
                  <a:gd name="T0" fmla="*/ 139 w 147"/>
                  <a:gd name="T1" fmla="*/ 48 h 111"/>
                  <a:gd name="T2" fmla="*/ 27 w 147"/>
                  <a:gd name="T3" fmla="*/ 48 h 111"/>
                  <a:gd name="T4" fmla="*/ 19 w 147"/>
                  <a:gd name="T5" fmla="*/ 48 h 111"/>
                  <a:gd name="T6" fmla="*/ 19 w 147"/>
                  <a:gd name="T7" fmla="*/ 48 h 111"/>
                  <a:gd name="T8" fmla="*/ 19 w 147"/>
                  <a:gd name="T9" fmla="*/ 55 h 111"/>
                  <a:gd name="T10" fmla="*/ 19 w 147"/>
                  <a:gd name="T11" fmla="*/ 55 h 111"/>
                  <a:gd name="T12" fmla="*/ 19 w 147"/>
                  <a:gd name="T13" fmla="*/ 96 h 111"/>
                  <a:gd name="T14" fmla="*/ 6 w 147"/>
                  <a:gd name="T15" fmla="*/ 83 h 111"/>
                  <a:gd name="T16" fmla="*/ 0 w 147"/>
                  <a:gd name="T17" fmla="*/ 88 h 111"/>
                  <a:gd name="T18" fmla="*/ 23 w 147"/>
                  <a:gd name="T19" fmla="*/ 111 h 111"/>
                  <a:gd name="T20" fmla="*/ 45 w 147"/>
                  <a:gd name="T21" fmla="*/ 88 h 111"/>
                  <a:gd name="T22" fmla="*/ 39 w 147"/>
                  <a:gd name="T23" fmla="*/ 83 h 111"/>
                  <a:gd name="T24" fmla="*/ 27 w 147"/>
                  <a:gd name="T25" fmla="*/ 96 h 111"/>
                  <a:gd name="T26" fmla="*/ 27 w 147"/>
                  <a:gd name="T27" fmla="*/ 55 h 111"/>
                  <a:gd name="T28" fmla="*/ 139 w 147"/>
                  <a:gd name="T29" fmla="*/ 55 h 111"/>
                  <a:gd name="T30" fmla="*/ 144 w 147"/>
                  <a:gd name="T31" fmla="*/ 55 h 111"/>
                  <a:gd name="T32" fmla="*/ 147 w 147"/>
                  <a:gd name="T33" fmla="*/ 55 h 111"/>
                  <a:gd name="T34" fmla="*/ 147 w 147"/>
                  <a:gd name="T35" fmla="*/ 0 h 111"/>
                  <a:gd name="T36" fmla="*/ 139 w 147"/>
                  <a:gd name="T37" fmla="*/ 0 h 111"/>
                  <a:gd name="T38" fmla="*/ 139 w 147"/>
                  <a:gd name="T39" fmla="*/ 4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111">
                    <a:moveTo>
                      <a:pt x="139" y="48"/>
                    </a:moveTo>
                    <a:lnTo>
                      <a:pt x="27" y="48"/>
                    </a:lnTo>
                    <a:lnTo>
                      <a:pt x="19" y="48"/>
                    </a:lnTo>
                    <a:lnTo>
                      <a:pt x="19" y="48"/>
                    </a:lnTo>
                    <a:lnTo>
                      <a:pt x="19" y="55"/>
                    </a:lnTo>
                    <a:lnTo>
                      <a:pt x="19" y="55"/>
                    </a:lnTo>
                    <a:lnTo>
                      <a:pt x="19" y="96"/>
                    </a:lnTo>
                    <a:lnTo>
                      <a:pt x="6" y="83"/>
                    </a:lnTo>
                    <a:lnTo>
                      <a:pt x="0" y="88"/>
                    </a:lnTo>
                    <a:lnTo>
                      <a:pt x="23" y="111"/>
                    </a:lnTo>
                    <a:lnTo>
                      <a:pt x="45" y="88"/>
                    </a:lnTo>
                    <a:lnTo>
                      <a:pt x="39" y="83"/>
                    </a:lnTo>
                    <a:lnTo>
                      <a:pt x="27" y="96"/>
                    </a:lnTo>
                    <a:lnTo>
                      <a:pt x="27" y="55"/>
                    </a:lnTo>
                    <a:lnTo>
                      <a:pt x="139" y="55"/>
                    </a:lnTo>
                    <a:lnTo>
                      <a:pt x="144" y="55"/>
                    </a:lnTo>
                    <a:lnTo>
                      <a:pt x="147" y="55"/>
                    </a:lnTo>
                    <a:lnTo>
                      <a:pt x="147" y="0"/>
                    </a:lnTo>
                    <a:lnTo>
                      <a:pt x="139" y="0"/>
                    </a:lnTo>
                    <a:lnTo>
                      <a:pt x="139" y="48"/>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5" name="Freeform 105"/>
              <p:cNvSpPr>
                <a:spLocks/>
              </p:cNvSpPr>
              <p:nvPr/>
            </p:nvSpPr>
            <p:spPr bwMode="auto">
              <a:xfrm>
                <a:off x="4475163" y="2332038"/>
                <a:ext cx="46038" cy="12700"/>
              </a:xfrm>
              <a:custGeom>
                <a:avLst/>
                <a:gdLst>
                  <a:gd name="T0" fmla="*/ 137 w 165"/>
                  <a:gd name="T1" fmla="*/ 39 h 44"/>
                  <a:gd name="T2" fmla="*/ 143 w 165"/>
                  <a:gd name="T3" fmla="*/ 44 h 44"/>
                  <a:gd name="T4" fmla="*/ 160 w 165"/>
                  <a:gd name="T5" fmla="*/ 28 h 44"/>
                  <a:gd name="T6" fmla="*/ 165 w 165"/>
                  <a:gd name="T7" fmla="*/ 22 h 44"/>
                  <a:gd name="T8" fmla="*/ 143 w 165"/>
                  <a:gd name="T9" fmla="*/ 0 h 44"/>
                  <a:gd name="T10" fmla="*/ 137 w 165"/>
                  <a:gd name="T11" fmla="*/ 5 h 44"/>
                  <a:gd name="T12" fmla="*/ 150 w 165"/>
                  <a:gd name="T13" fmla="*/ 18 h 44"/>
                  <a:gd name="T14" fmla="*/ 0 w 165"/>
                  <a:gd name="T15" fmla="*/ 18 h 44"/>
                  <a:gd name="T16" fmla="*/ 0 w 165"/>
                  <a:gd name="T17" fmla="*/ 26 h 44"/>
                  <a:gd name="T18" fmla="*/ 150 w 165"/>
                  <a:gd name="T19" fmla="*/ 26 h 44"/>
                  <a:gd name="T20" fmla="*/ 137 w 165"/>
                  <a:gd name="T21"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4">
                    <a:moveTo>
                      <a:pt x="137" y="39"/>
                    </a:moveTo>
                    <a:lnTo>
                      <a:pt x="143" y="44"/>
                    </a:lnTo>
                    <a:lnTo>
                      <a:pt x="160" y="28"/>
                    </a:lnTo>
                    <a:lnTo>
                      <a:pt x="165" y="22"/>
                    </a:lnTo>
                    <a:lnTo>
                      <a:pt x="143" y="0"/>
                    </a:lnTo>
                    <a:lnTo>
                      <a:pt x="137" y="5"/>
                    </a:lnTo>
                    <a:lnTo>
                      <a:pt x="150" y="18"/>
                    </a:lnTo>
                    <a:lnTo>
                      <a:pt x="0" y="18"/>
                    </a:lnTo>
                    <a:lnTo>
                      <a:pt x="0" y="26"/>
                    </a:lnTo>
                    <a:lnTo>
                      <a:pt x="150" y="26"/>
                    </a:lnTo>
                    <a:lnTo>
                      <a:pt x="137" y="39"/>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6" name="Freeform 106"/>
              <p:cNvSpPr>
                <a:spLocks/>
              </p:cNvSpPr>
              <p:nvPr/>
            </p:nvSpPr>
            <p:spPr bwMode="auto">
              <a:xfrm>
                <a:off x="4379913" y="2332038"/>
                <a:ext cx="44450" cy="12700"/>
              </a:xfrm>
              <a:custGeom>
                <a:avLst/>
                <a:gdLst>
                  <a:gd name="T0" fmla="*/ 28 w 166"/>
                  <a:gd name="T1" fmla="*/ 5 h 44"/>
                  <a:gd name="T2" fmla="*/ 23 w 166"/>
                  <a:gd name="T3" fmla="*/ 0 h 44"/>
                  <a:gd name="T4" fmla="*/ 6 w 166"/>
                  <a:gd name="T5" fmla="*/ 16 h 44"/>
                  <a:gd name="T6" fmla="*/ 0 w 166"/>
                  <a:gd name="T7" fmla="*/ 22 h 44"/>
                  <a:gd name="T8" fmla="*/ 6 w 166"/>
                  <a:gd name="T9" fmla="*/ 28 h 44"/>
                  <a:gd name="T10" fmla="*/ 6 w 166"/>
                  <a:gd name="T11" fmla="*/ 28 h 44"/>
                  <a:gd name="T12" fmla="*/ 23 w 166"/>
                  <a:gd name="T13" fmla="*/ 44 h 44"/>
                  <a:gd name="T14" fmla="*/ 28 w 166"/>
                  <a:gd name="T15" fmla="*/ 39 h 44"/>
                  <a:gd name="T16" fmla="*/ 15 w 166"/>
                  <a:gd name="T17" fmla="*/ 26 h 44"/>
                  <a:gd name="T18" fmla="*/ 166 w 166"/>
                  <a:gd name="T19" fmla="*/ 26 h 44"/>
                  <a:gd name="T20" fmla="*/ 166 w 166"/>
                  <a:gd name="T21" fmla="*/ 18 h 44"/>
                  <a:gd name="T22" fmla="*/ 15 w 166"/>
                  <a:gd name="T23" fmla="*/ 18 h 44"/>
                  <a:gd name="T24" fmla="*/ 28 w 166"/>
                  <a:gd name="T25"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44">
                    <a:moveTo>
                      <a:pt x="28" y="5"/>
                    </a:moveTo>
                    <a:lnTo>
                      <a:pt x="23" y="0"/>
                    </a:lnTo>
                    <a:lnTo>
                      <a:pt x="6" y="16"/>
                    </a:lnTo>
                    <a:lnTo>
                      <a:pt x="0" y="22"/>
                    </a:lnTo>
                    <a:lnTo>
                      <a:pt x="6" y="28"/>
                    </a:lnTo>
                    <a:lnTo>
                      <a:pt x="6" y="28"/>
                    </a:lnTo>
                    <a:lnTo>
                      <a:pt x="23" y="44"/>
                    </a:lnTo>
                    <a:lnTo>
                      <a:pt x="28" y="39"/>
                    </a:lnTo>
                    <a:lnTo>
                      <a:pt x="15" y="26"/>
                    </a:lnTo>
                    <a:lnTo>
                      <a:pt x="166" y="26"/>
                    </a:lnTo>
                    <a:lnTo>
                      <a:pt x="166" y="18"/>
                    </a:lnTo>
                    <a:lnTo>
                      <a:pt x="15" y="18"/>
                    </a:lnTo>
                    <a:lnTo>
                      <a:pt x="28" y="5"/>
                    </a:lnTo>
                    <a:close/>
                  </a:path>
                </a:pathLst>
              </a:custGeom>
              <a:solidFill>
                <a:srgbClr val="7EB4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7" name="Oval 107"/>
              <p:cNvSpPr>
                <a:spLocks noChangeArrowheads="1"/>
              </p:cNvSpPr>
              <p:nvPr/>
            </p:nvSpPr>
            <p:spPr bwMode="auto">
              <a:xfrm>
                <a:off x="4321175" y="2381250"/>
                <a:ext cx="30163" cy="30162"/>
              </a:xfrm>
              <a:prstGeom prst="ellipse">
                <a:avLst/>
              </a:prstGeom>
              <a:solidFill>
                <a:srgbClr val="8CC2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8" name="Oval 108"/>
              <p:cNvSpPr>
                <a:spLocks noChangeArrowheads="1"/>
              </p:cNvSpPr>
              <p:nvPr/>
            </p:nvSpPr>
            <p:spPr bwMode="auto">
              <a:xfrm>
                <a:off x="4378325" y="2381250"/>
                <a:ext cx="30163" cy="30162"/>
              </a:xfrm>
              <a:prstGeom prst="ellipse">
                <a:avLst/>
              </a:prstGeom>
              <a:solidFill>
                <a:srgbClr val="8CC2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39" name="Oval 109"/>
              <p:cNvSpPr>
                <a:spLocks noChangeArrowheads="1"/>
              </p:cNvSpPr>
              <p:nvPr/>
            </p:nvSpPr>
            <p:spPr bwMode="auto">
              <a:xfrm>
                <a:off x="4433888" y="2381250"/>
                <a:ext cx="30163" cy="30162"/>
              </a:xfrm>
              <a:prstGeom prst="ellipse">
                <a:avLst/>
              </a:prstGeom>
              <a:solidFill>
                <a:srgbClr val="8CC2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0" name="Oval 110"/>
              <p:cNvSpPr>
                <a:spLocks noChangeArrowheads="1"/>
              </p:cNvSpPr>
              <p:nvPr/>
            </p:nvSpPr>
            <p:spPr bwMode="auto">
              <a:xfrm>
                <a:off x="4491038" y="2381250"/>
                <a:ext cx="28575" cy="30162"/>
              </a:xfrm>
              <a:prstGeom prst="ellipse">
                <a:avLst/>
              </a:prstGeom>
              <a:solidFill>
                <a:srgbClr val="8CC2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1" name="Oval 111"/>
              <p:cNvSpPr>
                <a:spLocks noChangeArrowheads="1"/>
              </p:cNvSpPr>
              <p:nvPr/>
            </p:nvSpPr>
            <p:spPr bwMode="auto">
              <a:xfrm>
                <a:off x="4546600" y="2381250"/>
                <a:ext cx="30163" cy="30162"/>
              </a:xfrm>
              <a:prstGeom prst="ellipse">
                <a:avLst/>
              </a:prstGeom>
              <a:solidFill>
                <a:srgbClr val="8CC2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2" name="Rectangle 112"/>
              <p:cNvSpPr>
                <a:spLocks noChangeArrowheads="1"/>
              </p:cNvSpPr>
              <p:nvPr/>
            </p:nvSpPr>
            <p:spPr bwMode="auto">
              <a:xfrm>
                <a:off x="4424363" y="2325688"/>
                <a:ext cx="50800" cy="25400"/>
              </a:xfrm>
              <a:prstGeom prst="rect">
                <a:avLst/>
              </a:prstGeom>
              <a:solidFill>
                <a:srgbClr val="8CC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3" name="Rectangle 113"/>
              <p:cNvSpPr>
                <a:spLocks noChangeArrowheads="1"/>
              </p:cNvSpPr>
              <p:nvPr/>
            </p:nvSpPr>
            <p:spPr bwMode="auto">
              <a:xfrm>
                <a:off x="4321175" y="2325688"/>
                <a:ext cx="52388" cy="25400"/>
              </a:xfrm>
              <a:prstGeom prst="rect">
                <a:avLst/>
              </a:prstGeom>
              <a:solidFill>
                <a:srgbClr val="8CC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4" name="Rectangle 114"/>
              <p:cNvSpPr>
                <a:spLocks noChangeArrowheads="1"/>
              </p:cNvSpPr>
              <p:nvPr/>
            </p:nvSpPr>
            <p:spPr bwMode="auto">
              <a:xfrm>
                <a:off x="4525963" y="2325688"/>
                <a:ext cx="50800" cy="25400"/>
              </a:xfrm>
              <a:prstGeom prst="rect">
                <a:avLst/>
              </a:prstGeom>
              <a:solidFill>
                <a:srgbClr val="8CC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5" name="Freeform 115"/>
              <p:cNvSpPr>
                <a:spLocks/>
              </p:cNvSpPr>
              <p:nvPr/>
            </p:nvSpPr>
            <p:spPr bwMode="auto">
              <a:xfrm>
                <a:off x="4418013" y="2268538"/>
                <a:ext cx="66675" cy="28575"/>
              </a:xfrm>
              <a:custGeom>
                <a:avLst/>
                <a:gdLst>
                  <a:gd name="T0" fmla="*/ 244 w 244"/>
                  <a:gd name="T1" fmla="*/ 64 h 103"/>
                  <a:gd name="T2" fmla="*/ 205 w 244"/>
                  <a:gd name="T3" fmla="*/ 103 h 103"/>
                  <a:gd name="T4" fmla="*/ 39 w 244"/>
                  <a:gd name="T5" fmla="*/ 103 h 103"/>
                  <a:gd name="T6" fmla="*/ 0 w 244"/>
                  <a:gd name="T7" fmla="*/ 64 h 103"/>
                  <a:gd name="T8" fmla="*/ 0 w 244"/>
                  <a:gd name="T9" fmla="*/ 40 h 103"/>
                  <a:gd name="T10" fmla="*/ 39 w 244"/>
                  <a:gd name="T11" fmla="*/ 0 h 103"/>
                  <a:gd name="T12" fmla="*/ 205 w 244"/>
                  <a:gd name="T13" fmla="*/ 0 h 103"/>
                  <a:gd name="T14" fmla="*/ 244 w 244"/>
                  <a:gd name="T15" fmla="*/ 40 h 103"/>
                  <a:gd name="T16" fmla="*/ 244 w 244"/>
                  <a:gd name="T17" fmla="*/ 6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03">
                    <a:moveTo>
                      <a:pt x="244" y="64"/>
                    </a:moveTo>
                    <a:cubicBezTo>
                      <a:pt x="244" y="85"/>
                      <a:pt x="227" y="103"/>
                      <a:pt x="205" y="103"/>
                    </a:cubicBezTo>
                    <a:lnTo>
                      <a:pt x="39" y="103"/>
                    </a:lnTo>
                    <a:cubicBezTo>
                      <a:pt x="18" y="103"/>
                      <a:pt x="0" y="85"/>
                      <a:pt x="0" y="64"/>
                    </a:cubicBezTo>
                    <a:lnTo>
                      <a:pt x="0" y="40"/>
                    </a:lnTo>
                    <a:cubicBezTo>
                      <a:pt x="0" y="18"/>
                      <a:pt x="18" y="0"/>
                      <a:pt x="39" y="0"/>
                    </a:cubicBezTo>
                    <a:lnTo>
                      <a:pt x="205" y="0"/>
                    </a:lnTo>
                    <a:cubicBezTo>
                      <a:pt x="227" y="0"/>
                      <a:pt x="244" y="18"/>
                      <a:pt x="244" y="40"/>
                    </a:cubicBezTo>
                    <a:lnTo>
                      <a:pt x="244" y="64"/>
                    </a:lnTo>
                    <a:close/>
                  </a:path>
                </a:pathLst>
              </a:custGeom>
              <a:solidFill>
                <a:srgbClr val="8CC2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6" name="Freeform 116"/>
              <p:cNvSpPr>
                <a:spLocks noEditPoints="1"/>
              </p:cNvSpPr>
              <p:nvPr/>
            </p:nvSpPr>
            <p:spPr bwMode="auto">
              <a:xfrm>
                <a:off x="4432300" y="2193925"/>
                <a:ext cx="225425" cy="425450"/>
              </a:xfrm>
              <a:custGeom>
                <a:avLst/>
                <a:gdLst>
                  <a:gd name="T0" fmla="*/ 515 w 827"/>
                  <a:gd name="T1" fmla="*/ 1560 h 1560"/>
                  <a:gd name="T2" fmla="*/ 137 w 827"/>
                  <a:gd name="T3" fmla="*/ 1182 h 1560"/>
                  <a:gd name="T4" fmla="*/ 339 w 827"/>
                  <a:gd name="T5" fmla="*/ 1182 h 1560"/>
                  <a:gd name="T6" fmla="*/ 339 w 827"/>
                  <a:gd name="T7" fmla="*/ 1150 h 1560"/>
                  <a:gd name="T8" fmla="*/ 300 w 827"/>
                  <a:gd name="T9" fmla="*/ 1111 h 1560"/>
                  <a:gd name="T10" fmla="*/ 237 w 827"/>
                  <a:gd name="T11" fmla="*/ 1111 h 1560"/>
                  <a:gd name="T12" fmla="*/ 237 w 827"/>
                  <a:gd name="T13" fmla="*/ 993 h 1560"/>
                  <a:gd name="T14" fmla="*/ 320 w 827"/>
                  <a:gd name="T15" fmla="*/ 993 h 1560"/>
                  <a:gd name="T16" fmla="*/ 506 w 827"/>
                  <a:gd name="T17" fmla="*/ 1179 h 1560"/>
                  <a:gd name="T18" fmla="*/ 506 w 827"/>
                  <a:gd name="T19" fmla="*/ 1179 h 1560"/>
                  <a:gd name="T20" fmla="*/ 501 w 827"/>
                  <a:gd name="T21" fmla="*/ 1183 h 1560"/>
                  <a:gd name="T22" fmla="*/ 492 w 827"/>
                  <a:gd name="T23" fmla="*/ 1204 h 1560"/>
                  <a:gd name="T24" fmla="*/ 492 w 827"/>
                  <a:gd name="T25" fmla="*/ 1503 h 1560"/>
                  <a:gd name="T26" fmla="*/ 499 w 827"/>
                  <a:gd name="T27" fmla="*/ 1535 h 1560"/>
                  <a:gd name="T28" fmla="*/ 515 w 827"/>
                  <a:gd name="T29" fmla="*/ 1560 h 1560"/>
                  <a:gd name="T30" fmla="*/ 827 w 827"/>
                  <a:gd name="T31" fmla="*/ 427 h 1560"/>
                  <a:gd name="T32" fmla="*/ 639 w 827"/>
                  <a:gd name="T33" fmla="*/ 338 h 1560"/>
                  <a:gd name="T34" fmla="*/ 639 w 827"/>
                  <a:gd name="T35" fmla="*/ 291 h 1560"/>
                  <a:gd name="T36" fmla="*/ 639 w 827"/>
                  <a:gd name="T37" fmla="*/ 238 h 1560"/>
                  <a:gd name="T38" fmla="*/ 827 w 827"/>
                  <a:gd name="T39" fmla="*/ 427 h 1560"/>
                  <a:gd name="T40" fmla="*/ 573 w 827"/>
                  <a:gd name="T41" fmla="*/ 173 h 1560"/>
                  <a:gd name="T42" fmla="*/ 0 w 827"/>
                  <a:gd name="T43" fmla="*/ 173 h 1560"/>
                  <a:gd name="T44" fmla="*/ 400 w 827"/>
                  <a:gd name="T45" fmla="*/ 0 h 1560"/>
                  <a:gd name="T46" fmla="*/ 573 w 827"/>
                  <a:gd name="T47" fmla="*/ 173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7" h="1560">
                    <a:moveTo>
                      <a:pt x="515" y="1560"/>
                    </a:moveTo>
                    <a:lnTo>
                      <a:pt x="137" y="1182"/>
                    </a:lnTo>
                    <a:lnTo>
                      <a:pt x="339" y="1182"/>
                    </a:lnTo>
                    <a:lnTo>
                      <a:pt x="339" y="1150"/>
                    </a:lnTo>
                    <a:cubicBezTo>
                      <a:pt x="339" y="1128"/>
                      <a:pt x="321" y="1111"/>
                      <a:pt x="300" y="1111"/>
                    </a:cubicBezTo>
                    <a:lnTo>
                      <a:pt x="237" y="1111"/>
                    </a:lnTo>
                    <a:lnTo>
                      <a:pt x="237" y="993"/>
                    </a:lnTo>
                    <a:lnTo>
                      <a:pt x="320" y="993"/>
                    </a:lnTo>
                    <a:lnTo>
                      <a:pt x="506" y="1179"/>
                    </a:lnTo>
                    <a:lnTo>
                      <a:pt x="506" y="1179"/>
                    </a:lnTo>
                    <a:cubicBezTo>
                      <a:pt x="504" y="1180"/>
                      <a:pt x="503" y="1181"/>
                      <a:pt x="501" y="1183"/>
                    </a:cubicBezTo>
                    <a:cubicBezTo>
                      <a:pt x="495" y="1189"/>
                      <a:pt x="492" y="1196"/>
                      <a:pt x="492" y="1204"/>
                    </a:cubicBezTo>
                    <a:lnTo>
                      <a:pt x="492" y="1503"/>
                    </a:lnTo>
                    <a:cubicBezTo>
                      <a:pt x="492" y="1514"/>
                      <a:pt x="495" y="1525"/>
                      <a:pt x="499" y="1535"/>
                    </a:cubicBezTo>
                    <a:cubicBezTo>
                      <a:pt x="503" y="1544"/>
                      <a:pt x="508" y="1553"/>
                      <a:pt x="515" y="1560"/>
                    </a:cubicBezTo>
                    <a:close/>
                    <a:moveTo>
                      <a:pt x="827" y="427"/>
                    </a:moveTo>
                    <a:cubicBezTo>
                      <a:pt x="772" y="378"/>
                      <a:pt x="706" y="349"/>
                      <a:pt x="639" y="338"/>
                    </a:cubicBezTo>
                    <a:lnTo>
                      <a:pt x="639" y="291"/>
                    </a:lnTo>
                    <a:lnTo>
                      <a:pt x="639" y="238"/>
                    </a:lnTo>
                    <a:lnTo>
                      <a:pt x="827" y="427"/>
                    </a:lnTo>
                    <a:close/>
                    <a:moveTo>
                      <a:pt x="573" y="173"/>
                    </a:moveTo>
                    <a:lnTo>
                      <a:pt x="0" y="173"/>
                    </a:lnTo>
                    <a:cubicBezTo>
                      <a:pt x="116" y="88"/>
                      <a:pt x="252" y="27"/>
                      <a:pt x="400" y="0"/>
                    </a:cubicBezTo>
                    <a:lnTo>
                      <a:pt x="573" y="173"/>
                    </a:lnTo>
                    <a:close/>
                  </a:path>
                </a:pathLst>
              </a:custGeom>
              <a:solidFill>
                <a:srgbClr val="7BC3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7" name="Freeform 117"/>
              <p:cNvSpPr>
                <a:spLocks/>
              </p:cNvSpPr>
              <p:nvPr/>
            </p:nvSpPr>
            <p:spPr bwMode="auto">
              <a:xfrm>
                <a:off x="4418013" y="2465388"/>
                <a:ext cx="79375" cy="31750"/>
              </a:xfrm>
              <a:custGeom>
                <a:avLst/>
                <a:gdLst>
                  <a:gd name="T0" fmla="*/ 289 w 289"/>
                  <a:gd name="T1" fmla="*/ 118 h 118"/>
                  <a:gd name="T2" fmla="*/ 118 w 289"/>
                  <a:gd name="T3" fmla="*/ 118 h 118"/>
                  <a:gd name="T4" fmla="*/ 0 w 289"/>
                  <a:gd name="T5" fmla="*/ 0 h 118"/>
                  <a:gd name="T6" fmla="*/ 289 w 289"/>
                  <a:gd name="T7" fmla="*/ 0 h 118"/>
                  <a:gd name="T8" fmla="*/ 289 w 289"/>
                  <a:gd name="T9" fmla="*/ 118 h 118"/>
                </a:gdLst>
                <a:ahLst/>
                <a:cxnLst>
                  <a:cxn ang="0">
                    <a:pos x="T0" y="T1"/>
                  </a:cxn>
                  <a:cxn ang="0">
                    <a:pos x="T2" y="T3"/>
                  </a:cxn>
                  <a:cxn ang="0">
                    <a:pos x="T4" y="T5"/>
                  </a:cxn>
                  <a:cxn ang="0">
                    <a:pos x="T6" y="T7"/>
                  </a:cxn>
                  <a:cxn ang="0">
                    <a:pos x="T8" y="T9"/>
                  </a:cxn>
                </a:cxnLst>
                <a:rect l="0" t="0" r="r" b="b"/>
                <a:pathLst>
                  <a:path w="289" h="118">
                    <a:moveTo>
                      <a:pt x="289" y="118"/>
                    </a:moveTo>
                    <a:lnTo>
                      <a:pt x="118" y="118"/>
                    </a:lnTo>
                    <a:lnTo>
                      <a:pt x="0" y="0"/>
                    </a:lnTo>
                    <a:lnTo>
                      <a:pt x="289" y="0"/>
                    </a:lnTo>
                    <a:lnTo>
                      <a:pt x="289" y="118"/>
                    </a:lnTo>
                    <a:close/>
                  </a:path>
                </a:pathLst>
              </a:custGeom>
              <a:solidFill>
                <a:srgbClr val="717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8" name="Freeform 118"/>
              <p:cNvSpPr>
                <a:spLocks noEditPoints="1"/>
              </p:cNvSpPr>
              <p:nvPr/>
            </p:nvSpPr>
            <p:spPr bwMode="auto">
              <a:xfrm>
                <a:off x="4397375" y="2241550"/>
                <a:ext cx="209550" cy="223837"/>
              </a:xfrm>
              <a:custGeom>
                <a:avLst/>
                <a:gdLst>
                  <a:gd name="T0" fmla="*/ 451 w 769"/>
                  <a:gd name="T1" fmla="*/ 820 h 820"/>
                  <a:gd name="T2" fmla="*/ 368 w 769"/>
                  <a:gd name="T3" fmla="*/ 820 h 820"/>
                  <a:gd name="T4" fmla="*/ 79 w 769"/>
                  <a:gd name="T5" fmla="*/ 820 h 820"/>
                  <a:gd name="T6" fmla="*/ 0 w 769"/>
                  <a:gd name="T7" fmla="*/ 741 h 820"/>
                  <a:gd name="T8" fmla="*/ 385 w 769"/>
                  <a:gd name="T9" fmla="*/ 741 h 820"/>
                  <a:gd name="T10" fmla="*/ 439 w 769"/>
                  <a:gd name="T11" fmla="*/ 808 h 820"/>
                  <a:gd name="T12" fmla="*/ 450 w 769"/>
                  <a:gd name="T13" fmla="*/ 819 h 820"/>
                  <a:gd name="T14" fmla="*/ 451 w 769"/>
                  <a:gd name="T15" fmla="*/ 820 h 820"/>
                  <a:gd name="T16" fmla="*/ 769 w 769"/>
                  <a:gd name="T17" fmla="*/ 165 h 820"/>
                  <a:gd name="T18" fmla="*/ 722 w 769"/>
                  <a:gd name="T19" fmla="*/ 160 h 820"/>
                  <a:gd name="T20" fmla="*/ 722 w 769"/>
                  <a:gd name="T21" fmla="*/ 47 h 820"/>
                  <a:gd name="T22" fmla="*/ 71 w 769"/>
                  <a:gd name="T23" fmla="*/ 47 h 820"/>
                  <a:gd name="T24" fmla="*/ 131 w 769"/>
                  <a:gd name="T25" fmla="*/ 0 h 820"/>
                  <a:gd name="T26" fmla="*/ 704 w 769"/>
                  <a:gd name="T27" fmla="*/ 0 h 820"/>
                  <a:gd name="T28" fmla="*/ 769 w 769"/>
                  <a:gd name="T29" fmla="*/ 65 h 820"/>
                  <a:gd name="T30" fmla="*/ 769 w 769"/>
                  <a:gd name="T31" fmla="*/ 118 h 820"/>
                  <a:gd name="T32" fmla="*/ 769 w 769"/>
                  <a:gd name="T33" fmla="*/ 1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9" h="820">
                    <a:moveTo>
                      <a:pt x="451" y="820"/>
                    </a:moveTo>
                    <a:lnTo>
                      <a:pt x="368" y="820"/>
                    </a:lnTo>
                    <a:lnTo>
                      <a:pt x="79" y="820"/>
                    </a:lnTo>
                    <a:lnTo>
                      <a:pt x="0" y="741"/>
                    </a:lnTo>
                    <a:lnTo>
                      <a:pt x="385" y="741"/>
                    </a:lnTo>
                    <a:cubicBezTo>
                      <a:pt x="400" y="765"/>
                      <a:pt x="418" y="787"/>
                      <a:pt x="439" y="808"/>
                    </a:cubicBezTo>
                    <a:cubicBezTo>
                      <a:pt x="442" y="812"/>
                      <a:pt x="446" y="815"/>
                      <a:pt x="450" y="819"/>
                    </a:cubicBezTo>
                    <a:lnTo>
                      <a:pt x="451" y="820"/>
                    </a:lnTo>
                    <a:close/>
                    <a:moveTo>
                      <a:pt x="769" y="165"/>
                    </a:moveTo>
                    <a:cubicBezTo>
                      <a:pt x="754" y="162"/>
                      <a:pt x="738" y="160"/>
                      <a:pt x="722" y="160"/>
                    </a:cubicBezTo>
                    <a:lnTo>
                      <a:pt x="722" y="47"/>
                    </a:lnTo>
                    <a:lnTo>
                      <a:pt x="71" y="47"/>
                    </a:lnTo>
                    <a:cubicBezTo>
                      <a:pt x="90" y="31"/>
                      <a:pt x="110" y="15"/>
                      <a:pt x="131" y="0"/>
                    </a:cubicBezTo>
                    <a:lnTo>
                      <a:pt x="704" y="0"/>
                    </a:lnTo>
                    <a:lnTo>
                      <a:pt x="769" y="65"/>
                    </a:lnTo>
                    <a:lnTo>
                      <a:pt x="769" y="118"/>
                    </a:lnTo>
                    <a:lnTo>
                      <a:pt x="769" y="165"/>
                    </a:lnTo>
                    <a:close/>
                  </a:path>
                </a:pathLst>
              </a:custGeom>
              <a:solidFill>
                <a:srgbClr val="717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49" name="Freeform 119"/>
              <p:cNvSpPr>
                <a:spLocks noEditPoints="1"/>
              </p:cNvSpPr>
              <p:nvPr/>
            </p:nvSpPr>
            <p:spPr bwMode="auto">
              <a:xfrm>
                <a:off x="4335463" y="2254250"/>
                <a:ext cx="258763" cy="188912"/>
              </a:xfrm>
              <a:custGeom>
                <a:avLst/>
                <a:gdLst>
                  <a:gd name="T0" fmla="*/ 229 w 951"/>
                  <a:gd name="T1" fmla="*/ 694 h 694"/>
                  <a:gd name="T2" fmla="*/ 61 w 951"/>
                  <a:gd name="T3" fmla="*/ 520 h 694"/>
                  <a:gd name="T4" fmla="*/ 0 w 951"/>
                  <a:gd name="T5" fmla="*/ 465 h 694"/>
                  <a:gd name="T6" fmla="*/ 8 w 951"/>
                  <a:gd name="T7" fmla="*/ 441 h 694"/>
                  <a:gd name="T8" fmla="*/ 24 w 951"/>
                  <a:gd name="T9" fmla="*/ 414 h 694"/>
                  <a:gd name="T10" fmla="*/ 40 w 951"/>
                  <a:gd name="T11" fmla="*/ 355 h 694"/>
                  <a:gd name="T12" fmla="*/ 92 w 951"/>
                  <a:gd name="T13" fmla="*/ 386 h 694"/>
                  <a:gd name="T14" fmla="*/ 96 w 951"/>
                  <a:gd name="T15" fmla="*/ 386 h 694"/>
                  <a:gd name="T16" fmla="*/ 213 w 951"/>
                  <a:gd name="T17" fmla="*/ 427 h 694"/>
                  <a:gd name="T18" fmla="*/ 195 w 951"/>
                  <a:gd name="T19" fmla="*/ 419 h 694"/>
                  <a:gd name="T20" fmla="*/ 239 w 951"/>
                  <a:gd name="T21" fmla="*/ 419 h 694"/>
                  <a:gd name="T22" fmla="*/ 221 w 951"/>
                  <a:gd name="T23" fmla="*/ 427 h 694"/>
                  <a:gd name="T24" fmla="*/ 221 w 951"/>
                  <a:gd name="T25" fmla="*/ 386 h 694"/>
                  <a:gd name="T26" fmla="*/ 221 w 951"/>
                  <a:gd name="T27" fmla="*/ 379 h 694"/>
                  <a:gd name="T28" fmla="*/ 213 w 951"/>
                  <a:gd name="T29" fmla="*/ 379 h 694"/>
                  <a:gd name="T30" fmla="*/ 100 w 951"/>
                  <a:gd name="T31" fmla="*/ 379 h 694"/>
                  <a:gd name="T32" fmla="*/ 140 w 951"/>
                  <a:gd name="T33" fmla="*/ 355 h 694"/>
                  <a:gd name="T34" fmla="*/ 87 w 951"/>
                  <a:gd name="T35" fmla="*/ 260 h 694"/>
                  <a:gd name="T36" fmla="*/ 951 w 951"/>
                  <a:gd name="T37" fmla="*/ 0 h 694"/>
                  <a:gd name="T38" fmla="*/ 936 w 951"/>
                  <a:gd name="T39" fmla="*/ 112 h 694"/>
                  <a:gd name="T40" fmla="*/ 606 w 951"/>
                  <a:gd name="T41" fmla="*/ 305 h 694"/>
                  <a:gd name="T42" fmla="*/ 518 w 951"/>
                  <a:gd name="T43" fmla="*/ 260 h 694"/>
                  <a:gd name="T44" fmla="*/ 329 w 951"/>
                  <a:gd name="T45" fmla="*/ 355 h 694"/>
                  <a:gd name="T46" fmla="*/ 422 w 951"/>
                  <a:gd name="T47" fmla="*/ 434 h 694"/>
                  <a:gd name="T48" fmla="*/ 404 w 951"/>
                  <a:gd name="T49" fmla="*/ 427 h 694"/>
                  <a:gd name="T50" fmla="*/ 420 w 951"/>
                  <a:gd name="T51" fmla="*/ 444 h 694"/>
                  <a:gd name="T52" fmla="*/ 431 w 951"/>
                  <a:gd name="T53" fmla="*/ 444 h 694"/>
                  <a:gd name="T54" fmla="*/ 443 w 951"/>
                  <a:gd name="T55" fmla="*/ 422 h 694"/>
                  <a:gd name="T56" fmla="*/ 430 w 951"/>
                  <a:gd name="T57" fmla="*/ 355 h 694"/>
                  <a:gd name="T58" fmla="*/ 518 w 951"/>
                  <a:gd name="T59" fmla="*/ 313 h 694"/>
                  <a:gd name="T60" fmla="*/ 614 w 951"/>
                  <a:gd name="T61" fmla="*/ 694 h 694"/>
                  <a:gd name="T62" fmla="*/ 364 w 951"/>
                  <a:gd name="T63" fmla="*/ 520 h 694"/>
                  <a:gd name="T64" fmla="*/ 475 w 951"/>
                  <a:gd name="T65" fmla="*/ 520 h 694"/>
                  <a:gd name="T66" fmla="*/ 213 w 951"/>
                  <a:gd name="T67" fmla="*/ 465 h 694"/>
                  <a:gd name="T68" fmla="*/ 213 w 951"/>
                  <a:gd name="T69" fmla="*/ 576 h 694"/>
                  <a:gd name="T70" fmla="*/ 213 w 951"/>
                  <a:gd name="T71" fmla="*/ 465 h 694"/>
                  <a:gd name="T72" fmla="*/ 186 w 951"/>
                  <a:gd name="T73" fmla="*/ 331 h 694"/>
                  <a:gd name="T74" fmla="*/ 178 w 951"/>
                  <a:gd name="T75" fmla="*/ 313 h 694"/>
                  <a:gd name="T76" fmla="*/ 329 w 951"/>
                  <a:gd name="T77" fmla="*/ 305 h 694"/>
                  <a:gd name="T78" fmla="*/ 191 w 951"/>
                  <a:gd name="T79" fmla="*/ 292 h 694"/>
                  <a:gd name="T80" fmla="*/ 169 w 951"/>
                  <a:gd name="T81" fmla="*/ 303 h 694"/>
                  <a:gd name="T82" fmla="*/ 169 w 951"/>
                  <a:gd name="T83" fmla="*/ 315 h 694"/>
                  <a:gd name="T84" fmla="*/ 404 w 951"/>
                  <a:gd name="T85" fmla="*/ 214 h 694"/>
                  <a:gd name="T86" fmla="*/ 420 w 951"/>
                  <a:gd name="T87" fmla="*/ 231 h 694"/>
                  <a:gd name="T88" fmla="*/ 448 w 951"/>
                  <a:gd name="T89" fmla="*/ 214 h 694"/>
                  <a:gd name="T90" fmla="*/ 430 w 951"/>
                  <a:gd name="T91" fmla="*/ 222 h 694"/>
                  <a:gd name="T92" fmla="*/ 510 w 951"/>
                  <a:gd name="T93" fmla="*/ 158 h 694"/>
                  <a:gd name="T94" fmla="*/ 549 w 951"/>
                  <a:gd name="T95" fmla="*/ 95 h 694"/>
                  <a:gd name="T96" fmla="*/ 344 w 951"/>
                  <a:gd name="T97" fmla="*/ 56 h 694"/>
                  <a:gd name="T98" fmla="*/ 305 w 951"/>
                  <a:gd name="T99" fmla="*/ 119 h 694"/>
                  <a:gd name="T100" fmla="*/ 422 w 951"/>
                  <a:gd name="T101" fmla="*/ 158 h 694"/>
                  <a:gd name="T102" fmla="*/ 409 w 951"/>
                  <a:gd name="T103" fmla="*/ 20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1" h="694">
                    <a:moveTo>
                      <a:pt x="614" y="694"/>
                    </a:moveTo>
                    <a:lnTo>
                      <a:pt x="229" y="694"/>
                    </a:lnTo>
                    <a:lnTo>
                      <a:pt x="61" y="526"/>
                    </a:lnTo>
                    <a:cubicBezTo>
                      <a:pt x="61" y="524"/>
                      <a:pt x="61" y="522"/>
                      <a:pt x="61" y="520"/>
                    </a:cubicBezTo>
                    <a:cubicBezTo>
                      <a:pt x="61" y="490"/>
                      <a:pt x="36" y="465"/>
                      <a:pt x="6" y="465"/>
                    </a:cubicBezTo>
                    <a:cubicBezTo>
                      <a:pt x="4" y="465"/>
                      <a:pt x="2" y="465"/>
                      <a:pt x="0" y="465"/>
                    </a:cubicBezTo>
                    <a:lnTo>
                      <a:pt x="0" y="465"/>
                    </a:lnTo>
                    <a:cubicBezTo>
                      <a:pt x="3" y="457"/>
                      <a:pt x="5" y="449"/>
                      <a:pt x="8" y="441"/>
                    </a:cubicBezTo>
                    <a:lnTo>
                      <a:pt x="29" y="419"/>
                    </a:lnTo>
                    <a:lnTo>
                      <a:pt x="24" y="414"/>
                    </a:lnTo>
                    <a:lnTo>
                      <a:pt x="13" y="424"/>
                    </a:lnTo>
                    <a:cubicBezTo>
                      <a:pt x="21" y="401"/>
                      <a:pt x="30" y="378"/>
                      <a:pt x="40" y="355"/>
                    </a:cubicBezTo>
                    <a:lnTo>
                      <a:pt x="92" y="355"/>
                    </a:lnTo>
                    <a:lnTo>
                      <a:pt x="92" y="386"/>
                    </a:lnTo>
                    <a:lnTo>
                      <a:pt x="96" y="386"/>
                    </a:lnTo>
                    <a:lnTo>
                      <a:pt x="96" y="386"/>
                    </a:lnTo>
                    <a:lnTo>
                      <a:pt x="213" y="386"/>
                    </a:lnTo>
                    <a:lnTo>
                      <a:pt x="213" y="427"/>
                    </a:lnTo>
                    <a:lnTo>
                      <a:pt x="200" y="414"/>
                    </a:lnTo>
                    <a:lnTo>
                      <a:pt x="195" y="419"/>
                    </a:lnTo>
                    <a:lnTo>
                      <a:pt x="217" y="442"/>
                    </a:lnTo>
                    <a:lnTo>
                      <a:pt x="239" y="419"/>
                    </a:lnTo>
                    <a:lnTo>
                      <a:pt x="234" y="414"/>
                    </a:lnTo>
                    <a:lnTo>
                      <a:pt x="221" y="427"/>
                    </a:lnTo>
                    <a:lnTo>
                      <a:pt x="221" y="386"/>
                    </a:lnTo>
                    <a:lnTo>
                      <a:pt x="221" y="386"/>
                    </a:lnTo>
                    <a:lnTo>
                      <a:pt x="221" y="379"/>
                    </a:lnTo>
                    <a:lnTo>
                      <a:pt x="221" y="379"/>
                    </a:lnTo>
                    <a:lnTo>
                      <a:pt x="221" y="379"/>
                    </a:lnTo>
                    <a:lnTo>
                      <a:pt x="213" y="379"/>
                    </a:lnTo>
                    <a:lnTo>
                      <a:pt x="213" y="379"/>
                    </a:lnTo>
                    <a:lnTo>
                      <a:pt x="100" y="379"/>
                    </a:lnTo>
                    <a:lnTo>
                      <a:pt x="100" y="355"/>
                    </a:lnTo>
                    <a:lnTo>
                      <a:pt x="140" y="355"/>
                    </a:lnTo>
                    <a:lnTo>
                      <a:pt x="140" y="260"/>
                    </a:lnTo>
                    <a:lnTo>
                      <a:pt x="87" y="260"/>
                    </a:lnTo>
                    <a:cubicBezTo>
                      <a:pt x="143" y="162"/>
                      <a:pt x="215" y="74"/>
                      <a:pt x="300" y="0"/>
                    </a:cubicBezTo>
                    <a:lnTo>
                      <a:pt x="951" y="0"/>
                    </a:lnTo>
                    <a:lnTo>
                      <a:pt x="951" y="113"/>
                    </a:lnTo>
                    <a:cubicBezTo>
                      <a:pt x="946" y="113"/>
                      <a:pt x="941" y="112"/>
                      <a:pt x="936" y="112"/>
                    </a:cubicBezTo>
                    <a:cubicBezTo>
                      <a:pt x="839" y="112"/>
                      <a:pt x="742" y="150"/>
                      <a:pt x="668" y="224"/>
                    </a:cubicBezTo>
                    <a:cubicBezTo>
                      <a:pt x="643" y="249"/>
                      <a:pt x="622" y="276"/>
                      <a:pt x="606" y="305"/>
                    </a:cubicBezTo>
                    <a:lnTo>
                      <a:pt x="518" y="305"/>
                    </a:lnTo>
                    <a:lnTo>
                      <a:pt x="518" y="260"/>
                    </a:lnTo>
                    <a:lnTo>
                      <a:pt x="329" y="260"/>
                    </a:lnTo>
                    <a:lnTo>
                      <a:pt x="329" y="355"/>
                    </a:lnTo>
                    <a:lnTo>
                      <a:pt x="422" y="355"/>
                    </a:lnTo>
                    <a:lnTo>
                      <a:pt x="422" y="434"/>
                    </a:lnTo>
                    <a:lnTo>
                      <a:pt x="409" y="422"/>
                    </a:lnTo>
                    <a:lnTo>
                      <a:pt x="404" y="427"/>
                    </a:lnTo>
                    <a:lnTo>
                      <a:pt x="420" y="444"/>
                    </a:lnTo>
                    <a:lnTo>
                      <a:pt x="420" y="444"/>
                    </a:lnTo>
                    <a:lnTo>
                      <a:pt x="426" y="449"/>
                    </a:lnTo>
                    <a:lnTo>
                      <a:pt x="431" y="444"/>
                    </a:lnTo>
                    <a:lnTo>
                      <a:pt x="448" y="427"/>
                    </a:lnTo>
                    <a:lnTo>
                      <a:pt x="443" y="422"/>
                    </a:lnTo>
                    <a:lnTo>
                      <a:pt x="430" y="434"/>
                    </a:lnTo>
                    <a:lnTo>
                      <a:pt x="430" y="355"/>
                    </a:lnTo>
                    <a:lnTo>
                      <a:pt x="518" y="355"/>
                    </a:lnTo>
                    <a:lnTo>
                      <a:pt x="518" y="313"/>
                    </a:lnTo>
                    <a:lnTo>
                      <a:pt x="601" y="313"/>
                    </a:lnTo>
                    <a:cubicBezTo>
                      <a:pt x="538" y="432"/>
                      <a:pt x="542" y="578"/>
                      <a:pt x="614" y="694"/>
                    </a:cubicBezTo>
                    <a:close/>
                    <a:moveTo>
                      <a:pt x="419" y="465"/>
                    </a:moveTo>
                    <a:cubicBezTo>
                      <a:pt x="389" y="465"/>
                      <a:pt x="364" y="490"/>
                      <a:pt x="364" y="520"/>
                    </a:cubicBezTo>
                    <a:cubicBezTo>
                      <a:pt x="364" y="551"/>
                      <a:pt x="389" y="576"/>
                      <a:pt x="419" y="576"/>
                    </a:cubicBezTo>
                    <a:cubicBezTo>
                      <a:pt x="450" y="576"/>
                      <a:pt x="475" y="551"/>
                      <a:pt x="475" y="520"/>
                    </a:cubicBezTo>
                    <a:cubicBezTo>
                      <a:pt x="475" y="490"/>
                      <a:pt x="450" y="465"/>
                      <a:pt x="419" y="465"/>
                    </a:cubicBezTo>
                    <a:close/>
                    <a:moveTo>
                      <a:pt x="213" y="465"/>
                    </a:moveTo>
                    <a:cubicBezTo>
                      <a:pt x="182" y="465"/>
                      <a:pt x="157" y="490"/>
                      <a:pt x="157" y="520"/>
                    </a:cubicBezTo>
                    <a:cubicBezTo>
                      <a:pt x="157" y="551"/>
                      <a:pt x="182" y="576"/>
                      <a:pt x="213" y="576"/>
                    </a:cubicBezTo>
                    <a:cubicBezTo>
                      <a:pt x="243" y="576"/>
                      <a:pt x="268" y="551"/>
                      <a:pt x="268" y="520"/>
                    </a:cubicBezTo>
                    <a:cubicBezTo>
                      <a:pt x="268" y="490"/>
                      <a:pt x="243" y="465"/>
                      <a:pt x="213" y="465"/>
                    </a:cubicBezTo>
                    <a:close/>
                    <a:moveTo>
                      <a:pt x="169" y="315"/>
                    </a:moveTo>
                    <a:lnTo>
                      <a:pt x="186" y="331"/>
                    </a:lnTo>
                    <a:lnTo>
                      <a:pt x="191" y="326"/>
                    </a:lnTo>
                    <a:lnTo>
                      <a:pt x="178" y="313"/>
                    </a:lnTo>
                    <a:lnTo>
                      <a:pt x="329" y="313"/>
                    </a:lnTo>
                    <a:lnTo>
                      <a:pt x="329" y="305"/>
                    </a:lnTo>
                    <a:lnTo>
                      <a:pt x="178" y="305"/>
                    </a:lnTo>
                    <a:lnTo>
                      <a:pt x="191" y="292"/>
                    </a:lnTo>
                    <a:lnTo>
                      <a:pt x="186" y="287"/>
                    </a:lnTo>
                    <a:lnTo>
                      <a:pt x="169" y="303"/>
                    </a:lnTo>
                    <a:lnTo>
                      <a:pt x="163" y="309"/>
                    </a:lnTo>
                    <a:lnTo>
                      <a:pt x="169" y="315"/>
                    </a:lnTo>
                    <a:close/>
                    <a:moveTo>
                      <a:pt x="409" y="209"/>
                    </a:moveTo>
                    <a:lnTo>
                      <a:pt x="404" y="214"/>
                    </a:lnTo>
                    <a:lnTo>
                      <a:pt x="420" y="231"/>
                    </a:lnTo>
                    <a:lnTo>
                      <a:pt x="420" y="231"/>
                    </a:lnTo>
                    <a:lnTo>
                      <a:pt x="426" y="237"/>
                    </a:lnTo>
                    <a:lnTo>
                      <a:pt x="448" y="214"/>
                    </a:lnTo>
                    <a:lnTo>
                      <a:pt x="443" y="209"/>
                    </a:lnTo>
                    <a:lnTo>
                      <a:pt x="430" y="222"/>
                    </a:lnTo>
                    <a:lnTo>
                      <a:pt x="430" y="158"/>
                    </a:lnTo>
                    <a:lnTo>
                      <a:pt x="510" y="158"/>
                    </a:lnTo>
                    <a:cubicBezTo>
                      <a:pt x="532" y="158"/>
                      <a:pt x="549" y="140"/>
                      <a:pt x="549" y="119"/>
                    </a:cubicBezTo>
                    <a:lnTo>
                      <a:pt x="549" y="95"/>
                    </a:lnTo>
                    <a:cubicBezTo>
                      <a:pt x="549" y="73"/>
                      <a:pt x="532" y="56"/>
                      <a:pt x="510" y="56"/>
                    </a:cubicBezTo>
                    <a:lnTo>
                      <a:pt x="344" y="56"/>
                    </a:lnTo>
                    <a:cubicBezTo>
                      <a:pt x="323" y="56"/>
                      <a:pt x="305" y="73"/>
                      <a:pt x="305" y="95"/>
                    </a:cubicBezTo>
                    <a:lnTo>
                      <a:pt x="305" y="119"/>
                    </a:lnTo>
                    <a:cubicBezTo>
                      <a:pt x="305" y="140"/>
                      <a:pt x="323" y="158"/>
                      <a:pt x="344" y="158"/>
                    </a:cubicBezTo>
                    <a:lnTo>
                      <a:pt x="422" y="158"/>
                    </a:lnTo>
                    <a:lnTo>
                      <a:pt x="422" y="222"/>
                    </a:lnTo>
                    <a:lnTo>
                      <a:pt x="409" y="209"/>
                    </a:lnTo>
                    <a:close/>
                  </a:path>
                </a:pathLst>
              </a:custGeom>
              <a:solidFill>
                <a:srgbClr val="BFE2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0" name="Freeform 120"/>
              <p:cNvSpPr>
                <a:spLocks/>
              </p:cNvSpPr>
              <p:nvPr/>
            </p:nvSpPr>
            <p:spPr bwMode="auto">
              <a:xfrm>
                <a:off x="4451350" y="2497138"/>
                <a:ext cx="74613" cy="19050"/>
              </a:xfrm>
              <a:custGeom>
                <a:avLst/>
                <a:gdLst>
                  <a:gd name="T0" fmla="*/ 273 w 273"/>
                  <a:gd name="T1" fmla="*/ 71 h 71"/>
                  <a:gd name="T2" fmla="*/ 71 w 273"/>
                  <a:gd name="T3" fmla="*/ 71 h 71"/>
                  <a:gd name="T4" fmla="*/ 0 w 273"/>
                  <a:gd name="T5" fmla="*/ 0 h 71"/>
                  <a:gd name="T6" fmla="*/ 171 w 273"/>
                  <a:gd name="T7" fmla="*/ 0 h 71"/>
                  <a:gd name="T8" fmla="*/ 234 w 273"/>
                  <a:gd name="T9" fmla="*/ 0 h 71"/>
                  <a:gd name="T10" fmla="*/ 273 w 273"/>
                  <a:gd name="T11" fmla="*/ 39 h 71"/>
                  <a:gd name="T12" fmla="*/ 273 w 27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73" h="71">
                    <a:moveTo>
                      <a:pt x="273" y="71"/>
                    </a:moveTo>
                    <a:lnTo>
                      <a:pt x="71" y="71"/>
                    </a:lnTo>
                    <a:lnTo>
                      <a:pt x="0" y="0"/>
                    </a:lnTo>
                    <a:lnTo>
                      <a:pt x="171" y="0"/>
                    </a:lnTo>
                    <a:lnTo>
                      <a:pt x="234" y="0"/>
                    </a:lnTo>
                    <a:cubicBezTo>
                      <a:pt x="255" y="0"/>
                      <a:pt x="273" y="17"/>
                      <a:pt x="273" y="39"/>
                    </a:cubicBezTo>
                    <a:lnTo>
                      <a:pt x="273" y="71"/>
                    </a:lnTo>
                    <a:close/>
                  </a:path>
                </a:pathLst>
              </a:custGeom>
              <a:solidFill>
                <a:srgbClr val="717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1" name="Freeform 121"/>
              <p:cNvSpPr>
                <a:spLocks/>
              </p:cNvSpPr>
              <p:nvPr/>
            </p:nvSpPr>
            <p:spPr bwMode="auto">
              <a:xfrm>
                <a:off x="4445000" y="2297113"/>
                <a:ext cx="11113" cy="22225"/>
              </a:xfrm>
              <a:custGeom>
                <a:avLst/>
                <a:gdLst>
                  <a:gd name="T0" fmla="*/ 22 w 44"/>
                  <a:gd name="T1" fmla="*/ 79 h 79"/>
                  <a:gd name="T2" fmla="*/ 16 w 44"/>
                  <a:gd name="T3" fmla="*/ 73 h 79"/>
                  <a:gd name="T4" fmla="*/ 16 w 44"/>
                  <a:gd name="T5" fmla="*/ 73 h 79"/>
                  <a:gd name="T6" fmla="*/ 0 w 44"/>
                  <a:gd name="T7" fmla="*/ 56 h 79"/>
                  <a:gd name="T8" fmla="*/ 5 w 44"/>
                  <a:gd name="T9" fmla="*/ 51 h 79"/>
                  <a:gd name="T10" fmla="*/ 18 w 44"/>
                  <a:gd name="T11" fmla="*/ 64 h 79"/>
                  <a:gd name="T12" fmla="*/ 18 w 44"/>
                  <a:gd name="T13" fmla="*/ 0 h 79"/>
                  <a:gd name="T14" fmla="*/ 26 w 44"/>
                  <a:gd name="T15" fmla="*/ 0 h 79"/>
                  <a:gd name="T16" fmla="*/ 26 w 44"/>
                  <a:gd name="T17" fmla="*/ 64 h 79"/>
                  <a:gd name="T18" fmla="*/ 39 w 44"/>
                  <a:gd name="T19" fmla="*/ 51 h 79"/>
                  <a:gd name="T20" fmla="*/ 44 w 44"/>
                  <a:gd name="T21" fmla="*/ 56 h 79"/>
                  <a:gd name="T22" fmla="*/ 22 w 44"/>
                  <a:gd name="T23"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79">
                    <a:moveTo>
                      <a:pt x="22" y="79"/>
                    </a:moveTo>
                    <a:lnTo>
                      <a:pt x="16" y="73"/>
                    </a:lnTo>
                    <a:lnTo>
                      <a:pt x="16" y="73"/>
                    </a:lnTo>
                    <a:lnTo>
                      <a:pt x="0" y="56"/>
                    </a:lnTo>
                    <a:lnTo>
                      <a:pt x="5" y="51"/>
                    </a:lnTo>
                    <a:lnTo>
                      <a:pt x="18" y="64"/>
                    </a:lnTo>
                    <a:lnTo>
                      <a:pt x="18" y="0"/>
                    </a:lnTo>
                    <a:lnTo>
                      <a:pt x="26" y="0"/>
                    </a:lnTo>
                    <a:lnTo>
                      <a:pt x="26" y="64"/>
                    </a:lnTo>
                    <a:lnTo>
                      <a:pt x="39" y="51"/>
                    </a:lnTo>
                    <a:lnTo>
                      <a:pt x="44" y="56"/>
                    </a:lnTo>
                    <a:lnTo>
                      <a:pt x="22" y="79"/>
                    </a:lnTo>
                    <a:close/>
                  </a:path>
                </a:pathLst>
              </a:custGeom>
              <a:solidFill>
                <a:srgbClr val="9CC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2" name="Freeform 122"/>
              <p:cNvSpPr>
                <a:spLocks/>
              </p:cNvSpPr>
              <p:nvPr/>
            </p:nvSpPr>
            <p:spPr bwMode="auto">
              <a:xfrm>
                <a:off x="4445000" y="2351088"/>
                <a:ext cx="11113" cy="25400"/>
              </a:xfrm>
              <a:custGeom>
                <a:avLst/>
                <a:gdLst>
                  <a:gd name="T0" fmla="*/ 22 w 44"/>
                  <a:gd name="T1" fmla="*/ 94 h 94"/>
                  <a:gd name="T2" fmla="*/ 16 w 44"/>
                  <a:gd name="T3" fmla="*/ 89 h 94"/>
                  <a:gd name="T4" fmla="*/ 16 w 44"/>
                  <a:gd name="T5" fmla="*/ 89 h 94"/>
                  <a:gd name="T6" fmla="*/ 0 w 44"/>
                  <a:gd name="T7" fmla="*/ 72 h 94"/>
                  <a:gd name="T8" fmla="*/ 5 w 44"/>
                  <a:gd name="T9" fmla="*/ 67 h 94"/>
                  <a:gd name="T10" fmla="*/ 18 w 44"/>
                  <a:gd name="T11" fmla="*/ 79 h 94"/>
                  <a:gd name="T12" fmla="*/ 18 w 44"/>
                  <a:gd name="T13" fmla="*/ 0 h 94"/>
                  <a:gd name="T14" fmla="*/ 26 w 44"/>
                  <a:gd name="T15" fmla="*/ 0 h 94"/>
                  <a:gd name="T16" fmla="*/ 26 w 44"/>
                  <a:gd name="T17" fmla="*/ 79 h 94"/>
                  <a:gd name="T18" fmla="*/ 39 w 44"/>
                  <a:gd name="T19" fmla="*/ 67 h 94"/>
                  <a:gd name="T20" fmla="*/ 44 w 44"/>
                  <a:gd name="T21" fmla="*/ 72 h 94"/>
                  <a:gd name="T22" fmla="*/ 28 w 44"/>
                  <a:gd name="T23" fmla="*/ 89 h 94"/>
                  <a:gd name="T24" fmla="*/ 22 w 44"/>
                  <a:gd name="T25"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94">
                    <a:moveTo>
                      <a:pt x="22" y="94"/>
                    </a:moveTo>
                    <a:lnTo>
                      <a:pt x="16" y="89"/>
                    </a:lnTo>
                    <a:lnTo>
                      <a:pt x="16" y="89"/>
                    </a:lnTo>
                    <a:lnTo>
                      <a:pt x="0" y="72"/>
                    </a:lnTo>
                    <a:lnTo>
                      <a:pt x="5" y="67"/>
                    </a:lnTo>
                    <a:lnTo>
                      <a:pt x="18" y="79"/>
                    </a:lnTo>
                    <a:lnTo>
                      <a:pt x="18" y="0"/>
                    </a:lnTo>
                    <a:lnTo>
                      <a:pt x="26" y="0"/>
                    </a:lnTo>
                    <a:lnTo>
                      <a:pt x="26" y="79"/>
                    </a:lnTo>
                    <a:lnTo>
                      <a:pt x="39" y="67"/>
                    </a:lnTo>
                    <a:lnTo>
                      <a:pt x="44" y="72"/>
                    </a:lnTo>
                    <a:lnTo>
                      <a:pt x="28" y="89"/>
                    </a:lnTo>
                    <a:lnTo>
                      <a:pt x="22" y="94"/>
                    </a:lnTo>
                    <a:close/>
                  </a:path>
                </a:pathLst>
              </a:custGeom>
              <a:solidFill>
                <a:srgbClr val="9CC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3" name="Freeform 123"/>
              <p:cNvSpPr>
                <a:spLocks/>
              </p:cNvSpPr>
              <p:nvPr/>
            </p:nvSpPr>
            <p:spPr bwMode="auto">
              <a:xfrm>
                <a:off x="4337050" y="2366963"/>
                <a:ext cx="6350" cy="7937"/>
              </a:xfrm>
              <a:custGeom>
                <a:avLst/>
                <a:gdLst>
                  <a:gd name="T0" fmla="*/ 0 w 21"/>
                  <a:gd name="T1" fmla="*/ 27 h 27"/>
                  <a:gd name="T2" fmla="*/ 5 w 21"/>
                  <a:gd name="T3" fmla="*/ 10 h 27"/>
                  <a:gd name="T4" fmla="*/ 16 w 21"/>
                  <a:gd name="T5" fmla="*/ 0 h 27"/>
                  <a:gd name="T6" fmla="*/ 21 w 21"/>
                  <a:gd name="T7" fmla="*/ 5 h 27"/>
                  <a:gd name="T8" fmla="*/ 0 w 21"/>
                  <a:gd name="T9" fmla="*/ 27 h 27"/>
                </a:gdLst>
                <a:ahLst/>
                <a:cxnLst>
                  <a:cxn ang="0">
                    <a:pos x="T0" y="T1"/>
                  </a:cxn>
                  <a:cxn ang="0">
                    <a:pos x="T2" y="T3"/>
                  </a:cxn>
                  <a:cxn ang="0">
                    <a:pos x="T4" y="T5"/>
                  </a:cxn>
                  <a:cxn ang="0">
                    <a:pos x="T6" y="T7"/>
                  </a:cxn>
                  <a:cxn ang="0">
                    <a:pos x="T8" y="T9"/>
                  </a:cxn>
                </a:cxnLst>
                <a:rect l="0" t="0" r="r" b="b"/>
                <a:pathLst>
                  <a:path w="21" h="27">
                    <a:moveTo>
                      <a:pt x="0" y="27"/>
                    </a:moveTo>
                    <a:cubicBezTo>
                      <a:pt x="2" y="21"/>
                      <a:pt x="3" y="16"/>
                      <a:pt x="5" y="10"/>
                    </a:cubicBezTo>
                    <a:lnTo>
                      <a:pt x="16" y="0"/>
                    </a:lnTo>
                    <a:lnTo>
                      <a:pt x="21" y="5"/>
                    </a:lnTo>
                    <a:lnTo>
                      <a:pt x="0" y="27"/>
                    </a:lnTo>
                    <a:close/>
                  </a:path>
                </a:pathLst>
              </a:custGeom>
              <a:solidFill>
                <a:srgbClr val="9CC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4" name="Freeform 124"/>
              <p:cNvSpPr>
                <a:spLocks/>
              </p:cNvSpPr>
              <p:nvPr/>
            </p:nvSpPr>
            <p:spPr bwMode="auto">
              <a:xfrm>
                <a:off x="4359275" y="2351088"/>
                <a:ext cx="41275" cy="23812"/>
              </a:xfrm>
              <a:custGeom>
                <a:avLst/>
                <a:gdLst>
                  <a:gd name="T0" fmla="*/ 125 w 147"/>
                  <a:gd name="T1" fmla="*/ 87 h 87"/>
                  <a:gd name="T2" fmla="*/ 103 w 147"/>
                  <a:gd name="T3" fmla="*/ 64 h 87"/>
                  <a:gd name="T4" fmla="*/ 108 w 147"/>
                  <a:gd name="T5" fmla="*/ 59 h 87"/>
                  <a:gd name="T6" fmla="*/ 121 w 147"/>
                  <a:gd name="T7" fmla="*/ 72 h 87"/>
                  <a:gd name="T8" fmla="*/ 121 w 147"/>
                  <a:gd name="T9" fmla="*/ 31 h 87"/>
                  <a:gd name="T10" fmla="*/ 4 w 147"/>
                  <a:gd name="T11" fmla="*/ 31 h 87"/>
                  <a:gd name="T12" fmla="*/ 4 w 147"/>
                  <a:gd name="T13" fmla="*/ 31 h 87"/>
                  <a:gd name="T14" fmla="*/ 0 w 147"/>
                  <a:gd name="T15" fmla="*/ 31 h 87"/>
                  <a:gd name="T16" fmla="*/ 0 w 147"/>
                  <a:gd name="T17" fmla="*/ 0 h 87"/>
                  <a:gd name="T18" fmla="*/ 8 w 147"/>
                  <a:gd name="T19" fmla="*/ 0 h 87"/>
                  <a:gd name="T20" fmla="*/ 8 w 147"/>
                  <a:gd name="T21" fmla="*/ 24 h 87"/>
                  <a:gd name="T22" fmla="*/ 121 w 147"/>
                  <a:gd name="T23" fmla="*/ 24 h 87"/>
                  <a:gd name="T24" fmla="*/ 121 w 147"/>
                  <a:gd name="T25" fmla="*/ 24 h 87"/>
                  <a:gd name="T26" fmla="*/ 129 w 147"/>
                  <a:gd name="T27" fmla="*/ 24 h 87"/>
                  <a:gd name="T28" fmla="*/ 129 w 147"/>
                  <a:gd name="T29" fmla="*/ 24 h 87"/>
                  <a:gd name="T30" fmla="*/ 129 w 147"/>
                  <a:gd name="T31" fmla="*/ 24 h 87"/>
                  <a:gd name="T32" fmla="*/ 129 w 147"/>
                  <a:gd name="T33" fmla="*/ 31 h 87"/>
                  <a:gd name="T34" fmla="*/ 129 w 147"/>
                  <a:gd name="T35" fmla="*/ 31 h 87"/>
                  <a:gd name="T36" fmla="*/ 129 w 147"/>
                  <a:gd name="T37" fmla="*/ 72 h 87"/>
                  <a:gd name="T38" fmla="*/ 142 w 147"/>
                  <a:gd name="T39" fmla="*/ 59 h 87"/>
                  <a:gd name="T40" fmla="*/ 147 w 147"/>
                  <a:gd name="T41" fmla="*/ 64 h 87"/>
                  <a:gd name="T42" fmla="*/ 125 w 147"/>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7">
                    <a:moveTo>
                      <a:pt x="125" y="87"/>
                    </a:moveTo>
                    <a:lnTo>
                      <a:pt x="103" y="64"/>
                    </a:lnTo>
                    <a:lnTo>
                      <a:pt x="108" y="59"/>
                    </a:lnTo>
                    <a:lnTo>
                      <a:pt x="121" y="72"/>
                    </a:lnTo>
                    <a:lnTo>
                      <a:pt x="121" y="31"/>
                    </a:lnTo>
                    <a:lnTo>
                      <a:pt x="4" y="31"/>
                    </a:lnTo>
                    <a:lnTo>
                      <a:pt x="4" y="31"/>
                    </a:lnTo>
                    <a:lnTo>
                      <a:pt x="0" y="31"/>
                    </a:lnTo>
                    <a:lnTo>
                      <a:pt x="0" y="0"/>
                    </a:lnTo>
                    <a:lnTo>
                      <a:pt x="8" y="0"/>
                    </a:lnTo>
                    <a:lnTo>
                      <a:pt x="8" y="24"/>
                    </a:lnTo>
                    <a:lnTo>
                      <a:pt x="121" y="24"/>
                    </a:lnTo>
                    <a:lnTo>
                      <a:pt x="121" y="24"/>
                    </a:lnTo>
                    <a:lnTo>
                      <a:pt x="129" y="24"/>
                    </a:lnTo>
                    <a:lnTo>
                      <a:pt x="129" y="24"/>
                    </a:lnTo>
                    <a:lnTo>
                      <a:pt x="129" y="24"/>
                    </a:lnTo>
                    <a:lnTo>
                      <a:pt x="129" y="31"/>
                    </a:lnTo>
                    <a:lnTo>
                      <a:pt x="129" y="31"/>
                    </a:lnTo>
                    <a:lnTo>
                      <a:pt x="129" y="72"/>
                    </a:lnTo>
                    <a:lnTo>
                      <a:pt x="142" y="59"/>
                    </a:lnTo>
                    <a:lnTo>
                      <a:pt x="147" y="64"/>
                    </a:lnTo>
                    <a:lnTo>
                      <a:pt x="125" y="87"/>
                    </a:lnTo>
                    <a:close/>
                  </a:path>
                </a:pathLst>
              </a:custGeom>
              <a:solidFill>
                <a:srgbClr val="9CC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5" name="Freeform 125"/>
              <p:cNvSpPr>
                <a:spLocks/>
              </p:cNvSpPr>
              <p:nvPr/>
            </p:nvSpPr>
            <p:spPr bwMode="auto">
              <a:xfrm>
                <a:off x="4475163" y="2336800"/>
                <a:ext cx="25400" cy="3175"/>
              </a:xfrm>
              <a:custGeom>
                <a:avLst/>
                <a:gdLst>
                  <a:gd name="T0" fmla="*/ 83 w 88"/>
                  <a:gd name="T1" fmla="*/ 8 h 8"/>
                  <a:gd name="T2" fmla="*/ 0 w 88"/>
                  <a:gd name="T3" fmla="*/ 8 h 8"/>
                  <a:gd name="T4" fmla="*/ 0 w 88"/>
                  <a:gd name="T5" fmla="*/ 0 h 8"/>
                  <a:gd name="T6" fmla="*/ 88 w 88"/>
                  <a:gd name="T7" fmla="*/ 0 h 8"/>
                  <a:gd name="T8" fmla="*/ 83 w 88"/>
                  <a:gd name="T9" fmla="*/ 8 h 8"/>
                </a:gdLst>
                <a:ahLst/>
                <a:cxnLst>
                  <a:cxn ang="0">
                    <a:pos x="T0" y="T1"/>
                  </a:cxn>
                  <a:cxn ang="0">
                    <a:pos x="T2" y="T3"/>
                  </a:cxn>
                  <a:cxn ang="0">
                    <a:pos x="T4" y="T5"/>
                  </a:cxn>
                  <a:cxn ang="0">
                    <a:pos x="T6" y="T7"/>
                  </a:cxn>
                  <a:cxn ang="0">
                    <a:pos x="T8" y="T9"/>
                  </a:cxn>
                </a:cxnLst>
                <a:rect l="0" t="0" r="r" b="b"/>
                <a:pathLst>
                  <a:path w="88" h="8">
                    <a:moveTo>
                      <a:pt x="83" y="8"/>
                    </a:moveTo>
                    <a:lnTo>
                      <a:pt x="0" y="8"/>
                    </a:lnTo>
                    <a:lnTo>
                      <a:pt x="0" y="0"/>
                    </a:lnTo>
                    <a:lnTo>
                      <a:pt x="88" y="0"/>
                    </a:lnTo>
                    <a:cubicBezTo>
                      <a:pt x="86" y="3"/>
                      <a:pt x="85" y="5"/>
                      <a:pt x="83" y="8"/>
                    </a:cubicBezTo>
                    <a:close/>
                  </a:path>
                </a:pathLst>
              </a:custGeom>
              <a:solidFill>
                <a:srgbClr val="9CC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6" name="Freeform 126"/>
              <p:cNvSpPr>
                <a:spLocks/>
              </p:cNvSpPr>
              <p:nvPr/>
            </p:nvSpPr>
            <p:spPr bwMode="auto">
              <a:xfrm>
                <a:off x="4379913" y="2332038"/>
                <a:ext cx="44450" cy="12700"/>
              </a:xfrm>
              <a:custGeom>
                <a:avLst/>
                <a:gdLst>
                  <a:gd name="T0" fmla="*/ 23 w 166"/>
                  <a:gd name="T1" fmla="*/ 44 h 44"/>
                  <a:gd name="T2" fmla="*/ 6 w 166"/>
                  <a:gd name="T3" fmla="*/ 28 h 44"/>
                  <a:gd name="T4" fmla="*/ 6 w 166"/>
                  <a:gd name="T5" fmla="*/ 28 h 44"/>
                  <a:gd name="T6" fmla="*/ 0 w 166"/>
                  <a:gd name="T7" fmla="*/ 22 h 44"/>
                  <a:gd name="T8" fmla="*/ 6 w 166"/>
                  <a:gd name="T9" fmla="*/ 16 h 44"/>
                  <a:gd name="T10" fmla="*/ 23 w 166"/>
                  <a:gd name="T11" fmla="*/ 0 h 44"/>
                  <a:gd name="T12" fmla="*/ 28 w 166"/>
                  <a:gd name="T13" fmla="*/ 5 h 44"/>
                  <a:gd name="T14" fmla="*/ 15 w 166"/>
                  <a:gd name="T15" fmla="*/ 18 h 44"/>
                  <a:gd name="T16" fmla="*/ 166 w 166"/>
                  <a:gd name="T17" fmla="*/ 18 h 44"/>
                  <a:gd name="T18" fmla="*/ 166 w 166"/>
                  <a:gd name="T19" fmla="*/ 26 h 44"/>
                  <a:gd name="T20" fmla="*/ 15 w 166"/>
                  <a:gd name="T21" fmla="*/ 26 h 44"/>
                  <a:gd name="T22" fmla="*/ 28 w 166"/>
                  <a:gd name="T23" fmla="*/ 39 h 44"/>
                  <a:gd name="T24" fmla="*/ 23 w 166"/>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44">
                    <a:moveTo>
                      <a:pt x="23" y="44"/>
                    </a:moveTo>
                    <a:lnTo>
                      <a:pt x="6" y="28"/>
                    </a:lnTo>
                    <a:lnTo>
                      <a:pt x="6" y="28"/>
                    </a:lnTo>
                    <a:lnTo>
                      <a:pt x="0" y="22"/>
                    </a:lnTo>
                    <a:lnTo>
                      <a:pt x="6" y="16"/>
                    </a:lnTo>
                    <a:lnTo>
                      <a:pt x="23" y="0"/>
                    </a:lnTo>
                    <a:lnTo>
                      <a:pt x="28" y="5"/>
                    </a:lnTo>
                    <a:lnTo>
                      <a:pt x="15" y="18"/>
                    </a:lnTo>
                    <a:lnTo>
                      <a:pt x="166" y="18"/>
                    </a:lnTo>
                    <a:lnTo>
                      <a:pt x="166" y="26"/>
                    </a:lnTo>
                    <a:lnTo>
                      <a:pt x="15" y="26"/>
                    </a:lnTo>
                    <a:lnTo>
                      <a:pt x="28" y="39"/>
                    </a:lnTo>
                    <a:lnTo>
                      <a:pt x="23" y="44"/>
                    </a:lnTo>
                    <a:close/>
                  </a:path>
                </a:pathLst>
              </a:custGeom>
              <a:solidFill>
                <a:srgbClr val="9CC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7" name="Freeform 127"/>
              <p:cNvSpPr>
                <a:spLocks/>
              </p:cNvSpPr>
              <p:nvPr/>
            </p:nvSpPr>
            <p:spPr bwMode="auto">
              <a:xfrm>
                <a:off x="4335463" y="2381250"/>
                <a:ext cx="15875" cy="15875"/>
              </a:xfrm>
              <a:custGeom>
                <a:avLst/>
                <a:gdLst>
                  <a:gd name="T0" fmla="*/ 61 w 61"/>
                  <a:gd name="T1" fmla="*/ 61 h 61"/>
                  <a:gd name="T2" fmla="*/ 0 w 61"/>
                  <a:gd name="T3" fmla="*/ 0 h 61"/>
                  <a:gd name="T4" fmla="*/ 6 w 61"/>
                  <a:gd name="T5" fmla="*/ 0 h 61"/>
                  <a:gd name="T6" fmla="*/ 61 w 61"/>
                  <a:gd name="T7" fmla="*/ 55 h 61"/>
                  <a:gd name="T8" fmla="*/ 61 w 61"/>
                  <a:gd name="T9" fmla="*/ 61 h 61"/>
                </a:gdLst>
                <a:ahLst/>
                <a:cxnLst>
                  <a:cxn ang="0">
                    <a:pos x="T0" y="T1"/>
                  </a:cxn>
                  <a:cxn ang="0">
                    <a:pos x="T2" y="T3"/>
                  </a:cxn>
                  <a:cxn ang="0">
                    <a:pos x="T4" y="T5"/>
                  </a:cxn>
                  <a:cxn ang="0">
                    <a:pos x="T6" y="T7"/>
                  </a:cxn>
                  <a:cxn ang="0">
                    <a:pos x="T8" y="T9"/>
                  </a:cxn>
                </a:cxnLst>
                <a:rect l="0" t="0" r="r" b="b"/>
                <a:pathLst>
                  <a:path w="61" h="61">
                    <a:moveTo>
                      <a:pt x="61" y="61"/>
                    </a:moveTo>
                    <a:lnTo>
                      <a:pt x="0" y="0"/>
                    </a:lnTo>
                    <a:cubicBezTo>
                      <a:pt x="2" y="0"/>
                      <a:pt x="4" y="0"/>
                      <a:pt x="6" y="0"/>
                    </a:cubicBezTo>
                    <a:cubicBezTo>
                      <a:pt x="36" y="0"/>
                      <a:pt x="61" y="25"/>
                      <a:pt x="61" y="55"/>
                    </a:cubicBezTo>
                    <a:cubicBezTo>
                      <a:pt x="61" y="57"/>
                      <a:pt x="61" y="59"/>
                      <a:pt x="61" y="61"/>
                    </a:cubicBezTo>
                    <a:close/>
                  </a:path>
                </a:pathLst>
              </a:custGeom>
              <a:solidFill>
                <a:srgbClr val="A7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8" name="Oval 128"/>
              <p:cNvSpPr>
                <a:spLocks noChangeArrowheads="1"/>
              </p:cNvSpPr>
              <p:nvPr/>
            </p:nvSpPr>
            <p:spPr bwMode="auto">
              <a:xfrm>
                <a:off x="4378325" y="2381250"/>
                <a:ext cx="30163" cy="30162"/>
              </a:xfrm>
              <a:prstGeom prst="ellipse">
                <a:avLst/>
              </a:prstGeom>
              <a:solidFill>
                <a:srgbClr val="A7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59" name="Oval 129"/>
              <p:cNvSpPr>
                <a:spLocks noChangeArrowheads="1"/>
              </p:cNvSpPr>
              <p:nvPr/>
            </p:nvSpPr>
            <p:spPr bwMode="auto">
              <a:xfrm>
                <a:off x="4433888" y="2381250"/>
                <a:ext cx="30163" cy="30162"/>
              </a:xfrm>
              <a:prstGeom prst="ellipse">
                <a:avLst/>
              </a:prstGeom>
              <a:solidFill>
                <a:srgbClr val="A7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0" name="Freeform 130"/>
              <p:cNvSpPr>
                <a:spLocks/>
              </p:cNvSpPr>
              <p:nvPr/>
            </p:nvSpPr>
            <p:spPr bwMode="auto">
              <a:xfrm>
                <a:off x="4424363" y="2325688"/>
                <a:ext cx="50800" cy="25400"/>
              </a:xfrm>
              <a:custGeom>
                <a:avLst/>
                <a:gdLst>
                  <a:gd name="T0" fmla="*/ 189 w 189"/>
                  <a:gd name="T1" fmla="*/ 95 h 95"/>
                  <a:gd name="T2" fmla="*/ 101 w 189"/>
                  <a:gd name="T3" fmla="*/ 95 h 95"/>
                  <a:gd name="T4" fmla="*/ 93 w 189"/>
                  <a:gd name="T5" fmla="*/ 95 h 95"/>
                  <a:gd name="T6" fmla="*/ 0 w 189"/>
                  <a:gd name="T7" fmla="*/ 95 h 95"/>
                  <a:gd name="T8" fmla="*/ 0 w 189"/>
                  <a:gd name="T9" fmla="*/ 0 h 95"/>
                  <a:gd name="T10" fmla="*/ 189 w 189"/>
                  <a:gd name="T11" fmla="*/ 0 h 95"/>
                  <a:gd name="T12" fmla="*/ 189 w 189"/>
                  <a:gd name="T13" fmla="*/ 45 h 95"/>
                  <a:gd name="T14" fmla="*/ 189 w 189"/>
                  <a:gd name="T15" fmla="*/ 53 h 95"/>
                  <a:gd name="T16" fmla="*/ 189 w 18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95">
                    <a:moveTo>
                      <a:pt x="189" y="95"/>
                    </a:moveTo>
                    <a:lnTo>
                      <a:pt x="101" y="95"/>
                    </a:lnTo>
                    <a:lnTo>
                      <a:pt x="93" y="95"/>
                    </a:lnTo>
                    <a:lnTo>
                      <a:pt x="0" y="95"/>
                    </a:lnTo>
                    <a:lnTo>
                      <a:pt x="0" y="0"/>
                    </a:lnTo>
                    <a:lnTo>
                      <a:pt x="189" y="0"/>
                    </a:lnTo>
                    <a:lnTo>
                      <a:pt x="189" y="45"/>
                    </a:lnTo>
                    <a:lnTo>
                      <a:pt x="189" y="53"/>
                    </a:lnTo>
                    <a:lnTo>
                      <a:pt x="189" y="95"/>
                    </a:lnTo>
                    <a:close/>
                  </a:path>
                </a:pathLst>
              </a:custGeom>
              <a:solidFill>
                <a:srgbClr val="A7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1" name="Freeform 131"/>
              <p:cNvSpPr>
                <a:spLocks/>
              </p:cNvSpPr>
              <p:nvPr/>
            </p:nvSpPr>
            <p:spPr bwMode="auto">
              <a:xfrm>
                <a:off x="4344988" y="2325688"/>
                <a:ext cx="28575" cy="25400"/>
              </a:xfrm>
              <a:custGeom>
                <a:avLst/>
                <a:gdLst>
                  <a:gd name="T0" fmla="*/ 100 w 100"/>
                  <a:gd name="T1" fmla="*/ 95 h 95"/>
                  <a:gd name="T2" fmla="*/ 60 w 100"/>
                  <a:gd name="T3" fmla="*/ 95 h 95"/>
                  <a:gd name="T4" fmla="*/ 52 w 100"/>
                  <a:gd name="T5" fmla="*/ 95 h 95"/>
                  <a:gd name="T6" fmla="*/ 0 w 100"/>
                  <a:gd name="T7" fmla="*/ 95 h 95"/>
                  <a:gd name="T8" fmla="*/ 47 w 100"/>
                  <a:gd name="T9" fmla="*/ 0 h 95"/>
                  <a:gd name="T10" fmla="*/ 100 w 100"/>
                  <a:gd name="T11" fmla="*/ 0 h 95"/>
                  <a:gd name="T12" fmla="*/ 100 w 10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00" h="95">
                    <a:moveTo>
                      <a:pt x="100" y="95"/>
                    </a:moveTo>
                    <a:lnTo>
                      <a:pt x="60" y="95"/>
                    </a:lnTo>
                    <a:lnTo>
                      <a:pt x="52" y="95"/>
                    </a:lnTo>
                    <a:lnTo>
                      <a:pt x="0" y="95"/>
                    </a:lnTo>
                    <a:cubicBezTo>
                      <a:pt x="14" y="62"/>
                      <a:pt x="30" y="31"/>
                      <a:pt x="47" y="0"/>
                    </a:cubicBezTo>
                    <a:lnTo>
                      <a:pt x="100" y="0"/>
                    </a:lnTo>
                    <a:lnTo>
                      <a:pt x="100" y="95"/>
                    </a:lnTo>
                    <a:close/>
                  </a:path>
                </a:pathLst>
              </a:custGeom>
              <a:solidFill>
                <a:srgbClr val="A7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2" name="Freeform 132"/>
              <p:cNvSpPr>
                <a:spLocks/>
              </p:cNvSpPr>
              <p:nvPr/>
            </p:nvSpPr>
            <p:spPr bwMode="auto">
              <a:xfrm>
                <a:off x="4418013" y="2268538"/>
                <a:ext cx="66675" cy="28575"/>
              </a:xfrm>
              <a:custGeom>
                <a:avLst/>
                <a:gdLst>
                  <a:gd name="T0" fmla="*/ 205 w 244"/>
                  <a:gd name="T1" fmla="*/ 103 h 103"/>
                  <a:gd name="T2" fmla="*/ 125 w 244"/>
                  <a:gd name="T3" fmla="*/ 103 h 103"/>
                  <a:gd name="T4" fmla="*/ 117 w 244"/>
                  <a:gd name="T5" fmla="*/ 103 h 103"/>
                  <a:gd name="T6" fmla="*/ 39 w 244"/>
                  <a:gd name="T7" fmla="*/ 103 h 103"/>
                  <a:gd name="T8" fmla="*/ 0 w 244"/>
                  <a:gd name="T9" fmla="*/ 64 h 103"/>
                  <a:gd name="T10" fmla="*/ 0 w 244"/>
                  <a:gd name="T11" fmla="*/ 40 h 103"/>
                  <a:gd name="T12" fmla="*/ 39 w 244"/>
                  <a:gd name="T13" fmla="*/ 0 h 103"/>
                  <a:gd name="T14" fmla="*/ 205 w 244"/>
                  <a:gd name="T15" fmla="*/ 0 h 103"/>
                  <a:gd name="T16" fmla="*/ 244 w 244"/>
                  <a:gd name="T17" fmla="*/ 40 h 103"/>
                  <a:gd name="T18" fmla="*/ 244 w 244"/>
                  <a:gd name="T19" fmla="*/ 64 h 103"/>
                  <a:gd name="T20" fmla="*/ 205 w 244"/>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03">
                    <a:moveTo>
                      <a:pt x="205" y="103"/>
                    </a:moveTo>
                    <a:lnTo>
                      <a:pt x="125" y="103"/>
                    </a:lnTo>
                    <a:lnTo>
                      <a:pt x="117" y="103"/>
                    </a:lnTo>
                    <a:lnTo>
                      <a:pt x="39" y="103"/>
                    </a:lnTo>
                    <a:cubicBezTo>
                      <a:pt x="18" y="103"/>
                      <a:pt x="0" y="85"/>
                      <a:pt x="0" y="64"/>
                    </a:cubicBezTo>
                    <a:lnTo>
                      <a:pt x="0" y="40"/>
                    </a:lnTo>
                    <a:cubicBezTo>
                      <a:pt x="0" y="18"/>
                      <a:pt x="18" y="0"/>
                      <a:pt x="39" y="0"/>
                    </a:cubicBezTo>
                    <a:lnTo>
                      <a:pt x="205" y="0"/>
                    </a:lnTo>
                    <a:cubicBezTo>
                      <a:pt x="227" y="0"/>
                      <a:pt x="244" y="18"/>
                      <a:pt x="244" y="40"/>
                    </a:cubicBezTo>
                    <a:lnTo>
                      <a:pt x="244" y="64"/>
                    </a:lnTo>
                    <a:cubicBezTo>
                      <a:pt x="244" y="85"/>
                      <a:pt x="227" y="103"/>
                      <a:pt x="205" y="103"/>
                    </a:cubicBezTo>
                    <a:close/>
                  </a:path>
                </a:pathLst>
              </a:custGeom>
              <a:solidFill>
                <a:srgbClr val="A7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3" name="Freeform 133"/>
              <p:cNvSpPr>
                <a:spLocks/>
              </p:cNvSpPr>
              <p:nvPr/>
            </p:nvSpPr>
            <p:spPr bwMode="auto">
              <a:xfrm>
                <a:off x="4578350" y="2489200"/>
                <a:ext cx="22225" cy="25400"/>
              </a:xfrm>
              <a:custGeom>
                <a:avLst/>
                <a:gdLst>
                  <a:gd name="T0" fmla="*/ 83 w 83"/>
                  <a:gd name="T1" fmla="*/ 0 h 93"/>
                  <a:gd name="T2" fmla="*/ 83 w 83"/>
                  <a:gd name="T3" fmla="*/ 35 h 93"/>
                  <a:gd name="T4" fmla="*/ 83 w 83"/>
                  <a:gd name="T5" fmla="*/ 76 h 93"/>
                  <a:gd name="T6" fmla="*/ 83 w 83"/>
                  <a:gd name="T7" fmla="*/ 93 h 93"/>
                  <a:gd name="T8" fmla="*/ 0 w 83"/>
                  <a:gd name="T9" fmla="*/ 92 h 93"/>
                  <a:gd name="T10" fmla="*/ 0 w 83"/>
                  <a:gd name="T11" fmla="*/ 0 h 93"/>
                  <a:gd name="T12" fmla="*/ 83 w 8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83" h="93">
                    <a:moveTo>
                      <a:pt x="83" y="0"/>
                    </a:moveTo>
                    <a:lnTo>
                      <a:pt x="83" y="35"/>
                    </a:lnTo>
                    <a:lnTo>
                      <a:pt x="83" y="76"/>
                    </a:lnTo>
                    <a:lnTo>
                      <a:pt x="83" y="93"/>
                    </a:lnTo>
                    <a:lnTo>
                      <a:pt x="0" y="92"/>
                    </a:lnTo>
                    <a:lnTo>
                      <a:pt x="0" y="0"/>
                    </a:lnTo>
                    <a:lnTo>
                      <a:pt x="83" y="0"/>
                    </a:ln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4" name="Freeform 134"/>
              <p:cNvSpPr>
                <a:spLocks/>
              </p:cNvSpPr>
              <p:nvPr/>
            </p:nvSpPr>
            <p:spPr bwMode="auto">
              <a:xfrm>
                <a:off x="4567238" y="2525713"/>
                <a:ext cx="46038" cy="101600"/>
              </a:xfrm>
              <a:custGeom>
                <a:avLst/>
                <a:gdLst>
                  <a:gd name="T0" fmla="*/ 0 w 168"/>
                  <a:gd name="T1" fmla="*/ 0 h 370"/>
                  <a:gd name="T2" fmla="*/ 0 w 168"/>
                  <a:gd name="T3" fmla="*/ 286 h 370"/>
                  <a:gd name="T4" fmla="*/ 25 w 168"/>
                  <a:gd name="T5" fmla="*/ 345 h 370"/>
                  <a:gd name="T6" fmla="*/ 84 w 168"/>
                  <a:gd name="T7" fmla="*/ 370 h 370"/>
                  <a:gd name="T8" fmla="*/ 144 w 168"/>
                  <a:gd name="T9" fmla="*/ 345 h 370"/>
                  <a:gd name="T10" fmla="*/ 168 w 168"/>
                  <a:gd name="T11" fmla="*/ 286 h 370"/>
                  <a:gd name="T12" fmla="*/ 168 w 168"/>
                  <a:gd name="T13" fmla="*/ 0 h 370"/>
                  <a:gd name="T14" fmla="*/ 0 w 168"/>
                  <a:gd name="T15" fmla="*/ 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370">
                    <a:moveTo>
                      <a:pt x="0" y="0"/>
                    </a:moveTo>
                    <a:lnTo>
                      <a:pt x="0" y="286"/>
                    </a:lnTo>
                    <a:cubicBezTo>
                      <a:pt x="0" y="307"/>
                      <a:pt x="8" y="329"/>
                      <a:pt x="25" y="345"/>
                    </a:cubicBezTo>
                    <a:cubicBezTo>
                      <a:pt x="41" y="361"/>
                      <a:pt x="63" y="370"/>
                      <a:pt x="84" y="370"/>
                    </a:cubicBezTo>
                    <a:cubicBezTo>
                      <a:pt x="106" y="370"/>
                      <a:pt x="127" y="361"/>
                      <a:pt x="144" y="345"/>
                    </a:cubicBezTo>
                    <a:cubicBezTo>
                      <a:pt x="160" y="329"/>
                      <a:pt x="168" y="307"/>
                      <a:pt x="168" y="286"/>
                    </a:cubicBezTo>
                    <a:lnTo>
                      <a:pt x="168" y="0"/>
                    </a:lnTo>
                    <a:lnTo>
                      <a:pt x="0" y="0"/>
                    </a:lnTo>
                    <a:close/>
                  </a:path>
                </a:pathLst>
              </a:custGeom>
              <a:solidFill>
                <a:srgbClr val="F68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5" name="Freeform 135"/>
              <p:cNvSpPr>
                <a:spLocks/>
              </p:cNvSpPr>
              <p:nvPr/>
            </p:nvSpPr>
            <p:spPr bwMode="auto">
              <a:xfrm>
                <a:off x="4572000" y="2525713"/>
                <a:ext cx="20638" cy="96837"/>
              </a:xfrm>
              <a:custGeom>
                <a:avLst/>
                <a:gdLst>
                  <a:gd name="T0" fmla="*/ 67 w 79"/>
                  <a:gd name="T1" fmla="*/ 353 h 353"/>
                  <a:gd name="T2" fmla="*/ 19 w 79"/>
                  <a:gd name="T3" fmla="*/ 333 h 353"/>
                  <a:gd name="T4" fmla="*/ 0 w 79"/>
                  <a:gd name="T5" fmla="*/ 286 h 353"/>
                  <a:gd name="T6" fmla="*/ 0 w 79"/>
                  <a:gd name="T7" fmla="*/ 0 h 353"/>
                  <a:gd name="T8" fmla="*/ 23 w 79"/>
                  <a:gd name="T9" fmla="*/ 0 h 353"/>
                  <a:gd name="T10" fmla="*/ 23 w 79"/>
                  <a:gd name="T11" fmla="*/ 286 h 353"/>
                  <a:gd name="T12" fmla="*/ 36 w 79"/>
                  <a:gd name="T13" fmla="*/ 317 h 353"/>
                  <a:gd name="T14" fmla="*/ 67 w 79"/>
                  <a:gd name="T15" fmla="*/ 330 h 353"/>
                  <a:gd name="T16" fmla="*/ 67 w 79"/>
                  <a:gd name="T17" fmla="*/ 330 h 353"/>
                  <a:gd name="T18" fmla="*/ 79 w 79"/>
                  <a:gd name="T19" fmla="*/ 342 h 353"/>
                  <a:gd name="T20" fmla="*/ 76 w 79"/>
                  <a:gd name="T21" fmla="*/ 350 h 353"/>
                  <a:gd name="T22" fmla="*/ 67 w 79"/>
                  <a:gd name="T23"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353">
                    <a:moveTo>
                      <a:pt x="67" y="353"/>
                    </a:moveTo>
                    <a:cubicBezTo>
                      <a:pt x="49" y="353"/>
                      <a:pt x="32" y="346"/>
                      <a:pt x="19" y="333"/>
                    </a:cubicBezTo>
                    <a:cubicBezTo>
                      <a:pt x="7" y="321"/>
                      <a:pt x="0" y="304"/>
                      <a:pt x="0" y="286"/>
                    </a:cubicBezTo>
                    <a:lnTo>
                      <a:pt x="0" y="0"/>
                    </a:lnTo>
                    <a:lnTo>
                      <a:pt x="23" y="0"/>
                    </a:lnTo>
                    <a:lnTo>
                      <a:pt x="23" y="286"/>
                    </a:lnTo>
                    <a:cubicBezTo>
                      <a:pt x="23" y="298"/>
                      <a:pt x="27" y="309"/>
                      <a:pt x="36" y="317"/>
                    </a:cubicBezTo>
                    <a:cubicBezTo>
                      <a:pt x="44" y="325"/>
                      <a:pt x="55" y="330"/>
                      <a:pt x="67" y="330"/>
                    </a:cubicBezTo>
                    <a:lnTo>
                      <a:pt x="67" y="330"/>
                    </a:lnTo>
                    <a:cubicBezTo>
                      <a:pt x="74" y="330"/>
                      <a:pt x="79" y="335"/>
                      <a:pt x="79" y="342"/>
                    </a:cubicBezTo>
                    <a:cubicBezTo>
                      <a:pt x="79" y="345"/>
                      <a:pt x="78" y="348"/>
                      <a:pt x="76" y="350"/>
                    </a:cubicBezTo>
                    <a:cubicBezTo>
                      <a:pt x="74" y="352"/>
                      <a:pt x="71" y="353"/>
                      <a:pt x="67" y="353"/>
                    </a:cubicBezTo>
                    <a:close/>
                  </a:path>
                </a:pathLst>
              </a:custGeom>
              <a:solidFill>
                <a:srgbClr val="FDB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6" name="Freeform 136"/>
              <p:cNvSpPr>
                <a:spLocks/>
              </p:cNvSpPr>
              <p:nvPr/>
            </p:nvSpPr>
            <p:spPr bwMode="auto">
              <a:xfrm>
                <a:off x="4567238" y="2514600"/>
                <a:ext cx="46038" cy="11112"/>
              </a:xfrm>
              <a:custGeom>
                <a:avLst/>
                <a:gdLst>
                  <a:gd name="T0" fmla="*/ 168 w 168"/>
                  <a:gd name="T1" fmla="*/ 43 h 43"/>
                  <a:gd name="T2" fmla="*/ 0 w 168"/>
                  <a:gd name="T3" fmla="*/ 43 h 43"/>
                  <a:gd name="T4" fmla="*/ 0 w 168"/>
                  <a:gd name="T5" fmla="*/ 30 h 43"/>
                  <a:gd name="T6" fmla="*/ 9 w 168"/>
                  <a:gd name="T7" fmla="*/ 9 h 43"/>
                  <a:gd name="T8" fmla="*/ 30 w 168"/>
                  <a:gd name="T9" fmla="*/ 0 h 43"/>
                  <a:gd name="T10" fmla="*/ 139 w 168"/>
                  <a:gd name="T11" fmla="*/ 1 h 43"/>
                  <a:gd name="T12" fmla="*/ 160 w 168"/>
                  <a:gd name="T13" fmla="*/ 9 h 43"/>
                  <a:gd name="T14" fmla="*/ 168 w 168"/>
                  <a:gd name="T15" fmla="*/ 30 h 43"/>
                  <a:gd name="T16" fmla="*/ 168 w 16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43">
                    <a:moveTo>
                      <a:pt x="168" y="43"/>
                    </a:moveTo>
                    <a:lnTo>
                      <a:pt x="0" y="43"/>
                    </a:lnTo>
                    <a:lnTo>
                      <a:pt x="0" y="30"/>
                    </a:lnTo>
                    <a:cubicBezTo>
                      <a:pt x="0" y="22"/>
                      <a:pt x="3" y="15"/>
                      <a:pt x="9" y="9"/>
                    </a:cubicBezTo>
                    <a:cubicBezTo>
                      <a:pt x="15" y="3"/>
                      <a:pt x="22" y="0"/>
                      <a:pt x="30" y="0"/>
                    </a:cubicBezTo>
                    <a:lnTo>
                      <a:pt x="139" y="1"/>
                    </a:lnTo>
                    <a:cubicBezTo>
                      <a:pt x="147" y="0"/>
                      <a:pt x="154" y="3"/>
                      <a:pt x="160" y="9"/>
                    </a:cubicBezTo>
                    <a:cubicBezTo>
                      <a:pt x="165" y="15"/>
                      <a:pt x="168" y="22"/>
                      <a:pt x="168" y="30"/>
                    </a:cubicBezTo>
                    <a:lnTo>
                      <a:pt x="168" y="43"/>
                    </a:lnTo>
                    <a:close/>
                  </a:path>
                </a:pathLst>
              </a:custGeom>
              <a:solidFill>
                <a:srgbClr val="273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7" name="Freeform 137"/>
              <p:cNvSpPr>
                <a:spLocks/>
              </p:cNvSpPr>
              <p:nvPr/>
            </p:nvSpPr>
            <p:spPr bwMode="auto">
              <a:xfrm>
                <a:off x="4476750" y="2274888"/>
                <a:ext cx="227013" cy="227012"/>
              </a:xfrm>
              <a:custGeom>
                <a:avLst/>
                <a:gdLst>
                  <a:gd name="T0" fmla="*/ 686 w 834"/>
                  <a:gd name="T1" fmla="*/ 149 h 834"/>
                  <a:gd name="T2" fmla="*/ 149 w 834"/>
                  <a:gd name="T3" fmla="*/ 149 h 834"/>
                  <a:gd name="T4" fmla="*/ 149 w 834"/>
                  <a:gd name="T5" fmla="*/ 686 h 834"/>
                  <a:gd name="T6" fmla="*/ 686 w 834"/>
                  <a:gd name="T7" fmla="*/ 686 h 834"/>
                  <a:gd name="T8" fmla="*/ 686 w 834"/>
                  <a:gd name="T9" fmla="*/ 149 h 834"/>
                </a:gdLst>
                <a:ahLst/>
                <a:cxnLst>
                  <a:cxn ang="0">
                    <a:pos x="T0" y="T1"/>
                  </a:cxn>
                  <a:cxn ang="0">
                    <a:pos x="T2" y="T3"/>
                  </a:cxn>
                  <a:cxn ang="0">
                    <a:pos x="T4" y="T5"/>
                  </a:cxn>
                  <a:cxn ang="0">
                    <a:pos x="T6" y="T7"/>
                  </a:cxn>
                  <a:cxn ang="0">
                    <a:pos x="T8" y="T9"/>
                  </a:cxn>
                </a:cxnLst>
                <a:rect l="0" t="0" r="r" b="b"/>
                <a:pathLst>
                  <a:path w="834" h="834">
                    <a:moveTo>
                      <a:pt x="686" y="149"/>
                    </a:moveTo>
                    <a:cubicBezTo>
                      <a:pt x="538" y="0"/>
                      <a:pt x="297" y="0"/>
                      <a:pt x="149" y="149"/>
                    </a:cubicBezTo>
                    <a:cubicBezTo>
                      <a:pt x="0" y="297"/>
                      <a:pt x="0" y="538"/>
                      <a:pt x="149" y="686"/>
                    </a:cubicBezTo>
                    <a:cubicBezTo>
                      <a:pt x="297" y="834"/>
                      <a:pt x="538" y="834"/>
                      <a:pt x="686" y="686"/>
                    </a:cubicBezTo>
                    <a:cubicBezTo>
                      <a:pt x="834" y="538"/>
                      <a:pt x="834" y="297"/>
                      <a:pt x="686" y="149"/>
                    </a:cubicBezTo>
                    <a:close/>
                  </a:path>
                </a:pathLst>
              </a:custGeom>
              <a:solidFill>
                <a:srgbClr val="273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8" name="Freeform 138"/>
              <p:cNvSpPr>
                <a:spLocks/>
              </p:cNvSpPr>
              <p:nvPr/>
            </p:nvSpPr>
            <p:spPr bwMode="auto">
              <a:xfrm>
                <a:off x="4489450" y="2287588"/>
                <a:ext cx="201613" cy="201612"/>
              </a:xfrm>
              <a:custGeom>
                <a:avLst/>
                <a:gdLst>
                  <a:gd name="T0" fmla="*/ 611 w 743"/>
                  <a:gd name="T1" fmla="*/ 611 h 743"/>
                  <a:gd name="T2" fmla="*/ 132 w 743"/>
                  <a:gd name="T3" fmla="*/ 611 h 743"/>
                  <a:gd name="T4" fmla="*/ 132 w 743"/>
                  <a:gd name="T5" fmla="*/ 132 h 743"/>
                  <a:gd name="T6" fmla="*/ 611 w 743"/>
                  <a:gd name="T7" fmla="*/ 132 h 743"/>
                  <a:gd name="T8" fmla="*/ 611 w 743"/>
                  <a:gd name="T9" fmla="*/ 611 h 743"/>
                </a:gdLst>
                <a:ahLst/>
                <a:cxnLst>
                  <a:cxn ang="0">
                    <a:pos x="T0" y="T1"/>
                  </a:cxn>
                  <a:cxn ang="0">
                    <a:pos x="T2" y="T3"/>
                  </a:cxn>
                  <a:cxn ang="0">
                    <a:pos x="T4" y="T5"/>
                  </a:cxn>
                  <a:cxn ang="0">
                    <a:pos x="T6" y="T7"/>
                  </a:cxn>
                  <a:cxn ang="0">
                    <a:pos x="T8" y="T9"/>
                  </a:cxn>
                </a:cxnLst>
                <a:rect l="0" t="0" r="r" b="b"/>
                <a:pathLst>
                  <a:path w="743" h="743">
                    <a:moveTo>
                      <a:pt x="611" y="611"/>
                    </a:moveTo>
                    <a:cubicBezTo>
                      <a:pt x="479" y="743"/>
                      <a:pt x="264" y="743"/>
                      <a:pt x="132" y="611"/>
                    </a:cubicBezTo>
                    <a:cubicBezTo>
                      <a:pt x="0" y="479"/>
                      <a:pt x="0" y="264"/>
                      <a:pt x="132" y="132"/>
                    </a:cubicBezTo>
                    <a:cubicBezTo>
                      <a:pt x="264" y="0"/>
                      <a:pt x="479" y="0"/>
                      <a:pt x="611" y="132"/>
                    </a:cubicBezTo>
                    <a:cubicBezTo>
                      <a:pt x="743" y="264"/>
                      <a:pt x="743" y="479"/>
                      <a:pt x="611" y="611"/>
                    </a:cubicBezTo>
                    <a:close/>
                  </a:path>
                </a:pathLst>
              </a:custGeom>
              <a:solidFill>
                <a:srgbClr val="5D6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69" name="Oval 139"/>
              <p:cNvSpPr>
                <a:spLocks noChangeArrowheads="1"/>
              </p:cNvSpPr>
              <p:nvPr/>
            </p:nvSpPr>
            <p:spPr bwMode="auto">
              <a:xfrm>
                <a:off x="4503738" y="2301875"/>
                <a:ext cx="173038" cy="173037"/>
              </a:xfrm>
              <a:prstGeom prst="ellipse">
                <a:avLst/>
              </a:prstGeom>
              <a:solidFill>
                <a:srgbClr val="F1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0" name="Oval 140"/>
              <p:cNvSpPr>
                <a:spLocks noChangeArrowheads="1"/>
              </p:cNvSpPr>
              <p:nvPr/>
            </p:nvSpPr>
            <p:spPr bwMode="auto">
              <a:xfrm>
                <a:off x="4527550" y="2325688"/>
                <a:ext cx="123825" cy="125412"/>
              </a:xfrm>
              <a:prstGeom prst="ellipse">
                <a:avLst/>
              </a:prstGeom>
              <a:solidFill>
                <a:srgbClr val="C1D2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1" name="Oval 141"/>
              <p:cNvSpPr>
                <a:spLocks noChangeArrowheads="1"/>
              </p:cNvSpPr>
              <p:nvPr/>
            </p:nvSpPr>
            <p:spPr bwMode="auto">
              <a:xfrm>
                <a:off x="4557713" y="2357438"/>
                <a:ext cx="63500" cy="63500"/>
              </a:xfrm>
              <a:prstGeom prst="ellipse">
                <a:avLst/>
              </a:pr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2" name="Freeform 142"/>
              <p:cNvSpPr>
                <a:spLocks/>
              </p:cNvSpPr>
              <p:nvPr/>
            </p:nvSpPr>
            <p:spPr bwMode="auto">
              <a:xfrm>
                <a:off x="4530725" y="2330450"/>
                <a:ext cx="31750" cy="30162"/>
              </a:xfrm>
              <a:custGeom>
                <a:avLst/>
                <a:gdLst>
                  <a:gd name="T0" fmla="*/ 15 w 115"/>
                  <a:gd name="T1" fmla="*/ 108 h 108"/>
                  <a:gd name="T2" fmla="*/ 31 w 115"/>
                  <a:gd name="T3" fmla="*/ 24 h 108"/>
                  <a:gd name="T4" fmla="*/ 85 w 115"/>
                  <a:gd name="T5" fmla="*/ 0 h 108"/>
                  <a:gd name="T6" fmla="*/ 115 w 115"/>
                  <a:gd name="T7" fmla="*/ 8 h 108"/>
                  <a:gd name="T8" fmla="*/ 15 w 115"/>
                  <a:gd name="T9" fmla="*/ 108 h 108"/>
                </a:gdLst>
                <a:ahLst/>
                <a:cxnLst>
                  <a:cxn ang="0">
                    <a:pos x="T0" y="T1"/>
                  </a:cxn>
                  <a:cxn ang="0">
                    <a:pos x="T2" y="T3"/>
                  </a:cxn>
                  <a:cxn ang="0">
                    <a:pos x="T4" y="T5"/>
                  </a:cxn>
                  <a:cxn ang="0">
                    <a:pos x="T6" y="T7"/>
                  </a:cxn>
                  <a:cxn ang="0">
                    <a:pos x="T8" y="T9"/>
                  </a:cxn>
                </a:cxnLst>
                <a:rect l="0" t="0" r="r" b="b"/>
                <a:pathLst>
                  <a:path w="115" h="108">
                    <a:moveTo>
                      <a:pt x="15" y="108"/>
                    </a:moveTo>
                    <a:cubicBezTo>
                      <a:pt x="0" y="85"/>
                      <a:pt x="6" y="49"/>
                      <a:pt x="31" y="24"/>
                    </a:cubicBezTo>
                    <a:cubicBezTo>
                      <a:pt x="47" y="8"/>
                      <a:pt x="67" y="0"/>
                      <a:pt x="85" y="0"/>
                    </a:cubicBezTo>
                    <a:cubicBezTo>
                      <a:pt x="96" y="0"/>
                      <a:pt x="106" y="3"/>
                      <a:pt x="115" y="8"/>
                    </a:cubicBezTo>
                    <a:cubicBezTo>
                      <a:pt x="72" y="30"/>
                      <a:pt x="37" y="65"/>
                      <a:pt x="15" y="108"/>
                    </a:cubicBezTo>
                    <a:close/>
                  </a:path>
                </a:pathLst>
              </a:custGeom>
              <a:solidFill>
                <a:srgbClr val="F9FC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3" name="Freeform 143"/>
              <p:cNvSpPr>
                <a:spLocks/>
              </p:cNvSpPr>
              <p:nvPr/>
            </p:nvSpPr>
            <p:spPr bwMode="auto">
              <a:xfrm>
                <a:off x="4533900" y="2333625"/>
                <a:ext cx="34925" cy="31750"/>
              </a:xfrm>
              <a:custGeom>
                <a:avLst/>
                <a:gdLst>
                  <a:gd name="T0" fmla="*/ 40 w 127"/>
                  <a:gd name="T1" fmla="*/ 119 h 119"/>
                  <a:gd name="T2" fmla="*/ 5 w 127"/>
                  <a:gd name="T3" fmla="*/ 106 h 119"/>
                  <a:gd name="T4" fmla="*/ 0 w 127"/>
                  <a:gd name="T5" fmla="*/ 100 h 119"/>
                  <a:gd name="T6" fmla="*/ 100 w 127"/>
                  <a:gd name="T7" fmla="*/ 0 h 119"/>
                  <a:gd name="T8" fmla="*/ 106 w 127"/>
                  <a:gd name="T9" fmla="*/ 5 h 119"/>
                  <a:gd name="T10" fmla="*/ 95 w 127"/>
                  <a:gd name="T11" fmla="*/ 95 h 119"/>
                  <a:gd name="T12" fmla="*/ 40 w 12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27" h="119">
                    <a:moveTo>
                      <a:pt x="40" y="119"/>
                    </a:moveTo>
                    <a:cubicBezTo>
                      <a:pt x="27" y="119"/>
                      <a:pt x="15" y="115"/>
                      <a:pt x="5" y="106"/>
                    </a:cubicBezTo>
                    <a:cubicBezTo>
                      <a:pt x="4" y="104"/>
                      <a:pt x="2" y="102"/>
                      <a:pt x="0" y="100"/>
                    </a:cubicBezTo>
                    <a:cubicBezTo>
                      <a:pt x="22" y="57"/>
                      <a:pt x="57" y="22"/>
                      <a:pt x="100" y="0"/>
                    </a:cubicBezTo>
                    <a:cubicBezTo>
                      <a:pt x="102" y="2"/>
                      <a:pt x="104" y="4"/>
                      <a:pt x="106" y="5"/>
                    </a:cubicBezTo>
                    <a:cubicBezTo>
                      <a:pt x="127" y="27"/>
                      <a:pt x="123" y="67"/>
                      <a:pt x="95" y="95"/>
                    </a:cubicBezTo>
                    <a:cubicBezTo>
                      <a:pt x="79" y="111"/>
                      <a:pt x="59" y="119"/>
                      <a:pt x="40" y="119"/>
                    </a:cubicBezTo>
                    <a:close/>
                  </a:path>
                </a:pathLst>
              </a:custGeom>
              <a:solidFill>
                <a:srgbClr val="EE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sp>
            <p:nvSpPr>
              <p:cNvPr id="274" name="Freeform 144"/>
              <p:cNvSpPr>
                <a:spLocks/>
              </p:cNvSpPr>
              <p:nvPr/>
            </p:nvSpPr>
            <p:spPr bwMode="auto">
              <a:xfrm>
                <a:off x="4568825" y="2368550"/>
                <a:ext cx="17463" cy="15875"/>
              </a:xfrm>
              <a:custGeom>
                <a:avLst/>
                <a:gdLst>
                  <a:gd name="T0" fmla="*/ 27 w 68"/>
                  <a:gd name="T1" fmla="*/ 60 h 60"/>
                  <a:gd name="T2" fmla="*/ 11 w 68"/>
                  <a:gd name="T3" fmla="*/ 54 h 60"/>
                  <a:gd name="T4" fmla="*/ 16 w 68"/>
                  <a:gd name="T5" fmla="*/ 11 h 60"/>
                  <a:gd name="T6" fmla="*/ 41 w 68"/>
                  <a:gd name="T7" fmla="*/ 0 h 60"/>
                  <a:gd name="T8" fmla="*/ 58 w 68"/>
                  <a:gd name="T9" fmla="*/ 6 h 60"/>
                  <a:gd name="T10" fmla="*/ 53 w 68"/>
                  <a:gd name="T11" fmla="*/ 49 h 60"/>
                  <a:gd name="T12" fmla="*/ 27 w 6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68" h="60">
                    <a:moveTo>
                      <a:pt x="27" y="60"/>
                    </a:moveTo>
                    <a:cubicBezTo>
                      <a:pt x="21" y="60"/>
                      <a:pt x="15" y="58"/>
                      <a:pt x="11" y="54"/>
                    </a:cubicBezTo>
                    <a:cubicBezTo>
                      <a:pt x="0" y="43"/>
                      <a:pt x="3" y="25"/>
                      <a:pt x="16" y="11"/>
                    </a:cubicBezTo>
                    <a:cubicBezTo>
                      <a:pt x="23" y="4"/>
                      <a:pt x="33" y="0"/>
                      <a:pt x="41" y="0"/>
                    </a:cubicBezTo>
                    <a:cubicBezTo>
                      <a:pt x="47" y="0"/>
                      <a:pt x="53" y="2"/>
                      <a:pt x="58" y="6"/>
                    </a:cubicBezTo>
                    <a:cubicBezTo>
                      <a:pt x="68" y="17"/>
                      <a:pt x="66" y="36"/>
                      <a:pt x="53" y="49"/>
                    </a:cubicBezTo>
                    <a:cubicBezTo>
                      <a:pt x="45" y="56"/>
                      <a:pt x="36" y="60"/>
                      <a:pt x="27" y="60"/>
                    </a:cubicBezTo>
                    <a:close/>
                  </a:path>
                </a:pathLst>
              </a:custGeom>
              <a:solidFill>
                <a:srgbClr val="D6E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dirty="0">
                  <a:solidFill>
                    <a:srgbClr val="50B3CF"/>
                  </a:solidFill>
                </a:endParaRPr>
              </a:p>
            </p:txBody>
          </p:sp>
        </p:grpSp>
      </p:grpSp>
      <p:sp>
        <p:nvSpPr>
          <p:cNvPr id="4" name="Rectangle 3"/>
          <p:cNvSpPr/>
          <p:nvPr/>
        </p:nvSpPr>
        <p:spPr>
          <a:xfrm>
            <a:off x="0" y="822857"/>
            <a:ext cx="2921000" cy="3836456"/>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Oval 6"/>
          <p:cNvSpPr/>
          <p:nvPr/>
        </p:nvSpPr>
        <p:spPr>
          <a:xfrm>
            <a:off x="542247" y="1100052"/>
            <a:ext cx="1250130" cy="1250130"/>
          </a:xfrm>
          <a:prstGeom prst="ellipse">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17" name="Oval 316"/>
          <p:cNvSpPr/>
          <p:nvPr/>
        </p:nvSpPr>
        <p:spPr>
          <a:xfrm>
            <a:off x="1584561" y="1882938"/>
            <a:ext cx="1250130" cy="125013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10" name="Group 9"/>
          <p:cNvGrpSpPr/>
          <p:nvPr/>
        </p:nvGrpSpPr>
        <p:grpSpPr>
          <a:xfrm>
            <a:off x="1800340" y="1980070"/>
            <a:ext cx="815929" cy="528708"/>
            <a:chOff x="1700720" y="1985075"/>
            <a:chExt cx="827485" cy="536196"/>
          </a:xfrm>
        </p:grpSpPr>
        <p:sp>
          <p:nvSpPr>
            <p:cNvPr id="319" name="TextBox 318"/>
            <p:cNvSpPr txBox="1"/>
            <p:nvPr/>
          </p:nvSpPr>
          <p:spPr>
            <a:xfrm>
              <a:off x="1700720" y="1985075"/>
              <a:ext cx="827485" cy="436989"/>
            </a:xfrm>
            <a:prstGeom prst="rect">
              <a:avLst/>
            </a:prstGeom>
            <a:noFill/>
          </p:spPr>
          <p:txBody>
            <a:bodyPr wrap="none" lIns="0" tIns="0" rIns="0" bIns="0" rtlCol="0">
              <a:spAutoFit/>
            </a:bodyPr>
            <a:lstStyle/>
            <a:p>
              <a:r>
                <a:rPr lang="en-US" sz="2800" b="1" dirty="0" smtClean="0">
                  <a:solidFill>
                    <a:prstClr val="white"/>
                  </a:solidFill>
                  <a:latin typeface="Calibri" panose="020F0502020204030204" pitchFamily="34" charset="0"/>
                  <a:cs typeface="Calibri" panose="020F0502020204030204" pitchFamily="34" charset="0"/>
                </a:rPr>
                <a:t>1 MN</a:t>
              </a:r>
              <a:endParaRPr lang="en-US" sz="2800" b="1" dirty="0">
                <a:solidFill>
                  <a:prstClr val="white"/>
                </a:solidFill>
                <a:latin typeface="Calibri" panose="020F0502020204030204" pitchFamily="34" charset="0"/>
                <a:cs typeface="Calibri" panose="020F0502020204030204" pitchFamily="34" charset="0"/>
              </a:endParaRPr>
            </a:p>
          </p:txBody>
        </p:sp>
        <p:sp>
          <p:nvSpPr>
            <p:cNvPr id="320" name="TextBox 319"/>
            <p:cNvSpPr txBox="1"/>
            <p:nvPr/>
          </p:nvSpPr>
          <p:spPr>
            <a:xfrm>
              <a:off x="1895152" y="2336605"/>
              <a:ext cx="420180" cy="184666"/>
            </a:xfrm>
            <a:prstGeom prst="rect">
              <a:avLst/>
            </a:prstGeom>
            <a:noFill/>
          </p:spPr>
          <p:txBody>
            <a:bodyPr wrap="none" lIns="0" tIns="0" rIns="0" bIns="0" rtlCol="0">
              <a:spAutoFit/>
            </a:bodyPr>
            <a:lstStyle/>
            <a:p>
              <a:pPr algn="ctr"/>
              <a:r>
                <a:rPr lang="en-US" sz="1200" dirty="0">
                  <a:solidFill>
                    <a:prstClr val="white"/>
                  </a:solidFill>
                  <a:latin typeface="Calibri" panose="020F0502020204030204" pitchFamily="34" charset="0"/>
                  <a:cs typeface="Calibri" panose="020F0502020204030204" pitchFamily="34" charset="0"/>
                </a:rPr>
                <a:t>Clients</a:t>
              </a:r>
            </a:p>
          </p:txBody>
        </p:sp>
      </p:grpSp>
      <p:sp>
        <p:nvSpPr>
          <p:cNvPr id="323" name="Oval 322"/>
          <p:cNvSpPr/>
          <p:nvPr/>
        </p:nvSpPr>
        <p:spPr>
          <a:xfrm>
            <a:off x="431588" y="2468342"/>
            <a:ext cx="1152518" cy="115251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8" name="Group 7"/>
          <p:cNvGrpSpPr/>
          <p:nvPr/>
        </p:nvGrpSpPr>
        <p:grpSpPr>
          <a:xfrm>
            <a:off x="690410" y="1340768"/>
            <a:ext cx="953807" cy="586612"/>
            <a:chOff x="932884" y="1441252"/>
            <a:chExt cx="967316" cy="594920"/>
          </a:xfrm>
        </p:grpSpPr>
        <p:sp>
          <p:nvSpPr>
            <p:cNvPr id="315" name="TextBox 314"/>
            <p:cNvSpPr txBox="1"/>
            <p:nvPr/>
          </p:nvSpPr>
          <p:spPr>
            <a:xfrm>
              <a:off x="932884" y="1851506"/>
              <a:ext cx="967316" cy="184666"/>
            </a:xfrm>
            <a:prstGeom prst="rect">
              <a:avLst/>
            </a:prstGeom>
            <a:noFill/>
          </p:spPr>
          <p:txBody>
            <a:bodyPr wrap="none" lIns="0" tIns="0" rIns="0" bIns="0" rtlCol="0">
              <a:spAutoFit/>
            </a:bodyPr>
            <a:lstStyle/>
            <a:p>
              <a:pPr algn="ctr"/>
              <a:r>
                <a:rPr lang="en-US" sz="1200" dirty="0">
                  <a:solidFill>
                    <a:prstClr val="white"/>
                  </a:solidFill>
                  <a:latin typeface="Calibri" panose="020F0502020204030204" pitchFamily="34" charset="0"/>
                  <a:cs typeface="Calibri" panose="020F0502020204030204" pitchFamily="34" charset="0"/>
                </a:rPr>
                <a:t>Source Systems</a:t>
              </a:r>
            </a:p>
          </p:txBody>
        </p:sp>
        <p:sp>
          <p:nvSpPr>
            <p:cNvPr id="6" name="TextBox 5"/>
            <p:cNvSpPr txBox="1"/>
            <p:nvPr/>
          </p:nvSpPr>
          <p:spPr>
            <a:xfrm>
              <a:off x="1144032" y="1441252"/>
              <a:ext cx="367410" cy="436989"/>
            </a:xfrm>
            <a:prstGeom prst="rect">
              <a:avLst/>
            </a:prstGeom>
            <a:noFill/>
          </p:spPr>
          <p:txBody>
            <a:bodyPr wrap="none" lIns="0" tIns="0" rIns="0" bIns="0" rtlCol="0">
              <a:spAutoFit/>
            </a:bodyPr>
            <a:lstStyle/>
            <a:p>
              <a:r>
                <a:rPr lang="en-US" sz="2800" b="1" dirty="0">
                  <a:solidFill>
                    <a:prstClr val="white"/>
                  </a:solidFill>
                  <a:latin typeface="Calibri" panose="020F0502020204030204" pitchFamily="34" charset="0"/>
                  <a:cs typeface="Calibri" panose="020F0502020204030204" pitchFamily="34" charset="0"/>
                </a:rPr>
                <a:t>5</a:t>
              </a:r>
              <a:r>
                <a:rPr lang="en-US" sz="2800" b="1" dirty="0" smtClean="0">
                  <a:solidFill>
                    <a:prstClr val="white"/>
                  </a:solidFill>
                  <a:latin typeface="Calibri" panose="020F0502020204030204" pitchFamily="34" charset="0"/>
                  <a:cs typeface="Calibri" panose="020F0502020204030204" pitchFamily="34" charset="0"/>
                </a:rPr>
                <a:t>+</a:t>
              </a:r>
              <a:endParaRPr lang="en-US" sz="2800" b="1" dirty="0">
                <a:solidFill>
                  <a:prstClr val="white"/>
                </a:solidFill>
                <a:latin typeface="Calibri" panose="020F0502020204030204" pitchFamily="34" charset="0"/>
                <a:cs typeface="Calibri" panose="020F0502020204030204" pitchFamily="34" charset="0"/>
              </a:endParaRPr>
            </a:p>
          </p:txBody>
        </p:sp>
      </p:grpSp>
      <p:sp>
        <p:nvSpPr>
          <p:cNvPr id="335" name="Oval 334"/>
          <p:cNvSpPr/>
          <p:nvPr/>
        </p:nvSpPr>
        <p:spPr>
          <a:xfrm>
            <a:off x="1857228" y="1167949"/>
            <a:ext cx="621562" cy="621562"/>
          </a:xfrm>
          <a:prstGeom prst="ellipse">
            <a:avLst/>
          </a:prstGeom>
          <a:solidFill>
            <a:schemeClr val="accent2">
              <a:alpha val="50196"/>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6" name="Oval 335"/>
          <p:cNvSpPr/>
          <p:nvPr/>
        </p:nvSpPr>
        <p:spPr>
          <a:xfrm>
            <a:off x="161675" y="2112006"/>
            <a:ext cx="525927" cy="525927"/>
          </a:xfrm>
          <a:prstGeom prst="ellipse">
            <a:avLst/>
          </a:prstGeom>
          <a:solidFill>
            <a:srgbClr val="2E8EA9">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4" name="Freeform 105"/>
          <p:cNvSpPr>
            <a:spLocks noEditPoints="1"/>
          </p:cNvSpPr>
          <p:nvPr/>
        </p:nvSpPr>
        <p:spPr bwMode="auto">
          <a:xfrm>
            <a:off x="1931246" y="1270982"/>
            <a:ext cx="473525" cy="390984"/>
          </a:xfrm>
          <a:custGeom>
            <a:avLst/>
            <a:gdLst>
              <a:gd name="T0" fmla="*/ 260 w 287"/>
              <a:gd name="T1" fmla="*/ 78 h 237"/>
              <a:gd name="T2" fmla="*/ 244 w 287"/>
              <a:gd name="T3" fmla="*/ 94 h 237"/>
              <a:gd name="T4" fmla="*/ 260 w 287"/>
              <a:gd name="T5" fmla="*/ 111 h 237"/>
              <a:gd name="T6" fmla="*/ 277 w 287"/>
              <a:gd name="T7" fmla="*/ 94 h 237"/>
              <a:gd name="T8" fmla="*/ 260 w 287"/>
              <a:gd name="T9" fmla="*/ 78 h 237"/>
              <a:gd name="T10" fmla="*/ 27 w 287"/>
              <a:gd name="T11" fmla="*/ 78 h 237"/>
              <a:gd name="T12" fmla="*/ 11 w 287"/>
              <a:gd name="T13" fmla="*/ 94 h 237"/>
              <a:gd name="T14" fmla="*/ 27 w 287"/>
              <a:gd name="T15" fmla="*/ 111 h 237"/>
              <a:gd name="T16" fmla="*/ 43 w 287"/>
              <a:gd name="T17" fmla="*/ 94 h 237"/>
              <a:gd name="T18" fmla="*/ 27 w 287"/>
              <a:gd name="T19" fmla="*/ 78 h 237"/>
              <a:gd name="T20" fmla="*/ 212 w 287"/>
              <a:gd name="T21" fmla="*/ 49 h 237"/>
              <a:gd name="T22" fmla="*/ 188 w 287"/>
              <a:gd name="T23" fmla="*/ 73 h 237"/>
              <a:gd name="T24" fmla="*/ 212 w 287"/>
              <a:gd name="T25" fmla="*/ 97 h 237"/>
              <a:gd name="T26" fmla="*/ 236 w 287"/>
              <a:gd name="T27" fmla="*/ 73 h 237"/>
              <a:gd name="T28" fmla="*/ 212 w 287"/>
              <a:gd name="T29" fmla="*/ 49 h 237"/>
              <a:gd name="T30" fmla="*/ 287 w 287"/>
              <a:gd name="T31" fmla="*/ 196 h 237"/>
              <a:gd name="T32" fmla="*/ 259 w 287"/>
              <a:gd name="T33" fmla="*/ 196 h 237"/>
              <a:gd name="T34" fmla="*/ 259 w 287"/>
              <a:gd name="T35" fmla="*/ 145 h 237"/>
              <a:gd name="T36" fmla="*/ 253 w 287"/>
              <a:gd name="T37" fmla="*/ 121 h 237"/>
              <a:gd name="T38" fmla="*/ 260 w 287"/>
              <a:gd name="T39" fmla="*/ 120 h 237"/>
              <a:gd name="T40" fmla="*/ 287 w 287"/>
              <a:gd name="T41" fmla="*/ 147 h 237"/>
              <a:gd name="T42" fmla="*/ 287 w 287"/>
              <a:gd name="T43" fmla="*/ 196 h 237"/>
              <a:gd name="T44" fmla="*/ 75 w 287"/>
              <a:gd name="T45" fmla="*/ 49 h 237"/>
              <a:gd name="T46" fmla="*/ 51 w 287"/>
              <a:gd name="T47" fmla="*/ 73 h 237"/>
              <a:gd name="T48" fmla="*/ 75 w 287"/>
              <a:gd name="T49" fmla="*/ 97 h 237"/>
              <a:gd name="T50" fmla="*/ 99 w 287"/>
              <a:gd name="T51" fmla="*/ 73 h 237"/>
              <a:gd name="T52" fmla="*/ 75 w 287"/>
              <a:gd name="T53" fmla="*/ 49 h 237"/>
              <a:gd name="T54" fmla="*/ 27 w 287"/>
              <a:gd name="T55" fmla="*/ 120 h 237"/>
              <a:gd name="T56" fmla="*/ 34 w 287"/>
              <a:gd name="T57" fmla="*/ 121 h 237"/>
              <a:gd name="T58" fmla="*/ 28 w 287"/>
              <a:gd name="T59" fmla="*/ 145 h 237"/>
              <a:gd name="T60" fmla="*/ 28 w 287"/>
              <a:gd name="T61" fmla="*/ 196 h 237"/>
              <a:gd name="T62" fmla="*/ 0 w 287"/>
              <a:gd name="T63" fmla="*/ 196 h 237"/>
              <a:gd name="T64" fmla="*/ 0 w 287"/>
              <a:gd name="T65" fmla="*/ 147 h 237"/>
              <a:gd name="T66" fmla="*/ 27 w 287"/>
              <a:gd name="T67" fmla="*/ 120 h 237"/>
              <a:gd name="T68" fmla="*/ 144 w 287"/>
              <a:gd name="T69" fmla="*/ 0 h 237"/>
              <a:gd name="T70" fmla="*/ 108 w 287"/>
              <a:gd name="T71" fmla="*/ 36 h 237"/>
              <a:gd name="T72" fmla="*/ 144 w 287"/>
              <a:gd name="T73" fmla="*/ 72 h 237"/>
              <a:gd name="T74" fmla="*/ 179 w 287"/>
              <a:gd name="T75" fmla="*/ 36 h 237"/>
              <a:gd name="T76" fmla="*/ 144 w 287"/>
              <a:gd name="T77" fmla="*/ 0 h 237"/>
              <a:gd name="T78" fmla="*/ 251 w 287"/>
              <a:gd name="T79" fmla="*/ 214 h 237"/>
              <a:gd name="T80" fmla="*/ 208 w 287"/>
              <a:gd name="T81" fmla="*/ 214 h 237"/>
              <a:gd name="T82" fmla="*/ 208 w 287"/>
              <a:gd name="T83" fmla="*/ 137 h 237"/>
              <a:gd name="T84" fmla="*/ 201 w 287"/>
              <a:gd name="T85" fmla="*/ 108 h 237"/>
              <a:gd name="T86" fmla="*/ 212 w 287"/>
              <a:gd name="T87" fmla="*/ 106 h 237"/>
              <a:gd name="T88" fmla="*/ 251 w 287"/>
              <a:gd name="T89" fmla="*/ 145 h 237"/>
              <a:gd name="T90" fmla="*/ 251 w 287"/>
              <a:gd name="T91" fmla="*/ 214 h 237"/>
              <a:gd name="T92" fmla="*/ 79 w 287"/>
              <a:gd name="T93" fmla="*/ 137 h 237"/>
              <a:gd name="T94" fmla="*/ 79 w 287"/>
              <a:gd name="T95" fmla="*/ 214 h 237"/>
              <a:gd name="T96" fmla="*/ 37 w 287"/>
              <a:gd name="T97" fmla="*/ 214 h 237"/>
              <a:gd name="T98" fmla="*/ 37 w 287"/>
              <a:gd name="T99" fmla="*/ 145 h 237"/>
              <a:gd name="T100" fmla="*/ 75 w 287"/>
              <a:gd name="T101" fmla="*/ 106 h 237"/>
              <a:gd name="T102" fmla="*/ 86 w 287"/>
              <a:gd name="T103" fmla="*/ 108 h 237"/>
              <a:gd name="T104" fmla="*/ 79 w 287"/>
              <a:gd name="T105" fmla="*/ 137 h 237"/>
              <a:gd name="T106" fmla="*/ 88 w 287"/>
              <a:gd name="T107" fmla="*/ 237 h 237"/>
              <a:gd name="T108" fmla="*/ 200 w 287"/>
              <a:gd name="T109" fmla="*/ 237 h 237"/>
              <a:gd name="T110" fmla="*/ 200 w 287"/>
              <a:gd name="T111" fmla="*/ 137 h 237"/>
              <a:gd name="T112" fmla="*/ 144 w 287"/>
              <a:gd name="T113" fmla="*/ 81 h 237"/>
              <a:gd name="T114" fmla="*/ 88 w 287"/>
              <a:gd name="T115" fmla="*/ 137 h 237"/>
              <a:gd name="T116" fmla="*/ 88 w 287"/>
              <a:gd name="T1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moveTo>
                  <a:pt x="27" y="78"/>
                </a:moveTo>
                <a:cubicBezTo>
                  <a:pt x="18" y="78"/>
                  <a:pt x="11" y="85"/>
                  <a:pt x="11" y="94"/>
                </a:cubicBezTo>
                <a:cubicBezTo>
                  <a:pt x="11" y="103"/>
                  <a:pt x="18" y="111"/>
                  <a:pt x="27" y="111"/>
                </a:cubicBezTo>
                <a:cubicBezTo>
                  <a:pt x="36" y="111"/>
                  <a:pt x="43" y="103"/>
                  <a:pt x="43" y="94"/>
                </a:cubicBezTo>
                <a:cubicBezTo>
                  <a:pt x="43" y="85"/>
                  <a:pt x="36" y="78"/>
                  <a:pt x="27" y="78"/>
                </a:cubicBezTo>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moveTo>
                  <a:pt x="144" y="0"/>
                </a:moveTo>
                <a:cubicBezTo>
                  <a:pt x="124" y="0"/>
                  <a:pt x="108" y="16"/>
                  <a:pt x="108" y="36"/>
                </a:cubicBezTo>
                <a:cubicBezTo>
                  <a:pt x="108" y="56"/>
                  <a:pt x="124" y="72"/>
                  <a:pt x="144" y="72"/>
                </a:cubicBezTo>
                <a:cubicBezTo>
                  <a:pt x="163" y="72"/>
                  <a:pt x="179" y="56"/>
                  <a:pt x="179" y="36"/>
                </a:cubicBezTo>
                <a:cubicBezTo>
                  <a:pt x="179" y="16"/>
                  <a:pt x="163" y="0"/>
                  <a:pt x="144" y="0"/>
                </a:cubicBezTo>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13" name="Group 12"/>
          <p:cNvGrpSpPr/>
          <p:nvPr/>
        </p:nvGrpSpPr>
        <p:grpSpPr>
          <a:xfrm>
            <a:off x="263395" y="2211806"/>
            <a:ext cx="322488" cy="326326"/>
            <a:chOff x="777154" y="1043437"/>
            <a:chExt cx="679296" cy="687382"/>
          </a:xfrm>
          <a:solidFill>
            <a:schemeClr val="tx1">
              <a:lumMod val="75000"/>
            </a:schemeClr>
          </a:solidFill>
        </p:grpSpPr>
        <p:sp>
          <p:nvSpPr>
            <p:cNvPr id="330" name="Freeform 62"/>
            <p:cNvSpPr>
              <a:spLocks noEditPoints="1"/>
            </p:cNvSpPr>
            <p:nvPr/>
          </p:nvSpPr>
          <p:spPr bwMode="auto">
            <a:xfrm>
              <a:off x="965993" y="1043437"/>
              <a:ext cx="322263" cy="439738"/>
            </a:xfrm>
            <a:custGeom>
              <a:avLst/>
              <a:gdLst>
                <a:gd name="T0" fmla="*/ 161 w 211"/>
                <a:gd name="T1" fmla="*/ 0 h 287"/>
                <a:gd name="T2" fmla="*/ 17 w 211"/>
                <a:gd name="T3" fmla="*/ 0 h 287"/>
                <a:gd name="T4" fmla="*/ 0 w 211"/>
                <a:gd name="T5" fmla="*/ 18 h 287"/>
                <a:gd name="T6" fmla="*/ 0 w 211"/>
                <a:gd name="T7" fmla="*/ 269 h 287"/>
                <a:gd name="T8" fmla="*/ 17 w 211"/>
                <a:gd name="T9" fmla="*/ 287 h 287"/>
                <a:gd name="T10" fmla="*/ 194 w 211"/>
                <a:gd name="T11" fmla="*/ 287 h 287"/>
                <a:gd name="T12" fmla="*/ 211 w 211"/>
                <a:gd name="T13" fmla="*/ 269 h 287"/>
                <a:gd name="T14" fmla="*/ 211 w 211"/>
                <a:gd name="T15" fmla="*/ 55 h 287"/>
                <a:gd name="T16" fmla="*/ 161 w 211"/>
                <a:gd name="T17" fmla="*/ 0 h 287"/>
                <a:gd name="T18" fmla="*/ 166 w 211"/>
                <a:gd name="T19" fmla="*/ 27 h 287"/>
                <a:gd name="T20" fmla="*/ 187 w 211"/>
                <a:gd name="T21" fmla="*/ 50 h 287"/>
                <a:gd name="T22" fmla="*/ 166 w 211"/>
                <a:gd name="T23" fmla="*/ 50 h 287"/>
                <a:gd name="T24" fmla="*/ 166 w 211"/>
                <a:gd name="T25" fmla="*/ 27 h 287"/>
                <a:gd name="T26" fmla="*/ 197 w 211"/>
                <a:gd name="T27" fmla="*/ 269 h 287"/>
                <a:gd name="T28" fmla="*/ 194 w 211"/>
                <a:gd name="T29" fmla="*/ 272 h 287"/>
                <a:gd name="T30" fmla="*/ 17 w 211"/>
                <a:gd name="T31" fmla="*/ 272 h 287"/>
                <a:gd name="T32" fmla="*/ 14 w 211"/>
                <a:gd name="T33" fmla="*/ 269 h 287"/>
                <a:gd name="T34" fmla="*/ 14 w 211"/>
                <a:gd name="T35" fmla="*/ 18 h 287"/>
                <a:gd name="T36" fmla="*/ 17 w 211"/>
                <a:gd name="T37" fmla="*/ 15 h 287"/>
                <a:gd name="T38" fmla="*/ 151 w 211"/>
                <a:gd name="T39" fmla="*/ 15 h 287"/>
                <a:gd name="T40" fmla="*/ 151 w 211"/>
                <a:gd name="T41" fmla="*/ 58 h 287"/>
                <a:gd name="T42" fmla="*/ 158 w 211"/>
                <a:gd name="T43" fmla="*/ 65 h 287"/>
                <a:gd name="T44" fmla="*/ 197 w 211"/>
                <a:gd name="T45" fmla="*/ 65 h 287"/>
                <a:gd name="T46" fmla="*/ 197 w 211"/>
                <a:gd name="T47" fmla="*/ 269 h 287"/>
                <a:gd name="T48" fmla="*/ 40 w 211"/>
                <a:gd name="T49" fmla="*/ 79 h 287"/>
                <a:gd name="T50" fmla="*/ 166 w 211"/>
                <a:gd name="T51" fmla="*/ 79 h 287"/>
                <a:gd name="T52" fmla="*/ 171 w 211"/>
                <a:gd name="T53" fmla="*/ 84 h 287"/>
                <a:gd name="T54" fmla="*/ 166 w 211"/>
                <a:gd name="T55" fmla="*/ 90 h 287"/>
                <a:gd name="T56" fmla="*/ 40 w 211"/>
                <a:gd name="T57" fmla="*/ 90 h 287"/>
                <a:gd name="T58" fmla="*/ 35 w 211"/>
                <a:gd name="T59" fmla="*/ 84 h 287"/>
                <a:gd name="T60" fmla="*/ 40 w 211"/>
                <a:gd name="T61" fmla="*/ 79 h 287"/>
                <a:gd name="T62" fmla="*/ 171 w 211"/>
                <a:gd name="T63" fmla="*/ 121 h 287"/>
                <a:gd name="T64" fmla="*/ 166 w 211"/>
                <a:gd name="T65" fmla="*/ 127 h 287"/>
                <a:gd name="T66" fmla="*/ 40 w 211"/>
                <a:gd name="T67" fmla="*/ 127 h 287"/>
                <a:gd name="T68" fmla="*/ 35 w 211"/>
                <a:gd name="T69" fmla="*/ 121 h 287"/>
                <a:gd name="T70" fmla="*/ 40 w 211"/>
                <a:gd name="T71" fmla="*/ 116 h 287"/>
                <a:gd name="T72" fmla="*/ 166 w 211"/>
                <a:gd name="T73" fmla="*/ 116 h 287"/>
                <a:gd name="T74" fmla="*/ 171 w 211"/>
                <a:gd name="T75" fmla="*/ 121 h 287"/>
                <a:gd name="T76" fmla="*/ 171 w 211"/>
                <a:gd name="T77" fmla="*/ 157 h 287"/>
                <a:gd name="T78" fmla="*/ 166 w 211"/>
                <a:gd name="T79" fmla="*/ 163 h 287"/>
                <a:gd name="T80" fmla="*/ 40 w 211"/>
                <a:gd name="T81" fmla="*/ 163 h 287"/>
                <a:gd name="T82" fmla="*/ 35 w 211"/>
                <a:gd name="T83" fmla="*/ 157 h 287"/>
                <a:gd name="T84" fmla="*/ 40 w 211"/>
                <a:gd name="T85" fmla="*/ 152 h 287"/>
                <a:gd name="T86" fmla="*/ 166 w 211"/>
                <a:gd name="T87" fmla="*/ 152 h 287"/>
                <a:gd name="T88" fmla="*/ 171 w 211"/>
                <a:gd name="T89" fmla="*/ 157 h 287"/>
                <a:gd name="T90" fmla="*/ 171 w 211"/>
                <a:gd name="T91" fmla="*/ 194 h 287"/>
                <a:gd name="T92" fmla="*/ 166 w 211"/>
                <a:gd name="T93" fmla="*/ 199 h 287"/>
                <a:gd name="T94" fmla="*/ 40 w 211"/>
                <a:gd name="T95" fmla="*/ 199 h 287"/>
                <a:gd name="T96" fmla="*/ 35 w 211"/>
                <a:gd name="T97" fmla="*/ 194 h 287"/>
                <a:gd name="T98" fmla="*/ 40 w 211"/>
                <a:gd name="T99" fmla="*/ 188 h 287"/>
                <a:gd name="T100" fmla="*/ 166 w 211"/>
                <a:gd name="T101" fmla="*/ 188 h 287"/>
                <a:gd name="T102" fmla="*/ 171 w 211"/>
                <a:gd name="T103" fmla="*/ 19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87">
                  <a:moveTo>
                    <a:pt x="161" y="0"/>
                  </a:moveTo>
                  <a:cubicBezTo>
                    <a:pt x="17" y="0"/>
                    <a:pt x="17" y="0"/>
                    <a:pt x="17" y="0"/>
                  </a:cubicBezTo>
                  <a:cubicBezTo>
                    <a:pt x="7" y="0"/>
                    <a:pt x="0" y="8"/>
                    <a:pt x="0" y="18"/>
                  </a:cubicBezTo>
                  <a:cubicBezTo>
                    <a:pt x="0" y="269"/>
                    <a:pt x="0" y="269"/>
                    <a:pt x="0" y="269"/>
                  </a:cubicBezTo>
                  <a:cubicBezTo>
                    <a:pt x="0" y="279"/>
                    <a:pt x="7" y="287"/>
                    <a:pt x="17" y="287"/>
                  </a:cubicBezTo>
                  <a:cubicBezTo>
                    <a:pt x="194" y="287"/>
                    <a:pt x="194" y="287"/>
                    <a:pt x="194" y="287"/>
                  </a:cubicBezTo>
                  <a:cubicBezTo>
                    <a:pt x="204" y="287"/>
                    <a:pt x="211" y="279"/>
                    <a:pt x="211" y="269"/>
                  </a:cubicBezTo>
                  <a:cubicBezTo>
                    <a:pt x="211" y="55"/>
                    <a:pt x="211" y="55"/>
                    <a:pt x="211" y="55"/>
                  </a:cubicBezTo>
                  <a:lnTo>
                    <a:pt x="161" y="0"/>
                  </a:lnTo>
                  <a:close/>
                  <a:moveTo>
                    <a:pt x="166" y="27"/>
                  </a:moveTo>
                  <a:cubicBezTo>
                    <a:pt x="187" y="50"/>
                    <a:pt x="187" y="50"/>
                    <a:pt x="187" y="50"/>
                  </a:cubicBezTo>
                  <a:cubicBezTo>
                    <a:pt x="166" y="50"/>
                    <a:pt x="166" y="50"/>
                    <a:pt x="166" y="50"/>
                  </a:cubicBezTo>
                  <a:lnTo>
                    <a:pt x="166" y="27"/>
                  </a:lnTo>
                  <a:close/>
                  <a:moveTo>
                    <a:pt x="197" y="269"/>
                  </a:moveTo>
                  <a:cubicBezTo>
                    <a:pt x="197" y="271"/>
                    <a:pt x="195" y="272"/>
                    <a:pt x="194" y="272"/>
                  </a:cubicBezTo>
                  <a:cubicBezTo>
                    <a:pt x="17" y="272"/>
                    <a:pt x="17" y="272"/>
                    <a:pt x="17" y="272"/>
                  </a:cubicBezTo>
                  <a:cubicBezTo>
                    <a:pt x="16" y="272"/>
                    <a:pt x="14" y="271"/>
                    <a:pt x="14" y="269"/>
                  </a:cubicBezTo>
                  <a:cubicBezTo>
                    <a:pt x="14" y="18"/>
                    <a:pt x="14" y="18"/>
                    <a:pt x="14" y="18"/>
                  </a:cubicBezTo>
                  <a:cubicBezTo>
                    <a:pt x="14" y="16"/>
                    <a:pt x="16" y="15"/>
                    <a:pt x="17" y="15"/>
                  </a:cubicBezTo>
                  <a:cubicBezTo>
                    <a:pt x="151" y="15"/>
                    <a:pt x="151" y="15"/>
                    <a:pt x="151" y="15"/>
                  </a:cubicBezTo>
                  <a:cubicBezTo>
                    <a:pt x="151" y="58"/>
                    <a:pt x="151" y="58"/>
                    <a:pt x="151" y="58"/>
                  </a:cubicBezTo>
                  <a:cubicBezTo>
                    <a:pt x="151" y="62"/>
                    <a:pt x="154" y="65"/>
                    <a:pt x="158" y="65"/>
                  </a:cubicBezTo>
                  <a:cubicBezTo>
                    <a:pt x="197" y="65"/>
                    <a:pt x="197" y="65"/>
                    <a:pt x="197" y="65"/>
                  </a:cubicBezTo>
                  <a:lnTo>
                    <a:pt x="197" y="269"/>
                  </a:lnTo>
                  <a:close/>
                  <a:moveTo>
                    <a:pt x="40" y="79"/>
                  </a:moveTo>
                  <a:cubicBezTo>
                    <a:pt x="166" y="79"/>
                    <a:pt x="166" y="79"/>
                    <a:pt x="166" y="79"/>
                  </a:cubicBezTo>
                  <a:cubicBezTo>
                    <a:pt x="169" y="79"/>
                    <a:pt x="171" y="81"/>
                    <a:pt x="171" y="84"/>
                  </a:cubicBezTo>
                  <a:cubicBezTo>
                    <a:pt x="171" y="87"/>
                    <a:pt x="169" y="90"/>
                    <a:pt x="166" y="90"/>
                  </a:cubicBezTo>
                  <a:cubicBezTo>
                    <a:pt x="40" y="90"/>
                    <a:pt x="40" y="90"/>
                    <a:pt x="40" y="90"/>
                  </a:cubicBezTo>
                  <a:cubicBezTo>
                    <a:pt x="37" y="90"/>
                    <a:pt x="35" y="87"/>
                    <a:pt x="35" y="84"/>
                  </a:cubicBezTo>
                  <a:cubicBezTo>
                    <a:pt x="35" y="81"/>
                    <a:pt x="37" y="79"/>
                    <a:pt x="40" y="79"/>
                  </a:cubicBezTo>
                  <a:moveTo>
                    <a:pt x="171" y="121"/>
                  </a:moveTo>
                  <a:cubicBezTo>
                    <a:pt x="171" y="125"/>
                    <a:pt x="169" y="127"/>
                    <a:pt x="166" y="127"/>
                  </a:cubicBezTo>
                  <a:cubicBezTo>
                    <a:pt x="40" y="127"/>
                    <a:pt x="40" y="127"/>
                    <a:pt x="40" y="127"/>
                  </a:cubicBezTo>
                  <a:cubicBezTo>
                    <a:pt x="37" y="127"/>
                    <a:pt x="35" y="125"/>
                    <a:pt x="35" y="121"/>
                  </a:cubicBezTo>
                  <a:cubicBezTo>
                    <a:pt x="35" y="118"/>
                    <a:pt x="37" y="116"/>
                    <a:pt x="40" y="116"/>
                  </a:cubicBezTo>
                  <a:cubicBezTo>
                    <a:pt x="166" y="116"/>
                    <a:pt x="166" y="116"/>
                    <a:pt x="166" y="116"/>
                  </a:cubicBezTo>
                  <a:cubicBezTo>
                    <a:pt x="169" y="116"/>
                    <a:pt x="171" y="118"/>
                    <a:pt x="171" y="121"/>
                  </a:cubicBezTo>
                  <a:moveTo>
                    <a:pt x="171" y="157"/>
                  </a:moveTo>
                  <a:cubicBezTo>
                    <a:pt x="171" y="160"/>
                    <a:pt x="169" y="163"/>
                    <a:pt x="166" y="163"/>
                  </a:cubicBezTo>
                  <a:cubicBezTo>
                    <a:pt x="40" y="163"/>
                    <a:pt x="40" y="163"/>
                    <a:pt x="40" y="163"/>
                  </a:cubicBezTo>
                  <a:cubicBezTo>
                    <a:pt x="37" y="163"/>
                    <a:pt x="35" y="160"/>
                    <a:pt x="35" y="157"/>
                  </a:cubicBezTo>
                  <a:cubicBezTo>
                    <a:pt x="35" y="154"/>
                    <a:pt x="37" y="152"/>
                    <a:pt x="40" y="152"/>
                  </a:cubicBezTo>
                  <a:cubicBezTo>
                    <a:pt x="166" y="152"/>
                    <a:pt x="166" y="152"/>
                    <a:pt x="166" y="152"/>
                  </a:cubicBezTo>
                  <a:cubicBezTo>
                    <a:pt x="169" y="152"/>
                    <a:pt x="171" y="154"/>
                    <a:pt x="171" y="157"/>
                  </a:cubicBezTo>
                  <a:moveTo>
                    <a:pt x="171" y="194"/>
                  </a:moveTo>
                  <a:cubicBezTo>
                    <a:pt x="171" y="197"/>
                    <a:pt x="169" y="199"/>
                    <a:pt x="166" y="199"/>
                  </a:cubicBezTo>
                  <a:cubicBezTo>
                    <a:pt x="40" y="199"/>
                    <a:pt x="40" y="199"/>
                    <a:pt x="40" y="199"/>
                  </a:cubicBezTo>
                  <a:cubicBezTo>
                    <a:pt x="37" y="199"/>
                    <a:pt x="35" y="197"/>
                    <a:pt x="35" y="194"/>
                  </a:cubicBezTo>
                  <a:cubicBezTo>
                    <a:pt x="35" y="191"/>
                    <a:pt x="37" y="188"/>
                    <a:pt x="40" y="188"/>
                  </a:cubicBezTo>
                  <a:cubicBezTo>
                    <a:pt x="166" y="188"/>
                    <a:pt x="166" y="188"/>
                    <a:pt x="166" y="188"/>
                  </a:cubicBezTo>
                  <a:cubicBezTo>
                    <a:pt x="169" y="188"/>
                    <a:pt x="171" y="191"/>
                    <a:pt x="171" y="194"/>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331" name="Freeform 62"/>
            <p:cNvSpPr>
              <a:spLocks noEditPoints="1"/>
            </p:cNvSpPr>
            <p:nvPr/>
          </p:nvSpPr>
          <p:spPr bwMode="auto">
            <a:xfrm>
              <a:off x="777154" y="1206325"/>
              <a:ext cx="322263" cy="439738"/>
            </a:xfrm>
            <a:custGeom>
              <a:avLst/>
              <a:gdLst>
                <a:gd name="T0" fmla="*/ 161 w 211"/>
                <a:gd name="T1" fmla="*/ 0 h 287"/>
                <a:gd name="T2" fmla="*/ 17 w 211"/>
                <a:gd name="T3" fmla="*/ 0 h 287"/>
                <a:gd name="T4" fmla="*/ 0 w 211"/>
                <a:gd name="T5" fmla="*/ 18 h 287"/>
                <a:gd name="T6" fmla="*/ 0 w 211"/>
                <a:gd name="T7" fmla="*/ 269 h 287"/>
                <a:gd name="T8" fmla="*/ 17 w 211"/>
                <a:gd name="T9" fmla="*/ 287 h 287"/>
                <a:gd name="T10" fmla="*/ 194 w 211"/>
                <a:gd name="T11" fmla="*/ 287 h 287"/>
                <a:gd name="T12" fmla="*/ 211 w 211"/>
                <a:gd name="T13" fmla="*/ 269 h 287"/>
                <a:gd name="T14" fmla="*/ 211 w 211"/>
                <a:gd name="T15" fmla="*/ 55 h 287"/>
                <a:gd name="T16" fmla="*/ 161 w 211"/>
                <a:gd name="T17" fmla="*/ 0 h 287"/>
                <a:gd name="T18" fmla="*/ 166 w 211"/>
                <a:gd name="T19" fmla="*/ 27 h 287"/>
                <a:gd name="T20" fmla="*/ 187 w 211"/>
                <a:gd name="T21" fmla="*/ 50 h 287"/>
                <a:gd name="T22" fmla="*/ 166 w 211"/>
                <a:gd name="T23" fmla="*/ 50 h 287"/>
                <a:gd name="T24" fmla="*/ 166 w 211"/>
                <a:gd name="T25" fmla="*/ 27 h 287"/>
                <a:gd name="T26" fmla="*/ 197 w 211"/>
                <a:gd name="T27" fmla="*/ 269 h 287"/>
                <a:gd name="T28" fmla="*/ 194 w 211"/>
                <a:gd name="T29" fmla="*/ 272 h 287"/>
                <a:gd name="T30" fmla="*/ 17 w 211"/>
                <a:gd name="T31" fmla="*/ 272 h 287"/>
                <a:gd name="T32" fmla="*/ 14 w 211"/>
                <a:gd name="T33" fmla="*/ 269 h 287"/>
                <a:gd name="T34" fmla="*/ 14 w 211"/>
                <a:gd name="T35" fmla="*/ 18 h 287"/>
                <a:gd name="T36" fmla="*/ 17 w 211"/>
                <a:gd name="T37" fmla="*/ 15 h 287"/>
                <a:gd name="T38" fmla="*/ 151 w 211"/>
                <a:gd name="T39" fmla="*/ 15 h 287"/>
                <a:gd name="T40" fmla="*/ 151 w 211"/>
                <a:gd name="T41" fmla="*/ 58 h 287"/>
                <a:gd name="T42" fmla="*/ 158 w 211"/>
                <a:gd name="T43" fmla="*/ 65 h 287"/>
                <a:gd name="T44" fmla="*/ 197 w 211"/>
                <a:gd name="T45" fmla="*/ 65 h 287"/>
                <a:gd name="T46" fmla="*/ 197 w 211"/>
                <a:gd name="T47" fmla="*/ 269 h 287"/>
                <a:gd name="T48" fmla="*/ 40 w 211"/>
                <a:gd name="T49" fmla="*/ 79 h 287"/>
                <a:gd name="T50" fmla="*/ 166 w 211"/>
                <a:gd name="T51" fmla="*/ 79 h 287"/>
                <a:gd name="T52" fmla="*/ 171 w 211"/>
                <a:gd name="T53" fmla="*/ 84 h 287"/>
                <a:gd name="T54" fmla="*/ 166 w 211"/>
                <a:gd name="T55" fmla="*/ 90 h 287"/>
                <a:gd name="T56" fmla="*/ 40 w 211"/>
                <a:gd name="T57" fmla="*/ 90 h 287"/>
                <a:gd name="T58" fmla="*/ 35 w 211"/>
                <a:gd name="T59" fmla="*/ 84 h 287"/>
                <a:gd name="T60" fmla="*/ 40 w 211"/>
                <a:gd name="T61" fmla="*/ 79 h 287"/>
                <a:gd name="T62" fmla="*/ 171 w 211"/>
                <a:gd name="T63" fmla="*/ 121 h 287"/>
                <a:gd name="T64" fmla="*/ 166 w 211"/>
                <a:gd name="T65" fmla="*/ 127 h 287"/>
                <a:gd name="T66" fmla="*/ 40 w 211"/>
                <a:gd name="T67" fmla="*/ 127 h 287"/>
                <a:gd name="T68" fmla="*/ 35 w 211"/>
                <a:gd name="T69" fmla="*/ 121 h 287"/>
                <a:gd name="T70" fmla="*/ 40 w 211"/>
                <a:gd name="T71" fmla="*/ 116 h 287"/>
                <a:gd name="T72" fmla="*/ 166 w 211"/>
                <a:gd name="T73" fmla="*/ 116 h 287"/>
                <a:gd name="T74" fmla="*/ 171 w 211"/>
                <a:gd name="T75" fmla="*/ 121 h 287"/>
                <a:gd name="T76" fmla="*/ 171 w 211"/>
                <a:gd name="T77" fmla="*/ 157 h 287"/>
                <a:gd name="T78" fmla="*/ 166 w 211"/>
                <a:gd name="T79" fmla="*/ 163 h 287"/>
                <a:gd name="T80" fmla="*/ 40 w 211"/>
                <a:gd name="T81" fmla="*/ 163 h 287"/>
                <a:gd name="T82" fmla="*/ 35 w 211"/>
                <a:gd name="T83" fmla="*/ 157 h 287"/>
                <a:gd name="T84" fmla="*/ 40 w 211"/>
                <a:gd name="T85" fmla="*/ 152 h 287"/>
                <a:gd name="T86" fmla="*/ 166 w 211"/>
                <a:gd name="T87" fmla="*/ 152 h 287"/>
                <a:gd name="T88" fmla="*/ 171 w 211"/>
                <a:gd name="T89" fmla="*/ 157 h 287"/>
                <a:gd name="T90" fmla="*/ 171 w 211"/>
                <a:gd name="T91" fmla="*/ 194 h 287"/>
                <a:gd name="T92" fmla="*/ 166 w 211"/>
                <a:gd name="T93" fmla="*/ 199 h 287"/>
                <a:gd name="T94" fmla="*/ 40 w 211"/>
                <a:gd name="T95" fmla="*/ 199 h 287"/>
                <a:gd name="T96" fmla="*/ 35 w 211"/>
                <a:gd name="T97" fmla="*/ 194 h 287"/>
                <a:gd name="T98" fmla="*/ 40 w 211"/>
                <a:gd name="T99" fmla="*/ 188 h 287"/>
                <a:gd name="T100" fmla="*/ 166 w 211"/>
                <a:gd name="T101" fmla="*/ 188 h 287"/>
                <a:gd name="T102" fmla="*/ 171 w 211"/>
                <a:gd name="T103" fmla="*/ 19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87">
                  <a:moveTo>
                    <a:pt x="161" y="0"/>
                  </a:moveTo>
                  <a:cubicBezTo>
                    <a:pt x="17" y="0"/>
                    <a:pt x="17" y="0"/>
                    <a:pt x="17" y="0"/>
                  </a:cubicBezTo>
                  <a:cubicBezTo>
                    <a:pt x="7" y="0"/>
                    <a:pt x="0" y="8"/>
                    <a:pt x="0" y="18"/>
                  </a:cubicBezTo>
                  <a:cubicBezTo>
                    <a:pt x="0" y="269"/>
                    <a:pt x="0" y="269"/>
                    <a:pt x="0" y="269"/>
                  </a:cubicBezTo>
                  <a:cubicBezTo>
                    <a:pt x="0" y="279"/>
                    <a:pt x="7" y="287"/>
                    <a:pt x="17" y="287"/>
                  </a:cubicBezTo>
                  <a:cubicBezTo>
                    <a:pt x="194" y="287"/>
                    <a:pt x="194" y="287"/>
                    <a:pt x="194" y="287"/>
                  </a:cubicBezTo>
                  <a:cubicBezTo>
                    <a:pt x="204" y="287"/>
                    <a:pt x="211" y="279"/>
                    <a:pt x="211" y="269"/>
                  </a:cubicBezTo>
                  <a:cubicBezTo>
                    <a:pt x="211" y="55"/>
                    <a:pt x="211" y="55"/>
                    <a:pt x="211" y="55"/>
                  </a:cubicBezTo>
                  <a:lnTo>
                    <a:pt x="161" y="0"/>
                  </a:lnTo>
                  <a:close/>
                  <a:moveTo>
                    <a:pt x="166" y="27"/>
                  </a:moveTo>
                  <a:cubicBezTo>
                    <a:pt x="187" y="50"/>
                    <a:pt x="187" y="50"/>
                    <a:pt x="187" y="50"/>
                  </a:cubicBezTo>
                  <a:cubicBezTo>
                    <a:pt x="166" y="50"/>
                    <a:pt x="166" y="50"/>
                    <a:pt x="166" y="50"/>
                  </a:cubicBezTo>
                  <a:lnTo>
                    <a:pt x="166" y="27"/>
                  </a:lnTo>
                  <a:close/>
                  <a:moveTo>
                    <a:pt x="197" y="269"/>
                  </a:moveTo>
                  <a:cubicBezTo>
                    <a:pt x="197" y="271"/>
                    <a:pt x="195" y="272"/>
                    <a:pt x="194" y="272"/>
                  </a:cubicBezTo>
                  <a:cubicBezTo>
                    <a:pt x="17" y="272"/>
                    <a:pt x="17" y="272"/>
                    <a:pt x="17" y="272"/>
                  </a:cubicBezTo>
                  <a:cubicBezTo>
                    <a:pt x="16" y="272"/>
                    <a:pt x="14" y="271"/>
                    <a:pt x="14" y="269"/>
                  </a:cubicBezTo>
                  <a:cubicBezTo>
                    <a:pt x="14" y="18"/>
                    <a:pt x="14" y="18"/>
                    <a:pt x="14" y="18"/>
                  </a:cubicBezTo>
                  <a:cubicBezTo>
                    <a:pt x="14" y="16"/>
                    <a:pt x="16" y="15"/>
                    <a:pt x="17" y="15"/>
                  </a:cubicBezTo>
                  <a:cubicBezTo>
                    <a:pt x="151" y="15"/>
                    <a:pt x="151" y="15"/>
                    <a:pt x="151" y="15"/>
                  </a:cubicBezTo>
                  <a:cubicBezTo>
                    <a:pt x="151" y="58"/>
                    <a:pt x="151" y="58"/>
                    <a:pt x="151" y="58"/>
                  </a:cubicBezTo>
                  <a:cubicBezTo>
                    <a:pt x="151" y="62"/>
                    <a:pt x="154" y="65"/>
                    <a:pt x="158" y="65"/>
                  </a:cubicBezTo>
                  <a:cubicBezTo>
                    <a:pt x="197" y="65"/>
                    <a:pt x="197" y="65"/>
                    <a:pt x="197" y="65"/>
                  </a:cubicBezTo>
                  <a:lnTo>
                    <a:pt x="197" y="269"/>
                  </a:lnTo>
                  <a:close/>
                  <a:moveTo>
                    <a:pt x="40" y="79"/>
                  </a:moveTo>
                  <a:cubicBezTo>
                    <a:pt x="166" y="79"/>
                    <a:pt x="166" y="79"/>
                    <a:pt x="166" y="79"/>
                  </a:cubicBezTo>
                  <a:cubicBezTo>
                    <a:pt x="169" y="79"/>
                    <a:pt x="171" y="81"/>
                    <a:pt x="171" y="84"/>
                  </a:cubicBezTo>
                  <a:cubicBezTo>
                    <a:pt x="171" y="87"/>
                    <a:pt x="169" y="90"/>
                    <a:pt x="166" y="90"/>
                  </a:cubicBezTo>
                  <a:cubicBezTo>
                    <a:pt x="40" y="90"/>
                    <a:pt x="40" y="90"/>
                    <a:pt x="40" y="90"/>
                  </a:cubicBezTo>
                  <a:cubicBezTo>
                    <a:pt x="37" y="90"/>
                    <a:pt x="35" y="87"/>
                    <a:pt x="35" y="84"/>
                  </a:cubicBezTo>
                  <a:cubicBezTo>
                    <a:pt x="35" y="81"/>
                    <a:pt x="37" y="79"/>
                    <a:pt x="40" y="79"/>
                  </a:cubicBezTo>
                  <a:moveTo>
                    <a:pt x="171" y="121"/>
                  </a:moveTo>
                  <a:cubicBezTo>
                    <a:pt x="171" y="125"/>
                    <a:pt x="169" y="127"/>
                    <a:pt x="166" y="127"/>
                  </a:cubicBezTo>
                  <a:cubicBezTo>
                    <a:pt x="40" y="127"/>
                    <a:pt x="40" y="127"/>
                    <a:pt x="40" y="127"/>
                  </a:cubicBezTo>
                  <a:cubicBezTo>
                    <a:pt x="37" y="127"/>
                    <a:pt x="35" y="125"/>
                    <a:pt x="35" y="121"/>
                  </a:cubicBezTo>
                  <a:cubicBezTo>
                    <a:pt x="35" y="118"/>
                    <a:pt x="37" y="116"/>
                    <a:pt x="40" y="116"/>
                  </a:cubicBezTo>
                  <a:cubicBezTo>
                    <a:pt x="166" y="116"/>
                    <a:pt x="166" y="116"/>
                    <a:pt x="166" y="116"/>
                  </a:cubicBezTo>
                  <a:cubicBezTo>
                    <a:pt x="169" y="116"/>
                    <a:pt x="171" y="118"/>
                    <a:pt x="171" y="121"/>
                  </a:cubicBezTo>
                  <a:moveTo>
                    <a:pt x="171" y="157"/>
                  </a:moveTo>
                  <a:cubicBezTo>
                    <a:pt x="171" y="160"/>
                    <a:pt x="169" y="163"/>
                    <a:pt x="166" y="163"/>
                  </a:cubicBezTo>
                  <a:cubicBezTo>
                    <a:pt x="40" y="163"/>
                    <a:pt x="40" y="163"/>
                    <a:pt x="40" y="163"/>
                  </a:cubicBezTo>
                  <a:cubicBezTo>
                    <a:pt x="37" y="163"/>
                    <a:pt x="35" y="160"/>
                    <a:pt x="35" y="157"/>
                  </a:cubicBezTo>
                  <a:cubicBezTo>
                    <a:pt x="35" y="154"/>
                    <a:pt x="37" y="152"/>
                    <a:pt x="40" y="152"/>
                  </a:cubicBezTo>
                  <a:cubicBezTo>
                    <a:pt x="166" y="152"/>
                    <a:pt x="166" y="152"/>
                    <a:pt x="166" y="152"/>
                  </a:cubicBezTo>
                  <a:cubicBezTo>
                    <a:pt x="169" y="152"/>
                    <a:pt x="171" y="154"/>
                    <a:pt x="171" y="157"/>
                  </a:cubicBezTo>
                  <a:moveTo>
                    <a:pt x="171" y="194"/>
                  </a:moveTo>
                  <a:cubicBezTo>
                    <a:pt x="171" y="197"/>
                    <a:pt x="169" y="199"/>
                    <a:pt x="166" y="199"/>
                  </a:cubicBezTo>
                  <a:cubicBezTo>
                    <a:pt x="40" y="199"/>
                    <a:pt x="40" y="199"/>
                    <a:pt x="40" y="199"/>
                  </a:cubicBezTo>
                  <a:cubicBezTo>
                    <a:pt x="37" y="199"/>
                    <a:pt x="35" y="197"/>
                    <a:pt x="35" y="194"/>
                  </a:cubicBezTo>
                  <a:cubicBezTo>
                    <a:pt x="35" y="191"/>
                    <a:pt x="37" y="188"/>
                    <a:pt x="40" y="188"/>
                  </a:cubicBezTo>
                  <a:cubicBezTo>
                    <a:pt x="166" y="188"/>
                    <a:pt x="166" y="188"/>
                    <a:pt x="166" y="188"/>
                  </a:cubicBezTo>
                  <a:cubicBezTo>
                    <a:pt x="169" y="188"/>
                    <a:pt x="171" y="191"/>
                    <a:pt x="171" y="194"/>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332" name="Freeform 62"/>
            <p:cNvSpPr>
              <a:spLocks noEditPoints="1"/>
            </p:cNvSpPr>
            <p:nvPr/>
          </p:nvSpPr>
          <p:spPr bwMode="auto">
            <a:xfrm>
              <a:off x="1134187" y="1291081"/>
              <a:ext cx="322263" cy="439738"/>
            </a:xfrm>
            <a:custGeom>
              <a:avLst/>
              <a:gdLst>
                <a:gd name="T0" fmla="*/ 161 w 211"/>
                <a:gd name="T1" fmla="*/ 0 h 287"/>
                <a:gd name="T2" fmla="*/ 17 w 211"/>
                <a:gd name="T3" fmla="*/ 0 h 287"/>
                <a:gd name="T4" fmla="*/ 0 w 211"/>
                <a:gd name="T5" fmla="*/ 18 h 287"/>
                <a:gd name="T6" fmla="*/ 0 w 211"/>
                <a:gd name="T7" fmla="*/ 269 h 287"/>
                <a:gd name="T8" fmla="*/ 17 w 211"/>
                <a:gd name="T9" fmla="*/ 287 h 287"/>
                <a:gd name="T10" fmla="*/ 194 w 211"/>
                <a:gd name="T11" fmla="*/ 287 h 287"/>
                <a:gd name="T12" fmla="*/ 211 w 211"/>
                <a:gd name="T13" fmla="*/ 269 h 287"/>
                <a:gd name="T14" fmla="*/ 211 w 211"/>
                <a:gd name="T15" fmla="*/ 55 h 287"/>
                <a:gd name="T16" fmla="*/ 161 w 211"/>
                <a:gd name="T17" fmla="*/ 0 h 287"/>
                <a:gd name="T18" fmla="*/ 166 w 211"/>
                <a:gd name="T19" fmla="*/ 27 h 287"/>
                <a:gd name="T20" fmla="*/ 187 w 211"/>
                <a:gd name="T21" fmla="*/ 50 h 287"/>
                <a:gd name="T22" fmla="*/ 166 w 211"/>
                <a:gd name="T23" fmla="*/ 50 h 287"/>
                <a:gd name="T24" fmla="*/ 166 w 211"/>
                <a:gd name="T25" fmla="*/ 27 h 287"/>
                <a:gd name="T26" fmla="*/ 197 w 211"/>
                <a:gd name="T27" fmla="*/ 269 h 287"/>
                <a:gd name="T28" fmla="*/ 194 w 211"/>
                <a:gd name="T29" fmla="*/ 272 h 287"/>
                <a:gd name="T30" fmla="*/ 17 w 211"/>
                <a:gd name="T31" fmla="*/ 272 h 287"/>
                <a:gd name="T32" fmla="*/ 14 w 211"/>
                <a:gd name="T33" fmla="*/ 269 h 287"/>
                <a:gd name="T34" fmla="*/ 14 w 211"/>
                <a:gd name="T35" fmla="*/ 18 h 287"/>
                <a:gd name="T36" fmla="*/ 17 w 211"/>
                <a:gd name="T37" fmla="*/ 15 h 287"/>
                <a:gd name="T38" fmla="*/ 151 w 211"/>
                <a:gd name="T39" fmla="*/ 15 h 287"/>
                <a:gd name="T40" fmla="*/ 151 w 211"/>
                <a:gd name="T41" fmla="*/ 58 h 287"/>
                <a:gd name="T42" fmla="*/ 158 w 211"/>
                <a:gd name="T43" fmla="*/ 65 h 287"/>
                <a:gd name="T44" fmla="*/ 197 w 211"/>
                <a:gd name="T45" fmla="*/ 65 h 287"/>
                <a:gd name="T46" fmla="*/ 197 w 211"/>
                <a:gd name="T47" fmla="*/ 269 h 287"/>
                <a:gd name="T48" fmla="*/ 40 w 211"/>
                <a:gd name="T49" fmla="*/ 79 h 287"/>
                <a:gd name="T50" fmla="*/ 166 w 211"/>
                <a:gd name="T51" fmla="*/ 79 h 287"/>
                <a:gd name="T52" fmla="*/ 171 w 211"/>
                <a:gd name="T53" fmla="*/ 84 h 287"/>
                <a:gd name="T54" fmla="*/ 166 w 211"/>
                <a:gd name="T55" fmla="*/ 90 h 287"/>
                <a:gd name="T56" fmla="*/ 40 w 211"/>
                <a:gd name="T57" fmla="*/ 90 h 287"/>
                <a:gd name="T58" fmla="*/ 35 w 211"/>
                <a:gd name="T59" fmla="*/ 84 h 287"/>
                <a:gd name="T60" fmla="*/ 40 w 211"/>
                <a:gd name="T61" fmla="*/ 79 h 287"/>
                <a:gd name="T62" fmla="*/ 171 w 211"/>
                <a:gd name="T63" fmla="*/ 121 h 287"/>
                <a:gd name="T64" fmla="*/ 166 w 211"/>
                <a:gd name="T65" fmla="*/ 127 h 287"/>
                <a:gd name="T66" fmla="*/ 40 w 211"/>
                <a:gd name="T67" fmla="*/ 127 h 287"/>
                <a:gd name="T68" fmla="*/ 35 w 211"/>
                <a:gd name="T69" fmla="*/ 121 h 287"/>
                <a:gd name="T70" fmla="*/ 40 w 211"/>
                <a:gd name="T71" fmla="*/ 116 h 287"/>
                <a:gd name="T72" fmla="*/ 166 w 211"/>
                <a:gd name="T73" fmla="*/ 116 h 287"/>
                <a:gd name="T74" fmla="*/ 171 w 211"/>
                <a:gd name="T75" fmla="*/ 121 h 287"/>
                <a:gd name="T76" fmla="*/ 171 w 211"/>
                <a:gd name="T77" fmla="*/ 157 h 287"/>
                <a:gd name="T78" fmla="*/ 166 w 211"/>
                <a:gd name="T79" fmla="*/ 163 h 287"/>
                <a:gd name="T80" fmla="*/ 40 w 211"/>
                <a:gd name="T81" fmla="*/ 163 h 287"/>
                <a:gd name="T82" fmla="*/ 35 w 211"/>
                <a:gd name="T83" fmla="*/ 157 h 287"/>
                <a:gd name="T84" fmla="*/ 40 w 211"/>
                <a:gd name="T85" fmla="*/ 152 h 287"/>
                <a:gd name="T86" fmla="*/ 166 w 211"/>
                <a:gd name="T87" fmla="*/ 152 h 287"/>
                <a:gd name="T88" fmla="*/ 171 w 211"/>
                <a:gd name="T89" fmla="*/ 157 h 287"/>
                <a:gd name="T90" fmla="*/ 171 w 211"/>
                <a:gd name="T91" fmla="*/ 194 h 287"/>
                <a:gd name="T92" fmla="*/ 166 w 211"/>
                <a:gd name="T93" fmla="*/ 199 h 287"/>
                <a:gd name="T94" fmla="*/ 40 w 211"/>
                <a:gd name="T95" fmla="*/ 199 h 287"/>
                <a:gd name="T96" fmla="*/ 35 w 211"/>
                <a:gd name="T97" fmla="*/ 194 h 287"/>
                <a:gd name="T98" fmla="*/ 40 w 211"/>
                <a:gd name="T99" fmla="*/ 188 h 287"/>
                <a:gd name="T100" fmla="*/ 166 w 211"/>
                <a:gd name="T101" fmla="*/ 188 h 287"/>
                <a:gd name="T102" fmla="*/ 171 w 211"/>
                <a:gd name="T103" fmla="*/ 19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87">
                  <a:moveTo>
                    <a:pt x="161" y="0"/>
                  </a:moveTo>
                  <a:cubicBezTo>
                    <a:pt x="17" y="0"/>
                    <a:pt x="17" y="0"/>
                    <a:pt x="17" y="0"/>
                  </a:cubicBezTo>
                  <a:cubicBezTo>
                    <a:pt x="7" y="0"/>
                    <a:pt x="0" y="8"/>
                    <a:pt x="0" y="18"/>
                  </a:cubicBezTo>
                  <a:cubicBezTo>
                    <a:pt x="0" y="269"/>
                    <a:pt x="0" y="269"/>
                    <a:pt x="0" y="269"/>
                  </a:cubicBezTo>
                  <a:cubicBezTo>
                    <a:pt x="0" y="279"/>
                    <a:pt x="7" y="287"/>
                    <a:pt x="17" y="287"/>
                  </a:cubicBezTo>
                  <a:cubicBezTo>
                    <a:pt x="194" y="287"/>
                    <a:pt x="194" y="287"/>
                    <a:pt x="194" y="287"/>
                  </a:cubicBezTo>
                  <a:cubicBezTo>
                    <a:pt x="204" y="287"/>
                    <a:pt x="211" y="279"/>
                    <a:pt x="211" y="269"/>
                  </a:cubicBezTo>
                  <a:cubicBezTo>
                    <a:pt x="211" y="55"/>
                    <a:pt x="211" y="55"/>
                    <a:pt x="211" y="55"/>
                  </a:cubicBezTo>
                  <a:lnTo>
                    <a:pt x="161" y="0"/>
                  </a:lnTo>
                  <a:close/>
                  <a:moveTo>
                    <a:pt x="166" y="27"/>
                  </a:moveTo>
                  <a:cubicBezTo>
                    <a:pt x="187" y="50"/>
                    <a:pt x="187" y="50"/>
                    <a:pt x="187" y="50"/>
                  </a:cubicBezTo>
                  <a:cubicBezTo>
                    <a:pt x="166" y="50"/>
                    <a:pt x="166" y="50"/>
                    <a:pt x="166" y="50"/>
                  </a:cubicBezTo>
                  <a:lnTo>
                    <a:pt x="166" y="27"/>
                  </a:lnTo>
                  <a:close/>
                  <a:moveTo>
                    <a:pt x="197" y="269"/>
                  </a:moveTo>
                  <a:cubicBezTo>
                    <a:pt x="197" y="271"/>
                    <a:pt x="195" y="272"/>
                    <a:pt x="194" y="272"/>
                  </a:cubicBezTo>
                  <a:cubicBezTo>
                    <a:pt x="17" y="272"/>
                    <a:pt x="17" y="272"/>
                    <a:pt x="17" y="272"/>
                  </a:cubicBezTo>
                  <a:cubicBezTo>
                    <a:pt x="16" y="272"/>
                    <a:pt x="14" y="271"/>
                    <a:pt x="14" y="269"/>
                  </a:cubicBezTo>
                  <a:cubicBezTo>
                    <a:pt x="14" y="18"/>
                    <a:pt x="14" y="18"/>
                    <a:pt x="14" y="18"/>
                  </a:cubicBezTo>
                  <a:cubicBezTo>
                    <a:pt x="14" y="16"/>
                    <a:pt x="16" y="15"/>
                    <a:pt x="17" y="15"/>
                  </a:cubicBezTo>
                  <a:cubicBezTo>
                    <a:pt x="151" y="15"/>
                    <a:pt x="151" y="15"/>
                    <a:pt x="151" y="15"/>
                  </a:cubicBezTo>
                  <a:cubicBezTo>
                    <a:pt x="151" y="58"/>
                    <a:pt x="151" y="58"/>
                    <a:pt x="151" y="58"/>
                  </a:cubicBezTo>
                  <a:cubicBezTo>
                    <a:pt x="151" y="62"/>
                    <a:pt x="154" y="65"/>
                    <a:pt x="158" y="65"/>
                  </a:cubicBezTo>
                  <a:cubicBezTo>
                    <a:pt x="197" y="65"/>
                    <a:pt x="197" y="65"/>
                    <a:pt x="197" y="65"/>
                  </a:cubicBezTo>
                  <a:lnTo>
                    <a:pt x="197" y="269"/>
                  </a:lnTo>
                  <a:close/>
                  <a:moveTo>
                    <a:pt x="40" y="79"/>
                  </a:moveTo>
                  <a:cubicBezTo>
                    <a:pt x="166" y="79"/>
                    <a:pt x="166" y="79"/>
                    <a:pt x="166" y="79"/>
                  </a:cubicBezTo>
                  <a:cubicBezTo>
                    <a:pt x="169" y="79"/>
                    <a:pt x="171" y="81"/>
                    <a:pt x="171" y="84"/>
                  </a:cubicBezTo>
                  <a:cubicBezTo>
                    <a:pt x="171" y="87"/>
                    <a:pt x="169" y="90"/>
                    <a:pt x="166" y="90"/>
                  </a:cubicBezTo>
                  <a:cubicBezTo>
                    <a:pt x="40" y="90"/>
                    <a:pt x="40" y="90"/>
                    <a:pt x="40" y="90"/>
                  </a:cubicBezTo>
                  <a:cubicBezTo>
                    <a:pt x="37" y="90"/>
                    <a:pt x="35" y="87"/>
                    <a:pt x="35" y="84"/>
                  </a:cubicBezTo>
                  <a:cubicBezTo>
                    <a:pt x="35" y="81"/>
                    <a:pt x="37" y="79"/>
                    <a:pt x="40" y="79"/>
                  </a:cubicBezTo>
                  <a:moveTo>
                    <a:pt x="171" y="121"/>
                  </a:moveTo>
                  <a:cubicBezTo>
                    <a:pt x="171" y="125"/>
                    <a:pt x="169" y="127"/>
                    <a:pt x="166" y="127"/>
                  </a:cubicBezTo>
                  <a:cubicBezTo>
                    <a:pt x="40" y="127"/>
                    <a:pt x="40" y="127"/>
                    <a:pt x="40" y="127"/>
                  </a:cubicBezTo>
                  <a:cubicBezTo>
                    <a:pt x="37" y="127"/>
                    <a:pt x="35" y="125"/>
                    <a:pt x="35" y="121"/>
                  </a:cubicBezTo>
                  <a:cubicBezTo>
                    <a:pt x="35" y="118"/>
                    <a:pt x="37" y="116"/>
                    <a:pt x="40" y="116"/>
                  </a:cubicBezTo>
                  <a:cubicBezTo>
                    <a:pt x="166" y="116"/>
                    <a:pt x="166" y="116"/>
                    <a:pt x="166" y="116"/>
                  </a:cubicBezTo>
                  <a:cubicBezTo>
                    <a:pt x="169" y="116"/>
                    <a:pt x="171" y="118"/>
                    <a:pt x="171" y="121"/>
                  </a:cubicBezTo>
                  <a:moveTo>
                    <a:pt x="171" y="157"/>
                  </a:moveTo>
                  <a:cubicBezTo>
                    <a:pt x="171" y="160"/>
                    <a:pt x="169" y="163"/>
                    <a:pt x="166" y="163"/>
                  </a:cubicBezTo>
                  <a:cubicBezTo>
                    <a:pt x="40" y="163"/>
                    <a:pt x="40" y="163"/>
                    <a:pt x="40" y="163"/>
                  </a:cubicBezTo>
                  <a:cubicBezTo>
                    <a:pt x="37" y="163"/>
                    <a:pt x="35" y="160"/>
                    <a:pt x="35" y="157"/>
                  </a:cubicBezTo>
                  <a:cubicBezTo>
                    <a:pt x="35" y="154"/>
                    <a:pt x="37" y="152"/>
                    <a:pt x="40" y="152"/>
                  </a:cubicBezTo>
                  <a:cubicBezTo>
                    <a:pt x="166" y="152"/>
                    <a:pt x="166" y="152"/>
                    <a:pt x="166" y="152"/>
                  </a:cubicBezTo>
                  <a:cubicBezTo>
                    <a:pt x="169" y="152"/>
                    <a:pt x="171" y="154"/>
                    <a:pt x="171" y="157"/>
                  </a:cubicBezTo>
                  <a:moveTo>
                    <a:pt x="171" y="194"/>
                  </a:moveTo>
                  <a:cubicBezTo>
                    <a:pt x="171" y="197"/>
                    <a:pt x="169" y="199"/>
                    <a:pt x="166" y="199"/>
                  </a:cubicBezTo>
                  <a:cubicBezTo>
                    <a:pt x="40" y="199"/>
                    <a:pt x="40" y="199"/>
                    <a:pt x="40" y="199"/>
                  </a:cubicBezTo>
                  <a:cubicBezTo>
                    <a:pt x="37" y="199"/>
                    <a:pt x="35" y="197"/>
                    <a:pt x="35" y="194"/>
                  </a:cubicBezTo>
                  <a:cubicBezTo>
                    <a:pt x="35" y="191"/>
                    <a:pt x="37" y="188"/>
                    <a:pt x="40" y="188"/>
                  </a:cubicBezTo>
                  <a:cubicBezTo>
                    <a:pt x="166" y="188"/>
                    <a:pt x="166" y="188"/>
                    <a:pt x="166" y="188"/>
                  </a:cubicBezTo>
                  <a:cubicBezTo>
                    <a:pt x="169" y="188"/>
                    <a:pt x="171" y="191"/>
                    <a:pt x="171" y="194"/>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grpSp>
        <p:nvGrpSpPr>
          <p:cNvPr id="3" name="Group 2"/>
          <p:cNvGrpSpPr/>
          <p:nvPr/>
        </p:nvGrpSpPr>
        <p:grpSpPr>
          <a:xfrm>
            <a:off x="1165550" y="3500220"/>
            <a:ext cx="621562" cy="621562"/>
            <a:chOff x="1741953" y="3139536"/>
            <a:chExt cx="630365" cy="630365"/>
          </a:xfrm>
        </p:grpSpPr>
        <p:sp>
          <p:nvSpPr>
            <p:cNvPr id="334" name="Oval 333"/>
            <p:cNvSpPr/>
            <p:nvPr/>
          </p:nvSpPr>
          <p:spPr>
            <a:xfrm>
              <a:off x="1741953" y="3139536"/>
              <a:ext cx="630365" cy="630365"/>
            </a:xfrm>
            <a:prstGeom prst="ellipse">
              <a:avLst/>
            </a:prstGeom>
            <a:solidFill>
              <a:schemeClr val="accent6">
                <a:lumMod val="75000"/>
                <a:alpha val="50196"/>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5" name="Freeform 62"/>
            <p:cNvSpPr>
              <a:spLocks noEditPoints="1"/>
            </p:cNvSpPr>
            <p:nvPr/>
          </p:nvSpPr>
          <p:spPr bwMode="auto">
            <a:xfrm>
              <a:off x="1925974" y="3267368"/>
              <a:ext cx="279398" cy="381248"/>
            </a:xfrm>
            <a:custGeom>
              <a:avLst/>
              <a:gdLst>
                <a:gd name="T0" fmla="*/ 161 w 211"/>
                <a:gd name="T1" fmla="*/ 0 h 287"/>
                <a:gd name="T2" fmla="*/ 17 w 211"/>
                <a:gd name="T3" fmla="*/ 0 h 287"/>
                <a:gd name="T4" fmla="*/ 0 w 211"/>
                <a:gd name="T5" fmla="*/ 18 h 287"/>
                <a:gd name="T6" fmla="*/ 0 w 211"/>
                <a:gd name="T7" fmla="*/ 269 h 287"/>
                <a:gd name="T8" fmla="*/ 17 w 211"/>
                <a:gd name="T9" fmla="*/ 287 h 287"/>
                <a:gd name="T10" fmla="*/ 194 w 211"/>
                <a:gd name="T11" fmla="*/ 287 h 287"/>
                <a:gd name="T12" fmla="*/ 211 w 211"/>
                <a:gd name="T13" fmla="*/ 269 h 287"/>
                <a:gd name="T14" fmla="*/ 211 w 211"/>
                <a:gd name="T15" fmla="*/ 55 h 287"/>
                <a:gd name="T16" fmla="*/ 161 w 211"/>
                <a:gd name="T17" fmla="*/ 0 h 287"/>
                <a:gd name="T18" fmla="*/ 166 w 211"/>
                <a:gd name="T19" fmla="*/ 27 h 287"/>
                <a:gd name="T20" fmla="*/ 187 w 211"/>
                <a:gd name="T21" fmla="*/ 50 h 287"/>
                <a:gd name="T22" fmla="*/ 166 w 211"/>
                <a:gd name="T23" fmla="*/ 50 h 287"/>
                <a:gd name="T24" fmla="*/ 166 w 211"/>
                <a:gd name="T25" fmla="*/ 27 h 287"/>
                <a:gd name="T26" fmla="*/ 197 w 211"/>
                <a:gd name="T27" fmla="*/ 269 h 287"/>
                <a:gd name="T28" fmla="*/ 194 w 211"/>
                <a:gd name="T29" fmla="*/ 272 h 287"/>
                <a:gd name="T30" fmla="*/ 17 w 211"/>
                <a:gd name="T31" fmla="*/ 272 h 287"/>
                <a:gd name="T32" fmla="*/ 14 w 211"/>
                <a:gd name="T33" fmla="*/ 269 h 287"/>
                <a:gd name="T34" fmla="*/ 14 w 211"/>
                <a:gd name="T35" fmla="*/ 18 h 287"/>
                <a:gd name="T36" fmla="*/ 17 w 211"/>
                <a:gd name="T37" fmla="*/ 15 h 287"/>
                <a:gd name="T38" fmla="*/ 151 w 211"/>
                <a:gd name="T39" fmla="*/ 15 h 287"/>
                <a:gd name="T40" fmla="*/ 151 w 211"/>
                <a:gd name="T41" fmla="*/ 58 h 287"/>
                <a:gd name="T42" fmla="*/ 158 w 211"/>
                <a:gd name="T43" fmla="*/ 65 h 287"/>
                <a:gd name="T44" fmla="*/ 197 w 211"/>
                <a:gd name="T45" fmla="*/ 65 h 287"/>
                <a:gd name="T46" fmla="*/ 197 w 211"/>
                <a:gd name="T47" fmla="*/ 269 h 287"/>
                <a:gd name="T48" fmla="*/ 40 w 211"/>
                <a:gd name="T49" fmla="*/ 79 h 287"/>
                <a:gd name="T50" fmla="*/ 166 w 211"/>
                <a:gd name="T51" fmla="*/ 79 h 287"/>
                <a:gd name="T52" fmla="*/ 171 w 211"/>
                <a:gd name="T53" fmla="*/ 84 h 287"/>
                <a:gd name="T54" fmla="*/ 166 w 211"/>
                <a:gd name="T55" fmla="*/ 90 h 287"/>
                <a:gd name="T56" fmla="*/ 40 w 211"/>
                <a:gd name="T57" fmla="*/ 90 h 287"/>
                <a:gd name="T58" fmla="*/ 35 w 211"/>
                <a:gd name="T59" fmla="*/ 84 h 287"/>
                <a:gd name="T60" fmla="*/ 40 w 211"/>
                <a:gd name="T61" fmla="*/ 79 h 287"/>
                <a:gd name="T62" fmla="*/ 171 w 211"/>
                <a:gd name="T63" fmla="*/ 121 h 287"/>
                <a:gd name="T64" fmla="*/ 166 w 211"/>
                <a:gd name="T65" fmla="*/ 127 h 287"/>
                <a:gd name="T66" fmla="*/ 40 w 211"/>
                <a:gd name="T67" fmla="*/ 127 h 287"/>
                <a:gd name="T68" fmla="*/ 35 w 211"/>
                <a:gd name="T69" fmla="*/ 121 h 287"/>
                <a:gd name="T70" fmla="*/ 40 w 211"/>
                <a:gd name="T71" fmla="*/ 116 h 287"/>
                <a:gd name="T72" fmla="*/ 166 w 211"/>
                <a:gd name="T73" fmla="*/ 116 h 287"/>
                <a:gd name="T74" fmla="*/ 171 w 211"/>
                <a:gd name="T75" fmla="*/ 121 h 287"/>
                <a:gd name="T76" fmla="*/ 171 w 211"/>
                <a:gd name="T77" fmla="*/ 157 h 287"/>
                <a:gd name="T78" fmla="*/ 166 w 211"/>
                <a:gd name="T79" fmla="*/ 163 h 287"/>
                <a:gd name="T80" fmla="*/ 40 w 211"/>
                <a:gd name="T81" fmla="*/ 163 h 287"/>
                <a:gd name="T82" fmla="*/ 35 w 211"/>
                <a:gd name="T83" fmla="*/ 157 h 287"/>
                <a:gd name="T84" fmla="*/ 40 w 211"/>
                <a:gd name="T85" fmla="*/ 152 h 287"/>
                <a:gd name="T86" fmla="*/ 166 w 211"/>
                <a:gd name="T87" fmla="*/ 152 h 287"/>
                <a:gd name="T88" fmla="*/ 171 w 211"/>
                <a:gd name="T89" fmla="*/ 157 h 287"/>
                <a:gd name="T90" fmla="*/ 171 w 211"/>
                <a:gd name="T91" fmla="*/ 194 h 287"/>
                <a:gd name="T92" fmla="*/ 166 w 211"/>
                <a:gd name="T93" fmla="*/ 199 h 287"/>
                <a:gd name="T94" fmla="*/ 40 w 211"/>
                <a:gd name="T95" fmla="*/ 199 h 287"/>
                <a:gd name="T96" fmla="*/ 35 w 211"/>
                <a:gd name="T97" fmla="*/ 194 h 287"/>
                <a:gd name="T98" fmla="*/ 40 w 211"/>
                <a:gd name="T99" fmla="*/ 188 h 287"/>
                <a:gd name="T100" fmla="*/ 166 w 211"/>
                <a:gd name="T101" fmla="*/ 188 h 287"/>
                <a:gd name="T102" fmla="*/ 171 w 211"/>
                <a:gd name="T103" fmla="*/ 19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87">
                  <a:moveTo>
                    <a:pt x="161" y="0"/>
                  </a:moveTo>
                  <a:cubicBezTo>
                    <a:pt x="17" y="0"/>
                    <a:pt x="17" y="0"/>
                    <a:pt x="17" y="0"/>
                  </a:cubicBezTo>
                  <a:cubicBezTo>
                    <a:pt x="7" y="0"/>
                    <a:pt x="0" y="8"/>
                    <a:pt x="0" y="18"/>
                  </a:cubicBezTo>
                  <a:cubicBezTo>
                    <a:pt x="0" y="269"/>
                    <a:pt x="0" y="269"/>
                    <a:pt x="0" y="269"/>
                  </a:cubicBezTo>
                  <a:cubicBezTo>
                    <a:pt x="0" y="279"/>
                    <a:pt x="7" y="287"/>
                    <a:pt x="17" y="287"/>
                  </a:cubicBezTo>
                  <a:cubicBezTo>
                    <a:pt x="194" y="287"/>
                    <a:pt x="194" y="287"/>
                    <a:pt x="194" y="287"/>
                  </a:cubicBezTo>
                  <a:cubicBezTo>
                    <a:pt x="204" y="287"/>
                    <a:pt x="211" y="279"/>
                    <a:pt x="211" y="269"/>
                  </a:cubicBezTo>
                  <a:cubicBezTo>
                    <a:pt x="211" y="55"/>
                    <a:pt x="211" y="55"/>
                    <a:pt x="211" y="55"/>
                  </a:cubicBezTo>
                  <a:lnTo>
                    <a:pt x="161" y="0"/>
                  </a:lnTo>
                  <a:close/>
                  <a:moveTo>
                    <a:pt x="166" y="27"/>
                  </a:moveTo>
                  <a:cubicBezTo>
                    <a:pt x="187" y="50"/>
                    <a:pt x="187" y="50"/>
                    <a:pt x="187" y="50"/>
                  </a:cubicBezTo>
                  <a:cubicBezTo>
                    <a:pt x="166" y="50"/>
                    <a:pt x="166" y="50"/>
                    <a:pt x="166" y="50"/>
                  </a:cubicBezTo>
                  <a:lnTo>
                    <a:pt x="166" y="27"/>
                  </a:lnTo>
                  <a:close/>
                  <a:moveTo>
                    <a:pt x="197" y="269"/>
                  </a:moveTo>
                  <a:cubicBezTo>
                    <a:pt x="197" y="271"/>
                    <a:pt x="195" y="272"/>
                    <a:pt x="194" y="272"/>
                  </a:cubicBezTo>
                  <a:cubicBezTo>
                    <a:pt x="17" y="272"/>
                    <a:pt x="17" y="272"/>
                    <a:pt x="17" y="272"/>
                  </a:cubicBezTo>
                  <a:cubicBezTo>
                    <a:pt x="16" y="272"/>
                    <a:pt x="14" y="271"/>
                    <a:pt x="14" y="269"/>
                  </a:cubicBezTo>
                  <a:cubicBezTo>
                    <a:pt x="14" y="18"/>
                    <a:pt x="14" y="18"/>
                    <a:pt x="14" y="18"/>
                  </a:cubicBezTo>
                  <a:cubicBezTo>
                    <a:pt x="14" y="16"/>
                    <a:pt x="16" y="15"/>
                    <a:pt x="17" y="15"/>
                  </a:cubicBezTo>
                  <a:cubicBezTo>
                    <a:pt x="151" y="15"/>
                    <a:pt x="151" y="15"/>
                    <a:pt x="151" y="15"/>
                  </a:cubicBezTo>
                  <a:cubicBezTo>
                    <a:pt x="151" y="58"/>
                    <a:pt x="151" y="58"/>
                    <a:pt x="151" y="58"/>
                  </a:cubicBezTo>
                  <a:cubicBezTo>
                    <a:pt x="151" y="62"/>
                    <a:pt x="154" y="65"/>
                    <a:pt x="158" y="65"/>
                  </a:cubicBezTo>
                  <a:cubicBezTo>
                    <a:pt x="197" y="65"/>
                    <a:pt x="197" y="65"/>
                    <a:pt x="197" y="65"/>
                  </a:cubicBezTo>
                  <a:lnTo>
                    <a:pt x="197" y="269"/>
                  </a:lnTo>
                  <a:close/>
                  <a:moveTo>
                    <a:pt x="40" y="79"/>
                  </a:moveTo>
                  <a:cubicBezTo>
                    <a:pt x="166" y="79"/>
                    <a:pt x="166" y="79"/>
                    <a:pt x="166" y="79"/>
                  </a:cubicBezTo>
                  <a:cubicBezTo>
                    <a:pt x="169" y="79"/>
                    <a:pt x="171" y="81"/>
                    <a:pt x="171" y="84"/>
                  </a:cubicBezTo>
                  <a:cubicBezTo>
                    <a:pt x="171" y="87"/>
                    <a:pt x="169" y="90"/>
                    <a:pt x="166" y="90"/>
                  </a:cubicBezTo>
                  <a:cubicBezTo>
                    <a:pt x="40" y="90"/>
                    <a:pt x="40" y="90"/>
                    <a:pt x="40" y="90"/>
                  </a:cubicBezTo>
                  <a:cubicBezTo>
                    <a:pt x="37" y="90"/>
                    <a:pt x="35" y="87"/>
                    <a:pt x="35" y="84"/>
                  </a:cubicBezTo>
                  <a:cubicBezTo>
                    <a:pt x="35" y="81"/>
                    <a:pt x="37" y="79"/>
                    <a:pt x="40" y="79"/>
                  </a:cubicBezTo>
                  <a:moveTo>
                    <a:pt x="171" y="121"/>
                  </a:moveTo>
                  <a:cubicBezTo>
                    <a:pt x="171" y="125"/>
                    <a:pt x="169" y="127"/>
                    <a:pt x="166" y="127"/>
                  </a:cubicBezTo>
                  <a:cubicBezTo>
                    <a:pt x="40" y="127"/>
                    <a:pt x="40" y="127"/>
                    <a:pt x="40" y="127"/>
                  </a:cubicBezTo>
                  <a:cubicBezTo>
                    <a:pt x="37" y="127"/>
                    <a:pt x="35" y="125"/>
                    <a:pt x="35" y="121"/>
                  </a:cubicBezTo>
                  <a:cubicBezTo>
                    <a:pt x="35" y="118"/>
                    <a:pt x="37" y="116"/>
                    <a:pt x="40" y="116"/>
                  </a:cubicBezTo>
                  <a:cubicBezTo>
                    <a:pt x="166" y="116"/>
                    <a:pt x="166" y="116"/>
                    <a:pt x="166" y="116"/>
                  </a:cubicBezTo>
                  <a:cubicBezTo>
                    <a:pt x="169" y="116"/>
                    <a:pt x="171" y="118"/>
                    <a:pt x="171" y="121"/>
                  </a:cubicBezTo>
                  <a:moveTo>
                    <a:pt x="171" y="157"/>
                  </a:moveTo>
                  <a:cubicBezTo>
                    <a:pt x="171" y="160"/>
                    <a:pt x="169" y="163"/>
                    <a:pt x="166" y="163"/>
                  </a:cubicBezTo>
                  <a:cubicBezTo>
                    <a:pt x="40" y="163"/>
                    <a:pt x="40" y="163"/>
                    <a:pt x="40" y="163"/>
                  </a:cubicBezTo>
                  <a:cubicBezTo>
                    <a:pt x="37" y="163"/>
                    <a:pt x="35" y="160"/>
                    <a:pt x="35" y="157"/>
                  </a:cubicBezTo>
                  <a:cubicBezTo>
                    <a:pt x="35" y="154"/>
                    <a:pt x="37" y="152"/>
                    <a:pt x="40" y="152"/>
                  </a:cubicBezTo>
                  <a:cubicBezTo>
                    <a:pt x="166" y="152"/>
                    <a:pt x="166" y="152"/>
                    <a:pt x="166" y="152"/>
                  </a:cubicBezTo>
                  <a:cubicBezTo>
                    <a:pt x="169" y="152"/>
                    <a:pt x="171" y="154"/>
                    <a:pt x="171" y="157"/>
                  </a:cubicBezTo>
                  <a:moveTo>
                    <a:pt x="171" y="194"/>
                  </a:moveTo>
                  <a:cubicBezTo>
                    <a:pt x="171" y="197"/>
                    <a:pt x="169" y="199"/>
                    <a:pt x="166" y="199"/>
                  </a:cubicBezTo>
                  <a:cubicBezTo>
                    <a:pt x="40" y="199"/>
                    <a:pt x="40" y="199"/>
                    <a:pt x="40" y="199"/>
                  </a:cubicBezTo>
                  <a:cubicBezTo>
                    <a:pt x="37" y="199"/>
                    <a:pt x="35" y="197"/>
                    <a:pt x="35" y="194"/>
                  </a:cubicBezTo>
                  <a:cubicBezTo>
                    <a:pt x="35" y="191"/>
                    <a:pt x="37" y="188"/>
                    <a:pt x="40" y="188"/>
                  </a:cubicBezTo>
                  <a:cubicBezTo>
                    <a:pt x="166" y="188"/>
                    <a:pt x="166" y="188"/>
                    <a:pt x="166" y="188"/>
                  </a:cubicBezTo>
                  <a:cubicBezTo>
                    <a:pt x="169" y="188"/>
                    <a:pt x="171" y="191"/>
                    <a:pt x="171" y="194"/>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sp>
        <p:nvSpPr>
          <p:cNvPr id="137" name="Oval 136"/>
          <p:cNvSpPr/>
          <p:nvPr/>
        </p:nvSpPr>
        <p:spPr>
          <a:xfrm>
            <a:off x="1798122" y="3143205"/>
            <a:ext cx="994142" cy="994141"/>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138" name="Group 137"/>
          <p:cNvGrpSpPr/>
          <p:nvPr/>
        </p:nvGrpSpPr>
        <p:grpSpPr>
          <a:xfrm>
            <a:off x="564022" y="3016469"/>
            <a:ext cx="887650" cy="430886"/>
            <a:chOff x="1811291" y="1882801"/>
            <a:chExt cx="1132026" cy="549513"/>
          </a:xfrm>
        </p:grpSpPr>
        <p:sp>
          <p:nvSpPr>
            <p:cNvPr id="139" name="TextBox 138"/>
            <p:cNvSpPr txBox="1"/>
            <p:nvPr/>
          </p:nvSpPr>
          <p:spPr>
            <a:xfrm>
              <a:off x="1811291" y="1882801"/>
              <a:ext cx="695069" cy="549513"/>
            </a:xfrm>
            <a:prstGeom prst="rect">
              <a:avLst/>
            </a:prstGeom>
            <a:noFill/>
          </p:spPr>
          <p:txBody>
            <a:bodyPr wrap="none" lIns="0" tIns="0" rIns="0" bIns="0" rtlCol="0">
              <a:spAutoFit/>
            </a:bodyPr>
            <a:lstStyle/>
            <a:p>
              <a:r>
                <a:rPr lang="en-US" sz="2800" b="1" dirty="0" smtClean="0">
                  <a:solidFill>
                    <a:prstClr val="white"/>
                  </a:solidFill>
                  <a:latin typeface="Calibri" panose="020F0502020204030204" pitchFamily="34" charset="0"/>
                  <a:cs typeface="Calibri" panose="020F0502020204030204" pitchFamily="34" charset="0"/>
                </a:rPr>
                <a:t>30+</a:t>
              </a:r>
              <a:endParaRPr lang="en-US" sz="2800" b="1" dirty="0">
                <a:solidFill>
                  <a:prstClr val="white"/>
                </a:solidFill>
                <a:latin typeface="Calibri" panose="020F0502020204030204" pitchFamily="34" charset="0"/>
                <a:cs typeface="Calibri" panose="020F0502020204030204" pitchFamily="34" charset="0"/>
              </a:endParaRPr>
            </a:p>
          </p:txBody>
        </p:sp>
        <p:sp>
          <p:nvSpPr>
            <p:cNvPr id="140" name="TextBox 139"/>
            <p:cNvSpPr txBox="1"/>
            <p:nvPr/>
          </p:nvSpPr>
          <p:spPr>
            <a:xfrm>
              <a:off x="2516054" y="1957349"/>
              <a:ext cx="427263" cy="471012"/>
            </a:xfrm>
            <a:prstGeom prst="rect">
              <a:avLst/>
            </a:prstGeom>
            <a:noFill/>
          </p:spPr>
          <p:txBody>
            <a:bodyPr wrap="none" lIns="0" tIns="0" rIns="0" bIns="0" rtlCol="0">
              <a:spAutoFit/>
            </a:bodyPr>
            <a:lstStyle/>
            <a:p>
              <a:pPr algn="ctr"/>
              <a:r>
                <a:rPr lang="en-US" sz="1200" dirty="0">
                  <a:solidFill>
                    <a:prstClr val="white"/>
                  </a:solidFill>
                  <a:latin typeface="Calibri" panose="020F0502020204030204" pitchFamily="34" charset="0"/>
                  <a:cs typeface="Calibri" panose="020F0502020204030204" pitchFamily="34" charset="0"/>
                </a:rPr>
                <a:t>Data </a:t>
              </a:r>
              <a:r>
                <a:rPr lang="en-US" sz="1200" dirty="0" smtClean="0">
                  <a:solidFill>
                    <a:prstClr val="white"/>
                  </a:solidFill>
                  <a:latin typeface="Calibri" panose="020F0502020204030204" pitchFamily="34" charset="0"/>
                  <a:cs typeface="Calibri" panose="020F0502020204030204" pitchFamily="34" charset="0"/>
                </a:rPr>
                <a:t/>
              </a:r>
              <a:br>
                <a:rPr lang="en-US" sz="1200" dirty="0" smtClean="0">
                  <a:solidFill>
                    <a:prstClr val="white"/>
                  </a:solidFill>
                  <a:latin typeface="Calibri" panose="020F0502020204030204" pitchFamily="34" charset="0"/>
                  <a:cs typeface="Calibri" panose="020F0502020204030204" pitchFamily="34" charset="0"/>
                </a:rPr>
              </a:br>
              <a:r>
                <a:rPr lang="en-US" sz="1200" dirty="0" smtClean="0">
                  <a:solidFill>
                    <a:prstClr val="white"/>
                  </a:solidFill>
                  <a:latin typeface="Calibri" panose="020F0502020204030204" pitchFamily="34" charset="0"/>
                  <a:cs typeface="Calibri" panose="020F0502020204030204" pitchFamily="34" charset="0"/>
                </a:rPr>
                <a:t>Files </a:t>
              </a:r>
              <a:endParaRPr lang="en-US" sz="1200" dirty="0">
                <a:solidFill>
                  <a:prstClr val="white"/>
                </a:solidFill>
                <a:latin typeface="Calibri" panose="020F0502020204030204" pitchFamily="34" charset="0"/>
                <a:cs typeface="Calibri" panose="020F0502020204030204" pitchFamily="34" charset="0"/>
              </a:endParaRPr>
            </a:p>
          </p:txBody>
        </p:sp>
      </p:grpSp>
      <p:sp>
        <p:nvSpPr>
          <p:cNvPr id="142" name="TextBox 141"/>
          <p:cNvSpPr txBox="1"/>
          <p:nvPr/>
        </p:nvSpPr>
        <p:spPr>
          <a:xfrm>
            <a:off x="1730816" y="2479781"/>
            <a:ext cx="998950" cy="424870"/>
          </a:xfrm>
          <a:prstGeom prst="rect">
            <a:avLst/>
          </a:prstGeom>
          <a:noFill/>
        </p:spPr>
        <p:txBody>
          <a:bodyPr wrap="none" lIns="0" tIns="0" rIns="0" bIns="0" rtlCol="0">
            <a:spAutoFit/>
          </a:bodyPr>
          <a:lstStyle/>
          <a:p>
            <a:r>
              <a:rPr lang="en-US" sz="2800" b="1" dirty="0" smtClean="0">
                <a:solidFill>
                  <a:prstClr val="white"/>
                </a:solidFill>
                <a:latin typeface="Calibri" panose="020F0502020204030204" pitchFamily="34" charset="0"/>
                <a:cs typeface="Calibri" panose="020F0502020204030204" pitchFamily="34" charset="0"/>
              </a:rPr>
              <a:t>0.5MN</a:t>
            </a:r>
            <a:endParaRPr lang="en-US" sz="2800" b="1" dirty="0">
              <a:solidFill>
                <a:prstClr val="white"/>
              </a:solidFill>
              <a:latin typeface="Calibri" panose="020F0502020204030204" pitchFamily="34" charset="0"/>
              <a:cs typeface="Calibri" panose="020F0502020204030204" pitchFamily="34" charset="0"/>
            </a:endParaRPr>
          </a:p>
        </p:txBody>
      </p:sp>
      <p:sp>
        <p:nvSpPr>
          <p:cNvPr id="143" name="TextBox 142"/>
          <p:cNvSpPr txBox="1"/>
          <p:nvPr/>
        </p:nvSpPr>
        <p:spPr>
          <a:xfrm>
            <a:off x="1931330" y="2825442"/>
            <a:ext cx="535767" cy="182087"/>
          </a:xfrm>
          <a:prstGeom prst="rect">
            <a:avLst/>
          </a:prstGeom>
          <a:noFill/>
        </p:spPr>
        <p:txBody>
          <a:bodyPr wrap="none" lIns="0" tIns="0" rIns="0" bIns="0" rtlCol="0">
            <a:spAutoFit/>
          </a:bodyPr>
          <a:lstStyle/>
          <a:p>
            <a:pPr algn="ctr"/>
            <a:r>
              <a:rPr lang="en-US" sz="1200" dirty="0">
                <a:solidFill>
                  <a:prstClr val="white"/>
                </a:solidFill>
                <a:latin typeface="Calibri" panose="020F0502020204030204" pitchFamily="34" charset="0"/>
                <a:cs typeface="Calibri" panose="020F0502020204030204" pitchFamily="34" charset="0"/>
              </a:rPr>
              <a:t>Contacts</a:t>
            </a:r>
          </a:p>
        </p:txBody>
      </p:sp>
      <p:sp>
        <p:nvSpPr>
          <p:cNvPr id="144" name="TextBox 143"/>
          <p:cNvSpPr txBox="1"/>
          <p:nvPr/>
        </p:nvSpPr>
        <p:spPr>
          <a:xfrm>
            <a:off x="670732" y="2569795"/>
            <a:ext cx="683520" cy="461665"/>
          </a:xfrm>
          <a:prstGeom prst="rect">
            <a:avLst/>
          </a:prstGeom>
          <a:noFill/>
        </p:spPr>
        <p:txBody>
          <a:bodyPr wrap="square" lIns="0" tIns="0" rIns="0" bIns="0" rtlCol="0">
            <a:spAutoFit/>
          </a:bodyPr>
          <a:lstStyle/>
          <a:p>
            <a:pPr algn="ctr"/>
            <a:r>
              <a:rPr lang="en-US" b="1" dirty="0" smtClean="0">
                <a:solidFill>
                  <a:prstClr val="white"/>
                </a:solidFill>
                <a:latin typeface="Calibri" panose="020F0502020204030204" pitchFamily="34" charset="0"/>
                <a:cs typeface="Calibri" panose="020F0502020204030204" pitchFamily="34" charset="0"/>
              </a:rPr>
              <a:t>50 GB </a:t>
            </a:r>
            <a:r>
              <a:rPr lang="en-US" sz="1200" dirty="0" smtClean="0">
                <a:solidFill>
                  <a:prstClr val="white"/>
                </a:solidFill>
                <a:latin typeface="Calibri" panose="020F0502020204030204" pitchFamily="34" charset="0"/>
                <a:cs typeface="Calibri" panose="020F0502020204030204" pitchFamily="34" charset="0"/>
              </a:rPr>
              <a:t>Data</a:t>
            </a:r>
            <a:endParaRPr lang="en-US" sz="1200" dirty="0">
              <a:solidFill>
                <a:prstClr val="white"/>
              </a:solidFill>
              <a:latin typeface="Calibri" panose="020F0502020204030204" pitchFamily="34" charset="0"/>
              <a:cs typeface="Calibri" panose="020F0502020204030204" pitchFamily="34" charset="0"/>
            </a:endParaRPr>
          </a:p>
        </p:txBody>
      </p:sp>
      <p:sp>
        <p:nvSpPr>
          <p:cNvPr id="326" name="TextBox 325"/>
          <p:cNvSpPr txBox="1"/>
          <p:nvPr/>
        </p:nvSpPr>
        <p:spPr>
          <a:xfrm>
            <a:off x="1837449" y="3326771"/>
            <a:ext cx="907162" cy="646331"/>
          </a:xfrm>
          <a:prstGeom prst="rect">
            <a:avLst/>
          </a:prstGeom>
          <a:noFill/>
        </p:spPr>
        <p:txBody>
          <a:bodyPr wrap="square" lIns="0" tIns="0" rIns="0" bIns="0" rtlCol="0">
            <a:spAutoFit/>
          </a:bodyPr>
          <a:lstStyle/>
          <a:p>
            <a:pPr algn="ctr" defTabSz="640026" fontAlgn="base">
              <a:spcBef>
                <a:spcPct val="0"/>
              </a:spcBef>
              <a:spcAft>
                <a:spcPct val="0"/>
              </a:spcAft>
            </a:pPr>
            <a:r>
              <a:rPr lang="en-US" b="1" kern="0" dirty="0" smtClean="0">
                <a:solidFill>
                  <a:prstClr val="white"/>
                </a:solidFill>
                <a:latin typeface="Calibri" panose="020F0502020204030204" pitchFamily="34" charset="0"/>
                <a:ea typeface="ＭＳ Ｐゴシック" pitchFamily="-112" charset="-128"/>
                <a:cs typeface="Calibri" panose="020F0502020204030204" pitchFamily="34" charset="0"/>
              </a:rPr>
              <a:t>30%</a:t>
            </a:r>
          </a:p>
          <a:p>
            <a:pPr algn="ctr" defTabSz="640026" fontAlgn="base">
              <a:spcBef>
                <a:spcPct val="0"/>
              </a:spcBef>
              <a:spcAft>
                <a:spcPct val="0"/>
              </a:spcAft>
            </a:pPr>
            <a:r>
              <a:rPr lang="en-US" sz="1200" kern="0" dirty="0" smtClean="0">
                <a:solidFill>
                  <a:prstClr val="white"/>
                </a:solidFill>
                <a:latin typeface="Calibri" panose="020F0502020204030204" pitchFamily="34" charset="0"/>
                <a:ea typeface="ＭＳ Ｐゴシック" pitchFamily="-112" charset="-128"/>
                <a:cs typeface="Calibri" panose="020F0502020204030204" pitchFamily="34" charset="0"/>
              </a:rPr>
              <a:t>overall </a:t>
            </a:r>
            <a:r>
              <a:rPr lang="en-US" sz="1200" kern="0" dirty="0">
                <a:solidFill>
                  <a:prstClr val="white"/>
                </a:solidFill>
                <a:latin typeface="Calibri" panose="020F0502020204030204" pitchFamily="34" charset="0"/>
                <a:ea typeface="ＭＳ Ｐゴシック" pitchFamily="-112" charset="-128"/>
                <a:cs typeface="Calibri" panose="020F0502020204030204" pitchFamily="34" charset="0"/>
              </a:rPr>
              <a:t>effort savings </a:t>
            </a:r>
          </a:p>
        </p:txBody>
      </p:sp>
    </p:spTree>
    <p:extLst>
      <p:ext uri="{BB962C8B-B14F-4D97-AF65-F5344CB8AC3E}">
        <p14:creationId xmlns:p14="http://schemas.microsoft.com/office/powerpoint/2010/main" val="367304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762" y="228646"/>
            <a:ext cx="8624888" cy="615553"/>
          </a:xfrm>
        </p:spPr>
        <p:txBody>
          <a:bodyPr vert="horz" wrap="square" lIns="0" tIns="0" rIns="0" bIns="0" rtlCol="0" anchor="t">
            <a:spAutoFit/>
          </a:bodyPr>
          <a:lstStyle/>
          <a:p>
            <a:r>
              <a:rPr lang="en-US" sz="2000" b="1" dirty="0">
                <a:solidFill>
                  <a:schemeClr val="tx2"/>
                </a:solidFill>
              </a:rPr>
              <a:t>Data Quality Checks and Validations for the Largest Global Providers of Insurance, Annuities &amp; Employee Benefit Programs </a:t>
            </a:r>
            <a:r>
              <a:rPr lang="en-US" sz="2000" b="1" dirty="0" smtClean="0">
                <a:solidFill>
                  <a:schemeClr val="tx2"/>
                </a:solidFill>
              </a:rPr>
              <a:t>(</a:t>
            </a:r>
            <a:r>
              <a:rPr lang="en-US" sz="2000" b="1" dirty="0" smtClean="0">
                <a:solidFill>
                  <a:schemeClr val="tx2"/>
                </a:solidFill>
              </a:rPr>
              <a:t>2/4)</a:t>
            </a:r>
            <a:endParaRPr lang="en-US" sz="2000" b="1" dirty="0">
              <a:solidFill>
                <a:schemeClr val="tx2"/>
              </a:solidFill>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2</a:t>
            </a:fld>
            <a:endParaRPr lang="en-US" dirty="0">
              <a:solidFill>
                <a:prstClr val="white"/>
              </a:solidFill>
            </a:endParaRPr>
          </a:p>
        </p:txBody>
      </p:sp>
      <p:sp>
        <p:nvSpPr>
          <p:cNvPr id="162" name="Rectangle 161"/>
          <p:cNvSpPr/>
          <p:nvPr/>
        </p:nvSpPr>
        <p:spPr>
          <a:xfrm>
            <a:off x="0" y="819150"/>
            <a:ext cx="4114800" cy="38401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prstClr val="white"/>
              </a:solidFill>
            </a:endParaRPr>
          </a:p>
        </p:txBody>
      </p:sp>
      <p:sp>
        <p:nvSpPr>
          <p:cNvPr id="165" name="Freeform 164"/>
          <p:cNvSpPr/>
          <p:nvPr/>
        </p:nvSpPr>
        <p:spPr>
          <a:xfrm>
            <a:off x="4120130" y="1175658"/>
            <a:ext cx="193675" cy="145424"/>
          </a:xfrm>
          <a:custGeom>
            <a:avLst/>
            <a:gdLst>
              <a:gd name="connsiteX0" fmla="*/ 0 w 193675"/>
              <a:gd name="connsiteY0" fmla="*/ 0 h 193675"/>
              <a:gd name="connsiteX1" fmla="*/ 193675 w 193675"/>
              <a:gd name="connsiteY1" fmla="*/ 0 h 193675"/>
              <a:gd name="connsiteX2" fmla="*/ 0 w 193675"/>
              <a:gd name="connsiteY2" fmla="*/ 193675 h 193675"/>
              <a:gd name="connsiteX3" fmla="*/ 0 w 193675"/>
              <a:gd name="connsiteY3" fmla="*/ 0 h 193675"/>
            </a:gdLst>
            <a:ahLst/>
            <a:cxnLst>
              <a:cxn ang="0">
                <a:pos x="connsiteX0" y="connsiteY0"/>
              </a:cxn>
              <a:cxn ang="0">
                <a:pos x="connsiteX1" y="connsiteY1"/>
              </a:cxn>
              <a:cxn ang="0">
                <a:pos x="connsiteX2" y="connsiteY2"/>
              </a:cxn>
              <a:cxn ang="0">
                <a:pos x="connsiteX3" y="connsiteY3"/>
              </a:cxn>
            </a:cxnLst>
            <a:rect l="l" t="t" r="r" b="b"/>
            <a:pathLst>
              <a:path w="193675" h="193675">
                <a:moveTo>
                  <a:pt x="0" y="0"/>
                </a:moveTo>
                <a:lnTo>
                  <a:pt x="193675" y="0"/>
                </a:lnTo>
                <a:lnTo>
                  <a:pt x="0" y="193675"/>
                </a:lnTo>
                <a:lnTo>
                  <a:pt x="0" y="0"/>
                </a:lnTo>
                <a:close/>
              </a:path>
            </a:pathLst>
          </a:cu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000" b="1" dirty="0">
              <a:solidFill>
                <a:prstClr val="white"/>
              </a:solidFill>
            </a:endParaRPr>
          </a:p>
        </p:txBody>
      </p:sp>
      <p:sp>
        <p:nvSpPr>
          <p:cNvPr id="166" name="Rectangle 165"/>
          <p:cNvSpPr/>
          <p:nvPr/>
        </p:nvSpPr>
        <p:spPr>
          <a:xfrm>
            <a:off x="411957" y="887326"/>
            <a:ext cx="3901848" cy="2883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Value </a:t>
            </a:r>
            <a:r>
              <a:rPr lang="en-US" sz="1200" b="1" dirty="0" smtClean="0">
                <a:solidFill>
                  <a:prstClr val="white"/>
                </a:solidFill>
                <a:latin typeface="Calibri" panose="020F0502020204030204" pitchFamily="34" charset="0"/>
                <a:cs typeface="Calibri" panose="020F0502020204030204" pitchFamily="34" charset="0"/>
              </a:rPr>
              <a:t>adds / Investments</a:t>
            </a:r>
            <a:endParaRPr lang="en-US" sz="1200" b="1" dirty="0">
              <a:solidFill>
                <a:prstClr val="white"/>
              </a:solidFill>
              <a:latin typeface="Calibri" panose="020F0502020204030204" pitchFamily="34" charset="0"/>
              <a:cs typeface="Calibri" panose="020F0502020204030204" pitchFamily="34" charset="0"/>
            </a:endParaRPr>
          </a:p>
        </p:txBody>
      </p:sp>
      <p:sp>
        <p:nvSpPr>
          <p:cNvPr id="205" name="Rectangle 204"/>
          <p:cNvSpPr/>
          <p:nvPr/>
        </p:nvSpPr>
        <p:spPr>
          <a:xfrm>
            <a:off x="4574382" y="887326"/>
            <a:ext cx="4221956" cy="28833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Solution </a:t>
            </a:r>
            <a:r>
              <a:rPr lang="en-US" sz="1200" b="1" dirty="0" smtClean="0">
                <a:solidFill>
                  <a:prstClr val="white"/>
                </a:solidFill>
                <a:latin typeface="Calibri" panose="020F0502020204030204" pitchFamily="34" charset="0"/>
                <a:cs typeface="Calibri" panose="020F0502020204030204" pitchFamily="34" charset="0"/>
              </a:rPr>
              <a:t>Summary</a:t>
            </a:r>
            <a:endParaRPr lang="en-US" sz="1200" b="1" dirty="0">
              <a:solidFill>
                <a:prstClr val="white"/>
              </a:solidFill>
              <a:latin typeface="Calibri" panose="020F0502020204030204" pitchFamily="34" charset="0"/>
              <a:cs typeface="Calibri" panose="020F0502020204030204" pitchFamily="34" charset="0"/>
            </a:endParaRPr>
          </a:p>
        </p:txBody>
      </p:sp>
      <p:sp>
        <p:nvSpPr>
          <p:cNvPr id="176" name="Rectangle 175"/>
          <p:cNvSpPr/>
          <p:nvPr/>
        </p:nvSpPr>
        <p:spPr>
          <a:xfrm>
            <a:off x="396862" y="1257458"/>
            <a:ext cx="3626643" cy="923330"/>
          </a:xfrm>
          <a:prstGeom prst="rect">
            <a:avLst/>
          </a:prstGeom>
        </p:spPr>
        <p:txBody>
          <a:bodyPr wrap="square" lIns="0" tIns="0" rIns="0" bIns="0">
            <a:spAutoFit/>
          </a:bodyPr>
          <a:lstStyle/>
          <a:p>
            <a:pPr marL="171446" indent="-171446" defTabSz="685783" eaLnBrk="0" hangingPunct="0">
              <a:spcBef>
                <a:spcPts val="600"/>
              </a:spcBef>
              <a:spcAft>
                <a:spcPts val="600"/>
              </a:spcAft>
              <a:buFont typeface="Arial" panose="020B0604020202020204" pitchFamily="34" charset="0"/>
              <a:buChar char="•"/>
            </a:pPr>
            <a:r>
              <a:rPr lang="en-US" sz="1000" dirty="0">
                <a:solidFill>
                  <a:srgbClr val="141414"/>
                </a:solidFill>
                <a:latin typeface="Calibri" panose="020F0502020204030204" pitchFamily="34" charset="0"/>
                <a:ea typeface="ＭＳ Ｐゴシック" pitchFamily="-12" charset="-128"/>
                <a:cs typeface="ＭＳ Ｐゴシック" pitchFamily="-12" charset="-128"/>
              </a:rPr>
              <a:t>Extensible batch integration framework with </a:t>
            </a: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parameterized DQ processes (~30), mappings,  extensible UNIX </a:t>
            </a:r>
            <a:r>
              <a:rPr lang="en-US" sz="1000" dirty="0">
                <a:solidFill>
                  <a:srgbClr val="141414"/>
                </a:solidFill>
                <a:latin typeface="Calibri" panose="020F0502020204030204" pitchFamily="34" charset="0"/>
                <a:ea typeface="ＭＳ Ｐゴシック" pitchFamily="-12" charset="-128"/>
                <a:cs typeface="ＭＳ Ｐゴシック" pitchFamily="-12" charset="-128"/>
              </a:rPr>
              <a:t>Batch load files (30</a:t>
            </a: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a:t>
            </a:r>
            <a:endParaRPr lang="en-US" sz="10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defTabSz="685783" eaLnBrk="0" hangingPunct="0">
              <a:spcBef>
                <a:spcPts val="600"/>
              </a:spcBef>
              <a:spcAft>
                <a:spcPts val="600"/>
              </a:spcAft>
              <a:buFont typeface="Arial" panose="020B0604020202020204" pitchFamily="34" charset="0"/>
              <a:buChar char="•"/>
            </a:pP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Reduced </a:t>
            </a:r>
            <a:r>
              <a:rPr lang="en-US" sz="1000" b="1" dirty="0">
                <a:solidFill>
                  <a:srgbClr val="141414"/>
                </a:solidFill>
                <a:latin typeface="Calibri" panose="020F0502020204030204" pitchFamily="34" charset="0"/>
                <a:ea typeface="ＭＳ Ｐゴシック" pitchFamily="-12" charset="-128"/>
                <a:cs typeface="ＭＳ Ｐゴシック" pitchFamily="-12" charset="-128"/>
              </a:rPr>
              <a:t>30%</a:t>
            </a:r>
            <a:r>
              <a:rPr lang="en-US" sz="1000" dirty="0">
                <a:solidFill>
                  <a:srgbClr val="141414"/>
                </a:solidFill>
                <a:latin typeface="Calibri" panose="020F0502020204030204" pitchFamily="34" charset="0"/>
                <a:ea typeface="ＭＳ Ｐゴシック" pitchFamily="-12" charset="-128"/>
                <a:cs typeface="ＭＳ Ｐゴシック" pitchFamily="-12" charset="-128"/>
              </a:rPr>
              <a:t> development effort by creating </a:t>
            </a: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several </a:t>
            </a:r>
            <a:r>
              <a:rPr lang="en-US" sz="1000" dirty="0">
                <a:solidFill>
                  <a:srgbClr val="141414"/>
                </a:solidFill>
                <a:latin typeface="Calibri" panose="020F0502020204030204" pitchFamily="34" charset="0"/>
                <a:ea typeface="ＭＳ Ｐゴシック" pitchFamily="-12" charset="-128"/>
                <a:cs typeface="ＭＳ Ｐゴシック" pitchFamily="-12" charset="-128"/>
              </a:rPr>
              <a:t>business </a:t>
            </a: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Developed explicit error files with detail as well as summary information for pinpointing the exact error in the data</a:t>
            </a:r>
            <a:endParaRPr lang="en-US" sz="1000" dirty="0">
              <a:solidFill>
                <a:srgbClr val="141414"/>
              </a:solidFill>
              <a:latin typeface="Calibri" panose="020F0502020204030204" pitchFamily="34" charset="0"/>
              <a:ea typeface="ＭＳ Ｐゴシック" pitchFamily="-12" charset="-128"/>
              <a:cs typeface="ＭＳ Ｐゴシック" pitchFamily="-12" charset="-128"/>
            </a:endParaRPr>
          </a:p>
        </p:txBody>
      </p:sp>
      <p:grpSp>
        <p:nvGrpSpPr>
          <p:cNvPr id="177" name="Group 176"/>
          <p:cNvGrpSpPr/>
          <p:nvPr/>
        </p:nvGrpSpPr>
        <p:grpSpPr>
          <a:xfrm>
            <a:off x="396562" y="2738255"/>
            <a:ext cx="3901848" cy="433756"/>
            <a:chOff x="-1503929" y="1542398"/>
            <a:chExt cx="3901848" cy="540851"/>
          </a:xfrm>
        </p:grpSpPr>
        <p:sp>
          <p:nvSpPr>
            <p:cNvPr id="178" name="Freeform 177"/>
            <p:cNvSpPr/>
            <p:nvPr/>
          </p:nvSpPr>
          <p:spPr>
            <a:xfrm>
              <a:off x="2204244" y="1901920"/>
              <a:ext cx="193675" cy="181329"/>
            </a:xfrm>
            <a:custGeom>
              <a:avLst/>
              <a:gdLst>
                <a:gd name="connsiteX0" fmla="*/ 0 w 193675"/>
                <a:gd name="connsiteY0" fmla="*/ 0 h 193675"/>
                <a:gd name="connsiteX1" fmla="*/ 193675 w 193675"/>
                <a:gd name="connsiteY1" fmla="*/ 0 h 193675"/>
                <a:gd name="connsiteX2" fmla="*/ 0 w 193675"/>
                <a:gd name="connsiteY2" fmla="*/ 193675 h 193675"/>
                <a:gd name="connsiteX3" fmla="*/ 0 w 193675"/>
                <a:gd name="connsiteY3" fmla="*/ 0 h 193675"/>
              </a:gdLst>
              <a:ahLst/>
              <a:cxnLst>
                <a:cxn ang="0">
                  <a:pos x="connsiteX0" y="connsiteY0"/>
                </a:cxn>
                <a:cxn ang="0">
                  <a:pos x="connsiteX1" y="connsiteY1"/>
                </a:cxn>
                <a:cxn ang="0">
                  <a:pos x="connsiteX2" y="connsiteY2"/>
                </a:cxn>
                <a:cxn ang="0">
                  <a:pos x="connsiteX3" y="connsiteY3"/>
                </a:cxn>
              </a:cxnLst>
              <a:rect l="l" t="t" r="r" b="b"/>
              <a:pathLst>
                <a:path w="193675" h="193675">
                  <a:moveTo>
                    <a:pt x="0" y="0"/>
                  </a:moveTo>
                  <a:lnTo>
                    <a:pt x="193675" y="0"/>
                  </a:lnTo>
                  <a:lnTo>
                    <a:pt x="0" y="193675"/>
                  </a:lnTo>
                  <a:lnTo>
                    <a:pt x="0" y="0"/>
                  </a:lnTo>
                  <a:close/>
                </a:path>
              </a:pathLst>
            </a:cu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b="1" dirty="0">
                <a:solidFill>
                  <a:prstClr val="white"/>
                </a:solidFill>
              </a:endParaRPr>
            </a:p>
          </p:txBody>
        </p:sp>
        <p:sp>
          <p:nvSpPr>
            <p:cNvPr id="179" name="Rectangle 178"/>
            <p:cNvSpPr/>
            <p:nvPr/>
          </p:nvSpPr>
          <p:spPr>
            <a:xfrm>
              <a:off x="-1503929" y="1542398"/>
              <a:ext cx="3901848" cy="35952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Challenges Faced</a:t>
              </a:r>
            </a:p>
          </p:txBody>
        </p:sp>
      </p:grpSp>
      <p:sp>
        <p:nvSpPr>
          <p:cNvPr id="180" name="Rectangle 179"/>
          <p:cNvSpPr/>
          <p:nvPr/>
        </p:nvSpPr>
        <p:spPr>
          <a:xfrm>
            <a:off x="438416" y="3129662"/>
            <a:ext cx="3626643" cy="923330"/>
          </a:xfrm>
          <a:prstGeom prst="rect">
            <a:avLst/>
          </a:prstGeom>
        </p:spPr>
        <p:txBody>
          <a:bodyPr wrap="square" lIns="0" tIns="0" rIns="0" bIns="0">
            <a:spAutoFit/>
          </a:bodyPr>
          <a:lstStyle/>
          <a:p>
            <a:pPr marL="171446" indent="-171446" defTabSz="685783" eaLnBrk="0" hangingPunct="0">
              <a:spcBef>
                <a:spcPts val="300"/>
              </a:spcBef>
              <a:spcAft>
                <a:spcPts val="300"/>
              </a:spcAft>
              <a:buFont typeface="Arial" panose="020B0604020202020204" pitchFamily="34" charset="0"/>
              <a:buChar char="•"/>
            </a:pPr>
            <a:r>
              <a:rPr lang="en-US" sz="1000" dirty="0">
                <a:solidFill>
                  <a:srgbClr val="141414"/>
                </a:solidFill>
                <a:latin typeface="Calibri" panose="020F0502020204030204" pitchFamily="34" charset="0"/>
                <a:ea typeface="ＭＳ Ｐゴシック" pitchFamily="-12" charset="-128"/>
                <a:cs typeface="ＭＳ Ｐゴシック" pitchFamily="-12" charset="-128"/>
              </a:rPr>
              <a:t>Existence of multiple processes, systems, technologies </a:t>
            </a: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
            </a:r>
            <a:b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b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and </a:t>
            </a:r>
            <a:r>
              <a:rPr lang="en-US" sz="1000" dirty="0">
                <a:solidFill>
                  <a:srgbClr val="141414"/>
                </a:solidFill>
                <a:latin typeface="Calibri" panose="020F0502020204030204" pitchFamily="34" charset="0"/>
                <a:ea typeface="ＭＳ Ｐゴシック" pitchFamily="-12" charset="-128"/>
                <a:cs typeface="ＭＳ Ｐゴシック" pitchFamily="-12" charset="-128"/>
              </a:rPr>
              <a:t>data due to mergers &amp; acquisitions leading to </a:t>
            </a: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
            </a:r>
            <a:b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br>
            <a:r>
              <a:rPr lang="en-US" sz="1000" dirty="0" smtClean="0">
                <a:solidFill>
                  <a:srgbClr val="141414"/>
                </a:solidFill>
                <a:latin typeface="Calibri" panose="020F0502020204030204" pitchFamily="34" charset="0"/>
                <a:ea typeface="ＭＳ Ｐゴシック" pitchFamily="-12" charset="-128"/>
                <a:cs typeface="ＭＳ Ｐゴシック" pitchFamily="-12" charset="-128"/>
              </a:rPr>
              <a:t>duplications and </a:t>
            </a:r>
            <a:r>
              <a:rPr lang="en-US" sz="1000" dirty="0">
                <a:solidFill>
                  <a:srgbClr val="141414"/>
                </a:solidFill>
                <a:latin typeface="Calibri" panose="020F0502020204030204" pitchFamily="34" charset="0"/>
                <a:ea typeface="ＭＳ Ｐゴシック" pitchFamily="-12" charset="-128"/>
                <a:cs typeface="ＭＳ Ｐゴシック" pitchFamily="-12" charset="-128"/>
              </a:rPr>
              <a:t>inconsistencies</a:t>
            </a:r>
          </a:p>
          <a:p>
            <a:pPr marL="171446" indent="-171446" defTabSz="685783" eaLnBrk="0" hangingPunct="0">
              <a:spcBef>
                <a:spcPts val="300"/>
              </a:spcBef>
              <a:spcAft>
                <a:spcPts val="300"/>
              </a:spcAft>
              <a:buFont typeface="Arial" panose="020B0604020202020204" pitchFamily="34" charset="0"/>
              <a:buChar char="•"/>
            </a:pPr>
            <a:r>
              <a:rPr lang="en-US" sz="1000" dirty="0">
                <a:solidFill>
                  <a:srgbClr val="141414"/>
                </a:solidFill>
                <a:latin typeface="Calibri" panose="020F0502020204030204" pitchFamily="34" charset="0"/>
                <a:ea typeface="ＭＳ Ｐゴシック" pitchFamily="-12" charset="-128"/>
                <a:cs typeface="ＭＳ Ｐゴシック" pitchFamily="-12" charset="-128"/>
              </a:rPr>
              <a:t>Strict regulatory compliance requirements for various geographies</a:t>
            </a:r>
          </a:p>
          <a:p>
            <a:pPr marL="171446" indent="-171446" defTabSz="685783" eaLnBrk="0" hangingPunct="0">
              <a:spcBef>
                <a:spcPts val="300"/>
              </a:spcBef>
              <a:spcAft>
                <a:spcPts val="300"/>
              </a:spcAft>
              <a:buFont typeface="Arial" panose="020B0604020202020204" pitchFamily="34" charset="0"/>
              <a:buChar char="•"/>
            </a:pPr>
            <a:r>
              <a:rPr lang="en-US" sz="1000" dirty="0">
                <a:solidFill>
                  <a:srgbClr val="141414"/>
                </a:solidFill>
                <a:latin typeface="Calibri" panose="020F0502020204030204" pitchFamily="34" charset="0"/>
                <a:ea typeface="ＭＳ Ｐゴシック" pitchFamily="-12" charset="-128"/>
                <a:cs typeface="ＭＳ Ｐゴシック" pitchFamily="-12" charset="-128"/>
              </a:rPr>
              <a:t>Stringent data access regulations based on geographical regions</a:t>
            </a:r>
          </a:p>
        </p:txBody>
      </p:sp>
      <p:grpSp>
        <p:nvGrpSpPr>
          <p:cNvPr id="181" name="Group 180"/>
          <p:cNvGrpSpPr/>
          <p:nvPr/>
        </p:nvGrpSpPr>
        <p:grpSpPr>
          <a:xfrm>
            <a:off x="3599234" y="787895"/>
            <a:ext cx="468720" cy="466633"/>
            <a:chOff x="2495550" y="4038600"/>
            <a:chExt cx="921680" cy="917576"/>
          </a:xfrm>
        </p:grpSpPr>
        <p:sp>
          <p:nvSpPr>
            <p:cNvPr id="182" name="Oval 236"/>
            <p:cNvSpPr>
              <a:spLocks noChangeArrowheads="1"/>
            </p:cNvSpPr>
            <p:nvPr/>
          </p:nvSpPr>
          <p:spPr bwMode="auto">
            <a:xfrm>
              <a:off x="2495550" y="4038600"/>
              <a:ext cx="917575" cy="91757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83" name="Freeform 237"/>
            <p:cNvSpPr>
              <a:spLocks/>
            </p:cNvSpPr>
            <p:nvPr/>
          </p:nvSpPr>
          <p:spPr bwMode="auto">
            <a:xfrm>
              <a:off x="2753931" y="4234624"/>
              <a:ext cx="613157" cy="721552"/>
            </a:xfrm>
            <a:custGeom>
              <a:avLst/>
              <a:gdLst>
                <a:gd name="T0" fmla="*/ 348 w 348"/>
                <a:gd name="T1" fmla="*/ 276 h 420"/>
                <a:gd name="T2" fmla="*/ 253 w 348"/>
                <a:gd name="T3" fmla="*/ 43 h 420"/>
                <a:gd name="T4" fmla="*/ 241 w 348"/>
                <a:gd name="T5" fmla="*/ 23 h 420"/>
                <a:gd name="T6" fmla="*/ 237 w 348"/>
                <a:gd name="T7" fmla="*/ 20 h 420"/>
                <a:gd name="T8" fmla="*/ 234 w 348"/>
                <a:gd name="T9" fmla="*/ 18 h 420"/>
                <a:gd name="T10" fmla="*/ 234 w 348"/>
                <a:gd name="T11" fmla="*/ 18 h 420"/>
                <a:gd name="T12" fmla="*/ 234 w 348"/>
                <a:gd name="T13" fmla="*/ 18 h 420"/>
                <a:gd name="T14" fmla="*/ 167 w 348"/>
                <a:gd name="T15" fmla="*/ 18 h 420"/>
                <a:gd name="T16" fmla="*/ 133 w 348"/>
                <a:gd name="T17" fmla="*/ 52 h 420"/>
                <a:gd name="T18" fmla="*/ 125 w 348"/>
                <a:gd name="T19" fmla="*/ 43 h 420"/>
                <a:gd name="T20" fmla="*/ 119 w 348"/>
                <a:gd name="T21" fmla="*/ 43 h 420"/>
                <a:gd name="T22" fmla="*/ 119 w 348"/>
                <a:gd name="T23" fmla="*/ 49 h 420"/>
                <a:gd name="T24" fmla="*/ 119 w 348"/>
                <a:gd name="T25" fmla="*/ 51 h 420"/>
                <a:gd name="T26" fmla="*/ 120 w 348"/>
                <a:gd name="T27" fmla="*/ 53 h 420"/>
                <a:gd name="T28" fmla="*/ 121 w 348"/>
                <a:gd name="T29" fmla="*/ 55 h 420"/>
                <a:gd name="T30" fmla="*/ 122 w 348"/>
                <a:gd name="T31" fmla="*/ 57 h 420"/>
                <a:gd name="T32" fmla="*/ 123 w 348"/>
                <a:gd name="T33" fmla="*/ 59 h 420"/>
                <a:gd name="T34" fmla="*/ 124 w 348"/>
                <a:gd name="T35" fmla="*/ 61 h 420"/>
                <a:gd name="T36" fmla="*/ 124 w 348"/>
                <a:gd name="T37" fmla="*/ 61 h 420"/>
                <a:gd name="T38" fmla="*/ 45 w 348"/>
                <a:gd name="T39" fmla="*/ 139 h 420"/>
                <a:gd name="T40" fmla="*/ 45 w 348"/>
                <a:gd name="T41" fmla="*/ 139 h 420"/>
                <a:gd name="T42" fmla="*/ 17 w 348"/>
                <a:gd name="T43" fmla="*/ 168 h 420"/>
                <a:gd name="T44" fmla="*/ 6 w 348"/>
                <a:gd name="T45" fmla="*/ 247 h 420"/>
                <a:gd name="T46" fmla="*/ 75 w 348"/>
                <a:gd name="T47" fmla="*/ 416 h 420"/>
                <a:gd name="T48" fmla="*/ 118 w 348"/>
                <a:gd name="T49" fmla="*/ 420 h 420"/>
                <a:gd name="T50" fmla="*/ 348 w 348"/>
                <a:gd name="T51" fmla="*/ 276 h 420"/>
                <a:gd name="connsiteX0" fmla="*/ 9828 w 9828"/>
                <a:gd name="connsiteY0" fmla="*/ 6161 h 9590"/>
                <a:gd name="connsiteX1" fmla="*/ 7098 w 9828"/>
                <a:gd name="connsiteY1" fmla="*/ 614 h 9590"/>
                <a:gd name="connsiteX2" fmla="*/ 6753 w 9828"/>
                <a:gd name="connsiteY2" fmla="*/ 138 h 9590"/>
                <a:gd name="connsiteX3" fmla="*/ 6638 w 9828"/>
                <a:gd name="connsiteY3" fmla="*/ 66 h 9590"/>
                <a:gd name="connsiteX4" fmla="*/ 6552 w 9828"/>
                <a:gd name="connsiteY4" fmla="*/ 19 h 9590"/>
                <a:gd name="connsiteX5" fmla="*/ 6552 w 9828"/>
                <a:gd name="connsiteY5" fmla="*/ 19 h 9590"/>
                <a:gd name="connsiteX6" fmla="*/ 6552 w 9828"/>
                <a:gd name="connsiteY6" fmla="*/ 19 h 9590"/>
                <a:gd name="connsiteX7" fmla="*/ 4255 w 9828"/>
                <a:gd name="connsiteY7" fmla="*/ 244 h 9590"/>
                <a:gd name="connsiteX8" fmla="*/ 4627 w 9828"/>
                <a:gd name="connsiteY8" fmla="*/ 19 h 9590"/>
                <a:gd name="connsiteX9" fmla="*/ 3650 w 9828"/>
                <a:gd name="connsiteY9" fmla="*/ 828 h 9590"/>
                <a:gd name="connsiteX10" fmla="*/ 3420 w 9828"/>
                <a:gd name="connsiteY10" fmla="*/ 614 h 9590"/>
                <a:gd name="connsiteX11" fmla="*/ 3248 w 9828"/>
                <a:gd name="connsiteY11" fmla="*/ 614 h 9590"/>
                <a:gd name="connsiteX12" fmla="*/ 3248 w 9828"/>
                <a:gd name="connsiteY12" fmla="*/ 757 h 9590"/>
                <a:gd name="connsiteX13" fmla="*/ 3248 w 9828"/>
                <a:gd name="connsiteY13" fmla="*/ 804 h 9590"/>
                <a:gd name="connsiteX14" fmla="*/ 3276 w 9828"/>
                <a:gd name="connsiteY14" fmla="*/ 852 h 9590"/>
                <a:gd name="connsiteX15" fmla="*/ 3305 w 9828"/>
                <a:gd name="connsiteY15" fmla="*/ 900 h 9590"/>
                <a:gd name="connsiteX16" fmla="*/ 3334 w 9828"/>
                <a:gd name="connsiteY16" fmla="*/ 947 h 9590"/>
                <a:gd name="connsiteX17" fmla="*/ 3362 w 9828"/>
                <a:gd name="connsiteY17" fmla="*/ 995 h 9590"/>
                <a:gd name="connsiteX18" fmla="*/ 3391 w 9828"/>
                <a:gd name="connsiteY18" fmla="*/ 1042 h 9590"/>
                <a:gd name="connsiteX19" fmla="*/ 3391 w 9828"/>
                <a:gd name="connsiteY19" fmla="*/ 1042 h 9590"/>
                <a:gd name="connsiteX20" fmla="*/ 1121 w 9828"/>
                <a:gd name="connsiteY20" fmla="*/ 2900 h 9590"/>
                <a:gd name="connsiteX21" fmla="*/ 1121 w 9828"/>
                <a:gd name="connsiteY21" fmla="*/ 2900 h 9590"/>
                <a:gd name="connsiteX22" fmla="*/ 317 w 9828"/>
                <a:gd name="connsiteY22" fmla="*/ 3590 h 9590"/>
                <a:gd name="connsiteX23" fmla="*/ 0 w 9828"/>
                <a:gd name="connsiteY23" fmla="*/ 5471 h 9590"/>
                <a:gd name="connsiteX24" fmla="*/ 1983 w 9828"/>
                <a:gd name="connsiteY24" fmla="*/ 9495 h 9590"/>
                <a:gd name="connsiteX25" fmla="*/ 3219 w 9828"/>
                <a:gd name="connsiteY25" fmla="*/ 9590 h 9590"/>
                <a:gd name="connsiteX26" fmla="*/ 9828 w 9828"/>
                <a:gd name="connsiteY26" fmla="*/ 6161 h 9590"/>
                <a:gd name="connsiteX0" fmla="*/ 10000 w 10000"/>
                <a:gd name="connsiteY0" fmla="*/ 6423 h 9999"/>
                <a:gd name="connsiteX1" fmla="*/ 7222 w 10000"/>
                <a:gd name="connsiteY1" fmla="*/ 639 h 9999"/>
                <a:gd name="connsiteX2" fmla="*/ 6871 w 10000"/>
                <a:gd name="connsiteY2" fmla="*/ 143 h 9999"/>
                <a:gd name="connsiteX3" fmla="*/ 4773 w 10000"/>
                <a:gd name="connsiteY3" fmla="*/ 662 h 9999"/>
                <a:gd name="connsiteX4" fmla="*/ 6667 w 10000"/>
                <a:gd name="connsiteY4" fmla="*/ 19 h 9999"/>
                <a:gd name="connsiteX5" fmla="*/ 6667 w 10000"/>
                <a:gd name="connsiteY5" fmla="*/ 19 h 9999"/>
                <a:gd name="connsiteX6" fmla="*/ 6667 w 10000"/>
                <a:gd name="connsiteY6" fmla="*/ 19 h 9999"/>
                <a:gd name="connsiteX7" fmla="*/ 4329 w 10000"/>
                <a:gd name="connsiteY7" fmla="*/ 253 h 9999"/>
                <a:gd name="connsiteX8" fmla="*/ 4708 w 10000"/>
                <a:gd name="connsiteY8" fmla="*/ 19 h 9999"/>
                <a:gd name="connsiteX9" fmla="*/ 3714 w 10000"/>
                <a:gd name="connsiteY9" fmla="*/ 862 h 9999"/>
                <a:gd name="connsiteX10" fmla="*/ 3480 w 10000"/>
                <a:gd name="connsiteY10" fmla="*/ 639 h 9999"/>
                <a:gd name="connsiteX11" fmla="*/ 3305 w 10000"/>
                <a:gd name="connsiteY11" fmla="*/ 639 h 9999"/>
                <a:gd name="connsiteX12" fmla="*/ 3305 w 10000"/>
                <a:gd name="connsiteY12" fmla="*/ 788 h 9999"/>
                <a:gd name="connsiteX13" fmla="*/ 3305 w 10000"/>
                <a:gd name="connsiteY13" fmla="*/ 837 h 9999"/>
                <a:gd name="connsiteX14" fmla="*/ 3333 w 10000"/>
                <a:gd name="connsiteY14" fmla="*/ 887 h 9999"/>
                <a:gd name="connsiteX15" fmla="*/ 3363 w 10000"/>
                <a:gd name="connsiteY15" fmla="*/ 937 h 9999"/>
                <a:gd name="connsiteX16" fmla="*/ 3392 w 10000"/>
                <a:gd name="connsiteY16" fmla="*/ 986 h 9999"/>
                <a:gd name="connsiteX17" fmla="*/ 3421 w 10000"/>
                <a:gd name="connsiteY17" fmla="*/ 1037 h 9999"/>
                <a:gd name="connsiteX18" fmla="*/ 3450 w 10000"/>
                <a:gd name="connsiteY18" fmla="*/ 1086 h 9999"/>
                <a:gd name="connsiteX19" fmla="*/ 3450 w 10000"/>
                <a:gd name="connsiteY19" fmla="*/ 1086 h 9999"/>
                <a:gd name="connsiteX20" fmla="*/ 1141 w 10000"/>
                <a:gd name="connsiteY20" fmla="*/ 3023 h 9999"/>
                <a:gd name="connsiteX21" fmla="*/ 1141 w 10000"/>
                <a:gd name="connsiteY21" fmla="*/ 3023 h 9999"/>
                <a:gd name="connsiteX22" fmla="*/ 323 w 10000"/>
                <a:gd name="connsiteY22" fmla="*/ 3742 h 9999"/>
                <a:gd name="connsiteX23" fmla="*/ 0 w 10000"/>
                <a:gd name="connsiteY23" fmla="*/ 5704 h 9999"/>
                <a:gd name="connsiteX24" fmla="*/ 2018 w 10000"/>
                <a:gd name="connsiteY24" fmla="*/ 9900 h 9999"/>
                <a:gd name="connsiteX25" fmla="*/ 3275 w 10000"/>
                <a:gd name="connsiteY25" fmla="*/ 9999 h 9999"/>
                <a:gd name="connsiteX26" fmla="*/ 10000 w 10000"/>
                <a:gd name="connsiteY26" fmla="*/ 6423 h 9999"/>
                <a:gd name="connsiteX0" fmla="*/ 10000 w 10000"/>
                <a:gd name="connsiteY0" fmla="*/ 6424 h 10000"/>
                <a:gd name="connsiteX1" fmla="*/ 7222 w 10000"/>
                <a:gd name="connsiteY1" fmla="*/ 639 h 10000"/>
                <a:gd name="connsiteX2" fmla="*/ 6871 w 10000"/>
                <a:gd name="connsiteY2" fmla="*/ 143 h 10000"/>
                <a:gd name="connsiteX3" fmla="*/ 4773 w 10000"/>
                <a:gd name="connsiteY3" fmla="*/ 662 h 10000"/>
                <a:gd name="connsiteX4" fmla="*/ 6667 w 10000"/>
                <a:gd name="connsiteY4" fmla="*/ 19 h 10000"/>
                <a:gd name="connsiteX5" fmla="*/ 6667 w 10000"/>
                <a:gd name="connsiteY5" fmla="*/ 19 h 10000"/>
                <a:gd name="connsiteX6" fmla="*/ 4329 w 10000"/>
                <a:gd name="connsiteY6" fmla="*/ 253 h 10000"/>
                <a:gd name="connsiteX7" fmla="*/ 4708 w 10000"/>
                <a:gd name="connsiteY7" fmla="*/ 19 h 10000"/>
                <a:gd name="connsiteX8" fmla="*/ 3714 w 10000"/>
                <a:gd name="connsiteY8" fmla="*/ 862 h 10000"/>
                <a:gd name="connsiteX9" fmla="*/ 3480 w 10000"/>
                <a:gd name="connsiteY9" fmla="*/ 639 h 10000"/>
                <a:gd name="connsiteX10" fmla="*/ 3305 w 10000"/>
                <a:gd name="connsiteY10" fmla="*/ 639 h 10000"/>
                <a:gd name="connsiteX11" fmla="*/ 3305 w 10000"/>
                <a:gd name="connsiteY11" fmla="*/ 788 h 10000"/>
                <a:gd name="connsiteX12" fmla="*/ 3305 w 10000"/>
                <a:gd name="connsiteY12" fmla="*/ 837 h 10000"/>
                <a:gd name="connsiteX13" fmla="*/ 3333 w 10000"/>
                <a:gd name="connsiteY13" fmla="*/ 887 h 10000"/>
                <a:gd name="connsiteX14" fmla="*/ 3363 w 10000"/>
                <a:gd name="connsiteY14" fmla="*/ 937 h 10000"/>
                <a:gd name="connsiteX15" fmla="*/ 3392 w 10000"/>
                <a:gd name="connsiteY15" fmla="*/ 986 h 10000"/>
                <a:gd name="connsiteX16" fmla="*/ 3421 w 10000"/>
                <a:gd name="connsiteY16" fmla="*/ 1037 h 10000"/>
                <a:gd name="connsiteX17" fmla="*/ 3450 w 10000"/>
                <a:gd name="connsiteY17" fmla="*/ 1086 h 10000"/>
                <a:gd name="connsiteX18" fmla="*/ 3450 w 10000"/>
                <a:gd name="connsiteY18" fmla="*/ 1086 h 10000"/>
                <a:gd name="connsiteX19" fmla="*/ 1141 w 10000"/>
                <a:gd name="connsiteY19" fmla="*/ 3023 h 10000"/>
                <a:gd name="connsiteX20" fmla="*/ 1141 w 10000"/>
                <a:gd name="connsiteY20" fmla="*/ 3023 h 10000"/>
                <a:gd name="connsiteX21" fmla="*/ 323 w 10000"/>
                <a:gd name="connsiteY21" fmla="*/ 3742 h 10000"/>
                <a:gd name="connsiteX22" fmla="*/ 0 w 10000"/>
                <a:gd name="connsiteY22" fmla="*/ 5705 h 10000"/>
                <a:gd name="connsiteX23" fmla="*/ 2018 w 10000"/>
                <a:gd name="connsiteY23" fmla="*/ 9901 h 10000"/>
                <a:gd name="connsiteX24" fmla="*/ 3275 w 10000"/>
                <a:gd name="connsiteY24" fmla="*/ 10000 h 10000"/>
                <a:gd name="connsiteX25" fmla="*/ 10000 w 10000"/>
                <a:gd name="connsiteY25" fmla="*/ 6424 h 10000"/>
                <a:gd name="connsiteX0" fmla="*/ 10000 w 10000"/>
                <a:gd name="connsiteY0" fmla="*/ 6424 h 10000"/>
                <a:gd name="connsiteX1" fmla="*/ 7222 w 10000"/>
                <a:gd name="connsiteY1" fmla="*/ 639 h 10000"/>
                <a:gd name="connsiteX2" fmla="*/ 6871 w 10000"/>
                <a:gd name="connsiteY2" fmla="*/ 143 h 10000"/>
                <a:gd name="connsiteX3" fmla="*/ 4773 w 10000"/>
                <a:gd name="connsiteY3" fmla="*/ 662 h 10000"/>
                <a:gd name="connsiteX4" fmla="*/ 6667 w 10000"/>
                <a:gd name="connsiteY4" fmla="*/ 19 h 10000"/>
                <a:gd name="connsiteX5" fmla="*/ 4337 w 10000"/>
                <a:gd name="connsiteY5" fmla="*/ 613 h 10000"/>
                <a:gd name="connsiteX6" fmla="*/ 4329 w 10000"/>
                <a:gd name="connsiteY6" fmla="*/ 253 h 10000"/>
                <a:gd name="connsiteX7" fmla="*/ 4708 w 10000"/>
                <a:gd name="connsiteY7" fmla="*/ 19 h 10000"/>
                <a:gd name="connsiteX8" fmla="*/ 3714 w 10000"/>
                <a:gd name="connsiteY8" fmla="*/ 862 h 10000"/>
                <a:gd name="connsiteX9" fmla="*/ 3480 w 10000"/>
                <a:gd name="connsiteY9" fmla="*/ 639 h 10000"/>
                <a:gd name="connsiteX10" fmla="*/ 3305 w 10000"/>
                <a:gd name="connsiteY10" fmla="*/ 639 h 10000"/>
                <a:gd name="connsiteX11" fmla="*/ 3305 w 10000"/>
                <a:gd name="connsiteY11" fmla="*/ 788 h 10000"/>
                <a:gd name="connsiteX12" fmla="*/ 3305 w 10000"/>
                <a:gd name="connsiteY12" fmla="*/ 837 h 10000"/>
                <a:gd name="connsiteX13" fmla="*/ 3333 w 10000"/>
                <a:gd name="connsiteY13" fmla="*/ 887 h 10000"/>
                <a:gd name="connsiteX14" fmla="*/ 3363 w 10000"/>
                <a:gd name="connsiteY14" fmla="*/ 937 h 10000"/>
                <a:gd name="connsiteX15" fmla="*/ 3392 w 10000"/>
                <a:gd name="connsiteY15" fmla="*/ 986 h 10000"/>
                <a:gd name="connsiteX16" fmla="*/ 3421 w 10000"/>
                <a:gd name="connsiteY16" fmla="*/ 1037 h 10000"/>
                <a:gd name="connsiteX17" fmla="*/ 3450 w 10000"/>
                <a:gd name="connsiteY17" fmla="*/ 1086 h 10000"/>
                <a:gd name="connsiteX18" fmla="*/ 3450 w 10000"/>
                <a:gd name="connsiteY18" fmla="*/ 1086 h 10000"/>
                <a:gd name="connsiteX19" fmla="*/ 1141 w 10000"/>
                <a:gd name="connsiteY19" fmla="*/ 3023 h 10000"/>
                <a:gd name="connsiteX20" fmla="*/ 1141 w 10000"/>
                <a:gd name="connsiteY20" fmla="*/ 3023 h 10000"/>
                <a:gd name="connsiteX21" fmla="*/ 323 w 10000"/>
                <a:gd name="connsiteY21" fmla="*/ 3742 h 10000"/>
                <a:gd name="connsiteX22" fmla="*/ 0 w 10000"/>
                <a:gd name="connsiteY22" fmla="*/ 5705 h 10000"/>
                <a:gd name="connsiteX23" fmla="*/ 2018 w 10000"/>
                <a:gd name="connsiteY23" fmla="*/ 9901 h 10000"/>
                <a:gd name="connsiteX24" fmla="*/ 3275 w 10000"/>
                <a:gd name="connsiteY24" fmla="*/ 10000 h 10000"/>
                <a:gd name="connsiteX25" fmla="*/ 10000 w 10000"/>
                <a:gd name="connsiteY25" fmla="*/ 6424 h 10000"/>
                <a:gd name="connsiteX0" fmla="*/ 10000 w 10000"/>
                <a:gd name="connsiteY0" fmla="*/ 6424 h 10000"/>
                <a:gd name="connsiteX1" fmla="*/ 7222 w 10000"/>
                <a:gd name="connsiteY1" fmla="*/ 639 h 10000"/>
                <a:gd name="connsiteX2" fmla="*/ 6871 w 10000"/>
                <a:gd name="connsiteY2" fmla="*/ 143 h 10000"/>
                <a:gd name="connsiteX3" fmla="*/ 4773 w 10000"/>
                <a:gd name="connsiteY3" fmla="*/ 662 h 10000"/>
                <a:gd name="connsiteX4" fmla="*/ 4337 w 10000"/>
                <a:gd name="connsiteY4" fmla="*/ 613 h 10000"/>
                <a:gd name="connsiteX5" fmla="*/ 4329 w 10000"/>
                <a:gd name="connsiteY5" fmla="*/ 253 h 10000"/>
                <a:gd name="connsiteX6" fmla="*/ 4708 w 10000"/>
                <a:gd name="connsiteY6" fmla="*/ 19 h 10000"/>
                <a:gd name="connsiteX7" fmla="*/ 3714 w 10000"/>
                <a:gd name="connsiteY7" fmla="*/ 862 h 10000"/>
                <a:gd name="connsiteX8" fmla="*/ 3480 w 10000"/>
                <a:gd name="connsiteY8" fmla="*/ 639 h 10000"/>
                <a:gd name="connsiteX9" fmla="*/ 3305 w 10000"/>
                <a:gd name="connsiteY9" fmla="*/ 639 h 10000"/>
                <a:gd name="connsiteX10" fmla="*/ 3305 w 10000"/>
                <a:gd name="connsiteY10" fmla="*/ 788 h 10000"/>
                <a:gd name="connsiteX11" fmla="*/ 3305 w 10000"/>
                <a:gd name="connsiteY11" fmla="*/ 837 h 10000"/>
                <a:gd name="connsiteX12" fmla="*/ 3333 w 10000"/>
                <a:gd name="connsiteY12" fmla="*/ 887 h 10000"/>
                <a:gd name="connsiteX13" fmla="*/ 3363 w 10000"/>
                <a:gd name="connsiteY13" fmla="*/ 937 h 10000"/>
                <a:gd name="connsiteX14" fmla="*/ 3392 w 10000"/>
                <a:gd name="connsiteY14" fmla="*/ 986 h 10000"/>
                <a:gd name="connsiteX15" fmla="*/ 3421 w 10000"/>
                <a:gd name="connsiteY15" fmla="*/ 1037 h 10000"/>
                <a:gd name="connsiteX16" fmla="*/ 3450 w 10000"/>
                <a:gd name="connsiteY16" fmla="*/ 1086 h 10000"/>
                <a:gd name="connsiteX17" fmla="*/ 3450 w 10000"/>
                <a:gd name="connsiteY17" fmla="*/ 1086 h 10000"/>
                <a:gd name="connsiteX18" fmla="*/ 1141 w 10000"/>
                <a:gd name="connsiteY18" fmla="*/ 3023 h 10000"/>
                <a:gd name="connsiteX19" fmla="*/ 1141 w 10000"/>
                <a:gd name="connsiteY19" fmla="*/ 3023 h 10000"/>
                <a:gd name="connsiteX20" fmla="*/ 323 w 10000"/>
                <a:gd name="connsiteY20" fmla="*/ 3742 h 10000"/>
                <a:gd name="connsiteX21" fmla="*/ 0 w 10000"/>
                <a:gd name="connsiteY21" fmla="*/ 5705 h 10000"/>
                <a:gd name="connsiteX22" fmla="*/ 2018 w 10000"/>
                <a:gd name="connsiteY22" fmla="*/ 9901 h 10000"/>
                <a:gd name="connsiteX23" fmla="*/ 3275 w 10000"/>
                <a:gd name="connsiteY23" fmla="*/ 10000 h 10000"/>
                <a:gd name="connsiteX24" fmla="*/ 10000 w 10000"/>
                <a:gd name="connsiteY24" fmla="*/ 6424 h 10000"/>
                <a:gd name="connsiteX0" fmla="*/ 10000 w 10000"/>
                <a:gd name="connsiteY0" fmla="*/ 6424 h 10000"/>
                <a:gd name="connsiteX1" fmla="*/ 7222 w 10000"/>
                <a:gd name="connsiteY1" fmla="*/ 639 h 10000"/>
                <a:gd name="connsiteX2" fmla="*/ 4968 w 10000"/>
                <a:gd name="connsiteY2" fmla="*/ 1133 h 10000"/>
                <a:gd name="connsiteX3" fmla="*/ 4773 w 10000"/>
                <a:gd name="connsiteY3" fmla="*/ 662 h 10000"/>
                <a:gd name="connsiteX4" fmla="*/ 4337 w 10000"/>
                <a:gd name="connsiteY4" fmla="*/ 613 h 10000"/>
                <a:gd name="connsiteX5" fmla="*/ 4329 w 10000"/>
                <a:gd name="connsiteY5" fmla="*/ 253 h 10000"/>
                <a:gd name="connsiteX6" fmla="*/ 4708 w 10000"/>
                <a:gd name="connsiteY6" fmla="*/ 19 h 10000"/>
                <a:gd name="connsiteX7" fmla="*/ 3714 w 10000"/>
                <a:gd name="connsiteY7" fmla="*/ 862 h 10000"/>
                <a:gd name="connsiteX8" fmla="*/ 3480 w 10000"/>
                <a:gd name="connsiteY8" fmla="*/ 639 h 10000"/>
                <a:gd name="connsiteX9" fmla="*/ 3305 w 10000"/>
                <a:gd name="connsiteY9" fmla="*/ 639 h 10000"/>
                <a:gd name="connsiteX10" fmla="*/ 3305 w 10000"/>
                <a:gd name="connsiteY10" fmla="*/ 788 h 10000"/>
                <a:gd name="connsiteX11" fmla="*/ 3305 w 10000"/>
                <a:gd name="connsiteY11" fmla="*/ 837 h 10000"/>
                <a:gd name="connsiteX12" fmla="*/ 3333 w 10000"/>
                <a:gd name="connsiteY12" fmla="*/ 887 h 10000"/>
                <a:gd name="connsiteX13" fmla="*/ 3363 w 10000"/>
                <a:gd name="connsiteY13" fmla="*/ 937 h 10000"/>
                <a:gd name="connsiteX14" fmla="*/ 3392 w 10000"/>
                <a:gd name="connsiteY14" fmla="*/ 986 h 10000"/>
                <a:gd name="connsiteX15" fmla="*/ 3421 w 10000"/>
                <a:gd name="connsiteY15" fmla="*/ 1037 h 10000"/>
                <a:gd name="connsiteX16" fmla="*/ 3450 w 10000"/>
                <a:gd name="connsiteY16" fmla="*/ 1086 h 10000"/>
                <a:gd name="connsiteX17" fmla="*/ 3450 w 10000"/>
                <a:gd name="connsiteY17" fmla="*/ 1086 h 10000"/>
                <a:gd name="connsiteX18" fmla="*/ 1141 w 10000"/>
                <a:gd name="connsiteY18" fmla="*/ 3023 h 10000"/>
                <a:gd name="connsiteX19" fmla="*/ 1141 w 10000"/>
                <a:gd name="connsiteY19" fmla="*/ 3023 h 10000"/>
                <a:gd name="connsiteX20" fmla="*/ 323 w 10000"/>
                <a:gd name="connsiteY20" fmla="*/ 3742 h 10000"/>
                <a:gd name="connsiteX21" fmla="*/ 0 w 10000"/>
                <a:gd name="connsiteY21" fmla="*/ 5705 h 10000"/>
                <a:gd name="connsiteX22" fmla="*/ 2018 w 10000"/>
                <a:gd name="connsiteY22" fmla="*/ 9901 h 10000"/>
                <a:gd name="connsiteX23" fmla="*/ 3275 w 10000"/>
                <a:gd name="connsiteY23" fmla="*/ 10000 h 10000"/>
                <a:gd name="connsiteX24" fmla="*/ 10000 w 10000"/>
                <a:gd name="connsiteY24" fmla="*/ 6424 h 10000"/>
                <a:gd name="connsiteX0" fmla="*/ 10000 w 10064"/>
                <a:gd name="connsiteY0" fmla="*/ 6424 h 10000"/>
                <a:gd name="connsiteX1" fmla="*/ 5650 w 10064"/>
                <a:gd name="connsiteY1" fmla="*/ 1607 h 10000"/>
                <a:gd name="connsiteX2" fmla="*/ 7222 w 10064"/>
                <a:gd name="connsiteY2" fmla="*/ 639 h 10000"/>
                <a:gd name="connsiteX3" fmla="*/ 4968 w 10064"/>
                <a:gd name="connsiteY3" fmla="*/ 1133 h 10000"/>
                <a:gd name="connsiteX4" fmla="*/ 4773 w 10064"/>
                <a:gd name="connsiteY4" fmla="*/ 662 h 10000"/>
                <a:gd name="connsiteX5" fmla="*/ 4337 w 10064"/>
                <a:gd name="connsiteY5" fmla="*/ 613 h 10000"/>
                <a:gd name="connsiteX6" fmla="*/ 4329 w 10064"/>
                <a:gd name="connsiteY6" fmla="*/ 253 h 10000"/>
                <a:gd name="connsiteX7" fmla="*/ 4708 w 10064"/>
                <a:gd name="connsiteY7" fmla="*/ 19 h 10000"/>
                <a:gd name="connsiteX8" fmla="*/ 3714 w 10064"/>
                <a:gd name="connsiteY8" fmla="*/ 862 h 10000"/>
                <a:gd name="connsiteX9" fmla="*/ 3480 w 10064"/>
                <a:gd name="connsiteY9" fmla="*/ 639 h 10000"/>
                <a:gd name="connsiteX10" fmla="*/ 3305 w 10064"/>
                <a:gd name="connsiteY10" fmla="*/ 639 h 10000"/>
                <a:gd name="connsiteX11" fmla="*/ 3305 w 10064"/>
                <a:gd name="connsiteY11" fmla="*/ 788 h 10000"/>
                <a:gd name="connsiteX12" fmla="*/ 3305 w 10064"/>
                <a:gd name="connsiteY12" fmla="*/ 837 h 10000"/>
                <a:gd name="connsiteX13" fmla="*/ 3333 w 10064"/>
                <a:gd name="connsiteY13" fmla="*/ 887 h 10000"/>
                <a:gd name="connsiteX14" fmla="*/ 3363 w 10064"/>
                <a:gd name="connsiteY14" fmla="*/ 937 h 10000"/>
                <a:gd name="connsiteX15" fmla="*/ 3392 w 10064"/>
                <a:gd name="connsiteY15" fmla="*/ 986 h 10000"/>
                <a:gd name="connsiteX16" fmla="*/ 3421 w 10064"/>
                <a:gd name="connsiteY16" fmla="*/ 1037 h 10000"/>
                <a:gd name="connsiteX17" fmla="*/ 3450 w 10064"/>
                <a:gd name="connsiteY17" fmla="*/ 1086 h 10000"/>
                <a:gd name="connsiteX18" fmla="*/ 3450 w 10064"/>
                <a:gd name="connsiteY18" fmla="*/ 1086 h 10000"/>
                <a:gd name="connsiteX19" fmla="*/ 1141 w 10064"/>
                <a:gd name="connsiteY19" fmla="*/ 3023 h 10000"/>
                <a:gd name="connsiteX20" fmla="*/ 1141 w 10064"/>
                <a:gd name="connsiteY20" fmla="*/ 3023 h 10000"/>
                <a:gd name="connsiteX21" fmla="*/ 323 w 10064"/>
                <a:gd name="connsiteY21" fmla="*/ 3742 h 10000"/>
                <a:gd name="connsiteX22" fmla="*/ 0 w 10064"/>
                <a:gd name="connsiteY22" fmla="*/ 5705 h 10000"/>
                <a:gd name="connsiteX23" fmla="*/ 2018 w 10064"/>
                <a:gd name="connsiteY23" fmla="*/ 9901 h 10000"/>
                <a:gd name="connsiteX24" fmla="*/ 3275 w 10064"/>
                <a:gd name="connsiteY24" fmla="*/ 10000 h 10000"/>
                <a:gd name="connsiteX25" fmla="*/ 10000 w 10064"/>
                <a:gd name="connsiteY25" fmla="*/ 6424 h 10000"/>
                <a:gd name="connsiteX0" fmla="*/ 10000 w 10064"/>
                <a:gd name="connsiteY0" fmla="*/ 6424 h 10000"/>
                <a:gd name="connsiteX1" fmla="*/ 5650 w 10064"/>
                <a:gd name="connsiteY1" fmla="*/ 1607 h 10000"/>
                <a:gd name="connsiteX2" fmla="*/ 5241 w 10064"/>
                <a:gd name="connsiteY2" fmla="*/ 1200 h 10000"/>
                <a:gd name="connsiteX3" fmla="*/ 4968 w 10064"/>
                <a:gd name="connsiteY3" fmla="*/ 1133 h 10000"/>
                <a:gd name="connsiteX4" fmla="*/ 4773 w 10064"/>
                <a:gd name="connsiteY4" fmla="*/ 662 h 10000"/>
                <a:gd name="connsiteX5" fmla="*/ 4337 w 10064"/>
                <a:gd name="connsiteY5" fmla="*/ 613 h 10000"/>
                <a:gd name="connsiteX6" fmla="*/ 4329 w 10064"/>
                <a:gd name="connsiteY6" fmla="*/ 253 h 10000"/>
                <a:gd name="connsiteX7" fmla="*/ 4708 w 10064"/>
                <a:gd name="connsiteY7" fmla="*/ 19 h 10000"/>
                <a:gd name="connsiteX8" fmla="*/ 3714 w 10064"/>
                <a:gd name="connsiteY8" fmla="*/ 862 h 10000"/>
                <a:gd name="connsiteX9" fmla="*/ 3480 w 10064"/>
                <a:gd name="connsiteY9" fmla="*/ 639 h 10000"/>
                <a:gd name="connsiteX10" fmla="*/ 3305 w 10064"/>
                <a:gd name="connsiteY10" fmla="*/ 639 h 10000"/>
                <a:gd name="connsiteX11" fmla="*/ 3305 w 10064"/>
                <a:gd name="connsiteY11" fmla="*/ 788 h 10000"/>
                <a:gd name="connsiteX12" fmla="*/ 3305 w 10064"/>
                <a:gd name="connsiteY12" fmla="*/ 837 h 10000"/>
                <a:gd name="connsiteX13" fmla="*/ 3333 w 10064"/>
                <a:gd name="connsiteY13" fmla="*/ 887 h 10000"/>
                <a:gd name="connsiteX14" fmla="*/ 3363 w 10064"/>
                <a:gd name="connsiteY14" fmla="*/ 937 h 10000"/>
                <a:gd name="connsiteX15" fmla="*/ 3392 w 10064"/>
                <a:gd name="connsiteY15" fmla="*/ 986 h 10000"/>
                <a:gd name="connsiteX16" fmla="*/ 3421 w 10064"/>
                <a:gd name="connsiteY16" fmla="*/ 1037 h 10000"/>
                <a:gd name="connsiteX17" fmla="*/ 3450 w 10064"/>
                <a:gd name="connsiteY17" fmla="*/ 1086 h 10000"/>
                <a:gd name="connsiteX18" fmla="*/ 3450 w 10064"/>
                <a:gd name="connsiteY18" fmla="*/ 1086 h 10000"/>
                <a:gd name="connsiteX19" fmla="*/ 1141 w 10064"/>
                <a:gd name="connsiteY19" fmla="*/ 3023 h 10000"/>
                <a:gd name="connsiteX20" fmla="*/ 1141 w 10064"/>
                <a:gd name="connsiteY20" fmla="*/ 3023 h 10000"/>
                <a:gd name="connsiteX21" fmla="*/ 323 w 10064"/>
                <a:gd name="connsiteY21" fmla="*/ 3742 h 10000"/>
                <a:gd name="connsiteX22" fmla="*/ 0 w 10064"/>
                <a:gd name="connsiteY22" fmla="*/ 5705 h 10000"/>
                <a:gd name="connsiteX23" fmla="*/ 2018 w 10064"/>
                <a:gd name="connsiteY23" fmla="*/ 9901 h 10000"/>
                <a:gd name="connsiteX24" fmla="*/ 3275 w 10064"/>
                <a:gd name="connsiteY24" fmla="*/ 10000 h 10000"/>
                <a:gd name="connsiteX25" fmla="*/ 10000 w 10064"/>
                <a:gd name="connsiteY25" fmla="*/ 6424 h 10000"/>
                <a:gd name="connsiteX0" fmla="*/ 10000 w 10000"/>
                <a:gd name="connsiteY0" fmla="*/ 6424 h 10000"/>
                <a:gd name="connsiteX1" fmla="*/ 5650 w 10000"/>
                <a:gd name="connsiteY1" fmla="*/ 1607 h 10000"/>
                <a:gd name="connsiteX2" fmla="*/ 5241 w 10000"/>
                <a:gd name="connsiteY2" fmla="*/ 1200 h 10000"/>
                <a:gd name="connsiteX3" fmla="*/ 4968 w 10000"/>
                <a:gd name="connsiteY3" fmla="*/ 1133 h 10000"/>
                <a:gd name="connsiteX4" fmla="*/ 4773 w 10000"/>
                <a:gd name="connsiteY4" fmla="*/ 662 h 10000"/>
                <a:gd name="connsiteX5" fmla="*/ 4337 w 10000"/>
                <a:gd name="connsiteY5" fmla="*/ 613 h 10000"/>
                <a:gd name="connsiteX6" fmla="*/ 4329 w 10000"/>
                <a:gd name="connsiteY6" fmla="*/ 253 h 10000"/>
                <a:gd name="connsiteX7" fmla="*/ 4708 w 10000"/>
                <a:gd name="connsiteY7" fmla="*/ 19 h 10000"/>
                <a:gd name="connsiteX8" fmla="*/ 3714 w 10000"/>
                <a:gd name="connsiteY8" fmla="*/ 862 h 10000"/>
                <a:gd name="connsiteX9" fmla="*/ 3480 w 10000"/>
                <a:gd name="connsiteY9" fmla="*/ 639 h 10000"/>
                <a:gd name="connsiteX10" fmla="*/ 3305 w 10000"/>
                <a:gd name="connsiteY10" fmla="*/ 639 h 10000"/>
                <a:gd name="connsiteX11" fmla="*/ 3305 w 10000"/>
                <a:gd name="connsiteY11" fmla="*/ 788 h 10000"/>
                <a:gd name="connsiteX12" fmla="*/ 3305 w 10000"/>
                <a:gd name="connsiteY12" fmla="*/ 837 h 10000"/>
                <a:gd name="connsiteX13" fmla="*/ 3333 w 10000"/>
                <a:gd name="connsiteY13" fmla="*/ 887 h 10000"/>
                <a:gd name="connsiteX14" fmla="*/ 3363 w 10000"/>
                <a:gd name="connsiteY14" fmla="*/ 937 h 10000"/>
                <a:gd name="connsiteX15" fmla="*/ 3392 w 10000"/>
                <a:gd name="connsiteY15" fmla="*/ 986 h 10000"/>
                <a:gd name="connsiteX16" fmla="*/ 3421 w 10000"/>
                <a:gd name="connsiteY16" fmla="*/ 1037 h 10000"/>
                <a:gd name="connsiteX17" fmla="*/ 3450 w 10000"/>
                <a:gd name="connsiteY17" fmla="*/ 1086 h 10000"/>
                <a:gd name="connsiteX18" fmla="*/ 3450 w 10000"/>
                <a:gd name="connsiteY18" fmla="*/ 1086 h 10000"/>
                <a:gd name="connsiteX19" fmla="*/ 1141 w 10000"/>
                <a:gd name="connsiteY19" fmla="*/ 3023 h 10000"/>
                <a:gd name="connsiteX20" fmla="*/ 1141 w 10000"/>
                <a:gd name="connsiteY20" fmla="*/ 3023 h 10000"/>
                <a:gd name="connsiteX21" fmla="*/ 323 w 10000"/>
                <a:gd name="connsiteY21" fmla="*/ 3742 h 10000"/>
                <a:gd name="connsiteX22" fmla="*/ 0 w 10000"/>
                <a:gd name="connsiteY22" fmla="*/ 5705 h 10000"/>
                <a:gd name="connsiteX23" fmla="*/ 2018 w 10000"/>
                <a:gd name="connsiteY23" fmla="*/ 9901 h 10000"/>
                <a:gd name="connsiteX24" fmla="*/ 3275 w 10000"/>
                <a:gd name="connsiteY24" fmla="*/ 10000 h 10000"/>
                <a:gd name="connsiteX25" fmla="*/ 10000 w 10000"/>
                <a:gd name="connsiteY25" fmla="*/ 64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000" h="10000">
                  <a:moveTo>
                    <a:pt x="10000" y="6424"/>
                  </a:moveTo>
                  <a:lnTo>
                    <a:pt x="5650" y="1607"/>
                  </a:lnTo>
                  <a:cubicBezTo>
                    <a:pt x="5187" y="643"/>
                    <a:pt x="5355" y="1279"/>
                    <a:pt x="5241" y="1200"/>
                  </a:cubicBezTo>
                  <a:cubicBezTo>
                    <a:pt x="5127" y="1121"/>
                    <a:pt x="5115" y="1281"/>
                    <a:pt x="4968" y="1133"/>
                  </a:cubicBezTo>
                  <a:cubicBezTo>
                    <a:pt x="4910" y="1108"/>
                    <a:pt x="4803" y="687"/>
                    <a:pt x="4773" y="662"/>
                  </a:cubicBezTo>
                  <a:cubicBezTo>
                    <a:pt x="4351" y="740"/>
                    <a:pt x="4411" y="681"/>
                    <a:pt x="4337" y="613"/>
                  </a:cubicBezTo>
                  <a:cubicBezTo>
                    <a:pt x="4334" y="493"/>
                    <a:pt x="4332" y="373"/>
                    <a:pt x="4329" y="253"/>
                  </a:cubicBezTo>
                  <a:cubicBezTo>
                    <a:pt x="4003" y="253"/>
                    <a:pt x="4811" y="-82"/>
                    <a:pt x="4708" y="19"/>
                  </a:cubicBezTo>
                  <a:cubicBezTo>
                    <a:pt x="4605" y="120"/>
                    <a:pt x="3714" y="862"/>
                    <a:pt x="3714" y="862"/>
                  </a:cubicBezTo>
                  <a:lnTo>
                    <a:pt x="3480" y="639"/>
                  </a:lnTo>
                  <a:cubicBezTo>
                    <a:pt x="3421" y="614"/>
                    <a:pt x="3333" y="614"/>
                    <a:pt x="3305" y="639"/>
                  </a:cubicBezTo>
                  <a:cubicBezTo>
                    <a:pt x="3246" y="688"/>
                    <a:pt x="3246" y="738"/>
                    <a:pt x="3305" y="788"/>
                  </a:cubicBezTo>
                  <a:lnTo>
                    <a:pt x="3305" y="837"/>
                  </a:lnTo>
                  <a:cubicBezTo>
                    <a:pt x="3333" y="837"/>
                    <a:pt x="3333" y="862"/>
                    <a:pt x="3333" y="887"/>
                  </a:cubicBezTo>
                  <a:cubicBezTo>
                    <a:pt x="3333" y="887"/>
                    <a:pt x="3363" y="912"/>
                    <a:pt x="3363" y="937"/>
                  </a:cubicBezTo>
                  <a:cubicBezTo>
                    <a:pt x="3363" y="937"/>
                    <a:pt x="3363" y="961"/>
                    <a:pt x="3392" y="986"/>
                  </a:cubicBezTo>
                  <a:cubicBezTo>
                    <a:pt x="3392" y="986"/>
                    <a:pt x="3392" y="1012"/>
                    <a:pt x="3421" y="1037"/>
                  </a:cubicBezTo>
                  <a:cubicBezTo>
                    <a:pt x="3421" y="1037"/>
                    <a:pt x="3421" y="1062"/>
                    <a:pt x="3450" y="1086"/>
                  </a:cubicBezTo>
                  <a:lnTo>
                    <a:pt x="3450" y="1086"/>
                  </a:lnTo>
                  <a:lnTo>
                    <a:pt x="1141" y="3023"/>
                  </a:lnTo>
                  <a:lnTo>
                    <a:pt x="1141" y="3023"/>
                  </a:lnTo>
                  <a:lnTo>
                    <a:pt x="323" y="3742"/>
                  </a:lnTo>
                  <a:cubicBezTo>
                    <a:pt x="-175" y="4165"/>
                    <a:pt x="585" y="5209"/>
                    <a:pt x="0" y="5705"/>
                  </a:cubicBezTo>
                  <a:lnTo>
                    <a:pt x="2018" y="9901"/>
                  </a:lnTo>
                  <a:cubicBezTo>
                    <a:pt x="2427" y="9975"/>
                    <a:pt x="2837" y="10000"/>
                    <a:pt x="3275" y="10000"/>
                  </a:cubicBezTo>
                  <a:cubicBezTo>
                    <a:pt x="6228" y="10000"/>
                    <a:pt x="8772" y="8535"/>
                    <a:pt x="10000" y="6424"/>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84" name="AutoShape 234"/>
            <p:cNvSpPr>
              <a:spLocks noChangeAspect="1" noChangeArrowheads="1" noTextEdit="1"/>
            </p:cNvSpPr>
            <p:nvPr/>
          </p:nvSpPr>
          <p:spPr bwMode="auto">
            <a:xfrm>
              <a:off x="2497137" y="4040187"/>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85" name="Freeform 184"/>
            <p:cNvSpPr/>
            <p:nvPr/>
          </p:nvSpPr>
          <p:spPr>
            <a:xfrm>
              <a:off x="2974834" y="4125565"/>
              <a:ext cx="371475" cy="614363"/>
            </a:xfrm>
            <a:custGeom>
              <a:avLst/>
              <a:gdLst>
                <a:gd name="connsiteX0" fmla="*/ 2381 w 371475"/>
                <a:gd name="connsiteY0" fmla="*/ 0 h 614363"/>
                <a:gd name="connsiteX1" fmla="*/ 371475 w 371475"/>
                <a:gd name="connsiteY1" fmla="*/ 559594 h 614363"/>
                <a:gd name="connsiteX2" fmla="*/ 347662 w 371475"/>
                <a:gd name="connsiteY2" fmla="*/ 614363 h 614363"/>
                <a:gd name="connsiteX3" fmla="*/ 271462 w 371475"/>
                <a:gd name="connsiteY3" fmla="*/ 545306 h 614363"/>
                <a:gd name="connsiteX4" fmla="*/ 95250 w 371475"/>
                <a:gd name="connsiteY4" fmla="*/ 295275 h 614363"/>
                <a:gd name="connsiteX5" fmla="*/ 7143 w 371475"/>
                <a:gd name="connsiteY5" fmla="*/ 126206 h 614363"/>
                <a:gd name="connsiteX6" fmla="*/ 0 w 371475"/>
                <a:gd name="connsiteY6" fmla="*/ 92869 h 614363"/>
                <a:gd name="connsiteX7" fmla="*/ 2381 w 371475"/>
                <a:gd name="connsiteY7" fmla="*/ 0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614363">
                  <a:moveTo>
                    <a:pt x="2381" y="0"/>
                  </a:moveTo>
                  <a:lnTo>
                    <a:pt x="371475" y="559594"/>
                  </a:lnTo>
                  <a:lnTo>
                    <a:pt x="347662" y="614363"/>
                  </a:lnTo>
                  <a:lnTo>
                    <a:pt x="271462" y="545306"/>
                  </a:lnTo>
                  <a:lnTo>
                    <a:pt x="95250" y="295275"/>
                  </a:lnTo>
                  <a:lnTo>
                    <a:pt x="7143" y="126206"/>
                  </a:lnTo>
                  <a:lnTo>
                    <a:pt x="0" y="92869"/>
                  </a:lnTo>
                  <a:cubicBezTo>
                    <a:pt x="794" y="61913"/>
                    <a:pt x="1587" y="30956"/>
                    <a:pt x="2381" y="0"/>
                  </a:cubicBezTo>
                  <a:close/>
                </a:path>
              </a:pathLst>
            </a:cu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186" name="Group 185"/>
            <p:cNvGrpSpPr/>
            <p:nvPr/>
          </p:nvGrpSpPr>
          <p:grpSpPr>
            <a:xfrm>
              <a:off x="2497515" y="4131915"/>
              <a:ext cx="919715" cy="624583"/>
              <a:chOff x="3782068" y="4333286"/>
              <a:chExt cx="717051" cy="486953"/>
            </a:xfrm>
            <a:solidFill>
              <a:schemeClr val="bg1"/>
            </a:solidFill>
          </p:grpSpPr>
          <p:sp>
            <p:nvSpPr>
              <p:cNvPr id="187" name="Freeform 112"/>
              <p:cNvSpPr>
                <a:spLocks noEditPoints="1"/>
              </p:cNvSpPr>
              <p:nvPr/>
            </p:nvSpPr>
            <p:spPr bwMode="auto">
              <a:xfrm>
                <a:off x="3782068" y="4427823"/>
                <a:ext cx="717051" cy="392416"/>
              </a:xfrm>
              <a:custGeom>
                <a:avLst/>
                <a:gdLst>
                  <a:gd name="T0" fmla="*/ 136 w 286"/>
                  <a:gd name="T1" fmla="*/ 112 h 156"/>
                  <a:gd name="T2" fmla="*/ 148 w 286"/>
                  <a:gd name="T3" fmla="*/ 104 h 156"/>
                  <a:gd name="T4" fmla="*/ 135 w 286"/>
                  <a:gd name="T5" fmla="*/ 93 h 156"/>
                  <a:gd name="T6" fmla="*/ 111 w 286"/>
                  <a:gd name="T7" fmla="*/ 69 h 156"/>
                  <a:gd name="T8" fmla="*/ 133 w 286"/>
                  <a:gd name="T9" fmla="*/ 46 h 156"/>
                  <a:gd name="T10" fmla="*/ 133 w 286"/>
                  <a:gd name="T11" fmla="*/ 33 h 156"/>
                  <a:gd name="T12" fmla="*/ 146 w 286"/>
                  <a:gd name="T13" fmla="*/ 33 h 156"/>
                  <a:gd name="T14" fmla="*/ 146 w 286"/>
                  <a:gd name="T15" fmla="*/ 45 h 156"/>
                  <a:gd name="T16" fmla="*/ 165 w 286"/>
                  <a:gd name="T17" fmla="*/ 49 h 156"/>
                  <a:gd name="T18" fmla="*/ 161 w 286"/>
                  <a:gd name="T19" fmla="*/ 64 h 156"/>
                  <a:gd name="T20" fmla="*/ 142 w 286"/>
                  <a:gd name="T21" fmla="*/ 59 h 156"/>
                  <a:gd name="T22" fmla="*/ 131 w 286"/>
                  <a:gd name="T23" fmla="*/ 67 h 156"/>
                  <a:gd name="T24" fmla="*/ 147 w 286"/>
                  <a:gd name="T25" fmla="*/ 78 h 156"/>
                  <a:gd name="T26" fmla="*/ 169 w 286"/>
                  <a:gd name="T27" fmla="*/ 102 h 156"/>
                  <a:gd name="T28" fmla="*/ 145 w 286"/>
                  <a:gd name="T29" fmla="*/ 126 h 156"/>
                  <a:gd name="T30" fmla="*/ 145 w 286"/>
                  <a:gd name="T31" fmla="*/ 140 h 156"/>
                  <a:gd name="T32" fmla="*/ 133 w 286"/>
                  <a:gd name="T33" fmla="*/ 140 h 156"/>
                  <a:gd name="T34" fmla="*/ 133 w 286"/>
                  <a:gd name="T35" fmla="*/ 127 h 156"/>
                  <a:gd name="T36" fmla="*/ 110 w 286"/>
                  <a:gd name="T37" fmla="*/ 122 h 156"/>
                  <a:gd name="T38" fmla="*/ 114 w 286"/>
                  <a:gd name="T39" fmla="*/ 106 h 156"/>
                  <a:gd name="T40" fmla="*/ 136 w 286"/>
                  <a:gd name="T41" fmla="*/ 112 h 156"/>
                  <a:gd name="T42" fmla="*/ 140 w 286"/>
                  <a:gd name="T43" fmla="*/ 0 h 156"/>
                  <a:gd name="T44" fmla="*/ 111 w 286"/>
                  <a:gd name="T45" fmla="*/ 7 h 156"/>
                  <a:gd name="T46" fmla="*/ 145 w 286"/>
                  <a:gd name="T47" fmla="*/ 156 h 156"/>
                  <a:gd name="T48" fmla="*/ 148 w 286"/>
                  <a:gd name="T49" fmla="*/ 0 h 156"/>
                  <a:gd name="T50" fmla="*/ 140 w 286"/>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156">
                    <a:moveTo>
                      <a:pt x="136" y="112"/>
                    </a:moveTo>
                    <a:cubicBezTo>
                      <a:pt x="143" y="112"/>
                      <a:pt x="148" y="109"/>
                      <a:pt x="148" y="104"/>
                    </a:cubicBezTo>
                    <a:cubicBezTo>
                      <a:pt x="148" y="99"/>
                      <a:pt x="144" y="96"/>
                      <a:pt x="135" y="93"/>
                    </a:cubicBezTo>
                    <a:cubicBezTo>
                      <a:pt x="121" y="88"/>
                      <a:pt x="111" y="81"/>
                      <a:pt x="111" y="69"/>
                    </a:cubicBezTo>
                    <a:cubicBezTo>
                      <a:pt x="111" y="57"/>
                      <a:pt x="119" y="48"/>
                      <a:pt x="133" y="46"/>
                    </a:cubicBezTo>
                    <a:cubicBezTo>
                      <a:pt x="133" y="33"/>
                      <a:pt x="133" y="33"/>
                      <a:pt x="133" y="33"/>
                    </a:cubicBezTo>
                    <a:cubicBezTo>
                      <a:pt x="146" y="33"/>
                      <a:pt x="146" y="33"/>
                      <a:pt x="146" y="33"/>
                    </a:cubicBezTo>
                    <a:cubicBezTo>
                      <a:pt x="146" y="45"/>
                      <a:pt x="146" y="45"/>
                      <a:pt x="146" y="45"/>
                    </a:cubicBezTo>
                    <a:cubicBezTo>
                      <a:pt x="155" y="45"/>
                      <a:pt x="161" y="47"/>
                      <a:pt x="165" y="49"/>
                    </a:cubicBezTo>
                    <a:cubicBezTo>
                      <a:pt x="161" y="64"/>
                      <a:pt x="161" y="64"/>
                      <a:pt x="161" y="64"/>
                    </a:cubicBezTo>
                    <a:cubicBezTo>
                      <a:pt x="158" y="62"/>
                      <a:pt x="152" y="59"/>
                      <a:pt x="142" y="59"/>
                    </a:cubicBezTo>
                    <a:cubicBezTo>
                      <a:pt x="134" y="59"/>
                      <a:pt x="131" y="63"/>
                      <a:pt x="131" y="67"/>
                    </a:cubicBezTo>
                    <a:cubicBezTo>
                      <a:pt x="131" y="71"/>
                      <a:pt x="136" y="74"/>
                      <a:pt x="147" y="78"/>
                    </a:cubicBezTo>
                    <a:cubicBezTo>
                      <a:pt x="162" y="83"/>
                      <a:pt x="169" y="90"/>
                      <a:pt x="169" y="102"/>
                    </a:cubicBezTo>
                    <a:cubicBezTo>
                      <a:pt x="169" y="114"/>
                      <a:pt x="160" y="124"/>
                      <a:pt x="145" y="126"/>
                    </a:cubicBezTo>
                    <a:cubicBezTo>
                      <a:pt x="145" y="140"/>
                      <a:pt x="145" y="140"/>
                      <a:pt x="145" y="140"/>
                    </a:cubicBezTo>
                    <a:cubicBezTo>
                      <a:pt x="133" y="140"/>
                      <a:pt x="133" y="140"/>
                      <a:pt x="133" y="140"/>
                    </a:cubicBezTo>
                    <a:cubicBezTo>
                      <a:pt x="133" y="127"/>
                      <a:pt x="133" y="127"/>
                      <a:pt x="133" y="127"/>
                    </a:cubicBezTo>
                    <a:cubicBezTo>
                      <a:pt x="124" y="127"/>
                      <a:pt x="115" y="124"/>
                      <a:pt x="110" y="122"/>
                    </a:cubicBezTo>
                    <a:cubicBezTo>
                      <a:pt x="114" y="106"/>
                      <a:pt x="114" y="106"/>
                      <a:pt x="114" y="106"/>
                    </a:cubicBezTo>
                    <a:cubicBezTo>
                      <a:pt x="120" y="109"/>
                      <a:pt x="127" y="112"/>
                      <a:pt x="136" y="112"/>
                    </a:cubicBezTo>
                    <a:moveTo>
                      <a:pt x="140" y="0"/>
                    </a:moveTo>
                    <a:cubicBezTo>
                      <a:pt x="120" y="0"/>
                      <a:pt x="111" y="7"/>
                      <a:pt x="111" y="7"/>
                    </a:cubicBezTo>
                    <a:cubicBezTo>
                      <a:pt x="111" y="7"/>
                      <a:pt x="0" y="153"/>
                      <a:pt x="145" y="156"/>
                    </a:cubicBezTo>
                    <a:cubicBezTo>
                      <a:pt x="145" y="156"/>
                      <a:pt x="286" y="156"/>
                      <a:pt x="148" y="0"/>
                    </a:cubicBezTo>
                    <a:cubicBezTo>
                      <a:pt x="145" y="0"/>
                      <a:pt x="142" y="0"/>
                      <a:pt x="140" y="0"/>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88" name="Freeform 113"/>
              <p:cNvSpPr>
                <a:spLocks/>
              </p:cNvSpPr>
              <p:nvPr/>
            </p:nvSpPr>
            <p:spPr bwMode="auto">
              <a:xfrm>
                <a:off x="4024653" y="4333286"/>
                <a:ext cx="146264" cy="94537"/>
              </a:xfrm>
              <a:custGeom>
                <a:avLst/>
                <a:gdLst>
                  <a:gd name="T0" fmla="*/ 40 w 58"/>
                  <a:gd name="T1" fmla="*/ 0 h 38"/>
                  <a:gd name="T2" fmla="*/ 8 w 58"/>
                  <a:gd name="T3" fmla="*/ 9 h 38"/>
                  <a:gd name="T4" fmla="*/ 18 w 58"/>
                  <a:gd name="T5" fmla="*/ 21 h 38"/>
                  <a:gd name="T6" fmla="*/ 5 w 58"/>
                  <a:gd name="T7" fmla="*/ 11 h 38"/>
                  <a:gd name="T8" fmla="*/ 0 w 58"/>
                  <a:gd name="T9" fmla="*/ 16 h 38"/>
                  <a:gd name="T10" fmla="*/ 14 w 58"/>
                  <a:gd name="T11" fmla="*/ 38 h 38"/>
                  <a:gd name="T12" fmla="*/ 42 w 58"/>
                  <a:gd name="T13" fmla="*/ 31 h 38"/>
                  <a:gd name="T14" fmla="*/ 49 w 58"/>
                  <a:gd name="T15" fmla="*/ 31 h 38"/>
                  <a:gd name="T16" fmla="*/ 47 w 58"/>
                  <a:gd name="T17" fmla="*/ 0 h 38"/>
                  <a:gd name="T18" fmla="*/ 40 w 58"/>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8">
                    <a:moveTo>
                      <a:pt x="40" y="0"/>
                    </a:moveTo>
                    <a:cubicBezTo>
                      <a:pt x="31" y="0"/>
                      <a:pt x="20" y="2"/>
                      <a:pt x="8" y="9"/>
                    </a:cubicBezTo>
                    <a:cubicBezTo>
                      <a:pt x="13" y="15"/>
                      <a:pt x="18" y="21"/>
                      <a:pt x="18" y="21"/>
                    </a:cubicBezTo>
                    <a:cubicBezTo>
                      <a:pt x="5" y="11"/>
                      <a:pt x="5" y="11"/>
                      <a:pt x="5" y="11"/>
                    </a:cubicBezTo>
                    <a:cubicBezTo>
                      <a:pt x="3" y="13"/>
                      <a:pt x="2" y="15"/>
                      <a:pt x="0" y="16"/>
                    </a:cubicBezTo>
                    <a:cubicBezTo>
                      <a:pt x="14" y="38"/>
                      <a:pt x="14" y="38"/>
                      <a:pt x="14" y="38"/>
                    </a:cubicBezTo>
                    <a:cubicBezTo>
                      <a:pt x="14" y="38"/>
                      <a:pt x="28" y="31"/>
                      <a:pt x="42" y="31"/>
                    </a:cubicBezTo>
                    <a:cubicBezTo>
                      <a:pt x="45" y="31"/>
                      <a:pt x="47" y="31"/>
                      <a:pt x="49" y="31"/>
                    </a:cubicBezTo>
                    <a:cubicBezTo>
                      <a:pt x="49" y="31"/>
                      <a:pt x="58" y="1"/>
                      <a:pt x="47" y="0"/>
                    </a:cubicBezTo>
                    <a:cubicBezTo>
                      <a:pt x="45" y="0"/>
                      <a:pt x="42" y="0"/>
                      <a:pt x="40" y="0"/>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grpSp>
      <p:grpSp>
        <p:nvGrpSpPr>
          <p:cNvPr id="189" name="Group 188"/>
          <p:cNvGrpSpPr/>
          <p:nvPr/>
        </p:nvGrpSpPr>
        <p:grpSpPr>
          <a:xfrm>
            <a:off x="3554849" y="2654636"/>
            <a:ext cx="461643" cy="455569"/>
            <a:chOff x="4137025" y="1549400"/>
            <a:chExt cx="649288" cy="649288"/>
          </a:xfrm>
        </p:grpSpPr>
        <p:sp>
          <p:nvSpPr>
            <p:cNvPr id="190" name="AutoShape 199"/>
            <p:cNvSpPr>
              <a:spLocks noChangeAspect="1" noChangeArrowheads="1" noTextEdit="1"/>
            </p:cNvSpPr>
            <p:nvPr/>
          </p:nvSpPr>
          <p:spPr bwMode="auto">
            <a:xfrm>
              <a:off x="4137025" y="1549400"/>
              <a:ext cx="6492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1" name="Oval 201"/>
            <p:cNvSpPr>
              <a:spLocks noChangeArrowheads="1"/>
            </p:cNvSpPr>
            <p:nvPr/>
          </p:nvSpPr>
          <p:spPr bwMode="auto">
            <a:xfrm>
              <a:off x="4151313" y="1563688"/>
              <a:ext cx="625475" cy="62547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2" name="Freeform 202"/>
            <p:cNvSpPr>
              <a:spLocks noEditPoints="1"/>
            </p:cNvSpPr>
            <p:nvPr/>
          </p:nvSpPr>
          <p:spPr bwMode="auto">
            <a:xfrm>
              <a:off x="4311650" y="1698625"/>
              <a:ext cx="465138" cy="488950"/>
            </a:xfrm>
            <a:custGeom>
              <a:avLst/>
              <a:gdLst>
                <a:gd name="T0" fmla="*/ 136 w 1170"/>
                <a:gd name="T1" fmla="*/ 899 h 1232"/>
                <a:gd name="T2" fmla="*/ 194 w 1170"/>
                <a:gd name="T3" fmla="*/ 749 h 1232"/>
                <a:gd name="T4" fmla="*/ 357 w 1170"/>
                <a:gd name="T5" fmla="*/ 766 h 1232"/>
                <a:gd name="T6" fmla="*/ 600 w 1170"/>
                <a:gd name="T7" fmla="*/ 149 h 1232"/>
                <a:gd name="T8" fmla="*/ 627 w 1170"/>
                <a:gd name="T9" fmla="*/ 58 h 1232"/>
                <a:gd name="T10" fmla="*/ 656 w 1170"/>
                <a:gd name="T11" fmla="*/ 71 h 1232"/>
                <a:gd name="T12" fmla="*/ 672 w 1170"/>
                <a:gd name="T13" fmla="*/ 29 h 1232"/>
                <a:gd name="T14" fmla="*/ 686 w 1170"/>
                <a:gd name="T15" fmla="*/ 0 h 1232"/>
                <a:gd name="T16" fmla="*/ 766 w 1170"/>
                <a:gd name="T17" fmla="*/ 64 h 1232"/>
                <a:gd name="T18" fmla="*/ 1170 w 1170"/>
                <a:gd name="T19" fmla="*/ 468 h 1232"/>
                <a:gd name="T20" fmla="*/ 90 w 1170"/>
                <a:gd name="T21" fmla="*/ 646 h 1232"/>
                <a:gd name="T22" fmla="*/ 69 w 1170"/>
                <a:gd name="T23" fmla="*/ 620 h 1232"/>
                <a:gd name="T24" fmla="*/ 69 w 1170"/>
                <a:gd name="T25" fmla="*/ 619 h 1232"/>
                <a:gd name="T26" fmla="*/ 69 w 1170"/>
                <a:gd name="T27" fmla="*/ 619 h 1232"/>
                <a:gd name="T28" fmla="*/ 26 w 1170"/>
                <a:gd name="T29" fmla="*/ 541 h 1232"/>
                <a:gd name="T30" fmla="*/ 25 w 1170"/>
                <a:gd name="T31" fmla="*/ 541 h 1232"/>
                <a:gd name="T32" fmla="*/ 134 w 1170"/>
                <a:gd name="T33" fmla="*/ 131 h 1232"/>
                <a:gd name="T34" fmla="*/ 25 w 1170"/>
                <a:gd name="T35" fmla="*/ 541 h 1232"/>
                <a:gd name="T36" fmla="*/ 560 w 1170"/>
                <a:gd name="T37" fmla="*/ 117 h 1232"/>
                <a:gd name="T38" fmla="*/ 560 w 1170"/>
                <a:gd name="T39" fmla="*/ 117 h 1232"/>
                <a:gd name="T40" fmla="*/ 560 w 1170"/>
                <a:gd name="T41" fmla="*/ 117 h 1232"/>
                <a:gd name="T42" fmla="*/ 372 w 1170"/>
                <a:gd name="T43" fmla="*/ 53 h 1232"/>
                <a:gd name="T44" fmla="*/ 371 w 1170"/>
                <a:gd name="T45" fmla="*/ 53 h 1232"/>
                <a:gd name="T46" fmla="*/ 371 w 1170"/>
                <a:gd name="T47" fmla="*/ 53 h 1232"/>
                <a:gd name="T48" fmla="*/ 370 w 1170"/>
                <a:gd name="T49" fmla="*/ 53 h 1232"/>
                <a:gd name="T50" fmla="*/ 369 w 1170"/>
                <a:gd name="T51" fmla="*/ 53 h 1232"/>
                <a:gd name="T52" fmla="*/ 369 w 1170"/>
                <a:gd name="T53" fmla="*/ 53 h 1232"/>
                <a:gd name="T54" fmla="*/ 368 w 1170"/>
                <a:gd name="T55" fmla="*/ 53 h 1232"/>
                <a:gd name="T56" fmla="*/ 367 w 1170"/>
                <a:gd name="T57" fmla="*/ 53 h 1232"/>
                <a:gd name="T58" fmla="*/ 365 w 1170"/>
                <a:gd name="T59" fmla="*/ 53 h 1232"/>
                <a:gd name="T60" fmla="*/ 365 w 1170"/>
                <a:gd name="T61" fmla="*/ 53 h 1232"/>
                <a:gd name="T62" fmla="*/ 365 w 1170"/>
                <a:gd name="T63" fmla="*/ 53 h 1232"/>
                <a:gd name="T64" fmla="*/ 363 w 1170"/>
                <a:gd name="T65" fmla="*/ 53 h 1232"/>
                <a:gd name="T66" fmla="*/ 362 w 1170"/>
                <a:gd name="T67" fmla="*/ 53 h 1232"/>
                <a:gd name="T68" fmla="*/ 361 w 1170"/>
                <a:gd name="T69" fmla="*/ 53 h 1232"/>
                <a:gd name="T70" fmla="*/ 360 w 1170"/>
                <a:gd name="T71" fmla="*/ 53 h 1232"/>
                <a:gd name="T72" fmla="*/ 359 w 1170"/>
                <a:gd name="T73" fmla="*/ 53 h 1232"/>
                <a:gd name="T74" fmla="*/ 358 w 1170"/>
                <a:gd name="T75" fmla="*/ 53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0" h="1232">
                  <a:moveTo>
                    <a:pt x="468" y="1232"/>
                  </a:moveTo>
                  <a:lnTo>
                    <a:pt x="136" y="899"/>
                  </a:lnTo>
                  <a:lnTo>
                    <a:pt x="222" y="778"/>
                  </a:lnTo>
                  <a:lnTo>
                    <a:pt x="194" y="749"/>
                  </a:lnTo>
                  <a:lnTo>
                    <a:pt x="121" y="676"/>
                  </a:lnTo>
                  <a:cubicBezTo>
                    <a:pt x="184" y="732"/>
                    <a:pt x="266" y="766"/>
                    <a:pt x="357" y="766"/>
                  </a:cubicBezTo>
                  <a:cubicBezTo>
                    <a:pt x="553" y="766"/>
                    <a:pt x="713" y="606"/>
                    <a:pt x="713" y="409"/>
                  </a:cubicBezTo>
                  <a:cubicBezTo>
                    <a:pt x="713" y="307"/>
                    <a:pt x="670" y="214"/>
                    <a:pt x="600" y="149"/>
                  </a:cubicBezTo>
                  <a:lnTo>
                    <a:pt x="627" y="123"/>
                  </a:lnTo>
                  <a:lnTo>
                    <a:pt x="627" y="58"/>
                  </a:lnTo>
                  <a:lnTo>
                    <a:pt x="643" y="58"/>
                  </a:lnTo>
                  <a:lnTo>
                    <a:pt x="656" y="71"/>
                  </a:lnTo>
                  <a:lnTo>
                    <a:pt x="656" y="29"/>
                  </a:lnTo>
                  <a:lnTo>
                    <a:pt x="672" y="29"/>
                  </a:lnTo>
                  <a:lnTo>
                    <a:pt x="686" y="42"/>
                  </a:lnTo>
                  <a:lnTo>
                    <a:pt x="686" y="0"/>
                  </a:lnTo>
                  <a:lnTo>
                    <a:pt x="702" y="0"/>
                  </a:lnTo>
                  <a:lnTo>
                    <a:pt x="766" y="64"/>
                  </a:lnTo>
                  <a:lnTo>
                    <a:pt x="766" y="64"/>
                  </a:lnTo>
                  <a:lnTo>
                    <a:pt x="1170" y="468"/>
                  </a:lnTo>
                  <a:cubicBezTo>
                    <a:pt x="1161" y="866"/>
                    <a:pt x="857" y="1190"/>
                    <a:pt x="468" y="1232"/>
                  </a:cubicBezTo>
                  <a:close/>
                  <a:moveTo>
                    <a:pt x="90" y="646"/>
                  </a:moveTo>
                  <a:lnTo>
                    <a:pt x="90" y="645"/>
                  </a:lnTo>
                  <a:cubicBezTo>
                    <a:pt x="83" y="637"/>
                    <a:pt x="76" y="629"/>
                    <a:pt x="69" y="620"/>
                  </a:cubicBezTo>
                  <a:cubicBezTo>
                    <a:pt x="76" y="629"/>
                    <a:pt x="83" y="637"/>
                    <a:pt x="90" y="646"/>
                  </a:cubicBezTo>
                  <a:close/>
                  <a:moveTo>
                    <a:pt x="69" y="619"/>
                  </a:moveTo>
                  <a:cubicBezTo>
                    <a:pt x="69" y="619"/>
                    <a:pt x="69" y="619"/>
                    <a:pt x="69" y="619"/>
                  </a:cubicBezTo>
                  <a:cubicBezTo>
                    <a:pt x="69" y="619"/>
                    <a:pt x="69" y="619"/>
                    <a:pt x="69" y="619"/>
                  </a:cubicBezTo>
                  <a:close/>
                  <a:moveTo>
                    <a:pt x="26" y="541"/>
                  </a:moveTo>
                  <a:cubicBezTo>
                    <a:pt x="26" y="541"/>
                    <a:pt x="26" y="541"/>
                    <a:pt x="26" y="541"/>
                  </a:cubicBezTo>
                  <a:cubicBezTo>
                    <a:pt x="26" y="541"/>
                    <a:pt x="26" y="541"/>
                    <a:pt x="26" y="541"/>
                  </a:cubicBezTo>
                  <a:close/>
                  <a:moveTo>
                    <a:pt x="25" y="541"/>
                  </a:moveTo>
                  <a:cubicBezTo>
                    <a:pt x="9" y="500"/>
                    <a:pt x="0" y="456"/>
                    <a:pt x="0" y="409"/>
                  </a:cubicBezTo>
                  <a:cubicBezTo>
                    <a:pt x="0" y="297"/>
                    <a:pt x="53" y="196"/>
                    <a:pt x="134" y="131"/>
                  </a:cubicBezTo>
                  <a:cubicBezTo>
                    <a:pt x="53" y="196"/>
                    <a:pt x="0" y="297"/>
                    <a:pt x="0" y="409"/>
                  </a:cubicBezTo>
                  <a:cubicBezTo>
                    <a:pt x="0" y="456"/>
                    <a:pt x="9" y="500"/>
                    <a:pt x="25" y="541"/>
                  </a:cubicBezTo>
                  <a:close/>
                  <a:moveTo>
                    <a:pt x="561" y="117"/>
                  </a:moveTo>
                  <a:cubicBezTo>
                    <a:pt x="561" y="117"/>
                    <a:pt x="560" y="117"/>
                    <a:pt x="560" y="117"/>
                  </a:cubicBezTo>
                  <a:cubicBezTo>
                    <a:pt x="560" y="117"/>
                    <a:pt x="561" y="117"/>
                    <a:pt x="561" y="117"/>
                  </a:cubicBezTo>
                  <a:close/>
                  <a:moveTo>
                    <a:pt x="560" y="117"/>
                  </a:moveTo>
                  <a:cubicBezTo>
                    <a:pt x="506" y="79"/>
                    <a:pt x="442" y="56"/>
                    <a:pt x="373" y="53"/>
                  </a:cubicBezTo>
                  <a:cubicBezTo>
                    <a:pt x="442" y="56"/>
                    <a:pt x="506" y="79"/>
                    <a:pt x="560" y="117"/>
                  </a:cubicBezTo>
                  <a:close/>
                  <a:moveTo>
                    <a:pt x="373" y="53"/>
                  </a:moveTo>
                  <a:cubicBezTo>
                    <a:pt x="372" y="53"/>
                    <a:pt x="372" y="53"/>
                    <a:pt x="372" y="53"/>
                  </a:cubicBezTo>
                  <a:cubicBezTo>
                    <a:pt x="372" y="53"/>
                    <a:pt x="372" y="53"/>
                    <a:pt x="373" y="53"/>
                  </a:cubicBezTo>
                  <a:close/>
                  <a:moveTo>
                    <a:pt x="371" y="53"/>
                  </a:moveTo>
                  <a:cubicBezTo>
                    <a:pt x="371" y="53"/>
                    <a:pt x="371" y="53"/>
                    <a:pt x="371" y="53"/>
                  </a:cubicBezTo>
                  <a:cubicBezTo>
                    <a:pt x="371" y="53"/>
                    <a:pt x="371" y="53"/>
                    <a:pt x="371" y="53"/>
                  </a:cubicBezTo>
                  <a:close/>
                  <a:moveTo>
                    <a:pt x="370" y="53"/>
                  </a:moveTo>
                  <a:cubicBezTo>
                    <a:pt x="370" y="53"/>
                    <a:pt x="370" y="53"/>
                    <a:pt x="370" y="53"/>
                  </a:cubicBezTo>
                  <a:cubicBezTo>
                    <a:pt x="370" y="53"/>
                    <a:pt x="370" y="53"/>
                    <a:pt x="370" y="53"/>
                  </a:cubicBezTo>
                  <a:close/>
                  <a:moveTo>
                    <a:pt x="369" y="53"/>
                  </a:moveTo>
                  <a:cubicBezTo>
                    <a:pt x="369" y="53"/>
                    <a:pt x="369" y="53"/>
                    <a:pt x="369" y="53"/>
                  </a:cubicBezTo>
                  <a:cubicBezTo>
                    <a:pt x="369" y="53"/>
                    <a:pt x="369" y="53"/>
                    <a:pt x="369" y="53"/>
                  </a:cubicBezTo>
                  <a:close/>
                  <a:moveTo>
                    <a:pt x="368" y="53"/>
                  </a:moveTo>
                  <a:lnTo>
                    <a:pt x="368" y="53"/>
                  </a:lnTo>
                  <a:close/>
                  <a:moveTo>
                    <a:pt x="367" y="53"/>
                  </a:moveTo>
                  <a:lnTo>
                    <a:pt x="367" y="53"/>
                  </a:lnTo>
                  <a:close/>
                  <a:moveTo>
                    <a:pt x="366" y="53"/>
                  </a:moveTo>
                  <a:lnTo>
                    <a:pt x="365" y="53"/>
                  </a:lnTo>
                  <a:lnTo>
                    <a:pt x="366" y="53"/>
                  </a:lnTo>
                  <a:close/>
                  <a:moveTo>
                    <a:pt x="365" y="53"/>
                  </a:moveTo>
                  <a:lnTo>
                    <a:pt x="364" y="53"/>
                  </a:lnTo>
                  <a:lnTo>
                    <a:pt x="365" y="53"/>
                  </a:lnTo>
                  <a:close/>
                  <a:moveTo>
                    <a:pt x="363" y="53"/>
                  </a:moveTo>
                  <a:lnTo>
                    <a:pt x="363" y="53"/>
                  </a:lnTo>
                  <a:close/>
                  <a:moveTo>
                    <a:pt x="362" y="53"/>
                  </a:moveTo>
                  <a:cubicBezTo>
                    <a:pt x="362" y="53"/>
                    <a:pt x="362" y="53"/>
                    <a:pt x="362" y="53"/>
                  </a:cubicBezTo>
                  <a:cubicBezTo>
                    <a:pt x="362" y="53"/>
                    <a:pt x="362" y="53"/>
                    <a:pt x="362" y="53"/>
                  </a:cubicBezTo>
                  <a:close/>
                  <a:moveTo>
                    <a:pt x="361" y="53"/>
                  </a:moveTo>
                  <a:lnTo>
                    <a:pt x="361" y="53"/>
                  </a:lnTo>
                  <a:close/>
                  <a:moveTo>
                    <a:pt x="360" y="53"/>
                  </a:moveTo>
                  <a:lnTo>
                    <a:pt x="360" y="53"/>
                  </a:lnTo>
                  <a:close/>
                  <a:moveTo>
                    <a:pt x="359" y="53"/>
                  </a:moveTo>
                  <a:lnTo>
                    <a:pt x="359" y="53"/>
                  </a:lnTo>
                  <a:close/>
                  <a:moveTo>
                    <a:pt x="358" y="53"/>
                  </a:moveTo>
                  <a:lnTo>
                    <a:pt x="358" y="5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3" name="Freeform 203"/>
            <p:cNvSpPr>
              <a:spLocks/>
            </p:cNvSpPr>
            <p:nvPr/>
          </p:nvSpPr>
          <p:spPr bwMode="auto">
            <a:xfrm>
              <a:off x="4365625" y="1971675"/>
              <a:ext cx="53975" cy="84138"/>
            </a:xfrm>
            <a:custGeom>
              <a:avLst/>
              <a:gdLst>
                <a:gd name="T0" fmla="*/ 61 w 134"/>
                <a:gd name="T1" fmla="*/ 210 h 210"/>
                <a:gd name="T2" fmla="*/ 134 w 134"/>
                <a:gd name="T3" fmla="*/ 21 h 210"/>
                <a:gd name="T4" fmla="*/ 81 w 134"/>
                <a:gd name="T5" fmla="*/ 0 h 210"/>
                <a:gd name="T6" fmla="*/ 0 w 134"/>
                <a:gd name="T7" fmla="*/ 210 h 210"/>
                <a:gd name="T8" fmla="*/ 61 w 134"/>
                <a:gd name="T9" fmla="*/ 210 h 210"/>
              </a:gdLst>
              <a:ahLst/>
              <a:cxnLst>
                <a:cxn ang="0">
                  <a:pos x="T0" y="T1"/>
                </a:cxn>
                <a:cxn ang="0">
                  <a:pos x="T2" y="T3"/>
                </a:cxn>
                <a:cxn ang="0">
                  <a:pos x="T4" y="T5"/>
                </a:cxn>
                <a:cxn ang="0">
                  <a:pos x="T6" y="T7"/>
                </a:cxn>
                <a:cxn ang="0">
                  <a:pos x="T8" y="T9"/>
                </a:cxn>
              </a:cxnLst>
              <a:rect l="0" t="0" r="r" b="b"/>
              <a:pathLst>
                <a:path w="134" h="210">
                  <a:moveTo>
                    <a:pt x="61" y="210"/>
                  </a:moveTo>
                  <a:lnTo>
                    <a:pt x="134" y="21"/>
                  </a:lnTo>
                  <a:lnTo>
                    <a:pt x="81" y="0"/>
                  </a:lnTo>
                  <a:lnTo>
                    <a:pt x="0" y="210"/>
                  </a:lnTo>
                  <a:lnTo>
                    <a:pt x="61" y="210"/>
                  </a:lnTo>
                  <a:close/>
                </a:path>
              </a:pathLst>
            </a:custGeom>
            <a:solidFill>
              <a:srgbClr val="364A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4" name="Freeform 204"/>
            <p:cNvSpPr>
              <a:spLocks/>
            </p:cNvSpPr>
            <p:nvPr/>
          </p:nvSpPr>
          <p:spPr bwMode="auto">
            <a:xfrm>
              <a:off x="4487863" y="1971675"/>
              <a:ext cx="53975" cy="84138"/>
            </a:xfrm>
            <a:custGeom>
              <a:avLst/>
              <a:gdLst>
                <a:gd name="T0" fmla="*/ 135 w 135"/>
                <a:gd name="T1" fmla="*/ 210 h 210"/>
                <a:gd name="T2" fmla="*/ 53 w 135"/>
                <a:gd name="T3" fmla="*/ 0 h 210"/>
                <a:gd name="T4" fmla="*/ 0 w 135"/>
                <a:gd name="T5" fmla="*/ 21 h 210"/>
                <a:gd name="T6" fmla="*/ 73 w 135"/>
                <a:gd name="T7" fmla="*/ 210 h 210"/>
                <a:gd name="T8" fmla="*/ 135 w 135"/>
                <a:gd name="T9" fmla="*/ 210 h 210"/>
              </a:gdLst>
              <a:ahLst/>
              <a:cxnLst>
                <a:cxn ang="0">
                  <a:pos x="T0" y="T1"/>
                </a:cxn>
                <a:cxn ang="0">
                  <a:pos x="T2" y="T3"/>
                </a:cxn>
                <a:cxn ang="0">
                  <a:pos x="T4" y="T5"/>
                </a:cxn>
                <a:cxn ang="0">
                  <a:pos x="T6" y="T7"/>
                </a:cxn>
                <a:cxn ang="0">
                  <a:pos x="T8" y="T9"/>
                </a:cxn>
              </a:cxnLst>
              <a:rect l="0" t="0" r="r" b="b"/>
              <a:pathLst>
                <a:path w="135" h="210">
                  <a:moveTo>
                    <a:pt x="135" y="210"/>
                  </a:moveTo>
                  <a:lnTo>
                    <a:pt x="53" y="0"/>
                  </a:lnTo>
                  <a:lnTo>
                    <a:pt x="0" y="21"/>
                  </a:lnTo>
                  <a:lnTo>
                    <a:pt x="73" y="210"/>
                  </a:lnTo>
                  <a:lnTo>
                    <a:pt x="135" y="210"/>
                  </a:lnTo>
                  <a:close/>
                </a:path>
              </a:pathLst>
            </a:custGeom>
            <a:solidFill>
              <a:srgbClr val="364A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5" name="Oval 205"/>
            <p:cNvSpPr>
              <a:spLocks noChangeArrowheads="1"/>
            </p:cNvSpPr>
            <p:nvPr/>
          </p:nvSpPr>
          <p:spPr bwMode="auto">
            <a:xfrm>
              <a:off x="4311650" y="1719263"/>
              <a:ext cx="284163" cy="282575"/>
            </a:xfrm>
            <a:prstGeom prst="ellipse">
              <a:avLst/>
            </a:prstGeom>
            <a:solidFill>
              <a:srgbClr val="0A7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6" name="Oval 206"/>
            <p:cNvSpPr>
              <a:spLocks noChangeArrowheads="1"/>
            </p:cNvSpPr>
            <p:nvPr/>
          </p:nvSpPr>
          <p:spPr bwMode="auto">
            <a:xfrm>
              <a:off x="4359275" y="1766888"/>
              <a:ext cx="188913" cy="188913"/>
            </a:xfrm>
            <a:prstGeom prst="ellipse">
              <a:avLst/>
            </a:prstGeom>
            <a:solidFill>
              <a:srgbClr val="F78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7" name="Oval 207"/>
            <p:cNvSpPr>
              <a:spLocks noChangeArrowheads="1"/>
            </p:cNvSpPr>
            <p:nvPr/>
          </p:nvSpPr>
          <p:spPr bwMode="auto">
            <a:xfrm>
              <a:off x="4406900" y="1812925"/>
              <a:ext cx="93663" cy="95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8" name="Freeform 208"/>
            <p:cNvSpPr>
              <a:spLocks/>
            </p:cNvSpPr>
            <p:nvPr/>
          </p:nvSpPr>
          <p:spPr bwMode="auto">
            <a:xfrm>
              <a:off x="4516438" y="1924050"/>
              <a:ext cx="39688" cy="39688"/>
            </a:xfrm>
            <a:custGeom>
              <a:avLst/>
              <a:gdLst>
                <a:gd name="T0" fmla="*/ 84 w 100"/>
                <a:gd name="T1" fmla="*/ 100 h 100"/>
                <a:gd name="T2" fmla="*/ 0 w 100"/>
                <a:gd name="T3" fmla="*/ 16 h 100"/>
                <a:gd name="T4" fmla="*/ 16 w 100"/>
                <a:gd name="T5" fmla="*/ 0 h 100"/>
                <a:gd name="T6" fmla="*/ 100 w 100"/>
                <a:gd name="T7" fmla="*/ 84 h 100"/>
                <a:gd name="T8" fmla="*/ 84 w 100"/>
                <a:gd name="T9" fmla="*/ 100 h 100"/>
              </a:gdLst>
              <a:ahLst/>
              <a:cxnLst>
                <a:cxn ang="0">
                  <a:pos x="T0" y="T1"/>
                </a:cxn>
                <a:cxn ang="0">
                  <a:pos x="T2" y="T3"/>
                </a:cxn>
                <a:cxn ang="0">
                  <a:pos x="T4" y="T5"/>
                </a:cxn>
                <a:cxn ang="0">
                  <a:pos x="T6" y="T7"/>
                </a:cxn>
                <a:cxn ang="0">
                  <a:pos x="T8" y="T9"/>
                </a:cxn>
              </a:cxnLst>
              <a:rect l="0" t="0" r="r" b="b"/>
              <a:pathLst>
                <a:path w="100" h="100">
                  <a:moveTo>
                    <a:pt x="84" y="100"/>
                  </a:moveTo>
                  <a:lnTo>
                    <a:pt x="0" y="16"/>
                  </a:lnTo>
                  <a:cubicBezTo>
                    <a:pt x="6" y="11"/>
                    <a:pt x="11" y="5"/>
                    <a:pt x="16" y="0"/>
                  </a:cubicBezTo>
                  <a:lnTo>
                    <a:pt x="100" y="84"/>
                  </a:lnTo>
                  <a:cubicBezTo>
                    <a:pt x="95" y="89"/>
                    <a:pt x="90" y="95"/>
                    <a:pt x="84" y="100"/>
                  </a:cubicBezTo>
                  <a:close/>
                </a:path>
              </a:pathLst>
            </a:custGeom>
            <a:solidFill>
              <a:srgbClr val="1F6B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99" name="Freeform 209"/>
            <p:cNvSpPr>
              <a:spLocks/>
            </p:cNvSpPr>
            <p:nvPr/>
          </p:nvSpPr>
          <p:spPr bwMode="auto">
            <a:xfrm>
              <a:off x="4483100" y="1890713"/>
              <a:ext cx="39688" cy="39688"/>
            </a:xfrm>
            <a:custGeom>
              <a:avLst/>
              <a:gdLst>
                <a:gd name="T0" fmla="*/ 84 w 100"/>
                <a:gd name="T1" fmla="*/ 100 h 100"/>
                <a:gd name="T2" fmla="*/ 0 w 100"/>
                <a:gd name="T3" fmla="*/ 16 h 100"/>
                <a:gd name="T4" fmla="*/ 16 w 100"/>
                <a:gd name="T5" fmla="*/ 0 h 100"/>
                <a:gd name="T6" fmla="*/ 100 w 100"/>
                <a:gd name="T7" fmla="*/ 84 h 100"/>
                <a:gd name="T8" fmla="*/ 84 w 100"/>
                <a:gd name="T9" fmla="*/ 100 h 100"/>
              </a:gdLst>
              <a:ahLst/>
              <a:cxnLst>
                <a:cxn ang="0">
                  <a:pos x="T0" y="T1"/>
                </a:cxn>
                <a:cxn ang="0">
                  <a:pos x="T2" y="T3"/>
                </a:cxn>
                <a:cxn ang="0">
                  <a:pos x="T4" y="T5"/>
                </a:cxn>
                <a:cxn ang="0">
                  <a:pos x="T6" y="T7"/>
                </a:cxn>
                <a:cxn ang="0">
                  <a:pos x="T8" y="T9"/>
                </a:cxn>
              </a:cxnLst>
              <a:rect l="0" t="0" r="r" b="b"/>
              <a:pathLst>
                <a:path w="100" h="100">
                  <a:moveTo>
                    <a:pt x="84" y="100"/>
                  </a:moveTo>
                  <a:lnTo>
                    <a:pt x="0" y="16"/>
                  </a:lnTo>
                  <a:cubicBezTo>
                    <a:pt x="6" y="11"/>
                    <a:pt x="11" y="6"/>
                    <a:pt x="16" y="0"/>
                  </a:cubicBezTo>
                  <a:lnTo>
                    <a:pt x="100" y="84"/>
                  </a:lnTo>
                  <a:cubicBezTo>
                    <a:pt x="95" y="89"/>
                    <a:pt x="90" y="95"/>
                    <a:pt x="84" y="100"/>
                  </a:cubicBezTo>
                  <a:close/>
                </a:path>
              </a:pathLst>
            </a:custGeom>
            <a:solidFill>
              <a:srgbClr val="CC7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200" name="Freeform 210"/>
            <p:cNvSpPr>
              <a:spLocks/>
            </p:cNvSpPr>
            <p:nvPr/>
          </p:nvSpPr>
          <p:spPr bwMode="auto">
            <a:xfrm>
              <a:off x="4451350" y="1857375"/>
              <a:ext cx="38100" cy="39688"/>
            </a:xfrm>
            <a:custGeom>
              <a:avLst/>
              <a:gdLst>
                <a:gd name="T0" fmla="*/ 83 w 99"/>
                <a:gd name="T1" fmla="*/ 100 h 100"/>
                <a:gd name="T2" fmla="*/ 0 w 99"/>
                <a:gd name="T3" fmla="*/ 16 h 100"/>
                <a:gd name="T4" fmla="*/ 16 w 99"/>
                <a:gd name="T5" fmla="*/ 0 h 100"/>
                <a:gd name="T6" fmla="*/ 99 w 99"/>
                <a:gd name="T7" fmla="*/ 84 h 100"/>
                <a:gd name="T8" fmla="*/ 83 w 99"/>
                <a:gd name="T9" fmla="*/ 100 h 100"/>
              </a:gdLst>
              <a:ahLst/>
              <a:cxnLst>
                <a:cxn ang="0">
                  <a:pos x="T0" y="T1"/>
                </a:cxn>
                <a:cxn ang="0">
                  <a:pos x="T2" y="T3"/>
                </a:cxn>
                <a:cxn ang="0">
                  <a:pos x="T4" y="T5"/>
                </a:cxn>
                <a:cxn ang="0">
                  <a:pos x="T6" y="T7"/>
                </a:cxn>
                <a:cxn ang="0">
                  <a:pos x="T8" y="T9"/>
                </a:cxn>
              </a:cxnLst>
              <a:rect l="0" t="0" r="r" b="b"/>
              <a:pathLst>
                <a:path w="99" h="100">
                  <a:moveTo>
                    <a:pt x="83" y="100"/>
                  </a:moveTo>
                  <a:lnTo>
                    <a:pt x="0" y="16"/>
                  </a:lnTo>
                  <a:lnTo>
                    <a:pt x="16" y="0"/>
                  </a:lnTo>
                  <a:lnTo>
                    <a:pt x="99" y="84"/>
                  </a:lnTo>
                  <a:cubicBezTo>
                    <a:pt x="94" y="90"/>
                    <a:pt x="89" y="95"/>
                    <a:pt x="83" y="10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201" name="Freeform 211"/>
            <p:cNvSpPr>
              <a:spLocks/>
            </p:cNvSpPr>
            <p:nvPr/>
          </p:nvSpPr>
          <p:spPr bwMode="auto">
            <a:xfrm>
              <a:off x="4584700" y="1698625"/>
              <a:ext cx="31750" cy="31750"/>
            </a:xfrm>
            <a:custGeom>
              <a:avLst/>
              <a:gdLst>
                <a:gd name="T0" fmla="*/ 80 w 80"/>
                <a:gd name="T1" fmla="*/ 81 h 81"/>
                <a:gd name="T2" fmla="*/ 0 w 80"/>
                <a:gd name="T3" fmla="*/ 81 h 81"/>
                <a:gd name="T4" fmla="*/ 0 w 80"/>
                <a:gd name="T5" fmla="*/ 0 h 81"/>
                <a:gd name="T6" fmla="*/ 16 w 80"/>
                <a:gd name="T7" fmla="*/ 0 h 81"/>
                <a:gd name="T8" fmla="*/ 16 w 80"/>
                <a:gd name="T9" fmla="*/ 65 h 81"/>
                <a:gd name="T10" fmla="*/ 80 w 80"/>
                <a:gd name="T11" fmla="*/ 65 h 81"/>
                <a:gd name="T12" fmla="*/ 80 w 80"/>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80" h="81">
                  <a:moveTo>
                    <a:pt x="80" y="81"/>
                  </a:moveTo>
                  <a:lnTo>
                    <a:pt x="0" y="81"/>
                  </a:lnTo>
                  <a:lnTo>
                    <a:pt x="0" y="0"/>
                  </a:lnTo>
                  <a:lnTo>
                    <a:pt x="16" y="0"/>
                  </a:lnTo>
                  <a:lnTo>
                    <a:pt x="16" y="65"/>
                  </a:lnTo>
                  <a:lnTo>
                    <a:pt x="80" y="65"/>
                  </a:lnTo>
                  <a:lnTo>
                    <a:pt x="80" y="81"/>
                  </a:lnTo>
                  <a:close/>
                </a:path>
              </a:pathLst>
            </a:custGeom>
            <a:solidFill>
              <a:srgbClr val="F78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202" name="Freeform 212"/>
            <p:cNvSpPr>
              <a:spLocks/>
            </p:cNvSpPr>
            <p:nvPr/>
          </p:nvSpPr>
          <p:spPr bwMode="auto">
            <a:xfrm>
              <a:off x="4572000" y="1709738"/>
              <a:ext cx="33338" cy="31750"/>
            </a:xfrm>
            <a:custGeom>
              <a:avLst/>
              <a:gdLst>
                <a:gd name="T0" fmla="*/ 81 w 81"/>
                <a:gd name="T1" fmla="*/ 81 h 81"/>
                <a:gd name="T2" fmla="*/ 0 w 81"/>
                <a:gd name="T3" fmla="*/ 81 h 81"/>
                <a:gd name="T4" fmla="*/ 0 w 81"/>
                <a:gd name="T5" fmla="*/ 0 h 81"/>
                <a:gd name="T6" fmla="*/ 16 w 81"/>
                <a:gd name="T7" fmla="*/ 0 h 81"/>
                <a:gd name="T8" fmla="*/ 16 w 81"/>
                <a:gd name="T9" fmla="*/ 65 h 81"/>
                <a:gd name="T10" fmla="*/ 81 w 81"/>
                <a:gd name="T11" fmla="*/ 65 h 81"/>
                <a:gd name="T12" fmla="*/ 81 w 81"/>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81" h="81">
                  <a:moveTo>
                    <a:pt x="81" y="81"/>
                  </a:moveTo>
                  <a:lnTo>
                    <a:pt x="0" y="81"/>
                  </a:lnTo>
                  <a:lnTo>
                    <a:pt x="0" y="0"/>
                  </a:lnTo>
                  <a:lnTo>
                    <a:pt x="16" y="0"/>
                  </a:lnTo>
                  <a:lnTo>
                    <a:pt x="16" y="65"/>
                  </a:lnTo>
                  <a:lnTo>
                    <a:pt x="81" y="65"/>
                  </a:lnTo>
                  <a:lnTo>
                    <a:pt x="81" y="81"/>
                  </a:lnTo>
                  <a:close/>
                </a:path>
              </a:pathLst>
            </a:custGeom>
            <a:solidFill>
              <a:srgbClr val="F78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203" name="Freeform 213"/>
            <p:cNvSpPr>
              <a:spLocks/>
            </p:cNvSpPr>
            <p:nvPr/>
          </p:nvSpPr>
          <p:spPr bwMode="auto">
            <a:xfrm>
              <a:off x="4560888" y="1720850"/>
              <a:ext cx="31750" cy="33338"/>
            </a:xfrm>
            <a:custGeom>
              <a:avLst/>
              <a:gdLst>
                <a:gd name="T0" fmla="*/ 81 w 81"/>
                <a:gd name="T1" fmla="*/ 81 h 81"/>
                <a:gd name="T2" fmla="*/ 0 w 81"/>
                <a:gd name="T3" fmla="*/ 81 h 81"/>
                <a:gd name="T4" fmla="*/ 0 w 81"/>
                <a:gd name="T5" fmla="*/ 0 h 81"/>
                <a:gd name="T6" fmla="*/ 16 w 81"/>
                <a:gd name="T7" fmla="*/ 0 h 81"/>
                <a:gd name="T8" fmla="*/ 16 w 81"/>
                <a:gd name="T9" fmla="*/ 65 h 81"/>
                <a:gd name="T10" fmla="*/ 81 w 81"/>
                <a:gd name="T11" fmla="*/ 65 h 81"/>
                <a:gd name="T12" fmla="*/ 81 w 81"/>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81" h="81">
                  <a:moveTo>
                    <a:pt x="81" y="81"/>
                  </a:moveTo>
                  <a:lnTo>
                    <a:pt x="0" y="81"/>
                  </a:lnTo>
                  <a:lnTo>
                    <a:pt x="0" y="0"/>
                  </a:lnTo>
                  <a:lnTo>
                    <a:pt x="16" y="0"/>
                  </a:lnTo>
                  <a:lnTo>
                    <a:pt x="16" y="65"/>
                  </a:lnTo>
                  <a:lnTo>
                    <a:pt x="81" y="65"/>
                  </a:lnTo>
                  <a:lnTo>
                    <a:pt x="81" y="81"/>
                  </a:lnTo>
                  <a:close/>
                </a:path>
              </a:pathLst>
            </a:custGeom>
            <a:solidFill>
              <a:srgbClr val="F78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204" name="Freeform 214"/>
            <p:cNvSpPr>
              <a:spLocks/>
            </p:cNvSpPr>
            <p:nvPr/>
          </p:nvSpPr>
          <p:spPr bwMode="auto">
            <a:xfrm>
              <a:off x="4448175" y="1711325"/>
              <a:ext cx="155575" cy="153988"/>
            </a:xfrm>
            <a:custGeom>
              <a:avLst/>
              <a:gdLst>
                <a:gd name="T0" fmla="*/ 373 w 389"/>
                <a:gd name="T1" fmla="*/ 0 h 389"/>
                <a:gd name="T2" fmla="*/ 5 w 389"/>
                <a:gd name="T3" fmla="*/ 368 h 389"/>
                <a:gd name="T4" fmla="*/ 5 w 389"/>
                <a:gd name="T5" fmla="*/ 384 h 389"/>
                <a:gd name="T6" fmla="*/ 21 w 389"/>
                <a:gd name="T7" fmla="*/ 384 h 389"/>
                <a:gd name="T8" fmla="*/ 389 w 389"/>
                <a:gd name="T9" fmla="*/ 16 h 389"/>
                <a:gd name="T10" fmla="*/ 373 w 389"/>
                <a:gd name="T11" fmla="*/ 0 h 389"/>
              </a:gdLst>
              <a:ahLst/>
              <a:cxnLst>
                <a:cxn ang="0">
                  <a:pos x="T0" y="T1"/>
                </a:cxn>
                <a:cxn ang="0">
                  <a:pos x="T2" y="T3"/>
                </a:cxn>
                <a:cxn ang="0">
                  <a:pos x="T4" y="T5"/>
                </a:cxn>
                <a:cxn ang="0">
                  <a:pos x="T6" y="T7"/>
                </a:cxn>
                <a:cxn ang="0">
                  <a:pos x="T8" y="T9"/>
                </a:cxn>
                <a:cxn ang="0">
                  <a:pos x="T10" y="T11"/>
                </a:cxn>
              </a:cxnLst>
              <a:rect l="0" t="0" r="r" b="b"/>
              <a:pathLst>
                <a:path w="389" h="389">
                  <a:moveTo>
                    <a:pt x="373" y="0"/>
                  </a:moveTo>
                  <a:lnTo>
                    <a:pt x="5" y="368"/>
                  </a:lnTo>
                  <a:cubicBezTo>
                    <a:pt x="0" y="373"/>
                    <a:pt x="0" y="380"/>
                    <a:pt x="5" y="384"/>
                  </a:cubicBezTo>
                  <a:cubicBezTo>
                    <a:pt x="9" y="389"/>
                    <a:pt x="16" y="389"/>
                    <a:pt x="21" y="384"/>
                  </a:cubicBezTo>
                  <a:lnTo>
                    <a:pt x="389" y="16"/>
                  </a:lnTo>
                  <a:lnTo>
                    <a:pt x="373" y="0"/>
                  </a:lnTo>
                  <a:close/>
                </a:path>
              </a:pathLst>
            </a:custGeom>
            <a:solidFill>
              <a:srgbClr val="364A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sp>
        <p:nvSpPr>
          <p:cNvPr id="207" name="Rectangle 206"/>
          <p:cNvSpPr/>
          <p:nvPr/>
        </p:nvSpPr>
        <p:spPr>
          <a:xfrm>
            <a:off x="4482019" y="3206346"/>
            <a:ext cx="4314319" cy="1384995"/>
          </a:xfrm>
          <a:prstGeom prst="rect">
            <a:avLst/>
          </a:prstGeom>
        </p:spPr>
        <p:txBody>
          <a:bodyPr wrap="square" lIns="0" tIns="0" rIns="0" bIns="0">
            <a:spAutoFit/>
          </a:bodyPr>
          <a:lstStyle/>
          <a:p>
            <a:pPr marL="171446" indent="-171446" defTabSz="685783" eaLnBrk="0" hangingPunct="0">
              <a:buFont typeface="Arial" panose="020B0604020202020204" pitchFamily="34" charset="0"/>
              <a:buChar char="•"/>
            </a:pPr>
            <a:r>
              <a:rPr lang="en-IN" sz="900" dirty="0" smtClean="0">
                <a:solidFill>
                  <a:srgbClr val="141414"/>
                </a:solidFill>
                <a:latin typeface="Calibri" panose="020F0502020204030204" pitchFamily="34" charset="0"/>
                <a:ea typeface="ＭＳ Ｐゴシック" pitchFamily="-12" charset="-128"/>
                <a:cs typeface="ＭＳ Ｐゴシック" pitchFamily="-12" charset="-128"/>
              </a:rPr>
              <a:t>The DQ team first checks if the files present in the big data is as per the file list and also the names are in accordance with the predefined name format.</a:t>
            </a:r>
          </a:p>
          <a:p>
            <a:pPr marL="171446" indent="-171446" defTabSz="685783" eaLnBrk="0" hangingPunct="0">
              <a:buFont typeface="Arial" panose="020B0604020202020204" pitchFamily="34" charset="0"/>
              <a:buChar char="•"/>
            </a:pPr>
            <a:r>
              <a:rPr lang="en-IN" sz="900" dirty="0" smtClean="0">
                <a:solidFill>
                  <a:srgbClr val="141414"/>
                </a:solidFill>
                <a:latin typeface="Calibri" panose="020F0502020204030204" pitchFamily="34" charset="0"/>
                <a:ea typeface="ＭＳ Ｐゴシック" pitchFamily="-12" charset="-128"/>
                <a:cs typeface="ＭＳ Ｐゴシック" pitchFamily="-12" charset="-128"/>
              </a:rPr>
              <a:t>A control check is done on each data file to see if its in sync with the corresponding control file. </a:t>
            </a: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Finally we do a Row validation check which does various checks like NULL/Blank check, Mandatory field check, Datatype check, Allowable val</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ues check.</a:t>
            </a:r>
            <a:endParaRPr lang="en-US" sz="900" dirty="0" smtClean="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Rows passing all the DQ checks are sent to the Good file and one that fail any of the checks are sent to the Bad or Error File. Respective information will be updated in the oracle table w.r.t. Cycle_cd and File-id</a:t>
            </a:r>
          </a:p>
          <a:p>
            <a:pPr marL="171446" indent="-171446" defTabSz="685783" eaLnBrk="0" hangingPunct="0">
              <a:buFont typeface="Arial" panose="020B0604020202020204" pitchFamily="34" charset="0"/>
              <a:buChar char="•"/>
            </a:pPr>
            <a:r>
              <a:rPr lang="en-US" sz="900" dirty="0">
                <a:solidFill>
                  <a:srgbClr val="141414"/>
                </a:solidFill>
                <a:latin typeface="Calibri" panose="020F0502020204030204" pitchFamily="34" charset="0"/>
                <a:ea typeface="ＭＳ Ｐゴシック" pitchFamily="-12" charset="-128"/>
                <a:cs typeface="ＭＳ Ｐゴシック" pitchFamily="-12" charset="-128"/>
              </a:rPr>
              <a:t>Email notifications are sent to the Data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Owners/Stewards</a:t>
            </a: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p:txBody>
      </p:sp>
      <p:pic>
        <p:nvPicPr>
          <p:cNvPr id="4" name="Picture 3"/>
          <p:cNvPicPr>
            <a:picLocks noChangeAspect="1"/>
          </p:cNvPicPr>
          <p:nvPr/>
        </p:nvPicPr>
        <p:blipFill>
          <a:blip r:embed="rId2"/>
          <a:stretch>
            <a:fillRect/>
          </a:stretch>
        </p:blipFill>
        <p:spPr>
          <a:xfrm>
            <a:off x="4574382" y="1182865"/>
            <a:ext cx="4569618" cy="1972763"/>
          </a:xfrm>
          <a:prstGeom prst="rect">
            <a:avLst/>
          </a:prstGeom>
        </p:spPr>
      </p:pic>
      <p:grpSp>
        <p:nvGrpSpPr>
          <p:cNvPr id="81" name="Group 80"/>
          <p:cNvGrpSpPr/>
          <p:nvPr/>
        </p:nvGrpSpPr>
        <p:grpSpPr>
          <a:xfrm>
            <a:off x="8207814" y="765983"/>
            <a:ext cx="508168" cy="508168"/>
            <a:chOff x="439738" y="2370138"/>
            <a:chExt cx="649287" cy="649287"/>
          </a:xfrm>
        </p:grpSpPr>
        <p:sp>
          <p:nvSpPr>
            <p:cNvPr id="82" name="AutoShape 254"/>
            <p:cNvSpPr>
              <a:spLocks noChangeAspect="1" noChangeArrowheads="1" noTextEdit="1"/>
            </p:cNvSpPr>
            <p:nvPr/>
          </p:nvSpPr>
          <p:spPr bwMode="auto">
            <a:xfrm>
              <a:off x="439738" y="2370138"/>
              <a:ext cx="64928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83" name="Group 82"/>
            <p:cNvGrpSpPr/>
            <p:nvPr/>
          </p:nvGrpSpPr>
          <p:grpSpPr>
            <a:xfrm>
              <a:off x="452438" y="2382838"/>
              <a:ext cx="628650" cy="628650"/>
              <a:chOff x="452438" y="2382838"/>
              <a:chExt cx="628650" cy="628650"/>
            </a:xfrm>
          </p:grpSpPr>
          <p:sp>
            <p:nvSpPr>
              <p:cNvPr id="84" name="Freeform 256"/>
              <p:cNvSpPr>
                <a:spLocks/>
              </p:cNvSpPr>
              <p:nvPr/>
            </p:nvSpPr>
            <p:spPr bwMode="auto">
              <a:xfrm>
                <a:off x="452438" y="2382838"/>
                <a:ext cx="628650" cy="628650"/>
              </a:xfrm>
              <a:custGeom>
                <a:avLst/>
                <a:gdLst>
                  <a:gd name="T0" fmla="*/ 1862 w 1862"/>
                  <a:gd name="T1" fmla="*/ 931 h 1862"/>
                  <a:gd name="T2" fmla="*/ 1862 w 1862"/>
                  <a:gd name="T3" fmla="*/ 938 h 1862"/>
                  <a:gd name="T4" fmla="*/ 1857 w 1862"/>
                  <a:gd name="T5" fmla="*/ 1026 h 1862"/>
                  <a:gd name="T6" fmla="*/ 1158 w 1862"/>
                  <a:gd name="T7" fmla="*/ 1834 h 1862"/>
                  <a:gd name="T8" fmla="*/ 931 w 1862"/>
                  <a:gd name="T9" fmla="*/ 1862 h 1862"/>
                  <a:gd name="T10" fmla="*/ 750 w 1862"/>
                  <a:gd name="T11" fmla="*/ 1844 h 1862"/>
                  <a:gd name="T12" fmla="*/ 688 w 1862"/>
                  <a:gd name="T13" fmla="*/ 1830 h 1862"/>
                  <a:gd name="T14" fmla="*/ 673 w 1862"/>
                  <a:gd name="T15" fmla="*/ 1826 h 1862"/>
                  <a:gd name="T16" fmla="*/ 0 w 1862"/>
                  <a:gd name="T17" fmla="*/ 931 h 1862"/>
                  <a:gd name="T18" fmla="*/ 931 w 1862"/>
                  <a:gd name="T19" fmla="*/ 0 h 1862"/>
                  <a:gd name="T20" fmla="*/ 1844 w 1862"/>
                  <a:gd name="T21" fmla="*/ 746 h 1862"/>
                  <a:gd name="T22" fmla="*/ 1857 w 1862"/>
                  <a:gd name="T23" fmla="*/ 835 h 1862"/>
                  <a:gd name="T24" fmla="*/ 1862 w 1862"/>
                  <a:gd name="T25" fmla="*/ 931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2" h="1862">
                    <a:moveTo>
                      <a:pt x="1862" y="931"/>
                    </a:moveTo>
                    <a:lnTo>
                      <a:pt x="1862" y="938"/>
                    </a:lnTo>
                    <a:cubicBezTo>
                      <a:pt x="1862" y="968"/>
                      <a:pt x="1860" y="997"/>
                      <a:pt x="1857" y="1026"/>
                    </a:cubicBezTo>
                    <a:cubicBezTo>
                      <a:pt x="1817" y="1420"/>
                      <a:pt x="1533" y="1741"/>
                      <a:pt x="1158" y="1834"/>
                    </a:cubicBezTo>
                    <a:cubicBezTo>
                      <a:pt x="1085" y="1853"/>
                      <a:pt x="1009" y="1862"/>
                      <a:pt x="931" y="1862"/>
                    </a:cubicBezTo>
                    <a:cubicBezTo>
                      <a:pt x="869" y="1862"/>
                      <a:pt x="809" y="1856"/>
                      <a:pt x="750" y="1844"/>
                    </a:cubicBezTo>
                    <a:cubicBezTo>
                      <a:pt x="729" y="1840"/>
                      <a:pt x="709" y="1836"/>
                      <a:pt x="688" y="1830"/>
                    </a:cubicBezTo>
                    <a:cubicBezTo>
                      <a:pt x="683" y="1829"/>
                      <a:pt x="678" y="1827"/>
                      <a:pt x="673" y="1826"/>
                    </a:cubicBezTo>
                    <a:cubicBezTo>
                      <a:pt x="284" y="1714"/>
                      <a:pt x="0" y="1356"/>
                      <a:pt x="0" y="931"/>
                    </a:cubicBezTo>
                    <a:cubicBezTo>
                      <a:pt x="0" y="417"/>
                      <a:pt x="417" y="0"/>
                      <a:pt x="931" y="0"/>
                    </a:cubicBezTo>
                    <a:cubicBezTo>
                      <a:pt x="1382" y="0"/>
                      <a:pt x="1758" y="321"/>
                      <a:pt x="1844" y="746"/>
                    </a:cubicBezTo>
                    <a:cubicBezTo>
                      <a:pt x="1850" y="775"/>
                      <a:pt x="1854" y="805"/>
                      <a:pt x="1857" y="835"/>
                    </a:cubicBezTo>
                    <a:cubicBezTo>
                      <a:pt x="1861" y="867"/>
                      <a:pt x="1862" y="899"/>
                      <a:pt x="1862" y="93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5" name="Freeform 257"/>
              <p:cNvSpPr>
                <a:spLocks/>
              </p:cNvSpPr>
              <p:nvPr/>
            </p:nvSpPr>
            <p:spPr bwMode="auto">
              <a:xfrm>
                <a:off x="600075" y="2519363"/>
                <a:ext cx="481012" cy="492125"/>
              </a:xfrm>
              <a:custGeom>
                <a:avLst/>
                <a:gdLst>
                  <a:gd name="T0" fmla="*/ 495 w 1426"/>
                  <a:gd name="T1" fmla="*/ 1458 h 1458"/>
                  <a:gd name="T2" fmla="*/ 314 w 1426"/>
                  <a:gd name="T3" fmla="*/ 1440 h 1458"/>
                  <a:gd name="T4" fmla="*/ 252 w 1426"/>
                  <a:gd name="T5" fmla="*/ 1426 h 1458"/>
                  <a:gd name="T6" fmla="*/ 0 w 1426"/>
                  <a:gd name="T7" fmla="*/ 1163 h 1458"/>
                  <a:gd name="T8" fmla="*/ 981 w 1426"/>
                  <a:gd name="T9" fmla="*/ 1163 h 1458"/>
                  <a:gd name="T10" fmla="*/ 981 w 1426"/>
                  <a:gd name="T11" fmla="*/ 0 h 1458"/>
                  <a:gd name="T12" fmla="*/ 785 w 1426"/>
                  <a:gd name="T13" fmla="*/ 0 h 1458"/>
                  <a:gd name="T14" fmla="*/ 981 w 1426"/>
                  <a:gd name="T15" fmla="*/ 0 h 1458"/>
                  <a:gd name="T16" fmla="*/ 1426 w 1426"/>
                  <a:gd name="T17" fmla="*/ 534 h 1458"/>
                  <a:gd name="T18" fmla="*/ 1421 w 1426"/>
                  <a:gd name="T19" fmla="*/ 622 h 1458"/>
                  <a:gd name="T20" fmla="*/ 722 w 1426"/>
                  <a:gd name="T21" fmla="*/ 1430 h 1458"/>
                  <a:gd name="T22" fmla="*/ 495 w 1426"/>
                  <a:gd name="T23" fmla="*/ 1458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6" h="1458">
                    <a:moveTo>
                      <a:pt x="495" y="1458"/>
                    </a:moveTo>
                    <a:cubicBezTo>
                      <a:pt x="433" y="1458"/>
                      <a:pt x="373" y="1452"/>
                      <a:pt x="314" y="1440"/>
                    </a:cubicBezTo>
                    <a:cubicBezTo>
                      <a:pt x="293" y="1436"/>
                      <a:pt x="273" y="1432"/>
                      <a:pt x="252" y="1426"/>
                    </a:cubicBezTo>
                    <a:cubicBezTo>
                      <a:pt x="113" y="1270"/>
                      <a:pt x="12" y="1163"/>
                      <a:pt x="0" y="1163"/>
                    </a:cubicBezTo>
                    <a:lnTo>
                      <a:pt x="981" y="1163"/>
                    </a:lnTo>
                    <a:lnTo>
                      <a:pt x="981" y="0"/>
                    </a:lnTo>
                    <a:lnTo>
                      <a:pt x="785" y="0"/>
                    </a:lnTo>
                    <a:lnTo>
                      <a:pt x="981" y="0"/>
                    </a:lnTo>
                    <a:cubicBezTo>
                      <a:pt x="981" y="11"/>
                      <a:pt x="1184" y="253"/>
                      <a:pt x="1426" y="534"/>
                    </a:cubicBezTo>
                    <a:cubicBezTo>
                      <a:pt x="1426" y="564"/>
                      <a:pt x="1424" y="593"/>
                      <a:pt x="1421" y="622"/>
                    </a:cubicBezTo>
                    <a:cubicBezTo>
                      <a:pt x="1381" y="1016"/>
                      <a:pt x="1097" y="1337"/>
                      <a:pt x="722" y="1430"/>
                    </a:cubicBezTo>
                    <a:cubicBezTo>
                      <a:pt x="649" y="1449"/>
                      <a:pt x="573" y="1458"/>
                      <a:pt x="495" y="1458"/>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86" name="Group 85"/>
              <p:cNvGrpSpPr/>
              <p:nvPr/>
            </p:nvGrpSpPr>
            <p:grpSpPr>
              <a:xfrm>
                <a:off x="600075" y="2459038"/>
                <a:ext cx="331787" cy="452437"/>
                <a:chOff x="600075" y="2459038"/>
                <a:chExt cx="331787" cy="452437"/>
              </a:xfrm>
            </p:grpSpPr>
            <p:sp>
              <p:nvSpPr>
                <p:cNvPr id="87" name="Rectangle 258"/>
                <p:cNvSpPr>
                  <a:spLocks noChangeArrowheads="1"/>
                </p:cNvSpPr>
                <p:nvPr/>
              </p:nvSpPr>
              <p:spPr bwMode="auto">
                <a:xfrm>
                  <a:off x="600075" y="2519363"/>
                  <a:ext cx="331787" cy="392112"/>
                </a:xfrm>
                <a:prstGeom prst="rect">
                  <a:avLst/>
                </a:prstGeom>
                <a:solidFill>
                  <a:srgbClr val="1029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8" name="Freeform 259"/>
                <p:cNvSpPr>
                  <a:spLocks/>
                </p:cNvSpPr>
                <p:nvPr/>
              </p:nvSpPr>
              <p:spPr bwMode="auto">
                <a:xfrm>
                  <a:off x="614363" y="2527300"/>
                  <a:ext cx="303212" cy="369887"/>
                </a:xfrm>
                <a:custGeom>
                  <a:avLst/>
                  <a:gdLst>
                    <a:gd name="T0" fmla="*/ 899 w 899"/>
                    <a:gd name="T1" fmla="*/ 0 h 1094"/>
                    <a:gd name="T2" fmla="*/ 899 w 899"/>
                    <a:gd name="T3" fmla="*/ 1094 h 1094"/>
                    <a:gd name="T4" fmla="*/ 191 w 899"/>
                    <a:gd name="T5" fmla="*/ 1094 h 1094"/>
                    <a:gd name="T6" fmla="*/ 0 w 899"/>
                    <a:gd name="T7" fmla="*/ 903 h 1094"/>
                    <a:gd name="T8" fmla="*/ 0 w 899"/>
                    <a:gd name="T9" fmla="*/ 0 h 1094"/>
                    <a:gd name="T10" fmla="*/ 899 w 899"/>
                    <a:gd name="T11" fmla="*/ 0 h 1094"/>
                  </a:gdLst>
                  <a:ahLst/>
                  <a:cxnLst>
                    <a:cxn ang="0">
                      <a:pos x="T0" y="T1"/>
                    </a:cxn>
                    <a:cxn ang="0">
                      <a:pos x="T2" y="T3"/>
                    </a:cxn>
                    <a:cxn ang="0">
                      <a:pos x="T4" y="T5"/>
                    </a:cxn>
                    <a:cxn ang="0">
                      <a:pos x="T6" y="T7"/>
                    </a:cxn>
                    <a:cxn ang="0">
                      <a:pos x="T8" y="T9"/>
                    </a:cxn>
                    <a:cxn ang="0">
                      <a:pos x="T10" y="T11"/>
                    </a:cxn>
                  </a:cxnLst>
                  <a:rect l="0" t="0" r="r" b="b"/>
                  <a:pathLst>
                    <a:path w="899" h="1094">
                      <a:moveTo>
                        <a:pt x="899" y="0"/>
                      </a:moveTo>
                      <a:lnTo>
                        <a:pt x="899" y="1094"/>
                      </a:lnTo>
                      <a:lnTo>
                        <a:pt x="191" y="1094"/>
                      </a:lnTo>
                      <a:lnTo>
                        <a:pt x="0" y="903"/>
                      </a:lnTo>
                      <a:lnTo>
                        <a:pt x="0" y="0"/>
                      </a:lnTo>
                      <a:lnTo>
                        <a:pt x="899" y="0"/>
                      </a:lnTo>
                      <a:close/>
                    </a:path>
                  </a:pathLst>
                </a:cu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9" name="Freeform 260"/>
                <p:cNvSpPr>
                  <a:spLocks/>
                </p:cNvSpPr>
                <p:nvPr/>
              </p:nvSpPr>
              <p:spPr bwMode="auto">
                <a:xfrm>
                  <a:off x="614363" y="2832100"/>
                  <a:ext cx="63500" cy="65087"/>
                </a:xfrm>
                <a:custGeom>
                  <a:avLst/>
                  <a:gdLst>
                    <a:gd name="T0" fmla="*/ 0 w 191"/>
                    <a:gd name="T1" fmla="*/ 0 h 191"/>
                    <a:gd name="T2" fmla="*/ 191 w 191"/>
                    <a:gd name="T3" fmla="*/ 191 h 191"/>
                    <a:gd name="T4" fmla="*/ 191 w 191"/>
                    <a:gd name="T5" fmla="*/ 0 h 191"/>
                    <a:gd name="T6" fmla="*/ 0 w 191"/>
                    <a:gd name="T7" fmla="*/ 0 h 191"/>
                  </a:gdLst>
                  <a:ahLst/>
                  <a:cxnLst>
                    <a:cxn ang="0">
                      <a:pos x="T0" y="T1"/>
                    </a:cxn>
                    <a:cxn ang="0">
                      <a:pos x="T2" y="T3"/>
                    </a:cxn>
                    <a:cxn ang="0">
                      <a:pos x="T4" y="T5"/>
                    </a:cxn>
                    <a:cxn ang="0">
                      <a:pos x="T6" y="T7"/>
                    </a:cxn>
                  </a:cxnLst>
                  <a:rect l="0" t="0" r="r" b="b"/>
                  <a:pathLst>
                    <a:path w="191" h="191">
                      <a:moveTo>
                        <a:pt x="0" y="0"/>
                      </a:moveTo>
                      <a:lnTo>
                        <a:pt x="191" y="191"/>
                      </a:lnTo>
                      <a:lnTo>
                        <a:pt x="19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0" name="Freeform 261"/>
                <p:cNvSpPr>
                  <a:spLocks/>
                </p:cNvSpPr>
                <p:nvPr/>
              </p:nvSpPr>
              <p:spPr bwMode="auto">
                <a:xfrm>
                  <a:off x="677863" y="2832100"/>
                  <a:ext cx="65087" cy="65087"/>
                </a:xfrm>
                <a:custGeom>
                  <a:avLst/>
                  <a:gdLst>
                    <a:gd name="T0" fmla="*/ 192 w 192"/>
                    <a:gd name="T1" fmla="*/ 191 h 191"/>
                    <a:gd name="T2" fmla="*/ 0 w 192"/>
                    <a:gd name="T3" fmla="*/ 191 h 191"/>
                    <a:gd name="T4" fmla="*/ 0 w 192"/>
                    <a:gd name="T5" fmla="*/ 0 h 191"/>
                    <a:gd name="T6" fmla="*/ 192 w 192"/>
                    <a:gd name="T7" fmla="*/ 191 h 191"/>
                  </a:gdLst>
                  <a:ahLst/>
                  <a:cxnLst>
                    <a:cxn ang="0">
                      <a:pos x="T0" y="T1"/>
                    </a:cxn>
                    <a:cxn ang="0">
                      <a:pos x="T2" y="T3"/>
                    </a:cxn>
                    <a:cxn ang="0">
                      <a:pos x="T4" y="T5"/>
                    </a:cxn>
                    <a:cxn ang="0">
                      <a:pos x="T6" y="T7"/>
                    </a:cxn>
                  </a:cxnLst>
                  <a:rect l="0" t="0" r="r" b="b"/>
                  <a:pathLst>
                    <a:path w="192" h="191">
                      <a:moveTo>
                        <a:pt x="192" y="191"/>
                      </a:moveTo>
                      <a:lnTo>
                        <a:pt x="0" y="191"/>
                      </a:lnTo>
                      <a:lnTo>
                        <a:pt x="0" y="0"/>
                      </a:lnTo>
                      <a:lnTo>
                        <a:pt x="192" y="191"/>
                      </a:lnTo>
                      <a:close/>
                    </a:path>
                  </a:pathLst>
                </a:custGeom>
                <a:solidFill>
                  <a:srgbClr val="CFC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1" name="Rectangle 262"/>
                <p:cNvSpPr>
                  <a:spLocks noChangeArrowheads="1"/>
                </p:cNvSpPr>
                <p:nvPr/>
              </p:nvSpPr>
              <p:spPr bwMode="auto">
                <a:xfrm>
                  <a:off x="742950" y="2620963"/>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2" name="Rectangle 263"/>
                <p:cNvSpPr>
                  <a:spLocks noChangeArrowheads="1"/>
                </p:cNvSpPr>
                <p:nvPr/>
              </p:nvSpPr>
              <p:spPr bwMode="auto">
                <a:xfrm>
                  <a:off x="742950" y="2663825"/>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3" name="Rectangle 264"/>
                <p:cNvSpPr>
                  <a:spLocks noChangeArrowheads="1"/>
                </p:cNvSpPr>
                <p:nvPr/>
              </p:nvSpPr>
              <p:spPr bwMode="auto">
                <a:xfrm>
                  <a:off x="742950" y="2738438"/>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4" name="Rectangle 265"/>
                <p:cNvSpPr>
                  <a:spLocks noChangeArrowheads="1"/>
                </p:cNvSpPr>
                <p:nvPr/>
              </p:nvSpPr>
              <p:spPr bwMode="auto">
                <a:xfrm>
                  <a:off x="742950" y="2784475"/>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5" name="Freeform 266"/>
                <p:cNvSpPr>
                  <a:spLocks noEditPoints="1"/>
                </p:cNvSpPr>
                <p:nvPr/>
              </p:nvSpPr>
              <p:spPr bwMode="auto">
                <a:xfrm>
                  <a:off x="627063" y="2606675"/>
                  <a:ext cx="84137" cy="85725"/>
                </a:xfrm>
                <a:custGeom>
                  <a:avLst/>
                  <a:gdLst>
                    <a:gd name="T0" fmla="*/ 43 w 252"/>
                    <a:gd name="T1" fmla="*/ 43 h 252"/>
                    <a:gd name="T2" fmla="*/ 209 w 252"/>
                    <a:gd name="T3" fmla="*/ 43 h 252"/>
                    <a:gd name="T4" fmla="*/ 209 w 252"/>
                    <a:gd name="T5" fmla="*/ 209 h 252"/>
                    <a:gd name="T6" fmla="*/ 43 w 252"/>
                    <a:gd name="T7" fmla="*/ 209 h 252"/>
                    <a:gd name="T8" fmla="*/ 43 w 252"/>
                    <a:gd name="T9" fmla="*/ 43 h 252"/>
                    <a:gd name="T10" fmla="*/ 0 w 252"/>
                    <a:gd name="T11" fmla="*/ 252 h 252"/>
                    <a:gd name="T12" fmla="*/ 252 w 252"/>
                    <a:gd name="T13" fmla="*/ 252 h 252"/>
                    <a:gd name="T14" fmla="*/ 252 w 252"/>
                    <a:gd name="T15" fmla="*/ 0 h 252"/>
                    <a:gd name="T16" fmla="*/ 0 w 252"/>
                    <a:gd name="T17" fmla="*/ 0 h 252"/>
                    <a:gd name="T18" fmla="*/ 0 w 252"/>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43" y="43"/>
                      </a:moveTo>
                      <a:lnTo>
                        <a:pt x="209" y="43"/>
                      </a:lnTo>
                      <a:lnTo>
                        <a:pt x="209" y="209"/>
                      </a:lnTo>
                      <a:lnTo>
                        <a:pt x="43" y="209"/>
                      </a:lnTo>
                      <a:lnTo>
                        <a:pt x="43" y="43"/>
                      </a:lnTo>
                      <a:close/>
                      <a:moveTo>
                        <a:pt x="0" y="252"/>
                      </a:moveTo>
                      <a:lnTo>
                        <a:pt x="252" y="252"/>
                      </a:lnTo>
                      <a:lnTo>
                        <a:pt x="252" y="0"/>
                      </a:lnTo>
                      <a:lnTo>
                        <a:pt x="0" y="0"/>
                      </a:lnTo>
                      <a:lnTo>
                        <a:pt x="0" y="252"/>
                      </a:ln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6" name="Freeform 267"/>
                <p:cNvSpPr>
                  <a:spLocks noEditPoints="1"/>
                </p:cNvSpPr>
                <p:nvPr/>
              </p:nvSpPr>
              <p:spPr bwMode="auto">
                <a:xfrm>
                  <a:off x="627063" y="2728913"/>
                  <a:ext cx="84137" cy="84137"/>
                </a:xfrm>
                <a:custGeom>
                  <a:avLst/>
                  <a:gdLst>
                    <a:gd name="T0" fmla="*/ 43 w 252"/>
                    <a:gd name="T1" fmla="*/ 42 h 252"/>
                    <a:gd name="T2" fmla="*/ 209 w 252"/>
                    <a:gd name="T3" fmla="*/ 42 h 252"/>
                    <a:gd name="T4" fmla="*/ 209 w 252"/>
                    <a:gd name="T5" fmla="*/ 209 h 252"/>
                    <a:gd name="T6" fmla="*/ 43 w 252"/>
                    <a:gd name="T7" fmla="*/ 209 h 252"/>
                    <a:gd name="T8" fmla="*/ 43 w 252"/>
                    <a:gd name="T9" fmla="*/ 42 h 252"/>
                    <a:gd name="T10" fmla="*/ 0 w 252"/>
                    <a:gd name="T11" fmla="*/ 252 h 252"/>
                    <a:gd name="T12" fmla="*/ 252 w 252"/>
                    <a:gd name="T13" fmla="*/ 252 h 252"/>
                    <a:gd name="T14" fmla="*/ 252 w 252"/>
                    <a:gd name="T15" fmla="*/ 0 h 252"/>
                    <a:gd name="T16" fmla="*/ 0 w 252"/>
                    <a:gd name="T17" fmla="*/ 0 h 252"/>
                    <a:gd name="T18" fmla="*/ 0 w 252"/>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43" y="42"/>
                      </a:moveTo>
                      <a:lnTo>
                        <a:pt x="209" y="42"/>
                      </a:lnTo>
                      <a:lnTo>
                        <a:pt x="209" y="209"/>
                      </a:lnTo>
                      <a:lnTo>
                        <a:pt x="43" y="209"/>
                      </a:lnTo>
                      <a:lnTo>
                        <a:pt x="43" y="42"/>
                      </a:lnTo>
                      <a:close/>
                      <a:moveTo>
                        <a:pt x="0" y="252"/>
                      </a:moveTo>
                      <a:lnTo>
                        <a:pt x="252" y="252"/>
                      </a:lnTo>
                      <a:lnTo>
                        <a:pt x="252" y="0"/>
                      </a:lnTo>
                      <a:lnTo>
                        <a:pt x="0" y="0"/>
                      </a:lnTo>
                      <a:lnTo>
                        <a:pt x="0" y="252"/>
                      </a:ln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7" name="Freeform 268"/>
                <p:cNvSpPr>
                  <a:spLocks noEditPoints="1"/>
                </p:cNvSpPr>
                <p:nvPr/>
              </p:nvSpPr>
              <p:spPr bwMode="auto">
                <a:xfrm>
                  <a:off x="642938" y="2738438"/>
                  <a:ext cx="92075" cy="60325"/>
                </a:xfrm>
                <a:custGeom>
                  <a:avLst/>
                  <a:gdLst>
                    <a:gd name="T0" fmla="*/ 124 w 273"/>
                    <a:gd name="T1" fmla="*/ 179 h 179"/>
                    <a:gd name="T2" fmla="*/ 83 w 273"/>
                    <a:gd name="T3" fmla="*/ 179 h 179"/>
                    <a:gd name="T4" fmla="*/ 0 w 273"/>
                    <a:gd name="T5" fmla="*/ 96 h 179"/>
                    <a:gd name="T6" fmla="*/ 29 w 273"/>
                    <a:gd name="T7" fmla="*/ 67 h 179"/>
                    <a:gd name="T8" fmla="*/ 96 w 273"/>
                    <a:gd name="T9" fmla="*/ 114 h 179"/>
                    <a:gd name="T10" fmla="*/ 160 w 273"/>
                    <a:gd name="T11" fmla="*/ 64 h 179"/>
                    <a:gd name="T12" fmla="*/ 160 w 273"/>
                    <a:gd name="T13" fmla="*/ 142 h 179"/>
                    <a:gd name="T14" fmla="*/ 124 w 273"/>
                    <a:gd name="T15" fmla="*/ 179 h 179"/>
                    <a:gd name="T16" fmla="*/ 203 w 273"/>
                    <a:gd name="T17" fmla="*/ 99 h 179"/>
                    <a:gd name="T18" fmla="*/ 203 w 273"/>
                    <a:gd name="T19" fmla="*/ 32 h 179"/>
                    <a:gd name="T20" fmla="*/ 244 w 273"/>
                    <a:gd name="T21" fmla="*/ 0 h 179"/>
                    <a:gd name="T22" fmla="*/ 273 w 273"/>
                    <a:gd name="T23" fmla="*/ 29 h 179"/>
                    <a:gd name="T24" fmla="*/ 203 w 273"/>
                    <a:gd name="T25" fmla="*/ 9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179">
                      <a:moveTo>
                        <a:pt x="124" y="179"/>
                      </a:moveTo>
                      <a:lnTo>
                        <a:pt x="83" y="179"/>
                      </a:lnTo>
                      <a:lnTo>
                        <a:pt x="0" y="96"/>
                      </a:lnTo>
                      <a:lnTo>
                        <a:pt x="29" y="67"/>
                      </a:lnTo>
                      <a:lnTo>
                        <a:pt x="96" y="114"/>
                      </a:lnTo>
                      <a:lnTo>
                        <a:pt x="160" y="64"/>
                      </a:lnTo>
                      <a:lnTo>
                        <a:pt x="160" y="142"/>
                      </a:lnTo>
                      <a:lnTo>
                        <a:pt x="124" y="179"/>
                      </a:lnTo>
                      <a:close/>
                      <a:moveTo>
                        <a:pt x="203" y="99"/>
                      </a:moveTo>
                      <a:lnTo>
                        <a:pt x="203" y="32"/>
                      </a:lnTo>
                      <a:lnTo>
                        <a:pt x="244" y="0"/>
                      </a:lnTo>
                      <a:lnTo>
                        <a:pt x="273" y="29"/>
                      </a:lnTo>
                      <a:lnTo>
                        <a:pt x="203" y="99"/>
                      </a:lnTo>
                      <a:close/>
                    </a:path>
                  </a:pathLst>
                </a:custGeom>
                <a:solidFill>
                  <a:srgbClr val="B1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8" name="Freeform 269"/>
                <p:cNvSpPr>
                  <a:spLocks noEditPoints="1"/>
                </p:cNvSpPr>
                <p:nvPr/>
              </p:nvSpPr>
              <p:spPr bwMode="auto">
                <a:xfrm>
                  <a:off x="671513" y="2749550"/>
                  <a:ext cx="39687" cy="55562"/>
                </a:xfrm>
                <a:custGeom>
                  <a:avLst/>
                  <a:gdLst>
                    <a:gd name="T0" fmla="*/ 21 w 120"/>
                    <a:gd name="T1" fmla="*/ 167 h 167"/>
                    <a:gd name="T2" fmla="*/ 21 w 120"/>
                    <a:gd name="T3" fmla="*/ 167 h 167"/>
                    <a:gd name="T4" fmla="*/ 21 w 120"/>
                    <a:gd name="T5" fmla="*/ 167 h 167"/>
                    <a:gd name="T6" fmla="*/ 13 w 120"/>
                    <a:gd name="T7" fmla="*/ 160 h 167"/>
                    <a:gd name="T8" fmla="*/ 0 w 120"/>
                    <a:gd name="T9" fmla="*/ 147 h 167"/>
                    <a:gd name="T10" fmla="*/ 41 w 120"/>
                    <a:gd name="T11" fmla="*/ 147 h 167"/>
                    <a:gd name="T12" fmla="*/ 21 w 120"/>
                    <a:gd name="T13" fmla="*/ 167 h 167"/>
                    <a:gd name="T14" fmla="*/ 78 w 120"/>
                    <a:gd name="T15" fmla="*/ 110 h 167"/>
                    <a:gd name="T16" fmla="*/ 78 w 120"/>
                    <a:gd name="T17" fmla="*/ 32 h 167"/>
                    <a:gd name="T18" fmla="*/ 120 w 120"/>
                    <a:gd name="T19" fmla="*/ 0 h 167"/>
                    <a:gd name="T20" fmla="*/ 120 w 120"/>
                    <a:gd name="T21" fmla="*/ 67 h 167"/>
                    <a:gd name="T22" fmla="*/ 78 w 120"/>
                    <a:gd name="T23" fmla="*/ 11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7">
                      <a:moveTo>
                        <a:pt x="21" y="167"/>
                      </a:moveTo>
                      <a:lnTo>
                        <a:pt x="21" y="167"/>
                      </a:lnTo>
                      <a:lnTo>
                        <a:pt x="21" y="167"/>
                      </a:lnTo>
                      <a:lnTo>
                        <a:pt x="13" y="160"/>
                      </a:lnTo>
                      <a:lnTo>
                        <a:pt x="0" y="147"/>
                      </a:lnTo>
                      <a:lnTo>
                        <a:pt x="41" y="147"/>
                      </a:lnTo>
                      <a:lnTo>
                        <a:pt x="21" y="167"/>
                      </a:lnTo>
                      <a:close/>
                      <a:moveTo>
                        <a:pt x="78" y="110"/>
                      </a:moveTo>
                      <a:lnTo>
                        <a:pt x="78" y="32"/>
                      </a:lnTo>
                      <a:lnTo>
                        <a:pt x="120" y="0"/>
                      </a:lnTo>
                      <a:lnTo>
                        <a:pt x="120" y="67"/>
                      </a:lnTo>
                      <a:lnTo>
                        <a:pt x="78" y="110"/>
                      </a:lnTo>
                      <a:close/>
                    </a:path>
                  </a:pathLst>
                </a:custGeom>
                <a:solidFill>
                  <a:srgbClr val="132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9" name="Freeform 270"/>
                <p:cNvSpPr>
                  <a:spLocks/>
                </p:cNvSpPr>
                <p:nvPr/>
              </p:nvSpPr>
              <p:spPr bwMode="auto">
                <a:xfrm>
                  <a:off x="641350" y="2727325"/>
                  <a:ext cx="92075" cy="66675"/>
                </a:xfrm>
                <a:custGeom>
                  <a:avLst/>
                  <a:gdLst>
                    <a:gd name="T0" fmla="*/ 141 w 273"/>
                    <a:gd name="T1" fmla="*/ 161 h 199"/>
                    <a:gd name="T2" fmla="*/ 273 w 273"/>
                    <a:gd name="T3" fmla="*/ 29 h 199"/>
                    <a:gd name="T4" fmla="*/ 244 w 273"/>
                    <a:gd name="T5" fmla="*/ 0 h 199"/>
                    <a:gd name="T6" fmla="*/ 95 w 273"/>
                    <a:gd name="T7" fmla="*/ 114 h 199"/>
                    <a:gd name="T8" fmla="*/ 28 w 273"/>
                    <a:gd name="T9" fmla="*/ 67 h 199"/>
                    <a:gd name="T10" fmla="*/ 0 w 273"/>
                    <a:gd name="T11" fmla="*/ 96 h 199"/>
                    <a:gd name="T12" fmla="*/ 59 w 273"/>
                    <a:gd name="T13" fmla="*/ 155 h 199"/>
                    <a:gd name="T14" fmla="*/ 103 w 273"/>
                    <a:gd name="T15" fmla="*/ 199 h 199"/>
                    <a:gd name="T16" fmla="*/ 103 w 273"/>
                    <a:gd name="T17" fmla="*/ 199 h 199"/>
                    <a:gd name="T18" fmla="*/ 103 w 273"/>
                    <a:gd name="T19" fmla="*/ 199 h 199"/>
                    <a:gd name="T20" fmla="*/ 141 w 273"/>
                    <a:gd name="T21"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99">
                      <a:moveTo>
                        <a:pt x="141" y="161"/>
                      </a:moveTo>
                      <a:lnTo>
                        <a:pt x="273" y="29"/>
                      </a:lnTo>
                      <a:lnTo>
                        <a:pt x="244" y="0"/>
                      </a:lnTo>
                      <a:lnTo>
                        <a:pt x="95" y="114"/>
                      </a:lnTo>
                      <a:lnTo>
                        <a:pt x="28" y="67"/>
                      </a:lnTo>
                      <a:lnTo>
                        <a:pt x="0" y="96"/>
                      </a:lnTo>
                      <a:lnTo>
                        <a:pt x="59" y="155"/>
                      </a:lnTo>
                      <a:lnTo>
                        <a:pt x="103" y="199"/>
                      </a:lnTo>
                      <a:lnTo>
                        <a:pt x="103" y="199"/>
                      </a:lnTo>
                      <a:lnTo>
                        <a:pt x="103" y="199"/>
                      </a:lnTo>
                      <a:lnTo>
                        <a:pt x="141"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0" name="Freeform 271"/>
                <p:cNvSpPr>
                  <a:spLocks noEditPoints="1"/>
                </p:cNvSpPr>
                <p:nvPr/>
              </p:nvSpPr>
              <p:spPr bwMode="auto">
                <a:xfrm>
                  <a:off x="642938" y="2620963"/>
                  <a:ext cx="92075" cy="55562"/>
                </a:xfrm>
                <a:custGeom>
                  <a:avLst/>
                  <a:gdLst>
                    <a:gd name="T0" fmla="*/ 126 w 273"/>
                    <a:gd name="T1" fmla="*/ 167 h 167"/>
                    <a:gd name="T2" fmla="*/ 81 w 273"/>
                    <a:gd name="T3" fmla="*/ 167 h 167"/>
                    <a:gd name="T4" fmla="*/ 0 w 273"/>
                    <a:gd name="T5" fmla="*/ 86 h 167"/>
                    <a:gd name="T6" fmla="*/ 14 w 273"/>
                    <a:gd name="T7" fmla="*/ 73 h 167"/>
                    <a:gd name="T8" fmla="*/ 53 w 273"/>
                    <a:gd name="T9" fmla="*/ 113 h 167"/>
                    <a:gd name="T10" fmla="*/ 97 w 273"/>
                    <a:gd name="T11" fmla="*/ 157 h 167"/>
                    <a:gd name="T12" fmla="*/ 97 w 273"/>
                    <a:gd name="T13" fmla="*/ 157 h 167"/>
                    <a:gd name="T14" fmla="*/ 97 w 273"/>
                    <a:gd name="T15" fmla="*/ 157 h 167"/>
                    <a:gd name="T16" fmla="*/ 135 w 273"/>
                    <a:gd name="T17" fmla="*/ 119 h 167"/>
                    <a:gd name="T18" fmla="*/ 161 w 273"/>
                    <a:gd name="T19" fmla="*/ 93 h 167"/>
                    <a:gd name="T20" fmla="*/ 161 w 273"/>
                    <a:gd name="T21" fmla="*/ 133 h 167"/>
                    <a:gd name="T22" fmla="*/ 126 w 273"/>
                    <a:gd name="T23" fmla="*/ 167 h 167"/>
                    <a:gd name="T24" fmla="*/ 203 w 273"/>
                    <a:gd name="T25" fmla="*/ 90 h 167"/>
                    <a:gd name="T26" fmla="*/ 203 w 273"/>
                    <a:gd name="T27" fmla="*/ 50 h 167"/>
                    <a:gd name="T28" fmla="*/ 254 w 273"/>
                    <a:gd name="T29" fmla="*/ 0 h 167"/>
                    <a:gd name="T30" fmla="*/ 273 w 273"/>
                    <a:gd name="T31" fmla="*/ 20 h 167"/>
                    <a:gd name="T32" fmla="*/ 203 w 273"/>
                    <a:gd name="T33" fmla="*/ 9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167">
                      <a:moveTo>
                        <a:pt x="126" y="167"/>
                      </a:moveTo>
                      <a:lnTo>
                        <a:pt x="81" y="167"/>
                      </a:lnTo>
                      <a:lnTo>
                        <a:pt x="0" y="86"/>
                      </a:lnTo>
                      <a:lnTo>
                        <a:pt x="14" y="73"/>
                      </a:lnTo>
                      <a:lnTo>
                        <a:pt x="53" y="113"/>
                      </a:lnTo>
                      <a:lnTo>
                        <a:pt x="97" y="157"/>
                      </a:lnTo>
                      <a:lnTo>
                        <a:pt x="97" y="157"/>
                      </a:lnTo>
                      <a:lnTo>
                        <a:pt x="97" y="157"/>
                      </a:lnTo>
                      <a:lnTo>
                        <a:pt x="135" y="119"/>
                      </a:lnTo>
                      <a:lnTo>
                        <a:pt x="161" y="93"/>
                      </a:lnTo>
                      <a:lnTo>
                        <a:pt x="161" y="133"/>
                      </a:lnTo>
                      <a:lnTo>
                        <a:pt x="126" y="167"/>
                      </a:lnTo>
                      <a:close/>
                      <a:moveTo>
                        <a:pt x="203" y="90"/>
                      </a:moveTo>
                      <a:lnTo>
                        <a:pt x="203" y="50"/>
                      </a:lnTo>
                      <a:lnTo>
                        <a:pt x="254" y="0"/>
                      </a:lnTo>
                      <a:lnTo>
                        <a:pt x="273" y="20"/>
                      </a:lnTo>
                      <a:lnTo>
                        <a:pt x="203" y="90"/>
                      </a:lnTo>
                      <a:close/>
                    </a:path>
                  </a:pathLst>
                </a:custGeom>
                <a:solidFill>
                  <a:srgbClr val="B1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1" name="Freeform 272"/>
                <p:cNvSpPr>
                  <a:spLocks noEditPoints="1"/>
                </p:cNvSpPr>
                <p:nvPr/>
              </p:nvSpPr>
              <p:spPr bwMode="auto">
                <a:xfrm>
                  <a:off x="669925" y="2638425"/>
                  <a:ext cx="41275" cy="46037"/>
                </a:xfrm>
                <a:custGeom>
                  <a:avLst/>
                  <a:gdLst>
                    <a:gd name="T0" fmla="*/ 23 w 122"/>
                    <a:gd name="T1" fmla="*/ 140 h 140"/>
                    <a:gd name="T2" fmla="*/ 23 w 122"/>
                    <a:gd name="T3" fmla="*/ 140 h 140"/>
                    <a:gd name="T4" fmla="*/ 23 w 122"/>
                    <a:gd name="T5" fmla="*/ 140 h 140"/>
                    <a:gd name="T6" fmla="*/ 15 w 122"/>
                    <a:gd name="T7" fmla="*/ 132 h 140"/>
                    <a:gd name="T8" fmla="*/ 0 w 122"/>
                    <a:gd name="T9" fmla="*/ 117 h 140"/>
                    <a:gd name="T10" fmla="*/ 45 w 122"/>
                    <a:gd name="T11" fmla="*/ 117 h 140"/>
                    <a:gd name="T12" fmla="*/ 23 w 122"/>
                    <a:gd name="T13" fmla="*/ 140 h 140"/>
                    <a:gd name="T14" fmla="*/ 80 w 122"/>
                    <a:gd name="T15" fmla="*/ 83 h 140"/>
                    <a:gd name="T16" fmla="*/ 80 w 122"/>
                    <a:gd name="T17" fmla="*/ 43 h 140"/>
                    <a:gd name="T18" fmla="*/ 122 w 122"/>
                    <a:gd name="T19" fmla="*/ 0 h 140"/>
                    <a:gd name="T20" fmla="*/ 122 w 122"/>
                    <a:gd name="T21" fmla="*/ 40 h 140"/>
                    <a:gd name="T22" fmla="*/ 80 w 122"/>
                    <a:gd name="T23" fmla="*/ 8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40">
                      <a:moveTo>
                        <a:pt x="23" y="140"/>
                      </a:moveTo>
                      <a:lnTo>
                        <a:pt x="23" y="140"/>
                      </a:lnTo>
                      <a:lnTo>
                        <a:pt x="23" y="140"/>
                      </a:lnTo>
                      <a:lnTo>
                        <a:pt x="15" y="132"/>
                      </a:lnTo>
                      <a:lnTo>
                        <a:pt x="0" y="117"/>
                      </a:lnTo>
                      <a:lnTo>
                        <a:pt x="45" y="117"/>
                      </a:lnTo>
                      <a:lnTo>
                        <a:pt x="23" y="140"/>
                      </a:lnTo>
                      <a:close/>
                      <a:moveTo>
                        <a:pt x="80" y="83"/>
                      </a:moveTo>
                      <a:lnTo>
                        <a:pt x="80" y="43"/>
                      </a:lnTo>
                      <a:lnTo>
                        <a:pt x="122" y="0"/>
                      </a:lnTo>
                      <a:lnTo>
                        <a:pt x="122" y="40"/>
                      </a:lnTo>
                      <a:lnTo>
                        <a:pt x="80" y="83"/>
                      </a:lnTo>
                      <a:close/>
                    </a:path>
                  </a:pathLst>
                </a:custGeom>
                <a:solidFill>
                  <a:srgbClr val="132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2" name="Freeform 273"/>
                <p:cNvSpPr>
                  <a:spLocks/>
                </p:cNvSpPr>
                <p:nvPr/>
              </p:nvSpPr>
              <p:spPr bwMode="auto">
                <a:xfrm>
                  <a:off x="641350" y="2606675"/>
                  <a:ext cx="92075" cy="66675"/>
                </a:xfrm>
                <a:custGeom>
                  <a:avLst/>
                  <a:gdLst>
                    <a:gd name="T0" fmla="*/ 141 w 273"/>
                    <a:gd name="T1" fmla="*/ 161 h 199"/>
                    <a:gd name="T2" fmla="*/ 273 w 273"/>
                    <a:gd name="T3" fmla="*/ 29 h 199"/>
                    <a:gd name="T4" fmla="*/ 244 w 273"/>
                    <a:gd name="T5" fmla="*/ 0 h 199"/>
                    <a:gd name="T6" fmla="*/ 95 w 273"/>
                    <a:gd name="T7" fmla="*/ 114 h 199"/>
                    <a:gd name="T8" fmla="*/ 28 w 273"/>
                    <a:gd name="T9" fmla="*/ 67 h 199"/>
                    <a:gd name="T10" fmla="*/ 0 w 273"/>
                    <a:gd name="T11" fmla="*/ 96 h 199"/>
                    <a:gd name="T12" fmla="*/ 59 w 273"/>
                    <a:gd name="T13" fmla="*/ 155 h 199"/>
                    <a:gd name="T14" fmla="*/ 103 w 273"/>
                    <a:gd name="T15" fmla="*/ 199 h 199"/>
                    <a:gd name="T16" fmla="*/ 103 w 273"/>
                    <a:gd name="T17" fmla="*/ 199 h 199"/>
                    <a:gd name="T18" fmla="*/ 103 w 273"/>
                    <a:gd name="T19" fmla="*/ 199 h 199"/>
                    <a:gd name="T20" fmla="*/ 141 w 273"/>
                    <a:gd name="T21"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99">
                      <a:moveTo>
                        <a:pt x="141" y="161"/>
                      </a:moveTo>
                      <a:lnTo>
                        <a:pt x="273" y="29"/>
                      </a:lnTo>
                      <a:lnTo>
                        <a:pt x="244" y="0"/>
                      </a:lnTo>
                      <a:lnTo>
                        <a:pt x="95" y="114"/>
                      </a:lnTo>
                      <a:lnTo>
                        <a:pt x="28" y="67"/>
                      </a:lnTo>
                      <a:lnTo>
                        <a:pt x="0" y="96"/>
                      </a:lnTo>
                      <a:lnTo>
                        <a:pt x="59" y="155"/>
                      </a:lnTo>
                      <a:lnTo>
                        <a:pt x="103" y="199"/>
                      </a:lnTo>
                      <a:lnTo>
                        <a:pt x="103" y="199"/>
                      </a:lnTo>
                      <a:lnTo>
                        <a:pt x="103" y="199"/>
                      </a:lnTo>
                      <a:lnTo>
                        <a:pt x="141"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3" name="Freeform 274"/>
                <p:cNvSpPr>
                  <a:spLocks/>
                </p:cNvSpPr>
                <p:nvPr/>
              </p:nvSpPr>
              <p:spPr bwMode="auto">
                <a:xfrm>
                  <a:off x="852488" y="2506663"/>
                  <a:ext cx="12700" cy="12700"/>
                </a:xfrm>
                <a:custGeom>
                  <a:avLst/>
                  <a:gdLst>
                    <a:gd name="T0" fmla="*/ 38 w 38"/>
                    <a:gd name="T1" fmla="*/ 38 h 38"/>
                    <a:gd name="T2" fmla="*/ 6 w 38"/>
                    <a:gd name="T3" fmla="*/ 38 h 38"/>
                    <a:gd name="T4" fmla="*/ 6 w 38"/>
                    <a:gd name="T5" fmla="*/ 18 h 38"/>
                    <a:gd name="T6" fmla="*/ 5 w 38"/>
                    <a:gd name="T7" fmla="*/ 18 h 38"/>
                    <a:gd name="T8" fmla="*/ 0 w 38"/>
                    <a:gd name="T9" fmla="*/ 0 h 38"/>
                    <a:gd name="T10" fmla="*/ 38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38" y="38"/>
                      </a:moveTo>
                      <a:lnTo>
                        <a:pt x="6" y="38"/>
                      </a:lnTo>
                      <a:lnTo>
                        <a:pt x="6" y="18"/>
                      </a:lnTo>
                      <a:lnTo>
                        <a:pt x="5" y="18"/>
                      </a:lnTo>
                      <a:cubicBezTo>
                        <a:pt x="5" y="12"/>
                        <a:pt x="3" y="6"/>
                        <a:pt x="0" y="0"/>
                      </a:cubicBezTo>
                      <a:cubicBezTo>
                        <a:pt x="2" y="2"/>
                        <a:pt x="16" y="16"/>
                        <a:pt x="38" y="38"/>
                      </a:cubicBezTo>
                      <a:close/>
                    </a:path>
                  </a:pathLst>
                </a:custGeom>
                <a:solidFill>
                  <a:srgbClr val="C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4" name="Freeform 275"/>
                <p:cNvSpPr>
                  <a:spLocks/>
                </p:cNvSpPr>
                <p:nvPr/>
              </p:nvSpPr>
              <p:spPr bwMode="auto">
                <a:xfrm>
                  <a:off x="854075" y="2519363"/>
                  <a:ext cx="19050" cy="7937"/>
                </a:xfrm>
                <a:custGeom>
                  <a:avLst/>
                  <a:gdLst>
                    <a:gd name="T0" fmla="*/ 57 w 57"/>
                    <a:gd name="T1" fmla="*/ 25 h 25"/>
                    <a:gd name="T2" fmla="*/ 0 w 57"/>
                    <a:gd name="T3" fmla="*/ 25 h 25"/>
                    <a:gd name="T4" fmla="*/ 0 w 57"/>
                    <a:gd name="T5" fmla="*/ 0 h 25"/>
                    <a:gd name="T6" fmla="*/ 32 w 57"/>
                    <a:gd name="T7" fmla="*/ 0 h 25"/>
                    <a:gd name="T8" fmla="*/ 57 w 57"/>
                    <a:gd name="T9" fmla="*/ 25 h 25"/>
                  </a:gdLst>
                  <a:ahLst/>
                  <a:cxnLst>
                    <a:cxn ang="0">
                      <a:pos x="T0" y="T1"/>
                    </a:cxn>
                    <a:cxn ang="0">
                      <a:pos x="T2" y="T3"/>
                    </a:cxn>
                    <a:cxn ang="0">
                      <a:pos x="T4" y="T5"/>
                    </a:cxn>
                    <a:cxn ang="0">
                      <a:pos x="T6" y="T7"/>
                    </a:cxn>
                    <a:cxn ang="0">
                      <a:pos x="T8" y="T9"/>
                    </a:cxn>
                  </a:cxnLst>
                  <a:rect l="0" t="0" r="r" b="b"/>
                  <a:pathLst>
                    <a:path w="57" h="25">
                      <a:moveTo>
                        <a:pt x="57" y="25"/>
                      </a:moveTo>
                      <a:lnTo>
                        <a:pt x="0" y="25"/>
                      </a:lnTo>
                      <a:lnTo>
                        <a:pt x="0" y="0"/>
                      </a:lnTo>
                      <a:lnTo>
                        <a:pt x="32" y="0"/>
                      </a:lnTo>
                      <a:cubicBezTo>
                        <a:pt x="39" y="7"/>
                        <a:pt x="48" y="16"/>
                        <a:pt x="57" y="25"/>
                      </a:cubicBezTo>
                      <a:close/>
                    </a:path>
                  </a:pathLst>
                </a:custGeom>
                <a:solidFill>
                  <a:srgbClr val="112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5" name="Freeform 276"/>
                <p:cNvSpPr>
                  <a:spLocks/>
                </p:cNvSpPr>
                <p:nvPr/>
              </p:nvSpPr>
              <p:spPr bwMode="auto">
                <a:xfrm>
                  <a:off x="677863" y="2527300"/>
                  <a:ext cx="239712" cy="269875"/>
                </a:xfrm>
                <a:custGeom>
                  <a:avLst/>
                  <a:gdLst>
                    <a:gd name="T0" fmla="*/ 711 w 711"/>
                    <a:gd name="T1" fmla="*/ 796 h 796"/>
                    <a:gd name="T2" fmla="*/ 589 w 711"/>
                    <a:gd name="T3" fmla="*/ 679 h 796"/>
                    <a:gd name="T4" fmla="*/ 629 w 711"/>
                    <a:gd name="T5" fmla="*/ 679 h 796"/>
                    <a:gd name="T6" fmla="*/ 629 w 711"/>
                    <a:gd name="T7" fmla="*/ 623 h 796"/>
                    <a:gd name="T8" fmla="*/ 532 w 711"/>
                    <a:gd name="T9" fmla="*/ 623 h 796"/>
                    <a:gd name="T10" fmla="*/ 363 w 711"/>
                    <a:gd name="T11" fmla="*/ 458 h 796"/>
                    <a:gd name="T12" fmla="*/ 629 w 711"/>
                    <a:gd name="T13" fmla="*/ 458 h 796"/>
                    <a:gd name="T14" fmla="*/ 629 w 711"/>
                    <a:gd name="T15" fmla="*/ 402 h 796"/>
                    <a:gd name="T16" fmla="*/ 307 w 711"/>
                    <a:gd name="T17" fmla="*/ 402 h 796"/>
                    <a:gd name="T18" fmla="*/ 234 w 711"/>
                    <a:gd name="T19" fmla="*/ 330 h 796"/>
                    <a:gd name="T20" fmla="*/ 629 w 711"/>
                    <a:gd name="T21" fmla="*/ 330 h 796"/>
                    <a:gd name="T22" fmla="*/ 629 w 711"/>
                    <a:gd name="T23" fmla="*/ 274 h 796"/>
                    <a:gd name="T24" fmla="*/ 197 w 711"/>
                    <a:gd name="T25" fmla="*/ 274 h 796"/>
                    <a:gd name="T26" fmla="*/ 197 w 711"/>
                    <a:gd name="T27" fmla="*/ 292 h 796"/>
                    <a:gd name="T28" fmla="*/ 0 w 711"/>
                    <a:gd name="T29" fmla="*/ 95 h 796"/>
                    <a:gd name="T30" fmla="*/ 524 w 711"/>
                    <a:gd name="T31" fmla="*/ 95 h 796"/>
                    <a:gd name="T32" fmla="*/ 524 w 711"/>
                    <a:gd name="T33" fmla="*/ 95 h 796"/>
                    <a:gd name="T34" fmla="*/ 524 w 711"/>
                    <a:gd name="T35" fmla="*/ 54 h 796"/>
                    <a:gd name="T36" fmla="*/ 524 w 711"/>
                    <a:gd name="T37" fmla="*/ 0 h 796"/>
                    <a:gd name="T38" fmla="*/ 581 w 711"/>
                    <a:gd name="T39" fmla="*/ 0 h 796"/>
                    <a:gd name="T40" fmla="*/ 711 w 711"/>
                    <a:gd name="T41" fmla="*/ 130 h 796"/>
                    <a:gd name="T42" fmla="*/ 711 w 711"/>
                    <a:gd name="T43" fmla="*/ 79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1" h="796">
                      <a:moveTo>
                        <a:pt x="711" y="796"/>
                      </a:moveTo>
                      <a:cubicBezTo>
                        <a:pt x="676" y="763"/>
                        <a:pt x="635" y="723"/>
                        <a:pt x="589" y="679"/>
                      </a:cubicBezTo>
                      <a:lnTo>
                        <a:pt x="629" y="679"/>
                      </a:lnTo>
                      <a:lnTo>
                        <a:pt x="629" y="623"/>
                      </a:lnTo>
                      <a:lnTo>
                        <a:pt x="532" y="623"/>
                      </a:lnTo>
                      <a:cubicBezTo>
                        <a:pt x="478" y="570"/>
                        <a:pt x="420" y="513"/>
                        <a:pt x="363" y="458"/>
                      </a:cubicBezTo>
                      <a:lnTo>
                        <a:pt x="629" y="458"/>
                      </a:lnTo>
                      <a:lnTo>
                        <a:pt x="629" y="402"/>
                      </a:lnTo>
                      <a:lnTo>
                        <a:pt x="307" y="402"/>
                      </a:lnTo>
                      <a:cubicBezTo>
                        <a:pt x="282" y="377"/>
                        <a:pt x="258" y="353"/>
                        <a:pt x="234" y="330"/>
                      </a:cubicBezTo>
                      <a:lnTo>
                        <a:pt x="629" y="330"/>
                      </a:lnTo>
                      <a:lnTo>
                        <a:pt x="629" y="274"/>
                      </a:lnTo>
                      <a:lnTo>
                        <a:pt x="197" y="274"/>
                      </a:lnTo>
                      <a:lnTo>
                        <a:pt x="197" y="292"/>
                      </a:lnTo>
                      <a:cubicBezTo>
                        <a:pt x="83" y="179"/>
                        <a:pt x="0" y="95"/>
                        <a:pt x="0" y="95"/>
                      </a:cubicBezTo>
                      <a:lnTo>
                        <a:pt x="524" y="95"/>
                      </a:lnTo>
                      <a:lnTo>
                        <a:pt x="524" y="95"/>
                      </a:lnTo>
                      <a:lnTo>
                        <a:pt x="524" y="54"/>
                      </a:lnTo>
                      <a:lnTo>
                        <a:pt x="524" y="0"/>
                      </a:lnTo>
                      <a:lnTo>
                        <a:pt x="581" y="0"/>
                      </a:lnTo>
                      <a:cubicBezTo>
                        <a:pt x="616" y="35"/>
                        <a:pt x="662" y="81"/>
                        <a:pt x="711" y="130"/>
                      </a:cubicBezTo>
                      <a:lnTo>
                        <a:pt x="711" y="796"/>
                      </a:lnTo>
                      <a:close/>
                    </a:path>
                  </a:pathLst>
                </a:custGeom>
                <a:solidFill>
                  <a:srgbClr val="E0DF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6" name="Freeform 277"/>
                <p:cNvSpPr>
                  <a:spLocks/>
                </p:cNvSpPr>
                <p:nvPr/>
              </p:nvSpPr>
              <p:spPr bwMode="auto">
                <a:xfrm>
                  <a:off x="742950" y="2620963"/>
                  <a:ext cx="146050" cy="19050"/>
                </a:xfrm>
                <a:custGeom>
                  <a:avLst/>
                  <a:gdLst>
                    <a:gd name="T0" fmla="*/ 432 w 432"/>
                    <a:gd name="T1" fmla="*/ 56 h 56"/>
                    <a:gd name="T2" fmla="*/ 37 w 432"/>
                    <a:gd name="T3" fmla="*/ 56 h 56"/>
                    <a:gd name="T4" fmla="*/ 0 w 432"/>
                    <a:gd name="T5" fmla="*/ 18 h 56"/>
                    <a:gd name="T6" fmla="*/ 0 w 432"/>
                    <a:gd name="T7" fmla="*/ 0 h 56"/>
                    <a:gd name="T8" fmla="*/ 432 w 432"/>
                    <a:gd name="T9" fmla="*/ 0 h 56"/>
                    <a:gd name="T10" fmla="*/ 432 w 432"/>
                    <a:gd name="T11" fmla="*/ 56 h 56"/>
                  </a:gdLst>
                  <a:ahLst/>
                  <a:cxnLst>
                    <a:cxn ang="0">
                      <a:pos x="T0" y="T1"/>
                    </a:cxn>
                    <a:cxn ang="0">
                      <a:pos x="T2" y="T3"/>
                    </a:cxn>
                    <a:cxn ang="0">
                      <a:pos x="T4" y="T5"/>
                    </a:cxn>
                    <a:cxn ang="0">
                      <a:pos x="T6" y="T7"/>
                    </a:cxn>
                    <a:cxn ang="0">
                      <a:pos x="T8" y="T9"/>
                    </a:cxn>
                    <a:cxn ang="0">
                      <a:pos x="T10" y="T11"/>
                    </a:cxn>
                  </a:cxnLst>
                  <a:rect l="0" t="0" r="r" b="b"/>
                  <a:pathLst>
                    <a:path w="432" h="56">
                      <a:moveTo>
                        <a:pt x="432" y="56"/>
                      </a:moveTo>
                      <a:lnTo>
                        <a:pt x="37" y="56"/>
                      </a:lnTo>
                      <a:cubicBezTo>
                        <a:pt x="25" y="43"/>
                        <a:pt x="12" y="31"/>
                        <a:pt x="0" y="18"/>
                      </a:cubicBezTo>
                      <a:lnTo>
                        <a:pt x="0" y="0"/>
                      </a:lnTo>
                      <a:lnTo>
                        <a:pt x="432" y="0"/>
                      </a:lnTo>
                      <a:lnTo>
                        <a:pt x="432"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7" name="Freeform 278"/>
                <p:cNvSpPr>
                  <a:spLocks/>
                </p:cNvSpPr>
                <p:nvPr/>
              </p:nvSpPr>
              <p:spPr bwMode="auto">
                <a:xfrm>
                  <a:off x="781050" y="2663825"/>
                  <a:ext cx="107950" cy="19050"/>
                </a:xfrm>
                <a:custGeom>
                  <a:avLst/>
                  <a:gdLst>
                    <a:gd name="T0" fmla="*/ 322 w 322"/>
                    <a:gd name="T1" fmla="*/ 56 h 56"/>
                    <a:gd name="T2" fmla="*/ 56 w 322"/>
                    <a:gd name="T3" fmla="*/ 56 h 56"/>
                    <a:gd name="T4" fmla="*/ 0 w 322"/>
                    <a:gd name="T5" fmla="*/ 0 h 56"/>
                    <a:gd name="T6" fmla="*/ 322 w 322"/>
                    <a:gd name="T7" fmla="*/ 0 h 56"/>
                    <a:gd name="T8" fmla="*/ 322 w 322"/>
                    <a:gd name="T9" fmla="*/ 56 h 56"/>
                  </a:gdLst>
                  <a:ahLst/>
                  <a:cxnLst>
                    <a:cxn ang="0">
                      <a:pos x="T0" y="T1"/>
                    </a:cxn>
                    <a:cxn ang="0">
                      <a:pos x="T2" y="T3"/>
                    </a:cxn>
                    <a:cxn ang="0">
                      <a:pos x="T4" y="T5"/>
                    </a:cxn>
                    <a:cxn ang="0">
                      <a:pos x="T6" y="T7"/>
                    </a:cxn>
                    <a:cxn ang="0">
                      <a:pos x="T8" y="T9"/>
                    </a:cxn>
                  </a:cxnLst>
                  <a:rect l="0" t="0" r="r" b="b"/>
                  <a:pathLst>
                    <a:path w="322" h="56">
                      <a:moveTo>
                        <a:pt x="322" y="56"/>
                      </a:moveTo>
                      <a:lnTo>
                        <a:pt x="56" y="56"/>
                      </a:lnTo>
                      <a:cubicBezTo>
                        <a:pt x="37" y="37"/>
                        <a:pt x="19" y="18"/>
                        <a:pt x="0" y="0"/>
                      </a:cubicBezTo>
                      <a:lnTo>
                        <a:pt x="322" y="0"/>
                      </a:lnTo>
                      <a:lnTo>
                        <a:pt x="322"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8" name="Freeform 279"/>
                <p:cNvSpPr>
                  <a:spLocks/>
                </p:cNvSpPr>
                <p:nvPr/>
              </p:nvSpPr>
              <p:spPr bwMode="auto">
                <a:xfrm>
                  <a:off x="857250" y="2738438"/>
                  <a:ext cx="31750" cy="19050"/>
                </a:xfrm>
                <a:custGeom>
                  <a:avLst/>
                  <a:gdLst>
                    <a:gd name="T0" fmla="*/ 97 w 97"/>
                    <a:gd name="T1" fmla="*/ 56 h 56"/>
                    <a:gd name="T2" fmla="*/ 57 w 97"/>
                    <a:gd name="T3" fmla="*/ 56 h 56"/>
                    <a:gd name="T4" fmla="*/ 0 w 97"/>
                    <a:gd name="T5" fmla="*/ 0 h 56"/>
                    <a:gd name="T6" fmla="*/ 97 w 97"/>
                    <a:gd name="T7" fmla="*/ 0 h 56"/>
                    <a:gd name="T8" fmla="*/ 97 w 97"/>
                    <a:gd name="T9" fmla="*/ 56 h 56"/>
                  </a:gdLst>
                  <a:ahLst/>
                  <a:cxnLst>
                    <a:cxn ang="0">
                      <a:pos x="T0" y="T1"/>
                    </a:cxn>
                    <a:cxn ang="0">
                      <a:pos x="T2" y="T3"/>
                    </a:cxn>
                    <a:cxn ang="0">
                      <a:pos x="T4" y="T5"/>
                    </a:cxn>
                    <a:cxn ang="0">
                      <a:pos x="T6" y="T7"/>
                    </a:cxn>
                    <a:cxn ang="0">
                      <a:pos x="T8" y="T9"/>
                    </a:cxn>
                  </a:cxnLst>
                  <a:rect l="0" t="0" r="r" b="b"/>
                  <a:pathLst>
                    <a:path w="97" h="56">
                      <a:moveTo>
                        <a:pt x="97" y="56"/>
                      </a:moveTo>
                      <a:lnTo>
                        <a:pt x="57" y="56"/>
                      </a:lnTo>
                      <a:cubicBezTo>
                        <a:pt x="39" y="38"/>
                        <a:pt x="20" y="19"/>
                        <a:pt x="0" y="0"/>
                      </a:cubicBezTo>
                      <a:lnTo>
                        <a:pt x="97" y="0"/>
                      </a:lnTo>
                      <a:lnTo>
                        <a:pt x="97"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9" name="Freeform 280"/>
                <p:cNvSpPr>
                  <a:spLocks noEditPoints="1"/>
                </p:cNvSpPr>
                <p:nvPr/>
              </p:nvSpPr>
              <p:spPr bwMode="auto">
                <a:xfrm>
                  <a:off x="695325" y="2459038"/>
                  <a:ext cx="141287" cy="42862"/>
                </a:xfrm>
                <a:custGeom>
                  <a:avLst/>
                  <a:gdLst>
                    <a:gd name="T0" fmla="*/ 206 w 414"/>
                    <a:gd name="T1" fmla="*/ 128 h 128"/>
                    <a:gd name="T2" fmla="*/ 161 w 414"/>
                    <a:gd name="T3" fmla="*/ 93 h 128"/>
                    <a:gd name="T4" fmla="*/ 161 w 414"/>
                    <a:gd name="T5" fmla="*/ 90 h 128"/>
                    <a:gd name="T6" fmla="*/ 206 w 414"/>
                    <a:gd name="T7" fmla="*/ 45 h 128"/>
                    <a:gd name="T8" fmla="*/ 250 w 414"/>
                    <a:gd name="T9" fmla="*/ 90 h 128"/>
                    <a:gd name="T10" fmla="*/ 250 w 414"/>
                    <a:gd name="T11" fmla="*/ 93 h 128"/>
                    <a:gd name="T12" fmla="*/ 206 w 414"/>
                    <a:gd name="T13" fmla="*/ 128 h 128"/>
                    <a:gd name="T14" fmla="*/ 414 w 414"/>
                    <a:gd name="T15" fmla="*/ 111 h 128"/>
                    <a:gd name="T16" fmla="*/ 414 w 414"/>
                    <a:gd name="T17" fmla="*/ 111 h 128"/>
                    <a:gd name="T18" fmla="*/ 413 w 414"/>
                    <a:gd name="T19" fmla="*/ 111 h 128"/>
                    <a:gd name="T20" fmla="*/ 413 w 414"/>
                    <a:gd name="T21" fmla="*/ 111 h 128"/>
                    <a:gd name="T22" fmla="*/ 413 w 414"/>
                    <a:gd name="T23" fmla="*/ 111 h 128"/>
                    <a:gd name="T24" fmla="*/ 413 w 414"/>
                    <a:gd name="T25" fmla="*/ 111 h 128"/>
                    <a:gd name="T26" fmla="*/ 413 w 414"/>
                    <a:gd name="T27" fmla="*/ 111 h 128"/>
                    <a:gd name="T28" fmla="*/ 413 w 414"/>
                    <a:gd name="T29" fmla="*/ 111 h 128"/>
                    <a:gd name="T30" fmla="*/ 412 w 414"/>
                    <a:gd name="T31" fmla="*/ 111 h 128"/>
                    <a:gd name="T32" fmla="*/ 412 w 414"/>
                    <a:gd name="T33" fmla="*/ 111 h 128"/>
                    <a:gd name="T34" fmla="*/ 412 w 414"/>
                    <a:gd name="T35" fmla="*/ 111 h 128"/>
                    <a:gd name="T36" fmla="*/ 412 w 414"/>
                    <a:gd name="T37" fmla="*/ 111 h 128"/>
                    <a:gd name="T38" fmla="*/ 412 w 414"/>
                    <a:gd name="T39" fmla="*/ 111 h 128"/>
                    <a:gd name="T40" fmla="*/ 412 w 414"/>
                    <a:gd name="T41" fmla="*/ 111 h 128"/>
                    <a:gd name="T42" fmla="*/ 412 w 414"/>
                    <a:gd name="T43" fmla="*/ 111 h 128"/>
                    <a:gd name="T44" fmla="*/ 412 w 414"/>
                    <a:gd name="T45" fmla="*/ 111 h 128"/>
                    <a:gd name="T46" fmla="*/ 412 w 414"/>
                    <a:gd name="T47" fmla="*/ 111 h 128"/>
                    <a:gd name="T48" fmla="*/ 411 w 414"/>
                    <a:gd name="T49" fmla="*/ 111 h 128"/>
                    <a:gd name="T50" fmla="*/ 328 w 414"/>
                    <a:gd name="T51" fmla="*/ 111 h 128"/>
                    <a:gd name="T52" fmla="*/ 292 w 414"/>
                    <a:gd name="T53" fmla="*/ 75 h 128"/>
                    <a:gd name="T54" fmla="*/ 281 w 414"/>
                    <a:gd name="T55" fmla="*/ 37 h 128"/>
                    <a:gd name="T56" fmla="*/ 308 w 414"/>
                    <a:gd name="T57" fmla="*/ 63 h 128"/>
                    <a:gd name="T58" fmla="*/ 334 w 414"/>
                    <a:gd name="T59" fmla="*/ 90 h 128"/>
                    <a:gd name="T60" fmla="*/ 357 w 414"/>
                    <a:gd name="T61" fmla="*/ 111 h 128"/>
                    <a:gd name="T62" fmla="*/ 411 w 414"/>
                    <a:gd name="T63" fmla="*/ 111 h 128"/>
                    <a:gd name="T64" fmla="*/ 412 w 414"/>
                    <a:gd name="T65" fmla="*/ 111 h 128"/>
                    <a:gd name="T66" fmla="*/ 84 w 414"/>
                    <a:gd name="T67" fmla="*/ 111 h 128"/>
                    <a:gd name="T68" fmla="*/ 0 w 414"/>
                    <a:gd name="T69" fmla="*/ 111 h 128"/>
                    <a:gd name="T70" fmla="*/ 84 w 414"/>
                    <a:gd name="T71" fmla="*/ 111 h 128"/>
                    <a:gd name="T72" fmla="*/ 120 w 414"/>
                    <a:gd name="T73" fmla="*/ 75 h 128"/>
                    <a:gd name="T74" fmla="*/ 195 w 414"/>
                    <a:gd name="T75" fmla="*/ 0 h 128"/>
                    <a:gd name="T76" fmla="*/ 217 w 414"/>
                    <a:gd name="T77" fmla="*/ 0 h 128"/>
                    <a:gd name="T78" fmla="*/ 217 w 414"/>
                    <a:gd name="T79" fmla="*/ 0 h 128"/>
                    <a:gd name="T80" fmla="*/ 217 w 414"/>
                    <a:gd name="T81" fmla="*/ 0 h 128"/>
                    <a:gd name="T82" fmla="*/ 206 w 414"/>
                    <a:gd name="T83" fmla="*/ 0 h 128"/>
                    <a:gd name="T84" fmla="*/ 195 w 414"/>
                    <a:gd name="T85" fmla="*/ 0 h 128"/>
                    <a:gd name="T86" fmla="*/ 120 w 414"/>
                    <a:gd name="T87" fmla="*/ 75 h 128"/>
                    <a:gd name="T88" fmla="*/ 84 w 414"/>
                    <a:gd name="T89" fmla="*/ 111 h 128"/>
                    <a:gd name="T90" fmla="*/ 220 w 414"/>
                    <a:gd name="T91" fmla="*/ 0 h 128"/>
                    <a:gd name="T92" fmla="*/ 220 w 414"/>
                    <a:gd name="T93" fmla="*/ 0 h 128"/>
                    <a:gd name="T94" fmla="*/ 220 w 414"/>
                    <a:gd name="T95" fmla="*/ 0 h 128"/>
                    <a:gd name="T96" fmla="*/ 220 w 414"/>
                    <a:gd name="T97" fmla="*/ 0 h 128"/>
                    <a:gd name="T98" fmla="*/ 219 w 414"/>
                    <a:gd name="T99" fmla="*/ 0 h 128"/>
                    <a:gd name="T100" fmla="*/ 219 w 414"/>
                    <a:gd name="T101" fmla="*/ 0 h 128"/>
                    <a:gd name="T102" fmla="*/ 219 w 414"/>
                    <a:gd name="T103" fmla="*/ 0 h 128"/>
                    <a:gd name="T104" fmla="*/ 219 w 414"/>
                    <a:gd name="T105" fmla="*/ 0 h 128"/>
                    <a:gd name="T106" fmla="*/ 219 w 414"/>
                    <a:gd name="T107" fmla="*/ 0 h 128"/>
                    <a:gd name="T108" fmla="*/ 218 w 414"/>
                    <a:gd name="T109" fmla="*/ 0 h 128"/>
                    <a:gd name="T110" fmla="*/ 219 w 414"/>
                    <a:gd name="T111" fmla="*/ 0 h 128"/>
                    <a:gd name="T112" fmla="*/ 218 w 414"/>
                    <a:gd name="T113" fmla="*/ 0 h 128"/>
                    <a:gd name="T114" fmla="*/ 218 w 414"/>
                    <a:gd name="T115" fmla="*/ 0 h 128"/>
                    <a:gd name="T116" fmla="*/ 218 w 414"/>
                    <a:gd name="T117" fmla="*/ 0 h 128"/>
                    <a:gd name="T118" fmla="*/ 217 w 414"/>
                    <a:gd name="T119" fmla="*/ 0 h 128"/>
                    <a:gd name="T120" fmla="*/ 218 w 414"/>
                    <a:gd name="T1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128">
                      <a:moveTo>
                        <a:pt x="206" y="128"/>
                      </a:moveTo>
                      <a:cubicBezTo>
                        <a:pt x="184" y="128"/>
                        <a:pt x="166" y="113"/>
                        <a:pt x="161" y="93"/>
                      </a:cubicBezTo>
                      <a:cubicBezTo>
                        <a:pt x="161" y="92"/>
                        <a:pt x="161" y="91"/>
                        <a:pt x="161" y="90"/>
                      </a:cubicBezTo>
                      <a:cubicBezTo>
                        <a:pt x="161" y="65"/>
                        <a:pt x="181" y="45"/>
                        <a:pt x="206" y="45"/>
                      </a:cubicBezTo>
                      <a:cubicBezTo>
                        <a:pt x="230" y="45"/>
                        <a:pt x="250" y="65"/>
                        <a:pt x="250" y="90"/>
                      </a:cubicBezTo>
                      <a:cubicBezTo>
                        <a:pt x="250" y="91"/>
                        <a:pt x="250" y="92"/>
                        <a:pt x="250" y="93"/>
                      </a:cubicBezTo>
                      <a:cubicBezTo>
                        <a:pt x="245" y="113"/>
                        <a:pt x="227" y="128"/>
                        <a:pt x="206" y="128"/>
                      </a:cubicBezTo>
                      <a:close/>
                      <a:moveTo>
                        <a:pt x="414" y="111"/>
                      </a:moveTo>
                      <a:lnTo>
                        <a:pt x="414" y="111"/>
                      </a:lnTo>
                      <a:close/>
                      <a:moveTo>
                        <a:pt x="413" y="111"/>
                      </a:moveTo>
                      <a:lnTo>
                        <a:pt x="413" y="111"/>
                      </a:lnTo>
                      <a:lnTo>
                        <a:pt x="413" y="111"/>
                      </a:lnTo>
                      <a:close/>
                      <a:moveTo>
                        <a:pt x="413" y="111"/>
                      </a:moveTo>
                      <a:lnTo>
                        <a:pt x="413" y="111"/>
                      </a:lnTo>
                      <a:lnTo>
                        <a:pt x="413" y="111"/>
                      </a:lnTo>
                      <a:close/>
                      <a:moveTo>
                        <a:pt x="412" y="111"/>
                      </a:moveTo>
                      <a:lnTo>
                        <a:pt x="412" y="111"/>
                      </a:lnTo>
                      <a:close/>
                      <a:moveTo>
                        <a:pt x="412" y="111"/>
                      </a:moveTo>
                      <a:lnTo>
                        <a:pt x="412" y="111"/>
                      </a:lnTo>
                      <a:lnTo>
                        <a:pt x="412" y="111"/>
                      </a:lnTo>
                      <a:close/>
                      <a:moveTo>
                        <a:pt x="412" y="111"/>
                      </a:moveTo>
                      <a:lnTo>
                        <a:pt x="412" y="111"/>
                      </a:lnTo>
                      <a:lnTo>
                        <a:pt x="412" y="111"/>
                      </a:lnTo>
                      <a:close/>
                      <a:moveTo>
                        <a:pt x="412" y="111"/>
                      </a:moveTo>
                      <a:lnTo>
                        <a:pt x="411" y="111"/>
                      </a:lnTo>
                      <a:lnTo>
                        <a:pt x="328" y="111"/>
                      </a:lnTo>
                      <a:cubicBezTo>
                        <a:pt x="308" y="111"/>
                        <a:pt x="292" y="95"/>
                        <a:pt x="292" y="75"/>
                      </a:cubicBezTo>
                      <a:cubicBezTo>
                        <a:pt x="292" y="61"/>
                        <a:pt x="288" y="48"/>
                        <a:pt x="281" y="37"/>
                      </a:cubicBezTo>
                      <a:cubicBezTo>
                        <a:pt x="292" y="43"/>
                        <a:pt x="301" y="53"/>
                        <a:pt x="308" y="63"/>
                      </a:cubicBezTo>
                      <a:cubicBezTo>
                        <a:pt x="318" y="70"/>
                        <a:pt x="328" y="79"/>
                        <a:pt x="334" y="90"/>
                      </a:cubicBezTo>
                      <a:cubicBezTo>
                        <a:pt x="343" y="95"/>
                        <a:pt x="351" y="102"/>
                        <a:pt x="357" y="111"/>
                      </a:cubicBezTo>
                      <a:lnTo>
                        <a:pt x="411" y="111"/>
                      </a:lnTo>
                      <a:lnTo>
                        <a:pt x="412" y="111"/>
                      </a:lnTo>
                      <a:close/>
                      <a:moveTo>
                        <a:pt x="84" y="111"/>
                      </a:moveTo>
                      <a:lnTo>
                        <a:pt x="0" y="111"/>
                      </a:lnTo>
                      <a:lnTo>
                        <a:pt x="84" y="111"/>
                      </a:lnTo>
                      <a:cubicBezTo>
                        <a:pt x="104" y="111"/>
                        <a:pt x="120" y="95"/>
                        <a:pt x="120" y="75"/>
                      </a:cubicBezTo>
                      <a:cubicBezTo>
                        <a:pt x="120" y="34"/>
                        <a:pt x="153" y="0"/>
                        <a:pt x="195" y="0"/>
                      </a:cubicBezTo>
                      <a:lnTo>
                        <a:pt x="217" y="0"/>
                      </a:lnTo>
                      <a:lnTo>
                        <a:pt x="217" y="0"/>
                      </a:lnTo>
                      <a:lnTo>
                        <a:pt x="217" y="0"/>
                      </a:lnTo>
                      <a:lnTo>
                        <a:pt x="206" y="0"/>
                      </a:lnTo>
                      <a:lnTo>
                        <a:pt x="195" y="0"/>
                      </a:lnTo>
                      <a:cubicBezTo>
                        <a:pt x="153" y="0"/>
                        <a:pt x="120" y="34"/>
                        <a:pt x="120" y="75"/>
                      </a:cubicBezTo>
                      <a:cubicBezTo>
                        <a:pt x="120" y="95"/>
                        <a:pt x="104" y="111"/>
                        <a:pt x="84" y="111"/>
                      </a:cubicBezTo>
                      <a:close/>
                      <a:moveTo>
                        <a:pt x="220" y="0"/>
                      </a:moveTo>
                      <a:lnTo>
                        <a:pt x="220" y="0"/>
                      </a:lnTo>
                      <a:close/>
                      <a:moveTo>
                        <a:pt x="220" y="0"/>
                      </a:moveTo>
                      <a:lnTo>
                        <a:pt x="220" y="0"/>
                      </a:lnTo>
                      <a:close/>
                      <a:moveTo>
                        <a:pt x="219" y="0"/>
                      </a:moveTo>
                      <a:lnTo>
                        <a:pt x="219" y="0"/>
                      </a:lnTo>
                      <a:close/>
                      <a:moveTo>
                        <a:pt x="219" y="0"/>
                      </a:moveTo>
                      <a:lnTo>
                        <a:pt x="219" y="0"/>
                      </a:lnTo>
                      <a:close/>
                      <a:moveTo>
                        <a:pt x="219" y="0"/>
                      </a:moveTo>
                      <a:lnTo>
                        <a:pt x="218" y="0"/>
                      </a:lnTo>
                      <a:lnTo>
                        <a:pt x="219" y="0"/>
                      </a:lnTo>
                      <a:close/>
                      <a:moveTo>
                        <a:pt x="218" y="0"/>
                      </a:moveTo>
                      <a:lnTo>
                        <a:pt x="218" y="0"/>
                      </a:lnTo>
                      <a:close/>
                      <a:moveTo>
                        <a:pt x="218" y="0"/>
                      </a:moveTo>
                      <a:lnTo>
                        <a:pt x="217" y="0"/>
                      </a:lnTo>
                      <a:lnTo>
                        <a:pt x="218" y="0"/>
                      </a:lnTo>
                      <a:close/>
                    </a:path>
                  </a:pathLst>
                </a:custGeom>
                <a:solidFill>
                  <a:srgbClr val="C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0" name="Freeform 281"/>
                <p:cNvSpPr>
                  <a:spLocks noEditPoints="1"/>
                </p:cNvSpPr>
                <p:nvPr/>
              </p:nvSpPr>
              <p:spPr bwMode="auto">
                <a:xfrm>
                  <a:off x="677863" y="2459038"/>
                  <a:ext cx="176212" cy="101600"/>
                </a:xfrm>
                <a:custGeom>
                  <a:avLst/>
                  <a:gdLst>
                    <a:gd name="T0" fmla="*/ 262 w 524"/>
                    <a:gd name="T1" fmla="*/ 134 h 301"/>
                    <a:gd name="T2" fmla="*/ 217 w 524"/>
                    <a:gd name="T3" fmla="*/ 90 h 301"/>
                    <a:gd name="T4" fmla="*/ 262 w 524"/>
                    <a:gd name="T5" fmla="*/ 45 h 301"/>
                    <a:gd name="T6" fmla="*/ 306 w 524"/>
                    <a:gd name="T7" fmla="*/ 90 h 301"/>
                    <a:gd name="T8" fmla="*/ 262 w 524"/>
                    <a:gd name="T9" fmla="*/ 134 h 301"/>
                    <a:gd name="T10" fmla="*/ 467 w 524"/>
                    <a:gd name="T11" fmla="*/ 111 h 301"/>
                    <a:gd name="T12" fmla="*/ 384 w 524"/>
                    <a:gd name="T13" fmla="*/ 111 h 301"/>
                    <a:gd name="T14" fmla="*/ 348 w 524"/>
                    <a:gd name="T15" fmla="*/ 75 h 301"/>
                    <a:gd name="T16" fmla="*/ 273 w 524"/>
                    <a:gd name="T17" fmla="*/ 0 h 301"/>
                    <a:gd name="T18" fmla="*/ 262 w 524"/>
                    <a:gd name="T19" fmla="*/ 0 h 301"/>
                    <a:gd name="T20" fmla="*/ 251 w 524"/>
                    <a:gd name="T21" fmla="*/ 0 h 301"/>
                    <a:gd name="T22" fmla="*/ 176 w 524"/>
                    <a:gd name="T23" fmla="*/ 75 h 301"/>
                    <a:gd name="T24" fmla="*/ 140 w 524"/>
                    <a:gd name="T25" fmla="*/ 111 h 301"/>
                    <a:gd name="T26" fmla="*/ 56 w 524"/>
                    <a:gd name="T27" fmla="*/ 111 h 301"/>
                    <a:gd name="T28" fmla="*/ 0 w 524"/>
                    <a:gd name="T29" fmla="*/ 168 h 301"/>
                    <a:gd name="T30" fmla="*/ 0 w 524"/>
                    <a:gd name="T31" fmla="*/ 301 h 301"/>
                    <a:gd name="T32" fmla="*/ 524 w 524"/>
                    <a:gd name="T33" fmla="*/ 301 h 301"/>
                    <a:gd name="T34" fmla="*/ 524 w 524"/>
                    <a:gd name="T35" fmla="*/ 168 h 301"/>
                    <a:gd name="T36" fmla="*/ 467 w 524"/>
                    <a:gd name="T37" fmla="*/ 11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4" h="301">
                      <a:moveTo>
                        <a:pt x="262" y="134"/>
                      </a:moveTo>
                      <a:cubicBezTo>
                        <a:pt x="237" y="134"/>
                        <a:pt x="217" y="115"/>
                        <a:pt x="217" y="90"/>
                      </a:cubicBezTo>
                      <a:cubicBezTo>
                        <a:pt x="217" y="65"/>
                        <a:pt x="237" y="45"/>
                        <a:pt x="262" y="45"/>
                      </a:cubicBezTo>
                      <a:cubicBezTo>
                        <a:pt x="286" y="45"/>
                        <a:pt x="306" y="65"/>
                        <a:pt x="306" y="90"/>
                      </a:cubicBezTo>
                      <a:cubicBezTo>
                        <a:pt x="306" y="115"/>
                        <a:pt x="286" y="134"/>
                        <a:pt x="262" y="134"/>
                      </a:cubicBezTo>
                      <a:close/>
                      <a:moveTo>
                        <a:pt x="467" y="111"/>
                      </a:moveTo>
                      <a:lnTo>
                        <a:pt x="384" y="111"/>
                      </a:lnTo>
                      <a:cubicBezTo>
                        <a:pt x="364" y="111"/>
                        <a:pt x="348" y="95"/>
                        <a:pt x="348" y="75"/>
                      </a:cubicBezTo>
                      <a:cubicBezTo>
                        <a:pt x="348" y="34"/>
                        <a:pt x="314" y="0"/>
                        <a:pt x="273" y="0"/>
                      </a:cubicBezTo>
                      <a:lnTo>
                        <a:pt x="262" y="0"/>
                      </a:lnTo>
                      <a:lnTo>
                        <a:pt x="251" y="0"/>
                      </a:lnTo>
                      <a:cubicBezTo>
                        <a:pt x="209" y="0"/>
                        <a:pt x="176" y="34"/>
                        <a:pt x="176" y="75"/>
                      </a:cubicBezTo>
                      <a:cubicBezTo>
                        <a:pt x="176" y="95"/>
                        <a:pt x="160" y="111"/>
                        <a:pt x="140" y="111"/>
                      </a:cubicBezTo>
                      <a:lnTo>
                        <a:pt x="56" y="111"/>
                      </a:lnTo>
                      <a:cubicBezTo>
                        <a:pt x="25" y="111"/>
                        <a:pt x="0" y="136"/>
                        <a:pt x="0" y="168"/>
                      </a:cubicBezTo>
                      <a:lnTo>
                        <a:pt x="0" y="301"/>
                      </a:lnTo>
                      <a:lnTo>
                        <a:pt x="524" y="301"/>
                      </a:lnTo>
                      <a:lnTo>
                        <a:pt x="524" y="168"/>
                      </a:lnTo>
                      <a:cubicBezTo>
                        <a:pt x="524" y="136"/>
                        <a:pt x="499" y="111"/>
                        <a:pt x="467" y="111"/>
                      </a:cubicBez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1" name="Freeform 282"/>
                <p:cNvSpPr>
                  <a:spLocks noEditPoints="1"/>
                </p:cNvSpPr>
                <p:nvPr/>
              </p:nvSpPr>
              <p:spPr bwMode="auto">
                <a:xfrm>
                  <a:off x="687388" y="2495550"/>
                  <a:ext cx="149225" cy="1587"/>
                </a:xfrm>
                <a:custGeom>
                  <a:avLst/>
                  <a:gdLst>
                    <a:gd name="T0" fmla="*/ 0 w 440"/>
                    <a:gd name="T1" fmla="*/ 6 h 6"/>
                    <a:gd name="T2" fmla="*/ 0 w 440"/>
                    <a:gd name="T3" fmla="*/ 6 h 6"/>
                    <a:gd name="T4" fmla="*/ 0 w 440"/>
                    <a:gd name="T5" fmla="*/ 6 h 6"/>
                    <a:gd name="T6" fmla="*/ 1 w 440"/>
                    <a:gd name="T7" fmla="*/ 6 h 6"/>
                    <a:gd name="T8" fmla="*/ 1 w 440"/>
                    <a:gd name="T9" fmla="*/ 6 h 6"/>
                    <a:gd name="T10" fmla="*/ 1 w 440"/>
                    <a:gd name="T11" fmla="*/ 6 h 6"/>
                    <a:gd name="T12" fmla="*/ 2 w 440"/>
                    <a:gd name="T13" fmla="*/ 5 h 6"/>
                    <a:gd name="T14" fmla="*/ 2 w 440"/>
                    <a:gd name="T15" fmla="*/ 5 h 6"/>
                    <a:gd name="T16" fmla="*/ 2 w 440"/>
                    <a:gd name="T17" fmla="*/ 5 h 6"/>
                    <a:gd name="T18" fmla="*/ 19 w 440"/>
                    <a:gd name="T19" fmla="*/ 0 h 6"/>
                    <a:gd name="T20" fmla="*/ 19 w 440"/>
                    <a:gd name="T21" fmla="*/ 0 h 6"/>
                    <a:gd name="T22" fmla="*/ 19 w 440"/>
                    <a:gd name="T23" fmla="*/ 0 h 6"/>
                    <a:gd name="T24" fmla="*/ 21 w 440"/>
                    <a:gd name="T25" fmla="*/ 0 h 6"/>
                    <a:gd name="T26" fmla="*/ 440 w 440"/>
                    <a:gd name="T27" fmla="*/ 0 h 6"/>
                    <a:gd name="T28" fmla="*/ 440 w 440"/>
                    <a:gd name="T29" fmla="*/ 0 h 6"/>
                    <a:gd name="T30" fmla="*/ 22 w 440"/>
                    <a:gd name="T31" fmla="*/ 0 h 6"/>
                    <a:gd name="T32" fmla="*/ 440 w 440"/>
                    <a:gd name="T33" fmla="*/ 0 h 6"/>
                    <a:gd name="T34" fmla="*/ 22 w 440"/>
                    <a:gd name="T35" fmla="*/ 0 h 6"/>
                    <a:gd name="T36" fmla="*/ 440 w 440"/>
                    <a:gd name="T37" fmla="*/ 0 h 6"/>
                    <a:gd name="T38" fmla="*/ 440 w 440"/>
                    <a:gd name="T39" fmla="*/ 0 h 6"/>
                    <a:gd name="T40" fmla="*/ 22 w 440"/>
                    <a:gd name="T41" fmla="*/ 0 h 6"/>
                    <a:gd name="T42" fmla="*/ 439 w 440"/>
                    <a:gd name="T43" fmla="*/ 0 h 6"/>
                    <a:gd name="T44" fmla="*/ 439 w 440"/>
                    <a:gd name="T45" fmla="*/ 0 h 6"/>
                    <a:gd name="T46" fmla="*/ 23 w 440"/>
                    <a:gd name="T47" fmla="*/ 0 h 6"/>
                    <a:gd name="T48" fmla="*/ 439 w 440"/>
                    <a:gd name="T49" fmla="*/ 0 h 6"/>
                    <a:gd name="T50" fmla="*/ 439 w 440"/>
                    <a:gd name="T51" fmla="*/ 0 h 6"/>
                    <a:gd name="T52" fmla="*/ 23 w 440"/>
                    <a:gd name="T53" fmla="*/ 0 h 6"/>
                    <a:gd name="T54" fmla="*/ 438 w 440"/>
                    <a:gd name="T55" fmla="*/ 0 h 6"/>
                    <a:gd name="T56" fmla="*/ 438 w 440"/>
                    <a:gd name="T57" fmla="*/ 0 h 6"/>
                    <a:gd name="T58" fmla="*/ 23 w 440"/>
                    <a:gd name="T59" fmla="*/ 0 h 6"/>
                    <a:gd name="T60" fmla="*/ 438 w 440"/>
                    <a:gd name="T61" fmla="*/ 0 h 6"/>
                    <a:gd name="T62" fmla="*/ 438 w 440"/>
                    <a:gd name="T63" fmla="*/ 0 h 6"/>
                    <a:gd name="T64" fmla="*/ 24 w 440"/>
                    <a:gd name="T65" fmla="*/ 0 h 6"/>
                    <a:gd name="T66" fmla="*/ 438 w 440"/>
                    <a:gd name="T67" fmla="*/ 0 h 6"/>
                    <a:gd name="T68" fmla="*/ 24 w 440"/>
                    <a:gd name="T69" fmla="*/ 0 h 6"/>
                    <a:gd name="T70" fmla="*/ 24 w 440"/>
                    <a:gd name="T71" fmla="*/ 0 h 6"/>
                    <a:gd name="T72" fmla="*/ 437 w 440"/>
                    <a:gd name="T73" fmla="*/ 0 h 6"/>
                    <a:gd name="T74" fmla="*/ 24 w 440"/>
                    <a:gd name="T75" fmla="*/ 0 h 6"/>
                    <a:gd name="T76" fmla="*/ 24 w 440"/>
                    <a:gd name="T77" fmla="*/ 0 h 6"/>
                    <a:gd name="T78" fmla="*/ 437 w 440"/>
                    <a:gd name="T79" fmla="*/ 0 h 6"/>
                    <a:gd name="T80" fmla="*/ 25 w 440"/>
                    <a:gd name="T81" fmla="*/ 0 h 6"/>
                    <a:gd name="T82" fmla="*/ 437 w 440"/>
                    <a:gd name="T83" fmla="*/ 0 h 6"/>
                    <a:gd name="T84" fmla="*/ 437 w 440"/>
                    <a:gd name="T8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0" h="6">
                      <a:moveTo>
                        <a:pt x="0" y="6"/>
                      </a:moveTo>
                      <a:cubicBezTo>
                        <a:pt x="0" y="6"/>
                        <a:pt x="0" y="6"/>
                        <a:pt x="0" y="6"/>
                      </a:cubicBezTo>
                      <a:cubicBezTo>
                        <a:pt x="0" y="6"/>
                        <a:pt x="0" y="6"/>
                        <a:pt x="0" y="6"/>
                      </a:cubicBezTo>
                      <a:close/>
                      <a:moveTo>
                        <a:pt x="0" y="6"/>
                      </a:moveTo>
                      <a:cubicBezTo>
                        <a:pt x="0" y="6"/>
                        <a:pt x="1" y="6"/>
                        <a:pt x="1" y="6"/>
                      </a:cubicBezTo>
                      <a:cubicBezTo>
                        <a:pt x="1" y="6"/>
                        <a:pt x="0" y="6"/>
                        <a:pt x="0" y="6"/>
                      </a:cubicBezTo>
                      <a:close/>
                      <a:moveTo>
                        <a:pt x="1" y="6"/>
                      </a:moveTo>
                      <a:cubicBezTo>
                        <a:pt x="1" y="6"/>
                        <a:pt x="1" y="6"/>
                        <a:pt x="1" y="6"/>
                      </a:cubicBezTo>
                      <a:cubicBezTo>
                        <a:pt x="1" y="6"/>
                        <a:pt x="1" y="6"/>
                        <a:pt x="1" y="6"/>
                      </a:cubicBezTo>
                      <a:close/>
                      <a:moveTo>
                        <a:pt x="1" y="6"/>
                      </a:moveTo>
                      <a:cubicBezTo>
                        <a:pt x="1" y="6"/>
                        <a:pt x="1" y="5"/>
                        <a:pt x="1" y="5"/>
                      </a:cubicBezTo>
                      <a:cubicBezTo>
                        <a:pt x="1" y="5"/>
                        <a:pt x="1" y="6"/>
                        <a:pt x="1" y="6"/>
                      </a:cubicBezTo>
                      <a:close/>
                      <a:moveTo>
                        <a:pt x="1" y="5"/>
                      </a:moveTo>
                      <a:cubicBezTo>
                        <a:pt x="1" y="5"/>
                        <a:pt x="1" y="5"/>
                        <a:pt x="2" y="5"/>
                      </a:cubicBezTo>
                      <a:cubicBezTo>
                        <a:pt x="1" y="5"/>
                        <a:pt x="1" y="5"/>
                        <a:pt x="1" y="5"/>
                      </a:cubicBezTo>
                      <a:close/>
                      <a:moveTo>
                        <a:pt x="2" y="5"/>
                      </a:moveTo>
                      <a:cubicBezTo>
                        <a:pt x="7" y="3"/>
                        <a:pt x="13" y="1"/>
                        <a:pt x="19" y="1"/>
                      </a:cubicBezTo>
                      <a:cubicBezTo>
                        <a:pt x="13" y="1"/>
                        <a:pt x="7" y="3"/>
                        <a:pt x="2" y="5"/>
                      </a:cubicBezTo>
                      <a:close/>
                      <a:moveTo>
                        <a:pt x="19" y="1"/>
                      </a:moveTo>
                      <a:cubicBezTo>
                        <a:pt x="19" y="1"/>
                        <a:pt x="19" y="0"/>
                        <a:pt x="19" y="0"/>
                      </a:cubicBezTo>
                      <a:cubicBezTo>
                        <a:pt x="19" y="0"/>
                        <a:pt x="19" y="1"/>
                        <a:pt x="19" y="1"/>
                      </a:cubicBezTo>
                      <a:close/>
                      <a:moveTo>
                        <a:pt x="19" y="0"/>
                      </a:moveTo>
                      <a:cubicBezTo>
                        <a:pt x="19" y="0"/>
                        <a:pt x="19" y="0"/>
                        <a:pt x="20" y="0"/>
                      </a:cubicBezTo>
                      <a:cubicBezTo>
                        <a:pt x="19" y="0"/>
                        <a:pt x="19" y="0"/>
                        <a:pt x="19" y="0"/>
                      </a:cubicBezTo>
                      <a:close/>
                      <a:moveTo>
                        <a:pt x="20" y="0"/>
                      </a:moveTo>
                      <a:cubicBezTo>
                        <a:pt x="20" y="0"/>
                        <a:pt x="21" y="0"/>
                        <a:pt x="21" y="0"/>
                      </a:cubicBezTo>
                      <a:cubicBezTo>
                        <a:pt x="21" y="0"/>
                        <a:pt x="20" y="0"/>
                        <a:pt x="20" y="0"/>
                      </a:cubicBezTo>
                      <a:close/>
                      <a:moveTo>
                        <a:pt x="440" y="0"/>
                      </a:moveTo>
                      <a:cubicBezTo>
                        <a:pt x="440" y="0"/>
                        <a:pt x="440" y="0"/>
                        <a:pt x="440" y="0"/>
                      </a:cubicBezTo>
                      <a:cubicBezTo>
                        <a:pt x="440" y="0"/>
                        <a:pt x="440" y="0"/>
                        <a:pt x="440" y="0"/>
                      </a:cubicBezTo>
                      <a:close/>
                      <a:moveTo>
                        <a:pt x="21" y="0"/>
                      </a:moveTo>
                      <a:lnTo>
                        <a:pt x="22" y="0"/>
                      </a:lnTo>
                      <a:lnTo>
                        <a:pt x="21" y="0"/>
                      </a:lnTo>
                      <a:close/>
                      <a:moveTo>
                        <a:pt x="440" y="0"/>
                      </a:moveTo>
                      <a:lnTo>
                        <a:pt x="440" y="0"/>
                      </a:lnTo>
                      <a:close/>
                      <a:moveTo>
                        <a:pt x="22" y="0"/>
                      </a:moveTo>
                      <a:lnTo>
                        <a:pt x="22" y="0"/>
                      </a:lnTo>
                      <a:close/>
                      <a:moveTo>
                        <a:pt x="440" y="0"/>
                      </a:moveTo>
                      <a:lnTo>
                        <a:pt x="439" y="0"/>
                      </a:lnTo>
                      <a:lnTo>
                        <a:pt x="440" y="0"/>
                      </a:lnTo>
                      <a:close/>
                      <a:moveTo>
                        <a:pt x="22" y="0"/>
                      </a:moveTo>
                      <a:cubicBezTo>
                        <a:pt x="22" y="0"/>
                        <a:pt x="22" y="0"/>
                        <a:pt x="22" y="0"/>
                      </a:cubicBezTo>
                      <a:cubicBezTo>
                        <a:pt x="22" y="0"/>
                        <a:pt x="22" y="0"/>
                        <a:pt x="22" y="0"/>
                      </a:cubicBezTo>
                      <a:close/>
                      <a:moveTo>
                        <a:pt x="439" y="0"/>
                      </a:moveTo>
                      <a:cubicBezTo>
                        <a:pt x="439" y="0"/>
                        <a:pt x="439" y="0"/>
                        <a:pt x="439" y="0"/>
                      </a:cubicBezTo>
                      <a:cubicBezTo>
                        <a:pt x="439" y="0"/>
                        <a:pt x="439" y="0"/>
                        <a:pt x="439" y="0"/>
                      </a:cubicBezTo>
                      <a:close/>
                      <a:moveTo>
                        <a:pt x="23" y="0"/>
                      </a:moveTo>
                      <a:lnTo>
                        <a:pt x="23" y="0"/>
                      </a:lnTo>
                      <a:close/>
                      <a:moveTo>
                        <a:pt x="439" y="0"/>
                      </a:moveTo>
                      <a:lnTo>
                        <a:pt x="439" y="0"/>
                      </a:lnTo>
                      <a:lnTo>
                        <a:pt x="439" y="0"/>
                      </a:lnTo>
                      <a:lnTo>
                        <a:pt x="439" y="0"/>
                      </a:lnTo>
                      <a:close/>
                      <a:moveTo>
                        <a:pt x="23" y="0"/>
                      </a:moveTo>
                      <a:cubicBezTo>
                        <a:pt x="23" y="0"/>
                        <a:pt x="23" y="0"/>
                        <a:pt x="23" y="0"/>
                      </a:cubicBezTo>
                      <a:cubicBezTo>
                        <a:pt x="23" y="0"/>
                        <a:pt x="23" y="0"/>
                        <a:pt x="23" y="0"/>
                      </a:cubicBezTo>
                      <a:close/>
                      <a:moveTo>
                        <a:pt x="438" y="0"/>
                      </a:moveTo>
                      <a:cubicBezTo>
                        <a:pt x="438" y="0"/>
                        <a:pt x="438" y="0"/>
                        <a:pt x="438" y="0"/>
                      </a:cubicBezTo>
                      <a:lnTo>
                        <a:pt x="438" y="0"/>
                      </a:lnTo>
                      <a:cubicBezTo>
                        <a:pt x="438" y="0"/>
                        <a:pt x="438" y="0"/>
                        <a:pt x="438" y="0"/>
                      </a:cubicBezTo>
                      <a:close/>
                      <a:moveTo>
                        <a:pt x="23" y="0"/>
                      </a:moveTo>
                      <a:lnTo>
                        <a:pt x="23" y="0"/>
                      </a:lnTo>
                      <a:close/>
                      <a:moveTo>
                        <a:pt x="438" y="0"/>
                      </a:moveTo>
                      <a:lnTo>
                        <a:pt x="438" y="0"/>
                      </a:lnTo>
                      <a:lnTo>
                        <a:pt x="438" y="0"/>
                      </a:lnTo>
                      <a:close/>
                      <a:moveTo>
                        <a:pt x="24" y="0"/>
                      </a:moveTo>
                      <a:lnTo>
                        <a:pt x="24" y="0"/>
                      </a:lnTo>
                      <a:close/>
                      <a:moveTo>
                        <a:pt x="438" y="0"/>
                      </a:moveTo>
                      <a:lnTo>
                        <a:pt x="438" y="0"/>
                      </a:lnTo>
                      <a:lnTo>
                        <a:pt x="438" y="0"/>
                      </a:lnTo>
                      <a:close/>
                      <a:moveTo>
                        <a:pt x="24" y="0"/>
                      </a:moveTo>
                      <a:cubicBezTo>
                        <a:pt x="24" y="0"/>
                        <a:pt x="24" y="0"/>
                        <a:pt x="24" y="0"/>
                      </a:cubicBezTo>
                      <a:cubicBezTo>
                        <a:pt x="24" y="0"/>
                        <a:pt x="24" y="0"/>
                        <a:pt x="24" y="0"/>
                      </a:cubicBezTo>
                      <a:close/>
                      <a:moveTo>
                        <a:pt x="437" y="0"/>
                      </a:moveTo>
                      <a:cubicBezTo>
                        <a:pt x="437" y="0"/>
                        <a:pt x="437" y="0"/>
                        <a:pt x="437" y="0"/>
                      </a:cubicBezTo>
                      <a:cubicBezTo>
                        <a:pt x="437" y="0"/>
                        <a:pt x="437" y="0"/>
                        <a:pt x="437" y="0"/>
                      </a:cubicBezTo>
                      <a:close/>
                      <a:moveTo>
                        <a:pt x="24" y="0"/>
                      </a:moveTo>
                      <a:lnTo>
                        <a:pt x="25" y="0"/>
                      </a:lnTo>
                      <a:lnTo>
                        <a:pt x="24" y="0"/>
                      </a:lnTo>
                      <a:close/>
                      <a:moveTo>
                        <a:pt x="437" y="0"/>
                      </a:moveTo>
                      <a:lnTo>
                        <a:pt x="437" y="0"/>
                      </a:lnTo>
                      <a:lnTo>
                        <a:pt x="437" y="0"/>
                      </a:lnTo>
                      <a:close/>
                      <a:moveTo>
                        <a:pt x="25" y="0"/>
                      </a:moveTo>
                      <a:lnTo>
                        <a:pt x="25" y="0"/>
                      </a:lnTo>
                      <a:close/>
                      <a:moveTo>
                        <a:pt x="437" y="0"/>
                      </a:moveTo>
                      <a:lnTo>
                        <a:pt x="437" y="0"/>
                      </a:lnTo>
                      <a:lnTo>
                        <a:pt x="437" y="0"/>
                      </a:lnTo>
                      <a:close/>
                    </a:path>
                  </a:pathLst>
                </a:custGeom>
                <a:solidFill>
                  <a:srgbClr val="F2C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2" name="Freeform 283"/>
                <p:cNvSpPr>
                  <a:spLocks noEditPoints="1"/>
                </p:cNvSpPr>
                <p:nvPr/>
              </p:nvSpPr>
              <p:spPr bwMode="auto">
                <a:xfrm>
                  <a:off x="750888" y="2489200"/>
                  <a:ext cx="85725" cy="14287"/>
                </a:xfrm>
                <a:custGeom>
                  <a:avLst/>
                  <a:gdLst>
                    <a:gd name="T0" fmla="*/ 45 w 253"/>
                    <a:gd name="T1" fmla="*/ 41 h 41"/>
                    <a:gd name="T2" fmla="*/ 0 w 253"/>
                    <a:gd name="T3" fmla="*/ 0 h 41"/>
                    <a:gd name="T4" fmla="*/ 45 w 253"/>
                    <a:gd name="T5" fmla="*/ 35 h 41"/>
                    <a:gd name="T6" fmla="*/ 89 w 253"/>
                    <a:gd name="T7" fmla="*/ 0 h 41"/>
                    <a:gd name="T8" fmla="*/ 45 w 253"/>
                    <a:gd name="T9" fmla="*/ 41 h 41"/>
                    <a:gd name="T10" fmla="*/ 253 w 253"/>
                    <a:gd name="T11" fmla="*/ 18 h 41"/>
                    <a:gd name="T12" fmla="*/ 253 w 253"/>
                    <a:gd name="T13" fmla="*/ 18 h 41"/>
                    <a:gd name="T14" fmla="*/ 253 w 253"/>
                    <a:gd name="T15" fmla="*/ 18 h 41"/>
                    <a:gd name="T16" fmla="*/ 252 w 253"/>
                    <a:gd name="T17" fmla="*/ 18 h 41"/>
                    <a:gd name="T18" fmla="*/ 253 w 253"/>
                    <a:gd name="T19" fmla="*/ 18 h 41"/>
                    <a:gd name="T20" fmla="*/ 252 w 253"/>
                    <a:gd name="T21" fmla="*/ 18 h 41"/>
                    <a:gd name="T22" fmla="*/ 252 w 253"/>
                    <a:gd name="T23" fmla="*/ 18 h 41"/>
                    <a:gd name="T24" fmla="*/ 252 w 253"/>
                    <a:gd name="T25" fmla="*/ 18 h 41"/>
                    <a:gd name="T26" fmla="*/ 252 w 253"/>
                    <a:gd name="T27" fmla="*/ 18 h 41"/>
                    <a:gd name="T28" fmla="*/ 252 w 253"/>
                    <a:gd name="T29" fmla="*/ 18 h 41"/>
                    <a:gd name="T30" fmla="*/ 252 w 253"/>
                    <a:gd name="T31" fmla="*/ 18 h 41"/>
                    <a:gd name="T32" fmla="*/ 251 w 253"/>
                    <a:gd name="T33" fmla="*/ 18 h 41"/>
                    <a:gd name="T34" fmla="*/ 251 w 253"/>
                    <a:gd name="T35" fmla="*/ 18 h 41"/>
                    <a:gd name="T36" fmla="*/ 251 w 253"/>
                    <a:gd name="T37" fmla="*/ 18 h 41"/>
                    <a:gd name="T38" fmla="*/ 251 w 253"/>
                    <a:gd name="T39" fmla="*/ 18 h 41"/>
                    <a:gd name="T40" fmla="*/ 251 w 253"/>
                    <a:gd name="T41" fmla="*/ 18 h 41"/>
                    <a:gd name="T42" fmla="*/ 251 w 253"/>
                    <a:gd name="T43" fmla="*/ 18 h 41"/>
                    <a:gd name="T44" fmla="*/ 251 w 253"/>
                    <a:gd name="T45" fmla="*/ 18 h 41"/>
                    <a:gd name="T46" fmla="*/ 251 w 253"/>
                    <a:gd name="T47" fmla="*/ 18 h 41"/>
                    <a:gd name="T48" fmla="*/ 250 w 253"/>
                    <a:gd name="T49" fmla="*/ 18 h 41"/>
                    <a:gd name="T50" fmla="*/ 251 w 253"/>
                    <a:gd name="T51"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3" h="41">
                      <a:moveTo>
                        <a:pt x="45" y="41"/>
                      </a:moveTo>
                      <a:cubicBezTo>
                        <a:pt x="21" y="41"/>
                        <a:pt x="2" y="23"/>
                        <a:pt x="0" y="0"/>
                      </a:cubicBezTo>
                      <a:cubicBezTo>
                        <a:pt x="5" y="20"/>
                        <a:pt x="23" y="35"/>
                        <a:pt x="45" y="35"/>
                      </a:cubicBezTo>
                      <a:cubicBezTo>
                        <a:pt x="66" y="35"/>
                        <a:pt x="84" y="20"/>
                        <a:pt x="89" y="0"/>
                      </a:cubicBezTo>
                      <a:cubicBezTo>
                        <a:pt x="87" y="23"/>
                        <a:pt x="68" y="41"/>
                        <a:pt x="45" y="41"/>
                      </a:cubicBezTo>
                      <a:close/>
                      <a:moveTo>
                        <a:pt x="253" y="18"/>
                      </a:moveTo>
                      <a:lnTo>
                        <a:pt x="253" y="18"/>
                      </a:lnTo>
                      <a:close/>
                      <a:moveTo>
                        <a:pt x="253" y="18"/>
                      </a:moveTo>
                      <a:cubicBezTo>
                        <a:pt x="252" y="18"/>
                        <a:pt x="252" y="18"/>
                        <a:pt x="252" y="18"/>
                      </a:cubicBezTo>
                      <a:cubicBezTo>
                        <a:pt x="252" y="18"/>
                        <a:pt x="252" y="18"/>
                        <a:pt x="253" y="18"/>
                      </a:cubicBezTo>
                      <a:close/>
                      <a:moveTo>
                        <a:pt x="252" y="18"/>
                      </a:moveTo>
                      <a:lnTo>
                        <a:pt x="252" y="18"/>
                      </a:lnTo>
                      <a:lnTo>
                        <a:pt x="252" y="18"/>
                      </a:lnTo>
                      <a:close/>
                      <a:moveTo>
                        <a:pt x="252" y="18"/>
                      </a:moveTo>
                      <a:lnTo>
                        <a:pt x="252" y="18"/>
                      </a:lnTo>
                      <a:lnTo>
                        <a:pt x="252" y="18"/>
                      </a:lnTo>
                      <a:close/>
                      <a:moveTo>
                        <a:pt x="251" y="18"/>
                      </a:moveTo>
                      <a:cubicBezTo>
                        <a:pt x="251" y="18"/>
                        <a:pt x="251" y="18"/>
                        <a:pt x="251" y="18"/>
                      </a:cubicBezTo>
                      <a:lnTo>
                        <a:pt x="251" y="18"/>
                      </a:lnTo>
                      <a:cubicBezTo>
                        <a:pt x="251" y="18"/>
                        <a:pt x="251" y="18"/>
                        <a:pt x="251" y="18"/>
                      </a:cubicBezTo>
                      <a:close/>
                      <a:moveTo>
                        <a:pt x="251" y="18"/>
                      </a:moveTo>
                      <a:lnTo>
                        <a:pt x="251" y="18"/>
                      </a:lnTo>
                      <a:lnTo>
                        <a:pt x="251" y="18"/>
                      </a:lnTo>
                      <a:close/>
                      <a:moveTo>
                        <a:pt x="251" y="18"/>
                      </a:moveTo>
                      <a:lnTo>
                        <a:pt x="250" y="18"/>
                      </a:lnTo>
                      <a:lnTo>
                        <a:pt x="251" y="18"/>
                      </a:lnTo>
                      <a:close/>
                    </a:path>
                  </a:pathLst>
                </a:custGeom>
                <a:solidFill>
                  <a:srgbClr val="EBC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3" name="Freeform 284"/>
                <p:cNvSpPr>
                  <a:spLocks noEditPoints="1"/>
                </p:cNvSpPr>
                <p:nvPr/>
              </p:nvSpPr>
              <p:spPr bwMode="auto">
                <a:xfrm>
                  <a:off x="677863" y="2459038"/>
                  <a:ext cx="176212" cy="53975"/>
                </a:xfrm>
                <a:custGeom>
                  <a:avLst/>
                  <a:gdLst>
                    <a:gd name="T0" fmla="*/ 0 w 523"/>
                    <a:gd name="T1" fmla="*/ 161 h 161"/>
                    <a:gd name="T2" fmla="*/ 31 w 523"/>
                    <a:gd name="T3" fmla="*/ 117 h 161"/>
                    <a:gd name="T4" fmla="*/ 32 w 523"/>
                    <a:gd name="T5" fmla="*/ 117 h 161"/>
                    <a:gd name="T6" fmla="*/ 32 w 523"/>
                    <a:gd name="T7" fmla="*/ 117 h 161"/>
                    <a:gd name="T8" fmla="*/ 32 w 523"/>
                    <a:gd name="T9" fmla="*/ 116 h 161"/>
                    <a:gd name="T10" fmla="*/ 33 w 523"/>
                    <a:gd name="T11" fmla="*/ 116 h 161"/>
                    <a:gd name="T12" fmla="*/ 50 w 523"/>
                    <a:gd name="T13" fmla="*/ 112 h 161"/>
                    <a:gd name="T14" fmla="*/ 50 w 523"/>
                    <a:gd name="T15" fmla="*/ 111 h 161"/>
                    <a:gd name="T16" fmla="*/ 52 w 523"/>
                    <a:gd name="T17" fmla="*/ 111 h 161"/>
                    <a:gd name="T18" fmla="*/ 53 w 523"/>
                    <a:gd name="T19" fmla="*/ 111 h 161"/>
                    <a:gd name="T20" fmla="*/ 53 w 523"/>
                    <a:gd name="T21" fmla="*/ 111 h 161"/>
                    <a:gd name="T22" fmla="*/ 53 w 523"/>
                    <a:gd name="T23" fmla="*/ 111 h 161"/>
                    <a:gd name="T24" fmla="*/ 54 w 523"/>
                    <a:gd name="T25" fmla="*/ 111 h 161"/>
                    <a:gd name="T26" fmla="*/ 54 w 523"/>
                    <a:gd name="T27" fmla="*/ 111 h 161"/>
                    <a:gd name="T28" fmla="*/ 54 w 523"/>
                    <a:gd name="T29" fmla="*/ 111 h 161"/>
                    <a:gd name="T30" fmla="*/ 55 w 523"/>
                    <a:gd name="T31" fmla="*/ 111 h 161"/>
                    <a:gd name="T32" fmla="*/ 55 w 523"/>
                    <a:gd name="T33" fmla="*/ 111 h 161"/>
                    <a:gd name="T34" fmla="*/ 56 w 523"/>
                    <a:gd name="T35" fmla="*/ 111 h 161"/>
                    <a:gd name="T36" fmla="*/ 56 w 523"/>
                    <a:gd name="T37" fmla="*/ 111 h 161"/>
                    <a:gd name="T38" fmla="*/ 176 w 523"/>
                    <a:gd name="T39" fmla="*/ 75 h 161"/>
                    <a:gd name="T40" fmla="*/ 273 w 523"/>
                    <a:gd name="T41" fmla="*/ 0 h 161"/>
                    <a:gd name="T42" fmla="*/ 384 w 523"/>
                    <a:gd name="T43" fmla="*/ 111 h 161"/>
                    <a:gd name="T44" fmla="*/ 468 w 523"/>
                    <a:gd name="T45" fmla="*/ 111 h 161"/>
                    <a:gd name="T46" fmla="*/ 468 w 523"/>
                    <a:gd name="T47" fmla="*/ 111 h 161"/>
                    <a:gd name="T48" fmla="*/ 468 w 523"/>
                    <a:gd name="T49" fmla="*/ 111 h 161"/>
                    <a:gd name="T50" fmla="*/ 468 w 523"/>
                    <a:gd name="T51" fmla="*/ 111 h 161"/>
                    <a:gd name="T52" fmla="*/ 469 w 523"/>
                    <a:gd name="T53" fmla="*/ 111 h 161"/>
                    <a:gd name="T54" fmla="*/ 469 w 523"/>
                    <a:gd name="T55" fmla="*/ 111 h 161"/>
                    <a:gd name="T56" fmla="*/ 469 w 523"/>
                    <a:gd name="T57" fmla="*/ 111 h 161"/>
                    <a:gd name="T58" fmla="*/ 469 w 523"/>
                    <a:gd name="T59" fmla="*/ 111 h 161"/>
                    <a:gd name="T60" fmla="*/ 470 w 523"/>
                    <a:gd name="T61" fmla="*/ 111 h 161"/>
                    <a:gd name="T62" fmla="*/ 470 w 523"/>
                    <a:gd name="T63" fmla="*/ 111 h 161"/>
                    <a:gd name="T64" fmla="*/ 470 w 523"/>
                    <a:gd name="T65" fmla="*/ 111 h 161"/>
                    <a:gd name="T66" fmla="*/ 470 w 523"/>
                    <a:gd name="T67" fmla="*/ 111 h 161"/>
                    <a:gd name="T68" fmla="*/ 471 w 523"/>
                    <a:gd name="T69" fmla="*/ 111 h 161"/>
                    <a:gd name="T70" fmla="*/ 471 w 523"/>
                    <a:gd name="T71" fmla="*/ 111 h 161"/>
                    <a:gd name="T72" fmla="*/ 523 w 523"/>
                    <a:gd name="T73" fmla="*/ 161 h 161"/>
                    <a:gd name="T74" fmla="*/ 262 w 523"/>
                    <a:gd name="T75" fmla="*/ 134 h 161"/>
                    <a:gd name="T76" fmla="*/ 307 w 523"/>
                    <a:gd name="T77" fmla="*/ 82 h 161"/>
                    <a:gd name="T78" fmla="*/ 216 w 523"/>
                    <a:gd name="T79" fmla="*/ 8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3" h="161">
                      <a:moveTo>
                        <a:pt x="523" y="161"/>
                      </a:moveTo>
                      <a:lnTo>
                        <a:pt x="0" y="161"/>
                      </a:lnTo>
                      <a:cubicBezTo>
                        <a:pt x="2" y="141"/>
                        <a:pt x="14" y="125"/>
                        <a:pt x="31" y="117"/>
                      </a:cubicBezTo>
                      <a:cubicBezTo>
                        <a:pt x="31" y="117"/>
                        <a:pt x="31" y="117"/>
                        <a:pt x="31" y="117"/>
                      </a:cubicBezTo>
                      <a:cubicBezTo>
                        <a:pt x="31" y="117"/>
                        <a:pt x="31" y="117"/>
                        <a:pt x="31" y="117"/>
                      </a:cubicBezTo>
                      <a:cubicBezTo>
                        <a:pt x="31" y="117"/>
                        <a:pt x="32" y="117"/>
                        <a:pt x="32" y="117"/>
                      </a:cubicBezTo>
                      <a:cubicBezTo>
                        <a:pt x="32" y="117"/>
                        <a:pt x="32" y="117"/>
                        <a:pt x="32" y="117"/>
                      </a:cubicBezTo>
                      <a:cubicBezTo>
                        <a:pt x="32" y="117"/>
                        <a:pt x="32" y="117"/>
                        <a:pt x="32" y="117"/>
                      </a:cubicBezTo>
                      <a:cubicBezTo>
                        <a:pt x="32" y="117"/>
                        <a:pt x="32" y="117"/>
                        <a:pt x="32" y="117"/>
                      </a:cubicBezTo>
                      <a:cubicBezTo>
                        <a:pt x="32" y="117"/>
                        <a:pt x="32" y="116"/>
                        <a:pt x="32" y="116"/>
                      </a:cubicBezTo>
                      <a:cubicBezTo>
                        <a:pt x="32" y="116"/>
                        <a:pt x="32" y="116"/>
                        <a:pt x="32" y="116"/>
                      </a:cubicBezTo>
                      <a:cubicBezTo>
                        <a:pt x="32" y="116"/>
                        <a:pt x="32" y="116"/>
                        <a:pt x="33" y="116"/>
                      </a:cubicBezTo>
                      <a:cubicBezTo>
                        <a:pt x="33" y="116"/>
                        <a:pt x="33" y="116"/>
                        <a:pt x="33" y="116"/>
                      </a:cubicBezTo>
                      <a:cubicBezTo>
                        <a:pt x="38" y="114"/>
                        <a:pt x="44" y="112"/>
                        <a:pt x="50" y="112"/>
                      </a:cubicBezTo>
                      <a:cubicBezTo>
                        <a:pt x="50" y="112"/>
                        <a:pt x="50" y="111"/>
                        <a:pt x="50" y="111"/>
                      </a:cubicBezTo>
                      <a:lnTo>
                        <a:pt x="50" y="111"/>
                      </a:lnTo>
                      <a:cubicBezTo>
                        <a:pt x="50" y="111"/>
                        <a:pt x="50" y="111"/>
                        <a:pt x="51" y="111"/>
                      </a:cubicBezTo>
                      <a:cubicBezTo>
                        <a:pt x="51" y="111"/>
                        <a:pt x="52" y="111"/>
                        <a:pt x="52" y="111"/>
                      </a:cubicBezTo>
                      <a:lnTo>
                        <a:pt x="52" y="111"/>
                      </a:lnTo>
                      <a:lnTo>
                        <a:pt x="53" y="111"/>
                      </a:lnTo>
                      <a:cubicBezTo>
                        <a:pt x="53" y="111"/>
                        <a:pt x="53" y="111"/>
                        <a:pt x="53" y="111"/>
                      </a:cubicBezTo>
                      <a:lnTo>
                        <a:pt x="53" y="111"/>
                      </a:lnTo>
                      <a:lnTo>
                        <a:pt x="53" y="111"/>
                      </a:lnTo>
                      <a:cubicBezTo>
                        <a:pt x="53" y="111"/>
                        <a:pt x="53" y="111"/>
                        <a:pt x="53" y="111"/>
                      </a:cubicBezTo>
                      <a:lnTo>
                        <a:pt x="54" y="111"/>
                      </a:lnTo>
                      <a:lnTo>
                        <a:pt x="54" y="111"/>
                      </a:lnTo>
                      <a:lnTo>
                        <a:pt x="54" y="111"/>
                      </a:lnTo>
                      <a:cubicBezTo>
                        <a:pt x="54" y="111"/>
                        <a:pt x="54" y="111"/>
                        <a:pt x="54" y="111"/>
                      </a:cubicBezTo>
                      <a:lnTo>
                        <a:pt x="54" y="111"/>
                      </a:lnTo>
                      <a:lnTo>
                        <a:pt x="54" y="111"/>
                      </a:lnTo>
                      <a:lnTo>
                        <a:pt x="55" y="111"/>
                      </a:lnTo>
                      <a:lnTo>
                        <a:pt x="55" y="111"/>
                      </a:lnTo>
                      <a:lnTo>
                        <a:pt x="55" y="111"/>
                      </a:lnTo>
                      <a:cubicBezTo>
                        <a:pt x="55" y="111"/>
                        <a:pt x="55" y="111"/>
                        <a:pt x="55" y="111"/>
                      </a:cubicBezTo>
                      <a:lnTo>
                        <a:pt x="55" y="111"/>
                      </a:lnTo>
                      <a:lnTo>
                        <a:pt x="56" y="111"/>
                      </a:lnTo>
                      <a:lnTo>
                        <a:pt x="56" y="111"/>
                      </a:lnTo>
                      <a:lnTo>
                        <a:pt x="56" y="111"/>
                      </a:lnTo>
                      <a:lnTo>
                        <a:pt x="140" y="111"/>
                      </a:lnTo>
                      <a:cubicBezTo>
                        <a:pt x="160" y="111"/>
                        <a:pt x="176" y="95"/>
                        <a:pt x="176" y="75"/>
                      </a:cubicBezTo>
                      <a:cubicBezTo>
                        <a:pt x="176" y="34"/>
                        <a:pt x="209" y="0"/>
                        <a:pt x="251" y="0"/>
                      </a:cubicBezTo>
                      <a:lnTo>
                        <a:pt x="273" y="0"/>
                      </a:lnTo>
                      <a:cubicBezTo>
                        <a:pt x="314" y="0"/>
                        <a:pt x="348" y="34"/>
                        <a:pt x="348" y="75"/>
                      </a:cubicBezTo>
                      <a:cubicBezTo>
                        <a:pt x="348" y="95"/>
                        <a:pt x="364" y="111"/>
                        <a:pt x="384" y="111"/>
                      </a:cubicBezTo>
                      <a:lnTo>
                        <a:pt x="467" y="111"/>
                      </a:lnTo>
                      <a:lnTo>
                        <a:pt x="468" y="111"/>
                      </a:lnTo>
                      <a:lnTo>
                        <a:pt x="468" y="111"/>
                      </a:lnTo>
                      <a:lnTo>
                        <a:pt x="468" y="111"/>
                      </a:lnTo>
                      <a:lnTo>
                        <a:pt x="468" y="111"/>
                      </a:lnTo>
                      <a:lnTo>
                        <a:pt x="468" y="111"/>
                      </a:lnTo>
                      <a:lnTo>
                        <a:pt x="468" y="111"/>
                      </a:lnTo>
                      <a:cubicBezTo>
                        <a:pt x="468" y="111"/>
                        <a:pt x="468" y="111"/>
                        <a:pt x="468" y="111"/>
                      </a:cubicBezTo>
                      <a:lnTo>
                        <a:pt x="469" y="111"/>
                      </a:lnTo>
                      <a:lnTo>
                        <a:pt x="469" y="111"/>
                      </a:lnTo>
                      <a:lnTo>
                        <a:pt x="469" y="111"/>
                      </a:lnTo>
                      <a:lnTo>
                        <a:pt x="469" y="111"/>
                      </a:lnTo>
                      <a:lnTo>
                        <a:pt x="469" y="111"/>
                      </a:lnTo>
                      <a:lnTo>
                        <a:pt x="469" y="111"/>
                      </a:lnTo>
                      <a:lnTo>
                        <a:pt x="469" y="111"/>
                      </a:lnTo>
                      <a:lnTo>
                        <a:pt x="469" y="111"/>
                      </a:lnTo>
                      <a:cubicBezTo>
                        <a:pt x="469" y="111"/>
                        <a:pt x="469" y="111"/>
                        <a:pt x="470" y="111"/>
                      </a:cubicBezTo>
                      <a:lnTo>
                        <a:pt x="470" y="111"/>
                      </a:lnTo>
                      <a:lnTo>
                        <a:pt x="470" y="111"/>
                      </a:lnTo>
                      <a:lnTo>
                        <a:pt x="470" y="111"/>
                      </a:lnTo>
                      <a:lnTo>
                        <a:pt x="470" y="111"/>
                      </a:lnTo>
                      <a:lnTo>
                        <a:pt x="470" y="111"/>
                      </a:lnTo>
                      <a:cubicBezTo>
                        <a:pt x="470" y="111"/>
                        <a:pt x="470" y="111"/>
                        <a:pt x="470" y="111"/>
                      </a:cubicBezTo>
                      <a:lnTo>
                        <a:pt x="470" y="111"/>
                      </a:lnTo>
                      <a:lnTo>
                        <a:pt x="471" y="111"/>
                      </a:lnTo>
                      <a:cubicBezTo>
                        <a:pt x="471" y="111"/>
                        <a:pt x="471" y="111"/>
                        <a:pt x="471" y="111"/>
                      </a:cubicBezTo>
                      <a:lnTo>
                        <a:pt x="471" y="111"/>
                      </a:lnTo>
                      <a:lnTo>
                        <a:pt x="471" y="111"/>
                      </a:lnTo>
                      <a:cubicBezTo>
                        <a:pt x="471" y="111"/>
                        <a:pt x="471" y="111"/>
                        <a:pt x="471" y="111"/>
                      </a:cubicBezTo>
                      <a:cubicBezTo>
                        <a:pt x="498" y="113"/>
                        <a:pt x="520" y="134"/>
                        <a:pt x="523" y="161"/>
                      </a:cubicBezTo>
                      <a:close/>
                      <a:moveTo>
                        <a:pt x="217" y="93"/>
                      </a:moveTo>
                      <a:cubicBezTo>
                        <a:pt x="219" y="116"/>
                        <a:pt x="238" y="134"/>
                        <a:pt x="262" y="134"/>
                      </a:cubicBezTo>
                      <a:cubicBezTo>
                        <a:pt x="285" y="134"/>
                        <a:pt x="304" y="116"/>
                        <a:pt x="306" y="93"/>
                      </a:cubicBezTo>
                      <a:cubicBezTo>
                        <a:pt x="307" y="90"/>
                        <a:pt x="307" y="86"/>
                        <a:pt x="307" y="82"/>
                      </a:cubicBezTo>
                      <a:cubicBezTo>
                        <a:pt x="307" y="57"/>
                        <a:pt x="287" y="36"/>
                        <a:pt x="262" y="36"/>
                      </a:cubicBezTo>
                      <a:cubicBezTo>
                        <a:pt x="236" y="36"/>
                        <a:pt x="216" y="57"/>
                        <a:pt x="216" y="82"/>
                      </a:cubicBezTo>
                      <a:cubicBezTo>
                        <a:pt x="216" y="86"/>
                        <a:pt x="216" y="90"/>
                        <a:pt x="217" y="93"/>
                      </a:cubicBezTo>
                      <a:close/>
                    </a:path>
                  </a:pathLst>
                </a:custGeom>
                <a:solidFill>
                  <a:srgbClr val="9F9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4" name="Rectangle 285"/>
                <p:cNvSpPr>
                  <a:spLocks noChangeArrowheads="1"/>
                </p:cNvSpPr>
                <p:nvPr/>
              </p:nvSpPr>
              <p:spPr bwMode="auto">
                <a:xfrm>
                  <a:off x="677863" y="2546350"/>
                  <a:ext cx="1587" cy="14287"/>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5" name="Rectangle 286"/>
                <p:cNvSpPr>
                  <a:spLocks noChangeArrowheads="1"/>
                </p:cNvSpPr>
                <p:nvPr/>
              </p:nvSpPr>
              <p:spPr bwMode="auto">
                <a:xfrm>
                  <a:off x="677863" y="2546350"/>
                  <a:ext cx="176212" cy="14287"/>
                </a:xfrm>
                <a:prstGeom prst="rect">
                  <a:avLst/>
                </a:prstGeom>
                <a:solidFill>
                  <a:srgbClr val="4B53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6" name="Freeform 287"/>
                <p:cNvSpPr>
                  <a:spLocks/>
                </p:cNvSpPr>
                <p:nvPr/>
              </p:nvSpPr>
              <p:spPr bwMode="auto">
                <a:xfrm>
                  <a:off x="677863" y="2513013"/>
                  <a:ext cx="0" cy="1587"/>
                </a:xfrm>
                <a:custGeom>
                  <a:avLst/>
                  <a:gdLst>
                    <a:gd name="T0" fmla="*/ 7 h 7"/>
                    <a:gd name="T1" fmla="*/ 0 h 7"/>
                    <a:gd name="T2" fmla="*/ 0 h 7"/>
                    <a:gd name="T3" fmla="*/ 1 h 7"/>
                    <a:gd name="T4" fmla="*/ 7 h 7"/>
                  </a:gdLst>
                  <a:ahLst/>
                  <a:cxnLst>
                    <a:cxn ang="0">
                      <a:pos x="0" y="T0"/>
                    </a:cxn>
                    <a:cxn ang="0">
                      <a:pos x="0" y="T1"/>
                    </a:cxn>
                    <a:cxn ang="0">
                      <a:pos x="0" y="T2"/>
                    </a:cxn>
                    <a:cxn ang="0">
                      <a:pos x="0" y="T3"/>
                    </a:cxn>
                    <a:cxn ang="0">
                      <a:pos x="0" y="T4"/>
                    </a:cxn>
                  </a:cxnLst>
                  <a:rect l="0" t="0" r="r" b="b"/>
                  <a:pathLst>
                    <a:path h="7">
                      <a:moveTo>
                        <a:pt x="0" y="7"/>
                      </a:moveTo>
                      <a:lnTo>
                        <a:pt x="0" y="0"/>
                      </a:lnTo>
                      <a:lnTo>
                        <a:pt x="0" y="0"/>
                      </a:lnTo>
                      <a:cubicBezTo>
                        <a:pt x="0" y="0"/>
                        <a:pt x="0" y="1"/>
                        <a:pt x="0" y="1"/>
                      </a:cubicBezTo>
                      <a:cubicBezTo>
                        <a:pt x="0" y="3"/>
                        <a:pt x="0" y="5"/>
                        <a:pt x="0" y="7"/>
                      </a:cubicBezTo>
                      <a:close/>
                    </a:path>
                  </a:pathLst>
                </a:custGeom>
                <a:solidFill>
                  <a:srgbClr val="ECB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7" name="Freeform 288"/>
                <p:cNvSpPr>
                  <a:spLocks/>
                </p:cNvSpPr>
                <p:nvPr/>
              </p:nvSpPr>
              <p:spPr bwMode="auto">
                <a:xfrm>
                  <a:off x="854075" y="2513013"/>
                  <a:ext cx="0" cy="6350"/>
                </a:xfrm>
                <a:custGeom>
                  <a:avLst/>
                  <a:gdLst>
                    <a:gd name="T0" fmla="*/ 1 w 1"/>
                    <a:gd name="T1" fmla="*/ 20 h 20"/>
                    <a:gd name="T2" fmla="*/ 1 w 1"/>
                    <a:gd name="T3" fmla="*/ 20 h 20"/>
                    <a:gd name="T4" fmla="*/ 1 w 1"/>
                    <a:gd name="T5" fmla="*/ 7 h 20"/>
                    <a:gd name="T6" fmla="*/ 0 w 1"/>
                    <a:gd name="T7" fmla="*/ 0 h 20"/>
                    <a:gd name="T8" fmla="*/ 1 w 1"/>
                    <a:gd name="T9" fmla="*/ 0 h 20"/>
                    <a:gd name="T10" fmla="*/ 1 w 1"/>
                    <a:gd name="T11" fmla="*/ 20 h 20"/>
                  </a:gdLst>
                  <a:ahLst/>
                  <a:cxnLst>
                    <a:cxn ang="0">
                      <a:pos x="T0" y="T1"/>
                    </a:cxn>
                    <a:cxn ang="0">
                      <a:pos x="T2" y="T3"/>
                    </a:cxn>
                    <a:cxn ang="0">
                      <a:pos x="T4" y="T5"/>
                    </a:cxn>
                    <a:cxn ang="0">
                      <a:pos x="T6" y="T7"/>
                    </a:cxn>
                    <a:cxn ang="0">
                      <a:pos x="T8" y="T9"/>
                    </a:cxn>
                    <a:cxn ang="0">
                      <a:pos x="T10" y="T11"/>
                    </a:cxn>
                  </a:cxnLst>
                  <a:rect l="0" t="0" r="r" b="b"/>
                  <a:pathLst>
                    <a:path w="1" h="20">
                      <a:moveTo>
                        <a:pt x="1" y="20"/>
                      </a:moveTo>
                      <a:lnTo>
                        <a:pt x="1" y="20"/>
                      </a:lnTo>
                      <a:lnTo>
                        <a:pt x="1" y="7"/>
                      </a:lnTo>
                      <a:cubicBezTo>
                        <a:pt x="1" y="4"/>
                        <a:pt x="1" y="2"/>
                        <a:pt x="0" y="0"/>
                      </a:cubicBezTo>
                      <a:lnTo>
                        <a:pt x="1" y="0"/>
                      </a:lnTo>
                      <a:lnTo>
                        <a:pt x="1" y="20"/>
                      </a:lnTo>
                      <a:close/>
                    </a:path>
                  </a:pathLst>
                </a:custGeom>
                <a:solidFill>
                  <a:srgbClr val="E3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8" name="Freeform 289"/>
                <p:cNvSpPr>
                  <a:spLocks/>
                </p:cNvSpPr>
                <p:nvPr/>
              </p:nvSpPr>
              <p:spPr bwMode="auto">
                <a:xfrm>
                  <a:off x="677863" y="2513013"/>
                  <a:ext cx="176212" cy="33337"/>
                </a:xfrm>
                <a:custGeom>
                  <a:avLst/>
                  <a:gdLst>
                    <a:gd name="T0" fmla="*/ 524 w 524"/>
                    <a:gd name="T1" fmla="*/ 99 h 99"/>
                    <a:gd name="T2" fmla="*/ 524 w 524"/>
                    <a:gd name="T3" fmla="*/ 99 h 99"/>
                    <a:gd name="T4" fmla="*/ 0 w 524"/>
                    <a:gd name="T5" fmla="*/ 99 h 99"/>
                    <a:gd name="T6" fmla="*/ 0 w 524"/>
                    <a:gd name="T7" fmla="*/ 7 h 99"/>
                    <a:gd name="T8" fmla="*/ 0 w 524"/>
                    <a:gd name="T9" fmla="*/ 1 h 99"/>
                    <a:gd name="T10" fmla="*/ 0 w 524"/>
                    <a:gd name="T11" fmla="*/ 0 h 99"/>
                    <a:gd name="T12" fmla="*/ 523 w 524"/>
                    <a:gd name="T13" fmla="*/ 0 h 99"/>
                    <a:gd name="T14" fmla="*/ 524 w 524"/>
                    <a:gd name="T15" fmla="*/ 7 h 99"/>
                    <a:gd name="T16" fmla="*/ 524 w 524"/>
                    <a:gd name="T17" fmla="*/ 20 h 99"/>
                    <a:gd name="T18" fmla="*/ 524 w 524"/>
                    <a:gd name="T1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99">
                      <a:moveTo>
                        <a:pt x="524" y="99"/>
                      </a:moveTo>
                      <a:lnTo>
                        <a:pt x="524" y="99"/>
                      </a:lnTo>
                      <a:lnTo>
                        <a:pt x="0" y="99"/>
                      </a:lnTo>
                      <a:lnTo>
                        <a:pt x="0" y="7"/>
                      </a:lnTo>
                      <a:cubicBezTo>
                        <a:pt x="0" y="5"/>
                        <a:pt x="0" y="3"/>
                        <a:pt x="0" y="1"/>
                      </a:cubicBezTo>
                      <a:cubicBezTo>
                        <a:pt x="0" y="1"/>
                        <a:pt x="0" y="0"/>
                        <a:pt x="0" y="0"/>
                      </a:cubicBezTo>
                      <a:lnTo>
                        <a:pt x="523" y="0"/>
                      </a:lnTo>
                      <a:cubicBezTo>
                        <a:pt x="524" y="2"/>
                        <a:pt x="524" y="4"/>
                        <a:pt x="524" y="7"/>
                      </a:cubicBezTo>
                      <a:lnTo>
                        <a:pt x="524" y="20"/>
                      </a:lnTo>
                      <a:lnTo>
                        <a:pt x="524" y="99"/>
                      </a:lnTo>
                      <a:close/>
                    </a:path>
                  </a:pathLst>
                </a:custGeom>
                <a:solidFill>
                  <a:srgbClr val="7275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9" name="Freeform 290"/>
                <p:cNvSpPr>
                  <a:spLocks/>
                </p:cNvSpPr>
                <p:nvPr/>
              </p:nvSpPr>
              <p:spPr bwMode="auto">
                <a:xfrm>
                  <a:off x="752475" y="2473325"/>
                  <a:ext cx="34925" cy="34925"/>
                </a:xfrm>
                <a:custGeom>
                  <a:avLst/>
                  <a:gdLst>
                    <a:gd name="T0" fmla="*/ 82 w 104"/>
                    <a:gd name="T1" fmla="*/ 0 h 104"/>
                    <a:gd name="T2" fmla="*/ 68 w 104"/>
                    <a:gd name="T3" fmla="*/ 13 h 104"/>
                    <a:gd name="T4" fmla="*/ 68 w 104"/>
                    <a:gd name="T5" fmla="*/ 67 h 104"/>
                    <a:gd name="T6" fmla="*/ 14 w 104"/>
                    <a:gd name="T7" fmla="*/ 67 h 104"/>
                    <a:gd name="T8" fmla="*/ 0 w 104"/>
                    <a:gd name="T9" fmla="*/ 81 h 104"/>
                    <a:gd name="T10" fmla="*/ 82 w 104"/>
                    <a:gd name="T11" fmla="*/ 81 h 104"/>
                    <a:gd name="T12" fmla="*/ 82 w 10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82" y="0"/>
                      </a:moveTo>
                      <a:lnTo>
                        <a:pt x="68" y="13"/>
                      </a:lnTo>
                      <a:cubicBezTo>
                        <a:pt x="83" y="28"/>
                        <a:pt x="83" y="53"/>
                        <a:pt x="68" y="67"/>
                      </a:cubicBezTo>
                      <a:cubicBezTo>
                        <a:pt x="53" y="83"/>
                        <a:pt x="29" y="83"/>
                        <a:pt x="14" y="67"/>
                      </a:cubicBezTo>
                      <a:lnTo>
                        <a:pt x="0" y="81"/>
                      </a:lnTo>
                      <a:cubicBezTo>
                        <a:pt x="22" y="104"/>
                        <a:pt x="59" y="104"/>
                        <a:pt x="82" y="81"/>
                      </a:cubicBezTo>
                      <a:cubicBezTo>
                        <a:pt x="104" y="59"/>
                        <a:pt x="104" y="22"/>
                        <a:pt x="82" y="0"/>
                      </a:cubicBezTo>
                      <a:close/>
                    </a:path>
                  </a:pathLst>
                </a:custGeom>
                <a:solidFill>
                  <a:srgbClr val="DC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20" name="Freeform 291"/>
                <p:cNvSpPr>
                  <a:spLocks/>
                </p:cNvSpPr>
                <p:nvPr/>
              </p:nvSpPr>
              <p:spPr bwMode="auto">
                <a:xfrm>
                  <a:off x="744538" y="2465388"/>
                  <a:ext cx="34925" cy="34925"/>
                </a:xfrm>
                <a:custGeom>
                  <a:avLst/>
                  <a:gdLst>
                    <a:gd name="T0" fmla="*/ 37 w 105"/>
                    <a:gd name="T1" fmla="*/ 36 h 104"/>
                    <a:gd name="T2" fmla="*/ 91 w 105"/>
                    <a:gd name="T3" fmla="*/ 36 h 104"/>
                    <a:gd name="T4" fmla="*/ 105 w 105"/>
                    <a:gd name="T5" fmla="*/ 23 h 104"/>
                    <a:gd name="T6" fmla="*/ 23 w 105"/>
                    <a:gd name="T7" fmla="*/ 23 h 104"/>
                    <a:gd name="T8" fmla="*/ 23 w 105"/>
                    <a:gd name="T9" fmla="*/ 104 h 104"/>
                    <a:gd name="T10" fmla="*/ 37 w 105"/>
                    <a:gd name="T11" fmla="*/ 91 h 104"/>
                    <a:gd name="T12" fmla="*/ 37 w 105"/>
                    <a:gd name="T13" fmla="*/ 36 h 104"/>
                  </a:gdLst>
                  <a:ahLst/>
                  <a:cxnLst>
                    <a:cxn ang="0">
                      <a:pos x="T0" y="T1"/>
                    </a:cxn>
                    <a:cxn ang="0">
                      <a:pos x="T2" y="T3"/>
                    </a:cxn>
                    <a:cxn ang="0">
                      <a:pos x="T4" y="T5"/>
                    </a:cxn>
                    <a:cxn ang="0">
                      <a:pos x="T6" y="T7"/>
                    </a:cxn>
                    <a:cxn ang="0">
                      <a:pos x="T8" y="T9"/>
                    </a:cxn>
                    <a:cxn ang="0">
                      <a:pos x="T10" y="T11"/>
                    </a:cxn>
                    <a:cxn ang="0">
                      <a:pos x="T12" y="T13"/>
                    </a:cxn>
                  </a:cxnLst>
                  <a:rect l="0" t="0" r="r" b="b"/>
                  <a:pathLst>
                    <a:path w="105" h="104">
                      <a:moveTo>
                        <a:pt x="37" y="36"/>
                      </a:moveTo>
                      <a:cubicBezTo>
                        <a:pt x="52" y="21"/>
                        <a:pt x="76" y="21"/>
                        <a:pt x="91" y="36"/>
                      </a:cubicBezTo>
                      <a:lnTo>
                        <a:pt x="105" y="23"/>
                      </a:lnTo>
                      <a:cubicBezTo>
                        <a:pt x="82" y="0"/>
                        <a:pt x="45" y="0"/>
                        <a:pt x="23" y="23"/>
                      </a:cubicBezTo>
                      <a:cubicBezTo>
                        <a:pt x="0" y="45"/>
                        <a:pt x="0" y="82"/>
                        <a:pt x="23" y="104"/>
                      </a:cubicBezTo>
                      <a:lnTo>
                        <a:pt x="37" y="91"/>
                      </a:lnTo>
                      <a:cubicBezTo>
                        <a:pt x="22" y="75"/>
                        <a:pt x="22" y="51"/>
                        <a:pt x="37" y="36"/>
                      </a:cubicBezTo>
                      <a:close/>
                    </a:path>
                  </a:pathLst>
                </a:custGeom>
                <a:solidFill>
                  <a:srgbClr val="ACA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grpSp>
      </p:grpSp>
    </p:spTree>
    <p:extLst>
      <p:ext uri="{BB962C8B-B14F-4D97-AF65-F5344CB8AC3E}">
        <p14:creationId xmlns:p14="http://schemas.microsoft.com/office/powerpoint/2010/main" val="428751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762" y="228646"/>
            <a:ext cx="8624888" cy="615553"/>
          </a:xfrm>
        </p:spPr>
        <p:txBody>
          <a:bodyPr vert="horz" wrap="square" lIns="0" tIns="0" rIns="0" bIns="0" rtlCol="0" anchor="t">
            <a:spAutoFit/>
          </a:bodyPr>
          <a:lstStyle/>
          <a:p>
            <a:r>
              <a:rPr lang="en-US" sz="2000" b="1" dirty="0">
                <a:solidFill>
                  <a:schemeClr val="tx2"/>
                </a:solidFill>
              </a:rPr>
              <a:t>Data Quality Checks and Validations for the Largest Global Providers of Insurance, Annuities &amp; Employee Benefit Programs </a:t>
            </a:r>
            <a:r>
              <a:rPr lang="en-US" sz="2000" b="1" dirty="0" smtClean="0">
                <a:solidFill>
                  <a:schemeClr val="tx2"/>
                </a:solidFill>
              </a:rPr>
              <a:t>(3/4)</a:t>
            </a:r>
            <a:endParaRPr lang="en-US" sz="2000" b="1" dirty="0">
              <a:solidFill>
                <a:schemeClr val="tx2"/>
              </a:solidFill>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3</a:t>
            </a:fld>
            <a:endParaRPr lang="en-US" dirty="0">
              <a:solidFill>
                <a:prstClr val="white"/>
              </a:solidFill>
            </a:endParaRPr>
          </a:p>
        </p:txBody>
      </p:sp>
      <p:sp>
        <p:nvSpPr>
          <p:cNvPr id="205" name="Rectangle 204"/>
          <p:cNvSpPr/>
          <p:nvPr/>
        </p:nvSpPr>
        <p:spPr>
          <a:xfrm>
            <a:off x="385762" y="887326"/>
            <a:ext cx="8410576" cy="28833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Solution Details</a:t>
            </a:r>
          </a:p>
        </p:txBody>
      </p:sp>
      <p:sp>
        <p:nvSpPr>
          <p:cNvPr id="207" name="Rectangle 206"/>
          <p:cNvSpPr/>
          <p:nvPr/>
        </p:nvSpPr>
        <p:spPr>
          <a:xfrm>
            <a:off x="385763" y="1173512"/>
            <a:ext cx="8410576" cy="3462486"/>
          </a:xfrm>
          <a:prstGeom prst="rect">
            <a:avLst/>
          </a:prstGeom>
        </p:spPr>
        <p:txBody>
          <a:bodyPr wrap="square" lIns="0" tIns="0" rIns="0" bIns="0">
            <a:spAutoFit/>
          </a:bodyPr>
          <a:lstStyle/>
          <a:p>
            <a:pPr defTabSz="685783" eaLnBrk="0" hangingPunct="0"/>
            <a:endParaRPr lang="en-US" sz="900" dirty="0" smtClean="0">
              <a:solidFill>
                <a:srgbClr val="141414"/>
              </a:solidFill>
              <a:latin typeface="Calibri" panose="020F0502020204030204" pitchFamily="34" charset="0"/>
              <a:ea typeface="ＭＳ Ｐゴシック" pitchFamily="-12" charset="-128"/>
              <a:cs typeface="ＭＳ Ｐゴシック" pitchFamily="-12" charset="-128"/>
            </a:endParaRP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The </a:t>
            </a:r>
            <a:r>
              <a:rPr lang="en-US" sz="900" dirty="0">
                <a:solidFill>
                  <a:srgbClr val="141414"/>
                </a:solidFill>
                <a:latin typeface="Calibri" panose="020F0502020204030204" pitchFamily="34" charset="0"/>
                <a:ea typeface="ＭＳ Ｐゴシック" pitchFamily="-12" charset="-128"/>
                <a:cs typeface="ＭＳ Ｐゴシック" pitchFamily="-12" charset="-128"/>
              </a:rPr>
              <a:t>Data Quality process for any file pair of Control file and Data File has the following steps</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t>
            </a:r>
          </a:p>
          <a:p>
            <a:pPr defTabSz="685783" eaLnBrk="0" hangingPunct="0"/>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 </a:t>
            </a:r>
            <a:r>
              <a:rPr lang="en-US" sz="900" dirty="0">
                <a:solidFill>
                  <a:srgbClr val="141414"/>
                </a:solidFill>
                <a:latin typeface="Calibri" panose="020F0502020204030204" pitchFamily="34" charset="0"/>
                <a:ea typeface="ＭＳ Ｐゴシック" pitchFamily="-12" charset="-128"/>
                <a:cs typeface="ＭＳ Ｐゴシック" pitchFamily="-12" charset="-128"/>
              </a:rPr>
              <a:t>Pre Wrapper shell script is triggered by completion of a big data/MFT job which creates respective trigger file and control files source-system wise as  .trg (for LIFECOMM),.CTL (for IWIN,TOGAS,MANUAL). Respective entries of the each files are inserted in Oracle table (i.e. T_FRST_CTL) after completion of file-load in BigData platform by BigData team.</a:t>
            </a: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The </a:t>
            </a:r>
            <a:r>
              <a:rPr lang="en-US" sz="900" dirty="0">
                <a:solidFill>
                  <a:srgbClr val="141414"/>
                </a:solidFill>
                <a:latin typeface="Calibri" panose="020F0502020204030204" pitchFamily="34" charset="0"/>
                <a:ea typeface="ＭＳ Ｐゴシック" pitchFamily="-12" charset="-128"/>
                <a:cs typeface="ＭＳ Ｐゴシック" pitchFamily="-12" charset="-128"/>
              </a:rPr>
              <a:t>control files generated/supplied by the Big Data/MFT team with name format .trg (for LIFECOMM),.CTL (for IWIN,TOGAS,MANUAL) shall contain Latest Data file and Control file names.</a:t>
            </a: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 </a:t>
            </a:r>
            <a:r>
              <a:rPr lang="en-US" sz="900" dirty="0">
                <a:solidFill>
                  <a:srgbClr val="141414"/>
                </a:solidFill>
                <a:latin typeface="Calibri" panose="020F0502020204030204" pitchFamily="34" charset="0"/>
                <a:ea typeface="ＭＳ Ｐゴシック" pitchFamily="-12" charset="-128"/>
                <a:cs typeface="ＭＳ Ｐゴシック" pitchFamily="-12" charset="-128"/>
              </a:rPr>
              <a:t>script (i.e. DQ_EVFIRST_WrapperPreProcessor_&lt;source-system&gt;_&lt;country-code&gt;.sh) contained in a preparatory source-system specific workflow would read and extract data file and control file names from the control files residing in HDFS file system, extract base file names and other Metadata information from DQ_EVFIRST_Source_File_Metadata_Static.csv residing in IDQ Server and join them with the Oracle table (i.e. T_FRST_CTL) to generate the master  runtime source-system wise (i.e. DQ_EVFIRST_Source_File_Metadata_&lt;source-system&gt;_RunTime.csv) and update the Oracle table (T_FRST_CTL) with status as “DQ_Running”</a:t>
            </a: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 </a:t>
            </a:r>
            <a:r>
              <a:rPr lang="en-US" sz="900" dirty="0">
                <a:solidFill>
                  <a:srgbClr val="141414"/>
                </a:solidFill>
                <a:latin typeface="Calibri" panose="020F0502020204030204" pitchFamily="34" charset="0"/>
                <a:ea typeface="ＭＳ Ｐゴシック" pitchFamily="-12" charset="-128"/>
                <a:cs typeface="ＭＳ Ｐゴシック" pitchFamily="-12" charset="-128"/>
              </a:rPr>
              <a:t>wrapper  script (i.e.  DQ_EVFIRST_Wrapper&lt;source-system&gt;FileValidationWorkflow.sh) would be executed which would read the  master runtime, respective base param files w.r.t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30+ file-formats  </a:t>
            </a:r>
            <a:r>
              <a:rPr lang="en-US" sz="900" dirty="0">
                <a:solidFill>
                  <a:srgbClr val="141414"/>
                </a:solidFill>
                <a:latin typeface="Calibri" panose="020F0502020204030204" pitchFamily="34" charset="0"/>
                <a:ea typeface="ＭＳ Ｐゴシック" pitchFamily="-12" charset="-128"/>
                <a:cs typeface="ＭＳ Ｐゴシック" pitchFamily="-12" charset="-128"/>
              </a:rPr>
              <a:t>to generate runtime, parameter-file for each source-files. and create an entry in a, done file and invoke the respective DQ processing of each file belonging to DQ_EVFIRST_Source_File_Metadata_&lt;source-system&gt;_RunTime.csv sequentially. And also invoke the post-processing script which compare the .done file and runtime entry count and check for the match in count, if matched, then moved all the files generated by wrapper-script moved to Archieve-folder in IDQ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server</a:t>
            </a: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The </a:t>
            </a:r>
            <a:r>
              <a:rPr lang="en-US" sz="900" dirty="0">
                <a:solidFill>
                  <a:srgbClr val="141414"/>
                </a:solidFill>
                <a:latin typeface="Calibri" panose="020F0502020204030204" pitchFamily="34" charset="0"/>
                <a:ea typeface="ＭＳ Ｐゴシック" pitchFamily="-12" charset="-128"/>
                <a:cs typeface="ＭＳ Ｐゴシック" pitchFamily="-12" charset="-128"/>
              </a:rPr>
              <a:t>respective workflows would be executed for each source-file belonging to as per the sequential entries made in the DQ_EVFIRST_Source_File_Metadata_&lt;source-system&gt;_RunTime.csv file. The steps followed in the workflow are mentioned below:</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•Control </a:t>
            </a:r>
            <a:r>
              <a:rPr lang="en-US" sz="900" dirty="0">
                <a:solidFill>
                  <a:srgbClr val="141414"/>
                </a:solidFill>
                <a:latin typeface="Calibri" panose="020F0502020204030204" pitchFamily="34" charset="0"/>
                <a:ea typeface="ＭＳ Ｐゴシック" pitchFamily="-12" charset="-128"/>
                <a:cs typeface="ＭＳ Ｐゴシック" pitchFamily="-12" charset="-128"/>
              </a:rPr>
              <a:t>File check mapping would validate the record count, other attribute level counts and attribute level summation mentioned in the control file applicable for the respective Data file for that particular file format of the Batch/LOB/Product/Batch System. On mapping completion error files will be generated in case of errors.</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•Row </a:t>
            </a:r>
            <a:r>
              <a:rPr lang="en-US" sz="900" dirty="0">
                <a:solidFill>
                  <a:srgbClr val="141414"/>
                </a:solidFill>
                <a:latin typeface="Calibri" panose="020F0502020204030204" pitchFamily="34" charset="0"/>
                <a:ea typeface="ＭＳ Ｐゴシック" pitchFamily="-12" charset="-128"/>
                <a:cs typeface="ＭＳ Ｐゴシック" pitchFamily="-12" charset="-128"/>
              </a:rPr>
              <a:t>Validation mapping would validate each row of the data file against the validation logic. This mapping will check for </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err="1" smtClean="0">
                <a:solidFill>
                  <a:srgbClr val="141414"/>
                </a:solidFill>
                <a:latin typeface="Calibri" panose="020F0502020204030204" pitchFamily="34" charset="0"/>
                <a:ea typeface="ＭＳ Ｐゴシック" pitchFamily="-12" charset="-128"/>
                <a:cs typeface="ＭＳ Ｐゴシック" pitchFamily="-12" charset="-128"/>
              </a:rPr>
              <a:t>i</a:t>
            </a:r>
            <a:r>
              <a:rPr lang="en-US" sz="900" dirty="0">
                <a:solidFill>
                  <a:srgbClr val="141414"/>
                </a:solidFill>
                <a:latin typeface="Calibri" panose="020F0502020204030204" pitchFamily="34" charset="0"/>
                <a:ea typeface="ＭＳ Ｐゴシック" pitchFamily="-12" charset="-128"/>
                <a:cs typeface="ＭＳ Ｐゴシック" pitchFamily="-12" charset="-128"/>
              </a:rPr>
              <a:t>.	MMF: Unique Values and Null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Check</a:t>
            </a:r>
          </a:p>
          <a:p>
            <a:pPr defTabSz="685783" eaLnBrk="0" hangingPunct="0"/>
            <a:r>
              <a:rPr lang="en-US" sz="900" dirty="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ii</a:t>
            </a:r>
            <a:r>
              <a:rPr lang="en-US" sz="900" dirty="0">
                <a:solidFill>
                  <a:srgbClr val="141414"/>
                </a:solidFill>
                <a:latin typeface="Calibri" panose="020F0502020204030204" pitchFamily="34" charset="0"/>
                <a:ea typeface="ＭＳ Ｐゴシック" pitchFamily="-12" charset="-128"/>
                <a:cs typeface="ＭＳ Ｐゴシック" pitchFamily="-12" charset="-128"/>
              </a:rPr>
              <a:t>.	MDT: DataType and Date Format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Check</a:t>
            </a:r>
          </a:p>
          <a:p>
            <a:pPr defTabSz="685783" eaLnBrk="0" hangingPunct="0"/>
            <a:r>
              <a:rPr lang="en-US" sz="900" dirty="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iii</a:t>
            </a:r>
            <a:r>
              <a:rPr lang="en-US" sz="900" dirty="0">
                <a:solidFill>
                  <a:srgbClr val="141414"/>
                </a:solidFill>
                <a:latin typeface="Calibri" panose="020F0502020204030204" pitchFamily="34" charset="0"/>
                <a:ea typeface="ＭＳ Ｐゴシック" pitchFamily="-12" charset="-128"/>
                <a:cs typeface="ＭＳ Ｐゴシック" pitchFamily="-12" charset="-128"/>
              </a:rPr>
              <a:t>.	MLV: List of Allowable Values</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iv</a:t>
            </a:r>
            <a:r>
              <a:rPr lang="en-US" sz="900" dirty="0">
                <a:solidFill>
                  <a:srgbClr val="141414"/>
                </a:solidFill>
                <a:latin typeface="Calibri" panose="020F0502020204030204" pitchFamily="34" charset="0"/>
                <a:ea typeface="ＭＳ Ｐゴシック" pitchFamily="-12" charset="-128"/>
                <a:cs typeface="ＭＳ Ｐゴシック" pitchFamily="-12" charset="-128"/>
              </a:rPr>
              <a:t>.	MV: Constant Value or Numeric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Values</a:t>
            </a:r>
          </a:p>
          <a:p>
            <a:pPr marL="171446" indent="-171446" defTabSz="685783" eaLnBrk="0" hangingPunct="0">
              <a:buFont typeface="Arial" panose="020B0604020202020204" pitchFamily="34" charset="0"/>
              <a:buChar char="•"/>
            </a:pP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p:txBody>
      </p:sp>
      <p:grpSp>
        <p:nvGrpSpPr>
          <p:cNvPr id="81" name="Group 80"/>
          <p:cNvGrpSpPr/>
          <p:nvPr/>
        </p:nvGrpSpPr>
        <p:grpSpPr>
          <a:xfrm>
            <a:off x="8207814" y="765983"/>
            <a:ext cx="508168" cy="508168"/>
            <a:chOff x="439738" y="2370138"/>
            <a:chExt cx="649287" cy="649287"/>
          </a:xfrm>
        </p:grpSpPr>
        <p:sp>
          <p:nvSpPr>
            <p:cNvPr id="82" name="AutoShape 254"/>
            <p:cNvSpPr>
              <a:spLocks noChangeAspect="1" noChangeArrowheads="1" noTextEdit="1"/>
            </p:cNvSpPr>
            <p:nvPr/>
          </p:nvSpPr>
          <p:spPr bwMode="auto">
            <a:xfrm>
              <a:off x="439738" y="2370138"/>
              <a:ext cx="64928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83" name="Group 82"/>
            <p:cNvGrpSpPr/>
            <p:nvPr/>
          </p:nvGrpSpPr>
          <p:grpSpPr>
            <a:xfrm>
              <a:off x="452438" y="2382838"/>
              <a:ext cx="628650" cy="628650"/>
              <a:chOff x="452438" y="2382838"/>
              <a:chExt cx="628650" cy="628650"/>
            </a:xfrm>
          </p:grpSpPr>
          <p:sp>
            <p:nvSpPr>
              <p:cNvPr id="84" name="Freeform 256"/>
              <p:cNvSpPr>
                <a:spLocks/>
              </p:cNvSpPr>
              <p:nvPr/>
            </p:nvSpPr>
            <p:spPr bwMode="auto">
              <a:xfrm>
                <a:off x="452438" y="2382838"/>
                <a:ext cx="628650" cy="628650"/>
              </a:xfrm>
              <a:custGeom>
                <a:avLst/>
                <a:gdLst>
                  <a:gd name="T0" fmla="*/ 1862 w 1862"/>
                  <a:gd name="T1" fmla="*/ 931 h 1862"/>
                  <a:gd name="T2" fmla="*/ 1862 w 1862"/>
                  <a:gd name="T3" fmla="*/ 938 h 1862"/>
                  <a:gd name="T4" fmla="*/ 1857 w 1862"/>
                  <a:gd name="T5" fmla="*/ 1026 h 1862"/>
                  <a:gd name="T6" fmla="*/ 1158 w 1862"/>
                  <a:gd name="T7" fmla="*/ 1834 h 1862"/>
                  <a:gd name="T8" fmla="*/ 931 w 1862"/>
                  <a:gd name="T9" fmla="*/ 1862 h 1862"/>
                  <a:gd name="T10" fmla="*/ 750 w 1862"/>
                  <a:gd name="T11" fmla="*/ 1844 h 1862"/>
                  <a:gd name="T12" fmla="*/ 688 w 1862"/>
                  <a:gd name="T13" fmla="*/ 1830 h 1862"/>
                  <a:gd name="T14" fmla="*/ 673 w 1862"/>
                  <a:gd name="T15" fmla="*/ 1826 h 1862"/>
                  <a:gd name="T16" fmla="*/ 0 w 1862"/>
                  <a:gd name="T17" fmla="*/ 931 h 1862"/>
                  <a:gd name="T18" fmla="*/ 931 w 1862"/>
                  <a:gd name="T19" fmla="*/ 0 h 1862"/>
                  <a:gd name="T20" fmla="*/ 1844 w 1862"/>
                  <a:gd name="T21" fmla="*/ 746 h 1862"/>
                  <a:gd name="T22" fmla="*/ 1857 w 1862"/>
                  <a:gd name="T23" fmla="*/ 835 h 1862"/>
                  <a:gd name="T24" fmla="*/ 1862 w 1862"/>
                  <a:gd name="T25" fmla="*/ 931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2" h="1862">
                    <a:moveTo>
                      <a:pt x="1862" y="931"/>
                    </a:moveTo>
                    <a:lnTo>
                      <a:pt x="1862" y="938"/>
                    </a:lnTo>
                    <a:cubicBezTo>
                      <a:pt x="1862" y="968"/>
                      <a:pt x="1860" y="997"/>
                      <a:pt x="1857" y="1026"/>
                    </a:cubicBezTo>
                    <a:cubicBezTo>
                      <a:pt x="1817" y="1420"/>
                      <a:pt x="1533" y="1741"/>
                      <a:pt x="1158" y="1834"/>
                    </a:cubicBezTo>
                    <a:cubicBezTo>
                      <a:pt x="1085" y="1853"/>
                      <a:pt x="1009" y="1862"/>
                      <a:pt x="931" y="1862"/>
                    </a:cubicBezTo>
                    <a:cubicBezTo>
                      <a:pt x="869" y="1862"/>
                      <a:pt x="809" y="1856"/>
                      <a:pt x="750" y="1844"/>
                    </a:cubicBezTo>
                    <a:cubicBezTo>
                      <a:pt x="729" y="1840"/>
                      <a:pt x="709" y="1836"/>
                      <a:pt x="688" y="1830"/>
                    </a:cubicBezTo>
                    <a:cubicBezTo>
                      <a:pt x="683" y="1829"/>
                      <a:pt x="678" y="1827"/>
                      <a:pt x="673" y="1826"/>
                    </a:cubicBezTo>
                    <a:cubicBezTo>
                      <a:pt x="284" y="1714"/>
                      <a:pt x="0" y="1356"/>
                      <a:pt x="0" y="931"/>
                    </a:cubicBezTo>
                    <a:cubicBezTo>
                      <a:pt x="0" y="417"/>
                      <a:pt x="417" y="0"/>
                      <a:pt x="931" y="0"/>
                    </a:cubicBezTo>
                    <a:cubicBezTo>
                      <a:pt x="1382" y="0"/>
                      <a:pt x="1758" y="321"/>
                      <a:pt x="1844" y="746"/>
                    </a:cubicBezTo>
                    <a:cubicBezTo>
                      <a:pt x="1850" y="775"/>
                      <a:pt x="1854" y="805"/>
                      <a:pt x="1857" y="835"/>
                    </a:cubicBezTo>
                    <a:cubicBezTo>
                      <a:pt x="1861" y="867"/>
                      <a:pt x="1862" y="899"/>
                      <a:pt x="1862" y="93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5" name="Freeform 257"/>
              <p:cNvSpPr>
                <a:spLocks/>
              </p:cNvSpPr>
              <p:nvPr/>
            </p:nvSpPr>
            <p:spPr bwMode="auto">
              <a:xfrm>
                <a:off x="600075" y="2519363"/>
                <a:ext cx="481012" cy="492125"/>
              </a:xfrm>
              <a:custGeom>
                <a:avLst/>
                <a:gdLst>
                  <a:gd name="T0" fmla="*/ 495 w 1426"/>
                  <a:gd name="T1" fmla="*/ 1458 h 1458"/>
                  <a:gd name="T2" fmla="*/ 314 w 1426"/>
                  <a:gd name="T3" fmla="*/ 1440 h 1458"/>
                  <a:gd name="T4" fmla="*/ 252 w 1426"/>
                  <a:gd name="T5" fmla="*/ 1426 h 1458"/>
                  <a:gd name="T6" fmla="*/ 0 w 1426"/>
                  <a:gd name="T7" fmla="*/ 1163 h 1458"/>
                  <a:gd name="T8" fmla="*/ 981 w 1426"/>
                  <a:gd name="T9" fmla="*/ 1163 h 1458"/>
                  <a:gd name="T10" fmla="*/ 981 w 1426"/>
                  <a:gd name="T11" fmla="*/ 0 h 1458"/>
                  <a:gd name="T12" fmla="*/ 785 w 1426"/>
                  <a:gd name="T13" fmla="*/ 0 h 1458"/>
                  <a:gd name="T14" fmla="*/ 981 w 1426"/>
                  <a:gd name="T15" fmla="*/ 0 h 1458"/>
                  <a:gd name="T16" fmla="*/ 1426 w 1426"/>
                  <a:gd name="T17" fmla="*/ 534 h 1458"/>
                  <a:gd name="T18" fmla="*/ 1421 w 1426"/>
                  <a:gd name="T19" fmla="*/ 622 h 1458"/>
                  <a:gd name="T20" fmla="*/ 722 w 1426"/>
                  <a:gd name="T21" fmla="*/ 1430 h 1458"/>
                  <a:gd name="T22" fmla="*/ 495 w 1426"/>
                  <a:gd name="T23" fmla="*/ 1458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6" h="1458">
                    <a:moveTo>
                      <a:pt x="495" y="1458"/>
                    </a:moveTo>
                    <a:cubicBezTo>
                      <a:pt x="433" y="1458"/>
                      <a:pt x="373" y="1452"/>
                      <a:pt x="314" y="1440"/>
                    </a:cubicBezTo>
                    <a:cubicBezTo>
                      <a:pt x="293" y="1436"/>
                      <a:pt x="273" y="1432"/>
                      <a:pt x="252" y="1426"/>
                    </a:cubicBezTo>
                    <a:cubicBezTo>
                      <a:pt x="113" y="1270"/>
                      <a:pt x="12" y="1163"/>
                      <a:pt x="0" y="1163"/>
                    </a:cubicBezTo>
                    <a:lnTo>
                      <a:pt x="981" y="1163"/>
                    </a:lnTo>
                    <a:lnTo>
                      <a:pt x="981" y="0"/>
                    </a:lnTo>
                    <a:lnTo>
                      <a:pt x="785" y="0"/>
                    </a:lnTo>
                    <a:lnTo>
                      <a:pt x="981" y="0"/>
                    </a:lnTo>
                    <a:cubicBezTo>
                      <a:pt x="981" y="11"/>
                      <a:pt x="1184" y="253"/>
                      <a:pt x="1426" y="534"/>
                    </a:cubicBezTo>
                    <a:cubicBezTo>
                      <a:pt x="1426" y="564"/>
                      <a:pt x="1424" y="593"/>
                      <a:pt x="1421" y="622"/>
                    </a:cubicBezTo>
                    <a:cubicBezTo>
                      <a:pt x="1381" y="1016"/>
                      <a:pt x="1097" y="1337"/>
                      <a:pt x="722" y="1430"/>
                    </a:cubicBezTo>
                    <a:cubicBezTo>
                      <a:pt x="649" y="1449"/>
                      <a:pt x="573" y="1458"/>
                      <a:pt x="495" y="1458"/>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86" name="Group 85"/>
              <p:cNvGrpSpPr/>
              <p:nvPr/>
            </p:nvGrpSpPr>
            <p:grpSpPr>
              <a:xfrm>
                <a:off x="600075" y="2459038"/>
                <a:ext cx="331787" cy="452437"/>
                <a:chOff x="600075" y="2459038"/>
                <a:chExt cx="331787" cy="452437"/>
              </a:xfrm>
            </p:grpSpPr>
            <p:sp>
              <p:nvSpPr>
                <p:cNvPr id="87" name="Rectangle 258"/>
                <p:cNvSpPr>
                  <a:spLocks noChangeArrowheads="1"/>
                </p:cNvSpPr>
                <p:nvPr/>
              </p:nvSpPr>
              <p:spPr bwMode="auto">
                <a:xfrm>
                  <a:off x="600075" y="2519363"/>
                  <a:ext cx="331787" cy="392112"/>
                </a:xfrm>
                <a:prstGeom prst="rect">
                  <a:avLst/>
                </a:prstGeom>
                <a:solidFill>
                  <a:srgbClr val="1029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8" name="Freeform 259"/>
                <p:cNvSpPr>
                  <a:spLocks/>
                </p:cNvSpPr>
                <p:nvPr/>
              </p:nvSpPr>
              <p:spPr bwMode="auto">
                <a:xfrm>
                  <a:off x="614363" y="2527300"/>
                  <a:ext cx="303212" cy="369887"/>
                </a:xfrm>
                <a:custGeom>
                  <a:avLst/>
                  <a:gdLst>
                    <a:gd name="T0" fmla="*/ 899 w 899"/>
                    <a:gd name="T1" fmla="*/ 0 h 1094"/>
                    <a:gd name="T2" fmla="*/ 899 w 899"/>
                    <a:gd name="T3" fmla="*/ 1094 h 1094"/>
                    <a:gd name="T4" fmla="*/ 191 w 899"/>
                    <a:gd name="T5" fmla="*/ 1094 h 1094"/>
                    <a:gd name="T6" fmla="*/ 0 w 899"/>
                    <a:gd name="T7" fmla="*/ 903 h 1094"/>
                    <a:gd name="T8" fmla="*/ 0 w 899"/>
                    <a:gd name="T9" fmla="*/ 0 h 1094"/>
                    <a:gd name="T10" fmla="*/ 899 w 899"/>
                    <a:gd name="T11" fmla="*/ 0 h 1094"/>
                  </a:gdLst>
                  <a:ahLst/>
                  <a:cxnLst>
                    <a:cxn ang="0">
                      <a:pos x="T0" y="T1"/>
                    </a:cxn>
                    <a:cxn ang="0">
                      <a:pos x="T2" y="T3"/>
                    </a:cxn>
                    <a:cxn ang="0">
                      <a:pos x="T4" y="T5"/>
                    </a:cxn>
                    <a:cxn ang="0">
                      <a:pos x="T6" y="T7"/>
                    </a:cxn>
                    <a:cxn ang="0">
                      <a:pos x="T8" y="T9"/>
                    </a:cxn>
                    <a:cxn ang="0">
                      <a:pos x="T10" y="T11"/>
                    </a:cxn>
                  </a:cxnLst>
                  <a:rect l="0" t="0" r="r" b="b"/>
                  <a:pathLst>
                    <a:path w="899" h="1094">
                      <a:moveTo>
                        <a:pt x="899" y="0"/>
                      </a:moveTo>
                      <a:lnTo>
                        <a:pt x="899" y="1094"/>
                      </a:lnTo>
                      <a:lnTo>
                        <a:pt x="191" y="1094"/>
                      </a:lnTo>
                      <a:lnTo>
                        <a:pt x="0" y="903"/>
                      </a:lnTo>
                      <a:lnTo>
                        <a:pt x="0" y="0"/>
                      </a:lnTo>
                      <a:lnTo>
                        <a:pt x="899" y="0"/>
                      </a:lnTo>
                      <a:close/>
                    </a:path>
                  </a:pathLst>
                </a:cu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9" name="Freeform 260"/>
                <p:cNvSpPr>
                  <a:spLocks/>
                </p:cNvSpPr>
                <p:nvPr/>
              </p:nvSpPr>
              <p:spPr bwMode="auto">
                <a:xfrm>
                  <a:off x="614363" y="2832100"/>
                  <a:ext cx="63500" cy="65087"/>
                </a:xfrm>
                <a:custGeom>
                  <a:avLst/>
                  <a:gdLst>
                    <a:gd name="T0" fmla="*/ 0 w 191"/>
                    <a:gd name="T1" fmla="*/ 0 h 191"/>
                    <a:gd name="T2" fmla="*/ 191 w 191"/>
                    <a:gd name="T3" fmla="*/ 191 h 191"/>
                    <a:gd name="T4" fmla="*/ 191 w 191"/>
                    <a:gd name="T5" fmla="*/ 0 h 191"/>
                    <a:gd name="T6" fmla="*/ 0 w 191"/>
                    <a:gd name="T7" fmla="*/ 0 h 191"/>
                  </a:gdLst>
                  <a:ahLst/>
                  <a:cxnLst>
                    <a:cxn ang="0">
                      <a:pos x="T0" y="T1"/>
                    </a:cxn>
                    <a:cxn ang="0">
                      <a:pos x="T2" y="T3"/>
                    </a:cxn>
                    <a:cxn ang="0">
                      <a:pos x="T4" y="T5"/>
                    </a:cxn>
                    <a:cxn ang="0">
                      <a:pos x="T6" y="T7"/>
                    </a:cxn>
                  </a:cxnLst>
                  <a:rect l="0" t="0" r="r" b="b"/>
                  <a:pathLst>
                    <a:path w="191" h="191">
                      <a:moveTo>
                        <a:pt x="0" y="0"/>
                      </a:moveTo>
                      <a:lnTo>
                        <a:pt x="191" y="191"/>
                      </a:lnTo>
                      <a:lnTo>
                        <a:pt x="19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0" name="Freeform 261"/>
                <p:cNvSpPr>
                  <a:spLocks/>
                </p:cNvSpPr>
                <p:nvPr/>
              </p:nvSpPr>
              <p:spPr bwMode="auto">
                <a:xfrm>
                  <a:off x="677863" y="2832100"/>
                  <a:ext cx="65087" cy="65087"/>
                </a:xfrm>
                <a:custGeom>
                  <a:avLst/>
                  <a:gdLst>
                    <a:gd name="T0" fmla="*/ 192 w 192"/>
                    <a:gd name="T1" fmla="*/ 191 h 191"/>
                    <a:gd name="T2" fmla="*/ 0 w 192"/>
                    <a:gd name="T3" fmla="*/ 191 h 191"/>
                    <a:gd name="T4" fmla="*/ 0 w 192"/>
                    <a:gd name="T5" fmla="*/ 0 h 191"/>
                    <a:gd name="T6" fmla="*/ 192 w 192"/>
                    <a:gd name="T7" fmla="*/ 191 h 191"/>
                  </a:gdLst>
                  <a:ahLst/>
                  <a:cxnLst>
                    <a:cxn ang="0">
                      <a:pos x="T0" y="T1"/>
                    </a:cxn>
                    <a:cxn ang="0">
                      <a:pos x="T2" y="T3"/>
                    </a:cxn>
                    <a:cxn ang="0">
                      <a:pos x="T4" y="T5"/>
                    </a:cxn>
                    <a:cxn ang="0">
                      <a:pos x="T6" y="T7"/>
                    </a:cxn>
                  </a:cxnLst>
                  <a:rect l="0" t="0" r="r" b="b"/>
                  <a:pathLst>
                    <a:path w="192" h="191">
                      <a:moveTo>
                        <a:pt x="192" y="191"/>
                      </a:moveTo>
                      <a:lnTo>
                        <a:pt x="0" y="191"/>
                      </a:lnTo>
                      <a:lnTo>
                        <a:pt x="0" y="0"/>
                      </a:lnTo>
                      <a:lnTo>
                        <a:pt x="192" y="191"/>
                      </a:lnTo>
                      <a:close/>
                    </a:path>
                  </a:pathLst>
                </a:custGeom>
                <a:solidFill>
                  <a:srgbClr val="CFC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1" name="Rectangle 262"/>
                <p:cNvSpPr>
                  <a:spLocks noChangeArrowheads="1"/>
                </p:cNvSpPr>
                <p:nvPr/>
              </p:nvSpPr>
              <p:spPr bwMode="auto">
                <a:xfrm>
                  <a:off x="742950" y="2620963"/>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2" name="Rectangle 263"/>
                <p:cNvSpPr>
                  <a:spLocks noChangeArrowheads="1"/>
                </p:cNvSpPr>
                <p:nvPr/>
              </p:nvSpPr>
              <p:spPr bwMode="auto">
                <a:xfrm>
                  <a:off x="742950" y="2663825"/>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3" name="Rectangle 264"/>
                <p:cNvSpPr>
                  <a:spLocks noChangeArrowheads="1"/>
                </p:cNvSpPr>
                <p:nvPr/>
              </p:nvSpPr>
              <p:spPr bwMode="auto">
                <a:xfrm>
                  <a:off x="742950" y="2738438"/>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4" name="Rectangle 265"/>
                <p:cNvSpPr>
                  <a:spLocks noChangeArrowheads="1"/>
                </p:cNvSpPr>
                <p:nvPr/>
              </p:nvSpPr>
              <p:spPr bwMode="auto">
                <a:xfrm>
                  <a:off x="742950" y="2784475"/>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5" name="Freeform 266"/>
                <p:cNvSpPr>
                  <a:spLocks noEditPoints="1"/>
                </p:cNvSpPr>
                <p:nvPr/>
              </p:nvSpPr>
              <p:spPr bwMode="auto">
                <a:xfrm>
                  <a:off x="627063" y="2606675"/>
                  <a:ext cx="84137" cy="85725"/>
                </a:xfrm>
                <a:custGeom>
                  <a:avLst/>
                  <a:gdLst>
                    <a:gd name="T0" fmla="*/ 43 w 252"/>
                    <a:gd name="T1" fmla="*/ 43 h 252"/>
                    <a:gd name="T2" fmla="*/ 209 w 252"/>
                    <a:gd name="T3" fmla="*/ 43 h 252"/>
                    <a:gd name="T4" fmla="*/ 209 w 252"/>
                    <a:gd name="T5" fmla="*/ 209 h 252"/>
                    <a:gd name="T6" fmla="*/ 43 w 252"/>
                    <a:gd name="T7" fmla="*/ 209 h 252"/>
                    <a:gd name="T8" fmla="*/ 43 w 252"/>
                    <a:gd name="T9" fmla="*/ 43 h 252"/>
                    <a:gd name="T10" fmla="*/ 0 w 252"/>
                    <a:gd name="T11" fmla="*/ 252 h 252"/>
                    <a:gd name="T12" fmla="*/ 252 w 252"/>
                    <a:gd name="T13" fmla="*/ 252 h 252"/>
                    <a:gd name="T14" fmla="*/ 252 w 252"/>
                    <a:gd name="T15" fmla="*/ 0 h 252"/>
                    <a:gd name="T16" fmla="*/ 0 w 252"/>
                    <a:gd name="T17" fmla="*/ 0 h 252"/>
                    <a:gd name="T18" fmla="*/ 0 w 252"/>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43" y="43"/>
                      </a:moveTo>
                      <a:lnTo>
                        <a:pt x="209" y="43"/>
                      </a:lnTo>
                      <a:lnTo>
                        <a:pt x="209" y="209"/>
                      </a:lnTo>
                      <a:lnTo>
                        <a:pt x="43" y="209"/>
                      </a:lnTo>
                      <a:lnTo>
                        <a:pt x="43" y="43"/>
                      </a:lnTo>
                      <a:close/>
                      <a:moveTo>
                        <a:pt x="0" y="252"/>
                      </a:moveTo>
                      <a:lnTo>
                        <a:pt x="252" y="252"/>
                      </a:lnTo>
                      <a:lnTo>
                        <a:pt x="252" y="0"/>
                      </a:lnTo>
                      <a:lnTo>
                        <a:pt x="0" y="0"/>
                      </a:lnTo>
                      <a:lnTo>
                        <a:pt x="0" y="252"/>
                      </a:ln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6" name="Freeform 267"/>
                <p:cNvSpPr>
                  <a:spLocks noEditPoints="1"/>
                </p:cNvSpPr>
                <p:nvPr/>
              </p:nvSpPr>
              <p:spPr bwMode="auto">
                <a:xfrm>
                  <a:off x="627063" y="2728913"/>
                  <a:ext cx="84137" cy="84137"/>
                </a:xfrm>
                <a:custGeom>
                  <a:avLst/>
                  <a:gdLst>
                    <a:gd name="T0" fmla="*/ 43 w 252"/>
                    <a:gd name="T1" fmla="*/ 42 h 252"/>
                    <a:gd name="T2" fmla="*/ 209 w 252"/>
                    <a:gd name="T3" fmla="*/ 42 h 252"/>
                    <a:gd name="T4" fmla="*/ 209 w 252"/>
                    <a:gd name="T5" fmla="*/ 209 h 252"/>
                    <a:gd name="T6" fmla="*/ 43 w 252"/>
                    <a:gd name="T7" fmla="*/ 209 h 252"/>
                    <a:gd name="T8" fmla="*/ 43 w 252"/>
                    <a:gd name="T9" fmla="*/ 42 h 252"/>
                    <a:gd name="T10" fmla="*/ 0 w 252"/>
                    <a:gd name="T11" fmla="*/ 252 h 252"/>
                    <a:gd name="T12" fmla="*/ 252 w 252"/>
                    <a:gd name="T13" fmla="*/ 252 h 252"/>
                    <a:gd name="T14" fmla="*/ 252 w 252"/>
                    <a:gd name="T15" fmla="*/ 0 h 252"/>
                    <a:gd name="T16" fmla="*/ 0 w 252"/>
                    <a:gd name="T17" fmla="*/ 0 h 252"/>
                    <a:gd name="T18" fmla="*/ 0 w 252"/>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43" y="42"/>
                      </a:moveTo>
                      <a:lnTo>
                        <a:pt x="209" y="42"/>
                      </a:lnTo>
                      <a:lnTo>
                        <a:pt x="209" y="209"/>
                      </a:lnTo>
                      <a:lnTo>
                        <a:pt x="43" y="209"/>
                      </a:lnTo>
                      <a:lnTo>
                        <a:pt x="43" y="42"/>
                      </a:lnTo>
                      <a:close/>
                      <a:moveTo>
                        <a:pt x="0" y="252"/>
                      </a:moveTo>
                      <a:lnTo>
                        <a:pt x="252" y="252"/>
                      </a:lnTo>
                      <a:lnTo>
                        <a:pt x="252" y="0"/>
                      </a:lnTo>
                      <a:lnTo>
                        <a:pt x="0" y="0"/>
                      </a:lnTo>
                      <a:lnTo>
                        <a:pt x="0" y="252"/>
                      </a:ln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7" name="Freeform 268"/>
                <p:cNvSpPr>
                  <a:spLocks noEditPoints="1"/>
                </p:cNvSpPr>
                <p:nvPr/>
              </p:nvSpPr>
              <p:spPr bwMode="auto">
                <a:xfrm>
                  <a:off x="642938" y="2738438"/>
                  <a:ext cx="92075" cy="60325"/>
                </a:xfrm>
                <a:custGeom>
                  <a:avLst/>
                  <a:gdLst>
                    <a:gd name="T0" fmla="*/ 124 w 273"/>
                    <a:gd name="T1" fmla="*/ 179 h 179"/>
                    <a:gd name="T2" fmla="*/ 83 w 273"/>
                    <a:gd name="T3" fmla="*/ 179 h 179"/>
                    <a:gd name="T4" fmla="*/ 0 w 273"/>
                    <a:gd name="T5" fmla="*/ 96 h 179"/>
                    <a:gd name="T6" fmla="*/ 29 w 273"/>
                    <a:gd name="T7" fmla="*/ 67 h 179"/>
                    <a:gd name="T8" fmla="*/ 96 w 273"/>
                    <a:gd name="T9" fmla="*/ 114 h 179"/>
                    <a:gd name="T10" fmla="*/ 160 w 273"/>
                    <a:gd name="T11" fmla="*/ 64 h 179"/>
                    <a:gd name="T12" fmla="*/ 160 w 273"/>
                    <a:gd name="T13" fmla="*/ 142 h 179"/>
                    <a:gd name="T14" fmla="*/ 124 w 273"/>
                    <a:gd name="T15" fmla="*/ 179 h 179"/>
                    <a:gd name="T16" fmla="*/ 203 w 273"/>
                    <a:gd name="T17" fmla="*/ 99 h 179"/>
                    <a:gd name="T18" fmla="*/ 203 w 273"/>
                    <a:gd name="T19" fmla="*/ 32 h 179"/>
                    <a:gd name="T20" fmla="*/ 244 w 273"/>
                    <a:gd name="T21" fmla="*/ 0 h 179"/>
                    <a:gd name="T22" fmla="*/ 273 w 273"/>
                    <a:gd name="T23" fmla="*/ 29 h 179"/>
                    <a:gd name="T24" fmla="*/ 203 w 273"/>
                    <a:gd name="T25" fmla="*/ 9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179">
                      <a:moveTo>
                        <a:pt x="124" y="179"/>
                      </a:moveTo>
                      <a:lnTo>
                        <a:pt x="83" y="179"/>
                      </a:lnTo>
                      <a:lnTo>
                        <a:pt x="0" y="96"/>
                      </a:lnTo>
                      <a:lnTo>
                        <a:pt x="29" y="67"/>
                      </a:lnTo>
                      <a:lnTo>
                        <a:pt x="96" y="114"/>
                      </a:lnTo>
                      <a:lnTo>
                        <a:pt x="160" y="64"/>
                      </a:lnTo>
                      <a:lnTo>
                        <a:pt x="160" y="142"/>
                      </a:lnTo>
                      <a:lnTo>
                        <a:pt x="124" y="179"/>
                      </a:lnTo>
                      <a:close/>
                      <a:moveTo>
                        <a:pt x="203" y="99"/>
                      </a:moveTo>
                      <a:lnTo>
                        <a:pt x="203" y="32"/>
                      </a:lnTo>
                      <a:lnTo>
                        <a:pt x="244" y="0"/>
                      </a:lnTo>
                      <a:lnTo>
                        <a:pt x="273" y="29"/>
                      </a:lnTo>
                      <a:lnTo>
                        <a:pt x="203" y="99"/>
                      </a:lnTo>
                      <a:close/>
                    </a:path>
                  </a:pathLst>
                </a:custGeom>
                <a:solidFill>
                  <a:srgbClr val="B1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8" name="Freeform 269"/>
                <p:cNvSpPr>
                  <a:spLocks noEditPoints="1"/>
                </p:cNvSpPr>
                <p:nvPr/>
              </p:nvSpPr>
              <p:spPr bwMode="auto">
                <a:xfrm>
                  <a:off x="671513" y="2749550"/>
                  <a:ext cx="39687" cy="55562"/>
                </a:xfrm>
                <a:custGeom>
                  <a:avLst/>
                  <a:gdLst>
                    <a:gd name="T0" fmla="*/ 21 w 120"/>
                    <a:gd name="T1" fmla="*/ 167 h 167"/>
                    <a:gd name="T2" fmla="*/ 21 w 120"/>
                    <a:gd name="T3" fmla="*/ 167 h 167"/>
                    <a:gd name="T4" fmla="*/ 21 w 120"/>
                    <a:gd name="T5" fmla="*/ 167 h 167"/>
                    <a:gd name="T6" fmla="*/ 13 w 120"/>
                    <a:gd name="T7" fmla="*/ 160 h 167"/>
                    <a:gd name="T8" fmla="*/ 0 w 120"/>
                    <a:gd name="T9" fmla="*/ 147 h 167"/>
                    <a:gd name="T10" fmla="*/ 41 w 120"/>
                    <a:gd name="T11" fmla="*/ 147 h 167"/>
                    <a:gd name="T12" fmla="*/ 21 w 120"/>
                    <a:gd name="T13" fmla="*/ 167 h 167"/>
                    <a:gd name="T14" fmla="*/ 78 w 120"/>
                    <a:gd name="T15" fmla="*/ 110 h 167"/>
                    <a:gd name="T16" fmla="*/ 78 w 120"/>
                    <a:gd name="T17" fmla="*/ 32 h 167"/>
                    <a:gd name="T18" fmla="*/ 120 w 120"/>
                    <a:gd name="T19" fmla="*/ 0 h 167"/>
                    <a:gd name="T20" fmla="*/ 120 w 120"/>
                    <a:gd name="T21" fmla="*/ 67 h 167"/>
                    <a:gd name="T22" fmla="*/ 78 w 120"/>
                    <a:gd name="T23" fmla="*/ 11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7">
                      <a:moveTo>
                        <a:pt x="21" y="167"/>
                      </a:moveTo>
                      <a:lnTo>
                        <a:pt x="21" y="167"/>
                      </a:lnTo>
                      <a:lnTo>
                        <a:pt x="21" y="167"/>
                      </a:lnTo>
                      <a:lnTo>
                        <a:pt x="13" y="160"/>
                      </a:lnTo>
                      <a:lnTo>
                        <a:pt x="0" y="147"/>
                      </a:lnTo>
                      <a:lnTo>
                        <a:pt x="41" y="147"/>
                      </a:lnTo>
                      <a:lnTo>
                        <a:pt x="21" y="167"/>
                      </a:lnTo>
                      <a:close/>
                      <a:moveTo>
                        <a:pt x="78" y="110"/>
                      </a:moveTo>
                      <a:lnTo>
                        <a:pt x="78" y="32"/>
                      </a:lnTo>
                      <a:lnTo>
                        <a:pt x="120" y="0"/>
                      </a:lnTo>
                      <a:lnTo>
                        <a:pt x="120" y="67"/>
                      </a:lnTo>
                      <a:lnTo>
                        <a:pt x="78" y="110"/>
                      </a:lnTo>
                      <a:close/>
                    </a:path>
                  </a:pathLst>
                </a:custGeom>
                <a:solidFill>
                  <a:srgbClr val="132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9" name="Freeform 270"/>
                <p:cNvSpPr>
                  <a:spLocks/>
                </p:cNvSpPr>
                <p:nvPr/>
              </p:nvSpPr>
              <p:spPr bwMode="auto">
                <a:xfrm>
                  <a:off x="641350" y="2727325"/>
                  <a:ext cx="92075" cy="66675"/>
                </a:xfrm>
                <a:custGeom>
                  <a:avLst/>
                  <a:gdLst>
                    <a:gd name="T0" fmla="*/ 141 w 273"/>
                    <a:gd name="T1" fmla="*/ 161 h 199"/>
                    <a:gd name="T2" fmla="*/ 273 w 273"/>
                    <a:gd name="T3" fmla="*/ 29 h 199"/>
                    <a:gd name="T4" fmla="*/ 244 w 273"/>
                    <a:gd name="T5" fmla="*/ 0 h 199"/>
                    <a:gd name="T6" fmla="*/ 95 w 273"/>
                    <a:gd name="T7" fmla="*/ 114 h 199"/>
                    <a:gd name="T8" fmla="*/ 28 w 273"/>
                    <a:gd name="T9" fmla="*/ 67 h 199"/>
                    <a:gd name="T10" fmla="*/ 0 w 273"/>
                    <a:gd name="T11" fmla="*/ 96 h 199"/>
                    <a:gd name="T12" fmla="*/ 59 w 273"/>
                    <a:gd name="T13" fmla="*/ 155 h 199"/>
                    <a:gd name="T14" fmla="*/ 103 w 273"/>
                    <a:gd name="T15" fmla="*/ 199 h 199"/>
                    <a:gd name="T16" fmla="*/ 103 w 273"/>
                    <a:gd name="T17" fmla="*/ 199 h 199"/>
                    <a:gd name="T18" fmla="*/ 103 w 273"/>
                    <a:gd name="T19" fmla="*/ 199 h 199"/>
                    <a:gd name="T20" fmla="*/ 141 w 273"/>
                    <a:gd name="T21"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99">
                      <a:moveTo>
                        <a:pt x="141" y="161"/>
                      </a:moveTo>
                      <a:lnTo>
                        <a:pt x="273" y="29"/>
                      </a:lnTo>
                      <a:lnTo>
                        <a:pt x="244" y="0"/>
                      </a:lnTo>
                      <a:lnTo>
                        <a:pt x="95" y="114"/>
                      </a:lnTo>
                      <a:lnTo>
                        <a:pt x="28" y="67"/>
                      </a:lnTo>
                      <a:lnTo>
                        <a:pt x="0" y="96"/>
                      </a:lnTo>
                      <a:lnTo>
                        <a:pt x="59" y="155"/>
                      </a:lnTo>
                      <a:lnTo>
                        <a:pt x="103" y="199"/>
                      </a:lnTo>
                      <a:lnTo>
                        <a:pt x="103" y="199"/>
                      </a:lnTo>
                      <a:lnTo>
                        <a:pt x="103" y="199"/>
                      </a:lnTo>
                      <a:lnTo>
                        <a:pt x="141"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0" name="Freeform 271"/>
                <p:cNvSpPr>
                  <a:spLocks noEditPoints="1"/>
                </p:cNvSpPr>
                <p:nvPr/>
              </p:nvSpPr>
              <p:spPr bwMode="auto">
                <a:xfrm>
                  <a:off x="642938" y="2620963"/>
                  <a:ext cx="92075" cy="55562"/>
                </a:xfrm>
                <a:custGeom>
                  <a:avLst/>
                  <a:gdLst>
                    <a:gd name="T0" fmla="*/ 126 w 273"/>
                    <a:gd name="T1" fmla="*/ 167 h 167"/>
                    <a:gd name="T2" fmla="*/ 81 w 273"/>
                    <a:gd name="T3" fmla="*/ 167 h 167"/>
                    <a:gd name="T4" fmla="*/ 0 w 273"/>
                    <a:gd name="T5" fmla="*/ 86 h 167"/>
                    <a:gd name="T6" fmla="*/ 14 w 273"/>
                    <a:gd name="T7" fmla="*/ 73 h 167"/>
                    <a:gd name="T8" fmla="*/ 53 w 273"/>
                    <a:gd name="T9" fmla="*/ 113 h 167"/>
                    <a:gd name="T10" fmla="*/ 97 w 273"/>
                    <a:gd name="T11" fmla="*/ 157 h 167"/>
                    <a:gd name="T12" fmla="*/ 97 w 273"/>
                    <a:gd name="T13" fmla="*/ 157 h 167"/>
                    <a:gd name="T14" fmla="*/ 97 w 273"/>
                    <a:gd name="T15" fmla="*/ 157 h 167"/>
                    <a:gd name="T16" fmla="*/ 135 w 273"/>
                    <a:gd name="T17" fmla="*/ 119 h 167"/>
                    <a:gd name="T18" fmla="*/ 161 w 273"/>
                    <a:gd name="T19" fmla="*/ 93 h 167"/>
                    <a:gd name="T20" fmla="*/ 161 w 273"/>
                    <a:gd name="T21" fmla="*/ 133 h 167"/>
                    <a:gd name="T22" fmla="*/ 126 w 273"/>
                    <a:gd name="T23" fmla="*/ 167 h 167"/>
                    <a:gd name="T24" fmla="*/ 203 w 273"/>
                    <a:gd name="T25" fmla="*/ 90 h 167"/>
                    <a:gd name="T26" fmla="*/ 203 w 273"/>
                    <a:gd name="T27" fmla="*/ 50 h 167"/>
                    <a:gd name="T28" fmla="*/ 254 w 273"/>
                    <a:gd name="T29" fmla="*/ 0 h 167"/>
                    <a:gd name="T30" fmla="*/ 273 w 273"/>
                    <a:gd name="T31" fmla="*/ 20 h 167"/>
                    <a:gd name="T32" fmla="*/ 203 w 273"/>
                    <a:gd name="T33" fmla="*/ 9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167">
                      <a:moveTo>
                        <a:pt x="126" y="167"/>
                      </a:moveTo>
                      <a:lnTo>
                        <a:pt x="81" y="167"/>
                      </a:lnTo>
                      <a:lnTo>
                        <a:pt x="0" y="86"/>
                      </a:lnTo>
                      <a:lnTo>
                        <a:pt x="14" y="73"/>
                      </a:lnTo>
                      <a:lnTo>
                        <a:pt x="53" y="113"/>
                      </a:lnTo>
                      <a:lnTo>
                        <a:pt x="97" y="157"/>
                      </a:lnTo>
                      <a:lnTo>
                        <a:pt x="97" y="157"/>
                      </a:lnTo>
                      <a:lnTo>
                        <a:pt x="97" y="157"/>
                      </a:lnTo>
                      <a:lnTo>
                        <a:pt x="135" y="119"/>
                      </a:lnTo>
                      <a:lnTo>
                        <a:pt x="161" y="93"/>
                      </a:lnTo>
                      <a:lnTo>
                        <a:pt x="161" y="133"/>
                      </a:lnTo>
                      <a:lnTo>
                        <a:pt x="126" y="167"/>
                      </a:lnTo>
                      <a:close/>
                      <a:moveTo>
                        <a:pt x="203" y="90"/>
                      </a:moveTo>
                      <a:lnTo>
                        <a:pt x="203" y="50"/>
                      </a:lnTo>
                      <a:lnTo>
                        <a:pt x="254" y="0"/>
                      </a:lnTo>
                      <a:lnTo>
                        <a:pt x="273" y="20"/>
                      </a:lnTo>
                      <a:lnTo>
                        <a:pt x="203" y="90"/>
                      </a:lnTo>
                      <a:close/>
                    </a:path>
                  </a:pathLst>
                </a:custGeom>
                <a:solidFill>
                  <a:srgbClr val="B1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1" name="Freeform 272"/>
                <p:cNvSpPr>
                  <a:spLocks noEditPoints="1"/>
                </p:cNvSpPr>
                <p:nvPr/>
              </p:nvSpPr>
              <p:spPr bwMode="auto">
                <a:xfrm>
                  <a:off x="669925" y="2638425"/>
                  <a:ext cx="41275" cy="46037"/>
                </a:xfrm>
                <a:custGeom>
                  <a:avLst/>
                  <a:gdLst>
                    <a:gd name="T0" fmla="*/ 23 w 122"/>
                    <a:gd name="T1" fmla="*/ 140 h 140"/>
                    <a:gd name="T2" fmla="*/ 23 w 122"/>
                    <a:gd name="T3" fmla="*/ 140 h 140"/>
                    <a:gd name="T4" fmla="*/ 23 w 122"/>
                    <a:gd name="T5" fmla="*/ 140 h 140"/>
                    <a:gd name="T6" fmla="*/ 15 w 122"/>
                    <a:gd name="T7" fmla="*/ 132 h 140"/>
                    <a:gd name="T8" fmla="*/ 0 w 122"/>
                    <a:gd name="T9" fmla="*/ 117 h 140"/>
                    <a:gd name="T10" fmla="*/ 45 w 122"/>
                    <a:gd name="T11" fmla="*/ 117 h 140"/>
                    <a:gd name="T12" fmla="*/ 23 w 122"/>
                    <a:gd name="T13" fmla="*/ 140 h 140"/>
                    <a:gd name="T14" fmla="*/ 80 w 122"/>
                    <a:gd name="T15" fmla="*/ 83 h 140"/>
                    <a:gd name="T16" fmla="*/ 80 w 122"/>
                    <a:gd name="T17" fmla="*/ 43 h 140"/>
                    <a:gd name="T18" fmla="*/ 122 w 122"/>
                    <a:gd name="T19" fmla="*/ 0 h 140"/>
                    <a:gd name="T20" fmla="*/ 122 w 122"/>
                    <a:gd name="T21" fmla="*/ 40 h 140"/>
                    <a:gd name="T22" fmla="*/ 80 w 122"/>
                    <a:gd name="T23" fmla="*/ 8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40">
                      <a:moveTo>
                        <a:pt x="23" y="140"/>
                      </a:moveTo>
                      <a:lnTo>
                        <a:pt x="23" y="140"/>
                      </a:lnTo>
                      <a:lnTo>
                        <a:pt x="23" y="140"/>
                      </a:lnTo>
                      <a:lnTo>
                        <a:pt x="15" y="132"/>
                      </a:lnTo>
                      <a:lnTo>
                        <a:pt x="0" y="117"/>
                      </a:lnTo>
                      <a:lnTo>
                        <a:pt x="45" y="117"/>
                      </a:lnTo>
                      <a:lnTo>
                        <a:pt x="23" y="140"/>
                      </a:lnTo>
                      <a:close/>
                      <a:moveTo>
                        <a:pt x="80" y="83"/>
                      </a:moveTo>
                      <a:lnTo>
                        <a:pt x="80" y="43"/>
                      </a:lnTo>
                      <a:lnTo>
                        <a:pt x="122" y="0"/>
                      </a:lnTo>
                      <a:lnTo>
                        <a:pt x="122" y="40"/>
                      </a:lnTo>
                      <a:lnTo>
                        <a:pt x="80" y="83"/>
                      </a:lnTo>
                      <a:close/>
                    </a:path>
                  </a:pathLst>
                </a:custGeom>
                <a:solidFill>
                  <a:srgbClr val="132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2" name="Freeform 273"/>
                <p:cNvSpPr>
                  <a:spLocks/>
                </p:cNvSpPr>
                <p:nvPr/>
              </p:nvSpPr>
              <p:spPr bwMode="auto">
                <a:xfrm>
                  <a:off x="641350" y="2606675"/>
                  <a:ext cx="92075" cy="66675"/>
                </a:xfrm>
                <a:custGeom>
                  <a:avLst/>
                  <a:gdLst>
                    <a:gd name="T0" fmla="*/ 141 w 273"/>
                    <a:gd name="T1" fmla="*/ 161 h 199"/>
                    <a:gd name="T2" fmla="*/ 273 w 273"/>
                    <a:gd name="T3" fmla="*/ 29 h 199"/>
                    <a:gd name="T4" fmla="*/ 244 w 273"/>
                    <a:gd name="T5" fmla="*/ 0 h 199"/>
                    <a:gd name="T6" fmla="*/ 95 w 273"/>
                    <a:gd name="T7" fmla="*/ 114 h 199"/>
                    <a:gd name="T8" fmla="*/ 28 w 273"/>
                    <a:gd name="T9" fmla="*/ 67 h 199"/>
                    <a:gd name="T10" fmla="*/ 0 w 273"/>
                    <a:gd name="T11" fmla="*/ 96 h 199"/>
                    <a:gd name="T12" fmla="*/ 59 w 273"/>
                    <a:gd name="T13" fmla="*/ 155 h 199"/>
                    <a:gd name="T14" fmla="*/ 103 w 273"/>
                    <a:gd name="T15" fmla="*/ 199 h 199"/>
                    <a:gd name="T16" fmla="*/ 103 w 273"/>
                    <a:gd name="T17" fmla="*/ 199 h 199"/>
                    <a:gd name="T18" fmla="*/ 103 w 273"/>
                    <a:gd name="T19" fmla="*/ 199 h 199"/>
                    <a:gd name="T20" fmla="*/ 141 w 273"/>
                    <a:gd name="T21"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99">
                      <a:moveTo>
                        <a:pt x="141" y="161"/>
                      </a:moveTo>
                      <a:lnTo>
                        <a:pt x="273" y="29"/>
                      </a:lnTo>
                      <a:lnTo>
                        <a:pt x="244" y="0"/>
                      </a:lnTo>
                      <a:lnTo>
                        <a:pt x="95" y="114"/>
                      </a:lnTo>
                      <a:lnTo>
                        <a:pt x="28" y="67"/>
                      </a:lnTo>
                      <a:lnTo>
                        <a:pt x="0" y="96"/>
                      </a:lnTo>
                      <a:lnTo>
                        <a:pt x="59" y="155"/>
                      </a:lnTo>
                      <a:lnTo>
                        <a:pt x="103" y="199"/>
                      </a:lnTo>
                      <a:lnTo>
                        <a:pt x="103" y="199"/>
                      </a:lnTo>
                      <a:lnTo>
                        <a:pt x="103" y="199"/>
                      </a:lnTo>
                      <a:lnTo>
                        <a:pt x="141"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3" name="Freeform 274"/>
                <p:cNvSpPr>
                  <a:spLocks/>
                </p:cNvSpPr>
                <p:nvPr/>
              </p:nvSpPr>
              <p:spPr bwMode="auto">
                <a:xfrm>
                  <a:off x="852488" y="2506663"/>
                  <a:ext cx="12700" cy="12700"/>
                </a:xfrm>
                <a:custGeom>
                  <a:avLst/>
                  <a:gdLst>
                    <a:gd name="T0" fmla="*/ 38 w 38"/>
                    <a:gd name="T1" fmla="*/ 38 h 38"/>
                    <a:gd name="T2" fmla="*/ 6 w 38"/>
                    <a:gd name="T3" fmla="*/ 38 h 38"/>
                    <a:gd name="T4" fmla="*/ 6 w 38"/>
                    <a:gd name="T5" fmla="*/ 18 h 38"/>
                    <a:gd name="T6" fmla="*/ 5 w 38"/>
                    <a:gd name="T7" fmla="*/ 18 h 38"/>
                    <a:gd name="T8" fmla="*/ 0 w 38"/>
                    <a:gd name="T9" fmla="*/ 0 h 38"/>
                    <a:gd name="T10" fmla="*/ 38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38" y="38"/>
                      </a:moveTo>
                      <a:lnTo>
                        <a:pt x="6" y="38"/>
                      </a:lnTo>
                      <a:lnTo>
                        <a:pt x="6" y="18"/>
                      </a:lnTo>
                      <a:lnTo>
                        <a:pt x="5" y="18"/>
                      </a:lnTo>
                      <a:cubicBezTo>
                        <a:pt x="5" y="12"/>
                        <a:pt x="3" y="6"/>
                        <a:pt x="0" y="0"/>
                      </a:cubicBezTo>
                      <a:cubicBezTo>
                        <a:pt x="2" y="2"/>
                        <a:pt x="16" y="16"/>
                        <a:pt x="38" y="38"/>
                      </a:cubicBezTo>
                      <a:close/>
                    </a:path>
                  </a:pathLst>
                </a:custGeom>
                <a:solidFill>
                  <a:srgbClr val="C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4" name="Freeform 275"/>
                <p:cNvSpPr>
                  <a:spLocks/>
                </p:cNvSpPr>
                <p:nvPr/>
              </p:nvSpPr>
              <p:spPr bwMode="auto">
                <a:xfrm>
                  <a:off x="854075" y="2519363"/>
                  <a:ext cx="19050" cy="7937"/>
                </a:xfrm>
                <a:custGeom>
                  <a:avLst/>
                  <a:gdLst>
                    <a:gd name="T0" fmla="*/ 57 w 57"/>
                    <a:gd name="T1" fmla="*/ 25 h 25"/>
                    <a:gd name="T2" fmla="*/ 0 w 57"/>
                    <a:gd name="T3" fmla="*/ 25 h 25"/>
                    <a:gd name="T4" fmla="*/ 0 w 57"/>
                    <a:gd name="T5" fmla="*/ 0 h 25"/>
                    <a:gd name="T6" fmla="*/ 32 w 57"/>
                    <a:gd name="T7" fmla="*/ 0 h 25"/>
                    <a:gd name="T8" fmla="*/ 57 w 57"/>
                    <a:gd name="T9" fmla="*/ 25 h 25"/>
                  </a:gdLst>
                  <a:ahLst/>
                  <a:cxnLst>
                    <a:cxn ang="0">
                      <a:pos x="T0" y="T1"/>
                    </a:cxn>
                    <a:cxn ang="0">
                      <a:pos x="T2" y="T3"/>
                    </a:cxn>
                    <a:cxn ang="0">
                      <a:pos x="T4" y="T5"/>
                    </a:cxn>
                    <a:cxn ang="0">
                      <a:pos x="T6" y="T7"/>
                    </a:cxn>
                    <a:cxn ang="0">
                      <a:pos x="T8" y="T9"/>
                    </a:cxn>
                  </a:cxnLst>
                  <a:rect l="0" t="0" r="r" b="b"/>
                  <a:pathLst>
                    <a:path w="57" h="25">
                      <a:moveTo>
                        <a:pt x="57" y="25"/>
                      </a:moveTo>
                      <a:lnTo>
                        <a:pt x="0" y="25"/>
                      </a:lnTo>
                      <a:lnTo>
                        <a:pt x="0" y="0"/>
                      </a:lnTo>
                      <a:lnTo>
                        <a:pt x="32" y="0"/>
                      </a:lnTo>
                      <a:cubicBezTo>
                        <a:pt x="39" y="7"/>
                        <a:pt x="48" y="16"/>
                        <a:pt x="57" y="25"/>
                      </a:cubicBezTo>
                      <a:close/>
                    </a:path>
                  </a:pathLst>
                </a:custGeom>
                <a:solidFill>
                  <a:srgbClr val="112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5" name="Freeform 276"/>
                <p:cNvSpPr>
                  <a:spLocks/>
                </p:cNvSpPr>
                <p:nvPr/>
              </p:nvSpPr>
              <p:spPr bwMode="auto">
                <a:xfrm>
                  <a:off x="677863" y="2527300"/>
                  <a:ext cx="239712" cy="269875"/>
                </a:xfrm>
                <a:custGeom>
                  <a:avLst/>
                  <a:gdLst>
                    <a:gd name="T0" fmla="*/ 711 w 711"/>
                    <a:gd name="T1" fmla="*/ 796 h 796"/>
                    <a:gd name="T2" fmla="*/ 589 w 711"/>
                    <a:gd name="T3" fmla="*/ 679 h 796"/>
                    <a:gd name="T4" fmla="*/ 629 w 711"/>
                    <a:gd name="T5" fmla="*/ 679 h 796"/>
                    <a:gd name="T6" fmla="*/ 629 w 711"/>
                    <a:gd name="T7" fmla="*/ 623 h 796"/>
                    <a:gd name="T8" fmla="*/ 532 w 711"/>
                    <a:gd name="T9" fmla="*/ 623 h 796"/>
                    <a:gd name="T10" fmla="*/ 363 w 711"/>
                    <a:gd name="T11" fmla="*/ 458 h 796"/>
                    <a:gd name="T12" fmla="*/ 629 w 711"/>
                    <a:gd name="T13" fmla="*/ 458 h 796"/>
                    <a:gd name="T14" fmla="*/ 629 w 711"/>
                    <a:gd name="T15" fmla="*/ 402 h 796"/>
                    <a:gd name="T16" fmla="*/ 307 w 711"/>
                    <a:gd name="T17" fmla="*/ 402 h 796"/>
                    <a:gd name="T18" fmla="*/ 234 w 711"/>
                    <a:gd name="T19" fmla="*/ 330 h 796"/>
                    <a:gd name="T20" fmla="*/ 629 w 711"/>
                    <a:gd name="T21" fmla="*/ 330 h 796"/>
                    <a:gd name="T22" fmla="*/ 629 w 711"/>
                    <a:gd name="T23" fmla="*/ 274 h 796"/>
                    <a:gd name="T24" fmla="*/ 197 w 711"/>
                    <a:gd name="T25" fmla="*/ 274 h 796"/>
                    <a:gd name="T26" fmla="*/ 197 w 711"/>
                    <a:gd name="T27" fmla="*/ 292 h 796"/>
                    <a:gd name="T28" fmla="*/ 0 w 711"/>
                    <a:gd name="T29" fmla="*/ 95 h 796"/>
                    <a:gd name="T30" fmla="*/ 524 w 711"/>
                    <a:gd name="T31" fmla="*/ 95 h 796"/>
                    <a:gd name="T32" fmla="*/ 524 w 711"/>
                    <a:gd name="T33" fmla="*/ 95 h 796"/>
                    <a:gd name="T34" fmla="*/ 524 w 711"/>
                    <a:gd name="T35" fmla="*/ 54 h 796"/>
                    <a:gd name="T36" fmla="*/ 524 w 711"/>
                    <a:gd name="T37" fmla="*/ 0 h 796"/>
                    <a:gd name="T38" fmla="*/ 581 w 711"/>
                    <a:gd name="T39" fmla="*/ 0 h 796"/>
                    <a:gd name="T40" fmla="*/ 711 w 711"/>
                    <a:gd name="T41" fmla="*/ 130 h 796"/>
                    <a:gd name="T42" fmla="*/ 711 w 711"/>
                    <a:gd name="T43" fmla="*/ 79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1" h="796">
                      <a:moveTo>
                        <a:pt x="711" y="796"/>
                      </a:moveTo>
                      <a:cubicBezTo>
                        <a:pt x="676" y="763"/>
                        <a:pt x="635" y="723"/>
                        <a:pt x="589" y="679"/>
                      </a:cubicBezTo>
                      <a:lnTo>
                        <a:pt x="629" y="679"/>
                      </a:lnTo>
                      <a:lnTo>
                        <a:pt x="629" y="623"/>
                      </a:lnTo>
                      <a:lnTo>
                        <a:pt x="532" y="623"/>
                      </a:lnTo>
                      <a:cubicBezTo>
                        <a:pt x="478" y="570"/>
                        <a:pt x="420" y="513"/>
                        <a:pt x="363" y="458"/>
                      </a:cubicBezTo>
                      <a:lnTo>
                        <a:pt x="629" y="458"/>
                      </a:lnTo>
                      <a:lnTo>
                        <a:pt x="629" y="402"/>
                      </a:lnTo>
                      <a:lnTo>
                        <a:pt x="307" y="402"/>
                      </a:lnTo>
                      <a:cubicBezTo>
                        <a:pt x="282" y="377"/>
                        <a:pt x="258" y="353"/>
                        <a:pt x="234" y="330"/>
                      </a:cubicBezTo>
                      <a:lnTo>
                        <a:pt x="629" y="330"/>
                      </a:lnTo>
                      <a:lnTo>
                        <a:pt x="629" y="274"/>
                      </a:lnTo>
                      <a:lnTo>
                        <a:pt x="197" y="274"/>
                      </a:lnTo>
                      <a:lnTo>
                        <a:pt x="197" y="292"/>
                      </a:lnTo>
                      <a:cubicBezTo>
                        <a:pt x="83" y="179"/>
                        <a:pt x="0" y="95"/>
                        <a:pt x="0" y="95"/>
                      </a:cubicBezTo>
                      <a:lnTo>
                        <a:pt x="524" y="95"/>
                      </a:lnTo>
                      <a:lnTo>
                        <a:pt x="524" y="95"/>
                      </a:lnTo>
                      <a:lnTo>
                        <a:pt x="524" y="54"/>
                      </a:lnTo>
                      <a:lnTo>
                        <a:pt x="524" y="0"/>
                      </a:lnTo>
                      <a:lnTo>
                        <a:pt x="581" y="0"/>
                      </a:lnTo>
                      <a:cubicBezTo>
                        <a:pt x="616" y="35"/>
                        <a:pt x="662" y="81"/>
                        <a:pt x="711" y="130"/>
                      </a:cubicBezTo>
                      <a:lnTo>
                        <a:pt x="711" y="796"/>
                      </a:lnTo>
                      <a:close/>
                    </a:path>
                  </a:pathLst>
                </a:custGeom>
                <a:solidFill>
                  <a:srgbClr val="E0DF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6" name="Freeform 277"/>
                <p:cNvSpPr>
                  <a:spLocks/>
                </p:cNvSpPr>
                <p:nvPr/>
              </p:nvSpPr>
              <p:spPr bwMode="auto">
                <a:xfrm>
                  <a:off x="742950" y="2620963"/>
                  <a:ext cx="146050" cy="19050"/>
                </a:xfrm>
                <a:custGeom>
                  <a:avLst/>
                  <a:gdLst>
                    <a:gd name="T0" fmla="*/ 432 w 432"/>
                    <a:gd name="T1" fmla="*/ 56 h 56"/>
                    <a:gd name="T2" fmla="*/ 37 w 432"/>
                    <a:gd name="T3" fmla="*/ 56 h 56"/>
                    <a:gd name="T4" fmla="*/ 0 w 432"/>
                    <a:gd name="T5" fmla="*/ 18 h 56"/>
                    <a:gd name="T6" fmla="*/ 0 w 432"/>
                    <a:gd name="T7" fmla="*/ 0 h 56"/>
                    <a:gd name="T8" fmla="*/ 432 w 432"/>
                    <a:gd name="T9" fmla="*/ 0 h 56"/>
                    <a:gd name="T10" fmla="*/ 432 w 432"/>
                    <a:gd name="T11" fmla="*/ 56 h 56"/>
                  </a:gdLst>
                  <a:ahLst/>
                  <a:cxnLst>
                    <a:cxn ang="0">
                      <a:pos x="T0" y="T1"/>
                    </a:cxn>
                    <a:cxn ang="0">
                      <a:pos x="T2" y="T3"/>
                    </a:cxn>
                    <a:cxn ang="0">
                      <a:pos x="T4" y="T5"/>
                    </a:cxn>
                    <a:cxn ang="0">
                      <a:pos x="T6" y="T7"/>
                    </a:cxn>
                    <a:cxn ang="0">
                      <a:pos x="T8" y="T9"/>
                    </a:cxn>
                    <a:cxn ang="0">
                      <a:pos x="T10" y="T11"/>
                    </a:cxn>
                  </a:cxnLst>
                  <a:rect l="0" t="0" r="r" b="b"/>
                  <a:pathLst>
                    <a:path w="432" h="56">
                      <a:moveTo>
                        <a:pt x="432" y="56"/>
                      </a:moveTo>
                      <a:lnTo>
                        <a:pt x="37" y="56"/>
                      </a:lnTo>
                      <a:cubicBezTo>
                        <a:pt x="25" y="43"/>
                        <a:pt x="12" y="31"/>
                        <a:pt x="0" y="18"/>
                      </a:cubicBezTo>
                      <a:lnTo>
                        <a:pt x="0" y="0"/>
                      </a:lnTo>
                      <a:lnTo>
                        <a:pt x="432" y="0"/>
                      </a:lnTo>
                      <a:lnTo>
                        <a:pt x="432"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7" name="Freeform 278"/>
                <p:cNvSpPr>
                  <a:spLocks/>
                </p:cNvSpPr>
                <p:nvPr/>
              </p:nvSpPr>
              <p:spPr bwMode="auto">
                <a:xfrm>
                  <a:off x="781050" y="2663825"/>
                  <a:ext cx="107950" cy="19050"/>
                </a:xfrm>
                <a:custGeom>
                  <a:avLst/>
                  <a:gdLst>
                    <a:gd name="T0" fmla="*/ 322 w 322"/>
                    <a:gd name="T1" fmla="*/ 56 h 56"/>
                    <a:gd name="T2" fmla="*/ 56 w 322"/>
                    <a:gd name="T3" fmla="*/ 56 h 56"/>
                    <a:gd name="T4" fmla="*/ 0 w 322"/>
                    <a:gd name="T5" fmla="*/ 0 h 56"/>
                    <a:gd name="T6" fmla="*/ 322 w 322"/>
                    <a:gd name="T7" fmla="*/ 0 h 56"/>
                    <a:gd name="T8" fmla="*/ 322 w 322"/>
                    <a:gd name="T9" fmla="*/ 56 h 56"/>
                  </a:gdLst>
                  <a:ahLst/>
                  <a:cxnLst>
                    <a:cxn ang="0">
                      <a:pos x="T0" y="T1"/>
                    </a:cxn>
                    <a:cxn ang="0">
                      <a:pos x="T2" y="T3"/>
                    </a:cxn>
                    <a:cxn ang="0">
                      <a:pos x="T4" y="T5"/>
                    </a:cxn>
                    <a:cxn ang="0">
                      <a:pos x="T6" y="T7"/>
                    </a:cxn>
                    <a:cxn ang="0">
                      <a:pos x="T8" y="T9"/>
                    </a:cxn>
                  </a:cxnLst>
                  <a:rect l="0" t="0" r="r" b="b"/>
                  <a:pathLst>
                    <a:path w="322" h="56">
                      <a:moveTo>
                        <a:pt x="322" y="56"/>
                      </a:moveTo>
                      <a:lnTo>
                        <a:pt x="56" y="56"/>
                      </a:lnTo>
                      <a:cubicBezTo>
                        <a:pt x="37" y="37"/>
                        <a:pt x="19" y="18"/>
                        <a:pt x="0" y="0"/>
                      </a:cubicBezTo>
                      <a:lnTo>
                        <a:pt x="322" y="0"/>
                      </a:lnTo>
                      <a:lnTo>
                        <a:pt x="322"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8" name="Freeform 279"/>
                <p:cNvSpPr>
                  <a:spLocks/>
                </p:cNvSpPr>
                <p:nvPr/>
              </p:nvSpPr>
              <p:spPr bwMode="auto">
                <a:xfrm>
                  <a:off x="857250" y="2738438"/>
                  <a:ext cx="31750" cy="19050"/>
                </a:xfrm>
                <a:custGeom>
                  <a:avLst/>
                  <a:gdLst>
                    <a:gd name="T0" fmla="*/ 97 w 97"/>
                    <a:gd name="T1" fmla="*/ 56 h 56"/>
                    <a:gd name="T2" fmla="*/ 57 w 97"/>
                    <a:gd name="T3" fmla="*/ 56 h 56"/>
                    <a:gd name="T4" fmla="*/ 0 w 97"/>
                    <a:gd name="T5" fmla="*/ 0 h 56"/>
                    <a:gd name="T6" fmla="*/ 97 w 97"/>
                    <a:gd name="T7" fmla="*/ 0 h 56"/>
                    <a:gd name="T8" fmla="*/ 97 w 97"/>
                    <a:gd name="T9" fmla="*/ 56 h 56"/>
                  </a:gdLst>
                  <a:ahLst/>
                  <a:cxnLst>
                    <a:cxn ang="0">
                      <a:pos x="T0" y="T1"/>
                    </a:cxn>
                    <a:cxn ang="0">
                      <a:pos x="T2" y="T3"/>
                    </a:cxn>
                    <a:cxn ang="0">
                      <a:pos x="T4" y="T5"/>
                    </a:cxn>
                    <a:cxn ang="0">
                      <a:pos x="T6" y="T7"/>
                    </a:cxn>
                    <a:cxn ang="0">
                      <a:pos x="T8" y="T9"/>
                    </a:cxn>
                  </a:cxnLst>
                  <a:rect l="0" t="0" r="r" b="b"/>
                  <a:pathLst>
                    <a:path w="97" h="56">
                      <a:moveTo>
                        <a:pt x="97" y="56"/>
                      </a:moveTo>
                      <a:lnTo>
                        <a:pt x="57" y="56"/>
                      </a:lnTo>
                      <a:cubicBezTo>
                        <a:pt x="39" y="38"/>
                        <a:pt x="20" y="19"/>
                        <a:pt x="0" y="0"/>
                      </a:cubicBezTo>
                      <a:lnTo>
                        <a:pt x="97" y="0"/>
                      </a:lnTo>
                      <a:lnTo>
                        <a:pt x="97"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9" name="Freeform 280"/>
                <p:cNvSpPr>
                  <a:spLocks noEditPoints="1"/>
                </p:cNvSpPr>
                <p:nvPr/>
              </p:nvSpPr>
              <p:spPr bwMode="auto">
                <a:xfrm>
                  <a:off x="695325" y="2459038"/>
                  <a:ext cx="141287" cy="42862"/>
                </a:xfrm>
                <a:custGeom>
                  <a:avLst/>
                  <a:gdLst>
                    <a:gd name="T0" fmla="*/ 206 w 414"/>
                    <a:gd name="T1" fmla="*/ 128 h 128"/>
                    <a:gd name="T2" fmla="*/ 161 w 414"/>
                    <a:gd name="T3" fmla="*/ 93 h 128"/>
                    <a:gd name="T4" fmla="*/ 161 w 414"/>
                    <a:gd name="T5" fmla="*/ 90 h 128"/>
                    <a:gd name="T6" fmla="*/ 206 w 414"/>
                    <a:gd name="T7" fmla="*/ 45 h 128"/>
                    <a:gd name="T8" fmla="*/ 250 w 414"/>
                    <a:gd name="T9" fmla="*/ 90 h 128"/>
                    <a:gd name="T10" fmla="*/ 250 w 414"/>
                    <a:gd name="T11" fmla="*/ 93 h 128"/>
                    <a:gd name="T12" fmla="*/ 206 w 414"/>
                    <a:gd name="T13" fmla="*/ 128 h 128"/>
                    <a:gd name="T14" fmla="*/ 414 w 414"/>
                    <a:gd name="T15" fmla="*/ 111 h 128"/>
                    <a:gd name="T16" fmla="*/ 414 w 414"/>
                    <a:gd name="T17" fmla="*/ 111 h 128"/>
                    <a:gd name="T18" fmla="*/ 413 w 414"/>
                    <a:gd name="T19" fmla="*/ 111 h 128"/>
                    <a:gd name="T20" fmla="*/ 413 w 414"/>
                    <a:gd name="T21" fmla="*/ 111 h 128"/>
                    <a:gd name="T22" fmla="*/ 413 w 414"/>
                    <a:gd name="T23" fmla="*/ 111 h 128"/>
                    <a:gd name="T24" fmla="*/ 413 w 414"/>
                    <a:gd name="T25" fmla="*/ 111 h 128"/>
                    <a:gd name="T26" fmla="*/ 413 w 414"/>
                    <a:gd name="T27" fmla="*/ 111 h 128"/>
                    <a:gd name="T28" fmla="*/ 413 w 414"/>
                    <a:gd name="T29" fmla="*/ 111 h 128"/>
                    <a:gd name="T30" fmla="*/ 412 w 414"/>
                    <a:gd name="T31" fmla="*/ 111 h 128"/>
                    <a:gd name="T32" fmla="*/ 412 w 414"/>
                    <a:gd name="T33" fmla="*/ 111 h 128"/>
                    <a:gd name="T34" fmla="*/ 412 w 414"/>
                    <a:gd name="T35" fmla="*/ 111 h 128"/>
                    <a:gd name="T36" fmla="*/ 412 w 414"/>
                    <a:gd name="T37" fmla="*/ 111 h 128"/>
                    <a:gd name="T38" fmla="*/ 412 w 414"/>
                    <a:gd name="T39" fmla="*/ 111 h 128"/>
                    <a:gd name="T40" fmla="*/ 412 w 414"/>
                    <a:gd name="T41" fmla="*/ 111 h 128"/>
                    <a:gd name="T42" fmla="*/ 412 w 414"/>
                    <a:gd name="T43" fmla="*/ 111 h 128"/>
                    <a:gd name="T44" fmla="*/ 412 w 414"/>
                    <a:gd name="T45" fmla="*/ 111 h 128"/>
                    <a:gd name="T46" fmla="*/ 412 w 414"/>
                    <a:gd name="T47" fmla="*/ 111 h 128"/>
                    <a:gd name="T48" fmla="*/ 411 w 414"/>
                    <a:gd name="T49" fmla="*/ 111 h 128"/>
                    <a:gd name="T50" fmla="*/ 328 w 414"/>
                    <a:gd name="T51" fmla="*/ 111 h 128"/>
                    <a:gd name="T52" fmla="*/ 292 w 414"/>
                    <a:gd name="T53" fmla="*/ 75 h 128"/>
                    <a:gd name="T54" fmla="*/ 281 w 414"/>
                    <a:gd name="T55" fmla="*/ 37 h 128"/>
                    <a:gd name="T56" fmla="*/ 308 w 414"/>
                    <a:gd name="T57" fmla="*/ 63 h 128"/>
                    <a:gd name="T58" fmla="*/ 334 w 414"/>
                    <a:gd name="T59" fmla="*/ 90 h 128"/>
                    <a:gd name="T60" fmla="*/ 357 w 414"/>
                    <a:gd name="T61" fmla="*/ 111 h 128"/>
                    <a:gd name="T62" fmla="*/ 411 w 414"/>
                    <a:gd name="T63" fmla="*/ 111 h 128"/>
                    <a:gd name="T64" fmla="*/ 412 w 414"/>
                    <a:gd name="T65" fmla="*/ 111 h 128"/>
                    <a:gd name="T66" fmla="*/ 84 w 414"/>
                    <a:gd name="T67" fmla="*/ 111 h 128"/>
                    <a:gd name="T68" fmla="*/ 0 w 414"/>
                    <a:gd name="T69" fmla="*/ 111 h 128"/>
                    <a:gd name="T70" fmla="*/ 84 w 414"/>
                    <a:gd name="T71" fmla="*/ 111 h 128"/>
                    <a:gd name="T72" fmla="*/ 120 w 414"/>
                    <a:gd name="T73" fmla="*/ 75 h 128"/>
                    <a:gd name="T74" fmla="*/ 195 w 414"/>
                    <a:gd name="T75" fmla="*/ 0 h 128"/>
                    <a:gd name="T76" fmla="*/ 217 w 414"/>
                    <a:gd name="T77" fmla="*/ 0 h 128"/>
                    <a:gd name="T78" fmla="*/ 217 w 414"/>
                    <a:gd name="T79" fmla="*/ 0 h 128"/>
                    <a:gd name="T80" fmla="*/ 217 w 414"/>
                    <a:gd name="T81" fmla="*/ 0 h 128"/>
                    <a:gd name="T82" fmla="*/ 206 w 414"/>
                    <a:gd name="T83" fmla="*/ 0 h 128"/>
                    <a:gd name="T84" fmla="*/ 195 w 414"/>
                    <a:gd name="T85" fmla="*/ 0 h 128"/>
                    <a:gd name="T86" fmla="*/ 120 w 414"/>
                    <a:gd name="T87" fmla="*/ 75 h 128"/>
                    <a:gd name="T88" fmla="*/ 84 w 414"/>
                    <a:gd name="T89" fmla="*/ 111 h 128"/>
                    <a:gd name="T90" fmla="*/ 220 w 414"/>
                    <a:gd name="T91" fmla="*/ 0 h 128"/>
                    <a:gd name="T92" fmla="*/ 220 w 414"/>
                    <a:gd name="T93" fmla="*/ 0 h 128"/>
                    <a:gd name="T94" fmla="*/ 220 w 414"/>
                    <a:gd name="T95" fmla="*/ 0 h 128"/>
                    <a:gd name="T96" fmla="*/ 220 w 414"/>
                    <a:gd name="T97" fmla="*/ 0 h 128"/>
                    <a:gd name="T98" fmla="*/ 219 w 414"/>
                    <a:gd name="T99" fmla="*/ 0 h 128"/>
                    <a:gd name="T100" fmla="*/ 219 w 414"/>
                    <a:gd name="T101" fmla="*/ 0 h 128"/>
                    <a:gd name="T102" fmla="*/ 219 w 414"/>
                    <a:gd name="T103" fmla="*/ 0 h 128"/>
                    <a:gd name="T104" fmla="*/ 219 w 414"/>
                    <a:gd name="T105" fmla="*/ 0 h 128"/>
                    <a:gd name="T106" fmla="*/ 219 w 414"/>
                    <a:gd name="T107" fmla="*/ 0 h 128"/>
                    <a:gd name="T108" fmla="*/ 218 w 414"/>
                    <a:gd name="T109" fmla="*/ 0 h 128"/>
                    <a:gd name="T110" fmla="*/ 219 w 414"/>
                    <a:gd name="T111" fmla="*/ 0 h 128"/>
                    <a:gd name="T112" fmla="*/ 218 w 414"/>
                    <a:gd name="T113" fmla="*/ 0 h 128"/>
                    <a:gd name="T114" fmla="*/ 218 w 414"/>
                    <a:gd name="T115" fmla="*/ 0 h 128"/>
                    <a:gd name="T116" fmla="*/ 218 w 414"/>
                    <a:gd name="T117" fmla="*/ 0 h 128"/>
                    <a:gd name="T118" fmla="*/ 217 w 414"/>
                    <a:gd name="T119" fmla="*/ 0 h 128"/>
                    <a:gd name="T120" fmla="*/ 218 w 414"/>
                    <a:gd name="T1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128">
                      <a:moveTo>
                        <a:pt x="206" y="128"/>
                      </a:moveTo>
                      <a:cubicBezTo>
                        <a:pt x="184" y="128"/>
                        <a:pt x="166" y="113"/>
                        <a:pt x="161" y="93"/>
                      </a:cubicBezTo>
                      <a:cubicBezTo>
                        <a:pt x="161" y="92"/>
                        <a:pt x="161" y="91"/>
                        <a:pt x="161" y="90"/>
                      </a:cubicBezTo>
                      <a:cubicBezTo>
                        <a:pt x="161" y="65"/>
                        <a:pt x="181" y="45"/>
                        <a:pt x="206" y="45"/>
                      </a:cubicBezTo>
                      <a:cubicBezTo>
                        <a:pt x="230" y="45"/>
                        <a:pt x="250" y="65"/>
                        <a:pt x="250" y="90"/>
                      </a:cubicBezTo>
                      <a:cubicBezTo>
                        <a:pt x="250" y="91"/>
                        <a:pt x="250" y="92"/>
                        <a:pt x="250" y="93"/>
                      </a:cubicBezTo>
                      <a:cubicBezTo>
                        <a:pt x="245" y="113"/>
                        <a:pt x="227" y="128"/>
                        <a:pt x="206" y="128"/>
                      </a:cubicBezTo>
                      <a:close/>
                      <a:moveTo>
                        <a:pt x="414" y="111"/>
                      </a:moveTo>
                      <a:lnTo>
                        <a:pt x="414" y="111"/>
                      </a:lnTo>
                      <a:close/>
                      <a:moveTo>
                        <a:pt x="413" y="111"/>
                      </a:moveTo>
                      <a:lnTo>
                        <a:pt x="413" y="111"/>
                      </a:lnTo>
                      <a:lnTo>
                        <a:pt x="413" y="111"/>
                      </a:lnTo>
                      <a:close/>
                      <a:moveTo>
                        <a:pt x="413" y="111"/>
                      </a:moveTo>
                      <a:lnTo>
                        <a:pt x="413" y="111"/>
                      </a:lnTo>
                      <a:lnTo>
                        <a:pt x="413" y="111"/>
                      </a:lnTo>
                      <a:close/>
                      <a:moveTo>
                        <a:pt x="412" y="111"/>
                      </a:moveTo>
                      <a:lnTo>
                        <a:pt x="412" y="111"/>
                      </a:lnTo>
                      <a:close/>
                      <a:moveTo>
                        <a:pt x="412" y="111"/>
                      </a:moveTo>
                      <a:lnTo>
                        <a:pt x="412" y="111"/>
                      </a:lnTo>
                      <a:lnTo>
                        <a:pt x="412" y="111"/>
                      </a:lnTo>
                      <a:close/>
                      <a:moveTo>
                        <a:pt x="412" y="111"/>
                      </a:moveTo>
                      <a:lnTo>
                        <a:pt x="412" y="111"/>
                      </a:lnTo>
                      <a:lnTo>
                        <a:pt x="412" y="111"/>
                      </a:lnTo>
                      <a:close/>
                      <a:moveTo>
                        <a:pt x="412" y="111"/>
                      </a:moveTo>
                      <a:lnTo>
                        <a:pt x="411" y="111"/>
                      </a:lnTo>
                      <a:lnTo>
                        <a:pt x="328" y="111"/>
                      </a:lnTo>
                      <a:cubicBezTo>
                        <a:pt x="308" y="111"/>
                        <a:pt x="292" y="95"/>
                        <a:pt x="292" y="75"/>
                      </a:cubicBezTo>
                      <a:cubicBezTo>
                        <a:pt x="292" y="61"/>
                        <a:pt x="288" y="48"/>
                        <a:pt x="281" y="37"/>
                      </a:cubicBezTo>
                      <a:cubicBezTo>
                        <a:pt x="292" y="43"/>
                        <a:pt x="301" y="53"/>
                        <a:pt x="308" y="63"/>
                      </a:cubicBezTo>
                      <a:cubicBezTo>
                        <a:pt x="318" y="70"/>
                        <a:pt x="328" y="79"/>
                        <a:pt x="334" y="90"/>
                      </a:cubicBezTo>
                      <a:cubicBezTo>
                        <a:pt x="343" y="95"/>
                        <a:pt x="351" y="102"/>
                        <a:pt x="357" y="111"/>
                      </a:cubicBezTo>
                      <a:lnTo>
                        <a:pt x="411" y="111"/>
                      </a:lnTo>
                      <a:lnTo>
                        <a:pt x="412" y="111"/>
                      </a:lnTo>
                      <a:close/>
                      <a:moveTo>
                        <a:pt x="84" y="111"/>
                      </a:moveTo>
                      <a:lnTo>
                        <a:pt x="0" y="111"/>
                      </a:lnTo>
                      <a:lnTo>
                        <a:pt x="84" y="111"/>
                      </a:lnTo>
                      <a:cubicBezTo>
                        <a:pt x="104" y="111"/>
                        <a:pt x="120" y="95"/>
                        <a:pt x="120" y="75"/>
                      </a:cubicBezTo>
                      <a:cubicBezTo>
                        <a:pt x="120" y="34"/>
                        <a:pt x="153" y="0"/>
                        <a:pt x="195" y="0"/>
                      </a:cubicBezTo>
                      <a:lnTo>
                        <a:pt x="217" y="0"/>
                      </a:lnTo>
                      <a:lnTo>
                        <a:pt x="217" y="0"/>
                      </a:lnTo>
                      <a:lnTo>
                        <a:pt x="217" y="0"/>
                      </a:lnTo>
                      <a:lnTo>
                        <a:pt x="206" y="0"/>
                      </a:lnTo>
                      <a:lnTo>
                        <a:pt x="195" y="0"/>
                      </a:lnTo>
                      <a:cubicBezTo>
                        <a:pt x="153" y="0"/>
                        <a:pt x="120" y="34"/>
                        <a:pt x="120" y="75"/>
                      </a:cubicBezTo>
                      <a:cubicBezTo>
                        <a:pt x="120" y="95"/>
                        <a:pt x="104" y="111"/>
                        <a:pt x="84" y="111"/>
                      </a:cubicBezTo>
                      <a:close/>
                      <a:moveTo>
                        <a:pt x="220" y="0"/>
                      </a:moveTo>
                      <a:lnTo>
                        <a:pt x="220" y="0"/>
                      </a:lnTo>
                      <a:close/>
                      <a:moveTo>
                        <a:pt x="220" y="0"/>
                      </a:moveTo>
                      <a:lnTo>
                        <a:pt x="220" y="0"/>
                      </a:lnTo>
                      <a:close/>
                      <a:moveTo>
                        <a:pt x="219" y="0"/>
                      </a:moveTo>
                      <a:lnTo>
                        <a:pt x="219" y="0"/>
                      </a:lnTo>
                      <a:close/>
                      <a:moveTo>
                        <a:pt x="219" y="0"/>
                      </a:moveTo>
                      <a:lnTo>
                        <a:pt x="219" y="0"/>
                      </a:lnTo>
                      <a:close/>
                      <a:moveTo>
                        <a:pt x="219" y="0"/>
                      </a:moveTo>
                      <a:lnTo>
                        <a:pt x="218" y="0"/>
                      </a:lnTo>
                      <a:lnTo>
                        <a:pt x="219" y="0"/>
                      </a:lnTo>
                      <a:close/>
                      <a:moveTo>
                        <a:pt x="218" y="0"/>
                      </a:moveTo>
                      <a:lnTo>
                        <a:pt x="218" y="0"/>
                      </a:lnTo>
                      <a:close/>
                      <a:moveTo>
                        <a:pt x="218" y="0"/>
                      </a:moveTo>
                      <a:lnTo>
                        <a:pt x="217" y="0"/>
                      </a:lnTo>
                      <a:lnTo>
                        <a:pt x="218" y="0"/>
                      </a:lnTo>
                      <a:close/>
                    </a:path>
                  </a:pathLst>
                </a:custGeom>
                <a:solidFill>
                  <a:srgbClr val="C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0" name="Freeform 281"/>
                <p:cNvSpPr>
                  <a:spLocks noEditPoints="1"/>
                </p:cNvSpPr>
                <p:nvPr/>
              </p:nvSpPr>
              <p:spPr bwMode="auto">
                <a:xfrm>
                  <a:off x="677863" y="2459038"/>
                  <a:ext cx="176212" cy="101600"/>
                </a:xfrm>
                <a:custGeom>
                  <a:avLst/>
                  <a:gdLst>
                    <a:gd name="T0" fmla="*/ 262 w 524"/>
                    <a:gd name="T1" fmla="*/ 134 h 301"/>
                    <a:gd name="T2" fmla="*/ 217 w 524"/>
                    <a:gd name="T3" fmla="*/ 90 h 301"/>
                    <a:gd name="T4" fmla="*/ 262 w 524"/>
                    <a:gd name="T5" fmla="*/ 45 h 301"/>
                    <a:gd name="T6" fmla="*/ 306 w 524"/>
                    <a:gd name="T7" fmla="*/ 90 h 301"/>
                    <a:gd name="T8" fmla="*/ 262 w 524"/>
                    <a:gd name="T9" fmla="*/ 134 h 301"/>
                    <a:gd name="T10" fmla="*/ 467 w 524"/>
                    <a:gd name="T11" fmla="*/ 111 h 301"/>
                    <a:gd name="T12" fmla="*/ 384 w 524"/>
                    <a:gd name="T13" fmla="*/ 111 h 301"/>
                    <a:gd name="T14" fmla="*/ 348 w 524"/>
                    <a:gd name="T15" fmla="*/ 75 h 301"/>
                    <a:gd name="T16" fmla="*/ 273 w 524"/>
                    <a:gd name="T17" fmla="*/ 0 h 301"/>
                    <a:gd name="T18" fmla="*/ 262 w 524"/>
                    <a:gd name="T19" fmla="*/ 0 h 301"/>
                    <a:gd name="T20" fmla="*/ 251 w 524"/>
                    <a:gd name="T21" fmla="*/ 0 h 301"/>
                    <a:gd name="T22" fmla="*/ 176 w 524"/>
                    <a:gd name="T23" fmla="*/ 75 h 301"/>
                    <a:gd name="T24" fmla="*/ 140 w 524"/>
                    <a:gd name="T25" fmla="*/ 111 h 301"/>
                    <a:gd name="T26" fmla="*/ 56 w 524"/>
                    <a:gd name="T27" fmla="*/ 111 h 301"/>
                    <a:gd name="T28" fmla="*/ 0 w 524"/>
                    <a:gd name="T29" fmla="*/ 168 h 301"/>
                    <a:gd name="T30" fmla="*/ 0 w 524"/>
                    <a:gd name="T31" fmla="*/ 301 h 301"/>
                    <a:gd name="T32" fmla="*/ 524 w 524"/>
                    <a:gd name="T33" fmla="*/ 301 h 301"/>
                    <a:gd name="T34" fmla="*/ 524 w 524"/>
                    <a:gd name="T35" fmla="*/ 168 h 301"/>
                    <a:gd name="T36" fmla="*/ 467 w 524"/>
                    <a:gd name="T37" fmla="*/ 11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4" h="301">
                      <a:moveTo>
                        <a:pt x="262" y="134"/>
                      </a:moveTo>
                      <a:cubicBezTo>
                        <a:pt x="237" y="134"/>
                        <a:pt x="217" y="115"/>
                        <a:pt x="217" y="90"/>
                      </a:cubicBezTo>
                      <a:cubicBezTo>
                        <a:pt x="217" y="65"/>
                        <a:pt x="237" y="45"/>
                        <a:pt x="262" y="45"/>
                      </a:cubicBezTo>
                      <a:cubicBezTo>
                        <a:pt x="286" y="45"/>
                        <a:pt x="306" y="65"/>
                        <a:pt x="306" y="90"/>
                      </a:cubicBezTo>
                      <a:cubicBezTo>
                        <a:pt x="306" y="115"/>
                        <a:pt x="286" y="134"/>
                        <a:pt x="262" y="134"/>
                      </a:cubicBezTo>
                      <a:close/>
                      <a:moveTo>
                        <a:pt x="467" y="111"/>
                      </a:moveTo>
                      <a:lnTo>
                        <a:pt x="384" y="111"/>
                      </a:lnTo>
                      <a:cubicBezTo>
                        <a:pt x="364" y="111"/>
                        <a:pt x="348" y="95"/>
                        <a:pt x="348" y="75"/>
                      </a:cubicBezTo>
                      <a:cubicBezTo>
                        <a:pt x="348" y="34"/>
                        <a:pt x="314" y="0"/>
                        <a:pt x="273" y="0"/>
                      </a:cubicBezTo>
                      <a:lnTo>
                        <a:pt x="262" y="0"/>
                      </a:lnTo>
                      <a:lnTo>
                        <a:pt x="251" y="0"/>
                      </a:lnTo>
                      <a:cubicBezTo>
                        <a:pt x="209" y="0"/>
                        <a:pt x="176" y="34"/>
                        <a:pt x="176" y="75"/>
                      </a:cubicBezTo>
                      <a:cubicBezTo>
                        <a:pt x="176" y="95"/>
                        <a:pt x="160" y="111"/>
                        <a:pt x="140" y="111"/>
                      </a:cubicBezTo>
                      <a:lnTo>
                        <a:pt x="56" y="111"/>
                      </a:lnTo>
                      <a:cubicBezTo>
                        <a:pt x="25" y="111"/>
                        <a:pt x="0" y="136"/>
                        <a:pt x="0" y="168"/>
                      </a:cubicBezTo>
                      <a:lnTo>
                        <a:pt x="0" y="301"/>
                      </a:lnTo>
                      <a:lnTo>
                        <a:pt x="524" y="301"/>
                      </a:lnTo>
                      <a:lnTo>
                        <a:pt x="524" y="168"/>
                      </a:lnTo>
                      <a:cubicBezTo>
                        <a:pt x="524" y="136"/>
                        <a:pt x="499" y="111"/>
                        <a:pt x="467" y="111"/>
                      </a:cubicBez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1" name="Freeform 282"/>
                <p:cNvSpPr>
                  <a:spLocks noEditPoints="1"/>
                </p:cNvSpPr>
                <p:nvPr/>
              </p:nvSpPr>
              <p:spPr bwMode="auto">
                <a:xfrm>
                  <a:off x="687388" y="2495550"/>
                  <a:ext cx="149225" cy="1587"/>
                </a:xfrm>
                <a:custGeom>
                  <a:avLst/>
                  <a:gdLst>
                    <a:gd name="T0" fmla="*/ 0 w 440"/>
                    <a:gd name="T1" fmla="*/ 6 h 6"/>
                    <a:gd name="T2" fmla="*/ 0 w 440"/>
                    <a:gd name="T3" fmla="*/ 6 h 6"/>
                    <a:gd name="T4" fmla="*/ 0 w 440"/>
                    <a:gd name="T5" fmla="*/ 6 h 6"/>
                    <a:gd name="T6" fmla="*/ 1 w 440"/>
                    <a:gd name="T7" fmla="*/ 6 h 6"/>
                    <a:gd name="T8" fmla="*/ 1 w 440"/>
                    <a:gd name="T9" fmla="*/ 6 h 6"/>
                    <a:gd name="T10" fmla="*/ 1 w 440"/>
                    <a:gd name="T11" fmla="*/ 6 h 6"/>
                    <a:gd name="T12" fmla="*/ 2 w 440"/>
                    <a:gd name="T13" fmla="*/ 5 h 6"/>
                    <a:gd name="T14" fmla="*/ 2 w 440"/>
                    <a:gd name="T15" fmla="*/ 5 h 6"/>
                    <a:gd name="T16" fmla="*/ 2 w 440"/>
                    <a:gd name="T17" fmla="*/ 5 h 6"/>
                    <a:gd name="T18" fmla="*/ 19 w 440"/>
                    <a:gd name="T19" fmla="*/ 0 h 6"/>
                    <a:gd name="T20" fmla="*/ 19 w 440"/>
                    <a:gd name="T21" fmla="*/ 0 h 6"/>
                    <a:gd name="T22" fmla="*/ 19 w 440"/>
                    <a:gd name="T23" fmla="*/ 0 h 6"/>
                    <a:gd name="T24" fmla="*/ 21 w 440"/>
                    <a:gd name="T25" fmla="*/ 0 h 6"/>
                    <a:gd name="T26" fmla="*/ 440 w 440"/>
                    <a:gd name="T27" fmla="*/ 0 h 6"/>
                    <a:gd name="T28" fmla="*/ 440 w 440"/>
                    <a:gd name="T29" fmla="*/ 0 h 6"/>
                    <a:gd name="T30" fmla="*/ 22 w 440"/>
                    <a:gd name="T31" fmla="*/ 0 h 6"/>
                    <a:gd name="T32" fmla="*/ 440 w 440"/>
                    <a:gd name="T33" fmla="*/ 0 h 6"/>
                    <a:gd name="T34" fmla="*/ 22 w 440"/>
                    <a:gd name="T35" fmla="*/ 0 h 6"/>
                    <a:gd name="T36" fmla="*/ 440 w 440"/>
                    <a:gd name="T37" fmla="*/ 0 h 6"/>
                    <a:gd name="T38" fmla="*/ 440 w 440"/>
                    <a:gd name="T39" fmla="*/ 0 h 6"/>
                    <a:gd name="T40" fmla="*/ 22 w 440"/>
                    <a:gd name="T41" fmla="*/ 0 h 6"/>
                    <a:gd name="T42" fmla="*/ 439 w 440"/>
                    <a:gd name="T43" fmla="*/ 0 h 6"/>
                    <a:gd name="T44" fmla="*/ 439 w 440"/>
                    <a:gd name="T45" fmla="*/ 0 h 6"/>
                    <a:gd name="T46" fmla="*/ 23 w 440"/>
                    <a:gd name="T47" fmla="*/ 0 h 6"/>
                    <a:gd name="T48" fmla="*/ 439 w 440"/>
                    <a:gd name="T49" fmla="*/ 0 h 6"/>
                    <a:gd name="T50" fmla="*/ 439 w 440"/>
                    <a:gd name="T51" fmla="*/ 0 h 6"/>
                    <a:gd name="T52" fmla="*/ 23 w 440"/>
                    <a:gd name="T53" fmla="*/ 0 h 6"/>
                    <a:gd name="T54" fmla="*/ 438 w 440"/>
                    <a:gd name="T55" fmla="*/ 0 h 6"/>
                    <a:gd name="T56" fmla="*/ 438 w 440"/>
                    <a:gd name="T57" fmla="*/ 0 h 6"/>
                    <a:gd name="T58" fmla="*/ 23 w 440"/>
                    <a:gd name="T59" fmla="*/ 0 h 6"/>
                    <a:gd name="T60" fmla="*/ 438 w 440"/>
                    <a:gd name="T61" fmla="*/ 0 h 6"/>
                    <a:gd name="T62" fmla="*/ 438 w 440"/>
                    <a:gd name="T63" fmla="*/ 0 h 6"/>
                    <a:gd name="T64" fmla="*/ 24 w 440"/>
                    <a:gd name="T65" fmla="*/ 0 h 6"/>
                    <a:gd name="T66" fmla="*/ 438 w 440"/>
                    <a:gd name="T67" fmla="*/ 0 h 6"/>
                    <a:gd name="T68" fmla="*/ 24 w 440"/>
                    <a:gd name="T69" fmla="*/ 0 h 6"/>
                    <a:gd name="T70" fmla="*/ 24 w 440"/>
                    <a:gd name="T71" fmla="*/ 0 h 6"/>
                    <a:gd name="T72" fmla="*/ 437 w 440"/>
                    <a:gd name="T73" fmla="*/ 0 h 6"/>
                    <a:gd name="T74" fmla="*/ 24 w 440"/>
                    <a:gd name="T75" fmla="*/ 0 h 6"/>
                    <a:gd name="T76" fmla="*/ 24 w 440"/>
                    <a:gd name="T77" fmla="*/ 0 h 6"/>
                    <a:gd name="T78" fmla="*/ 437 w 440"/>
                    <a:gd name="T79" fmla="*/ 0 h 6"/>
                    <a:gd name="T80" fmla="*/ 25 w 440"/>
                    <a:gd name="T81" fmla="*/ 0 h 6"/>
                    <a:gd name="T82" fmla="*/ 437 w 440"/>
                    <a:gd name="T83" fmla="*/ 0 h 6"/>
                    <a:gd name="T84" fmla="*/ 437 w 440"/>
                    <a:gd name="T8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0" h="6">
                      <a:moveTo>
                        <a:pt x="0" y="6"/>
                      </a:moveTo>
                      <a:cubicBezTo>
                        <a:pt x="0" y="6"/>
                        <a:pt x="0" y="6"/>
                        <a:pt x="0" y="6"/>
                      </a:cubicBezTo>
                      <a:cubicBezTo>
                        <a:pt x="0" y="6"/>
                        <a:pt x="0" y="6"/>
                        <a:pt x="0" y="6"/>
                      </a:cubicBezTo>
                      <a:close/>
                      <a:moveTo>
                        <a:pt x="0" y="6"/>
                      </a:moveTo>
                      <a:cubicBezTo>
                        <a:pt x="0" y="6"/>
                        <a:pt x="1" y="6"/>
                        <a:pt x="1" y="6"/>
                      </a:cubicBezTo>
                      <a:cubicBezTo>
                        <a:pt x="1" y="6"/>
                        <a:pt x="0" y="6"/>
                        <a:pt x="0" y="6"/>
                      </a:cubicBezTo>
                      <a:close/>
                      <a:moveTo>
                        <a:pt x="1" y="6"/>
                      </a:moveTo>
                      <a:cubicBezTo>
                        <a:pt x="1" y="6"/>
                        <a:pt x="1" y="6"/>
                        <a:pt x="1" y="6"/>
                      </a:cubicBezTo>
                      <a:cubicBezTo>
                        <a:pt x="1" y="6"/>
                        <a:pt x="1" y="6"/>
                        <a:pt x="1" y="6"/>
                      </a:cubicBezTo>
                      <a:close/>
                      <a:moveTo>
                        <a:pt x="1" y="6"/>
                      </a:moveTo>
                      <a:cubicBezTo>
                        <a:pt x="1" y="6"/>
                        <a:pt x="1" y="5"/>
                        <a:pt x="1" y="5"/>
                      </a:cubicBezTo>
                      <a:cubicBezTo>
                        <a:pt x="1" y="5"/>
                        <a:pt x="1" y="6"/>
                        <a:pt x="1" y="6"/>
                      </a:cubicBezTo>
                      <a:close/>
                      <a:moveTo>
                        <a:pt x="1" y="5"/>
                      </a:moveTo>
                      <a:cubicBezTo>
                        <a:pt x="1" y="5"/>
                        <a:pt x="1" y="5"/>
                        <a:pt x="2" y="5"/>
                      </a:cubicBezTo>
                      <a:cubicBezTo>
                        <a:pt x="1" y="5"/>
                        <a:pt x="1" y="5"/>
                        <a:pt x="1" y="5"/>
                      </a:cubicBezTo>
                      <a:close/>
                      <a:moveTo>
                        <a:pt x="2" y="5"/>
                      </a:moveTo>
                      <a:cubicBezTo>
                        <a:pt x="7" y="3"/>
                        <a:pt x="13" y="1"/>
                        <a:pt x="19" y="1"/>
                      </a:cubicBezTo>
                      <a:cubicBezTo>
                        <a:pt x="13" y="1"/>
                        <a:pt x="7" y="3"/>
                        <a:pt x="2" y="5"/>
                      </a:cubicBezTo>
                      <a:close/>
                      <a:moveTo>
                        <a:pt x="19" y="1"/>
                      </a:moveTo>
                      <a:cubicBezTo>
                        <a:pt x="19" y="1"/>
                        <a:pt x="19" y="0"/>
                        <a:pt x="19" y="0"/>
                      </a:cubicBezTo>
                      <a:cubicBezTo>
                        <a:pt x="19" y="0"/>
                        <a:pt x="19" y="1"/>
                        <a:pt x="19" y="1"/>
                      </a:cubicBezTo>
                      <a:close/>
                      <a:moveTo>
                        <a:pt x="19" y="0"/>
                      </a:moveTo>
                      <a:cubicBezTo>
                        <a:pt x="19" y="0"/>
                        <a:pt x="19" y="0"/>
                        <a:pt x="20" y="0"/>
                      </a:cubicBezTo>
                      <a:cubicBezTo>
                        <a:pt x="19" y="0"/>
                        <a:pt x="19" y="0"/>
                        <a:pt x="19" y="0"/>
                      </a:cubicBezTo>
                      <a:close/>
                      <a:moveTo>
                        <a:pt x="20" y="0"/>
                      </a:moveTo>
                      <a:cubicBezTo>
                        <a:pt x="20" y="0"/>
                        <a:pt x="21" y="0"/>
                        <a:pt x="21" y="0"/>
                      </a:cubicBezTo>
                      <a:cubicBezTo>
                        <a:pt x="21" y="0"/>
                        <a:pt x="20" y="0"/>
                        <a:pt x="20" y="0"/>
                      </a:cubicBezTo>
                      <a:close/>
                      <a:moveTo>
                        <a:pt x="440" y="0"/>
                      </a:moveTo>
                      <a:cubicBezTo>
                        <a:pt x="440" y="0"/>
                        <a:pt x="440" y="0"/>
                        <a:pt x="440" y="0"/>
                      </a:cubicBezTo>
                      <a:cubicBezTo>
                        <a:pt x="440" y="0"/>
                        <a:pt x="440" y="0"/>
                        <a:pt x="440" y="0"/>
                      </a:cubicBezTo>
                      <a:close/>
                      <a:moveTo>
                        <a:pt x="21" y="0"/>
                      </a:moveTo>
                      <a:lnTo>
                        <a:pt x="22" y="0"/>
                      </a:lnTo>
                      <a:lnTo>
                        <a:pt x="21" y="0"/>
                      </a:lnTo>
                      <a:close/>
                      <a:moveTo>
                        <a:pt x="440" y="0"/>
                      </a:moveTo>
                      <a:lnTo>
                        <a:pt x="440" y="0"/>
                      </a:lnTo>
                      <a:close/>
                      <a:moveTo>
                        <a:pt x="22" y="0"/>
                      </a:moveTo>
                      <a:lnTo>
                        <a:pt x="22" y="0"/>
                      </a:lnTo>
                      <a:close/>
                      <a:moveTo>
                        <a:pt x="440" y="0"/>
                      </a:moveTo>
                      <a:lnTo>
                        <a:pt x="439" y="0"/>
                      </a:lnTo>
                      <a:lnTo>
                        <a:pt x="440" y="0"/>
                      </a:lnTo>
                      <a:close/>
                      <a:moveTo>
                        <a:pt x="22" y="0"/>
                      </a:moveTo>
                      <a:cubicBezTo>
                        <a:pt x="22" y="0"/>
                        <a:pt x="22" y="0"/>
                        <a:pt x="22" y="0"/>
                      </a:cubicBezTo>
                      <a:cubicBezTo>
                        <a:pt x="22" y="0"/>
                        <a:pt x="22" y="0"/>
                        <a:pt x="22" y="0"/>
                      </a:cubicBezTo>
                      <a:close/>
                      <a:moveTo>
                        <a:pt x="439" y="0"/>
                      </a:moveTo>
                      <a:cubicBezTo>
                        <a:pt x="439" y="0"/>
                        <a:pt x="439" y="0"/>
                        <a:pt x="439" y="0"/>
                      </a:cubicBezTo>
                      <a:cubicBezTo>
                        <a:pt x="439" y="0"/>
                        <a:pt x="439" y="0"/>
                        <a:pt x="439" y="0"/>
                      </a:cubicBezTo>
                      <a:close/>
                      <a:moveTo>
                        <a:pt x="23" y="0"/>
                      </a:moveTo>
                      <a:lnTo>
                        <a:pt x="23" y="0"/>
                      </a:lnTo>
                      <a:close/>
                      <a:moveTo>
                        <a:pt x="439" y="0"/>
                      </a:moveTo>
                      <a:lnTo>
                        <a:pt x="439" y="0"/>
                      </a:lnTo>
                      <a:lnTo>
                        <a:pt x="439" y="0"/>
                      </a:lnTo>
                      <a:lnTo>
                        <a:pt x="439" y="0"/>
                      </a:lnTo>
                      <a:close/>
                      <a:moveTo>
                        <a:pt x="23" y="0"/>
                      </a:moveTo>
                      <a:cubicBezTo>
                        <a:pt x="23" y="0"/>
                        <a:pt x="23" y="0"/>
                        <a:pt x="23" y="0"/>
                      </a:cubicBezTo>
                      <a:cubicBezTo>
                        <a:pt x="23" y="0"/>
                        <a:pt x="23" y="0"/>
                        <a:pt x="23" y="0"/>
                      </a:cubicBezTo>
                      <a:close/>
                      <a:moveTo>
                        <a:pt x="438" y="0"/>
                      </a:moveTo>
                      <a:cubicBezTo>
                        <a:pt x="438" y="0"/>
                        <a:pt x="438" y="0"/>
                        <a:pt x="438" y="0"/>
                      </a:cubicBezTo>
                      <a:lnTo>
                        <a:pt x="438" y="0"/>
                      </a:lnTo>
                      <a:cubicBezTo>
                        <a:pt x="438" y="0"/>
                        <a:pt x="438" y="0"/>
                        <a:pt x="438" y="0"/>
                      </a:cubicBezTo>
                      <a:close/>
                      <a:moveTo>
                        <a:pt x="23" y="0"/>
                      </a:moveTo>
                      <a:lnTo>
                        <a:pt x="23" y="0"/>
                      </a:lnTo>
                      <a:close/>
                      <a:moveTo>
                        <a:pt x="438" y="0"/>
                      </a:moveTo>
                      <a:lnTo>
                        <a:pt x="438" y="0"/>
                      </a:lnTo>
                      <a:lnTo>
                        <a:pt x="438" y="0"/>
                      </a:lnTo>
                      <a:close/>
                      <a:moveTo>
                        <a:pt x="24" y="0"/>
                      </a:moveTo>
                      <a:lnTo>
                        <a:pt x="24" y="0"/>
                      </a:lnTo>
                      <a:close/>
                      <a:moveTo>
                        <a:pt x="438" y="0"/>
                      </a:moveTo>
                      <a:lnTo>
                        <a:pt x="438" y="0"/>
                      </a:lnTo>
                      <a:lnTo>
                        <a:pt x="438" y="0"/>
                      </a:lnTo>
                      <a:close/>
                      <a:moveTo>
                        <a:pt x="24" y="0"/>
                      </a:moveTo>
                      <a:cubicBezTo>
                        <a:pt x="24" y="0"/>
                        <a:pt x="24" y="0"/>
                        <a:pt x="24" y="0"/>
                      </a:cubicBezTo>
                      <a:cubicBezTo>
                        <a:pt x="24" y="0"/>
                        <a:pt x="24" y="0"/>
                        <a:pt x="24" y="0"/>
                      </a:cubicBezTo>
                      <a:close/>
                      <a:moveTo>
                        <a:pt x="437" y="0"/>
                      </a:moveTo>
                      <a:cubicBezTo>
                        <a:pt x="437" y="0"/>
                        <a:pt x="437" y="0"/>
                        <a:pt x="437" y="0"/>
                      </a:cubicBezTo>
                      <a:cubicBezTo>
                        <a:pt x="437" y="0"/>
                        <a:pt x="437" y="0"/>
                        <a:pt x="437" y="0"/>
                      </a:cubicBezTo>
                      <a:close/>
                      <a:moveTo>
                        <a:pt x="24" y="0"/>
                      </a:moveTo>
                      <a:lnTo>
                        <a:pt x="25" y="0"/>
                      </a:lnTo>
                      <a:lnTo>
                        <a:pt x="24" y="0"/>
                      </a:lnTo>
                      <a:close/>
                      <a:moveTo>
                        <a:pt x="437" y="0"/>
                      </a:moveTo>
                      <a:lnTo>
                        <a:pt x="437" y="0"/>
                      </a:lnTo>
                      <a:lnTo>
                        <a:pt x="437" y="0"/>
                      </a:lnTo>
                      <a:close/>
                      <a:moveTo>
                        <a:pt x="25" y="0"/>
                      </a:moveTo>
                      <a:lnTo>
                        <a:pt x="25" y="0"/>
                      </a:lnTo>
                      <a:close/>
                      <a:moveTo>
                        <a:pt x="437" y="0"/>
                      </a:moveTo>
                      <a:lnTo>
                        <a:pt x="437" y="0"/>
                      </a:lnTo>
                      <a:lnTo>
                        <a:pt x="437" y="0"/>
                      </a:lnTo>
                      <a:close/>
                    </a:path>
                  </a:pathLst>
                </a:custGeom>
                <a:solidFill>
                  <a:srgbClr val="F2C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2" name="Freeform 283"/>
                <p:cNvSpPr>
                  <a:spLocks noEditPoints="1"/>
                </p:cNvSpPr>
                <p:nvPr/>
              </p:nvSpPr>
              <p:spPr bwMode="auto">
                <a:xfrm>
                  <a:off x="750888" y="2489200"/>
                  <a:ext cx="85725" cy="14287"/>
                </a:xfrm>
                <a:custGeom>
                  <a:avLst/>
                  <a:gdLst>
                    <a:gd name="T0" fmla="*/ 45 w 253"/>
                    <a:gd name="T1" fmla="*/ 41 h 41"/>
                    <a:gd name="T2" fmla="*/ 0 w 253"/>
                    <a:gd name="T3" fmla="*/ 0 h 41"/>
                    <a:gd name="T4" fmla="*/ 45 w 253"/>
                    <a:gd name="T5" fmla="*/ 35 h 41"/>
                    <a:gd name="T6" fmla="*/ 89 w 253"/>
                    <a:gd name="T7" fmla="*/ 0 h 41"/>
                    <a:gd name="T8" fmla="*/ 45 w 253"/>
                    <a:gd name="T9" fmla="*/ 41 h 41"/>
                    <a:gd name="T10" fmla="*/ 253 w 253"/>
                    <a:gd name="T11" fmla="*/ 18 h 41"/>
                    <a:gd name="T12" fmla="*/ 253 w 253"/>
                    <a:gd name="T13" fmla="*/ 18 h 41"/>
                    <a:gd name="T14" fmla="*/ 253 w 253"/>
                    <a:gd name="T15" fmla="*/ 18 h 41"/>
                    <a:gd name="T16" fmla="*/ 252 w 253"/>
                    <a:gd name="T17" fmla="*/ 18 h 41"/>
                    <a:gd name="T18" fmla="*/ 253 w 253"/>
                    <a:gd name="T19" fmla="*/ 18 h 41"/>
                    <a:gd name="T20" fmla="*/ 252 w 253"/>
                    <a:gd name="T21" fmla="*/ 18 h 41"/>
                    <a:gd name="T22" fmla="*/ 252 w 253"/>
                    <a:gd name="T23" fmla="*/ 18 h 41"/>
                    <a:gd name="T24" fmla="*/ 252 w 253"/>
                    <a:gd name="T25" fmla="*/ 18 h 41"/>
                    <a:gd name="T26" fmla="*/ 252 w 253"/>
                    <a:gd name="T27" fmla="*/ 18 h 41"/>
                    <a:gd name="T28" fmla="*/ 252 w 253"/>
                    <a:gd name="T29" fmla="*/ 18 h 41"/>
                    <a:gd name="T30" fmla="*/ 252 w 253"/>
                    <a:gd name="T31" fmla="*/ 18 h 41"/>
                    <a:gd name="T32" fmla="*/ 251 w 253"/>
                    <a:gd name="T33" fmla="*/ 18 h 41"/>
                    <a:gd name="T34" fmla="*/ 251 w 253"/>
                    <a:gd name="T35" fmla="*/ 18 h 41"/>
                    <a:gd name="T36" fmla="*/ 251 w 253"/>
                    <a:gd name="T37" fmla="*/ 18 h 41"/>
                    <a:gd name="T38" fmla="*/ 251 w 253"/>
                    <a:gd name="T39" fmla="*/ 18 h 41"/>
                    <a:gd name="T40" fmla="*/ 251 w 253"/>
                    <a:gd name="T41" fmla="*/ 18 h 41"/>
                    <a:gd name="T42" fmla="*/ 251 w 253"/>
                    <a:gd name="T43" fmla="*/ 18 h 41"/>
                    <a:gd name="T44" fmla="*/ 251 w 253"/>
                    <a:gd name="T45" fmla="*/ 18 h 41"/>
                    <a:gd name="T46" fmla="*/ 251 w 253"/>
                    <a:gd name="T47" fmla="*/ 18 h 41"/>
                    <a:gd name="T48" fmla="*/ 250 w 253"/>
                    <a:gd name="T49" fmla="*/ 18 h 41"/>
                    <a:gd name="T50" fmla="*/ 251 w 253"/>
                    <a:gd name="T51"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3" h="41">
                      <a:moveTo>
                        <a:pt x="45" y="41"/>
                      </a:moveTo>
                      <a:cubicBezTo>
                        <a:pt x="21" y="41"/>
                        <a:pt x="2" y="23"/>
                        <a:pt x="0" y="0"/>
                      </a:cubicBezTo>
                      <a:cubicBezTo>
                        <a:pt x="5" y="20"/>
                        <a:pt x="23" y="35"/>
                        <a:pt x="45" y="35"/>
                      </a:cubicBezTo>
                      <a:cubicBezTo>
                        <a:pt x="66" y="35"/>
                        <a:pt x="84" y="20"/>
                        <a:pt x="89" y="0"/>
                      </a:cubicBezTo>
                      <a:cubicBezTo>
                        <a:pt x="87" y="23"/>
                        <a:pt x="68" y="41"/>
                        <a:pt x="45" y="41"/>
                      </a:cubicBezTo>
                      <a:close/>
                      <a:moveTo>
                        <a:pt x="253" y="18"/>
                      </a:moveTo>
                      <a:lnTo>
                        <a:pt x="253" y="18"/>
                      </a:lnTo>
                      <a:close/>
                      <a:moveTo>
                        <a:pt x="253" y="18"/>
                      </a:moveTo>
                      <a:cubicBezTo>
                        <a:pt x="252" y="18"/>
                        <a:pt x="252" y="18"/>
                        <a:pt x="252" y="18"/>
                      </a:cubicBezTo>
                      <a:cubicBezTo>
                        <a:pt x="252" y="18"/>
                        <a:pt x="252" y="18"/>
                        <a:pt x="253" y="18"/>
                      </a:cubicBezTo>
                      <a:close/>
                      <a:moveTo>
                        <a:pt x="252" y="18"/>
                      </a:moveTo>
                      <a:lnTo>
                        <a:pt x="252" y="18"/>
                      </a:lnTo>
                      <a:lnTo>
                        <a:pt x="252" y="18"/>
                      </a:lnTo>
                      <a:close/>
                      <a:moveTo>
                        <a:pt x="252" y="18"/>
                      </a:moveTo>
                      <a:lnTo>
                        <a:pt x="252" y="18"/>
                      </a:lnTo>
                      <a:lnTo>
                        <a:pt x="252" y="18"/>
                      </a:lnTo>
                      <a:close/>
                      <a:moveTo>
                        <a:pt x="251" y="18"/>
                      </a:moveTo>
                      <a:cubicBezTo>
                        <a:pt x="251" y="18"/>
                        <a:pt x="251" y="18"/>
                        <a:pt x="251" y="18"/>
                      </a:cubicBezTo>
                      <a:lnTo>
                        <a:pt x="251" y="18"/>
                      </a:lnTo>
                      <a:cubicBezTo>
                        <a:pt x="251" y="18"/>
                        <a:pt x="251" y="18"/>
                        <a:pt x="251" y="18"/>
                      </a:cubicBezTo>
                      <a:close/>
                      <a:moveTo>
                        <a:pt x="251" y="18"/>
                      </a:moveTo>
                      <a:lnTo>
                        <a:pt x="251" y="18"/>
                      </a:lnTo>
                      <a:lnTo>
                        <a:pt x="251" y="18"/>
                      </a:lnTo>
                      <a:close/>
                      <a:moveTo>
                        <a:pt x="251" y="18"/>
                      </a:moveTo>
                      <a:lnTo>
                        <a:pt x="250" y="18"/>
                      </a:lnTo>
                      <a:lnTo>
                        <a:pt x="251" y="18"/>
                      </a:lnTo>
                      <a:close/>
                    </a:path>
                  </a:pathLst>
                </a:custGeom>
                <a:solidFill>
                  <a:srgbClr val="EBC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3" name="Freeform 284"/>
                <p:cNvSpPr>
                  <a:spLocks noEditPoints="1"/>
                </p:cNvSpPr>
                <p:nvPr/>
              </p:nvSpPr>
              <p:spPr bwMode="auto">
                <a:xfrm>
                  <a:off x="677863" y="2459038"/>
                  <a:ext cx="176212" cy="53975"/>
                </a:xfrm>
                <a:custGeom>
                  <a:avLst/>
                  <a:gdLst>
                    <a:gd name="T0" fmla="*/ 0 w 523"/>
                    <a:gd name="T1" fmla="*/ 161 h 161"/>
                    <a:gd name="T2" fmla="*/ 31 w 523"/>
                    <a:gd name="T3" fmla="*/ 117 h 161"/>
                    <a:gd name="T4" fmla="*/ 32 w 523"/>
                    <a:gd name="T5" fmla="*/ 117 h 161"/>
                    <a:gd name="T6" fmla="*/ 32 w 523"/>
                    <a:gd name="T7" fmla="*/ 117 h 161"/>
                    <a:gd name="T8" fmla="*/ 32 w 523"/>
                    <a:gd name="T9" fmla="*/ 116 h 161"/>
                    <a:gd name="T10" fmla="*/ 33 w 523"/>
                    <a:gd name="T11" fmla="*/ 116 h 161"/>
                    <a:gd name="T12" fmla="*/ 50 w 523"/>
                    <a:gd name="T13" fmla="*/ 112 h 161"/>
                    <a:gd name="T14" fmla="*/ 50 w 523"/>
                    <a:gd name="T15" fmla="*/ 111 h 161"/>
                    <a:gd name="T16" fmla="*/ 52 w 523"/>
                    <a:gd name="T17" fmla="*/ 111 h 161"/>
                    <a:gd name="T18" fmla="*/ 53 w 523"/>
                    <a:gd name="T19" fmla="*/ 111 h 161"/>
                    <a:gd name="T20" fmla="*/ 53 w 523"/>
                    <a:gd name="T21" fmla="*/ 111 h 161"/>
                    <a:gd name="T22" fmla="*/ 53 w 523"/>
                    <a:gd name="T23" fmla="*/ 111 h 161"/>
                    <a:gd name="T24" fmla="*/ 54 w 523"/>
                    <a:gd name="T25" fmla="*/ 111 h 161"/>
                    <a:gd name="T26" fmla="*/ 54 w 523"/>
                    <a:gd name="T27" fmla="*/ 111 h 161"/>
                    <a:gd name="T28" fmla="*/ 54 w 523"/>
                    <a:gd name="T29" fmla="*/ 111 h 161"/>
                    <a:gd name="T30" fmla="*/ 55 w 523"/>
                    <a:gd name="T31" fmla="*/ 111 h 161"/>
                    <a:gd name="T32" fmla="*/ 55 w 523"/>
                    <a:gd name="T33" fmla="*/ 111 h 161"/>
                    <a:gd name="T34" fmla="*/ 56 w 523"/>
                    <a:gd name="T35" fmla="*/ 111 h 161"/>
                    <a:gd name="T36" fmla="*/ 56 w 523"/>
                    <a:gd name="T37" fmla="*/ 111 h 161"/>
                    <a:gd name="T38" fmla="*/ 176 w 523"/>
                    <a:gd name="T39" fmla="*/ 75 h 161"/>
                    <a:gd name="T40" fmla="*/ 273 w 523"/>
                    <a:gd name="T41" fmla="*/ 0 h 161"/>
                    <a:gd name="T42" fmla="*/ 384 w 523"/>
                    <a:gd name="T43" fmla="*/ 111 h 161"/>
                    <a:gd name="T44" fmla="*/ 468 w 523"/>
                    <a:gd name="T45" fmla="*/ 111 h 161"/>
                    <a:gd name="T46" fmla="*/ 468 w 523"/>
                    <a:gd name="T47" fmla="*/ 111 h 161"/>
                    <a:gd name="T48" fmla="*/ 468 w 523"/>
                    <a:gd name="T49" fmla="*/ 111 h 161"/>
                    <a:gd name="T50" fmla="*/ 468 w 523"/>
                    <a:gd name="T51" fmla="*/ 111 h 161"/>
                    <a:gd name="T52" fmla="*/ 469 w 523"/>
                    <a:gd name="T53" fmla="*/ 111 h 161"/>
                    <a:gd name="T54" fmla="*/ 469 w 523"/>
                    <a:gd name="T55" fmla="*/ 111 h 161"/>
                    <a:gd name="T56" fmla="*/ 469 w 523"/>
                    <a:gd name="T57" fmla="*/ 111 h 161"/>
                    <a:gd name="T58" fmla="*/ 469 w 523"/>
                    <a:gd name="T59" fmla="*/ 111 h 161"/>
                    <a:gd name="T60" fmla="*/ 470 w 523"/>
                    <a:gd name="T61" fmla="*/ 111 h 161"/>
                    <a:gd name="T62" fmla="*/ 470 w 523"/>
                    <a:gd name="T63" fmla="*/ 111 h 161"/>
                    <a:gd name="T64" fmla="*/ 470 w 523"/>
                    <a:gd name="T65" fmla="*/ 111 h 161"/>
                    <a:gd name="T66" fmla="*/ 470 w 523"/>
                    <a:gd name="T67" fmla="*/ 111 h 161"/>
                    <a:gd name="T68" fmla="*/ 471 w 523"/>
                    <a:gd name="T69" fmla="*/ 111 h 161"/>
                    <a:gd name="T70" fmla="*/ 471 w 523"/>
                    <a:gd name="T71" fmla="*/ 111 h 161"/>
                    <a:gd name="T72" fmla="*/ 523 w 523"/>
                    <a:gd name="T73" fmla="*/ 161 h 161"/>
                    <a:gd name="T74" fmla="*/ 262 w 523"/>
                    <a:gd name="T75" fmla="*/ 134 h 161"/>
                    <a:gd name="T76" fmla="*/ 307 w 523"/>
                    <a:gd name="T77" fmla="*/ 82 h 161"/>
                    <a:gd name="T78" fmla="*/ 216 w 523"/>
                    <a:gd name="T79" fmla="*/ 8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3" h="161">
                      <a:moveTo>
                        <a:pt x="523" y="161"/>
                      </a:moveTo>
                      <a:lnTo>
                        <a:pt x="0" y="161"/>
                      </a:lnTo>
                      <a:cubicBezTo>
                        <a:pt x="2" y="141"/>
                        <a:pt x="14" y="125"/>
                        <a:pt x="31" y="117"/>
                      </a:cubicBezTo>
                      <a:cubicBezTo>
                        <a:pt x="31" y="117"/>
                        <a:pt x="31" y="117"/>
                        <a:pt x="31" y="117"/>
                      </a:cubicBezTo>
                      <a:cubicBezTo>
                        <a:pt x="31" y="117"/>
                        <a:pt x="31" y="117"/>
                        <a:pt x="31" y="117"/>
                      </a:cubicBezTo>
                      <a:cubicBezTo>
                        <a:pt x="31" y="117"/>
                        <a:pt x="32" y="117"/>
                        <a:pt x="32" y="117"/>
                      </a:cubicBezTo>
                      <a:cubicBezTo>
                        <a:pt x="32" y="117"/>
                        <a:pt x="32" y="117"/>
                        <a:pt x="32" y="117"/>
                      </a:cubicBezTo>
                      <a:cubicBezTo>
                        <a:pt x="32" y="117"/>
                        <a:pt x="32" y="117"/>
                        <a:pt x="32" y="117"/>
                      </a:cubicBezTo>
                      <a:cubicBezTo>
                        <a:pt x="32" y="117"/>
                        <a:pt x="32" y="117"/>
                        <a:pt x="32" y="117"/>
                      </a:cubicBezTo>
                      <a:cubicBezTo>
                        <a:pt x="32" y="117"/>
                        <a:pt x="32" y="116"/>
                        <a:pt x="32" y="116"/>
                      </a:cubicBezTo>
                      <a:cubicBezTo>
                        <a:pt x="32" y="116"/>
                        <a:pt x="32" y="116"/>
                        <a:pt x="32" y="116"/>
                      </a:cubicBezTo>
                      <a:cubicBezTo>
                        <a:pt x="32" y="116"/>
                        <a:pt x="32" y="116"/>
                        <a:pt x="33" y="116"/>
                      </a:cubicBezTo>
                      <a:cubicBezTo>
                        <a:pt x="33" y="116"/>
                        <a:pt x="33" y="116"/>
                        <a:pt x="33" y="116"/>
                      </a:cubicBezTo>
                      <a:cubicBezTo>
                        <a:pt x="38" y="114"/>
                        <a:pt x="44" y="112"/>
                        <a:pt x="50" y="112"/>
                      </a:cubicBezTo>
                      <a:cubicBezTo>
                        <a:pt x="50" y="112"/>
                        <a:pt x="50" y="111"/>
                        <a:pt x="50" y="111"/>
                      </a:cubicBezTo>
                      <a:lnTo>
                        <a:pt x="50" y="111"/>
                      </a:lnTo>
                      <a:cubicBezTo>
                        <a:pt x="50" y="111"/>
                        <a:pt x="50" y="111"/>
                        <a:pt x="51" y="111"/>
                      </a:cubicBezTo>
                      <a:cubicBezTo>
                        <a:pt x="51" y="111"/>
                        <a:pt x="52" y="111"/>
                        <a:pt x="52" y="111"/>
                      </a:cubicBezTo>
                      <a:lnTo>
                        <a:pt x="52" y="111"/>
                      </a:lnTo>
                      <a:lnTo>
                        <a:pt x="53" y="111"/>
                      </a:lnTo>
                      <a:cubicBezTo>
                        <a:pt x="53" y="111"/>
                        <a:pt x="53" y="111"/>
                        <a:pt x="53" y="111"/>
                      </a:cubicBezTo>
                      <a:lnTo>
                        <a:pt x="53" y="111"/>
                      </a:lnTo>
                      <a:lnTo>
                        <a:pt x="53" y="111"/>
                      </a:lnTo>
                      <a:cubicBezTo>
                        <a:pt x="53" y="111"/>
                        <a:pt x="53" y="111"/>
                        <a:pt x="53" y="111"/>
                      </a:cubicBezTo>
                      <a:lnTo>
                        <a:pt x="54" y="111"/>
                      </a:lnTo>
                      <a:lnTo>
                        <a:pt x="54" y="111"/>
                      </a:lnTo>
                      <a:lnTo>
                        <a:pt x="54" y="111"/>
                      </a:lnTo>
                      <a:cubicBezTo>
                        <a:pt x="54" y="111"/>
                        <a:pt x="54" y="111"/>
                        <a:pt x="54" y="111"/>
                      </a:cubicBezTo>
                      <a:lnTo>
                        <a:pt x="54" y="111"/>
                      </a:lnTo>
                      <a:lnTo>
                        <a:pt x="54" y="111"/>
                      </a:lnTo>
                      <a:lnTo>
                        <a:pt x="55" y="111"/>
                      </a:lnTo>
                      <a:lnTo>
                        <a:pt x="55" y="111"/>
                      </a:lnTo>
                      <a:lnTo>
                        <a:pt x="55" y="111"/>
                      </a:lnTo>
                      <a:cubicBezTo>
                        <a:pt x="55" y="111"/>
                        <a:pt x="55" y="111"/>
                        <a:pt x="55" y="111"/>
                      </a:cubicBezTo>
                      <a:lnTo>
                        <a:pt x="55" y="111"/>
                      </a:lnTo>
                      <a:lnTo>
                        <a:pt x="56" y="111"/>
                      </a:lnTo>
                      <a:lnTo>
                        <a:pt x="56" y="111"/>
                      </a:lnTo>
                      <a:lnTo>
                        <a:pt x="56" y="111"/>
                      </a:lnTo>
                      <a:lnTo>
                        <a:pt x="140" y="111"/>
                      </a:lnTo>
                      <a:cubicBezTo>
                        <a:pt x="160" y="111"/>
                        <a:pt x="176" y="95"/>
                        <a:pt x="176" y="75"/>
                      </a:cubicBezTo>
                      <a:cubicBezTo>
                        <a:pt x="176" y="34"/>
                        <a:pt x="209" y="0"/>
                        <a:pt x="251" y="0"/>
                      </a:cubicBezTo>
                      <a:lnTo>
                        <a:pt x="273" y="0"/>
                      </a:lnTo>
                      <a:cubicBezTo>
                        <a:pt x="314" y="0"/>
                        <a:pt x="348" y="34"/>
                        <a:pt x="348" y="75"/>
                      </a:cubicBezTo>
                      <a:cubicBezTo>
                        <a:pt x="348" y="95"/>
                        <a:pt x="364" y="111"/>
                        <a:pt x="384" y="111"/>
                      </a:cubicBezTo>
                      <a:lnTo>
                        <a:pt x="467" y="111"/>
                      </a:lnTo>
                      <a:lnTo>
                        <a:pt x="468" y="111"/>
                      </a:lnTo>
                      <a:lnTo>
                        <a:pt x="468" y="111"/>
                      </a:lnTo>
                      <a:lnTo>
                        <a:pt x="468" y="111"/>
                      </a:lnTo>
                      <a:lnTo>
                        <a:pt x="468" y="111"/>
                      </a:lnTo>
                      <a:lnTo>
                        <a:pt x="468" y="111"/>
                      </a:lnTo>
                      <a:lnTo>
                        <a:pt x="468" y="111"/>
                      </a:lnTo>
                      <a:cubicBezTo>
                        <a:pt x="468" y="111"/>
                        <a:pt x="468" y="111"/>
                        <a:pt x="468" y="111"/>
                      </a:cubicBezTo>
                      <a:lnTo>
                        <a:pt x="469" y="111"/>
                      </a:lnTo>
                      <a:lnTo>
                        <a:pt x="469" y="111"/>
                      </a:lnTo>
                      <a:lnTo>
                        <a:pt x="469" y="111"/>
                      </a:lnTo>
                      <a:lnTo>
                        <a:pt x="469" y="111"/>
                      </a:lnTo>
                      <a:lnTo>
                        <a:pt x="469" y="111"/>
                      </a:lnTo>
                      <a:lnTo>
                        <a:pt x="469" y="111"/>
                      </a:lnTo>
                      <a:lnTo>
                        <a:pt x="469" y="111"/>
                      </a:lnTo>
                      <a:lnTo>
                        <a:pt x="469" y="111"/>
                      </a:lnTo>
                      <a:cubicBezTo>
                        <a:pt x="469" y="111"/>
                        <a:pt x="469" y="111"/>
                        <a:pt x="470" y="111"/>
                      </a:cubicBezTo>
                      <a:lnTo>
                        <a:pt x="470" y="111"/>
                      </a:lnTo>
                      <a:lnTo>
                        <a:pt x="470" y="111"/>
                      </a:lnTo>
                      <a:lnTo>
                        <a:pt x="470" y="111"/>
                      </a:lnTo>
                      <a:lnTo>
                        <a:pt x="470" y="111"/>
                      </a:lnTo>
                      <a:lnTo>
                        <a:pt x="470" y="111"/>
                      </a:lnTo>
                      <a:cubicBezTo>
                        <a:pt x="470" y="111"/>
                        <a:pt x="470" y="111"/>
                        <a:pt x="470" y="111"/>
                      </a:cubicBezTo>
                      <a:lnTo>
                        <a:pt x="470" y="111"/>
                      </a:lnTo>
                      <a:lnTo>
                        <a:pt x="471" y="111"/>
                      </a:lnTo>
                      <a:cubicBezTo>
                        <a:pt x="471" y="111"/>
                        <a:pt x="471" y="111"/>
                        <a:pt x="471" y="111"/>
                      </a:cubicBezTo>
                      <a:lnTo>
                        <a:pt x="471" y="111"/>
                      </a:lnTo>
                      <a:lnTo>
                        <a:pt x="471" y="111"/>
                      </a:lnTo>
                      <a:cubicBezTo>
                        <a:pt x="471" y="111"/>
                        <a:pt x="471" y="111"/>
                        <a:pt x="471" y="111"/>
                      </a:cubicBezTo>
                      <a:cubicBezTo>
                        <a:pt x="498" y="113"/>
                        <a:pt x="520" y="134"/>
                        <a:pt x="523" y="161"/>
                      </a:cubicBezTo>
                      <a:close/>
                      <a:moveTo>
                        <a:pt x="217" y="93"/>
                      </a:moveTo>
                      <a:cubicBezTo>
                        <a:pt x="219" y="116"/>
                        <a:pt x="238" y="134"/>
                        <a:pt x="262" y="134"/>
                      </a:cubicBezTo>
                      <a:cubicBezTo>
                        <a:pt x="285" y="134"/>
                        <a:pt x="304" y="116"/>
                        <a:pt x="306" y="93"/>
                      </a:cubicBezTo>
                      <a:cubicBezTo>
                        <a:pt x="307" y="90"/>
                        <a:pt x="307" y="86"/>
                        <a:pt x="307" y="82"/>
                      </a:cubicBezTo>
                      <a:cubicBezTo>
                        <a:pt x="307" y="57"/>
                        <a:pt x="287" y="36"/>
                        <a:pt x="262" y="36"/>
                      </a:cubicBezTo>
                      <a:cubicBezTo>
                        <a:pt x="236" y="36"/>
                        <a:pt x="216" y="57"/>
                        <a:pt x="216" y="82"/>
                      </a:cubicBezTo>
                      <a:cubicBezTo>
                        <a:pt x="216" y="86"/>
                        <a:pt x="216" y="90"/>
                        <a:pt x="217" y="93"/>
                      </a:cubicBezTo>
                      <a:close/>
                    </a:path>
                  </a:pathLst>
                </a:custGeom>
                <a:solidFill>
                  <a:srgbClr val="9F9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4" name="Rectangle 285"/>
                <p:cNvSpPr>
                  <a:spLocks noChangeArrowheads="1"/>
                </p:cNvSpPr>
                <p:nvPr/>
              </p:nvSpPr>
              <p:spPr bwMode="auto">
                <a:xfrm>
                  <a:off x="677863" y="2546350"/>
                  <a:ext cx="1587" cy="14287"/>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5" name="Rectangle 286"/>
                <p:cNvSpPr>
                  <a:spLocks noChangeArrowheads="1"/>
                </p:cNvSpPr>
                <p:nvPr/>
              </p:nvSpPr>
              <p:spPr bwMode="auto">
                <a:xfrm>
                  <a:off x="677863" y="2546350"/>
                  <a:ext cx="176212" cy="14287"/>
                </a:xfrm>
                <a:prstGeom prst="rect">
                  <a:avLst/>
                </a:prstGeom>
                <a:solidFill>
                  <a:srgbClr val="4B53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6" name="Freeform 287"/>
                <p:cNvSpPr>
                  <a:spLocks/>
                </p:cNvSpPr>
                <p:nvPr/>
              </p:nvSpPr>
              <p:spPr bwMode="auto">
                <a:xfrm>
                  <a:off x="677863" y="2513013"/>
                  <a:ext cx="0" cy="1587"/>
                </a:xfrm>
                <a:custGeom>
                  <a:avLst/>
                  <a:gdLst>
                    <a:gd name="T0" fmla="*/ 7 h 7"/>
                    <a:gd name="T1" fmla="*/ 0 h 7"/>
                    <a:gd name="T2" fmla="*/ 0 h 7"/>
                    <a:gd name="T3" fmla="*/ 1 h 7"/>
                    <a:gd name="T4" fmla="*/ 7 h 7"/>
                  </a:gdLst>
                  <a:ahLst/>
                  <a:cxnLst>
                    <a:cxn ang="0">
                      <a:pos x="0" y="T0"/>
                    </a:cxn>
                    <a:cxn ang="0">
                      <a:pos x="0" y="T1"/>
                    </a:cxn>
                    <a:cxn ang="0">
                      <a:pos x="0" y="T2"/>
                    </a:cxn>
                    <a:cxn ang="0">
                      <a:pos x="0" y="T3"/>
                    </a:cxn>
                    <a:cxn ang="0">
                      <a:pos x="0" y="T4"/>
                    </a:cxn>
                  </a:cxnLst>
                  <a:rect l="0" t="0" r="r" b="b"/>
                  <a:pathLst>
                    <a:path h="7">
                      <a:moveTo>
                        <a:pt x="0" y="7"/>
                      </a:moveTo>
                      <a:lnTo>
                        <a:pt x="0" y="0"/>
                      </a:lnTo>
                      <a:lnTo>
                        <a:pt x="0" y="0"/>
                      </a:lnTo>
                      <a:cubicBezTo>
                        <a:pt x="0" y="0"/>
                        <a:pt x="0" y="1"/>
                        <a:pt x="0" y="1"/>
                      </a:cubicBezTo>
                      <a:cubicBezTo>
                        <a:pt x="0" y="3"/>
                        <a:pt x="0" y="5"/>
                        <a:pt x="0" y="7"/>
                      </a:cubicBezTo>
                      <a:close/>
                    </a:path>
                  </a:pathLst>
                </a:custGeom>
                <a:solidFill>
                  <a:srgbClr val="ECB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7" name="Freeform 288"/>
                <p:cNvSpPr>
                  <a:spLocks/>
                </p:cNvSpPr>
                <p:nvPr/>
              </p:nvSpPr>
              <p:spPr bwMode="auto">
                <a:xfrm>
                  <a:off x="854075" y="2513013"/>
                  <a:ext cx="0" cy="6350"/>
                </a:xfrm>
                <a:custGeom>
                  <a:avLst/>
                  <a:gdLst>
                    <a:gd name="T0" fmla="*/ 1 w 1"/>
                    <a:gd name="T1" fmla="*/ 20 h 20"/>
                    <a:gd name="T2" fmla="*/ 1 w 1"/>
                    <a:gd name="T3" fmla="*/ 20 h 20"/>
                    <a:gd name="T4" fmla="*/ 1 w 1"/>
                    <a:gd name="T5" fmla="*/ 7 h 20"/>
                    <a:gd name="T6" fmla="*/ 0 w 1"/>
                    <a:gd name="T7" fmla="*/ 0 h 20"/>
                    <a:gd name="T8" fmla="*/ 1 w 1"/>
                    <a:gd name="T9" fmla="*/ 0 h 20"/>
                    <a:gd name="T10" fmla="*/ 1 w 1"/>
                    <a:gd name="T11" fmla="*/ 20 h 20"/>
                  </a:gdLst>
                  <a:ahLst/>
                  <a:cxnLst>
                    <a:cxn ang="0">
                      <a:pos x="T0" y="T1"/>
                    </a:cxn>
                    <a:cxn ang="0">
                      <a:pos x="T2" y="T3"/>
                    </a:cxn>
                    <a:cxn ang="0">
                      <a:pos x="T4" y="T5"/>
                    </a:cxn>
                    <a:cxn ang="0">
                      <a:pos x="T6" y="T7"/>
                    </a:cxn>
                    <a:cxn ang="0">
                      <a:pos x="T8" y="T9"/>
                    </a:cxn>
                    <a:cxn ang="0">
                      <a:pos x="T10" y="T11"/>
                    </a:cxn>
                  </a:cxnLst>
                  <a:rect l="0" t="0" r="r" b="b"/>
                  <a:pathLst>
                    <a:path w="1" h="20">
                      <a:moveTo>
                        <a:pt x="1" y="20"/>
                      </a:moveTo>
                      <a:lnTo>
                        <a:pt x="1" y="20"/>
                      </a:lnTo>
                      <a:lnTo>
                        <a:pt x="1" y="7"/>
                      </a:lnTo>
                      <a:cubicBezTo>
                        <a:pt x="1" y="4"/>
                        <a:pt x="1" y="2"/>
                        <a:pt x="0" y="0"/>
                      </a:cubicBezTo>
                      <a:lnTo>
                        <a:pt x="1" y="0"/>
                      </a:lnTo>
                      <a:lnTo>
                        <a:pt x="1" y="20"/>
                      </a:lnTo>
                      <a:close/>
                    </a:path>
                  </a:pathLst>
                </a:custGeom>
                <a:solidFill>
                  <a:srgbClr val="E3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8" name="Freeform 289"/>
                <p:cNvSpPr>
                  <a:spLocks/>
                </p:cNvSpPr>
                <p:nvPr/>
              </p:nvSpPr>
              <p:spPr bwMode="auto">
                <a:xfrm>
                  <a:off x="677863" y="2513013"/>
                  <a:ext cx="176212" cy="33337"/>
                </a:xfrm>
                <a:custGeom>
                  <a:avLst/>
                  <a:gdLst>
                    <a:gd name="T0" fmla="*/ 524 w 524"/>
                    <a:gd name="T1" fmla="*/ 99 h 99"/>
                    <a:gd name="T2" fmla="*/ 524 w 524"/>
                    <a:gd name="T3" fmla="*/ 99 h 99"/>
                    <a:gd name="T4" fmla="*/ 0 w 524"/>
                    <a:gd name="T5" fmla="*/ 99 h 99"/>
                    <a:gd name="T6" fmla="*/ 0 w 524"/>
                    <a:gd name="T7" fmla="*/ 7 h 99"/>
                    <a:gd name="T8" fmla="*/ 0 w 524"/>
                    <a:gd name="T9" fmla="*/ 1 h 99"/>
                    <a:gd name="T10" fmla="*/ 0 w 524"/>
                    <a:gd name="T11" fmla="*/ 0 h 99"/>
                    <a:gd name="T12" fmla="*/ 523 w 524"/>
                    <a:gd name="T13" fmla="*/ 0 h 99"/>
                    <a:gd name="T14" fmla="*/ 524 w 524"/>
                    <a:gd name="T15" fmla="*/ 7 h 99"/>
                    <a:gd name="T16" fmla="*/ 524 w 524"/>
                    <a:gd name="T17" fmla="*/ 20 h 99"/>
                    <a:gd name="T18" fmla="*/ 524 w 524"/>
                    <a:gd name="T1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99">
                      <a:moveTo>
                        <a:pt x="524" y="99"/>
                      </a:moveTo>
                      <a:lnTo>
                        <a:pt x="524" y="99"/>
                      </a:lnTo>
                      <a:lnTo>
                        <a:pt x="0" y="99"/>
                      </a:lnTo>
                      <a:lnTo>
                        <a:pt x="0" y="7"/>
                      </a:lnTo>
                      <a:cubicBezTo>
                        <a:pt x="0" y="5"/>
                        <a:pt x="0" y="3"/>
                        <a:pt x="0" y="1"/>
                      </a:cubicBezTo>
                      <a:cubicBezTo>
                        <a:pt x="0" y="1"/>
                        <a:pt x="0" y="0"/>
                        <a:pt x="0" y="0"/>
                      </a:cubicBezTo>
                      <a:lnTo>
                        <a:pt x="523" y="0"/>
                      </a:lnTo>
                      <a:cubicBezTo>
                        <a:pt x="524" y="2"/>
                        <a:pt x="524" y="4"/>
                        <a:pt x="524" y="7"/>
                      </a:cubicBezTo>
                      <a:lnTo>
                        <a:pt x="524" y="20"/>
                      </a:lnTo>
                      <a:lnTo>
                        <a:pt x="524" y="99"/>
                      </a:lnTo>
                      <a:close/>
                    </a:path>
                  </a:pathLst>
                </a:custGeom>
                <a:solidFill>
                  <a:srgbClr val="7275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9" name="Freeform 290"/>
                <p:cNvSpPr>
                  <a:spLocks/>
                </p:cNvSpPr>
                <p:nvPr/>
              </p:nvSpPr>
              <p:spPr bwMode="auto">
                <a:xfrm>
                  <a:off x="752475" y="2473325"/>
                  <a:ext cx="34925" cy="34925"/>
                </a:xfrm>
                <a:custGeom>
                  <a:avLst/>
                  <a:gdLst>
                    <a:gd name="T0" fmla="*/ 82 w 104"/>
                    <a:gd name="T1" fmla="*/ 0 h 104"/>
                    <a:gd name="T2" fmla="*/ 68 w 104"/>
                    <a:gd name="T3" fmla="*/ 13 h 104"/>
                    <a:gd name="T4" fmla="*/ 68 w 104"/>
                    <a:gd name="T5" fmla="*/ 67 h 104"/>
                    <a:gd name="T6" fmla="*/ 14 w 104"/>
                    <a:gd name="T7" fmla="*/ 67 h 104"/>
                    <a:gd name="T8" fmla="*/ 0 w 104"/>
                    <a:gd name="T9" fmla="*/ 81 h 104"/>
                    <a:gd name="T10" fmla="*/ 82 w 104"/>
                    <a:gd name="T11" fmla="*/ 81 h 104"/>
                    <a:gd name="T12" fmla="*/ 82 w 10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82" y="0"/>
                      </a:moveTo>
                      <a:lnTo>
                        <a:pt x="68" y="13"/>
                      </a:lnTo>
                      <a:cubicBezTo>
                        <a:pt x="83" y="28"/>
                        <a:pt x="83" y="53"/>
                        <a:pt x="68" y="67"/>
                      </a:cubicBezTo>
                      <a:cubicBezTo>
                        <a:pt x="53" y="83"/>
                        <a:pt x="29" y="83"/>
                        <a:pt x="14" y="67"/>
                      </a:cubicBezTo>
                      <a:lnTo>
                        <a:pt x="0" y="81"/>
                      </a:lnTo>
                      <a:cubicBezTo>
                        <a:pt x="22" y="104"/>
                        <a:pt x="59" y="104"/>
                        <a:pt x="82" y="81"/>
                      </a:cubicBezTo>
                      <a:cubicBezTo>
                        <a:pt x="104" y="59"/>
                        <a:pt x="104" y="22"/>
                        <a:pt x="82" y="0"/>
                      </a:cubicBezTo>
                      <a:close/>
                    </a:path>
                  </a:pathLst>
                </a:custGeom>
                <a:solidFill>
                  <a:srgbClr val="DC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20" name="Freeform 291"/>
                <p:cNvSpPr>
                  <a:spLocks/>
                </p:cNvSpPr>
                <p:nvPr/>
              </p:nvSpPr>
              <p:spPr bwMode="auto">
                <a:xfrm>
                  <a:off x="744538" y="2465388"/>
                  <a:ext cx="34925" cy="34925"/>
                </a:xfrm>
                <a:custGeom>
                  <a:avLst/>
                  <a:gdLst>
                    <a:gd name="T0" fmla="*/ 37 w 105"/>
                    <a:gd name="T1" fmla="*/ 36 h 104"/>
                    <a:gd name="T2" fmla="*/ 91 w 105"/>
                    <a:gd name="T3" fmla="*/ 36 h 104"/>
                    <a:gd name="T4" fmla="*/ 105 w 105"/>
                    <a:gd name="T5" fmla="*/ 23 h 104"/>
                    <a:gd name="T6" fmla="*/ 23 w 105"/>
                    <a:gd name="T7" fmla="*/ 23 h 104"/>
                    <a:gd name="T8" fmla="*/ 23 w 105"/>
                    <a:gd name="T9" fmla="*/ 104 h 104"/>
                    <a:gd name="T10" fmla="*/ 37 w 105"/>
                    <a:gd name="T11" fmla="*/ 91 h 104"/>
                    <a:gd name="T12" fmla="*/ 37 w 105"/>
                    <a:gd name="T13" fmla="*/ 36 h 104"/>
                  </a:gdLst>
                  <a:ahLst/>
                  <a:cxnLst>
                    <a:cxn ang="0">
                      <a:pos x="T0" y="T1"/>
                    </a:cxn>
                    <a:cxn ang="0">
                      <a:pos x="T2" y="T3"/>
                    </a:cxn>
                    <a:cxn ang="0">
                      <a:pos x="T4" y="T5"/>
                    </a:cxn>
                    <a:cxn ang="0">
                      <a:pos x="T6" y="T7"/>
                    </a:cxn>
                    <a:cxn ang="0">
                      <a:pos x="T8" y="T9"/>
                    </a:cxn>
                    <a:cxn ang="0">
                      <a:pos x="T10" y="T11"/>
                    </a:cxn>
                    <a:cxn ang="0">
                      <a:pos x="T12" y="T13"/>
                    </a:cxn>
                  </a:cxnLst>
                  <a:rect l="0" t="0" r="r" b="b"/>
                  <a:pathLst>
                    <a:path w="105" h="104">
                      <a:moveTo>
                        <a:pt x="37" y="36"/>
                      </a:moveTo>
                      <a:cubicBezTo>
                        <a:pt x="52" y="21"/>
                        <a:pt x="76" y="21"/>
                        <a:pt x="91" y="36"/>
                      </a:cubicBezTo>
                      <a:lnTo>
                        <a:pt x="105" y="23"/>
                      </a:lnTo>
                      <a:cubicBezTo>
                        <a:pt x="82" y="0"/>
                        <a:pt x="45" y="0"/>
                        <a:pt x="23" y="23"/>
                      </a:cubicBezTo>
                      <a:cubicBezTo>
                        <a:pt x="0" y="45"/>
                        <a:pt x="0" y="82"/>
                        <a:pt x="23" y="104"/>
                      </a:cubicBezTo>
                      <a:lnTo>
                        <a:pt x="37" y="91"/>
                      </a:lnTo>
                      <a:cubicBezTo>
                        <a:pt x="22" y="75"/>
                        <a:pt x="22" y="51"/>
                        <a:pt x="37" y="36"/>
                      </a:cubicBezTo>
                      <a:close/>
                    </a:path>
                  </a:pathLst>
                </a:custGeom>
                <a:solidFill>
                  <a:srgbClr val="ACA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grpSp>
      </p:grpSp>
    </p:spTree>
    <p:extLst>
      <p:ext uri="{BB962C8B-B14F-4D97-AF65-F5344CB8AC3E}">
        <p14:creationId xmlns:p14="http://schemas.microsoft.com/office/powerpoint/2010/main" val="375536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762" y="228646"/>
            <a:ext cx="8624888" cy="615553"/>
          </a:xfrm>
        </p:spPr>
        <p:txBody>
          <a:bodyPr vert="horz" wrap="square" lIns="0" tIns="0" rIns="0" bIns="0" rtlCol="0" anchor="t">
            <a:spAutoFit/>
          </a:bodyPr>
          <a:lstStyle/>
          <a:p>
            <a:r>
              <a:rPr lang="en-US" sz="2000" b="1" dirty="0">
                <a:solidFill>
                  <a:schemeClr val="tx2"/>
                </a:solidFill>
              </a:rPr>
              <a:t>Data Quality Checks and Validations for the Largest Global Providers of Insurance, Annuities &amp; Employee Benefit Programs </a:t>
            </a:r>
            <a:r>
              <a:rPr lang="en-US" sz="2000" b="1" dirty="0" smtClean="0">
                <a:solidFill>
                  <a:schemeClr val="tx2"/>
                </a:solidFill>
              </a:rPr>
              <a:t>(4/4)</a:t>
            </a:r>
            <a:endParaRPr lang="en-US" sz="2000" b="1" dirty="0">
              <a:solidFill>
                <a:schemeClr val="tx2"/>
              </a:solidFill>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4</a:t>
            </a:fld>
            <a:endParaRPr lang="en-US" dirty="0">
              <a:solidFill>
                <a:prstClr val="white"/>
              </a:solidFill>
            </a:endParaRPr>
          </a:p>
        </p:txBody>
      </p:sp>
      <p:sp>
        <p:nvSpPr>
          <p:cNvPr id="205" name="Rectangle 204"/>
          <p:cNvSpPr/>
          <p:nvPr/>
        </p:nvSpPr>
        <p:spPr>
          <a:xfrm>
            <a:off x="385762" y="887326"/>
            <a:ext cx="8410576" cy="28833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defTabSz="457189"/>
            <a:r>
              <a:rPr lang="en-US" sz="1200" b="1" dirty="0">
                <a:solidFill>
                  <a:prstClr val="white"/>
                </a:solidFill>
                <a:latin typeface="Calibri" panose="020F0502020204030204" pitchFamily="34" charset="0"/>
                <a:cs typeface="Calibri" panose="020F0502020204030204" pitchFamily="34" charset="0"/>
              </a:rPr>
              <a:t>Solution Details</a:t>
            </a:r>
          </a:p>
        </p:txBody>
      </p:sp>
      <p:sp>
        <p:nvSpPr>
          <p:cNvPr id="207" name="Rectangle 206"/>
          <p:cNvSpPr/>
          <p:nvPr/>
        </p:nvSpPr>
        <p:spPr>
          <a:xfrm>
            <a:off x="385763" y="1173512"/>
            <a:ext cx="8410576" cy="2492990"/>
          </a:xfrm>
          <a:prstGeom prst="rect">
            <a:avLst/>
          </a:prstGeom>
        </p:spPr>
        <p:txBody>
          <a:bodyPr wrap="square" lIns="0" tIns="0" rIns="0" bIns="0">
            <a:spAutoFit/>
          </a:bodyPr>
          <a:lstStyle/>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•Error </a:t>
            </a:r>
            <a:r>
              <a:rPr lang="en-US" sz="900" dirty="0">
                <a:solidFill>
                  <a:srgbClr val="141414"/>
                </a:solidFill>
                <a:latin typeface="Calibri" panose="020F0502020204030204" pitchFamily="34" charset="0"/>
                <a:ea typeface="ＭＳ Ｐゴシック" pitchFamily="-12" charset="-128"/>
                <a:cs typeface="ＭＳ Ｐゴシック" pitchFamily="-12" charset="-128"/>
              </a:rPr>
              <a:t>Handling would be handled inside the Row validation mapping based on the predefined strategy opted. Based on this strategy bad (DQ failed) records  imported in a separate file (i.e. &lt;filename&gt;_Bad.txt) in BigData platform. And the entire source file records appended with below mentioned four fields moved to respective folder file-format wise in BigData platform:</a:t>
            </a:r>
          </a:p>
          <a:p>
            <a:pPr defTabSz="685783" eaLnBrk="0" hangingPunct="0"/>
            <a:r>
              <a:rPr lang="en-US" sz="900" dirty="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err="1">
                <a:solidFill>
                  <a:srgbClr val="141414"/>
                </a:solidFill>
                <a:latin typeface="Calibri" panose="020F0502020204030204" pitchFamily="34" charset="0"/>
                <a:ea typeface="ＭＳ Ｐゴシック" pitchFamily="-12" charset="-128"/>
                <a:cs typeface="ＭＳ Ｐゴシック" pitchFamily="-12" charset="-128"/>
              </a:rPr>
              <a:t>i</a:t>
            </a:r>
            <a:r>
              <a:rPr lang="en-US" sz="900" dirty="0">
                <a:solidFill>
                  <a:srgbClr val="141414"/>
                </a:solidFill>
                <a:latin typeface="Calibri" panose="020F0502020204030204" pitchFamily="34" charset="0"/>
                <a:ea typeface="ＭＳ Ｐゴシック" pitchFamily="-12" charset="-128"/>
                <a:cs typeface="ＭＳ Ｐゴシック" pitchFamily="-12" charset="-128"/>
              </a:rPr>
              <a:t>.	Source-System</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ii</a:t>
            </a:r>
            <a:r>
              <a:rPr lang="en-US" sz="900" dirty="0">
                <a:solidFill>
                  <a:srgbClr val="141414"/>
                </a:solidFill>
                <a:latin typeface="Calibri" panose="020F0502020204030204" pitchFamily="34" charset="0"/>
                <a:ea typeface="ＭＳ Ｐゴシック" pitchFamily="-12" charset="-128"/>
                <a:cs typeface="ＭＳ Ｐゴシック" pitchFamily="-12" charset="-128"/>
              </a:rPr>
              <a:t>.	LOB</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iii</a:t>
            </a:r>
            <a:r>
              <a:rPr lang="en-US" sz="900" dirty="0">
                <a:solidFill>
                  <a:srgbClr val="141414"/>
                </a:solidFill>
                <a:latin typeface="Calibri" panose="020F0502020204030204" pitchFamily="34" charset="0"/>
                <a:ea typeface="ＭＳ Ｐゴシック" pitchFamily="-12" charset="-128"/>
                <a:cs typeface="ＭＳ Ｐゴシック" pitchFamily="-12" charset="-128"/>
              </a:rPr>
              <a:t>.	Cycle-Cd</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iv</a:t>
            </a:r>
            <a:r>
              <a:rPr lang="en-US" sz="900" dirty="0">
                <a:solidFill>
                  <a:srgbClr val="141414"/>
                </a:solidFill>
                <a:latin typeface="Calibri" panose="020F0502020204030204" pitchFamily="34" charset="0"/>
                <a:ea typeface="ＭＳ Ｐゴシック" pitchFamily="-12" charset="-128"/>
                <a:cs typeface="ＭＳ Ｐゴシック" pitchFamily="-12" charset="-128"/>
              </a:rPr>
              <a:t>.	Filename</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v</a:t>
            </a:r>
            <a:r>
              <a:rPr lang="en-US" sz="900" dirty="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Sequence-id</a:t>
            </a:r>
          </a:p>
          <a:p>
            <a:pPr defTabSz="685783" eaLnBrk="0" hangingPunct="0"/>
            <a:r>
              <a:rPr lang="en-US" sz="900" dirty="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•An </a:t>
            </a:r>
            <a:r>
              <a:rPr lang="en-US" sz="900" dirty="0">
                <a:solidFill>
                  <a:srgbClr val="141414"/>
                </a:solidFill>
                <a:latin typeface="Calibri" panose="020F0502020204030204" pitchFamily="34" charset="0"/>
                <a:ea typeface="ＭＳ Ｐゴシック" pitchFamily="-12" charset="-128"/>
                <a:cs typeface="ＭＳ Ｐゴシック" pitchFamily="-12" charset="-128"/>
              </a:rPr>
              <a:t>Archival command task would be executed at the end. All the available Success and Failure and Error files which are generated with base source </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file name </a:t>
            </a:r>
            <a:r>
              <a:rPr lang="en-US" sz="900" dirty="0">
                <a:solidFill>
                  <a:srgbClr val="141414"/>
                </a:solidFill>
                <a:latin typeface="Calibri" panose="020F0502020204030204" pitchFamily="34" charset="0"/>
                <a:ea typeface="ＭＳ Ｐゴシック" pitchFamily="-12" charset="-128"/>
                <a:cs typeface="ＭＳ Ｐゴシック" pitchFamily="-12" charset="-128"/>
              </a:rPr>
              <a:t>as initials are re-named with actual Batch file names as initials. E-mail notification with summary results are sent to respective stake holders in this script. Also workflow level summary data is consolidated in this script which is later used in sending DQ Process notification.</a:t>
            </a:r>
          </a:p>
          <a:p>
            <a:pPr defTabSz="685783" eaLnBrk="0" hangingPunct="0"/>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•On </a:t>
            </a:r>
            <a:r>
              <a:rPr lang="en-US" sz="900" dirty="0">
                <a:solidFill>
                  <a:srgbClr val="141414"/>
                </a:solidFill>
                <a:latin typeface="Calibri" panose="020F0502020204030204" pitchFamily="34" charset="0"/>
                <a:ea typeface="ＭＳ Ｐゴシック" pitchFamily="-12" charset="-128"/>
                <a:cs typeface="ＭＳ Ｐゴシック" pitchFamily="-12" charset="-128"/>
              </a:rPr>
              <a:t>completion of each DQ mapping a command task (invokes File_check_notify.sh script) would be executed. This script would verify the successful execution of the mapping and mail the detailed error files to the PRC/Source team. If both the success file and the error files are empty the PRC/Source team would be intimated that the Data File is empty or only had the header record</a:t>
            </a: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a:t>
            </a:r>
          </a:p>
          <a:p>
            <a:pPr defTabSz="685783" eaLnBrk="0" hangingPunct="0"/>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a:p>
            <a:pPr marL="171446" indent="-171446" defTabSz="685783" eaLnBrk="0" hangingPunct="0">
              <a:buFont typeface="Arial" panose="020B0604020202020204" pitchFamily="34" charset="0"/>
              <a:buChar char="•"/>
            </a:pPr>
            <a:r>
              <a:rPr lang="en-US" sz="900" dirty="0" smtClean="0">
                <a:solidFill>
                  <a:srgbClr val="141414"/>
                </a:solidFill>
                <a:latin typeface="Calibri" panose="020F0502020204030204" pitchFamily="34" charset="0"/>
                <a:ea typeface="ＭＳ Ｐゴシック" pitchFamily="-12" charset="-128"/>
                <a:cs typeface="ＭＳ Ｐゴシック" pitchFamily="-12" charset="-128"/>
              </a:rPr>
              <a:t> </a:t>
            </a:r>
            <a:r>
              <a:rPr lang="en-US" sz="900" dirty="0">
                <a:solidFill>
                  <a:srgbClr val="141414"/>
                </a:solidFill>
                <a:latin typeface="Calibri" panose="020F0502020204030204" pitchFamily="34" charset="0"/>
                <a:ea typeface="ＭＳ Ｐゴシック" pitchFamily="-12" charset="-128"/>
                <a:cs typeface="ＭＳ Ｐゴシック" pitchFamily="-12" charset="-128"/>
              </a:rPr>
              <a:t>A Post_processing.sh  script would be executed at the end of the processing of all workflows pertaining to a batch. This script would append the Data File processing status and the Data file name in the .TXT file. This file would be used to announce completion of the entire DQ process for a batch.</a:t>
            </a:r>
          </a:p>
          <a:p>
            <a:pPr marL="171446" indent="-171446" defTabSz="685783" eaLnBrk="0" hangingPunct="0">
              <a:buFont typeface="Arial" panose="020B0604020202020204" pitchFamily="34" charset="0"/>
              <a:buChar char="•"/>
            </a:pPr>
            <a:endParaRPr lang="en-US" sz="900" dirty="0">
              <a:solidFill>
                <a:srgbClr val="141414"/>
              </a:solidFill>
              <a:latin typeface="Calibri" panose="020F0502020204030204" pitchFamily="34" charset="0"/>
              <a:ea typeface="ＭＳ Ｐゴシック" pitchFamily="-12" charset="-128"/>
              <a:cs typeface="ＭＳ Ｐゴシック" pitchFamily="-12" charset="-128"/>
            </a:endParaRPr>
          </a:p>
        </p:txBody>
      </p:sp>
      <p:grpSp>
        <p:nvGrpSpPr>
          <p:cNvPr id="81" name="Group 80"/>
          <p:cNvGrpSpPr/>
          <p:nvPr/>
        </p:nvGrpSpPr>
        <p:grpSpPr>
          <a:xfrm>
            <a:off x="8207814" y="765983"/>
            <a:ext cx="508168" cy="508168"/>
            <a:chOff x="439738" y="2370138"/>
            <a:chExt cx="649287" cy="649287"/>
          </a:xfrm>
        </p:grpSpPr>
        <p:sp>
          <p:nvSpPr>
            <p:cNvPr id="82" name="AutoShape 254"/>
            <p:cNvSpPr>
              <a:spLocks noChangeAspect="1" noChangeArrowheads="1" noTextEdit="1"/>
            </p:cNvSpPr>
            <p:nvPr/>
          </p:nvSpPr>
          <p:spPr bwMode="auto">
            <a:xfrm>
              <a:off x="439738" y="2370138"/>
              <a:ext cx="64928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83" name="Group 82"/>
            <p:cNvGrpSpPr/>
            <p:nvPr/>
          </p:nvGrpSpPr>
          <p:grpSpPr>
            <a:xfrm>
              <a:off x="452438" y="2382838"/>
              <a:ext cx="628650" cy="628650"/>
              <a:chOff x="452438" y="2382838"/>
              <a:chExt cx="628650" cy="628650"/>
            </a:xfrm>
          </p:grpSpPr>
          <p:sp>
            <p:nvSpPr>
              <p:cNvPr id="84" name="Freeform 256"/>
              <p:cNvSpPr>
                <a:spLocks/>
              </p:cNvSpPr>
              <p:nvPr/>
            </p:nvSpPr>
            <p:spPr bwMode="auto">
              <a:xfrm>
                <a:off x="452438" y="2382838"/>
                <a:ext cx="628650" cy="628650"/>
              </a:xfrm>
              <a:custGeom>
                <a:avLst/>
                <a:gdLst>
                  <a:gd name="T0" fmla="*/ 1862 w 1862"/>
                  <a:gd name="T1" fmla="*/ 931 h 1862"/>
                  <a:gd name="T2" fmla="*/ 1862 w 1862"/>
                  <a:gd name="T3" fmla="*/ 938 h 1862"/>
                  <a:gd name="T4" fmla="*/ 1857 w 1862"/>
                  <a:gd name="T5" fmla="*/ 1026 h 1862"/>
                  <a:gd name="T6" fmla="*/ 1158 w 1862"/>
                  <a:gd name="T7" fmla="*/ 1834 h 1862"/>
                  <a:gd name="T8" fmla="*/ 931 w 1862"/>
                  <a:gd name="T9" fmla="*/ 1862 h 1862"/>
                  <a:gd name="T10" fmla="*/ 750 w 1862"/>
                  <a:gd name="T11" fmla="*/ 1844 h 1862"/>
                  <a:gd name="T12" fmla="*/ 688 w 1862"/>
                  <a:gd name="T13" fmla="*/ 1830 h 1862"/>
                  <a:gd name="T14" fmla="*/ 673 w 1862"/>
                  <a:gd name="T15" fmla="*/ 1826 h 1862"/>
                  <a:gd name="T16" fmla="*/ 0 w 1862"/>
                  <a:gd name="T17" fmla="*/ 931 h 1862"/>
                  <a:gd name="T18" fmla="*/ 931 w 1862"/>
                  <a:gd name="T19" fmla="*/ 0 h 1862"/>
                  <a:gd name="T20" fmla="*/ 1844 w 1862"/>
                  <a:gd name="T21" fmla="*/ 746 h 1862"/>
                  <a:gd name="T22" fmla="*/ 1857 w 1862"/>
                  <a:gd name="T23" fmla="*/ 835 h 1862"/>
                  <a:gd name="T24" fmla="*/ 1862 w 1862"/>
                  <a:gd name="T25" fmla="*/ 931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2" h="1862">
                    <a:moveTo>
                      <a:pt x="1862" y="931"/>
                    </a:moveTo>
                    <a:lnTo>
                      <a:pt x="1862" y="938"/>
                    </a:lnTo>
                    <a:cubicBezTo>
                      <a:pt x="1862" y="968"/>
                      <a:pt x="1860" y="997"/>
                      <a:pt x="1857" y="1026"/>
                    </a:cubicBezTo>
                    <a:cubicBezTo>
                      <a:pt x="1817" y="1420"/>
                      <a:pt x="1533" y="1741"/>
                      <a:pt x="1158" y="1834"/>
                    </a:cubicBezTo>
                    <a:cubicBezTo>
                      <a:pt x="1085" y="1853"/>
                      <a:pt x="1009" y="1862"/>
                      <a:pt x="931" y="1862"/>
                    </a:cubicBezTo>
                    <a:cubicBezTo>
                      <a:pt x="869" y="1862"/>
                      <a:pt x="809" y="1856"/>
                      <a:pt x="750" y="1844"/>
                    </a:cubicBezTo>
                    <a:cubicBezTo>
                      <a:pt x="729" y="1840"/>
                      <a:pt x="709" y="1836"/>
                      <a:pt x="688" y="1830"/>
                    </a:cubicBezTo>
                    <a:cubicBezTo>
                      <a:pt x="683" y="1829"/>
                      <a:pt x="678" y="1827"/>
                      <a:pt x="673" y="1826"/>
                    </a:cubicBezTo>
                    <a:cubicBezTo>
                      <a:pt x="284" y="1714"/>
                      <a:pt x="0" y="1356"/>
                      <a:pt x="0" y="931"/>
                    </a:cubicBezTo>
                    <a:cubicBezTo>
                      <a:pt x="0" y="417"/>
                      <a:pt x="417" y="0"/>
                      <a:pt x="931" y="0"/>
                    </a:cubicBezTo>
                    <a:cubicBezTo>
                      <a:pt x="1382" y="0"/>
                      <a:pt x="1758" y="321"/>
                      <a:pt x="1844" y="746"/>
                    </a:cubicBezTo>
                    <a:cubicBezTo>
                      <a:pt x="1850" y="775"/>
                      <a:pt x="1854" y="805"/>
                      <a:pt x="1857" y="835"/>
                    </a:cubicBezTo>
                    <a:cubicBezTo>
                      <a:pt x="1861" y="867"/>
                      <a:pt x="1862" y="899"/>
                      <a:pt x="1862" y="93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5" name="Freeform 257"/>
              <p:cNvSpPr>
                <a:spLocks/>
              </p:cNvSpPr>
              <p:nvPr/>
            </p:nvSpPr>
            <p:spPr bwMode="auto">
              <a:xfrm>
                <a:off x="600075" y="2519363"/>
                <a:ext cx="481012" cy="492125"/>
              </a:xfrm>
              <a:custGeom>
                <a:avLst/>
                <a:gdLst>
                  <a:gd name="T0" fmla="*/ 495 w 1426"/>
                  <a:gd name="T1" fmla="*/ 1458 h 1458"/>
                  <a:gd name="T2" fmla="*/ 314 w 1426"/>
                  <a:gd name="T3" fmla="*/ 1440 h 1458"/>
                  <a:gd name="T4" fmla="*/ 252 w 1426"/>
                  <a:gd name="T5" fmla="*/ 1426 h 1458"/>
                  <a:gd name="T6" fmla="*/ 0 w 1426"/>
                  <a:gd name="T7" fmla="*/ 1163 h 1458"/>
                  <a:gd name="T8" fmla="*/ 981 w 1426"/>
                  <a:gd name="T9" fmla="*/ 1163 h 1458"/>
                  <a:gd name="T10" fmla="*/ 981 w 1426"/>
                  <a:gd name="T11" fmla="*/ 0 h 1458"/>
                  <a:gd name="T12" fmla="*/ 785 w 1426"/>
                  <a:gd name="T13" fmla="*/ 0 h 1458"/>
                  <a:gd name="T14" fmla="*/ 981 w 1426"/>
                  <a:gd name="T15" fmla="*/ 0 h 1458"/>
                  <a:gd name="T16" fmla="*/ 1426 w 1426"/>
                  <a:gd name="T17" fmla="*/ 534 h 1458"/>
                  <a:gd name="T18" fmla="*/ 1421 w 1426"/>
                  <a:gd name="T19" fmla="*/ 622 h 1458"/>
                  <a:gd name="T20" fmla="*/ 722 w 1426"/>
                  <a:gd name="T21" fmla="*/ 1430 h 1458"/>
                  <a:gd name="T22" fmla="*/ 495 w 1426"/>
                  <a:gd name="T23" fmla="*/ 1458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6" h="1458">
                    <a:moveTo>
                      <a:pt x="495" y="1458"/>
                    </a:moveTo>
                    <a:cubicBezTo>
                      <a:pt x="433" y="1458"/>
                      <a:pt x="373" y="1452"/>
                      <a:pt x="314" y="1440"/>
                    </a:cubicBezTo>
                    <a:cubicBezTo>
                      <a:pt x="293" y="1436"/>
                      <a:pt x="273" y="1432"/>
                      <a:pt x="252" y="1426"/>
                    </a:cubicBezTo>
                    <a:cubicBezTo>
                      <a:pt x="113" y="1270"/>
                      <a:pt x="12" y="1163"/>
                      <a:pt x="0" y="1163"/>
                    </a:cubicBezTo>
                    <a:lnTo>
                      <a:pt x="981" y="1163"/>
                    </a:lnTo>
                    <a:lnTo>
                      <a:pt x="981" y="0"/>
                    </a:lnTo>
                    <a:lnTo>
                      <a:pt x="785" y="0"/>
                    </a:lnTo>
                    <a:lnTo>
                      <a:pt x="981" y="0"/>
                    </a:lnTo>
                    <a:cubicBezTo>
                      <a:pt x="981" y="11"/>
                      <a:pt x="1184" y="253"/>
                      <a:pt x="1426" y="534"/>
                    </a:cubicBezTo>
                    <a:cubicBezTo>
                      <a:pt x="1426" y="564"/>
                      <a:pt x="1424" y="593"/>
                      <a:pt x="1421" y="622"/>
                    </a:cubicBezTo>
                    <a:cubicBezTo>
                      <a:pt x="1381" y="1016"/>
                      <a:pt x="1097" y="1337"/>
                      <a:pt x="722" y="1430"/>
                    </a:cubicBezTo>
                    <a:cubicBezTo>
                      <a:pt x="649" y="1449"/>
                      <a:pt x="573" y="1458"/>
                      <a:pt x="495" y="1458"/>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nvGrpSpPr>
              <p:cNvPr id="86" name="Group 85"/>
              <p:cNvGrpSpPr/>
              <p:nvPr/>
            </p:nvGrpSpPr>
            <p:grpSpPr>
              <a:xfrm>
                <a:off x="600075" y="2459038"/>
                <a:ext cx="331787" cy="452437"/>
                <a:chOff x="600075" y="2459038"/>
                <a:chExt cx="331787" cy="452437"/>
              </a:xfrm>
            </p:grpSpPr>
            <p:sp>
              <p:nvSpPr>
                <p:cNvPr id="87" name="Rectangle 258"/>
                <p:cNvSpPr>
                  <a:spLocks noChangeArrowheads="1"/>
                </p:cNvSpPr>
                <p:nvPr/>
              </p:nvSpPr>
              <p:spPr bwMode="auto">
                <a:xfrm>
                  <a:off x="600075" y="2519363"/>
                  <a:ext cx="331787" cy="392112"/>
                </a:xfrm>
                <a:prstGeom prst="rect">
                  <a:avLst/>
                </a:prstGeom>
                <a:solidFill>
                  <a:srgbClr val="1029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8" name="Freeform 259"/>
                <p:cNvSpPr>
                  <a:spLocks/>
                </p:cNvSpPr>
                <p:nvPr/>
              </p:nvSpPr>
              <p:spPr bwMode="auto">
                <a:xfrm>
                  <a:off x="614363" y="2527300"/>
                  <a:ext cx="303212" cy="369887"/>
                </a:xfrm>
                <a:custGeom>
                  <a:avLst/>
                  <a:gdLst>
                    <a:gd name="T0" fmla="*/ 899 w 899"/>
                    <a:gd name="T1" fmla="*/ 0 h 1094"/>
                    <a:gd name="T2" fmla="*/ 899 w 899"/>
                    <a:gd name="T3" fmla="*/ 1094 h 1094"/>
                    <a:gd name="T4" fmla="*/ 191 w 899"/>
                    <a:gd name="T5" fmla="*/ 1094 h 1094"/>
                    <a:gd name="T6" fmla="*/ 0 w 899"/>
                    <a:gd name="T7" fmla="*/ 903 h 1094"/>
                    <a:gd name="T8" fmla="*/ 0 w 899"/>
                    <a:gd name="T9" fmla="*/ 0 h 1094"/>
                    <a:gd name="T10" fmla="*/ 899 w 899"/>
                    <a:gd name="T11" fmla="*/ 0 h 1094"/>
                  </a:gdLst>
                  <a:ahLst/>
                  <a:cxnLst>
                    <a:cxn ang="0">
                      <a:pos x="T0" y="T1"/>
                    </a:cxn>
                    <a:cxn ang="0">
                      <a:pos x="T2" y="T3"/>
                    </a:cxn>
                    <a:cxn ang="0">
                      <a:pos x="T4" y="T5"/>
                    </a:cxn>
                    <a:cxn ang="0">
                      <a:pos x="T6" y="T7"/>
                    </a:cxn>
                    <a:cxn ang="0">
                      <a:pos x="T8" y="T9"/>
                    </a:cxn>
                    <a:cxn ang="0">
                      <a:pos x="T10" y="T11"/>
                    </a:cxn>
                  </a:cxnLst>
                  <a:rect l="0" t="0" r="r" b="b"/>
                  <a:pathLst>
                    <a:path w="899" h="1094">
                      <a:moveTo>
                        <a:pt x="899" y="0"/>
                      </a:moveTo>
                      <a:lnTo>
                        <a:pt x="899" y="1094"/>
                      </a:lnTo>
                      <a:lnTo>
                        <a:pt x="191" y="1094"/>
                      </a:lnTo>
                      <a:lnTo>
                        <a:pt x="0" y="903"/>
                      </a:lnTo>
                      <a:lnTo>
                        <a:pt x="0" y="0"/>
                      </a:lnTo>
                      <a:lnTo>
                        <a:pt x="899" y="0"/>
                      </a:lnTo>
                      <a:close/>
                    </a:path>
                  </a:pathLst>
                </a:cu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89" name="Freeform 260"/>
                <p:cNvSpPr>
                  <a:spLocks/>
                </p:cNvSpPr>
                <p:nvPr/>
              </p:nvSpPr>
              <p:spPr bwMode="auto">
                <a:xfrm>
                  <a:off x="614363" y="2832100"/>
                  <a:ext cx="63500" cy="65087"/>
                </a:xfrm>
                <a:custGeom>
                  <a:avLst/>
                  <a:gdLst>
                    <a:gd name="T0" fmla="*/ 0 w 191"/>
                    <a:gd name="T1" fmla="*/ 0 h 191"/>
                    <a:gd name="T2" fmla="*/ 191 w 191"/>
                    <a:gd name="T3" fmla="*/ 191 h 191"/>
                    <a:gd name="T4" fmla="*/ 191 w 191"/>
                    <a:gd name="T5" fmla="*/ 0 h 191"/>
                    <a:gd name="T6" fmla="*/ 0 w 191"/>
                    <a:gd name="T7" fmla="*/ 0 h 191"/>
                  </a:gdLst>
                  <a:ahLst/>
                  <a:cxnLst>
                    <a:cxn ang="0">
                      <a:pos x="T0" y="T1"/>
                    </a:cxn>
                    <a:cxn ang="0">
                      <a:pos x="T2" y="T3"/>
                    </a:cxn>
                    <a:cxn ang="0">
                      <a:pos x="T4" y="T5"/>
                    </a:cxn>
                    <a:cxn ang="0">
                      <a:pos x="T6" y="T7"/>
                    </a:cxn>
                  </a:cxnLst>
                  <a:rect l="0" t="0" r="r" b="b"/>
                  <a:pathLst>
                    <a:path w="191" h="191">
                      <a:moveTo>
                        <a:pt x="0" y="0"/>
                      </a:moveTo>
                      <a:lnTo>
                        <a:pt x="191" y="191"/>
                      </a:lnTo>
                      <a:lnTo>
                        <a:pt x="19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0" name="Freeform 261"/>
                <p:cNvSpPr>
                  <a:spLocks/>
                </p:cNvSpPr>
                <p:nvPr/>
              </p:nvSpPr>
              <p:spPr bwMode="auto">
                <a:xfrm>
                  <a:off x="677863" y="2832100"/>
                  <a:ext cx="65087" cy="65087"/>
                </a:xfrm>
                <a:custGeom>
                  <a:avLst/>
                  <a:gdLst>
                    <a:gd name="T0" fmla="*/ 192 w 192"/>
                    <a:gd name="T1" fmla="*/ 191 h 191"/>
                    <a:gd name="T2" fmla="*/ 0 w 192"/>
                    <a:gd name="T3" fmla="*/ 191 h 191"/>
                    <a:gd name="T4" fmla="*/ 0 w 192"/>
                    <a:gd name="T5" fmla="*/ 0 h 191"/>
                    <a:gd name="T6" fmla="*/ 192 w 192"/>
                    <a:gd name="T7" fmla="*/ 191 h 191"/>
                  </a:gdLst>
                  <a:ahLst/>
                  <a:cxnLst>
                    <a:cxn ang="0">
                      <a:pos x="T0" y="T1"/>
                    </a:cxn>
                    <a:cxn ang="0">
                      <a:pos x="T2" y="T3"/>
                    </a:cxn>
                    <a:cxn ang="0">
                      <a:pos x="T4" y="T5"/>
                    </a:cxn>
                    <a:cxn ang="0">
                      <a:pos x="T6" y="T7"/>
                    </a:cxn>
                  </a:cxnLst>
                  <a:rect l="0" t="0" r="r" b="b"/>
                  <a:pathLst>
                    <a:path w="192" h="191">
                      <a:moveTo>
                        <a:pt x="192" y="191"/>
                      </a:moveTo>
                      <a:lnTo>
                        <a:pt x="0" y="191"/>
                      </a:lnTo>
                      <a:lnTo>
                        <a:pt x="0" y="0"/>
                      </a:lnTo>
                      <a:lnTo>
                        <a:pt x="192" y="191"/>
                      </a:lnTo>
                      <a:close/>
                    </a:path>
                  </a:pathLst>
                </a:custGeom>
                <a:solidFill>
                  <a:srgbClr val="CFC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1" name="Rectangle 262"/>
                <p:cNvSpPr>
                  <a:spLocks noChangeArrowheads="1"/>
                </p:cNvSpPr>
                <p:nvPr/>
              </p:nvSpPr>
              <p:spPr bwMode="auto">
                <a:xfrm>
                  <a:off x="742950" y="2620963"/>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2" name="Rectangle 263"/>
                <p:cNvSpPr>
                  <a:spLocks noChangeArrowheads="1"/>
                </p:cNvSpPr>
                <p:nvPr/>
              </p:nvSpPr>
              <p:spPr bwMode="auto">
                <a:xfrm>
                  <a:off x="742950" y="2663825"/>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3" name="Rectangle 264"/>
                <p:cNvSpPr>
                  <a:spLocks noChangeArrowheads="1"/>
                </p:cNvSpPr>
                <p:nvPr/>
              </p:nvSpPr>
              <p:spPr bwMode="auto">
                <a:xfrm>
                  <a:off x="742950" y="2738438"/>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4" name="Rectangle 265"/>
                <p:cNvSpPr>
                  <a:spLocks noChangeArrowheads="1"/>
                </p:cNvSpPr>
                <p:nvPr/>
              </p:nvSpPr>
              <p:spPr bwMode="auto">
                <a:xfrm>
                  <a:off x="742950" y="2784475"/>
                  <a:ext cx="146050" cy="19050"/>
                </a:xfrm>
                <a:prstGeom prst="rect">
                  <a:avLst/>
                </a:prstGeom>
                <a:solidFill>
                  <a:srgbClr val="C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5" name="Freeform 266"/>
                <p:cNvSpPr>
                  <a:spLocks noEditPoints="1"/>
                </p:cNvSpPr>
                <p:nvPr/>
              </p:nvSpPr>
              <p:spPr bwMode="auto">
                <a:xfrm>
                  <a:off x="627063" y="2606675"/>
                  <a:ext cx="84137" cy="85725"/>
                </a:xfrm>
                <a:custGeom>
                  <a:avLst/>
                  <a:gdLst>
                    <a:gd name="T0" fmla="*/ 43 w 252"/>
                    <a:gd name="T1" fmla="*/ 43 h 252"/>
                    <a:gd name="T2" fmla="*/ 209 w 252"/>
                    <a:gd name="T3" fmla="*/ 43 h 252"/>
                    <a:gd name="T4" fmla="*/ 209 w 252"/>
                    <a:gd name="T5" fmla="*/ 209 h 252"/>
                    <a:gd name="T6" fmla="*/ 43 w 252"/>
                    <a:gd name="T7" fmla="*/ 209 h 252"/>
                    <a:gd name="T8" fmla="*/ 43 w 252"/>
                    <a:gd name="T9" fmla="*/ 43 h 252"/>
                    <a:gd name="T10" fmla="*/ 0 w 252"/>
                    <a:gd name="T11" fmla="*/ 252 h 252"/>
                    <a:gd name="T12" fmla="*/ 252 w 252"/>
                    <a:gd name="T13" fmla="*/ 252 h 252"/>
                    <a:gd name="T14" fmla="*/ 252 w 252"/>
                    <a:gd name="T15" fmla="*/ 0 h 252"/>
                    <a:gd name="T16" fmla="*/ 0 w 252"/>
                    <a:gd name="T17" fmla="*/ 0 h 252"/>
                    <a:gd name="T18" fmla="*/ 0 w 252"/>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43" y="43"/>
                      </a:moveTo>
                      <a:lnTo>
                        <a:pt x="209" y="43"/>
                      </a:lnTo>
                      <a:lnTo>
                        <a:pt x="209" y="209"/>
                      </a:lnTo>
                      <a:lnTo>
                        <a:pt x="43" y="209"/>
                      </a:lnTo>
                      <a:lnTo>
                        <a:pt x="43" y="43"/>
                      </a:lnTo>
                      <a:close/>
                      <a:moveTo>
                        <a:pt x="0" y="252"/>
                      </a:moveTo>
                      <a:lnTo>
                        <a:pt x="252" y="252"/>
                      </a:lnTo>
                      <a:lnTo>
                        <a:pt x="252" y="0"/>
                      </a:lnTo>
                      <a:lnTo>
                        <a:pt x="0" y="0"/>
                      </a:lnTo>
                      <a:lnTo>
                        <a:pt x="0" y="252"/>
                      </a:ln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6" name="Freeform 267"/>
                <p:cNvSpPr>
                  <a:spLocks noEditPoints="1"/>
                </p:cNvSpPr>
                <p:nvPr/>
              </p:nvSpPr>
              <p:spPr bwMode="auto">
                <a:xfrm>
                  <a:off x="627063" y="2728913"/>
                  <a:ext cx="84137" cy="84137"/>
                </a:xfrm>
                <a:custGeom>
                  <a:avLst/>
                  <a:gdLst>
                    <a:gd name="T0" fmla="*/ 43 w 252"/>
                    <a:gd name="T1" fmla="*/ 42 h 252"/>
                    <a:gd name="T2" fmla="*/ 209 w 252"/>
                    <a:gd name="T3" fmla="*/ 42 h 252"/>
                    <a:gd name="T4" fmla="*/ 209 w 252"/>
                    <a:gd name="T5" fmla="*/ 209 h 252"/>
                    <a:gd name="T6" fmla="*/ 43 w 252"/>
                    <a:gd name="T7" fmla="*/ 209 h 252"/>
                    <a:gd name="T8" fmla="*/ 43 w 252"/>
                    <a:gd name="T9" fmla="*/ 42 h 252"/>
                    <a:gd name="T10" fmla="*/ 0 w 252"/>
                    <a:gd name="T11" fmla="*/ 252 h 252"/>
                    <a:gd name="T12" fmla="*/ 252 w 252"/>
                    <a:gd name="T13" fmla="*/ 252 h 252"/>
                    <a:gd name="T14" fmla="*/ 252 w 252"/>
                    <a:gd name="T15" fmla="*/ 0 h 252"/>
                    <a:gd name="T16" fmla="*/ 0 w 252"/>
                    <a:gd name="T17" fmla="*/ 0 h 252"/>
                    <a:gd name="T18" fmla="*/ 0 w 252"/>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43" y="42"/>
                      </a:moveTo>
                      <a:lnTo>
                        <a:pt x="209" y="42"/>
                      </a:lnTo>
                      <a:lnTo>
                        <a:pt x="209" y="209"/>
                      </a:lnTo>
                      <a:lnTo>
                        <a:pt x="43" y="209"/>
                      </a:lnTo>
                      <a:lnTo>
                        <a:pt x="43" y="42"/>
                      </a:lnTo>
                      <a:close/>
                      <a:moveTo>
                        <a:pt x="0" y="252"/>
                      </a:moveTo>
                      <a:lnTo>
                        <a:pt x="252" y="252"/>
                      </a:lnTo>
                      <a:lnTo>
                        <a:pt x="252" y="0"/>
                      </a:lnTo>
                      <a:lnTo>
                        <a:pt x="0" y="0"/>
                      </a:lnTo>
                      <a:lnTo>
                        <a:pt x="0" y="252"/>
                      </a:ln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7" name="Freeform 268"/>
                <p:cNvSpPr>
                  <a:spLocks noEditPoints="1"/>
                </p:cNvSpPr>
                <p:nvPr/>
              </p:nvSpPr>
              <p:spPr bwMode="auto">
                <a:xfrm>
                  <a:off x="642938" y="2738438"/>
                  <a:ext cx="92075" cy="60325"/>
                </a:xfrm>
                <a:custGeom>
                  <a:avLst/>
                  <a:gdLst>
                    <a:gd name="T0" fmla="*/ 124 w 273"/>
                    <a:gd name="T1" fmla="*/ 179 h 179"/>
                    <a:gd name="T2" fmla="*/ 83 w 273"/>
                    <a:gd name="T3" fmla="*/ 179 h 179"/>
                    <a:gd name="T4" fmla="*/ 0 w 273"/>
                    <a:gd name="T5" fmla="*/ 96 h 179"/>
                    <a:gd name="T6" fmla="*/ 29 w 273"/>
                    <a:gd name="T7" fmla="*/ 67 h 179"/>
                    <a:gd name="T8" fmla="*/ 96 w 273"/>
                    <a:gd name="T9" fmla="*/ 114 h 179"/>
                    <a:gd name="T10" fmla="*/ 160 w 273"/>
                    <a:gd name="T11" fmla="*/ 64 h 179"/>
                    <a:gd name="T12" fmla="*/ 160 w 273"/>
                    <a:gd name="T13" fmla="*/ 142 h 179"/>
                    <a:gd name="T14" fmla="*/ 124 w 273"/>
                    <a:gd name="T15" fmla="*/ 179 h 179"/>
                    <a:gd name="T16" fmla="*/ 203 w 273"/>
                    <a:gd name="T17" fmla="*/ 99 h 179"/>
                    <a:gd name="T18" fmla="*/ 203 w 273"/>
                    <a:gd name="T19" fmla="*/ 32 h 179"/>
                    <a:gd name="T20" fmla="*/ 244 w 273"/>
                    <a:gd name="T21" fmla="*/ 0 h 179"/>
                    <a:gd name="T22" fmla="*/ 273 w 273"/>
                    <a:gd name="T23" fmla="*/ 29 h 179"/>
                    <a:gd name="T24" fmla="*/ 203 w 273"/>
                    <a:gd name="T25" fmla="*/ 9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179">
                      <a:moveTo>
                        <a:pt x="124" y="179"/>
                      </a:moveTo>
                      <a:lnTo>
                        <a:pt x="83" y="179"/>
                      </a:lnTo>
                      <a:lnTo>
                        <a:pt x="0" y="96"/>
                      </a:lnTo>
                      <a:lnTo>
                        <a:pt x="29" y="67"/>
                      </a:lnTo>
                      <a:lnTo>
                        <a:pt x="96" y="114"/>
                      </a:lnTo>
                      <a:lnTo>
                        <a:pt x="160" y="64"/>
                      </a:lnTo>
                      <a:lnTo>
                        <a:pt x="160" y="142"/>
                      </a:lnTo>
                      <a:lnTo>
                        <a:pt x="124" y="179"/>
                      </a:lnTo>
                      <a:close/>
                      <a:moveTo>
                        <a:pt x="203" y="99"/>
                      </a:moveTo>
                      <a:lnTo>
                        <a:pt x="203" y="32"/>
                      </a:lnTo>
                      <a:lnTo>
                        <a:pt x="244" y="0"/>
                      </a:lnTo>
                      <a:lnTo>
                        <a:pt x="273" y="29"/>
                      </a:lnTo>
                      <a:lnTo>
                        <a:pt x="203" y="99"/>
                      </a:lnTo>
                      <a:close/>
                    </a:path>
                  </a:pathLst>
                </a:custGeom>
                <a:solidFill>
                  <a:srgbClr val="B1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8" name="Freeform 269"/>
                <p:cNvSpPr>
                  <a:spLocks noEditPoints="1"/>
                </p:cNvSpPr>
                <p:nvPr/>
              </p:nvSpPr>
              <p:spPr bwMode="auto">
                <a:xfrm>
                  <a:off x="671513" y="2749550"/>
                  <a:ext cx="39687" cy="55562"/>
                </a:xfrm>
                <a:custGeom>
                  <a:avLst/>
                  <a:gdLst>
                    <a:gd name="T0" fmla="*/ 21 w 120"/>
                    <a:gd name="T1" fmla="*/ 167 h 167"/>
                    <a:gd name="T2" fmla="*/ 21 w 120"/>
                    <a:gd name="T3" fmla="*/ 167 h 167"/>
                    <a:gd name="T4" fmla="*/ 21 w 120"/>
                    <a:gd name="T5" fmla="*/ 167 h 167"/>
                    <a:gd name="T6" fmla="*/ 13 w 120"/>
                    <a:gd name="T7" fmla="*/ 160 h 167"/>
                    <a:gd name="T8" fmla="*/ 0 w 120"/>
                    <a:gd name="T9" fmla="*/ 147 h 167"/>
                    <a:gd name="T10" fmla="*/ 41 w 120"/>
                    <a:gd name="T11" fmla="*/ 147 h 167"/>
                    <a:gd name="T12" fmla="*/ 21 w 120"/>
                    <a:gd name="T13" fmla="*/ 167 h 167"/>
                    <a:gd name="T14" fmla="*/ 78 w 120"/>
                    <a:gd name="T15" fmla="*/ 110 h 167"/>
                    <a:gd name="T16" fmla="*/ 78 w 120"/>
                    <a:gd name="T17" fmla="*/ 32 h 167"/>
                    <a:gd name="T18" fmla="*/ 120 w 120"/>
                    <a:gd name="T19" fmla="*/ 0 h 167"/>
                    <a:gd name="T20" fmla="*/ 120 w 120"/>
                    <a:gd name="T21" fmla="*/ 67 h 167"/>
                    <a:gd name="T22" fmla="*/ 78 w 120"/>
                    <a:gd name="T23" fmla="*/ 11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7">
                      <a:moveTo>
                        <a:pt x="21" y="167"/>
                      </a:moveTo>
                      <a:lnTo>
                        <a:pt x="21" y="167"/>
                      </a:lnTo>
                      <a:lnTo>
                        <a:pt x="21" y="167"/>
                      </a:lnTo>
                      <a:lnTo>
                        <a:pt x="13" y="160"/>
                      </a:lnTo>
                      <a:lnTo>
                        <a:pt x="0" y="147"/>
                      </a:lnTo>
                      <a:lnTo>
                        <a:pt x="41" y="147"/>
                      </a:lnTo>
                      <a:lnTo>
                        <a:pt x="21" y="167"/>
                      </a:lnTo>
                      <a:close/>
                      <a:moveTo>
                        <a:pt x="78" y="110"/>
                      </a:moveTo>
                      <a:lnTo>
                        <a:pt x="78" y="32"/>
                      </a:lnTo>
                      <a:lnTo>
                        <a:pt x="120" y="0"/>
                      </a:lnTo>
                      <a:lnTo>
                        <a:pt x="120" y="67"/>
                      </a:lnTo>
                      <a:lnTo>
                        <a:pt x="78" y="110"/>
                      </a:lnTo>
                      <a:close/>
                    </a:path>
                  </a:pathLst>
                </a:custGeom>
                <a:solidFill>
                  <a:srgbClr val="132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99" name="Freeform 270"/>
                <p:cNvSpPr>
                  <a:spLocks/>
                </p:cNvSpPr>
                <p:nvPr/>
              </p:nvSpPr>
              <p:spPr bwMode="auto">
                <a:xfrm>
                  <a:off x="641350" y="2727325"/>
                  <a:ext cx="92075" cy="66675"/>
                </a:xfrm>
                <a:custGeom>
                  <a:avLst/>
                  <a:gdLst>
                    <a:gd name="T0" fmla="*/ 141 w 273"/>
                    <a:gd name="T1" fmla="*/ 161 h 199"/>
                    <a:gd name="T2" fmla="*/ 273 w 273"/>
                    <a:gd name="T3" fmla="*/ 29 h 199"/>
                    <a:gd name="T4" fmla="*/ 244 w 273"/>
                    <a:gd name="T5" fmla="*/ 0 h 199"/>
                    <a:gd name="T6" fmla="*/ 95 w 273"/>
                    <a:gd name="T7" fmla="*/ 114 h 199"/>
                    <a:gd name="T8" fmla="*/ 28 w 273"/>
                    <a:gd name="T9" fmla="*/ 67 h 199"/>
                    <a:gd name="T10" fmla="*/ 0 w 273"/>
                    <a:gd name="T11" fmla="*/ 96 h 199"/>
                    <a:gd name="T12" fmla="*/ 59 w 273"/>
                    <a:gd name="T13" fmla="*/ 155 h 199"/>
                    <a:gd name="T14" fmla="*/ 103 w 273"/>
                    <a:gd name="T15" fmla="*/ 199 h 199"/>
                    <a:gd name="T16" fmla="*/ 103 w 273"/>
                    <a:gd name="T17" fmla="*/ 199 h 199"/>
                    <a:gd name="T18" fmla="*/ 103 w 273"/>
                    <a:gd name="T19" fmla="*/ 199 h 199"/>
                    <a:gd name="T20" fmla="*/ 141 w 273"/>
                    <a:gd name="T21"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99">
                      <a:moveTo>
                        <a:pt x="141" y="161"/>
                      </a:moveTo>
                      <a:lnTo>
                        <a:pt x="273" y="29"/>
                      </a:lnTo>
                      <a:lnTo>
                        <a:pt x="244" y="0"/>
                      </a:lnTo>
                      <a:lnTo>
                        <a:pt x="95" y="114"/>
                      </a:lnTo>
                      <a:lnTo>
                        <a:pt x="28" y="67"/>
                      </a:lnTo>
                      <a:lnTo>
                        <a:pt x="0" y="96"/>
                      </a:lnTo>
                      <a:lnTo>
                        <a:pt x="59" y="155"/>
                      </a:lnTo>
                      <a:lnTo>
                        <a:pt x="103" y="199"/>
                      </a:lnTo>
                      <a:lnTo>
                        <a:pt x="103" y="199"/>
                      </a:lnTo>
                      <a:lnTo>
                        <a:pt x="103" y="199"/>
                      </a:lnTo>
                      <a:lnTo>
                        <a:pt x="141"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0" name="Freeform 271"/>
                <p:cNvSpPr>
                  <a:spLocks noEditPoints="1"/>
                </p:cNvSpPr>
                <p:nvPr/>
              </p:nvSpPr>
              <p:spPr bwMode="auto">
                <a:xfrm>
                  <a:off x="642938" y="2620963"/>
                  <a:ext cx="92075" cy="55562"/>
                </a:xfrm>
                <a:custGeom>
                  <a:avLst/>
                  <a:gdLst>
                    <a:gd name="T0" fmla="*/ 126 w 273"/>
                    <a:gd name="T1" fmla="*/ 167 h 167"/>
                    <a:gd name="T2" fmla="*/ 81 w 273"/>
                    <a:gd name="T3" fmla="*/ 167 h 167"/>
                    <a:gd name="T4" fmla="*/ 0 w 273"/>
                    <a:gd name="T5" fmla="*/ 86 h 167"/>
                    <a:gd name="T6" fmla="*/ 14 w 273"/>
                    <a:gd name="T7" fmla="*/ 73 h 167"/>
                    <a:gd name="T8" fmla="*/ 53 w 273"/>
                    <a:gd name="T9" fmla="*/ 113 h 167"/>
                    <a:gd name="T10" fmla="*/ 97 w 273"/>
                    <a:gd name="T11" fmla="*/ 157 h 167"/>
                    <a:gd name="T12" fmla="*/ 97 w 273"/>
                    <a:gd name="T13" fmla="*/ 157 h 167"/>
                    <a:gd name="T14" fmla="*/ 97 w 273"/>
                    <a:gd name="T15" fmla="*/ 157 h 167"/>
                    <a:gd name="T16" fmla="*/ 135 w 273"/>
                    <a:gd name="T17" fmla="*/ 119 h 167"/>
                    <a:gd name="T18" fmla="*/ 161 w 273"/>
                    <a:gd name="T19" fmla="*/ 93 h 167"/>
                    <a:gd name="T20" fmla="*/ 161 w 273"/>
                    <a:gd name="T21" fmla="*/ 133 h 167"/>
                    <a:gd name="T22" fmla="*/ 126 w 273"/>
                    <a:gd name="T23" fmla="*/ 167 h 167"/>
                    <a:gd name="T24" fmla="*/ 203 w 273"/>
                    <a:gd name="T25" fmla="*/ 90 h 167"/>
                    <a:gd name="T26" fmla="*/ 203 w 273"/>
                    <a:gd name="T27" fmla="*/ 50 h 167"/>
                    <a:gd name="T28" fmla="*/ 254 w 273"/>
                    <a:gd name="T29" fmla="*/ 0 h 167"/>
                    <a:gd name="T30" fmla="*/ 273 w 273"/>
                    <a:gd name="T31" fmla="*/ 20 h 167"/>
                    <a:gd name="T32" fmla="*/ 203 w 273"/>
                    <a:gd name="T33" fmla="*/ 9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167">
                      <a:moveTo>
                        <a:pt x="126" y="167"/>
                      </a:moveTo>
                      <a:lnTo>
                        <a:pt x="81" y="167"/>
                      </a:lnTo>
                      <a:lnTo>
                        <a:pt x="0" y="86"/>
                      </a:lnTo>
                      <a:lnTo>
                        <a:pt x="14" y="73"/>
                      </a:lnTo>
                      <a:lnTo>
                        <a:pt x="53" y="113"/>
                      </a:lnTo>
                      <a:lnTo>
                        <a:pt x="97" y="157"/>
                      </a:lnTo>
                      <a:lnTo>
                        <a:pt x="97" y="157"/>
                      </a:lnTo>
                      <a:lnTo>
                        <a:pt x="97" y="157"/>
                      </a:lnTo>
                      <a:lnTo>
                        <a:pt x="135" y="119"/>
                      </a:lnTo>
                      <a:lnTo>
                        <a:pt x="161" y="93"/>
                      </a:lnTo>
                      <a:lnTo>
                        <a:pt x="161" y="133"/>
                      </a:lnTo>
                      <a:lnTo>
                        <a:pt x="126" y="167"/>
                      </a:lnTo>
                      <a:close/>
                      <a:moveTo>
                        <a:pt x="203" y="90"/>
                      </a:moveTo>
                      <a:lnTo>
                        <a:pt x="203" y="50"/>
                      </a:lnTo>
                      <a:lnTo>
                        <a:pt x="254" y="0"/>
                      </a:lnTo>
                      <a:lnTo>
                        <a:pt x="273" y="20"/>
                      </a:lnTo>
                      <a:lnTo>
                        <a:pt x="203" y="90"/>
                      </a:lnTo>
                      <a:close/>
                    </a:path>
                  </a:pathLst>
                </a:custGeom>
                <a:solidFill>
                  <a:srgbClr val="B1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1" name="Freeform 272"/>
                <p:cNvSpPr>
                  <a:spLocks noEditPoints="1"/>
                </p:cNvSpPr>
                <p:nvPr/>
              </p:nvSpPr>
              <p:spPr bwMode="auto">
                <a:xfrm>
                  <a:off x="669925" y="2638425"/>
                  <a:ext cx="41275" cy="46037"/>
                </a:xfrm>
                <a:custGeom>
                  <a:avLst/>
                  <a:gdLst>
                    <a:gd name="T0" fmla="*/ 23 w 122"/>
                    <a:gd name="T1" fmla="*/ 140 h 140"/>
                    <a:gd name="T2" fmla="*/ 23 w 122"/>
                    <a:gd name="T3" fmla="*/ 140 h 140"/>
                    <a:gd name="T4" fmla="*/ 23 w 122"/>
                    <a:gd name="T5" fmla="*/ 140 h 140"/>
                    <a:gd name="T6" fmla="*/ 15 w 122"/>
                    <a:gd name="T7" fmla="*/ 132 h 140"/>
                    <a:gd name="T8" fmla="*/ 0 w 122"/>
                    <a:gd name="T9" fmla="*/ 117 h 140"/>
                    <a:gd name="T10" fmla="*/ 45 w 122"/>
                    <a:gd name="T11" fmla="*/ 117 h 140"/>
                    <a:gd name="T12" fmla="*/ 23 w 122"/>
                    <a:gd name="T13" fmla="*/ 140 h 140"/>
                    <a:gd name="T14" fmla="*/ 80 w 122"/>
                    <a:gd name="T15" fmla="*/ 83 h 140"/>
                    <a:gd name="T16" fmla="*/ 80 w 122"/>
                    <a:gd name="T17" fmla="*/ 43 h 140"/>
                    <a:gd name="T18" fmla="*/ 122 w 122"/>
                    <a:gd name="T19" fmla="*/ 0 h 140"/>
                    <a:gd name="T20" fmla="*/ 122 w 122"/>
                    <a:gd name="T21" fmla="*/ 40 h 140"/>
                    <a:gd name="T22" fmla="*/ 80 w 122"/>
                    <a:gd name="T23" fmla="*/ 8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40">
                      <a:moveTo>
                        <a:pt x="23" y="140"/>
                      </a:moveTo>
                      <a:lnTo>
                        <a:pt x="23" y="140"/>
                      </a:lnTo>
                      <a:lnTo>
                        <a:pt x="23" y="140"/>
                      </a:lnTo>
                      <a:lnTo>
                        <a:pt x="15" y="132"/>
                      </a:lnTo>
                      <a:lnTo>
                        <a:pt x="0" y="117"/>
                      </a:lnTo>
                      <a:lnTo>
                        <a:pt x="45" y="117"/>
                      </a:lnTo>
                      <a:lnTo>
                        <a:pt x="23" y="140"/>
                      </a:lnTo>
                      <a:close/>
                      <a:moveTo>
                        <a:pt x="80" y="83"/>
                      </a:moveTo>
                      <a:lnTo>
                        <a:pt x="80" y="43"/>
                      </a:lnTo>
                      <a:lnTo>
                        <a:pt x="122" y="0"/>
                      </a:lnTo>
                      <a:lnTo>
                        <a:pt x="122" y="40"/>
                      </a:lnTo>
                      <a:lnTo>
                        <a:pt x="80" y="83"/>
                      </a:lnTo>
                      <a:close/>
                    </a:path>
                  </a:pathLst>
                </a:custGeom>
                <a:solidFill>
                  <a:srgbClr val="132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2" name="Freeform 273"/>
                <p:cNvSpPr>
                  <a:spLocks/>
                </p:cNvSpPr>
                <p:nvPr/>
              </p:nvSpPr>
              <p:spPr bwMode="auto">
                <a:xfrm>
                  <a:off x="641350" y="2606675"/>
                  <a:ext cx="92075" cy="66675"/>
                </a:xfrm>
                <a:custGeom>
                  <a:avLst/>
                  <a:gdLst>
                    <a:gd name="T0" fmla="*/ 141 w 273"/>
                    <a:gd name="T1" fmla="*/ 161 h 199"/>
                    <a:gd name="T2" fmla="*/ 273 w 273"/>
                    <a:gd name="T3" fmla="*/ 29 h 199"/>
                    <a:gd name="T4" fmla="*/ 244 w 273"/>
                    <a:gd name="T5" fmla="*/ 0 h 199"/>
                    <a:gd name="T6" fmla="*/ 95 w 273"/>
                    <a:gd name="T7" fmla="*/ 114 h 199"/>
                    <a:gd name="T8" fmla="*/ 28 w 273"/>
                    <a:gd name="T9" fmla="*/ 67 h 199"/>
                    <a:gd name="T10" fmla="*/ 0 w 273"/>
                    <a:gd name="T11" fmla="*/ 96 h 199"/>
                    <a:gd name="T12" fmla="*/ 59 w 273"/>
                    <a:gd name="T13" fmla="*/ 155 h 199"/>
                    <a:gd name="T14" fmla="*/ 103 w 273"/>
                    <a:gd name="T15" fmla="*/ 199 h 199"/>
                    <a:gd name="T16" fmla="*/ 103 w 273"/>
                    <a:gd name="T17" fmla="*/ 199 h 199"/>
                    <a:gd name="T18" fmla="*/ 103 w 273"/>
                    <a:gd name="T19" fmla="*/ 199 h 199"/>
                    <a:gd name="T20" fmla="*/ 141 w 273"/>
                    <a:gd name="T21"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99">
                      <a:moveTo>
                        <a:pt x="141" y="161"/>
                      </a:moveTo>
                      <a:lnTo>
                        <a:pt x="273" y="29"/>
                      </a:lnTo>
                      <a:lnTo>
                        <a:pt x="244" y="0"/>
                      </a:lnTo>
                      <a:lnTo>
                        <a:pt x="95" y="114"/>
                      </a:lnTo>
                      <a:lnTo>
                        <a:pt x="28" y="67"/>
                      </a:lnTo>
                      <a:lnTo>
                        <a:pt x="0" y="96"/>
                      </a:lnTo>
                      <a:lnTo>
                        <a:pt x="59" y="155"/>
                      </a:lnTo>
                      <a:lnTo>
                        <a:pt x="103" y="199"/>
                      </a:lnTo>
                      <a:lnTo>
                        <a:pt x="103" y="199"/>
                      </a:lnTo>
                      <a:lnTo>
                        <a:pt x="103" y="199"/>
                      </a:lnTo>
                      <a:lnTo>
                        <a:pt x="141"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3" name="Freeform 274"/>
                <p:cNvSpPr>
                  <a:spLocks/>
                </p:cNvSpPr>
                <p:nvPr/>
              </p:nvSpPr>
              <p:spPr bwMode="auto">
                <a:xfrm>
                  <a:off x="852488" y="2506663"/>
                  <a:ext cx="12700" cy="12700"/>
                </a:xfrm>
                <a:custGeom>
                  <a:avLst/>
                  <a:gdLst>
                    <a:gd name="T0" fmla="*/ 38 w 38"/>
                    <a:gd name="T1" fmla="*/ 38 h 38"/>
                    <a:gd name="T2" fmla="*/ 6 w 38"/>
                    <a:gd name="T3" fmla="*/ 38 h 38"/>
                    <a:gd name="T4" fmla="*/ 6 w 38"/>
                    <a:gd name="T5" fmla="*/ 18 h 38"/>
                    <a:gd name="T6" fmla="*/ 5 w 38"/>
                    <a:gd name="T7" fmla="*/ 18 h 38"/>
                    <a:gd name="T8" fmla="*/ 0 w 38"/>
                    <a:gd name="T9" fmla="*/ 0 h 38"/>
                    <a:gd name="T10" fmla="*/ 38 w 38"/>
                    <a:gd name="T11" fmla="*/ 38 h 38"/>
                  </a:gdLst>
                  <a:ahLst/>
                  <a:cxnLst>
                    <a:cxn ang="0">
                      <a:pos x="T0" y="T1"/>
                    </a:cxn>
                    <a:cxn ang="0">
                      <a:pos x="T2" y="T3"/>
                    </a:cxn>
                    <a:cxn ang="0">
                      <a:pos x="T4" y="T5"/>
                    </a:cxn>
                    <a:cxn ang="0">
                      <a:pos x="T6" y="T7"/>
                    </a:cxn>
                    <a:cxn ang="0">
                      <a:pos x="T8" y="T9"/>
                    </a:cxn>
                    <a:cxn ang="0">
                      <a:pos x="T10" y="T11"/>
                    </a:cxn>
                  </a:cxnLst>
                  <a:rect l="0" t="0" r="r" b="b"/>
                  <a:pathLst>
                    <a:path w="38" h="38">
                      <a:moveTo>
                        <a:pt x="38" y="38"/>
                      </a:moveTo>
                      <a:lnTo>
                        <a:pt x="6" y="38"/>
                      </a:lnTo>
                      <a:lnTo>
                        <a:pt x="6" y="18"/>
                      </a:lnTo>
                      <a:lnTo>
                        <a:pt x="5" y="18"/>
                      </a:lnTo>
                      <a:cubicBezTo>
                        <a:pt x="5" y="12"/>
                        <a:pt x="3" y="6"/>
                        <a:pt x="0" y="0"/>
                      </a:cubicBezTo>
                      <a:cubicBezTo>
                        <a:pt x="2" y="2"/>
                        <a:pt x="16" y="16"/>
                        <a:pt x="38" y="38"/>
                      </a:cubicBezTo>
                      <a:close/>
                    </a:path>
                  </a:pathLst>
                </a:custGeom>
                <a:solidFill>
                  <a:srgbClr val="C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4" name="Freeform 275"/>
                <p:cNvSpPr>
                  <a:spLocks/>
                </p:cNvSpPr>
                <p:nvPr/>
              </p:nvSpPr>
              <p:spPr bwMode="auto">
                <a:xfrm>
                  <a:off x="854075" y="2519363"/>
                  <a:ext cx="19050" cy="7937"/>
                </a:xfrm>
                <a:custGeom>
                  <a:avLst/>
                  <a:gdLst>
                    <a:gd name="T0" fmla="*/ 57 w 57"/>
                    <a:gd name="T1" fmla="*/ 25 h 25"/>
                    <a:gd name="T2" fmla="*/ 0 w 57"/>
                    <a:gd name="T3" fmla="*/ 25 h 25"/>
                    <a:gd name="T4" fmla="*/ 0 w 57"/>
                    <a:gd name="T5" fmla="*/ 0 h 25"/>
                    <a:gd name="T6" fmla="*/ 32 w 57"/>
                    <a:gd name="T7" fmla="*/ 0 h 25"/>
                    <a:gd name="T8" fmla="*/ 57 w 57"/>
                    <a:gd name="T9" fmla="*/ 25 h 25"/>
                  </a:gdLst>
                  <a:ahLst/>
                  <a:cxnLst>
                    <a:cxn ang="0">
                      <a:pos x="T0" y="T1"/>
                    </a:cxn>
                    <a:cxn ang="0">
                      <a:pos x="T2" y="T3"/>
                    </a:cxn>
                    <a:cxn ang="0">
                      <a:pos x="T4" y="T5"/>
                    </a:cxn>
                    <a:cxn ang="0">
                      <a:pos x="T6" y="T7"/>
                    </a:cxn>
                    <a:cxn ang="0">
                      <a:pos x="T8" y="T9"/>
                    </a:cxn>
                  </a:cxnLst>
                  <a:rect l="0" t="0" r="r" b="b"/>
                  <a:pathLst>
                    <a:path w="57" h="25">
                      <a:moveTo>
                        <a:pt x="57" y="25"/>
                      </a:moveTo>
                      <a:lnTo>
                        <a:pt x="0" y="25"/>
                      </a:lnTo>
                      <a:lnTo>
                        <a:pt x="0" y="0"/>
                      </a:lnTo>
                      <a:lnTo>
                        <a:pt x="32" y="0"/>
                      </a:lnTo>
                      <a:cubicBezTo>
                        <a:pt x="39" y="7"/>
                        <a:pt x="48" y="16"/>
                        <a:pt x="57" y="25"/>
                      </a:cubicBezTo>
                      <a:close/>
                    </a:path>
                  </a:pathLst>
                </a:custGeom>
                <a:solidFill>
                  <a:srgbClr val="112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5" name="Freeform 276"/>
                <p:cNvSpPr>
                  <a:spLocks/>
                </p:cNvSpPr>
                <p:nvPr/>
              </p:nvSpPr>
              <p:spPr bwMode="auto">
                <a:xfrm>
                  <a:off x="677863" y="2527300"/>
                  <a:ext cx="239712" cy="269875"/>
                </a:xfrm>
                <a:custGeom>
                  <a:avLst/>
                  <a:gdLst>
                    <a:gd name="T0" fmla="*/ 711 w 711"/>
                    <a:gd name="T1" fmla="*/ 796 h 796"/>
                    <a:gd name="T2" fmla="*/ 589 w 711"/>
                    <a:gd name="T3" fmla="*/ 679 h 796"/>
                    <a:gd name="T4" fmla="*/ 629 w 711"/>
                    <a:gd name="T5" fmla="*/ 679 h 796"/>
                    <a:gd name="T6" fmla="*/ 629 w 711"/>
                    <a:gd name="T7" fmla="*/ 623 h 796"/>
                    <a:gd name="T8" fmla="*/ 532 w 711"/>
                    <a:gd name="T9" fmla="*/ 623 h 796"/>
                    <a:gd name="T10" fmla="*/ 363 w 711"/>
                    <a:gd name="T11" fmla="*/ 458 h 796"/>
                    <a:gd name="T12" fmla="*/ 629 w 711"/>
                    <a:gd name="T13" fmla="*/ 458 h 796"/>
                    <a:gd name="T14" fmla="*/ 629 w 711"/>
                    <a:gd name="T15" fmla="*/ 402 h 796"/>
                    <a:gd name="T16" fmla="*/ 307 w 711"/>
                    <a:gd name="T17" fmla="*/ 402 h 796"/>
                    <a:gd name="T18" fmla="*/ 234 w 711"/>
                    <a:gd name="T19" fmla="*/ 330 h 796"/>
                    <a:gd name="T20" fmla="*/ 629 w 711"/>
                    <a:gd name="T21" fmla="*/ 330 h 796"/>
                    <a:gd name="T22" fmla="*/ 629 w 711"/>
                    <a:gd name="T23" fmla="*/ 274 h 796"/>
                    <a:gd name="T24" fmla="*/ 197 w 711"/>
                    <a:gd name="T25" fmla="*/ 274 h 796"/>
                    <a:gd name="T26" fmla="*/ 197 w 711"/>
                    <a:gd name="T27" fmla="*/ 292 h 796"/>
                    <a:gd name="T28" fmla="*/ 0 w 711"/>
                    <a:gd name="T29" fmla="*/ 95 h 796"/>
                    <a:gd name="T30" fmla="*/ 524 w 711"/>
                    <a:gd name="T31" fmla="*/ 95 h 796"/>
                    <a:gd name="T32" fmla="*/ 524 w 711"/>
                    <a:gd name="T33" fmla="*/ 95 h 796"/>
                    <a:gd name="T34" fmla="*/ 524 w 711"/>
                    <a:gd name="T35" fmla="*/ 54 h 796"/>
                    <a:gd name="T36" fmla="*/ 524 w 711"/>
                    <a:gd name="T37" fmla="*/ 0 h 796"/>
                    <a:gd name="T38" fmla="*/ 581 w 711"/>
                    <a:gd name="T39" fmla="*/ 0 h 796"/>
                    <a:gd name="T40" fmla="*/ 711 w 711"/>
                    <a:gd name="T41" fmla="*/ 130 h 796"/>
                    <a:gd name="T42" fmla="*/ 711 w 711"/>
                    <a:gd name="T43" fmla="*/ 79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1" h="796">
                      <a:moveTo>
                        <a:pt x="711" y="796"/>
                      </a:moveTo>
                      <a:cubicBezTo>
                        <a:pt x="676" y="763"/>
                        <a:pt x="635" y="723"/>
                        <a:pt x="589" y="679"/>
                      </a:cubicBezTo>
                      <a:lnTo>
                        <a:pt x="629" y="679"/>
                      </a:lnTo>
                      <a:lnTo>
                        <a:pt x="629" y="623"/>
                      </a:lnTo>
                      <a:lnTo>
                        <a:pt x="532" y="623"/>
                      </a:lnTo>
                      <a:cubicBezTo>
                        <a:pt x="478" y="570"/>
                        <a:pt x="420" y="513"/>
                        <a:pt x="363" y="458"/>
                      </a:cubicBezTo>
                      <a:lnTo>
                        <a:pt x="629" y="458"/>
                      </a:lnTo>
                      <a:lnTo>
                        <a:pt x="629" y="402"/>
                      </a:lnTo>
                      <a:lnTo>
                        <a:pt x="307" y="402"/>
                      </a:lnTo>
                      <a:cubicBezTo>
                        <a:pt x="282" y="377"/>
                        <a:pt x="258" y="353"/>
                        <a:pt x="234" y="330"/>
                      </a:cubicBezTo>
                      <a:lnTo>
                        <a:pt x="629" y="330"/>
                      </a:lnTo>
                      <a:lnTo>
                        <a:pt x="629" y="274"/>
                      </a:lnTo>
                      <a:lnTo>
                        <a:pt x="197" y="274"/>
                      </a:lnTo>
                      <a:lnTo>
                        <a:pt x="197" y="292"/>
                      </a:lnTo>
                      <a:cubicBezTo>
                        <a:pt x="83" y="179"/>
                        <a:pt x="0" y="95"/>
                        <a:pt x="0" y="95"/>
                      </a:cubicBezTo>
                      <a:lnTo>
                        <a:pt x="524" y="95"/>
                      </a:lnTo>
                      <a:lnTo>
                        <a:pt x="524" y="95"/>
                      </a:lnTo>
                      <a:lnTo>
                        <a:pt x="524" y="54"/>
                      </a:lnTo>
                      <a:lnTo>
                        <a:pt x="524" y="0"/>
                      </a:lnTo>
                      <a:lnTo>
                        <a:pt x="581" y="0"/>
                      </a:lnTo>
                      <a:cubicBezTo>
                        <a:pt x="616" y="35"/>
                        <a:pt x="662" y="81"/>
                        <a:pt x="711" y="130"/>
                      </a:cubicBezTo>
                      <a:lnTo>
                        <a:pt x="711" y="796"/>
                      </a:lnTo>
                      <a:close/>
                    </a:path>
                  </a:pathLst>
                </a:custGeom>
                <a:solidFill>
                  <a:srgbClr val="E0DF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6" name="Freeform 277"/>
                <p:cNvSpPr>
                  <a:spLocks/>
                </p:cNvSpPr>
                <p:nvPr/>
              </p:nvSpPr>
              <p:spPr bwMode="auto">
                <a:xfrm>
                  <a:off x="742950" y="2620963"/>
                  <a:ext cx="146050" cy="19050"/>
                </a:xfrm>
                <a:custGeom>
                  <a:avLst/>
                  <a:gdLst>
                    <a:gd name="T0" fmla="*/ 432 w 432"/>
                    <a:gd name="T1" fmla="*/ 56 h 56"/>
                    <a:gd name="T2" fmla="*/ 37 w 432"/>
                    <a:gd name="T3" fmla="*/ 56 h 56"/>
                    <a:gd name="T4" fmla="*/ 0 w 432"/>
                    <a:gd name="T5" fmla="*/ 18 h 56"/>
                    <a:gd name="T6" fmla="*/ 0 w 432"/>
                    <a:gd name="T7" fmla="*/ 0 h 56"/>
                    <a:gd name="T8" fmla="*/ 432 w 432"/>
                    <a:gd name="T9" fmla="*/ 0 h 56"/>
                    <a:gd name="T10" fmla="*/ 432 w 432"/>
                    <a:gd name="T11" fmla="*/ 56 h 56"/>
                  </a:gdLst>
                  <a:ahLst/>
                  <a:cxnLst>
                    <a:cxn ang="0">
                      <a:pos x="T0" y="T1"/>
                    </a:cxn>
                    <a:cxn ang="0">
                      <a:pos x="T2" y="T3"/>
                    </a:cxn>
                    <a:cxn ang="0">
                      <a:pos x="T4" y="T5"/>
                    </a:cxn>
                    <a:cxn ang="0">
                      <a:pos x="T6" y="T7"/>
                    </a:cxn>
                    <a:cxn ang="0">
                      <a:pos x="T8" y="T9"/>
                    </a:cxn>
                    <a:cxn ang="0">
                      <a:pos x="T10" y="T11"/>
                    </a:cxn>
                  </a:cxnLst>
                  <a:rect l="0" t="0" r="r" b="b"/>
                  <a:pathLst>
                    <a:path w="432" h="56">
                      <a:moveTo>
                        <a:pt x="432" y="56"/>
                      </a:moveTo>
                      <a:lnTo>
                        <a:pt x="37" y="56"/>
                      </a:lnTo>
                      <a:cubicBezTo>
                        <a:pt x="25" y="43"/>
                        <a:pt x="12" y="31"/>
                        <a:pt x="0" y="18"/>
                      </a:cubicBezTo>
                      <a:lnTo>
                        <a:pt x="0" y="0"/>
                      </a:lnTo>
                      <a:lnTo>
                        <a:pt x="432" y="0"/>
                      </a:lnTo>
                      <a:lnTo>
                        <a:pt x="432"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7" name="Freeform 278"/>
                <p:cNvSpPr>
                  <a:spLocks/>
                </p:cNvSpPr>
                <p:nvPr/>
              </p:nvSpPr>
              <p:spPr bwMode="auto">
                <a:xfrm>
                  <a:off x="781050" y="2663825"/>
                  <a:ext cx="107950" cy="19050"/>
                </a:xfrm>
                <a:custGeom>
                  <a:avLst/>
                  <a:gdLst>
                    <a:gd name="T0" fmla="*/ 322 w 322"/>
                    <a:gd name="T1" fmla="*/ 56 h 56"/>
                    <a:gd name="T2" fmla="*/ 56 w 322"/>
                    <a:gd name="T3" fmla="*/ 56 h 56"/>
                    <a:gd name="T4" fmla="*/ 0 w 322"/>
                    <a:gd name="T5" fmla="*/ 0 h 56"/>
                    <a:gd name="T6" fmla="*/ 322 w 322"/>
                    <a:gd name="T7" fmla="*/ 0 h 56"/>
                    <a:gd name="T8" fmla="*/ 322 w 322"/>
                    <a:gd name="T9" fmla="*/ 56 h 56"/>
                  </a:gdLst>
                  <a:ahLst/>
                  <a:cxnLst>
                    <a:cxn ang="0">
                      <a:pos x="T0" y="T1"/>
                    </a:cxn>
                    <a:cxn ang="0">
                      <a:pos x="T2" y="T3"/>
                    </a:cxn>
                    <a:cxn ang="0">
                      <a:pos x="T4" y="T5"/>
                    </a:cxn>
                    <a:cxn ang="0">
                      <a:pos x="T6" y="T7"/>
                    </a:cxn>
                    <a:cxn ang="0">
                      <a:pos x="T8" y="T9"/>
                    </a:cxn>
                  </a:cxnLst>
                  <a:rect l="0" t="0" r="r" b="b"/>
                  <a:pathLst>
                    <a:path w="322" h="56">
                      <a:moveTo>
                        <a:pt x="322" y="56"/>
                      </a:moveTo>
                      <a:lnTo>
                        <a:pt x="56" y="56"/>
                      </a:lnTo>
                      <a:cubicBezTo>
                        <a:pt x="37" y="37"/>
                        <a:pt x="19" y="18"/>
                        <a:pt x="0" y="0"/>
                      </a:cubicBezTo>
                      <a:lnTo>
                        <a:pt x="322" y="0"/>
                      </a:lnTo>
                      <a:lnTo>
                        <a:pt x="322"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8" name="Freeform 279"/>
                <p:cNvSpPr>
                  <a:spLocks/>
                </p:cNvSpPr>
                <p:nvPr/>
              </p:nvSpPr>
              <p:spPr bwMode="auto">
                <a:xfrm>
                  <a:off x="857250" y="2738438"/>
                  <a:ext cx="31750" cy="19050"/>
                </a:xfrm>
                <a:custGeom>
                  <a:avLst/>
                  <a:gdLst>
                    <a:gd name="T0" fmla="*/ 97 w 97"/>
                    <a:gd name="T1" fmla="*/ 56 h 56"/>
                    <a:gd name="T2" fmla="*/ 57 w 97"/>
                    <a:gd name="T3" fmla="*/ 56 h 56"/>
                    <a:gd name="T4" fmla="*/ 0 w 97"/>
                    <a:gd name="T5" fmla="*/ 0 h 56"/>
                    <a:gd name="T6" fmla="*/ 97 w 97"/>
                    <a:gd name="T7" fmla="*/ 0 h 56"/>
                    <a:gd name="T8" fmla="*/ 97 w 97"/>
                    <a:gd name="T9" fmla="*/ 56 h 56"/>
                  </a:gdLst>
                  <a:ahLst/>
                  <a:cxnLst>
                    <a:cxn ang="0">
                      <a:pos x="T0" y="T1"/>
                    </a:cxn>
                    <a:cxn ang="0">
                      <a:pos x="T2" y="T3"/>
                    </a:cxn>
                    <a:cxn ang="0">
                      <a:pos x="T4" y="T5"/>
                    </a:cxn>
                    <a:cxn ang="0">
                      <a:pos x="T6" y="T7"/>
                    </a:cxn>
                    <a:cxn ang="0">
                      <a:pos x="T8" y="T9"/>
                    </a:cxn>
                  </a:cxnLst>
                  <a:rect l="0" t="0" r="r" b="b"/>
                  <a:pathLst>
                    <a:path w="97" h="56">
                      <a:moveTo>
                        <a:pt x="97" y="56"/>
                      </a:moveTo>
                      <a:lnTo>
                        <a:pt x="57" y="56"/>
                      </a:lnTo>
                      <a:cubicBezTo>
                        <a:pt x="39" y="38"/>
                        <a:pt x="20" y="19"/>
                        <a:pt x="0" y="0"/>
                      </a:cubicBezTo>
                      <a:lnTo>
                        <a:pt x="97" y="0"/>
                      </a:lnTo>
                      <a:lnTo>
                        <a:pt x="97" y="56"/>
                      </a:lnTo>
                      <a:close/>
                    </a:path>
                  </a:pathLst>
                </a:custGeom>
                <a:solidFill>
                  <a:srgbClr val="BD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09" name="Freeform 280"/>
                <p:cNvSpPr>
                  <a:spLocks noEditPoints="1"/>
                </p:cNvSpPr>
                <p:nvPr/>
              </p:nvSpPr>
              <p:spPr bwMode="auto">
                <a:xfrm>
                  <a:off x="695325" y="2459038"/>
                  <a:ext cx="141287" cy="42862"/>
                </a:xfrm>
                <a:custGeom>
                  <a:avLst/>
                  <a:gdLst>
                    <a:gd name="T0" fmla="*/ 206 w 414"/>
                    <a:gd name="T1" fmla="*/ 128 h 128"/>
                    <a:gd name="T2" fmla="*/ 161 w 414"/>
                    <a:gd name="T3" fmla="*/ 93 h 128"/>
                    <a:gd name="T4" fmla="*/ 161 w 414"/>
                    <a:gd name="T5" fmla="*/ 90 h 128"/>
                    <a:gd name="T6" fmla="*/ 206 w 414"/>
                    <a:gd name="T7" fmla="*/ 45 h 128"/>
                    <a:gd name="T8" fmla="*/ 250 w 414"/>
                    <a:gd name="T9" fmla="*/ 90 h 128"/>
                    <a:gd name="T10" fmla="*/ 250 w 414"/>
                    <a:gd name="T11" fmla="*/ 93 h 128"/>
                    <a:gd name="T12" fmla="*/ 206 w 414"/>
                    <a:gd name="T13" fmla="*/ 128 h 128"/>
                    <a:gd name="T14" fmla="*/ 414 w 414"/>
                    <a:gd name="T15" fmla="*/ 111 h 128"/>
                    <a:gd name="T16" fmla="*/ 414 w 414"/>
                    <a:gd name="T17" fmla="*/ 111 h 128"/>
                    <a:gd name="T18" fmla="*/ 413 w 414"/>
                    <a:gd name="T19" fmla="*/ 111 h 128"/>
                    <a:gd name="T20" fmla="*/ 413 w 414"/>
                    <a:gd name="T21" fmla="*/ 111 h 128"/>
                    <a:gd name="T22" fmla="*/ 413 w 414"/>
                    <a:gd name="T23" fmla="*/ 111 h 128"/>
                    <a:gd name="T24" fmla="*/ 413 w 414"/>
                    <a:gd name="T25" fmla="*/ 111 h 128"/>
                    <a:gd name="T26" fmla="*/ 413 w 414"/>
                    <a:gd name="T27" fmla="*/ 111 h 128"/>
                    <a:gd name="T28" fmla="*/ 413 w 414"/>
                    <a:gd name="T29" fmla="*/ 111 h 128"/>
                    <a:gd name="T30" fmla="*/ 412 w 414"/>
                    <a:gd name="T31" fmla="*/ 111 h 128"/>
                    <a:gd name="T32" fmla="*/ 412 w 414"/>
                    <a:gd name="T33" fmla="*/ 111 h 128"/>
                    <a:gd name="T34" fmla="*/ 412 w 414"/>
                    <a:gd name="T35" fmla="*/ 111 h 128"/>
                    <a:gd name="T36" fmla="*/ 412 w 414"/>
                    <a:gd name="T37" fmla="*/ 111 h 128"/>
                    <a:gd name="T38" fmla="*/ 412 w 414"/>
                    <a:gd name="T39" fmla="*/ 111 h 128"/>
                    <a:gd name="T40" fmla="*/ 412 w 414"/>
                    <a:gd name="T41" fmla="*/ 111 h 128"/>
                    <a:gd name="T42" fmla="*/ 412 w 414"/>
                    <a:gd name="T43" fmla="*/ 111 h 128"/>
                    <a:gd name="T44" fmla="*/ 412 w 414"/>
                    <a:gd name="T45" fmla="*/ 111 h 128"/>
                    <a:gd name="T46" fmla="*/ 412 w 414"/>
                    <a:gd name="T47" fmla="*/ 111 h 128"/>
                    <a:gd name="T48" fmla="*/ 411 w 414"/>
                    <a:gd name="T49" fmla="*/ 111 h 128"/>
                    <a:gd name="T50" fmla="*/ 328 w 414"/>
                    <a:gd name="T51" fmla="*/ 111 h 128"/>
                    <a:gd name="T52" fmla="*/ 292 w 414"/>
                    <a:gd name="T53" fmla="*/ 75 h 128"/>
                    <a:gd name="T54" fmla="*/ 281 w 414"/>
                    <a:gd name="T55" fmla="*/ 37 h 128"/>
                    <a:gd name="T56" fmla="*/ 308 w 414"/>
                    <a:gd name="T57" fmla="*/ 63 h 128"/>
                    <a:gd name="T58" fmla="*/ 334 w 414"/>
                    <a:gd name="T59" fmla="*/ 90 h 128"/>
                    <a:gd name="T60" fmla="*/ 357 w 414"/>
                    <a:gd name="T61" fmla="*/ 111 h 128"/>
                    <a:gd name="T62" fmla="*/ 411 w 414"/>
                    <a:gd name="T63" fmla="*/ 111 h 128"/>
                    <a:gd name="T64" fmla="*/ 412 w 414"/>
                    <a:gd name="T65" fmla="*/ 111 h 128"/>
                    <a:gd name="T66" fmla="*/ 84 w 414"/>
                    <a:gd name="T67" fmla="*/ 111 h 128"/>
                    <a:gd name="T68" fmla="*/ 0 w 414"/>
                    <a:gd name="T69" fmla="*/ 111 h 128"/>
                    <a:gd name="T70" fmla="*/ 84 w 414"/>
                    <a:gd name="T71" fmla="*/ 111 h 128"/>
                    <a:gd name="T72" fmla="*/ 120 w 414"/>
                    <a:gd name="T73" fmla="*/ 75 h 128"/>
                    <a:gd name="T74" fmla="*/ 195 w 414"/>
                    <a:gd name="T75" fmla="*/ 0 h 128"/>
                    <a:gd name="T76" fmla="*/ 217 w 414"/>
                    <a:gd name="T77" fmla="*/ 0 h 128"/>
                    <a:gd name="T78" fmla="*/ 217 w 414"/>
                    <a:gd name="T79" fmla="*/ 0 h 128"/>
                    <a:gd name="T80" fmla="*/ 217 w 414"/>
                    <a:gd name="T81" fmla="*/ 0 h 128"/>
                    <a:gd name="T82" fmla="*/ 206 w 414"/>
                    <a:gd name="T83" fmla="*/ 0 h 128"/>
                    <a:gd name="T84" fmla="*/ 195 w 414"/>
                    <a:gd name="T85" fmla="*/ 0 h 128"/>
                    <a:gd name="T86" fmla="*/ 120 w 414"/>
                    <a:gd name="T87" fmla="*/ 75 h 128"/>
                    <a:gd name="T88" fmla="*/ 84 w 414"/>
                    <a:gd name="T89" fmla="*/ 111 h 128"/>
                    <a:gd name="T90" fmla="*/ 220 w 414"/>
                    <a:gd name="T91" fmla="*/ 0 h 128"/>
                    <a:gd name="T92" fmla="*/ 220 w 414"/>
                    <a:gd name="T93" fmla="*/ 0 h 128"/>
                    <a:gd name="T94" fmla="*/ 220 w 414"/>
                    <a:gd name="T95" fmla="*/ 0 h 128"/>
                    <a:gd name="T96" fmla="*/ 220 w 414"/>
                    <a:gd name="T97" fmla="*/ 0 h 128"/>
                    <a:gd name="T98" fmla="*/ 219 w 414"/>
                    <a:gd name="T99" fmla="*/ 0 h 128"/>
                    <a:gd name="T100" fmla="*/ 219 w 414"/>
                    <a:gd name="T101" fmla="*/ 0 h 128"/>
                    <a:gd name="T102" fmla="*/ 219 w 414"/>
                    <a:gd name="T103" fmla="*/ 0 h 128"/>
                    <a:gd name="T104" fmla="*/ 219 w 414"/>
                    <a:gd name="T105" fmla="*/ 0 h 128"/>
                    <a:gd name="T106" fmla="*/ 219 w 414"/>
                    <a:gd name="T107" fmla="*/ 0 h 128"/>
                    <a:gd name="T108" fmla="*/ 218 w 414"/>
                    <a:gd name="T109" fmla="*/ 0 h 128"/>
                    <a:gd name="T110" fmla="*/ 219 w 414"/>
                    <a:gd name="T111" fmla="*/ 0 h 128"/>
                    <a:gd name="T112" fmla="*/ 218 w 414"/>
                    <a:gd name="T113" fmla="*/ 0 h 128"/>
                    <a:gd name="T114" fmla="*/ 218 w 414"/>
                    <a:gd name="T115" fmla="*/ 0 h 128"/>
                    <a:gd name="T116" fmla="*/ 218 w 414"/>
                    <a:gd name="T117" fmla="*/ 0 h 128"/>
                    <a:gd name="T118" fmla="*/ 217 w 414"/>
                    <a:gd name="T119" fmla="*/ 0 h 128"/>
                    <a:gd name="T120" fmla="*/ 218 w 414"/>
                    <a:gd name="T1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128">
                      <a:moveTo>
                        <a:pt x="206" y="128"/>
                      </a:moveTo>
                      <a:cubicBezTo>
                        <a:pt x="184" y="128"/>
                        <a:pt x="166" y="113"/>
                        <a:pt x="161" y="93"/>
                      </a:cubicBezTo>
                      <a:cubicBezTo>
                        <a:pt x="161" y="92"/>
                        <a:pt x="161" y="91"/>
                        <a:pt x="161" y="90"/>
                      </a:cubicBezTo>
                      <a:cubicBezTo>
                        <a:pt x="161" y="65"/>
                        <a:pt x="181" y="45"/>
                        <a:pt x="206" y="45"/>
                      </a:cubicBezTo>
                      <a:cubicBezTo>
                        <a:pt x="230" y="45"/>
                        <a:pt x="250" y="65"/>
                        <a:pt x="250" y="90"/>
                      </a:cubicBezTo>
                      <a:cubicBezTo>
                        <a:pt x="250" y="91"/>
                        <a:pt x="250" y="92"/>
                        <a:pt x="250" y="93"/>
                      </a:cubicBezTo>
                      <a:cubicBezTo>
                        <a:pt x="245" y="113"/>
                        <a:pt x="227" y="128"/>
                        <a:pt x="206" y="128"/>
                      </a:cubicBezTo>
                      <a:close/>
                      <a:moveTo>
                        <a:pt x="414" y="111"/>
                      </a:moveTo>
                      <a:lnTo>
                        <a:pt x="414" y="111"/>
                      </a:lnTo>
                      <a:close/>
                      <a:moveTo>
                        <a:pt x="413" y="111"/>
                      </a:moveTo>
                      <a:lnTo>
                        <a:pt x="413" y="111"/>
                      </a:lnTo>
                      <a:lnTo>
                        <a:pt x="413" y="111"/>
                      </a:lnTo>
                      <a:close/>
                      <a:moveTo>
                        <a:pt x="413" y="111"/>
                      </a:moveTo>
                      <a:lnTo>
                        <a:pt x="413" y="111"/>
                      </a:lnTo>
                      <a:lnTo>
                        <a:pt x="413" y="111"/>
                      </a:lnTo>
                      <a:close/>
                      <a:moveTo>
                        <a:pt x="412" y="111"/>
                      </a:moveTo>
                      <a:lnTo>
                        <a:pt x="412" y="111"/>
                      </a:lnTo>
                      <a:close/>
                      <a:moveTo>
                        <a:pt x="412" y="111"/>
                      </a:moveTo>
                      <a:lnTo>
                        <a:pt x="412" y="111"/>
                      </a:lnTo>
                      <a:lnTo>
                        <a:pt x="412" y="111"/>
                      </a:lnTo>
                      <a:close/>
                      <a:moveTo>
                        <a:pt x="412" y="111"/>
                      </a:moveTo>
                      <a:lnTo>
                        <a:pt x="412" y="111"/>
                      </a:lnTo>
                      <a:lnTo>
                        <a:pt x="412" y="111"/>
                      </a:lnTo>
                      <a:close/>
                      <a:moveTo>
                        <a:pt x="412" y="111"/>
                      </a:moveTo>
                      <a:lnTo>
                        <a:pt x="411" y="111"/>
                      </a:lnTo>
                      <a:lnTo>
                        <a:pt x="328" y="111"/>
                      </a:lnTo>
                      <a:cubicBezTo>
                        <a:pt x="308" y="111"/>
                        <a:pt x="292" y="95"/>
                        <a:pt x="292" y="75"/>
                      </a:cubicBezTo>
                      <a:cubicBezTo>
                        <a:pt x="292" y="61"/>
                        <a:pt x="288" y="48"/>
                        <a:pt x="281" y="37"/>
                      </a:cubicBezTo>
                      <a:cubicBezTo>
                        <a:pt x="292" y="43"/>
                        <a:pt x="301" y="53"/>
                        <a:pt x="308" y="63"/>
                      </a:cubicBezTo>
                      <a:cubicBezTo>
                        <a:pt x="318" y="70"/>
                        <a:pt x="328" y="79"/>
                        <a:pt x="334" y="90"/>
                      </a:cubicBezTo>
                      <a:cubicBezTo>
                        <a:pt x="343" y="95"/>
                        <a:pt x="351" y="102"/>
                        <a:pt x="357" y="111"/>
                      </a:cubicBezTo>
                      <a:lnTo>
                        <a:pt x="411" y="111"/>
                      </a:lnTo>
                      <a:lnTo>
                        <a:pt x="412" y="111"/>
                      </a:lnTo>
                      <a:close/>
                      <a:moveTo>
                        <a:pt x="84" y="111"/>
                      </a:moveTo>
                      <a:lnTo>
                        <a:pt x="0" y="111"/>
                      </a:lnTo>
                      <a:lnTo>
                        <a:pt x="84" y="111"/>
                      </a:lnTo>
                      <a:cubicBezTo>
                        <a:pt x="104" y="111"/>
                        <a:pt x="120" y="95"/>
                        <a:pt x="120" y="75"/>
                      </a:cubicBezTo>
                      <a:cubicBezTo>
                        <a:pt x="120" y="34"/>
                        <a:pt x="153" y="0"/>
                        <a:pt x="195" y="0"/>
                      </a:cubicBezTo>
                      <a:lnTo>
                        <a:pt x="217" y="0"/>
                      </a:lnTo>
                      <a:lnTo>
                        <a:pt x="217" y="0"/>
                      </a:lnTo>
                      <a:lnTo>
                        <a:pt x="217" y="0"/>
                      </a:lnTo>
                      <a:lnTo>
                        <a:pt x="206" y="0"/>
                      </a:lnTo>
                      <a:lnTo>
                        <a:pt x="195" y="0"/>
                      </a:lnTo>
                      <a:cubicBezTo>
                        <a:pt x="153" y="0"/>
                        <a:pt x="120" y="34"/>
                        <a:pt x="120" y="75"/>
                      </a:cubicBezTo>
                      <a:cubicBezTo>
                        <a:pt x="120" y="95"/>
                        <a:pt x="104" y="111"/>
                        <a:pt x="84" y="111"/>
                      </a:cubicBezTo>
                      <a:close/>
                      <a:moveTo>
                        <a:pt x="220" y="0"/>
                      </a:moveTo>
                      <a:lnTo>
                        <a:pt x="220" y="0"/>
                      </a:lnTo>
                      <a:close/>
                      <a:moveTo>
                        <a:pt x="220" y="0"/>
                      </a:moveTo>
                      <a:lnTo>
                        <a:pt x="220" y="0"/>
                      </a:lnTo>
                      <a:close/>
                      <a:moveTo>
                        <a:pt x="219" y="0"/>
                      </a:moveTo>
                      <a:lnTo>
                        <a:pt x="219" y="0"/>
                      </a:lnTo>
                      <a:close/>
                      <a:moveTo>
                        <a:pt x="219" y="0"/>
                      </a:moveTo>
                      <a:lnTo>
                        <a:pt x="219" y="0"/>
                      </a:lnTo>
                      <a:close/>
                      <a:moveTo>
                        <a:pt x="219" y="0"/>
                      </a:moveTo>
                      <a:lnTo>
                        <a:pt x="218" y="0"/>
                      </a:lnTo>
                      <a:lnTo>
                        <a:pt x="219" y="0"/>
                      </a:lnTo>
                      <a:close/>
                      <a:moveTo>
                        <a:pt x="218" y="0"/>
                      </a:moveTo>
                      <a:lnTo>
                        <a:pt x="218" y="0"/>
                      </a:lnTo>
                      <a:close/>
                      <a:moveTo>
                        <a:pt x="218" y="0"/>
                      </a:moveTo>
                      <a:lnTo>
                        <a:pt x="217" y="0"/>
                      </a:lnTo>
                      <a:lnTo>
                        <a:pt x="218" y="0"/>
                      </a:lnTo>
                      <a:close/>
                    </a:path>
                  </a:pathLst>
                </a:custGeom>
                <a:solidFill>
                  <a:srgbClr val="C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0" name="Freeform 281"/>
                <p:cNvSpPr>
                  <a:spLocks noEditPoints="1"/>
                </p:cNvSpPr>
                <p:nvPr/>
              </p:nvSpPr>
              <p:spPr bwMode="auto">
                <a:xfrm>
                  <a:off x="677863" y="2459038"/>
                  <a:ext cx="176212" cy="101600"/>
                </a:xfrm>
                <a:custGeom>
                  <a:avLst/>
                  <a:gdLst>
                    <a:gd name="T0" fmla="*/ 262 w 524"/>
                    <a:gd name="T1" fmla="*/ 134 h 301"/>
                    <a:gd name="T2" fmla="*/ 217 w 524"/>
                    <a:gd name="T3" fmla="*/ 90 h 301"/>
                    <a:gd name="T4" fmla="*/ 262 w 524"/>
                    <a:gd name="T5" fmla="*/ 45 h 301"/>
                    <a:gd name="T6" fmla="*/ 306 w 524"/>
                    <a:gd name="T7" fmla="*/ 90 h 301"/>
                    <a:gd name="T8" fmla="*/ 262 w 524"/>
                    <a:gd name="T9" fmla="*/ 134 h 301"/>
                    <a:gd name="T10" fmla="*/ 467 w 524"/>
                    <a:gd name="T11" fmla="*/ 111 h 301"/>
                    <a:gd name="T12" fmla="*/ 384 w 524"/>
                    <a:gd name="T13" fmla="*/ 111 h 301"/>
                    <a:gd name="T14" fmla="*/ 348 w 524"/>
                    <a:gd name="T15" fmla="*/ 75 h 301"/>
                    <a:gd name="T16" fmla="*/ 273 w 524"/>
                    <a:gd name="T17" fmla="*/ 0 h 301"/>
                    <a:gd name="T18" fmla="*/ 262 w 524"/>
                    <a:gd name="T19" fmla="*/ 0 h 301"/>
                    <a:gd name="T20" fmla="*/ 251 w 524"/>
                    <a:gd name="T21" fmla="*/ 0 h 301"/>
                    <a:gd name="T22" fmla="*/ 176 w 524"/>
                    <a:gd name="T23" fmla="*/ 75 h 301"/>
                    <a:gd name="T24" fmla="*/ 140 w 524"/>
                    <a:gd name="T25" fmla="*/ 111 h 301"/>
                    <a:gd name="T26" fmla="*/ 56 w 524"/>
                    <a:gd name="T27" fmla="*/ 111 h 301"/>
                    <a:gd name="T28" fmla="*/ 0 w 524"/>
                    <a:gd name="T29" fmla="*/ 168 h 301"/>
                    <a:gd name="T30" fmla="*/ 0 w 524"/>
                    <a:gd name="T31" fmla="*/ 301 h 301"/>
                    <a:gd name="T32" fmla="*/ 524 w 524"/>
                    <a:gd name="T33" fmla="*/ 301 h 301"/>
                    <a:gd name="T34" fmla="*/ 524 w 524"/>
                    <a:gd name="T35" fmla="*/ 168 h 301"/>
                    <a:gd name="T36" fmla="*/ 467 w 524"/>
                    <a:gd name="T37" fmla="*/ 11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4" h="301">
                      <a:moveTo>
                        <a:pt x="262" y="134"/>
                      </a:moveTo>
                      <a:cubicBezTo>
                        <a:pt x="237" y="134"/>
                        <a:pt x="217" y="115"/>
                        <a:pt x="217" y="90"/>
                      </a:cubicBezTo>
                      <a:cubicBezTo>
                        <a:pt x="217" y="65"/>
                        <a:pt x="237" y="45"/>
                        <a:pt x="262" y="45"/>
                      </a:cubicBezTo>
                      <a:cubicBezTo>
                        <a:pt x="286" y="45"/>
                        <a:pt x="306" y="65"/>
                        <a:pt x="306" y="90"/>
                      </a:cubicBezTo>
                      <a:cubicBezTo>
                        <a:pt x="306" y="115"/>
                        <a:pt x="286" y="134"/>
                        <a:pt x="262" y="134"/>
                      </a:cubicBezTo>
                      <a:close/>
                      <a:moveTo>
                        <a:pt x="467" y="111"/>
                      </a:moveTo>
                      <a:lnTo>
                        <a:pt x="384" y="111"/>
                      </a:lnTo>
                      <a:cubicBezTo>
                        <a:pt x="364" y="111"/>
                        <a:pt x="348" y="95"/>
                        <a:pt x="348" y="75"/>
                      </a:cubicBezTo>
                      <a:cubicBezTo>
                        <a:pt x="348" y="34"/>
                        <a:pt x="314" y="0"/>
                        <a:pt x="273" y="0"/>
                      </a:cubicBezTo>
                      <a:lnTo>
                        <a:pt x="262" y="0"/>
                      </a:lnTo>
                      <a:lnTo>
                        <a:pt x="251" y="0"/>
                      </a:lnTo>
                      <a:cubicBezTo>
                        <a:pt x="209" y="0"/>
                        <a:pt x="176" y="34"/>
                        <a:pt x="176" y="75"/>
                      </a:cubicBezTo>
                      <a:cubicBezTo>
                        <a:pt x="176" y="95"/>
                        <a:pt x="160" y="111"/>
                        <a:pt x="140" y="111"/>
                      </a:cubicBezTo>
                      <a:lnTo>
                        <a:pt x="56" y="111"/>
                      </a:lnTo>
                      <a:cubicBezTo>
                        <a:pt x="25" y="111"/>
                        <a:pt x="0" y="136"/>
                        <a:pt x="0" y="168"/>
                      </a:cubicBezTo>
                      <a:lnTo>
                        <a:pt x="0" y="301"/>
                      </a:lnTo>
                      <a:lnTo>
                        <a:pt x="524" y="301"/>
                      </a:lnTo>
                      <a:lnTo>
                        <a:pt x="524" y="168"/>
                      </a:lnTo>
                      <a:cubicBezTo>
                        <a:pt x="524" y="136"/>
                        <a:pt x="499" y="111"/>
                        <a:pt x="467" y="111"/>
                      </a:cubicBezTo>
                      <a:close/>
                    </a:path>
                  </a:pathLst>
                </a:custGeom>
                <a:solidFill>
                  <a:srgbClr val="102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1" name="Freeform 282"/>
                <p:cNvSpPr>
                  <a:spLocks noEditPoints="1"/>
                </p:cNvSpPr>
                <p:nvPr/>
              </p:nvSpPr>
              <p:spPr bwMode="auto">
                <a:xfrm>
                  <a:off x="687388" y="2495550"/>
                  <a:ext cx="149225" cy="1587"/>
                </a:xfrm>
                <a:custGeom>
                  <a:avLst/>
                  <a:gdLst>
                    <a:gd name="T0" fmla="*/ 0 w 440"/>
                    <a:gd name="T1" fmla="*/ 6 h 6"/>
                    <a:gd name="T2" fmla="*/ 0 w 440"/>
                    <a:gd name="T3" fmla="*/ 6 h 6"/>
                    <a:gd name="T4" fmla="*/ 0 w 440"/>
                    <a:gd name="T5" fmla="*/ 6 h 6"/>
                    <a:gd name="T6" fmla="*/ 1 w 440"/>
                    <a:gd name="T7" fmla="*/ 6 h 6"/>
                    <a:gd name="T8" fmla="*/ 1 w 440"/>
                    <a:gd name="T9" fmla="*/ 6 h 6"/>
                    <a:gd name="T10" fmla="*/ 1 w 440"/>
                    <a:gd name="T11" fmla="*/ 6 h 6"/>
                    <a:gd name="T12" fmla="*/ 2 w 440"/>
                    <a:gd name="T13" fmla="*/ 5 h 6"/>
                    <a:gd name="T14" fmla="*/ 2 w 440"/>
                    <a:gd name="T15" fmla="*/ 5 h 6"/>
                    <a:gd name="T16" fmla="*/ 2 w 440"/>
                    <a:gd name="T17" fmla="*/ 5 h 6"/>
                    <a:gd name="T18" fmla="*/ 19 w 440"/>
                    <a:gd name="T19" fmla="*/ 0 h 6"/>
                    <a:gd name="T20" fmla="*/ 19 w 440"/>
                    <a:gd name="T21" fmla="*/ 0 h 6"/>
                    <a:gd name="T22" fmla="*/ 19 w 440"/>
                    <a:gd name="T23" fmla="*/ 0 h 6"/>
                    <a:gd name="T24" fmla="*/ 21 w 440"/>
                    <a:gd name="T25" fmla="*/ 0 h 6"/>
                    <a:gd name="T26" fmla="*/ 440 w 440"/>
                    <a:gd name="T27" fmla="*/ 0 h 6"/>
                    <a:gd name="T28" fmla="*/ 440 w 440"/>
                    <a:gd name="T29" fmla="*/ 0 h 6"/>
                    <a:gd name="T30" fmla="*/ 22 w 440"/>
                    <a:gd name="T31" fmla="*/ 0 h 6"/>
                    <a:gd name="T32" fmla="*/ 440 w 440"/>
                    <a:gd name="T33" fmla="*/ 0 h 6"/>
                    <a:gd name="T34" fmla="*/ 22 w 440"/>
                    <a:gd name="T35" fmla="*/ 0 h 6"/>
                    <a:gd name="T36" fmla="*/ 440 w 440"/>
                    <a:gd name="T37" fmla="*/ 0 h 6"/>
                    <a:gd name="T38" fmla="*/ 440 w 440"/>
                    <a:gd name="T39" fmla="*/ 0 h 6"/>
                    <a:gd name="T40" fmla="*/ 22 w 440"/>
                    <a:gd name="T41" fmla="*/ 0 h 6"/>
                    <a:gd name="T42" fmla="*/ 439 w 440"/>
                    <a:gd name="T43" fmla="*/ 0 h 6"/>
                    <a:gd name="T44" fmla="*/ 439 w 440"/>
                    <a:gd name="T45" fmla="*/ 0 h 6"/>
                    <a:gd name="T46" fmla="*/ 23 w 440"/>
                    <a:gd name="T47" fmla="*/ 0 h 6"/>
                    <a:gd name="T48" fmla="*/ 439 w 440"/>
                    <a:gd name="T49" fmla="*/ 0 h 6"/>
                    <a:gd name="T50" fmla="*/ 439 w 440"/>
                    <a:gd name="T51" fmla="*/ 0 h 6"/>
                    <a:gd name="T52" fmla="*/ 23 w 440"/>
                    <a:gd name="T53" fmla="*/ 0 h 6"/>
                    <a:gd name="T54" fmla="*/ 438 w 440"/>
                    <a:gd name="T55" fmla="*/ 0 h 6"/>
                    <a:gd name="T56" fmla="*/ 438 w 440"/>
                    <a:gd name="T57" fmla="*/ 0 h 6"/>
                    <a:gd name="T58" fmla="*/ 23 w 440"/>
                    <a:gd name="T59" fmla="*/ 0 h 6"/>
                    <a:gd name="T60" fmla="*/ 438 w 440"/>
                    <a:gd name="T61" fmla="*/ 0 h 6"/>
                    <a:gd name="T62" fmla="*/ 438 w 440"/>
                    <a:gd name="T63" fmla="*/ 0 h 6"/>
                    <a:gd name="T64" fmla="*/ 24 w 440"/>
                    <a:gd name="T65" fmla="*/ 0 h 6"/>
                    <a:gd name="T66" fmla="*/ 438 w 440"/>
                    <a:gd name="T67" fmla="*/ 0 h 6"/>
                    <a:gd name="T68" fmla="*/ 24 w 440"/>
                    <a:gd name="T69" fmla="*/ 0 h 6"/>
                    <a:gd name="T70" fmla="*/ 24 w 440"/>
                    <a:gd name="T71" fmla="*/ 0 h 6"/>
                    <a:gd name="T72" fmla="*/ 437 w 440"/>
                    <a:gd name="T73" fmla="*/ 0 h 6"/>
                    <a:gd name="T74" fmla="*/ 24 w 440"/>
                    <a:gd name="T75" fmla="*/ 0 h 6"/>
                    <a:gd name="T76" fmla="*/ 24 w 440"/>
                    <a:gd name="T77" fmla="*/ 0 h 6"/>
                    <a:gd name="T78" fmla="*/ 437 w 440"/>
                    <a:gd name="T79" fmla="*/ 0 h 6"/>
                    <a:gd name="T80" fmla="*/ 25 w 440"/>
                    <a:gd name="T81" fmla="*/ 0 h 6"/>
                    <a:gd name="T82" fmla="*/ 437 w 440"/>
                    <a:gd name="T83" fmla="*/ 0 h 6"/>
                    <a:gd name="T84" fmla="*/ 437 w 440"/>
                    <a:gd name="T8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0" h="6">
                      <a:moveTo>
                        <a:pt x="0" y="6"/>
                      </a:moveTo>
                      <a:cubicBezTo>
                        <a:pt x="0" y="6"/>
                        <a:pt x="0" y="6"/>
                        <a:pt x="0" y="6"/>
                      </a:cubicBezTo>
                      <a:cubicBezTo>
                        <a:pt x="0" y="6"/>
                        <a:pt x="0" y="6"/>
                        <a:pt x="0" y="6"/>
                      </a:cubicBezTo>
                      <a:close/>
                      <a:moveTo>
                        <a:pt x="0" y="6"/>
                      </a:moveTo>
                      <a:cubicBezTo>
                        <a:pt x="0" y="6"/>
                        <a:pt x="1" y="6"/>
                        <a:pt x="1" y="6"/>
                      </a:cubicBezTo>
                      <a:cubicBezTo>
                        <a:pt x="1" y="6"/>
                        <a:pt x="0" y="6"/>
                        <a:pt x="0" y="6"/>
                      </a:cubicBezTo>
                      <a:close/>
                      <a:moveTo>
                        <a:pt x="1" y="6"/>
                      </a:moveTo>
                      <a:cubicBezTo>
                        <a:pt x="1" y="6"/>
                        <a:pt x="1" y="6"/>
                        <a:pt x="1" y="6"/>
                      </a:cubicBezTo>
                      <a:cubicBezTo>
                        <a:pt x="1" y="6"/>
                        <a:pt x="1" y="6"/>
                        <a:pt x="1" y="6"/>
                      </a:cubicBezTo>
                      <a:close/>
                      <a:moveTo>
                        <a:pt x="1" y="6"/>
                      </a:moveTo>
                      <a:cubicBezTo>
                        <a:pt x="1" y="6"/>
                        <a:pt x="1" y="5"/>
                        <a:pt x="1" y="5"/>
                      </a:cubicBezTo>
                      <a:cubicBezTo>
                        <a:pt x="1" y="5"/>
                        <a:pt x="1" y="6"/>
                        <a:pt x="1" y="6"/>
                      </a:cubicBezTo>
                      <a:close/>
                      <a:moveTo>
                        <a:pt x="1" y="5"/>
                      </a:moveTo>
                      <a:cubicBezTo>
                        <a:pt x="1" y="5"/>
                        <a:pt x="1" y="5"/>
                        <a:pt x="2" y="5"/>
                      </a:cubicBezTo>
                      <a:cubicBezTo>
                        <a:pt x="1" y="5"/>
                        <a:pt x="1" y="5"/>
                        <a:pt x="1" y="5"/>
                      </a:cubicBezTo>
                      <a:close/>
                      <a:moveTo>
                        <a:pt x="2" y="5"/>
                      </a:moveTo>
                      <a:cubicBezTo>
                        <a:pt x="7" y="3"/>
                        <a:pt x="13" y="1"/>
                        <a:pt x="19" y="1"/>
                      </a:cubicBezTo>
                      <a:cubicBezTo>
                        <a:pt x="13" y="1"/>
                        <a:pt x="7" y="3"/>
                        <a:pt x="2" y="5"/>
                      </a:cubicBezTo>
                      <a:close/>
                      <a:moveTo>
                        <a:pt x="19" y="1"/>
                      </a:moveTo>
                      <a:cubicBezTo>
                        <a:pt x="19" y="1"/>
                        <a:pt x="19" y="0"/>
                        <a:pt x="19" y="0"/>
                      </a:cubicBezTo>
                      <a:cubicBezTo>
                        <a:pt x="19" y="0"/>
                        <a:pt x="19" y="1"/>
                        <a:pt x="19" y="1"/>
                      </a:cubicBezTo>
                      <a:close/>
                      <a:moveTo>
                        <a:pt x="19" y="0"/>
                      </a:moveTo>
                      <a:cubicBezTo>
                        <a:pt x="19" y="0"/>
                        <a:pt x="19" y="0"/>
                        <a:pt x="20" y="0"/>
                      </a:cubicBezTo>
                      <a:cubicBezTo>
                        <a:pt x="19" y="0"/>
                        <a:pt x="19" y="0"/>
                        <a:pt x="19" y="0"/>
                      </a:cubicBezTo>
                      <a:close/>
                      <a:moveTo>
                        <a:pt x="20" y="0"/>
                      </a:moveTo>
                      <a:cubicBezTo>
                        <a:pt x="20" y="0"/>
                        <a:pt x="21" y="0"/>
                        <a:pt x="21" y="0"/>
                      </a:cubicBezTo>
                      <a:cubicBezTo>
                        <a:pt x="21" y="0"/>
                        <a:pt x="20" y="0"/>
                        <a:pt x="20" y="0"/>
                      </a:cubicBezTo>
                      <a:close/>
                      <a:moveTo>
                        <a:pt x="440" y="0"/>
                      </a:moveTo>
                      <a:cubicBezTo>
                        <a:pt x="440" y="0"/>
                        <a:pt x="440" y="0"/>
                        <a:pt x="440" y="0"/>
                      </a:cubicBezTo>
                      <a:cubicBezTo>
                        <a:pt x="440" y="0"/>
                        <a:pt x="440" y="0"/>
                        <a:pt x="440" y="0"/>
                      </a:cubicBezTo>
                      <a:close/>
                      <a:moveTo>
                        <a:pt x="21" y="0"/>
                      </a:moveTo>
                      <a:lnTo>
                        <a:pt x="22" y="0"/>
                      </a:lnTo>
                      <a:lnTo>
                        <a:pt x="21" y="0"/>
                      </a:lnTo>
                      <a:close/>
                      <a:moveTo>
                        <a:pt x="440" y="0"/>
                      </a:moveTo>
                      <a:lnTo>
                        <a:pt x="440" y="0"/>
                      </a:lnTo>
                      <a:close/>
                      <a:moveTo>
                        <a:pt x="22" y="0"/>
                      </a:moveTo>
                      <a:lnTo>
                        <a:pt x="22" y="0"/>
                      </a:lnTo>
                      <a:close/>
                      <a:moveTo>
                        <a:pt x="440" y="0"/>
                      </a:moveTo>
                      <a:lnTo>
                        <a:pt x="439" y="0"/>
                      </a:lnTo>
                      <a:lnTo>
                        <a:pt x="440" y="0"/>
                      </a:lnTo>
                      <a:close/>
                      <a:moveTo>
                        <a:pt x="22" y="0"/>
                      </a:moveTo>
                      <a:cubicBezTo>
                        <a:pt x="22" y="0"/>
                        <a:pt x="22" y="0"/>
                        <a:pt x="22" y="0"/>
                      </a:cubicBezTo>
                      <a:cubicBezTo>
                        <a:pt x="22" y="0"/>
                        <a:pt x="22" y="0"/>
                        <a:pt x="22" y="0"/>
                      </a:cubicBezTo>
                      <a:close/>
                      <a:moveTo>
                        <a:pt x="439" y="0"/>
                      </a:moveTo>
                      <a:cubicBezTo>
                        <a:pt x="439" y="0"/>
                        <a:pt x="439" y="0"/>
                        <a:pt x="439" y="0"/>
                      </a:cubicBezTo>
                      <a:cubicBezTo>
                        <a:pt x="439" y="0"/>
                        <a:pt x="439" y="0"/>
                        <a:pt x="439" y="0"/>
                      </a:cubicBezTo>
                      <a:close/>
                      <a:moveTo>
                        <a:pt x="23" y="0"/>
                      </a:moveTo>
                      <a:lnTo>
                        <a:pt x="23" y="0"/>
                      </a:lnTo>
                      <a:close/>
                      <a:moveTo>
                        <a:pt x="439" y="0"/>
                      </a:moveTo>
                      <a:lnTo>
                        <a:pt x="439" y="0"/>
                      </a:lnTo>
                      <a:lnTo>
                        <a:pt x="439" y="0"/>
                      </a:lnTo>
                      <a:lnTo>
                        <a:pt x="439" y="0"/>
                      </a:lnTo>
                      <a:close/>
                      <a:moveTo>
                        <a:pt x="23" y="0"/>
                      </a:moveTo>
                      <a:cubicBezTo>
                        <a:pt x="23" y="0"/>
                        <a:pt x="23" y="0"/>
                        <a:pt x="23" y="0"/>
                      </a:cubicBezTo>
                      <a:cubicBezTo>
                        <a:pt x="23" y="0"/>
                        <a:pt x="23" y="0"/>
                        <a:pt x="23" y="0"/>
                      </a:cubicBezTo>
                      <a:close/>
                      <a:moveTo>
                        <a:pt x="438" y="0"/>
                      </a:moveTo>
                      <a:cubicBezTo>
                        <a:pt x="438" y="0"/>
                        <a:pt x="438" y="0"/>
                        <a:pt x="438" y="0"/>
                      </a:cubicBezTo>
                      <a:lnTo>
                        <a:pt x="438" y="0"/>
                      </a:lnTo>
                      <a:cubicBezTo>
                        <a:pt x="438" y="0"/>
                        <a:pt x="438" y="0"/>
                        <a:pt x="438" y="0"/>
                      </a:cubicBezTo>
                      <a:close/>
                      <a:moveTo>
                        <a:pt x="23" y="0"/>
                      </a:moveTo>
                      <a:lnTo>
                        <a:pt x="23" y="0"/>
                      </a:lnTo>
                      <a:close/>
                      <a:moveTo>
                        <a:pt x="438" y="0"/>
                      </a:moveTo>
                      <a:lnTo>
                        <a:pt x="438" y="0"/>
                      </a:lnTo>
                      <a:lnTo>
                        <a:pt x="438" y="0"/>
                      </a:lnTo>
                      <a:close/>
                      <a:moveTo>
                        <a:pt x="24" y="0"/>
                      </a:moveTo>
                      <a:lnTo>
                        <a:pt x="24" y="0"/>
                      </a:lnTo>
                      <a:close/>
                      <a:moveTo>
                        <a:pt x="438" y="0"/>
                      </a:moveTo>
                      <a:lnTo>
                        <a:pt x="438" y="0"/>
                      </a:lnTo>
                      <a:lnTo>
                        <a:pt x="438" y="0"/>
                      </a:lnTo>
                      <a:close/>
                      <a:moveTo>
                        <a:pt x="24" y="0"/>
                      </a:moveTo>
                      <a:cubicBezTo>
                        <a:pt x="24" y="0"/>
                        <a:pt x="24" y="0"/>
                        <a:pt x="24" y="0"/>
                      </a:cubicBezTo>
                      <a:cubicBezTo>
                        <a:pt x="24" y="0"/>
                        <a:pt x="24" y="0"/>
                        <a:pt x="24" y="0"/>
                      </a:cubicBezTo>
                      <a:close/>
                      <a:moveTo>
                        <a:pt x="437" y="0"/>
                      </a:moveTo>
                      <a:cubicBezTo>
                        <a:pt x="437" y="0"/>
                        <a:pt x="437" y="0"/>
                        <a:pt x="437" y="0"/>
                      </a:cubicBezTo>
                      <a:cubicBezTo>
                        <a:pt x="437" y="0"/>
                        <a:pt x="437" y="0"/>
                        <a:pt x="437" y="0"/>
                      </a:cubicBezTo>
                      <a:close/>
                      <a:moveTo>
                        <a:pt x="24" y="0"/>
                      </a:moveTo>
                      <a:lnTo>
                        <a:pt x="25" y="0"/>
                      </a:lnTo>
                      <a:lnTo>
                        <a:pt x="24" y="0"/>
                      </a:lnTo>
                      <a:close/>
                      <a:moveTo>
                        <a:pt x="437" y="0"/>
                      </a:moveTo>
                      <a:lnTo>
                        <a:pt x="437" y="0"/>
                      </a:lnTo>
                      <a:lnTo>
                        <a:pt x="437" y="0"/>
                      </a:lnTo>
                      <a:close/>
                      <a:moveTo>
                        <a:pt x="25" y="0"/>
                      </a:moveTo>
                      <a:lnTo>
                        <a:pt x="25" y="0"/>
                      </a:lnTo>
                      <a:close/>
                      <a:moveTo>
                        <a:pt x="437" y="0"/>
                      </a:moveTo>
                      <a:lnTo>
                        <a:pt x="437" y="0"/>
                      </a:lnTo>
                      <a:lnTo>
                        <a:pt x="437" y="0"/>
                      </a:lnTo>
                      <a:close/>
                    </a:path>
                  </a:pathLst>
                </a:custGeom>
                <a:solidFill>
                  <a:srgbClr val="F2C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2" name="Freeform 283"/>
                <p:cNvSpPr>
                  <a:spLocks noEditPoints="1"/>
                </p:cNvSpPr>
                <p:nvPr/>
              </p:nvSpPr>
              <p:spPr bwMode="auto">
                <a:xfrm>
                  <a:off x="750888" y="2489200"/>
                  <a:ext cx="85725" cy="14287"/>
                </a:xfrm>
                <a:custGeom>
                  <a:avLst/>
                  <a:gdLst>
                    <a:gd name="T0" fmla="*/ 45 w 253"/>
                    <a:gd name="T1" fmla="*/ 41 h 41"/>
                    <a:gd name="T2" fmla="*/ 0 w 253"/>
                    <a:gd name="T3" fmla="*/ 0 h 41"/>
                    <a:gd name="T4" fmla="*/ 45 w 253"/>
                    <a:gd name="T5" fmla="*/ 35 h 41"/>
                    <a:gd name="T6" fmla="*/ 89 w 253"/>
                    <a:gd name="T7" fmla="*/ 0 h 41"/>
                    <a:gd name="T8" fmla="*/ 45 w 253"/>
                    <a:gd name="T9" fmla="*/ 41 h 41"/>
                    <a:gd name="T10" fmla="*/ 253 w 253"/>
                    <a:gd name="T11" fmla="*/ 18 h 41"/>
                    <a:gd name="T12" fmla="*/ 253 w 253"/>
                    <a:gd name="T13" fmla="*/ 18 h 41"/>
                    <a:gd name="T14" fmla="*/ 253 w 253"/>
                    <a:gd name="T15" fmla="*/ 18 h 41"/>
                    <a:gd name="T16" fmla="*/ 252 w 253"/>
                    <a:gd name="T17" fmla="*/ 18 h 41"/>
                    <a:gd name="T18" fmla="*/ 253 w 253"/>
                    <a:gd name="T19" fmla="*/ 18 h 41"/>
                    <a:gd name="T20" fmla="*/ 252 w 253"/>
                    <a:gd name="T21" fmla="*/ 18 h 41"/>
                    <a:gd name="T22" fmla="*/ 252 w 253"/>
                    <a:gd name="T23" fmla="*/ 18 h 41"/>
                    <a:gd name="T24" fmla="*/ 252 w 253"/>
                    <a:gd name="T25" fmla="*/ 18 h 41"/>
                    <a:gd name="T26" fmla="*/ 252 w 253"/>
                    <a:gd name="T27" fmla="*/ 18 h 41"/>
                    <a:gd name="T28" fmla="*/ 252 w 253"/>
                    <a:gd name="T29" fmla="*/ 18 h 41"/>
                    <a:gd name="T30" fmla="*/ 252 w 253"/>
                    <a:gd name="T31" fmla="*/ 18 h 41"/>
                    <a:gd name="T32" fmla="*/ 251 w 253"/>
                    <a:gd name="T33" fmla="*/ 18 h 41"/>
                    <a:gd name="T34" fmla="*/ 251 w 253"/>
                    <a:gd name="T35" fmla="*/ 18 h 41"/>
                    <a:gd name="T36" fmla="*/ 251 w 253"/>
                    <a:gd name="T37" fmla="*/ 18 h 41"/>
                    <a:gd name="T38" fmla="*/ 251 w 253"/>
                    <a:gd name="T39" fmla="*/ 18 h 41"/>
                    <a:gd name="T40" fmla="*/ 251 w 253"/>
                    <a:gd name="T41" fmla="*/ 18 h 41"/>
                    <a:gd name="T42" fmla="*/ 251 w 253"/>
                    <a:gd name="T43" fmla="*/ 18 h 41"/>
                    <a:gd name="T44" fmla="*/ 251 w 253"/>
                    <a:gd name="T45" fmla="*/ 18 h 41"/>
                    <a:gd name="T46" fmla="*/ 251 w 253"/>
                    <a:gd name="T47" fmla="*/ 18 h 41"/>
                    <a:gd name="T48" fmla="*/ 250 w 253"/>
                    <a:gd name="T49" fmla="*/ 18 h 41"/>
                    <a:gd name="T50" fmla="*/ 251 w 253"/>
                    <a:gd name="T51"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3" h="41">
                      <a:moveTo>
                        <a:pt x="45" y="41"/>
                      </a:moveTo>
                      <a:cubicBezTo>
                        <a:pt x="21" y="41"/>
                        <a:pt x="2" y="23"/>
                        <a:pt x="0" y="0"/>
                      </a:cubicBezTo>
                      <a:cubicBezTo>
                        <a:pt x="5" y="20"/>
                        <a:pt x="23" y="35"/>
                        <a:pt x="45" y="35"/>
                      </a:cubicBezTo>
                      <a:cubicBezTo>
                        <a:pt x="66" y="35"/>
                        <a:pt x="84" y="20"/>
                        <a:pt x="89" y="0"/>
                      </a:cubicBezTo>
                      <a:cubicBezTo>
                        <a:pt x="87" y="23"/>
                        <a:pt x="68" y="41"/>
                        <a:pt x="45" y="41"/>
                      </a:cubicBezTo>
                      <a:close/>
                      <a:moveTo>
                        <a:pt x="253" y="18"/>
                      </a:moveTo>
                      <a:lnTo>
                        <a:pt x="253" y="18"/>
                      </a:lnTo>
                      <a:close/>
                      <a:moveTo>
                        <a:pt x="253" y="18"/>
                      </a:moveTo>
                      <a:cubicBezTo>
                        <a:pt x="252" y="18"/>
                        <a:pt x="252" y="18"/>
                        <a:pt x="252" y="18"/>
                      </a:cubicBezTo>
                      <a:cubicBezTo>
                        <a:pt x="252" y="18"/>
                        <a:pt x="252" y="18"/>
                        <a:pt x="253" y="18"/>
                      </a:cubicBezTo>
                      <a:close/>
                      <a:moveTo>
                        <a:pt x="252" y="18"/>
                      </a:moveTo>
                      <a:lnTo>
                        <a:pt x="252" y="18"/>
                      </a:lnTo>
                      <a:lnTo>
                        <a:pt x="252" y="18"/>
                      </a:lnTo>
                      <a:close/>
                      <a:moveTo>
                        <a:pt x="252" y="18"/>
                      </a:moveTo>
                      <a:lnTo>
                        <a:pt x="252" y="18"/>
                      </a:lnTo>
                      <a:lnTo>
                        <a:pt x="252" y="18"/>
                      </a:lnTo>
                      <a:close/>
                      <a:moveTo>
                        <a:pt x="251" y="18"/>
                      </a:moveTo>
                      <a:cubicBezTo>
                        <a:pt x="251" y="18"/>
                        <a:pt x="251" y="18"/>
                        <a:pt x="251" y="18"/>
                      </a:cubicBezTo>
                      <a:lnTo>
                        <a:pt x="251" y="18"/>
                      </a:lnTo>
                      <a:cubicBezTo>
                        <a:pt x="251" y="18"/>
                        <a:pt x="251" y="18"/>
                        <a:pt x="251" y="18"/>
                      </a:cubicBezTo>
                      <a:close/>
                      <a:moveTo>
                        <a:pt x="251" y="18"/>
                      </a:moveTo>
                      <a:lnTo>
                        <a:pt x="251" y="18"/>
                      </a:lnTo>
                      <a:lnTo>
                        <a:pt x="251" y="18"/>
                      </a:lnTo>
                      <a:close/>
                      <a:moveTo>
                        <a:pt x="251" y="18"/>
                      </a:moveTo>
                      <a:lnTo>
                        <a:pt x="250" y="18"/>
                      </a:lnTo>
                      <a:lnTo>
                        <a:pt x="251" y="18"/>
                      </a:lnTo>
                      <a:close/>
                    </a:path>
                  </a:pathLst>
                </a:custGeom>
                <a:solidFill>
                  <a:srgbClr val="EBC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3" name="Freeform 284"/>
                <p:cNvSpPr>
                  <a:spLocks noEditPoints="1"/>
                </p:cNvSpPr>
                <p:nvPr/>
              </p:nvSpPr>
              <p:spPr bwMode="auto">
                <a:xfrm>
                  <a:off x="677863" y="2459038"/>
                  <a:ext cx="176212" cy="53975"/>
                </a:xfrm>
                <a:custGeom>
                  <a:avLst/>
                  <a:gdLst>
                    <a:gd name="T0" fmla="*/ 0 w 523"/>
                    <a:gd name="T1" fmla="*/ 161 h 161"/>
                    <a:gd name="T2" fmla="*/ 31 w 523"/>
                    <a:gd name="T3" fmla="*/ 117 h 161"/>
                    <a:gd name="T4" fmla="*/ 32 w 523"/>
                    <a:gd name="T5" fmla="*/ 117 h 161"/>
                    <a:gd name="T6" fmla="*/ 32 w 523"/>
                    <a:gd name="T7" fmla="*/ 117 h 161"/>
                    <a:gd name="T8" fmla="*/ 32 w 523"/>
                    <a:gd name="T9" fmla="*/ 116 h 161"/>
                    <a:gd name="T10" fmla="*/ 33 w 523"/>
                    <a:gd name="T11" fmla="*/ 116 h 161"/>
                    <a:gd name="T12" fmla="*/ 50 w 523"/>
                    <a:gd name="T13" fmla="*/ 112 h 161"/>
                    <a:gd name="T14" fmla="*/ 50 w 523"/>
                    <a:gd name="T15" fmla="*/ 111 h 161"/>
                    <a:gd name="T16" fmla="*/ 52 w 523"/>
                    <a:gd name="T17" fmla="*/ 111 h 161"/>
                    <a:gd name="T18" fmla="*/ 53 w 523"/>
                    <a:gd name="T19" fmla="*/ 111 h 161"/>
                    <a:gd name="T20" fmla="*/ 53 w 523"/>
                    <a:gd name="T21" fmla="*/ 111 h 161"/>
                    <a:gd name="T22" fmla="*/ 53 w 523"/>
                    <a:gd name="T23" fmla="*/ 111 h 161"/>
                    <a:gd name="T24" fmla="*/ 54 w 523"/>
                    <a:gd name="T25" fmla="*/ 111 h 161"/>
                    <a:gd name="T26" fmla="*/ 54 w 523"/>
                    <a:gd name="T27" fmla="*/ 111 h 161"/>
                    <a:gd name="T28" fmla="*/ 54 w 523"/>
                    <a:gd name="T29" fmla="*/ 111 h 161"/>
                    <a:gd name="T30" fmla="*/ 55 w 523"/>
                    <a:gd name="T31" fmla="*/ 111 h 161"/>
                    <a:gd name="T32" fmla="*/ 55 w 523"/>
                    <a:gd name="T33" fmla="*/ 111 h 161"/>
                    <a:gd name="T34" fmla="*/ 56 w 523"/>
                    <a:gd name="T35" fmla="*/ 111 h 161"/>
                    <a:gd name="T36" fmla="*/ 56 w 523"/>
                    <a:gd name="T37" fmla="*/ 111 h 161"/>
                    <a:gd name="T38" fmla="*/ 176 w 523"/>
                    <a:gd name="T39" fmla="*/ 75 h 161"/>
                    <a:gd name="T40" fmla="*/ 273 w 523"/>
                    <a:gd name="T41" fmla="*/ 0 h 161"/>
                    <a:gd name="T42" fmla="*/ 384 w 523"/>
                    <a:gd name="T43" fmla="*/ 111 h 161"/>
                    <a:gd name="T44" fmla="*/ 468 w 523"/>
                    <a:gd name="T45" fmla="*/ 111 h 161"/>
                    <a:gd name="T46" fmla="*/ 468 w 523"/>
                    <a:gd name="T47" fmla="*/ 111 h 161"/>
                    <a:gd name="T48" fmla="*/ 468 w 523"/>
                    <a:gd name="T49" fmla="*/ 111 h 161"/>
                    <a:gd name="T50" fmla="*/ 468 w 523"/>
                    <a:gd name="T51" fmla="*/ 111 h 161"/>
                    <a:gd name="T52" fmla="*/ 469 w 523"/>
                    <a:gd name="T53" fmla="*/ 111 h 161"/>
                    <a:gd name="T54" fmla="*/ 469 w 523"/>
                    <a:gd name="T55" fmla="*/ 111 h 161"/>
                    <a:gd name="T56" fmla="*/ 469 w 523"/>
                    <a:gd name="T57" fmla="*/ 111 h 161"/>
                    <a:gd name="T58" fmla="*/ 469 w 523"/>
                    <a:gd name="T59" fmla="*/ 111 h 161"/>
                    <a:gd name="T60" fmla="*/ 470 w 523"/>
                    <a:gd name="T61" fmla="*/ 111 h 161"/>
                    <a:gd name="T62" fmla="*/ 470 w 523"/>
                    <a:gd name="T63" fmla="*/ 111 h 161"/>
                    <a:gd name="T64" fmla="*/ 470 w 523"/>
                    <a:gd name="T65" fmla="*/ 111 h 161"/>
                    <a:gd name="T66" fmla="*/ 470 w 523"/>
                    <a:gd name="T67" fmla="*/ 111 h 161"/>
                    <a:gd name="T68" fmla="*/ 471 w 523"/>
                    <a:gd name="T69" fmla="*/ 111 h 161"/>
                    <a:gd name="T70" fmla="*/ 471 w 523"/>
                    <a:gd name="T71" fmla="*/ 111 h 161"/>
                    <a:gd name="T72" fmla="*/ 523 w 523"/>
                    <a:gd name="T73" fmla="*/ 161 h 161"/>
                    <a:gd name="T74" fmla="*/ 262 w 523"/>
                    <a:gd name="T75" fmla="*/ 134 h 161"/>
                    <a:gd name="T76" fmla="*/ 307 w 523"/>
                    <a:gd name="T77" fmla="*/ 82 h 161"/>
                    <a:gd name="T78" fmla="*/ 216 w 523"/>
                    <a:gd name="T79" fmla="*/ 8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3" h="161">
                      <a:moveTo>
                        <a:pt x="523" y="161"/>
                      </a:moveTo>
                      <a:lnTo>
                        <a:pt x="0" y="161"/>
                      </a:lnTo>
                      <a:cubicBezTo>
                        <a:pt x="2" y="141"/>
                        <a:pt x="14" y="125"/>
                        <a:pt x="31" y="117"/>
                      </a:cubicBezTo>
                      <a:cubicBezTo>
                        <a:pt x="31" y="117"/>
                        <a:pt x="31" y="117"/>
                        <a:pt x="31" y="117"/>
                      </a:cubicBezTo>
                      <a:cubicBezTo>
                        <a:pt x="31" y="117"/>
                        <a:pt x="31" y="117"/>
                        <a:pt x="31" y="117"/>
                      </a:cubicBezTo>
                      <a:cubicBezTo>
                        <a:pt x="31" y="117"/>
                        <a:pt x="32" y="117"/>
                        <a:pt x="32" y="117"/>
                      </a:cubicBezTo>
                      <a:cubicBezTo>
                        <a:pt x="32" y="117"/>
                        <a:pt x="32" y="117"/>
                        <a:pt x="32" y="117"/>
                      </a:cubicBezTo>
                      <a:cubicBezTo>
                        <a:pt x="32" y="117"/>
                        <a:pt x="32" y="117"/>
                        <a:pt x="32" y="117"/>
                      </a:cubicBezTo>
                      <a:cubicBezTo>
                        <a:pt x="32" y="117"/>
                        <a:pt x="32" y="117"/>
                        <a:pt x="32" y="117"/>
                      </a:cubicBezTo>
                      <a:cubicBezTo>
                        <a:pt x="32" y="117"/>
                        <a:pt x="32" y="116"/>
                        <a:pt x="32" y="116"/>
                      </a:cubicBezTo>
                      <a:cubicBezTo>
                        <a:pt x="32" y="116"/>
                        <a:pt x="32" y="116"/>
                        <a:pt x="32" y="116"/>
                      </a:cubicBezTo>
                      <a:cubicBezTo>
                        <a:pt x="32" y="116"/>
                        <a:pt x="32" y="116"/>
                        <a:pt x="33" y="116"/>
                      </a:cubicBezTo>
                      <a:cubicBezTo>
                        <a:pt x="33" y="116"/>
                        <a:pt x="33" y="116"/>
                        <a:pt x="33" y="116"/>
                      </a:cubicBezTo>
                      <a:cubicBezTo>
                        <a:pt x="38" y="114"/>
                        <a:pt x="44" y="112"/>
                        <a:pt x="50" y="112"/>
                      </a:cubicBezTo>
                      <a:cubicBezTo>
                        <a:pt x="50" y="112"/>
                        <a:pt x="50" y="111"/>
                        <a:pt x="50" y="111"/>
                      </a:cubicBezTo>
                      <a:lnTo>
                        <a:pt x="50" y="111"/>
                      </a:lnTo>
                      <a:cubicBezTo>
                        <a:pt x="50" y="111"/>
                        <a:pt x="50" y="111"/>
                        <a:pt x="51" y="111"/>
                      </a:cubicBezTo>
                      <a:cubicBezTo>
                        <a:pt x="51" y="111"/>
                        <a:pt x="52" y="111"/>
                        <a:pt x="52" y="111"/>
                      </a:cubicBezTo>
                      <a:lnTo>
                        <a:pt x="52" y="111"/>
                      </a:lnTo>
                      <a:lnTo>
                        <a:pt x="53" y="111"/>
                      </a:lnTo>
                      <a:cubicBezTo>
                        <a:pt x="53" y="111"/>
                        <a:pt x="53" y="111"/>
                        <a:pt x="53" y="111"/>
                      </a:cubicBezTo>
                      <a:lnTo>
                        <a:pt x="53" y="111"/>
                      </a:lnTo>
                      <a:lnTo>
                        <a:pt x="53" y="111"/>
                      </a:lnTo>
                      <a:cubicBezTo>
                        <a:pt x="53" y="111"/>
                        <a:pt x="53" y="111"/>
                        <a:pt x="53" y="111"/>
                      </a:cubicBezTo>
                      <a:lnTo>
                        <a:pt x="54" y="111"/>
                      </a:lnTo>
                      <a:lnTo>
                        <a:pt x="54" y="111"/>
                      </a:lnTo>
                      <a:lnTo>
                        <a:pt x="54" y="111"/>
                      </a:lnTo>
                      <a:cubicBezTo>
                        <a:pt x="54" y="111"/>
                        <a:pt x="54" y="111"/>
                        <a:pt x="54" y="111"/>
                      </a:cubicBezTo>
                      <a:lnTo>
                        <a:pt x="54" y="111"/>
                      </a:lnTo>
                      <a:lnTo>
                        <a:pt x="54" y="111"/>
                      </a:lnTo>
                      <a:lnTo>
                        <a:pt x="55" y="111"/>
                      </a:lnTo>
                      <a:lnTo>
                        <a:pt x="55" y="111"/>
                      </a:lnTo>
                      <a:lnTo>
                        <a:pt x="55" y="111"/>
                      </a:lnTo>
                      <a:cubicBezTo>
                        <a:pt x="55" y="111"/>
                        <a:pt x="55" y="111"/>
                        <a:pt x="55" y="111"/>
                      </a:cubicBezTo>
                      <a:lnTo>
                        <a:pt x="55" y="111"/>
                      </a:lnTo>
                      <a:lnTo>
                        <a:pt x="56" y="111"/>
                      </a:lnTo>
                      <a:lnTo>
                        <a:pt x="56" y="111"/>
                      </a:lnTo>
                      <a:lnTo>
                        <a:pt x="56" y="111"/>
                      </a:lnTo>
                      <a:lnTo>
                        <a:pt x="140" y="111"/>
                      </a:lnTo>
                      <a:cubicBezTo>
                        <a:pt x="160" y="111"/>
                        <a:pt x="176" y="95"/>
                        <a:pt x="176" y="75"/>
                      </a:cubicBezTo>
                      <a:cubicBezTo>
                        <a:pt x="176" y="34"/>
                        <a:pt x="209" y="0"/>
                        <a:pt x="251" y="0"/>
                      </a:cubicBezTo>
                      <a:lnTo>
                        <a:pt x="273" y="0"/>
                      </a:lnTo>
                      <a:cubicBezTo>
                        <a:pt x="314" y="0"/>
                        <a:pt x="348" y="34"/>
                        <a:pt x="348" y="75"/>
                      </a:cubicBezTo>
                      <a:cubicBezTo>
                        <a:pt x="348" y="95"/>
                        <a:pt x="364" y="111"/>
                        <a:pt x="384" y="111"/>
                      </a:cubicBezTo>
                      <a:lnTo>
                        <a:pt x="467" y="111"/>
                      </a:lnTo>
                      <a:lnTo>
                        <a:pt x="468" y="111"/>
                      </a:lnTo>
                      <a:lnTo>
                        <a:pt x="468" y="111"/>
                      </a:lnTo>
                      <a:lnTo>
                        <a:pt x="468" y="111"/>
                      </a:lnTo>
                      <a:lnTo>
                        <a:pt x="468" y="111"/>
                      </a:lnTo>
                      <a:lnTo>
                        <a:pt x="468" y="111"/>
                      </a:lnTo>
                      <a:lnTo>
                        <a:pt x="468" y="111"/>
                      </a:lnTo>
                      <a:cubicBezTo>
                        <a:pt x="468" y="111"/>
                        <a:pt x="468" y="111"/>
                        <a:pt x="468" y="111"/>
                      </a:cubicBezTo>
                      <a:lnTo>
                        <a:pt x="469" y="111"/>
                      </a:lnTo>
                      <a:lnTo>
                        <a:pt x="469" y="111"/>
                      </a:lnTo>
                      <a:lnTo>
                        <a:pt x="469" y="111"/>
                      </a:lnTo>
                      <a:lnTo>
                        <a:pt x="469" y="111"/>
                      </a:lnTo>
                      <a:lnTo>
                        <a:pt x="469" y="111"/>
                      </a:lnTo>
                      <a:lnTo>
                        <a:pt x="469" y="111"/>
                      </a:lnTo>
                      <a:lnTo>
                        <a:pt x="469" y="111"/>
                      </a:lnTo>
                      <a:lnTo>
                        <a:pt x="469" y="111"/>
                      </a:lnTo>
                      <a:cubicBezTo>
                        <a:pt x="469" y="111"/>
                        <a:pt x="469" y="111"/>
                        <a:pt x="470" y="111"/>
                      </a:cubicBezTo>
                      <a:lnTo>
                        <a:pt x="470" y="111"/>
                      </a:lnTo>
                      <a:lnTo>
                        <a:pt x="470" y="111"/>
                      </a:lnTo>
                      <a:lnTo>
                        <a:pt x="470" y="111"/>
                      </a:lnTo>
                      <a:lnTo>
                        <a:pt x="470" y="111"/>
                      </a:lnTo>
                      <a:lnTo>
                        <a:pt x="470" y="111"/>
                      </a:lnTo>
                      <a:cubicBezTo>
                        <a:pt x="470" y="111"/>
                        <a:pt x="470" y="111"/>
                        <a:pt x="470" y="111"/>
                      </a:cubicBezTo>
                      <a:lnTo>
                        <a:pt x="470" y="111"/>
                      </a:lnTo>
                      <a:lnTo>
                        <a:pt x="471" y="111"/>
                      </a:lnTo>
                      <a:cubicBezTo>
                        <a:pt x="471" y="111"/>
                        <a:pt x="471" y="111"/>
                        <a:pt x="471" y="111"/>
                      </a:cubicBezTo>
                      <a:lnTo>
                        <a:pt x="471" y="111"/>
                      </a:lnTo>
                      <a:lnTo>
                        <a:pt x="471" y="111"/>
                      </a:lnTo>
                      <a:cubicBezTo>
                        <a:pt x="471" y="111"/>
                        <a:pt x="471" y="111"/>
                        <a:pt x="471" y="111"/>
                      </a:cubicBezTo>
                      <a:cubicBezTo>
                        <a:pt x="498" y="113"/>
                        <a:pt x="520" y="134"/>
                        <a:pt x="523" y="161"/>
                      </a:cubicBezTo>
                      <a:close/>
                      <a:moveTo>
                        <a:pt x="217" y="93"/>
                      </a:moveTo>
                      <a:cubicBezTo>
                        <a:pt x="219" y="116"/>
                        <a:pt x="238" y="134"/>
                        <a:pt x="262" y="134"/>
                      </a:cubicBezTo>
                      <a:cubicBezTo>
                        <a:pt x="285" y="134"/>
                        <a:pt x="304" y="116"/>
                        <a:pt x="306" y="93"/>
                      </a:cubicBezTo>
                      <a:cubicBezTo>
                        <a:pt x="307" y="90"/>
                        <a:pt x="307" y="86"/>
                        <a:pt x="307" y="82"/>
                      </a:cubicBezTo>
                      <a:cubicBezTo>
                        <a:pt x="307" y="57"/>
                        <a:pt x="287" y="36"/>
                        <a:pt x="262" y="36"/>
                      </a:cubicBezTo>
                      <a:cubicBezTo>
                        <a:pt x="236" y="36"/>
                        <a:pt x="216" y="57"/>
                        <a:pt x="216" y="82"/>
                      </a:cubicBezTo>
                      <a:cubicBezTo>
                        <a:pt x="216" y="86"/>
                        <a:pt x="216" y="90"/>
                        <a:pt x="217" y="93"/>
                      </a:cubicBezTo>
                      <a:close/>
                    </a:path>
                  </a:pathLst>
                </a:custGeom>
                <a:solidFill>
                  <a:srgbClr val="9F9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4" name="Rectangle 285"/>
                <p:cNvSpPr>
                  <a:spLocks noChangeArrowheads="1"/>
                </p:cNvSpPr>
                <p:nvPr/>
              </p:nvSpPr>
              <p:spPr bwMode="auto">
                <a:xfrm>
                  <a:off x="677863" y="2546350"/>
                  <a:ext cx="1587" cy="14287"/>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5" name="Rectangle 286"/>
                <p:cNvSpPr>
                  <a:spLocks noChangeArrowheads="1"/>
                </p:cNvSpPr>
                <p:nvPr/>
              </p:nvSpPr>
              <p:spPr bwMode="auto">
                <a:xfrm>
                  <a:off x="677863" y="2546350"/>
                  <a:ext cx="176212" cy="14287"/>
                </a:xfrm>
                <a:prstGeom prst="rect">
                  <a:avLst/>
                </a:prstGeom>
                <a:solidFill>
                  <a:srgbClr val="4B53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6" name="Freeform 287"/>
                <p:cNvSpPr>
                  <a:spLocks/>
                </p:cNvSpPr>
                <p:nvPr/>
              </p:nvSpPr>
              <p:spPr bwMode="auto">
                <a:xfrm>
                  <a:off x="677863" y="2513013"/>
                  <a:ext cx="0" cy="1587"/>
                </a:xfrm>
                <a:custGeom>
                  <a:avLst/>
                  <a:gdLst>
                    <a:gd name="T0" fmla="*/ 7 h 7"/>
                    <a:gd name="T1" fmla="*/ 0 h 7"/>
                    <a:gd name="T2" fmla="*/ 0 h 7"/>
                    <a:gd name="T3" fmla="*/ 1 h 7"/>
                    <a:gd name="T4" fmla="*/ 7 h 7"/>
                  </a:gdLst>
                  <a:ahLst/>
                  <a:cxnLst>
                    <a:cxn ang="0">
                      <a:pos x="0" y="T0"/>
                    </a:cxn>
                    <a:cxn ang="0">
                      <a:pos x="0" y="T1"/>
                    </a:cxn>
                    <a:cxn ang="0">
                      <a:pos x="0" y="T2"/>
                    </a:cxn>
                    <a:cxn ang="0">
                      <a:pos x="0" y="T3"/>
                    </a:cxn>
                    <a:cxn ang="0">
                      <a:pos x="0" y="T4"/>
                    </a:cxn>
                  </a:cxnLst>
                  <a:rect l="0" t="0" r="r" b="b"/>
                  <a:pathLst>
                    <a:path h="7">
                      <a:moveTo>
                        <a:pt x="0" y="7"/>
                      </a:moveTo>
                      <a:lnTo>
                        <a:pt x="0" y="0"/>
                      </a:lnTo>
                      <a:lnTo>
                        <a:pt x="0" y="0"/>
                      </a:lnTo>
                      <a:cubicBezTo>
                        <a:pt x="0" y="0"/>
                        <a:pt x="0" y="1"/>
                        <a:pt x="0" y="1"/>
                      </a:cubicBezTo>
                      <a:cubicBezTo>
                        <a:pt x="0" y="3"/>
                        <a:pt x="0" y="5"/>
                        <a:pt x="0" y="7"/>
                      </a:cubicBezTo>
                      <a:close/>
                    </a:path>
                  </a:pathLst>
                </a:custGeom>
                <a:solidFill>
                  <a:srgbClr val="ECB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7" name="Freeform 288"/>
                <p:cNvSpPr>
                  <a:spLocks/>
                </p:cNvSpPr>
                <p:nvPr/>
              </p:nvSpPr>
              <p:spPr bwMode="auto">
                <a:xfrm>
                  <a:off x="854075" y="2513013"/>
                  <a:ext cx="0" cy="6350"/>
                </a:xfrm>
                <a:custGeom>
                  <a:avLst/>
                  <a:gdLst>
                    <a:gd name="T0" fmla="*/ 1 w 1"/>
                    <a:gd name="T1" fmla="*/ 20 h 20"/>
                    <a:gd name="T2" fmla="*/ 1 w 1"/>
                    <a:gd name="T3" fmla="*/ 20 h 20"/>
                    <a:gd name="T4" fmla="*/ 1 w 1"/>
                    <a:gd name="T5" fmla="*/ 7 h 20"/>
                    <a:gd name="T6" fmla="*/ 0 w 1"/>
                    <a:gd name="T7" fmla="*/ 0 h 20"/>
                    <a:gd name="T8" fmla="*/ 1 w 1"/>
                    <a:gd name="T9" fmla="*/ 0 h 20"/>
                    <a:gd name="T10" fmla="*/ 1 w 1"/>
                    <a:gd name="T11" fmla="*/ 20 h 20"/>
                  </a:gdLst>
                  <a:ahLst/>
                  <a:cxnLst>
                    <a:cxn ang="0">
                      <a:pos x="T0" y="T1"/>
                    </a:cxn>
                    <a:cxn ang="0">
                      <a:pos x="T2" y="T3"/>
                    </a:cxn>
                    <a:cxn ang="0">
                      <a:pos x="T4" y="T5"/>
                    </a:cxn>
                    <a:cxn ang="0">
                      <a:pos x="T6" y="T7"/>
                    </a:cxn>
                    <a:cxn ang="0">
                      <a:pos x="T8" y="T9"/>
                    </a:cxn>
                    <a:cxn ang="0">
                      <a:pos x="T10" y="T11"/>
                    </a:cxn>
                  </a:cxnLst>
                  <a:rect l="0" t="0" r="r" b="b"/>
                  <a:pathLst>
                    <a:path w="1" h="20">
                      <a:moveTo>
                        <a:pt x="1" y="20"/>
                      </a:moveTo>
                      <a:lnTo>
                        <a:pt x="1" y="20"/>
                      </a:lnTo>
                      <a:lnTo>
                        <a:pt x="1" y="7"/>
                      </a:lnTo>
                      <a:cubicBezTo>
                        <a:pt x="1" y="4"/>
                        <a:pt x="1" y="2"/>
                        <a:pt x="0" y="0"/>
                      </a:cubicBezTo>
                      <a:lnTo>
                        <a:pt x="1" y="0"/>
                      </a:lnTo>
                      <a:lnTo>
                        <a:pt x="1" y="20"/>
                      </a:lnTo>
                      <a:close/>
                    </a:path>
                  </a:pathLst>
                </a:custGeom>
                <a:solidFill>
                  <a:srgbClr val="E3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8" name="Freeform 289"/>
                <p:cNvSpPr>
                  <a:spLocks/>
                </p:cNvSpPr>
                <p:nvPr/>
              </p:nvSpPr>
              <p:spPr bwMode="auto">
                <a:xfrm>
                  <a:off x="677863" y="2513013"/>
                  <a:ext cx="176212" cy="33337"/>
                </a:xfrm>
                <a:custGeom>
                  <a:avLst/>
                  <a:gdLst>
                    <a:gd name="T0" fmla="*/ 524 w 524"/>
                    <a:gd name="T1" fmla="*/ 99 h 99"/>
                    <a:gd name="T2" fmla="*/ 524 w 524"/>
                    <a:gd name="T3" fmla="*/ 99 h 99"/>
                    <a:gd name="T4" fmla="*/ 0 w 524"/>
                    <a:gd name="T5" fmla="*/ 99 h 99"/>
                    <a:gd name="T6" fmla="*/ 0 w 524"/>
                    <a:gd name="T7" fmla="*/ 7 h 99"/>
                    <a:gd name="T8" fmla="*/ 0 w 524"/>
                    <a:gd name="T9" fmla="*/ 1 h 99"/>
                    <a:gd name="T10" fmla="*/ 0 w 524"/>
                    <a:gd name="T11" fmla="*/ 0 h 99"/>
                    <a:gd name="T12" fmla="*/ 523 w 524"/>
                    <a:gd name="T13" fmla="*/ 0 h 99"/>
                    <a:gd name="T14" fmla="*/ 524 w 524"/>
                    <a:gd name="T15" fmla="*/ 7 h 99"/>
                    <a:gd name="T16" fmla="*/ 524 w 524"/>
                    <a:gd name="T17" fmla="*/ 20 h 99"/>
                    <a:gd name="T18" fmla="*/ 524 w 524"/>
                    <a:gd name="T1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99">
                      <a:moveTo>
                        <a:pt x="524" y="99"/>
                      </a:moveTo>
                      <a:lnTo>
                        <a:pt x="524" y="99"/>
                      </a:lnTo>
                      <a:lnTo>
                        <a:pt x="0" y="99"/>
                      </a:lnTo>
                      <a:lnTo>
                        <a:pt x="0" y="7"/>
                      </a:lnTo>
                      <a:cubicBezTo>
                        <a:pt x="0" y="5"/>
                        <a:pt x="0" y="3"/>
                        <a:pt x="0" y="1"/>
                      </a:cubicBezTo>
                      <a:cubicBezTo>
                        <a:pt x="0" y="1"/>
                        <a:pt x="0" y="0"/>
                        <a:pt x="0" y="0"/>
                      </a:cubicBezTo>
                      <a:lnTo>
                        <a:pt x="523" y="0"/>
                      </a:lnTo>
                      <a:cubicBezTo>
                        <a:pt x="524" y="2"/>
                        <a:pt x="524" y="4"/>
                        <a:pt x="524" y="7"/>
                      </a:cubicBezTo>
                      <a:lnTo>
                        <a:pt x="524" y="20"/>
                      </a:lnTo>
                      <a:lnTo>
                        <a:pt x="524" y="99"/>
                      </a:lnTo>
                      <a:close/>
                    </a:path>
                  </a:pathLst>
                </a:custGeom>
                <a:solidFill>
                  <a:srgbClr val="7275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19" name="Freeform 290"/>
                <p:cNvSpPr>
                  <a:spLocks/>
                </p:cNvSpPr>
                <p:nvPr/>
              </p:nvSpPr>
              <p:spPr bwMode="auto">
                <a:xfrm>
                  <a:off x="752475" y="2473325"/>
                  <a:ext cx="34925" cy="34925"/>
                </a:xfrm>
                <a:custGeom>
                  <a:avLst/>
                  <a:gdLst>
                    <a:gd name="T0" fmla="*/ 82 w 104"/>
                    <a:gd name="T1" fmla="*/ 0 h 104"/>
                    <a:gd name="T2" fmla="*/ 68 w 104"/>
                    <a:gd name="T3" fmla="*/ 13 h 104"/>
                    <a:gd name="T4" fmla="*/ 68 w 104"/>
                    <a:gd name="T5" fmla="*/ 67 h 104"/>
                    <a:gd name="T6" fmla="*/ 14 w 104"/>
                    <a:gd name="T7" fmla="*/ 67 h 104"/>
                    <a:gd name="T8" fmla="*/ 0 w 104"/>
                    <a:gd name="T9" fmla="*/ 81 h 104"/>
                    <a:gd name="T10" fmla="*/ 82 w 104"/>
                    <a:gd name="T11" fmla="*/ 81 h 104"/>
                    <a:gd name="T12" fmla="*/ 82 w 10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82" y="0"/>
                      </a:moveTo>
                      <a:lnTo>
                        <a:pt x="68" y="13"/>
                      </a:lnTo>
                      <a:cubicBezTo>
                        <a:pt x="83" y="28"/>
                        <a:pt x="83" y="53"/>
                        <a:pt x="68" y="67"/>
                      </a:cubicBezTo>
                      <a:cubicBezTo>
                        <a:pt x="53" y="83"/>
                        <a:pt x="29" y="83"/>
                        <a:pt x="14" y="67"/>
                      </a:cubicBezTo>
                      <a:lnTo>
                        <a:pt x="0" y="81"/>
                      </a:lnTo>
                      <a:cubicBezTo>
                        <a:pt x="22" y="104"/>
                        <a:pt x="59" y="104"/>
                        <a:pt x="82" y="81"/>
                      </a:cubicBezTo>
                      <a:cubicBezTo>
                        <a:pt x="104" y="59"/>
                        <a:pt x="104" y="22"/>
                        <a:pt x="82" y="0"/>
                      </a:cubicBezTo>
                      <a:close/>
                    </a:path>
                  </a:pathLst>
                </a:custGeom>
                <a:solidFill>
                  <a:srgbClr val="DC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sp>
              <p:nvSpPr>
                <p:cNvPr id="120" name="Freeform 291"/>
                <p:cNvSpPr>
                  <a:spLocks/>
                </p:cNvSpPr>
                <p:nvPr/>
              </p:nvSpPr>
              <p:spPr bwMode="auto">
                <a:xfrm>
                  <a:off x="744538" y="2465388"/>
                  <a:ext cx="34925" cy="34925"/>
                </a:xfrm>
                <a:custGeom>
                  <a:avLst/>
                  <a:gdLst>
                    <a:gd name="T0" fmla="*/ 37 w 105"/>
                    <a:gd name="T1" fmla="*/ 36 h 104"/>
                    <a:gd name="T2" fmla="*/ 91 w 105"/>
                    <a:gd name="T3" fmla="*/ 36 h 104"/>
                    <a:gd name="T4" fmla="*/ 105 w 105"/>
                    <a:gd name="T5" fmla="*/ 23 h 104"/>
                    <a:gd name="T6" fmla="*/ 23 w 105"/>
                    <a:gd name="T7" fmla="*/ 23 h 104"/>
                    <a:gd name="T8" fmla="*/ 23 w 105"/>
                    <a:gd name="T9" fmla="*/ 104 h 104"/>
                    <a:gd name="T10" fmla="*/ 37 w 105"/>
                    <a:gd name="T11" fmla="*/ 91 h 104"/>
                    <a:gd name="T12" fmla="*/ 37 w 105"/>
                    <a:gd name="T13" fmla="*/ 36 h 104"/>
                  </a:gdLst>
                  <a:ahLst/>
                  <a:cxnLst>
                    <a:cxn ang="0">
                      <a:pos x="T0" y="T1"/>
                    </a:cxn>
                    <a:cxn ang="0">
                      <a:pos x="T2" y="T3"/>
                    </a:cxn>
                    <a:cxn ang="0">
                      <a:pos x="T4" y="T5"/>
                    </a:cxn>
                    <a:cxn ang="0">
                      <a:pos x="T6" y="T7"/>
                    </a:cxn>
                    <a:cxn ang="0">
                      <a:pos x="T8" y="T9"/>
                    </a:cxn>
                    <a:cxn ang="0">
                      <a:pos x="T10" y="T11"/>
                    </a:cxn>
                    <a:cxn ang="0">
                      <a:pos x="T12" y="T13"/>
                    </a:cxn>
                  </a:cxnLst>
                  <a:rect l="0" t="0" r="r" b="b"/>
                  <a:pathLst>
                    <a:path w="105" h="104">
                      <a:moveTo>
                        <a:pt x="37" y="36"/>
                      </a:moveTo>
                      <a:cubicBezTo>
                        <a:pt x="52" y="21"/>
                        <a:pt x="76" y="21"/>
                        <a:pt x="91" y="36"/>
                      </a:cubicBezTo>
                      <a:lnTo>
                        <a:pt x="105" y="23"/>
                      </a:lnTo>
                      <a:cubicBezTo>
                        <a:pt x="82" y="0"/>
                        <a:pt x="45" y="0"/>
                        <a:pt x="23" y="23"/>
                      </a:cubicBezTo>
                      <a:cubicBezTo>
                        <a:pt x="0" y="45"/>
                        <a:pt x="0" y="82"/>
                        <a:pt x="23" y="104"/>
                      </a:cubicBezTo>
                      <a:lnTo>
                        <a:pt x="37" y="91"/>
                      </a:lnTo>
                      <a:cubicBezTo>
                        <a:pt x="22" y="75"/>
                        <a:pt x="22" y="51"/>
                        <a:pt x="37" y="36"/>
                      </a:cubicBezTo>
                      <a:close/>
                    </a:path>
                  </a:pathLst>
                </a:custGeom>
                <a:solidFill>
                  <a:srgbClr val="ACA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B3CF"/>
                    </a:solidFill>
                  </a:endParaRPr>
                </a:p>
              </p:txBody>
            </p:sp>
          </p:grpSp>
        </p:grpSp>
      </p:grpSp>
    </p:spTree>
    <p:extLst>
      <p:ext uri="{BB962C8B-B14F-4D97-AF65-F5344CB8AC3E}">
        <p14:creationId xmlns:p14="http://schemas.microsoft.com/office/powerpoint/2010/main" val="307529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DABE454BD0544B943E8C60A60E0072" ma:contentTypeVersion="36" ma:contentTypeDescription="Create a new document." ma:contentTypeScope="" ma:versionID="19d43a9273f9fe3be399efcbb89044f2">
  <xsd:schema xmlns:xsd="http://www.w3.org/2001/XMLSchema" xmlns:xs="http://www.w3.org/2001/XMLSchema" xmlns:p="http://schemas.microsoft.com/office/2006/metadata/properties" xmlns:ns2="cc793afb-c43c-47c5-9b16-c663eaad5e12" targetNamespace="http://schemas.microsoft.com/office/2006/metadata/properties" ma:root="true" ma:fieldsID="4d748f3e8171057842eace2ce1cd06d6" ns2:_="">
    <xsd:import namespace="cc793afb-c43c-47c5-9b16-c663eaad5e12"/>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93afb-c43c-47c5-9b16-c663eaad5e12"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provalStatus xmlns="cc793afb-c43c-47c5-9b16-c663eaad5e12" xsi:nil="true"/>
    <Work_x0020_request xmlns="cc793afb-c43c-47c5-9b16-c663eaad5e12" xsi:nil="true"/>
    <Rating4 xmlns="cc793afb-c43c-47c5-9b16-c663eaad5e12" xsi:nil="true"/>
    <MBID xmlns="cc793afb-c43c-47c5-9b16-c663eaad5e12" xsi:nil="true"/>
    <Rating5 xmlns="cc793afb-c43c-47c5-9b16-c663eaad5e12" xsi:nil="true"/>
    <CreatedTime xmlns="cc793afb-c43c-47c5-9b16-c663eaad5e12" xsi:nil="true"/>
    <ClientSupplied xmlns="cc793afb-c43c-47c5-9b16-c663eaad5e12" xsi:nil="true"/>
    <AccountID xmlns="cc793afb-c43c-47c5-9b16-c663eaad5e12" xsi:nil="true"/>
    <Tags xmlns="cc793afb-c43c-47c5-9b16-c663eaad5e12" xsi:nil="true"/>
    <Rating1 xmlns="cc793afb-c43c-47c5-9b16-c663eaad5e12" xsi:nil="true"/>
    <Rating2 xmlns="cc793afb-c43c-47c5-9b16-c663eaad5e12" xsi:nil="true"/>
    <Functional_x0020_Modules xmlns="cc793afb-c43c-47c5-9b16-c663eaad5e12" xsi:nil="true"/>
    <CopyToPath xmlns="cc793afb-c43c-47c5-9b16-c663eaad5e12" xsi:nil="true"/>
    <Rating3 xmlns="cc793afb-c43c-47c5-9b16-c663eaad5e12" xsi:nil="true"/>
    <Phase xmlns="cc793afb-c43c-47c5-9b16-c663eaad5e12" xsi:nil="true"/>
    <ViewCount xmlns="cc793afb-c43c-47c5-9b16-c663eaad5e12">8</ViewCount>
    <_x0043_M1 xmlns="cc793afb-c43c-47c5-9b16-c663eaad5e12" xsi:nil="true"/>
    <ProjectID xmlns="cc793afb-c43c-47c5-9b16-c663eaad5e12" xsi:nil="true"/>
    <Processes xmlns="cc793afb-c43c-47c5-9b16-c663eaad5e12" xsi:nil="true"/>
    <_x0043_M2 xmlns="cc793afb-c43c-47c5-9b16-c663eaad5e12" xsi:nil="true"/>
    <ArtifactStatus xmlns="cc793afb-c43c-47c5-9b16-c663eaad5e12" xsi:nil="true"/>
    <_x0043_M3 xmlns="cc793afb-c43c-47c5-9b16-c663eaad5e12" xsi:nil="true"/>
    <_x0043_M4 xmlns="cc793afb-c43c-47c5-9b16-c663eaad5e12" xsi:nil="true"/>
    <AssociateID xmlns="cc793afb-c43c-47c5-9b16-c663eaad5e12" xsi:nil="true"/>
    <_x0043_M5 xmlns="cc793afb-c43c-47c5-9b16-c663eaad5e12" xsi:nil="true"/>
    <_x0043_M6 xmlns="cc793afb-c43c-47c5-9b16-c663eaad5e12" xsi:nil="true"/>
    <_x0043_M7 xmlns="cc793afb-c43c-47c5-9b16-c663eaad5e12" xsi:nil="true"/>
    <CheckedOutPath xmlns="cc793afb-c43c-47c5-9b16-c663eaad5e12" xsi:nil="true"/>
    <_x0043_M8 xmlns="cc793afb-c43c-47c5-9b16-c663eaad5e12" xsi:nil="true"/>
    <_x0043_M9 xmlns="cc793afb-c43c-47c5-9b16-c663eaad5e12" xsi:nil="true"/>
    <_x0043_M10 xmlns="cc793afb-c43c-47c5-9b16-c663eaad5e12" xsi:nil="true"/>
    <Activities xmlns="cc793afb-c43c-47c5-9b16-c663eaad5e12" xsi:nil="true"/>
    <Releases xmlns="cc793afb-c43c-47c5-9b16-c663eaad5e12" xsi:nil="true"/>
    <UnmappedDocuments xmlns="cc793afb-c43c-47c5-9b16-c663eaad5e12" xsi:nil="true"/>
    <SubProjectID xmlns="cc793afb-c43c-47c5-9b16-c663eaad5e12" xsi:nil="true"/>
    <Comments xmlns="cc793afb-c43c-47c5-9b16-c663eaad5e12" xsi:nil="true"/>
  </documentManagement>
</p:properties>
</file>

<file path=customXml/itemProps1.xml><?xml version="1.0" encoding="utf-8"?>
<ds:datastoreItem xmlns:ds="http://schemas.openxmlformats.org/officeDocument/2006/customXml" ds:itemID="{77E9A27D-1241-43B3-AB6F-306576CDBC97}">
  <ds:schemaRefs>
    <ds:schemaRef ds:uri="http://schemas.microsoft.com/sharepoint/v3/contenttype/forms"/>
  </ds:schemaRefs>
</ds:datastoreItem>
</file>

<file path=customXml/itemProps2.xml><?xml version="1.0" encoding="utf-8"?>
<ds:datastoreItem xmlns:ds="http://schemas.openxmlformats.org/officeDocument/2006/customXml" ds:itemID="{F23D54D3-4ADE-4668-8F7F-166011949F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793afb-c43c-47c5-9b16-c663eaad5e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1A7012-09AE-4C78-8046-617CB7D195DE}">
  <ds:schemaRef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 ds:uri="http://schemas.microsoft.com/office/infopath/2007/PartnerControls"/>
    <ds:schemaRef ds:uri="cc793afb-c43c-47c5-9b16-c663eaad5e1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66593</TotalTime>
  <Words>831</Words>
  <Application>Microsoft Office PowerPoint</Application>
  <PresentationFormat>On-screen Show (16:9)</PresentationFormat>
  <Paragraphs>73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Calibri</vt:lpstr>
      <vt:lpstr>Cognizant_16x9</vt:lpstr>
      <vt:lpstr>Data Quality Checks and Validations for the Largest Global Providers of Insurance, Annuities &amp; Employee Benefit Programs (1/4)</vt:lpstr>
      <vt:lpstr>Data Quality Checks and Validations for the Largest Global Providers of Insurance, Annuities &amp; Employee Benefit Programs (2/4)</vt:lpstr>
      <vt:lpstr>Data Quality Checks and Validations for the Largest Global Providers of Insurance, Annuities &amp; Employee Benefit Programs (3/4)</vt:lpstr>
      <vt:lpstr>Data Quality Checks and Validations for the Largest Global Providers of Insurance, Annuities &amp; Employee Benefit Programs (4/4)</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Biswas, Atanu (Cognizant)</dc:creator>
  <cp:lastModifiedBy>Biswas, Atanu (Cognizant)</cp:lastModifiedBy>
  <cp:revision>2745</cp:revision>
  <cp:lastPrinted>2013-07-22T11:12:29Z</cp:lastPrinted>
  <dcterms:created xsi:type="dcterms:W3CDTF">2013-07-12T07:35:17Z</dcterms:created>
  <dcterms:modified xsi:type="dcterms:W3CDTF">2018-03-26T14:10:07Z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0x01010082DABE454BD0544B943E8C60A60E0072</vt:lpwstr>
  </property>
</Properties>
</file>