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4289" r:id="rId1"/>
  </p:sldMasterIdLst>
  <p:notesMasterIdLst>
    <p:notesMasterId r:id="rId4"/>
  </p:notesMasterIdLst>
  <p:handoutMasterIdLst>
    <p:handoutMasterId r:id="rId5"/>
  </p:handoutMasterIdLst>
  <p:sldIdLst>
    <p:sldId id="620" r:id="rId2"/>
    <p:sldId id="621" r:id="rId3"/>
  </p:sldIdLst>
  <p:sldSz cx="12192000" cy="6858000"/>
  <p:notesSz cx="7010400" cy="9296400"/>
  <p:defaultTextStyle>
    <a:defPPr>
      <a:defRPr lang="en-US"/>
    </a:defPPr>
    <a:lvl1pPr algn="l" rtl="0" fontAlgn="base">
      <a:spcBef>
        <a:spcPct val="0"/>
      </a:spcBef>
      <a:spcAft>
        <a:spcPct val="0"/>
      </a:spcAft>
      <a:defRPr sz="2833" b="1" kern="1200">
        <a:solidFill>
          <a:schemeClr val="tx1"/>
        </a:solidFill>
        <a:latin typeface="Arial" pitchFamily="34" charset="0"/>
        <a:ea typeface="ＭＳ Ｐゴシック" pitchFamily="34" charset="-128"/>
        <a:cs typeface="+mn-cs"/>
      </a:defRPr>
    </a:lvl1pPr>
    <a:lvl2pPr marL="544045" algn="l" rtl="0" fontAlgn="base">
      <a:spcBef>
        <a:spcPct val="0"/>
      </a:spcBef>
      <a:spcAft>
        <a:spcPct val="0"/>
      </a:spcAft>
      <a:defRPr sz="2833" b="1" kern="1200">
        <a:solidFill>
          <a:schemeClr val="tx1"/>
        </a:solidFill>
        <a:latin typeface="Arial" pitchFamily="34" charset="0"/>
        <a:ea typeface="ＭＳ Ｐゴシック" pitchFamily="34" charset="-128"/>
        <a:cs typeface="+mn-cs"/>
      </a:defRPr>
    </a:lvl2pPr>
    <a:lvl3pPr marL="1088094" algn="l" rtl="0" fontAlgn="base">
      <a:spcBef>
        <a:spcPct val="0"/>
      </a:spcBef>
      <a:spcAft>
        <a:spcPct val="0"/>
      </a:spcAft>
      <a:defRPr sz="2833" b="1" kern="1200">
        <a:solidFill>
          <a:schemeClr val="tx1"/>
        </a:solidFill>
        <a:latin typeface="Arial" pitchFamily="34" charset="0"/>
        <a:ea typeface="ＭＳ Ｐゴシック" pitchFamily="34" charset="-128"/>
        <a:cs typeface="+mn-cs"/>
      </a:defRPr>
    </a:lvl3pPr>
    <a:lvl4pPr marL="1632141" algn="l" rtl="0" fontAlgn="base">
      <a:spcBef>
        <a:spcPct val="0"/>
      </a:spcBef>
      <a:spcAft>
        <a:spcPct val="0"/>
      </a:spcAft>
      <a:defRPr sz="2833" b="1" kern="1200">
        <a:solidFill>
          <a:schemeClr val="tx1"/>
        </a:solidFill>
        <a:latin typeface="Arial" pitchFamily="34" charset="0"/>
        <a:ea typeface="ＭＳ Ｐゴシック" pitchFamily="34" charset="-128"/>
        <a:cs typeface="+mn-cs"/>
      </a:defRPr>
    </a:lvl4pPr>
    <a:lvl5pPr marL="2176189" algn="l" rtl="0" fontAlgn="base">
      <a:spcBef>
        <a:spcPct val="0"/>
      </a:spcBef>
      <a:spcAft>
        <a:spcPct val="0"/>
      </a:spcAft>
      <a:defRPr sz="2833" b="1" kern="1200">
        <a:solidFill>
          <a:schemeClr val="tx1"/>
        </a:solidFill>
        <a:latin typeface="Arial" pitchFamily="34" charset="0"/>
        <a:ea typeface="ＭＳ Ｐゴシック" pitchFamily="34" charset="-128"/>
        <a:cs typeface="+mn-cs"/>
      </a:defRPr>
    </a:lvl5pPr>
    <a:lvl6pPr marL="2720231" algn="l" defTabSz="1088094" rtl="0" eaLnBrk="1" latinLnBrk="0" hangingPunct="1">
      <a:defRPr sz="2833" b="1" kern="1200">
        <a:solidFill>
          <a:schemeClr val="tx1"/>
        </a:solidFill>
        <a:latin typeface="Arial" pitchFamily="34" charset="0"/>
        <a:ea typeface="ＭＳ Ｐゴシック" pitchFamily="34" charset="-128"/>
        <a:cs typeface="+mn-cs"/>
      </a:defRPr>
    </a:lvl6pPr>
    <a:lvl7pPr marL="3264279" algn="l" defTabSz="1088094" rtl="0" eaLnBrk="1" latinLnBrk="0" hangingPunct="1">
      <a:defRPr sz="2833" b="1" kern="1200">
        <a:solidFill>
          <a:schemeClr val="tx1"/>
        </a:solidFill>
        <a:latin typeface="Arial" pitchFamily="34" charset="0"/>
        <a:ea typeface="ＭＳ Ｐゴシック" pitchFamily="34" charset="-128"/>
        <a:cs typeface="+mn-cs"/>
      </a:defRPr>
    </a:lvl7pPr>
    <a:lvl8pPr marL="3808323" algn="l" defTabSz="1088094" rtl="0" eaLnBrk="1" latinLnBrk="0" hangingPunct="1">
      <a:defRPr sz="2833" b="1" kern="1200">
        <a:solidFill>
          <a:schemeClr val="tx1"/>
        </a:solidFill>
        <a:latin typeface="Arial" pitchFamily="34" charset="0"/>
        <a:ea typeface="ＭＳ Ｐゴシック" pitchFamily="34" charset="-128"/>
        <a:cs typeface="+mn-cs"/>
      </a:defRPr>
    </a:lvl8pPr>
    <a:lvl9pPr marL="4352372" algn="l" defTabSz="1088094" rtl="0" eaLnBrk="1" latinLnBrk="0" hangingPunct="1">
      <a:defRPr sz="2833" b="1"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712"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750D"/>
    <a:srgbClr val="F4862C"/>
    <a:srgbClr val="CC00FF"/>
    <a:srgbClr val="CC00CC"/>
    <a:srgbClr val="88A945"/>
    <a:srgbClr val="CCFFCC"/>
    <a:srgbClr val="FFCCFF"/>
    <a:srgbClr val="FFFFCC"/>
    <a:srgbClr val="A5C26A"/>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autoAdjust="0"/>
  </p:normalViewPr>
  <p:slideViewPr>
    <p:cSldViewPr>
      <p:cViewPr varScale="1">
        <p:scale>
          <a:sx n="73" d="100"/>
          <a:sy n="73" d="100"/>
        </p:scale>
        <p:origin x="606" y="72"/>
      </p:cViewPr>
      <p:guideLst>
        <p:guide orient="horz" pos="2160"/>
        <p:guide pos="37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86" y="-8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3" name="Rectangle 3"/>
          <p:cNvSpPr>
            <a:spLocks noGrp="1" noChangeArrowheads="1"/>
          </p:cNvSpPr>
          <p:nvPr>
            <p:ph type="dt" sz="quarter"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4" name="Rectangle 4"/>
          <p:cNvSpPr>
            <a:spLocks noGrp="1" noChangeArrowheads="1"/>
          </p:cNvSpPr>
          <p:nvPr>
            <p:ph type="ftr" sz="quarter" idx="2"/>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5" name="Rectangle 5"/>
          <p:cNvSpPr>
            <a:spLocks noGrp="1" noChangeArrowheads="1"/>
          </p:cNvSpPr>
          <p:nvPr>
            <p:ph type="sldNum" sz="quarter" idx="3"/>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eaLnBrk="0" hangingPunct="0">
              <a:defRPr sz="1200" b="0">
                <a:latin typeface="Arial" pitchFamily="34" charset="0"/>
              </a:defRPr>
            </a:lvl1pPr>
          </a:lstStyle>
          <a:p>
            <a:pPr>
              <a:defRPr/>
            </a:pPr>
            <a:fld id="{34852786-8161-4DF9-BAEC-C31BD974275E}" type="slidenum">
              <a:rPr lang="en-US" altLang="en-US"/>
              <a:pPr>
                <a:defRPr/>
              </a:pPr>
              <a:t>‹#›</a:t>
            </a:fld>
            <a:endParaRPr lang="en-US" altLang="en-US" dirty="0"/>
          </a:p>
        </p:txBody>
      </p:sp>
    </p:spTree>
    <p:extLst>
      <p:ext uri="{BB962C8B-B14F-4D97-AF65-F5344CB8AC3E}">
        <p14:creationId xmlns:p14="http://schemas.microsoft.com/office/powerpoint/2010/main" val="42615262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3075"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8676" name="Placeholder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3079"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eaLnBrk="0" hangingPunct="0">
              <a:defRPr sz="1200" b="0">
                <a:latin typeface="Arial" pitchFamily="34" charset="0"/>
              </a:defRPr>
            </a:lvl1pPr>
          </a:lstStyle>
          <a:p>
            <a:pPr>
              <a:defRPr/>
            </a:pPr>
            <a:fld id="{AC719271-32FD-4BE7-AC39-3A49D57A6CB4}" type="slidenum">
              <a:rPr lang="en-US" altLang="en-US"/>
              <a:pPr>
                <a:defRPr/>
              </a:pPr>
              <a:t>‹#›</a:t>
            </a:fld>
            <a:endParaRPr lang="en-US" altLang="en-US" dirty="0"/>
          </a:p>
        </p:txBody>
      </p:sp>
    </p:spTree>
    <p:extLst>
      <p:ext uri="{BB962C8B-B14F-4D97-AF65-F5344CB8AC3E}">
        <p14:creationId xmlns:p14="http://schemas.microsoft.com/office/powerpoint/2010/main" val="29562319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17" kern="1200">
        <a:solidFill>
          <a:schemeClr val="tx1"/>
        </a:solidFill>
        <a:latin typeface="Arial" pitchFamily="-12" charset="0"/>
        <a:ea typeface="ＭＳ Ｐゴシック" pitchFamily="-12" charset="-128"/>
        <a:cs typeface="ＭＳ Ｐゴシック" pitchFamily="-12" charset="-128"/>
      </a:defRPr>
    </a:lvl1pPr>
    <a:lvl2pPr marL="544045" algn="l" rtl="0" eaLnBrk="0" fontAlgn="base" hangingPunct="0">
      <a:spcBef>
        <a:spcPct val="30000"/>
      </a:spcBef>
      <a:spcAft>
        <a:spcPct val="0"/>
      </a:spcAft>
      <a:defRPr sz="1417" kern="1200">
        <a:solidFill>
          <a:schemeClr val="tx1"/>
        </a:solidFill>
        <a:latin typeface="Arial" pitchFamily="-12" charset="0"/>
        <a:ea typeface="ＭＳ Ｐゴシック" pitchFamily="-12" charset="-128"/>
        <a:cs typeface="+mn-cs"/>
      </a:defRPr>
    </a:lvl2pPr>
    <a:lvl3pPr marL="1088094" algn="l" rtl="0" eaLnBrk="0" fontAlgn="base" hangingPunct="0">
      <a:spcBef>
        <a:spcPct val="30000"/>
      </a:spcBef>
      <a:spcAft>
        <a:spcPct val="0"/>
      </a:spcAft>
      <a:defRPr sz="1417" kern="1200">
        <a:solidFill>
          <a:schemeClr val="tx1"/>
        </a:solidFill>
        <a:latin typeface="Arial" pitchFamily="-12" charset="0"/>
        <a:ea typeface="ＭＳ Ｐゴシック" pitchFamily="-12" charset="-128"/>
        <a:cs typeface="+mn-cs"/>
      </a:defRPr>
    </a:lvl3pPr>
    <a:lvl4pPr marL="1632141" algn="l" rtl="0" eaLnBrk="0" fontAlgn="base" hangingPunct="0">
      <a:spcBef>
        <a:spcPct val="30000"/>
      </a:spcBef>
      <a:spcAft>
        <a:spcPct val="0"/>
      </a:spcAft>
      <a:defRPr sz="1417" kern="1200">
        <a:solidFill>
          <a:schemeClr val="tx1"/>
        </a:solidFill>
        <a:latin typeface="Arial" pitchFamily="-12" charset="0"/>
        <a:ea typeface="ＭＳ Ｐゴシック" pitchFamily="-12" charset="-128"/>
        <a:cs typeface="+mn-cs"/>
      </a:defRPr>
    </a:lvl4pPr>
    <a:lvl5pPr marL="2176189" algn="l" rtl="0" eaLnBrk="0" fontAlgn="base" hangingPunct="0">
      <a:spcBef>
        <a:spcPct val="30000"/>
      </a:spcBef>
      <a:spcAft>
        <a:spcPct val="0"/>
      </a:spcAft>
      <a:defRPr sz="1417" kern="1200">
        <a:solidFill>
          <a:schemeClr val="tx1"/>
        </a:solidFill>
        <a:latin typeface="Arial" pitchFamily="-12" charset="0"/>
        <a:ea typeface="ＭＳ Ｐゴシック" pitchFamily="-12" charset="-128"/>
        <a:cs typeface="+mn-cs"/>
      </a:defRPr>
    </a:lvl5pPr>
    <a:lvl6pPr marL="2720231" algn="l" defTabSz="544045" rtl="0" eaLnBrk="1" latinLnBrk="0" hangingPunct="1">
      <a:defRPr sz="1417" kern="1200">
        <a:solidFill>
          <a:schemeClr val="tx1"/>
        </a:solidFill>
        <a:latin typeface="+mn-lt"/>
        <a:ea typeface="+mn-ea"/>
        <a:cs typeface="+mn-cs"/>
      </a:defRPr>
    </a:lvl6pPr>
    <a:lvl7pPr marL="3264279" algn="l" defTabSz="544045" rtl="0" eaLnBrk="1" latinLnBrk="0" hangingPunct="1">
      <a:defRPr sz="1417" kern="1200">
        <a:solidFill>
          <a:schemeClr val="tx1"/>
        </a:solidFill>
        <a:latin typeface="+mn-lt"/>
        <a:ea typeface="+mn-ea"/>
        <a:cs typeface="+mn-cs"/>
      </a:defRPr>
    </a:lvl7pPr>
    <a:lvl8pPr marL="3808323" algn="l" defTabSz="544045" rtl="0" eaLnBrk="1" latinLnBrk="0" hangingPunct="1">
      <a:defRPr sz="1417" kern="1200">
        <a:solidFill>
          <a:schemeClr val="tx1"/>
        </a:solidFill>
        <a:latin typeface="+mn-lt"/>
        <a:ea typeface="+mn-ea"/>
        <a:cs typeface="+mn-cs"/>
      </a:defRPr>
    </a:lvl8pPr>
    <a:lvl9pPr marL="4352372" algn="l" defTabSz="544045" rtl="0" eaLnBrk="1" latinLnBrk="0" hangingPunct="1">
      <a:defRPr sz="141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solidFill>
                  <a:prstClr val="black"/>
                </a:solidFill>
              </a:rPr>
              <a:pPr/>
              <a:t>0</a:t>
            </a:fld>
            <a:endParaRPr lang="en-US" dirty="0">
              <a:solidFill>
                <a:prstClr val="black"/>
              </a:solidFill>
            </a:endParaRPr>
          </a:p>
        </p:txBody>
      </p:sp>
    </p:spTree>
    <p:extLst>
      <p:ext uri="{BB962C8B-B14F-4D97-AF65-F5344CB8AC3E}">
        <p14:creationId xmlns:p14="http://schemas.microsoft.com/office/powerpoint/2010/main" val="1542545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144967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grpSp>
        <p:nvGrpSpPr>
          <p:cNvPr id="2" name="Group 1"/>
          <p:cNvGrpSpPr/>
          <p:nvPr userDrawn="1"/>
        </p:nvGrpSpPr>
        <p:grpSpPr>
          <a:xfrm>
            <a:off x="9950984" y="6051403"/>
            <a:ext cx="883999" cy="802765"/>
            <a:chOff x="8724458" y="1788366"/>
            <a:chExt cx="3261863" cy="3281279"/>
          </a:xfrm>
        </p:grpSpPr>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70116" y="2439292"/>
              <a:ext cx="1970548" cy="197942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24458" y="1788366"/>
              <a:ext cx="3261863" cy="3281279"/>
            </a:xfrm>
            <a:prstGeom prst="rect">
              <a:avLst/>
            </a:prstGeom>
          </p:spPr>
        </p:pic>
      </p:grpSp>
      <p:pic>
        <p:nvPicPr>
          <p:cNvPr id="5" name="Picture 4"/>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10452711" y="6301135"/>
            <a:ext cx="1713942" cy="549738"/>
          </a:xfrm>
          <a:prstGeom prst="rect">
            <a:avLst/>
          </a:prstGeom>
        </p:spPr>
      </p:pic>
      <p:cxnSp>
        <p:nvCxnSpPr>
          <p:cNvPr id="6" name="Straight Connector 5"/>
          <p:cNvCxnSpPr/>
          <p:nvPr userDrawn="1"/>
        </p:nvCxnSpPr>
        <p:spPr>
          <a:xfrm>
            <a:off x="307978" y="498565"/>
            <a:ext cx="11210735" cy="0"/>
          </a:xfrm>
          <a:prstGeom prst="line">
            <a:avLst/>
          </a:prstGeom>
          <a:solidFill>
            <a:schemeClr val="tx1"/>
          </a:solidFill>
          <a:ln w="19050" cap="rnd">
            <a:solidFill>
              <a:srgbClr val="967200"/>
            </a:solidFill>
          </a:ln>
        </p:spPr>
        <p:style>
          <a:lnRef idx="1">
            <a:schemeClr val="accent1"/>
          </a:lnRef>
          <a:fillRef idx="0">
            <a:schemeClr val="accent1"/>
          </a:fillRef>
          <a:effectRef idx="0">
            <a:schemeClr val="accent1"/>
          </a:effectRef>
          <a:fontRef idx="minor">
            <a:schemeClr val="tx1"/>
          </a:fontRef>
        </p:style>
      </p:cxnSp>
      <p:sp>
        <p:nvSpPr>
          <p:cNvPr id="7" name="Slide Number Placeholder 2"/>
          <p:cNvSpPr txBox="1">
            <a:spLocks/>
          </p:cNvSpPr>
          <p:nvPr userDrawn="1"/>
        </p:nvSpPr>
        <p:spPr>
          <a:xfrm>
            <a:off x="5574254" y="6530516"/>
            <a:ext cx="609600" cy="609600"/>
          </a:xfrm>
          <a:prstGeom prst="rect">
            <a:avLst/>
          </a:prstGeom>
        </p:spPr>
        <p:txBody>
          <a:bodyPr lIns="91275" tIns="45647" rIns="91275" bIns="45647"/>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16C8D08C-6347-417B-AA63-6440CF162007}" type="slidenum">
              <a:rPr lang="en-US" sz="1583" smtClean="0">
                <a:solidFill>
                  <a:prstClr val="black">
                    <a:lumMod val="75000"/>
                    <a:lumOff val="25000"/>
                  </a:prstClr>
                </a:solidFill>
                <a:cs typeface="Arial" panose="020B0604020202020204" pitchFamily="34" charset="0"/>
              </a:rPr>
              <a:pPr fontAlgn="auto">
                <a:spcBef>
                  <a:spcPts val="0"/>
                </a:spcBef>
                <a:spcAft>
                  <a:spcPts val="0"/>
                </a:spcAft>
                <a:defRPr/>
              </a:pPr>
              <a:t>‹#›</a:t>
            </a:fld>
            <a:endParaRPr lang="en-US" sz="1583" dirty="0">
              <a:solidFill>
                <a:prstClr val="black">
                  <a:lumMod val="75000"/>
                  <a:lumOff val="25000"/>
                </a:prstClr>
              </a:solidFill>
              <a:cs typeface="Arial" panose="020B0604020202020204" pitchFamily="34" charset="0"/>
            </a:endParaRPr>
          </a:p>
        </p:txBody>
      </p:sp>
    </p:spTree>
    <p:extLst>
      <p:ext uri="{BB962C8B-B14F-4D97-AF65-F5344CB8AC3E}">
        <p14:creationId xmlns:p14="http://schemas.microsoft.com/office/powerpoint/2010/main" val="25387546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44295" y="6414795"/>
            <a:ext cx="742949" cy="158496"/>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1679"/>
            <a:ext cx="12192000" cy="6854653"/>
          </a:xfrm>
          <a:prstGeom prst="rect">
            <a:avLst/>
          </a:prstGeom>
          <a:solidFill>
            <a:schemeClr val="tx1">
              <a:lumMod val="50000"/>
              <a:lumOff val="50000"/>
            </a:schemeClr>
          </a:solidFill>
        </p:spPr>
      </p:pic>
      <p:pic>
        <p:nvPicPr>
          <p:cNvPr id="5" name="Picture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9370116" y="2439294"/>
            <a:ext cx="1970548" cy="1979423"/>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8724459" y="1788411"/>
            <a:ext cx="3261863" cy="3281279"/>
          </a:xfrm>
          <a:prstGeom prst="rect">
            <a:avLst/>
          </a:prstGeom>
        </p:spPr>
      </p:pic>
      <p:grpSp>
        <p:nvGrpSpPr>
          <p:cNvPr id="8" name="Group 7"/>
          <p:cNvGrpSpPr/>
          <p:nvPr userDrawn="1"/>
        </p:nvGrpSpPr>
        <p:grpSpPr>
          <a:xfrm>
            <a:off x="9705320" y="5996813"/>
            <a:ext cx="883999" cy="802765"/>
            <a:chOff x="8724458" y="1788366"/>
            <a:chExt cx="3261863" cy="3281279"/>
          </a:xfrm>
        </p:grpSpPr>
        <p:pic>
          <p:nvPicPr>
            <p:cNvPr id="10" name="Picture 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370116" y="2439292"/>
              <a:ext cx="1970548" cy="1979423"/>
            </a:xfrm>
            <a:prstGeom prst="rect">
              <a:avLst/>
            </a:prstGeom>
          </p:spPr>
        </p:pic>
        <p:pic>
          <p:nvPicPr>
            <p:cNvPr id="11" name="Picture 10"/>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724458" y="1788366"/>
              <a:ext cx="3261863" cy="3281279"/>
            </a:xfrm>
            <a:prstGeom prst="rect">
              <a:avLst/>
            </a:prstGeom>
          </p:spPr>
        </p:pic>
      </p:grpSp>
      <p:pic>
        <p:nvPicPr>
          <p:cNvPr id="12" name="Picture 11"/>
          <p:cNvPicPr>
            <a:picLocks noChangeAspect="1"/>
          </p:cNvPicPr>
          <p:nvPr userDrawn="1"/>
        </p:nvPicPr>
        <p:blipFill rotWithShape="1">
          <a:blip r:embed="rId8" cstate="email">
            <a:extLst>
              <a:ext uri="{28A0092B-C50C-407E-A947-70E740481C1C}">
                <a14:useLocalDpi xmlns:a14="http://schemas.microsoft.com/office/drawing/2010/main"/>
              </a:ext>
            </a:extLst>
          </a:blip>
          <a:srcRect/>
          <a:stretch/>
        </p:blipFill>
        <p:spPr>
          <a:xfrm>
            <a:off x="10452711" y="6301135"/>
            <a:ext cx="1713942" cy="549738"/>
          </a:xfrm>
          <a:prstGeom prst="rect">
            <a:avLst/>
          </a:prstGeom>
        </p:spPr>
      </p:pic>
    </p:spTree>
    <p:extLst>
      <p:ext uri="{BB962C8B-B14F-4D97-AF65-F5344CB8AC3E}">
        <p14:creationId xmlns:p14="http://schemas.microsoft.com/office/powerpoint/2010/main" val="245979688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44295" y="6414795"/>
            <a:ext cx="742949" cy="158496"/>
          </a:xfrm>
          <a:prstGeom prst="rect">
            <a:avLst/>
          </a:prstGeom>
        </p:spPr>
      </p:pic>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44295" y="6414795"/>
            <a:ext cx="742949" cy="158496"/>
          </a:xfrm>
          <a:prstGeom prst="rect">
            <a:avLst/>
          </a:prstGeom>
        </p:spPr>
      </p:pic>
      <p:sp>
        <p:nvSpPr>
          <p:cNvPr id="10" name="Slide Number Placeholder 2"/>
          <p:cNvSpPr txBox="1">
            <a:spLocks/>
          </p:cNvSpPr>
          <p:nvPr userDrawn="1"/>
        </p:nvSpPr>
        <p:spPr>
          <a:xfrm>
            <a:off x="115147" y="6316133"/>
            <a:ext cx="609600" cy="609600"/>
          </a:xfrm>
          <a:prstGeom prst="rect">
            <a:avLst/>
          </a:prstGeom>
        </p:spPr>
        <p:txBody>
          <a:bodyPr lIns="91275" tIns="45647" rIns="91275" bIns="45647"/>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16C8D08C-6347-417B-AA63-6440CF162007}" type="slidenum">
              <a:rPr lang="en-US" sz="1667" b="0" smtClean="0">
                <a:solidFill>
                  <a:prstClr val="black"/>
                </a:solidFill>
                <a:latin typeface="Arial" panose="020B0604020202020204" pitchFamily="34" charset="0"/>
                <a:cs typeface="Arial" panose="020B0604020202020204" pitchFamily="34" charset="0"/>
              </a:rPr>
              <a:pPr fontAlgn="auto">
                <a:spcBef>
                  <a:spcPts val="0"/>
                </a:spcBef>
                <a:spcAft>
                  <a:spcPts val="0"/>
                </a:spcAft>
                <a:defRPr/>
              </a:pPr>
              <a:t>‹#›</a:t>
            </a:fld>
            <a:endParaRPr lang="en-US" sz="1667" b="0" dirty="0">
              <a:solidFill>
                <a:prstClr val="black"/>
              </a:solidFill>
              <a:latin typeface="Arial" panose="020B0604020202020204" pitchFamily="34" charset="0"/>
              <a:cs typeface="Arial" panose="020B0604020202020204" pitchFamily="34" charset="0"/>
            </a:endParaRPr>
          </a:p>
        </p:txBody>
      </p:sp>
      <p:grpSp>
        <p:nvGrpSpPr>
          <p:cNvPr id="9" name="Group 8"/>
          <p:cNvGrpSpPr/>
          <p:nvPr userDrawn="1"/>
        </p:nvGrpSpPr>
        <p:grpSpPr>
          <a:xfrm>
            <a:off x="9705320" y="5996813"/>
            <a:ext cx="883999" cy="802765"/>
            <a:chOff x="8724458" y="1788366"/>
            <a:chExt cx="3261863" cy="3281279"/>
          </a:xfrm>
        </p:grpSpPr>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370116" y="2439292"/>
              <a:ext cx="1970548" cy="1979423"/>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724458" y="1788366"/>
              <a:ext cx="3261863" cy="3281279"/>
            </a:xfrm>
            <a:prstGeom prst="rect">
              <a:avLst/>
            </a:prstGeom>
          </p:spPr>
        </p:pic>
      </p:grpSp>
      <p:pic>
        <p:nvPicPr>
          <p:cNvPr id="14" name="Picture 13"/>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10452711" y="6301135"/>
            <a:ext cx="1713942" cy="549738"/>
          </a:xfrm>
          <a:prstGeom prst="rect">
            <a:avLst/>
          </a:prstGeom>
        </p:spPr>
      </p:pic>
      <p:pic>
        <p:nvPicPr>
          <p:cNvPr id="15" name="Picture 14" descr="BFS Client Advisory PowerPoint Template2.png"/>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1133512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grpSp>
        <p:nvGrpSpPr>
          <p:cNvPr id="2" name="Group 1"/>
          <p:cNvGrpSpPr/>
          <p:nvPr userDrawn="1"/>
        </p:nvGrpSpPr>
        <p:grpSpPr>
          <a:xfrm>
            <a:off x="9950971" y="6051403"/>
            <a:ext cx="883999" cy="802765"/>
            <a:chOff x="8724458" y="1788366"/>
            <a:chExt cx="3261863" cy="3281279"/>
          </a:xfrm>
        </p:grpSpPr>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70116" y="2439292"/>
              <a:ext cx="1970548" cy="197942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24458" y="1788366"/>
              <a:ext cx="3261863" cy="3281279"/>
            </a:xfrm>
            <a:prstGeom prst="rect">
              <a:avLst/>
            </a:prstGeom>
          </p:spPr>
        </p:pic>
      </p:grpSp>
      <p:pic>
        <p:nvPicPr>
          <p:cNvPr id="5" name="Picture 4"/>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10452711" y="6301135"/>
            <a:ext cx="1713942" cy="549738"/>
          </a:xfrm>
          <a:prstGeom prst="rect">
            <a:avLst/>
          </a:prstGeom>
        </p:spPr>
      </p:pic>
      <p:cxnSp>
        <p:nvCxnSpPr>
          <p:cNvPr id="6" name="Straight Connector 5"/>
          <p:cNvCxnSpPr/>
          <p:nvPr userDrawn="1"/>
        </p:nvCxnSpPr>
        <p:spPr>
          <a:xfrm>
            <a:off x="307978" y="498565"/>
            <a:ext cx="11210735" cy="0"/>
          </a:xfrm>
          <a:prstGeom prst="line">
            <a:avLst/>
          </a:prstGeom>
          <a:solidFill>
            <a:schemeClr val="tx1"/>
          </a:solidFill>
          <a:ln w="19050" cap="rnd">
            <a:solidFill>
              <a:srgbClr val="967200"/>
            </a:solidFill>
          </a:ln>
        </p:spPr>
        <p:style>
          <a:lnRef idx="1">
            <a:schemeClr val="accent1"/>
          </a:lnRef>
          <a:fillRef idx="0">
            <a:schemeClr val="accent1"/>
          </a:fillRef>
          <a:effectRef idx="0">
            <a:schemeClr val="accent1"/>
          </a:effectRef>
          <a:fontRef idx="minor">
            <a:schemeClr val="tx1"/>
          </a:fontRef>
        </p:style>
      </p:cxnSp>
      <p:sp>
        <p:nvSpPr>
          <p:cNvPr id="7" name="Slide Number Placeholder 2"/>
          <p:cNvSpPr txBox="1">
            <a:spLocks/>
          </p:cNvSpPr>
          <p:nvPr userDrawn="1"/>
        </p:nvSpPr>
        <p:spPr>
          <a:xfrm>
            <a:off x="5574254" y="6530516"/>
            <a:ext cx="609600" cy="609600"/>
          </a:xfrm>
          <a:prstGeom prst="rect">
            <a:avLst/>
          </a:prstGeom>
        </p:spPr>
        <p:txBody>
          <a:bodyPr lIns="91323" tIns="45668" rIns="91323" bIns="45668"/>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16C8D08C-6347-417B-AA63-6440CF162007}" type="slidenum">
              <a:rPr lang="en-US" sz="1583" smtClean="0">
                <a:solidFill>
                  <a:prstClr val="black">
                    <a:lumMod val="75000"/>
                    <a:lumOff val="25000"/>
                  </a:prstClr>
                </a:solidFill>
                <a:cs typeface="Arial" panose="020B0604020202020204" pitchFamily="34" charset="0"/>
              </a:rPr>
              <a:pPr fontAlgn="auto">
                <a:spcBef>
                  <a:spcPts val="0"/>
                </a:spcBef>
                <a:spcAft>
                  <a:spcPts val="0"/>
                </a:spcAft>
                <a:defRPr/>
              </a:pPr>
              <a:t>‹#›</a:t>
            </a:fld>
            <a:endParaRPr lang="en-US" sz="1583" dirty="0">
              <a:solidFill>
                <a:prstClr val="black">
                  <a:lumMod val="75000"/>
                  <a:lumOff val="25000"/>
                </a:prstClr>
              </a:solidFill>
              <a:cs typeface="Arial" panose="020B0604020202020204" pitchFamily="34" charset="0"/>
            </a:endParaRPr>
          </a:p>
        </p:txBody>
      </p:sp>
    </p:spTree>
    <p:extLst>
      <p:ext uri="{BB962C8B-B14F-4D97-AF65-F5344CB8AC3E}">
        <p14:creationId xmlns:p14="http://schemas.microsoft.com/office/powerpoint/2010/main" val="8011775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44282" y="6414795"/>
            <a:ext cx="742949" cy="158496"/>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1679"/>
            <a:ext cx="12192000" cy="6854653"/>
          </a:xfrm>
          <a:prstGeom prst="rect">
            <a:avLst/>
          </a:prstGeom>
          <a:solidFill>
            <a:schemeClr val="tx1">
              <a:lumMod val="50000"/>
              <a:lumOff val="50000"/>
            </a:schemeClr>
          </a:solidFill>
        </p:spPr>
      </p:pic>
      <p:pic>
        <p:nvPicPr>
          <p:cNvPr id="5" name="Picture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9370116" y="2439294"/>
            <a:ext cx="1970548" cy="1979423"/>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8724459" y="1788398"/>
            <a:ext cx="3261863" cy="3281279"/>
          </a:xfrm>
          <a:prstGeom prst="rect">
            <a:avLst/>
          </a:prstGeom>
        </p:spPr>
      </p:pic>
      <p:grpSp>
        <p:nvGrpSpPr>
          <p:cNvPr id="8" name="Group 7"/>
          <p:cNvGrpSpPr/>
          <p:nvPr userDrawn="1"/>
        </p:nvGrpSpPr>
        <p:grpSpPr>
          <a:xfrm>
            <a:off x="9705307" y="5996813"/>
            <a:ext cx="883999" cy="802765"/>
            <a:chOff x="8724458" y="1788366"/>
            <a:chExt cx="3261863" cy="3281279"/>
          </a:xfrm>
        </p:grpSpPr>
        <p:pic>
          <p:nvPicPr>
            <p:cNvPr id="10" name="Picture 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370116" y="2439292"/>
              <a:ext cx="1970548" cy="1979423"/>
            </a:xfrm>
            <a:prstGeom prst="rect">
              <a:avLst/>
            </a:prstGeom>
          </p:spPr>
        </p:pic>
        <p:pic>
          <p:nvPicPr>
            <p:cNvPr id="11" name="Picture 10"/>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724458" y="1788366"/>
              <a:ext cx="3261863" cy="3281279"/>
            </a:xfrm>
            <a:prstGeom prst="rect">
              <a:avLst/>
            </a:prstGeom>
          </p:spPr>
        </p:pic>
      </p:grpSp>
      <p:pic>
        <p:nvPicPr>
          <p:cNvPr id="12" name="Picture 11"/>
          <p:cNvPicPr>
            <a:picLocks noChangeAspect="1"/>
          </p:cNvPicPr>
          <p:nvPr userDrawn="1"/>
        </p:nvPicPr>
        <p:blipFill rotWithShape="1">
          <a:blip r:embed="rId8" cstate="email">
            <a:extLst>
              <a:ext uri="{28A0092B-C50C-407E-A947-70E740481C1C}">
                <a14:useLocalDpi xmlns:a14="http://schemas.microsoft.com/office/drawing/2010/main"/>
              </a:ext>
            </a:extLst>
          </a:blip>
          <a:srcRect/>
          <a:stretch/>
        </p:blipFill>
        <p:spPr>
          <a:xfrm>
            <a:off x="10452711" y="6301135"/>
            <a:ext cx="1713942" cy="549738"/>
          </a:xfrm>
          <a:prstGeom prst="rect">
            <a:avLst/>
          </a:prstGeom>
        </p:spPr>
      </p:pic>
    </p:spTree>
    <p:extLst>
      <p:ext uri="{BB962C8B-B14F-4D97-AF65-F5344CB8AC3E}">
        <p14:creationId xmlns:p14="http://schemas.microsoft.com/office/powerpoint/2010/main" val="171966305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44282" y="6414795"/>
            <a:ext cx="742949" cy="158496"/>
          </a:xfrm>
          <a:prstGeom prst="rect">
            <a:avLst/>
          </a:prstGeom>
        </p:spPr>
      </p:pic>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44282" y="6414795"/>
            <a:ext cx="742949" cy="158496"/>
          </a:xfrm>
          <a:prstGeom prst="rect">
            <a:avLst/>
          </a:prstGeom>
        </p:spPr>
      </p:pic>
      <p:sp>
        <p:nvSpPr>
          <p:cNvPr id="10" name="Slide Number Placeholder 2"/>
          <p:cNvSpPr txBox="1">
            <a:spLocks/>
          </p:cNvSpPr>
          <p:nvPr userDrawn="1"/>
        </p:nvSpPr>
        <p:spPr>
          <a:xfrm>
            <a:off x="115147" y="6316133"/>
            <a:ext cx="609600" cy="609600"/>
          </a:xfrm>
          <a:prstGeom prst="rect">
            <a:avLst/>
          </a:prstGeom>
        </p:spPr>
        <p:txBody>
          <a:bodyPr lIns="91323" tIns="45668" rIns="91323" bIns="45668"/>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16C8D08C-6347-417B-AA63-6440CF162007}" type="slidenum">
              <a:rPr lang="en-US" sz="1667" b="0" smtClean="0">
                <a:solidFill>
                  <a:prstClr val="black"/>
                </a:solidFill>
                <a:latin typeface="Arial" panose="020B0604020202020204" pitchFamily="34" charset="0"/>
                <a:cs typeface="Arial" panose="020B0604020202020204" pitchFamily="34" charset="0"/>
              </a:rPr>
              <a:pPr fontAlgn="auto">
                <a:spcBef>
                  <a:spcPts val="0"/>
                </a:spcBef>
                <a:spcAft>
                  <a:spcPts val="0"/>
                </a:spcAft>
                <a:defRPr/>
              </a:pPr>
              <a:t>‹#›</a:t>
            </a:fld>
            <a:endParaRPr lang="en-US" sz="1667" b="0" dirty="0">
              <a:solidFill>
                <a:prstClr val="black"/>
              </a:solidFill>
              <a:latin typeface="Arial" panose="020B0604020202020204" pitchFamily="34" charset="0"/>
              <a:cs typeface="Arial" panose="020B0604020202020204" pitchFamily="34" charset="0"/>
            </a:endParaRPr>
          </a:p>
        </p:txBody>
      </p:sp>
      <p:grpSp>
        <p:nvGrpSpPr>
          <p:cNvPr id="9" name="Group 8"/>
          <p:cNvGrpSpPr/>
          <p:nvPr userDrawn="1"/>
        </p:nvGrpSpPr>
        <p:grpSpPr>
          <a:xfrm>
            <a:off x="9705307" y="5996813"/>
            <a:ext cx="883999" cy="802765"/>
            <a:chOff x="8724458" y="1788366"/>
            <a:chExt cx="3261863" cy="3281279"/>
          </a:xfrm>
        </p:grpSpPr>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370116" y="2439292"/>
              <a:ext cx="1970548" cy="1979423"/>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724458" y="1788366"/>
              <a:ext cx="3261863" cy="3281279"/>
            </a:xfrm>
            <a:prstGeom prst="rect">
              <a:avLst/>
            </a:prstGeom>
          </p:spPr>
        </p:pic>
      </p:grpSp>
      <p:pic>
        <p:nvPicPr>
          <p:cNvPr id="14" name="Picture 13"/>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10452711" y="6301135"/>
            <a:ext cx="1713942" cy="549738"/>
          </a:xfrm>
          <a:prstGeom prst="rect">
            <a:avLst/>
          </a:prstGeom>
        </p:spPr>
      </p:pic>
      <p:pic>
        <p:nvPicPr>
          <p:cNvPr id="15" name="Picture 14" descr="BFS Client Advisory PowerPoint Template2.png"/>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1848229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404399" y="330261"/>
            <a:ext cx="11279602" cy="607258"/>
          </a:xfrm>
        </p:spPr>
        <p:txBody>
          <a:bodyPr/>
          <a:lstStyle>
            <a:lvl1pPr>
              <a:defRPr>
                <a:solidFill>
                  <a:srgbClr val="0099CC"/>
                </a:solidFill>
              </a:defRPr>
            </a:lvl1pPr>
          </a:lstStyle>
          <a:p>
            <a:r>
              <a:rPr lang="en-US" dirty="0" smtClean="0"/>
              <a:t>Header</a:t>
            </a:r>
            <a:endParaRPr lang="en-US" dirty="0"/>
          </a:p>
        </p:txBody>
      </p:sp>
      <p:sp>
        <p:nvSpPr>
          <p:cNvPr id="5" name="Text Placeholder 4"/>
          <p:cNvSpPr>
            <a:spLocks noGrp="1"/>
          </p:cNvSpPr>
          <p:nvPr>
            <p:ph type="body" sz="quarter" idx="13"/>
          </p:nvPr>
        </p:nvSpPr>
        <p:spPr>
          <a:xfrm>
            <a:off x="414705" y="1137831"/>
            <a:ext cx="11269296" cy="4622800"/>
          </a:xfrm>
          <a:prstGeom prst="rect">
            <a:avLst/>
          </a:prstGeom>
        </p:spPr>
        <p:txBody>
          <a:bodyPr vert="horz" lIns="130575" tIns="65288" rIns="130575" bIns="65288">
            <a:normAutofit/>
          </a:bodyPr>
          <a:lstStyle>
            <a:lvl1pPr marL="0" indent="0">
              <a:buNone/>
              <a:defRPr sz="3333">
                <a:solidFill>
                  <a:srgbClr val="141414"/>
                </a:solidFill>
                <a:latin typeface="Calibri" panose="020F0502020204030204" pitchFamily="34" charset="0"/>
              </a:defRPr>
            </a:lvl1pPr>
            <a:lvl2pPr marL="272022" indent="-270135">
              <a:buClr>
                <a:schemeClr val="accent2"/>
              </a:buClr>
              <a:buFont typeface="Arial"/>
              <a:buChar char="•"/>
              <a:defRPr sz="2833">
                <a:solidFill>
                  <a:srgbClr val="141414"/>
                </a:solidFill>
                <a:latin typeface="Calibri" panose="020F0502020204030204" pitchFamily="34" charset="0"/>
              </a:defRPr>
            </a:lvl2pPr>
            <a:lvl3pPr marL="341920" indent="-198352">
              <a:buClr>
                <a:schemeClr val="accent2"/>
              </a:buClr>
              <a:buFont typeface="Arial"/>
              <a:buChar char="•"/>
              <a:defRPr sz="2417">
                <a:solidFill>
                  <a:srgbClr val="141414"/>
                </a:solidFill>
                <a:latin typeface="Calibri" panose="020F0502020204030204" pitchFamily="34" charset="0"/>
              </a:defRPr>
            </a:lvl3pPr>
            <a:lvl4pPr marL="468484" indent="-209686">
              <a:buClr>
                <a:schemeClr val="accent2"/>
              </a:buClr>
              <a:buFont typeface="Arial"/>
              <a:buChar char="•"/>
              <a:defRPr sz="2167">
                <a:solidFill>
                  <a:srgbClr val="141414"/>
                </a:solidFill>
                <a:latin typeface="Calibri" panose="020F0502020204030204" pitchFamily="34" charset="0"/>
              </a:defRPr>
            </a:lvl4pPr>
            <a:lvl5pPr marL="610163" indent="-209686">
              <a:buClr>
                <a:schemeClr val="accent2"/>
              </a:buClr>
              <a:buFont typeface="Arial"/>
              <a:buChar char="•"/>
              <a:defRPr sz="2167">
                <a:solidFill>
                  <a:srgbClr val="141414"/>
                </a:solidFill>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9" name="Straight Connector 8"/>
          <p:cNvCxnSpPr/>
          <p:nvPr userDrawn="1"/>
        </p:nvCxnSpPr>
        <p:spPr>
          <a:xfrm>
            <a:off x="544295" y="317500"/>
            <a:ext cx="11151809"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15317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109530" tIns="54776" rIns="109530" bIns="547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4"/>
            <a:ext cx="10972800" cy="4525963"/>
          </a:xfrm>
          <a:prstGeom prst="rect">
            <a:avLst/>
          </a:prstGeom>
        </p:spPr>
        <p:txBody>
          <a:bodyPr vert="horz" lIns="109530" tIns="54776" rIns="109530" bIns="547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109530" tIns="54776" rIns="109530" bIns="54776" rtlCol="0" anchor="ctr"/>
          <a:lstStyle>
            <a:lvl1pPr algn="l">
              <a:defRPr sz="1583">
                <a:solidFill>
                  <a:schemeClr val="tx1">
                    <a:tint val="75000"/>
                  </a:schemeClr>
                </a:solidFill>
              </a:defRPr>
            </a:lvl1pPr>
          </a:lstStyle>
          <a:p>
            <a:pPr defTabSz="912750" fontAlgn="auto">
              <a:spcBef>
                <a:spcPts val="0"/>
              </a:spcBef>
              <a:spcAft>
                <a:spcPts val="0"/>
              </a:spcAft>
            </a:pPr>
            <a:fld id="{ED7F5FB4-1EB4-4347-9619-9A20225D5A94}" type="datetime1">
              <a:rPr lang="en-US" b="0" smtClean="0">
                <a:solidFill>
                  <a:prstClr val="black">
                    <a:tint val="75000"/>
                  </a:prstClr>
                </a:solidFill>
                <a:latin typeface="Calibri"/>
                <a:ea typeface="+mn-ea"/>
              </a:rPr>
              <a:pPr defTabSz="912750" fontAlgn="auto">
                <a:spcBef>
                  <a:spcPts val="0"/>
                </a:spcBef>
                <a:spcAft>
                  <a:spcPts val="0"/>
                </a:spcAft>
              </a:pPr>
              <a:t>3/27/2018</a:t>
            </a:fld>
            <a:endParaRPr lang="en-US" b="0" dirty="0">
              <a:solidFill>
                <a:prstClr val="black">
                  <a:tint val="75000"/>
                </a:prstClr>
              </a:solidFill>
              <a:latin typeface="Calibri"/>
              <a:ea typeface="+mn-ea"/>
            </a:endParaRPr>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109530" tIns="54776" rIns="109530" bIns="54776" rtlCol="0" anchor="ctr"/>
          <a:lstStyle>
            <a:lvl1pPr algn="ctr">
              <a:defRPr sz="1583">
                <a:solidFill>
                  <a:schemeClr val="tx1">
                    <a:tint val="75000"/>
                  </a:schemeClr>
                </a:solidFill>
              </a:defRPr>
            </a:lvl1pPr>
          </a:lstStyle>
          <a:p>
            <a:pPr defTabSz="912750" fontAlgn="auto">
              <a:spcBef>
                <a:spcPts val="0"/>
              </a:spcBef>
              <a:spcAft>
                <a:spcPts val="0"/>
              </a:spcAft>
            </a:pPr>
            <a:r>
              <a:rPr lang="en-US" b="0" dirty="0" smtClean="0">
                <a:solidFill>
                  <a:prstClr val="black">
                    <a:tint val="75000"/>
                  </a:prstClr>
                </a:solidFill>
                <a:latin typeface="Calibri"/>
                <a:ea typeface="+mn-ea"/>
              </a:rPr>
              <a:t>1</a:t>
            </a:r>
            <a:endParaRPr lang="en-US" b="0" dirty="0">
              <a:solidFill>
                <a:prstClr val="black">
                  <a:tint val="75000"/>
                </a:prstClr>
              </a:solidFill>
              <a:latin typeface="Calibri"/>
              <a:ea typeface="+mn-ea"/>
            </a:endParaRP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109530" tIns="54776" rIns="109530" bIns="54776" rtlCol="0" anchor="ctr"/>
          <a:lstStyle>
            <a:lvl1pPr algn="r">
              <a:defRPr sz="1583">
                <a:solidFill>
                  <a:schemeClr val="tx1">
                    <a:tint val="75000"/>
                  </a:schemeClr>
                </a:solidFill>
              </a:defRPr>
            </a:lvl1pPr>
          </a:lstStyle>
          <a:p>
            <a:pPr defTabSz="912750" fontAlgn="auto">
              <a:spcBef>
                <a:spcPts val="0"/>
              </a:spcBef>
              <a:spcAft>
                <a:spcPts val="0"/>
              </a:spcAft>
            </a:pPr>
            <a:fld id="{508860E9-46B3-4322-B36F-D12F45A4693C}" type="slidenum">
              <a:rPr lang="en-US" b="0" smtClean="0">
                <a:solidFill>
                  <a:prstClr val="black">
                    <a:tint val="75000"/>
                  </a:prstClr>
                </a:solidFill>
                <a:latin typeface="Calibri"/>
                <a:ea typeface="+mn-ea"/>
              </a:rPr>
              <a:pPr defTabSz="912750" fontAlgn="auto">
                <a:spcBef>
                  <a:spcPts val="0"/>
                </a:spcBef>
                <a:spcAft>
                  <a:spcPts val="0"/>
                </a:spcAft>
              </a:pPr>
              <a:t>‹#›</a:t>
            </a:fld>
            <a:endParaRPr lang="en-US" b="0" dirty="0">
              <a:solidFill>
                <a:prstClr val="black">
                  <a:tint val="75000"/>
                </a:prstClr>
              </a:solidFill>
              <a:latin typeface="Calibri"/>
              <a:ea typeface="+mn-ea"/>
            </a:endParaRPr>
          </a:p>
        </p:txBody>
      </p:sp>
    </p:spTree>
    <p:extLst>
      <p:ext uri="{BB962C8B-B14F-4D97-AF65-F5344CB8AC3E}">
        <p14:creationId xmlns:p14="http://schemas.microsoft.com/office/powerpoint/2010/main" val="3549752685"/>
      </p:ext>
    </p:extLst>
  </p:cSld>
  <p:clrMap bg1="lt1" tx1="dk1" bg2="lt2" tx2="dk2" accent1="accent1" accent2="accent2" accent3="accent3" accent4="accent4" accent5="accent5" accent6="accent6" hlink="hlink" folHlink="folHlink"/>
  <p:sldLayoutIdLst>
    <p:sldLayoutId id="2147484290" r:id="rId1"/>
    <p:sldLayoutId id="2147484291" r:id="rId2"/>
    <p:sldLayoutId id="2147484292" r:id="rId3"/>
    <p:sldLayoutId id="2147484293" r:id="rId4"/>
    <p:sldLayoutId id="2147484294" r:id="rId5"/>
    <p:sldLayoutId id="2147484295" r:id="rId6"/>
    <p:sldLayoutId id="2147484296" r:id="rId7"/>
  </p:sldLayoutIdLst>
  <p:hf hdr="0" dt="0"/>
  <p:txStyles>
    <p:titleStyle>
      <a:lvl1pPr algn="ctr" defTabSz="1216976" rtl="0" eaLnBrk="1" latinLnBrk="0" hangingPunct="1">
        <a:spcBef>
          <a:spcPct val="0"/>
        </a:spcBef>
        <a:buNone/>
        <a:defRPr sz="5833" kern="1200">
          <a:solidFill>
            <a:schemeClr val="tx1"/>
          </a:solidFill>
          <a:latin typeface="+mj-lt"/>
          <a:ea typeface="+mj-ea"/>
          <a:cs typeface="+mj-cs"/>
        </a:defRPr>
      </a:lvl1pPr>
    </p:titleStyle>
    <p:bodyStyle>
      <a:lvl1pPr marL="456365" indent="-456365" algn="l" defTabSz="1216976" rtl="0" eaLnBrk="1" latinLnBrk="0" hangingPunct="1">
        <a:spcBef>
          <a:spcPct val="20000"/>
        </a:spcBef>
        <a:buFont typeface="Arial" pitchFamily="34" charset="0"/>
        <a:buChar char="•"/>
        <a:defRPr sz="4167" kern="1200">
          <a:solidFill>
            <a:schemeClr val="tx1"/>
          </a:solidFill>
          <a:latin typeface="+mn-lt"/>
          <a:ea typeface="+mn-ea"/>
          <a:cs typeface="+mn-cs"/>
        </a:defRPr>
      </a:lvl1pPr>
      <a:lvl2pPr marL="988775" indent="-380315" algn="l" defTabSz="1216976" rtl="0" eaLnBrk="1" latinLnBrk="0" hangingPunct="1">
        <a:spcBef>
          <a:spcPct val="20000"/>
        </a:spcBef>
        <a:buFont typeface="Arial" pitchFamily="34" charset="0"/>
        <a:buChar char="–"/>
        <a:defRPr sz="3667" kern="1200">
          <a:solidFill>
            <a:schemeClr val="tx1"/>
          </a:solidFill>
          <a:latin typeface="+mn-lt"/>
          <a:ea typeface="+mn-ea"/>
          <a:cs typeface="+mn-cs"/>
        </a:defRPr>
      </a:lvl2pPr>
      <a:lvl3pPr marL="1521217" indent="-304229" algn="l" defTabSz="1216976" rtl="0" eaLnBrk="1" latinLnBrk="0" hangingPunct="1">
        <a:spcBef>
          <a:spcPct val="20000"/>
        </a:spcBef>
        <a:buFont typeface="Arial" pitchFamily="34" charset="0"/>
        <a:buChar char="•"/>
        <a:defRPr sz="3167" kern="1200">
          <a:solidFill>
            <a:schemeClr val="tx1"/>
          </a:solidFill>
          <a:latin typeface="+mn-lt"/>
          <a:ea typeface="+mn-ea"/>
          <a:cs typeface="+mn-cs"/>
        </a:defRPr>
      </a:lvl3pPr>
      <a:lvl4pPr marL="2129720" indent="-304229" algn="l" defTabSz="1216976"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38181" indent="-304229" algn="l" defTabSz="1216976"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46686" indent="-304229" algn="l" defTabSz="1216976"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55175" indent="-304229" algn="l" defTabSz="1216976"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63671" indent="-304229" algn="l" defTabSz="1216976"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72151" indent="-304229" algn="l" defTabSz="1216976"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6976" rtl="0" eaLnBrk="1" latinLnBrk="0" hangingPunct="1">
        <a:defRPr sz="2417" kern="1200">
          <a:solidFill>
            <a:schemeClr val="tx1"/>
          </a:solidFill>
          <a:latin typeface="+mn-lt"/>
          <a:ea typeface="+mn-ea"/>
          <a:cs typeface="+mn-cs"/>
        </a:defRPr>
      </a:lvl1pPr>
      <a:lvl2pPr marL="608461" algn="l" defTabSz="1216976" rtl="0" eaLnBrk="1" latinLnBrk="0" hangingPunct="1">
        <a:defRPr sz="2417" kern="1200">
          <a:solidFill>
            <a:schemeClr val="tx1"/>
          </a:solidFill>
          <a:latin typeface="+mn-lt"/>
          <a:ea typeface="+mn-ea"/>
          <a:cs typeface="+mn-cs"/>
        </a:defRPr>
      </a:lvl2pPr>
      <a:lvl3pPr marL="1216976" algn="l" defTabSz="1216976" rtl="0" eaLnBrk="1" latinLnBrk="0" hangingPunct="1">
        <a:defRPr sz="2417" kern="1200">
          <a:solidFill>
            <a:schemeClr val="tx1"/>
          </a:solidFill>
          <a:latin typeface="+mn-lt"/>
          <a:ea typeface="+mn-ea"/>
          <a:cs typeface="+mn-cs"/>
        </a:defRPr>
      </a:lvl3pPr>
      <a:lvl4pPr marL="1825469" algn="l" defTabSz="1216976" rtl="0" eaLnBrk="1" latinLnBrk="0" hangingPunct="1">
        <a:defRPr sz="2417" kern="1200">
          <a:solidFill>
            <a:schemeClr val="tx1"/>
          </a:solidFill>
          <a:latin typeface="+mn-lt"/>
          <a:ea typeface="+mn-ea"/>
          <a:cs typeface="+mn-cs"/>
        </a:defRPr>
      </a:lvl4pPr>
      <a:lvl5pPr marL="2433952" algn="l" defTabSz="1216976" rtl="0" eaLnBrk="1" latinLnBrk="0" hangingPunct="1">
        <a:defRPr sz="2417" kern="1200">
          <a:solidFill>
            <a:schemeClr val="tx1"/>
          </a:solidFill>
          <a:latin typeface="+mn-lt"/>
          <a:ea typeface="+mn-ea"/>
          <a:cs typeface="+mn-cs"/>
        </a:defRPr>
      </a:lvl5pPr>
      <a:lvl6pPr marL="3042443" algn="l" defTabSz="1216976" rtl="0" eaLnBrk="1" latinLnBrk="0" hangingPunct="1">
        <a:defRPr sz="2417" kern="1200">
          <a:solidFill>
            <a:schemeClr val="tx1"/>
          </a:solidFill>
          <a:latin typeface="+mn-lt"/>
          <a:ea typeface="+mn-ea"/>
          <a:cs typeface="+mn-cs"/>
        </a:defRPr>
      </a:lvl6pPr>
      <a:lvl7pPr marL="3650933" algn="l" defTabSz="1216976" rtl="0" eaLnBrk="1" latinLnBrk="0" hangingPunct="1">
        <a:defRPr sz="2417" kern="1200">
          <a:solidFill>
            <a:schemeClr val="tx1"/>
          </a:solidFill>
          <a:latin typeface="+mn-lt"/>
          <a:ea typeface="+mn-ea"/>
          <a:cs typeface="+mn-cs"/>
        </a:defRPr>
      </a:lvl7pPr>
      <a:lvl8pPr marL="4259443" algn="l" defTabSz="1216976" rtl="0" eaLnBrk="1" latinLnBrk="0" hangingPunct="1">
        <a:defRPr sz="2417" kern="1200">
          <a:solidFill>
            <a:schemeClr val="tx1"/>
          </a:solidFill>
          <a:latin typeface="+mn-lt"/>
          <a:ea typeface="+mn-ea"/>
          <a:cs typeface="+mn-cs"/>
        </a:defRPr>
      </a:lvl8pPr>
      <a:lvl9pPr marL="4867904" algn="l" defTabSz="1216976" rtl="0" eaLnBrk="1" latinLnBrk="0" hangingPunct="1">
        <a:defRPr sz="2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png"/><Relationship Id="rId3" Type="http://schemas.openxmlformats.org/officeDocument/2006/relationships/image" Target="../media/image12.png"/><Relationship Id="rId7" Type="http://schemas.microsoft.com/office/2007/relationships/hdphoto" Target="../media/hdphoto2.wdp"/><Relationship Id="rId12" Type="http://schemas.openxmlformats.org/officeDocument/2006/relationships/image" Target="../media/image17.png"/><Relationship Id="rId17" Type="http://schemas.openxmlformats.org/officeDocument/2006/relationships/image" Target="file:///C:\Program%20Files\Cognizant\Themes\colorlogo.jpg" TargetMode="External"/><Relationship Id="rId2" Type="http://schemas.openxmlformats.org/officeDocument/2006/relationships/notesSlide" Target="../notesSlides/notesSlide1.xml"/><Relationship Id="rId16" Type="http://schemas.openxmlformats.org/officeDocument/2006/relationships/image" Target="../media/image20.jpg"/><Relationship Id="rId1" Type="http://schemas.openxmlformats.org/officeDocument/2006/relationships/slideLayout" Target="../slideLayouts/slideLayout7.xml"/><Relationship Id="rId6" Type="http://schemas.openxmlformats.org/officeDocument/2006/relationships/image" Target="../media/image14.png"/><Relationship Id="rId11" Type="http://schemas.microsoft.com/office/2007/relationships/hdphoto" Target="../media/hdphoto4.wdp"/><Relationship Id="rId5" Type="http://schemas.microsoft.com/office/2007/relationships/hdphoto" Target="../media/hdphoto1.wdp"/><Relationship Id="rId15" Type="http://schemas.openxmlformats.org/officeDocument/2006/relationships/image" Target="../media/image19.png"/><Relationship Id="rId10" Type="http://schemas.openxmlformats.org/officeDocument/2006/relationships/image" Target="../media/image16.png"/><Relationship Id="rId4" Type="http://schemas.openxmlformats.org/officeDocument/2006/relationships/image" Target="../media/image13.png"/><Relationship Id="rId9" Type="http://schemas.microsoft.com/office/2007/relationships/hdphoto" Target="../media/hdphoto3.wdp"/><Relationship Id="rId14" Type="http://schemas.microsoft.com/office/2007/relationships/hdphoto" Target="../media/hdphoto5.wdp"/></Relationships>
</file>

<file path=ppt/slides/_rels/slide2.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21.png"/><Relationship Id="rId7" Type="http://schemas.openxmlformats.org/officeDocument/2006/relationships/image" Target="../media/image24.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5.png"/><Relationship Id="rId4" Type="http://schemas.microsoft.com/office/2007/relationships/hdphoto" Target="../media/hdphoto6.wdp"/><Relationship Id="rId9" Type="http://schemas.openxmlformats.org/officeDocument/2006/relationships/image" Target="file:///C:\Program%20Files\Cognizant\Themes\colorlogo.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4399" y="337468"/>
            <a:ext cx="11279602" cy="451207"/>
          </a:xfrm>
        </p:spPr>
        <p:txBody>
          <a:bodyPr vert="horz" wrap="square" lIns="91290" tIns="45653" rIns="91290" bIns="45653" rtlCol="0" anchor="ctr">
            <a:spAutoFit/>
          </a:bodyPr>
          <a:lstStyle/>
          <a:p>
            <a:pPr algn="l" defTabSz="912897"/>
            <a:r>
              <a:rPr lang="en-US" sz="2333" b="1" dirty="0">
                <a:solidFill>
                  <a:schemeClr val="tx1">
                    <a:lumMod val="75000"/>
                  </a:schemeClr>
                </a:solidFill>
                <a:latin typeface="+mn-lt"/>
                <a:ea typeface="+mn-ea"/>
                <a:cs typeface="+mn-cs"/>
              </a:rPr>
              <a:t>MetLife CSC Disability Metadata</a:t>
            </a:r>
          </a:p>
        </p:txBody>
      </p:sp>
      <p:sp>
        <p:nvSpPr>
          <p:cNvPr id="88" name="Rectangle 87"/>
          <p:cNvSpPr/>
          <p:nvPr/>
        </p:nvSpPr>
        <p:spPr>
          <a:xfrm>
            <a:off x="47257" y="1947434"/>
            <a:ext cx="1428230" cy="740196"/>
          </a:xfrm>
          <a:prstGeom prst="rect">
            <a:avLst/>
          </a:prstGeom>
          <a:solidFill>
            <a:sysClr val="window" lastClr="FFFFFF">
              <a:lumMod val="85000"/>
            </a:sysClr>
          </a:solidFill>
          <a:ln w="9525" cap="flat" cmpd="sng" algn="ctr">
            <a:noFill/>
            <a:prstDash val="solid"/>
          </a:ln>
          <a:effectLst/>
        </p:spPr>
        <p:txBody>
          <a:bodyPr rtlCol="0" anchor="ctr"/>
          <a:lstStyle/>
          <a:p>
            <a:pPr algn="ctr" defTabSz="609576" fontAlgn="auto">
              <a:spcBef>
                <a:spcPts val="0"/>
              </a:spcBef>
              <a:spcAft>
                <a:spcPts val="0"/>
              </a:spcAft>
              <a:defRPr/>
            </a:pPr>
            <a:endParaRPr lang="en-US" sz="2417" b="0" kern="0" dirty="0">
              <a:solidFill>
                <a:prstClr val="white"/>
              </a:solidFill>
              <a:latin typeface="Arial"/>
              <a:ea typeface="+mn-ea"/>
            </a:endParaRPr>
          </a:p>
        </p:txBody>
      </p:sp>
      <p:sp>
        <p:nvSpPr>
          <p:cNvPr id="89" name="Rectangle 88"/>
          <p:cNvSpPr/>
          <p:nvPr/>
        </p:nvSpPr>
        <p:spPr>
          <a:xfrm>
            <a:off x="47257" y="2840937"/>
            <a:ext cx="1428230" cy="740196"/>
          </a:xfrm>
          <a:prstGeom prst="rect">
            <a:avLst/>
          </a:prstGeom>
          <a:solidFill>
            <a:sysClr val="window" lastClr="FFFFFF">
              <a:lumMod val="85000"/>
            </a:sysClr>
          </a:solidFill>
          <a:ln w="9525" cap="flat" cmpd="sng" algn="ctr">
            <a:noFill/>
            <a:prstDash val="solid"/>
          </a:ln>
          <a:effectLst/>
        </p:spPr>
        <p:txBody>
          <a:bodyPr rtlCol="0" anchor="ctr"/>
          <a:lstStyle/>
          <a:p>
            <a:pPr algn="ctr" defTabSz="609576" fontAlgn="auto">
              <a:spcBef>
                <a:spcPts val="0"/>
              </a:spcBef>
              <a:spcAft>
                <a:spcPts val="0"/>
              </a:spcAft>
              <a:defRPr/>
            </a:pPr>
            <a:endParaRPr lang="en-US" sz="2417" b="0" kern="0" dirty="0">
              <a:solidFill>
                <a:prstClr val="white"/>
              </a:solidFill>
              <a:latin typeface="Arial"/>
              <a:ea typeface="+mn-ea"/>
            </a:endParaRPr>
          </a:p>
        </p:txBody>
      </p:sp>
      <p:sp>
        <p:nvSpPr>
          <p:cNvPr id="90" name="Rectangle 89"/>
          <p:cNvSpPr/>
          <p:nvPr/>
        </p:nvSpPr>
        <p:spPr>
          <a:xfrm>
            <a:off x="47257" y="3710019"/>
            <a:ext cx="1428230" cy="740196"/>
          </a:xfrm>
          <a:prstGeom prst="rect">
            <a:avLst/>
          </a:prstGeom>
          <a:solidFill>
            <a:sysClr val="window" lastClr="FFFFFF">
              <a:lumMod val="85000"/>
            </a:sysClr>
          </a:solidFill>
          <a:ln w="9525" cap="flat" cmpd="sng" algn="ctr">
            <a:noFill/>
            <a:prstDash val="solid"/>
          </a:ln>
          <a:effectLst/>
        </p:spPr>
        <p:txBody>
          <a:bodyPr rtlCol="0" anchor="ctr"/>
          <a:lstStyle/>
          <a:p>
            <a:pPr algn="ctr" defTabSz="609576" fontAlgn="auto">
              <a:spcBef>
                <a:spcPts val="0"/>
              </a:spcBef>
              <a:spcAft>
                <a:spcPts val="0"/>
              </a:spcAft>
              <a:defRPr/>
            </a:pPr>
            <a:endParaRPr lang="en-US" sz="2417" b="0" kern="0" dirty="0">
              <a:solidFill>
                <a:prstClr val="white"/>
              </a:solidFill>
              <a:latin typeface="Arial"/>
              <a:ea typeface="+mn-ea"/>
            </a:endParaRPr>
          </a:p>
        </p:txBody>
      </p:sp>
      <p:sp>
        <p:nvSpPr>
          <p:cNvPr id="91" name="Rectangle 90"/>
          <p:cNvSpPr/>
          <p:nvPr/>
        </p:nvSpPr>
        <p:spPr>
          <a:xfrm>
            <a:off x="47257" y="4605775"/>
            <a:ext cx="1428230" cy="740196"/>
          </a:xfrm>
          <a:prstGeom prst="rect">
            <a:avLst/>
          </a:prstGeom>
          <a:solidFill>
            <a:sysClr val="window" lastClr="FFFFFF">
              <a:lumMod val="85000"/>
            </a:sysClr>
          </a:solidFill>
          <a:ln w="9525" cap="flat" cmpd="sng" algn="ctr">
            <a:noFill/>
            <a:prstDash val="solid"/>
          </a:ln>
          <a:effectLst/>
        </p:spPr>
        <p:txBody>
          <a:bodyPr rtlCol="0" anchor="ctr"/>
          <a:lstStyle/>
          <a:p>
            <a:pPr algn="ctr" defTabSz="609576" fontAlgn="auto">
              <a:spcBef>
                <a:spcPts val="0"/>
              </a:spcBef>
              <a:spcAft>
                <a:spcPts val="0"/>
              </a:spcAft>
              <a:defRPr/>
            </a:pPr>
            <a:endParaRPr lang="en-US" sz="2417" b="0" kern="0" dirty="0">
              <a:solidFill>
                <a:prstClr val="white"/>
              </a:solidFill>
              <a:latin typeface="Arial"/>
              <a:ea typeface="+mn-ea"/>
            </a:endParaRPr>
          </a:p>
        </p:txBody>
      </p:sp>
      <p:grpSp>
        <p:nvGrpSpPr>
          <p:cNvPr id="92" name="Group 91"/>
          <p:cNvGrpSpPr/>
          <p:nvPr/>
        </p:nvGrpSpPr>
        <p:grpSpPr>
          <a:xfrm rot="653219" flipH="1">
            <a:off x="1764539" y="1573310"/>
            <a:ext cx="1403515" cy="3815162"/>
            <a:chOff x="4660005" y="1533167"/>
            <a:chExt cx="638942" cy="3953233"/>
          </a:xfrm>
        </p:grpSpPr>
        <p:sp>
          <p:nvSpPr>
            <p:cNvPr id="93" name="Rectangle 92"/>
            <p:cNvSpPr/>
            <p:nvPr/>
          </p:nvSpPr>
          <p:spPr bwMode="auto">
            <a:xfrm>
              <a:off x="4660005" y="1726056"/>
              <a:ext cx="547413" cy="3636264"/>
            </a:xfrm>
            <a:prstGeom prst="rect">
              <a:avLst/>
            </a:prstGeom>
            <a:solidFill>
              <a:sysClr val="window" lastClr="FFFFFF">
                <a:lumMod val="65000"/>
              </a:sysClr>
            </a:solidFill>
            <a:ln w="9525" cap="flat" cmpd="sng" algn="ctr">
              <a:noFill/>
              <a:prstDash val="solid"/>
              <a:round/>
              <a:headEnd type="none" w="med" len="med"/>
              <a:tailEnd type="none" w="med" len="med"/>
            </a:ln>
            <a:effectLst>
              <a:softEdge rad="127000"/>
            </a:effectLst>
          </p:spPr>
          <p:txBody>
            <a:bodyPr vert="horz" wrap="square" lIns="76200" tIns="38100" rIns="76200" bIns="38100" numCol="1" rtlCol="0" anchor="t" anchorCtr="0" compatLnSpc="1">
              <a:prstTxWarp prst="textNoShape">
                <a:avLst/>
              </a:prstTxWarp>
            </a:bodyPr>
            <a:lstStyle/>
            <a:p>
              <a:pPr eaLnBrk="0" hangingPunct="0">
                <a:defRPr/>
              </a:pPr>
              <a:endParaRPr lang="en-US" sz="1667" kern="0" dirty="0">
                <a:solidFill>
                  <a:prstClr val="black"/>
                </a:solidFill>
                <a:latin typeface="Arial"/>
                <a:ea typeface="ＭＳ Ｐゴシック" pitchFamily="-12" charset="-128"/>
                <a:cs typeface="Calibri" panose="020F0502020204030204" pitchFamily="34" charset="0"/>
              </a:endParaRPr>
            </a:p>
          </p:txBody>
        </p:sp>
        <p:sp>
          <p:nvSpPr>
            <p:cNvPr id="94" name="Rectangle 93"/>
            <p:cNvSpPr/>
            <p:nvPr/>
          </p:nvSpPr>
          <p:spPr bwMode="auto">
            <a:xfrm>
              <a:off x="4757927" y="1533167"/>
              <a:ext cx="541020" cy="3953233"/>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eaLnBrk="0" hangingPunct="0">
                <a:defRPr/>
              </a:pPr>
              <a:endParaRPr lang="en-US" sz="1667" kern="0" dirty="0">
                <a:solidFill>
                  <a:prstClr val="black"/>
                </a:solidFill>
                <a:latin typeface="Arial"/>
                <a:ea typeface="ＭＳ Ｐゴシック" pitchFamily="-12" charset="-128"/>
                <a:cs typeface="Calibri" panose="020F0502020204030204" pitchFamily="34" charset="0"/>
              </a:endParaRPr>
            </a:p>
          </p:txBody>
        </p:sp>
      </p:grpSp>
      <p:sp>
        <p:nvSpPr>
          <p:cNvPr id="95" name="Rectangle 94"/>
          <p:cNvSpPr/>
          <p:nvPr/>
        </p:nvSpPr>
        <p:spPr>
          <a:xfrm>
            <a:off x="59483" y="1500338"/>
            <a:ext cx="3279010" cy="400110"/>
          </a:xfrm>
          <a:prstGeom prst="rect">
            <a:avLst/>
          </a:prstGeom>
        </p:spPr>
        <p:txBody>
          <a:bodyPr wrap="square">
            <a:spAutoFit/>
          </a:bodyPr>
          <a:lstStyle/>
          <a:p>
            <a:pPr algn="ctr" defTabSz="380985" eaLnBrk="0" fontAlgn="auto" hangingPunct="0">
              <a:spcBef>
                <a:spcPts val="0"/>
              </a:spcBef>
              <a:spcAft>
                <a:spcPts val="0"/>
              </a:spcAft>
            </a:pPr>
            <a:r>
              <a:rPr lang="en-US" sz="2000" dirty="0">
                <a:solidFill>
                  <a:srgbClr val="50B3CF"/>
                </a:solidFill>
                <a:effectLst>
                  <a:outerShdw blurRad="63500" sx="102000" sy="102000" algn="ctr" rotWithShape="0">
                    <a:prstClr val="white">
                      <a:alpha val="40000"/>
                    </a:prstClr>
                  </a:outerShdw>
                </a:effectLst>
                <a:latin typeface="Arial"/>
                <a:ea typeface="+mn-ea"/>
                <a:cs typeface="Calibri" panose="020F0502020204030204" pitchFamily="34" charset="0"/>
              </a:rPr>
              <a:t>Key Highlights</a:t>
            </a:r>
          </a:p>
        </p:txBody>
      </p:sp>
      <p:sp>
        <p:nvSpPr>
          <p:cNvPr id="96" name="Rectangle 95"/>
          <p:cNvSpPr/>
          <p:nvPr/>
        </p:nvSpPr>
        <p:spPr>
          <a:xfrm>
            <a:off x="4722050" y="1411448"/>
            <a:ext cx="1055097" cy="400110"/>
          </a:xfrm>
          <a:prstGeom prst="rect">
            <a:avLst/>
          </a:prstGeom>
        </p:spPr>
        <p:txBody>
          <a:bodyPr wrap="none">
            <a:spAutoFit/>
          </a:bodyPr>
          <a:lstStyle/>
          <a:p>
            <a:pPr algn="ctr" defTabSz="380985" eaLnBrk="0" fontAlgn="auto" hangingPunct="0">
              <a:spcBef>
                <a:spcPts val="0"/>
              </a:spcBef>
              <a:spcAft>
                <a:spcPts val="0"/>
              </a:spcAft>
            </a:pPr>
            <a:r>
              <a:rPr lang="en-US" sz="2000" dirty="0">
                <a:solidFill>
                  <a:srgbClr val="6DB33F"/>
                </a:solidFill>
                <a:effectLst>
                  <a:outerShdw blurRad="63500" sx="102000" sy="102000" algn="ctr" rotWithShape="0">
                    <a:prstClr val="white">
                      <a:alpha val="40000"/>
                    </a:prstClr>
                  </a:outerShdw>
                </a:effectLst>
                <a:latin typeface="Arial"/>
                <a:ea typeface="+mn-ea"/>
                <a:cs typeface="Calibri" panose="020F0502020204030204" pitchFamily="34" charset="0"/>
              </a:rPr>
              <a:t>Source</a:t>
            </a:r>
          </a:p>
        </p:txBody>
      </p:sp>
      <p:pic>
        <p:nvPicPr>
          <p:cNvPr id="97" name="Picture 96"/>
          <p:cNvPicPr>
            <a:picLocks noChangeAspect="1"/>
          </p:cNvPicPr>
          <p:nvPr/>
        </p:nvPicPr>
        <p:blipFill>
          <a:blip r:embed="rId3" cstate="email">
            <a:duotone>
              <a:srgbClr val="6DB33F">
                <a:shade val="45000"/>
                <a:satMod val="135000"/>
              </a:srgbClr>
              <a:prstClr val="white"/>
            </a:duotone>
            <a:extLst>
              <a:ext uri="{28A0092B-C50C-407E-A947-70E740481C1C}">
                <a14:useLocalDpi xmlns:a14="http://schemas.microsoft.com/office/drawing/2010/main"/>
              </a:ext>
            </a:extLst>
          </a:blip>
          <a:stretch>
            <a:fillRect/>
          </a:stretch>
        </p:blipFill>
        <p:spPr>
          <a:xfrm>
            <a:off x="3817969" y="1479733"/>
            <a:ext cx="514413" cy="648160"/>
          </a:xfrm>
          <a:prstGeom prst="rect">
            <a:avLst/>
          </a:prstGeom>
          <a:noFill/>
          <a:ln>
            <a:noFill/>
          </a:ln>
        </p:spPr>
      </p:pic>
      <p:pic>
        <p:nvPicPr>
          <p:cNvPr id="98" name="Picture 16" descr="http://www.bairanalytics.com/wp-content/themes/TPQ/multimedia/images/Icon-LG-TrainingServices.png"/>
          <p:cNvPicPr>
            <a:picLocks noChangeAspect="1" noChangeArrowheads="1"/>
          </p:cNvPicPr>
          <p:nvPr/>
        </p:nvPicPr>
        <p:blipFill>
          <a:blip r:embed="rId4" cstate="email">
            <a:duotone>
              <a:srgbClr val="50B3CF">
                <a:shade val="45000"/>
                <a:satMod val="135000"/>
              </a:srgbClr>
              <a:prstClr val="white"/>
            </a:duotone>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a:ext>
            </a:extLst>
          </a:blip>
          <a:srcRect/>
          <a:stretch>
            <a:fillRect/>
          </a:stretch>
        </p:blipFill>
        <p:spPr bwMode="auto">
          <a:xfrm>
            <a:off x="347563" y="2033790"/>
            <a:ext cx="541240" cy="567482"/>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103"/>
          <p:cNvPicPr>
            <a:picLocks noChangeAspect="1"/>
          </p:cNvPicPr>
          <p:nvPr/>
        </p:nvPicPr>
        <p:blipFill rotWithShape="1">
          <a:blip r:embed="rId6" cstate="email">
            <a:duotone>
              <a:srgbClr val="50B3CF">
                <a:shade val="45000"/>
                <a:satMod val="135000"/>
              </a:srgbClr>
              <a:prstClr val="white"/>
            </a:duotone>
            <a:extLst>
              <a:ext uri="{BEBA8EAE-BF5A-486C-A8C5-ECC9F3942E4B}">
                <a14:imgProps xmlns:a14="http://schemas.microsoft.com/office/drawing/2010/main">
                  <a14:imgLayer r:embed="rId7">
                    <a14:imgEffect>
                      <a14:colorTemperature colorTemp="7200"/>
                    </a14:imgEffect>
                  </a14:imgLayer>
                </a14:imgProps>
              </a:ext>
              <a:ext uri="{28A0092B-C50C-407E-A947-70E740481C1C}">
                <a14:useLocalDpi xmlns:a14="http://schemas.microsoft.com/office/drawing/2010/main"/>
              </a:ext>
            </a:extLst>
          </a:blip>
          <a:srcRect/>
          <a:stretch/>
        </p:blipFill>
        <p:spPr>
          <a:xfrm>
            <a:off x="3703197" y="2708920"/>
            <a:ext cx="625685" cy="470903"/>
          </a:xfrm>
          <a:prstGeom prst="rect">
            <a:avLst/>
          </a:prstGeom>
        </p:spPr>
      </p:pic>
      <p:pic>
        <p:nvPicPr>
          <p:cNvPr id="105" name="Picture 104"/>
          <p:cNvPicPr>
            <a:picLocks noChangeAspect="1"/>
          </p:cNvPicPr>
          <p:nvPr/>
        </p:nvPicPr>
        <p:blipFill rotWithShape="1">
          <a:blip r:embed="rId8" cstate="email">
            <a:duotone>
              <a:srgbClr val="6DB33F">
                <a:shade val="45000"/>
                <a:satMod val="135000"/>
              </a:srgbClr>
              <a:prstClr val="white"/>
            </a:duotone>
            <a:extLst>
              <a:ext uri="{BEBA8EAE-BF5A-486C-A8C5-ECC9F3942E4B}">
                <a14:imgProps xmlns:a14="http://schemas.microsoft.com/office/drawing/2010/main">
                  <a14:imgLayer r:embed="rId9">
                    <a14:imgEffect>
                      <a14:saturation sat="33000"/>
                    </a14:imgEffect>
                    <a14:imgEffect>
                      <a14:brightnessContrast bright="-100000"/>
                    </a14:imgEffect>
                  </a14:imgLayer>
                </a14:imgProps>
              </a:ext>
              <a:ext uri="{28A0092B-C50C-407E-A947-70E740481C1C}">
                <a14:useLocalDpi xmlns:a14="http://schemas.microsoft.com/office/drawing/2010/main"/>
              </a:ext>
            </a:extLst>
          </a:blip>
          <a:srcRect/>
          <a:stretch/>
        </p:blipFill>
        <p:spPr>
          <a:xfrm>
            <a:off x="3824319" y="5594550"/>
            <a:ext cx="593506" cy="588344"/>
          </a:xfrm>
          <a:prstGeom prst="rect">
            <a:avLst/>
          </a:prstGeom>
          <a:noFill/>
          <a:ln>
            <a:noFill/>
          </a:ln>
        </p:spPr>
      </p:pic>
      <p:sp>
        <p:nvSpPr>
          <p:cNvPr id="106" name="Rectangle 105"/>
          <p:cNvSpPr/>
          <p:nvPr/>
        </p:nvSpPr>
        <p:spPr>
          <a:xfrm>
            <a:off x="4408379" y="1744125"/>
            <a:ext cx="7742499" cy="758990"/>
          </a:xfrm>
          <a:prstGeom prst="rect">
            <a:avLst/>
          </a:prstGeom>
        </p:spPr>
        <p:txBody>
          <a:bodyPr wrap="square">
            <a:spAutoFit/>
          </a:bodyPr>
          <a:lstStyle/>
          <a:p>
            <a:pPr marL="238115" indent="-238115" algn="just" defTabSz="609576" fontAlgn="auto">
              <a:spcBef>
                <a:spcPts val="417"/>
              </a:spcBef>
              <a:spcAft>
                <a:spcPts val="0"/>
              </a:spcAft>
              <a:buFont typeface="Wingdings" panose="05000000000000000000" pitchFamily="2" charset="2"/>
              <a:buChar char="§"/>
            </a:pPr>
            <a:r>
              <a:rPr lang="en-US" sz="1333" b="0" kern="0" dirty="0">
                <a:solidFill>
                  <a:srgbClr val="000A1E"/>
                </a:solidFill>
                <a:latin typeface="Arial"/>
                <a:cs typeface="Arial" pitchFamily="34" charset="0"/>
              </a:rPr>
              <a:t>The data Used as source are the Lineage documents from the different sub tracks like UDS, UIS, TAM etc.</a:t>
            </a:r>
          </a:p>
          <a:p>
            <a:pPr marL="238115" indent="-238115" algn="just" defTabSz="609576" fontAlgn="auto">
              <a:spcBef>
                <a:spcPts val="417"/>
              </a:spcBef>
              <a:spcAft>
                <a:spcPts val="0"/>
              </a:spcAft>
              <a:buFont typeface="Wingdings" panose="05000000000000000000" pitchFamily="2" charset="2"/>
              <a:buChar char="§"/>
            </a:pPr>
            <a:r>
              <a:rPr lang="en-IN" sz="1333" b="0" kern="0" dirty="0">
                <a:solidFill>
                  <a:srgbClr val="000A1E"/>
                </a:solidFill>
                <a:latin typeface="Arial"/>
                <a:cs typeface="Arial" pitchFamily="34" charset="0"/>
              </a:rPr>
              <a:t>Other source is the Insight document.</a:t>
            </a:r>
          </a:p>
        </p:txBody>
      </p:sp>
      <p:sp>
        <p:nvSpPr>
          <p:cNvPr id="107" name="Parallelogram 106"/>
          <p:cNvSpPr/>
          <p:nvPr/>
        </p:nvSpPr>
        <p:spPr>
          <a:xfrm>
            <a:off x="1139076" y="1948967"/>
            <a:ext cx="2229877" cy="737128"/>
          </a:xfrm>
          <a:prstGeom prst="parallelogram">
            <a:avLst>
              <a:gd name="adj" fmla="val 18651"/>
            </a:avLst>
          </a:prstGeom>
          <a:solidFill>
            <a:srgbClr val="50B3CF"/>
          </a:solidFill>
          <a:ln w="9525" cap="flat" cmpd="sng" algn="ctr">
            <a:noFill/>
            <a:prstDash val="solid"/>
          </a:ln>
          <a:effectLst/>
        </p:spPr>
        <p:txBody>
          <a:bodyPr rtlCol="0" anchor="ctr"/>
          <a:lstStyle/>
          <a:p>
            <a:pPr algn="ctr" defTabSz="761936">
              <a:defRPr/>
            </a:pPr>
            <a:r>
              <a:rPr lang="en-US" sz="1333" kern="0" dirty="0">
                <a:solidFill>
                  <a:prstClr val="white"/>
                </a:solidFill>
                <a:latin typeface="Arial"/>
                <a:ea typeface="ＭＳ Ｐゴシック" pitchFamily="-112" charset="-128"/>
                <a:cs typeface="Calibri" panose="020F0502020204030204" pitchFamily="34" charset="0"/>
              </a:rPr>
              <a:t>7 Source System</a:t>
            </a:r>
          </a:p>
          <a:p>
            <a:pPr algn="ctr" defTabSz="761936">
              <a:defRPr/>
            </a:pPr>
            <a:r>
              <a:rPr lang="en-US" sz="1333" kern="0" dirty="0">
                <a:solidFill>
                  <a:prstClr val="white"/>
                </a:solidFill>
                <a:latin typeface="Arial"/>
                <a:ea typeface="ＭＳ Ｐゴシック" pitchFamily="-112" charset="-128"/>
                <a:cs typeface="Calibri" panose="020F0502020204030204" pitchFamily="34" charset="0"/>
              </a:rPr>
              <a:t>(UDS, UIS,TAM, etc.) + Insight Doc</a:t>
            </a:r>
          </a:p>
        </p:txBody>
      </p:sp>
      <p:sp>
        <p:nvSpPr>
          <p:cNvPr id="109" name="Parallelogram 108"/>
          <p:cNvSpPr/>
          <p:nvPr/>
        </p:nvSpPr>
        <p:spPr>
          <a:xfrm>
            <a:off x="623326" y="4612084"/>
            <a:ext cx="2216791" cy="737128"/>
          </a:xfrm>
          <a:prstGeom prst="parallelogram">
            <a:avLst>
              <a:gd name="adj" fmla="val 18651"/>
            </a:avLst>
          </a:prstGeom>
          <a:solidFill>
            <a:srgbClr val="6DB33F"/>
          </a:solidFill>
          <a:ln w="9525" cap="flat" cmpd="sng" algn="ctr">
            <a:noFill/>
            <a:prstDash val="solid"/>
          </a:ln>
          <a:effectLst/>
        </p:spPr>
        <p:txBody>
          <a:bodyPr rtlCol="0" anchor="ctr"/>
          <a:lstStyle/>
          <a:p>
            <a:pPr algn="ctr" defTabSz="761936">
              <a:defRPr/>
            </a:pPr>
            <a:r>
              <a:rPr lang="en-US" sz="917" kern="0" dirty="0">
                <a:solidFill>
                  <a:prstClr val="white"/>
                </a:solidFill>
                <a:latin typeface="Arial"/>
                <a:ea typeface="ＭＳ Ｐゴシック" pitchFamily="-112" charset="-128"/>
                <a:cs typeface="Calibri" panose="020F0502020204030204" pitchFamily="34" charset="0"/>
              </a:rPr>
              <a:t>The Lineage documents of the different subtracts and the insight document is checked against some DQ rules and then processed</a:t>
            </a:r>
          </a:p>
        </p:txBody>
      </p:sp>
      <p:sp>
        <p:nvSpPr>
          <p:cNvPr id="112" name="Parallelogram 111"/>
          <p:cNvSpPr/>
          <p:nvPr/>
        </p:nvSpPr>
        <p:spPr>
          <a:xfrm>
            <a:off x="709109" y="3724889"/>
            <a:ext cx="2386558" cy="750551"/>
          </a:xfrm>
          <a:prstGeom prst="parallelogram">
            <a:avLst>
              <a:gd name="adj" fmla="val 18651"/>
            </a:avLst>
          </a:prstGeom>
          <a:solidFill>
            <a:srgbClr val="50B3CF"/>
          </a:solidFill>
          <a:ln w="9525" cap="flat" cmpd="sng" algn="ctr">
            <a:noFill/>
            <a:prstDash val="solid"/>
          </a:ln>
          <a:effectLst/>
        </p:spPr>
        <p:txBody>
          <a:bodyPr rtlCol="0" anchor="ctr"/>
          <a:lstStyle/>
          <a:p>
            <a:pPr algn="ctr" defTabSz="761950">
              <a:defRPr/>
            </a:pPr>
            <a:r>
              <a:rPr lang="en-US" sz="917" kern="0" dirty="0">
                <a:solidFill>
                  <a:prstClr val="white"/>
                </a:solidFill>
                <a:latin typeface="Arial"/>
                <a:ea typeface="ＭＳ Ｐゴシック" pitchFamily="-112" charset="-128"/>
                <a:cs typeface="Calibri" panose="020F0502020204030204" pitchFamily="34" charset="0"/>
              </a:rPr>
              <a:t>Metadata is extracted from the Lineage documents and from the Insight document and process to create metadata in IMM</a:t>
            </a:r>
          </a:p>
        </p:txBody>
      </p:sp>
      <p:sp>
        <p:nvSpPr>
          <p:cNvPr id="115" name="Parallelogram 114"/>
          <p:cNvSpPr/>
          <p:nvPr/>
        </p:nvSpPr>
        <p:spPr>
          <a:xfrm>
            <a:off x="972005" y="2837695"/>
            <a:ext cx="2216791" cy="737128"/>
          </a:xfrm>
          <a:prstGeom prst="parallelogram">
            <a:avLst>
              <a:gd name="adj" fmla="val 18651"/>
            </a:avLst>
          </a:prstGeom>
          <a:solidFill>
            <a:srgbClr val="6DB33F"/>
          </a:solidFill>
          <a:ln w="9525" cap="flat" cmpd="sng" algn="ctr">
            <a:noFill/>
            <a:prstDash val="solid"/>
          </a:ln>
          <a:effectLst/>
        </p:spPr>
        <p:txBody>
          <a:bodyPr rtlCol="0" anchor="ctr"/>
          <a:lstStyle/>
          <a:p>
            <a:pPr algn="ctr" defTabSz="761936">
              <a:defRPr/>
            </a:pPr>
            <a:r>
              <a:rPr lang="en-US" sz="2000" kern="0" dirty="0">
                <a:solidFill>
                  <a:prstClr val="white"/>
                </a:solidFill>
                <a:latin typeface="Arial"/>
                <a:ea typeface="ＭＳ Ｐゴシック" pitchFamily="-112" charset="-128"/>
                <a:cs typeface="Calibri" panose="020F0502020204030204" pitchFamily="34" charset="0"/>
              </a:rPr>
              <a:t>2 </a:t>
            </a:r>
            <a:r>
              <a:rPr lang="en-US" sz="1333" kern="0" dirty="0">
                <a:solidFill>
                  <a:prstClr val="white"/>
                </a:solidFill>
                <a:latin typeface="Arial"/>
                <a:ea typeface="ＭＳ Ｐゴシック" pitchFamily="-112" charset="-128"/>
                <a:cs typeface="Calibri" panose="020F0502020204030204" pitchFamily="34" charset="0"/>
              </a:rPr>
              <a:t>Team members</a:t>
            </a:r>
            <a:endParaRPr lang="en-US" sz="917" kern="0" dirty="0">
              <a:solidFill>
                <a:prstClr val="white"/>
              </a:solidFill>
              <a:latin typeface="Arial"/>
              <a:ea typeface="ＭＳ Ｐゴシック" pitchFamily="-112" charset="-128"/>
              <a:cs typeface="Calibri" panose="020F0502020204030204" pitchFamily="34" charset="0"/>
            </a:endParaRPr>
          </a:p>
        </p:txBody>
      </p:sp>
      <p:pic>
        <p:nvPicPr>
          <p:cNvPr id="117" name="Picture 12" descr="http://www.maxxelli-consulting.com/wp-content/uploads/2013/10/icon_1.png"/>
          <p:cNvPicPr>
            <a:picLocks noChangeAspect="1" noChangeArrowheads="1"/>
          </p:cNvPicPr>
          <p:nvPr/>
        </p:nvPicPr>
        <p:blipFill>
          <a:blip r:embed="rId10" cstate="email">
            <a:duotone>
              <a:srgbClr val="6DB33F">
                <a:shade val="45000"/>
                <a:satMod val="135000"/>
              </a:srgbClr>
              <a:prstClr val="white"/>
            </a:duotone>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157732" y="2866882"/>
            <a:ext cx="678756" cy="678756"/>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14" descr="https://cdn2.iconfinder.com/data/icons/windows-8-metro-style/256/data_recovery.png"/>
          <p:cNvPicPr>
            <a:picLocks noChangeAspect="1" noChangeArrowheads="1"/>
          </p:cNvPicPr>
          <p:nvPr/>
        </p:nvPicPr>
        <p:blipFill>
          <a:blip r:embed="rId12" cstate="email">
            <a:duotone>
              <a:srgbClr val="50B3CF">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169760" y="3832086"/>
            <a:ext cx="522735" cy="522735"/>
          </a:xfrm>
          <a:prstGeom prst="rect">
            <a:avLst/>
          </a:prstGeom>
          <a:noFill/>
          <a:extLst>
            <a:ext uri="{909E8E84-426E-40DD-AFC4-6F175D3DCCD1}">
              <a14:hiddenFill xmlns:a14="http://schemas.microsoft.com/office/drawing/2010/main">
                <a:solidFill>
                  <a:srgbClr val="FFFFFF"/>
                </a:solidFill>
              </a14:hiddenFill>
            </a:ext>
          </a:extLst>
        </p:spPr>
      </p:pic>
      <p:sp>
        <p:nvSpPr>
          <p:cNvPr id="119" name="Rectangle 118"/>
          <p:cNvSpPr/>
          <p:nvPr/>
        </p:nvSpPr>
        <p:spPr>
          <a:xfrm>
            <a:off x="4509019" y="2708920"/>
            <a:ext cx="2534668" cy="400110"/>
          </a:xfrm>
          <a:prstGeom prst="rect">
            <a:avLst/>
          </a:prstGeom>
        </p:spPr>
        <p:txBody>
          <a:bodyPr wrap="none">
            <a:spAutoFit/>
          </a:bodyPr>
          <a:lstStyle/>
          <a:p>
            <a:pPr defTabSz="380985" eaLnBrk="0" fontAlgn="auto" hangingPunct="0">
              <a:spcBef>
                <a:spcPts val="0"/>
              </a:spcBef>
              <a:spcAft>
                <a:spcPts val="0"/>
              </a:spcAft>
            </a:pPr>
            <a:r>
              <a:rPr lang="en-US" sz="2000" dirty="0">
                <a:solidFill>
                  <a:srgbClr val="50B3CF"/>
                </a:solidFill>
                <a:effectLst>
                  <a:outerShdw blurRad="63500" sx="102000" sy="102000" algn="ctr" rotWithShape="0">
                    <a:prstClr val="white">
                      <a:alpha val="40000"/>
                    </a:prstClr>
                  </a:outerShdw>
                </a:effectLst>
                <a:latin typeface="Arial"/>
                <a:ea typeface="+mn-ea"/>
                <a:cs typeface="Calibri" panose="020F0502020204030204" pitchFamily="34" charset="0"/>
              </a:rPr>
              <a:t>Solution Highlights</a:t>
            </a:r>
          </a:p>
        </p:txBody>
      </p:sp>
      <p:sp>
        <p:nvSpPr>
          <p:cNvPr id="121" name="Rectangle 120"/>
          <p:cNvSpPr/>
          <p:nvPr/>
        </p:nvSpPr>
        <p:spPr>
          <a:xfrm>
            <a:off x="4238205" y="3014719"/>
            <a:ext cx="7881585" cy="2580130"/>
          </a:xfrm>
          <a:prstGeom prst="rect">
            <a:avLst/>
          </a:prstGeom>
        </p:spPr>
        <p:txBody>
          <a:bodyPr wrap="square">
            <a:spAutoFit/>
          </a:bodyPr>
          <a:lstStyle/>
          <a:p>
            <a:pPr marL="238115" indent="-238115" algn="just" defTabSz="609576" fontAlgn="auto">
              <a:spcBef>
                <a:spcPts val="417"/>
              </a:spcBef>
              <a:spcAft>
                <a:spcPts val="0"/>
              </a:spcAft>
              <a:buFont typeface="Wingdings" panose="05000000000000000000" pitchFamily="2" charset="2"/>
              <a:buChar char="§"/>
            </a:pPr>
            <a:r>
              <a:rPr lang="en-IN" sz="1250" b="0" kern="0" dirty="0">
                <a:solidFill>
                  <a:srgbClr val="000A1E"/>
                </a:solidFill>
                <a:latin typeface="Arial"/>
                <a:cs typeface="Arial" pitchFamily="34" charset="0"/>
              </a:rPr>
              <a:t>The team first process the files (Linage and the Insight) in the Informatica Data quality tool/Analyst to validate it against some preconceived data quality rules to see if they are in order.</a:t>
            </a:r>
          </a:p>
          <a:p>
            <a:pPr marL="238115" indent="-238115" algn="just" defTabSz="609576" fontAlgn="auto">
              <a:spcBef>
                <a:spcPts val="417"/>
              </a:spcBef>
              <a:spcAft>
                <a:spcPts val="0"/>
              </a:spcAft>
              <a:buFont typeface="Wingdings" panose="05000000000000000000" pitchFamily="2" charset="2"/>
              <a:buChar char="§"/>
            </a:pPr>
            <a:r>
              <a:rPr lang="en-IN" sz="1250" b="0" kern="0" dirty="0">
                <a:solidFill>
                  <a:srgbClr val="000A1E"/>
                </a:solidFill>
                <a:latin typeface="Arial"/>
                <a:cs typeface="Arial" pitchFamily="34" charset="0"/>
              </a:rPr>
              <a:t>It can be called a control check for the files as they should not be processed if it fails the DQ checks.</a:t>
            </a:r>
          </a:p>
          <a:p>
            <a:pPr marL="238115" indent="-238115" algn="just" defTabSz="609576" fontAlgn="auto">
              <a:spcBef>
                <a:spcPts val="417"/>
              </a:spcBef>
              <a:spcAft>
                <a:spcPts val="0"/>
              </a:spcAft>
              <a:buFont typeface="Wingdings" panose="05000000000000000000" pitchFamily="2" charset="2"/>
              <a:buChar char="§"/>
            </a:pPr>
            <a:r>
              <a:rPr lang="en-US" sz="1250" b="0" kern="0" dirty="0">
                <a:solidFill>
                  <a:srgbClr val="000A1E"/>
                </a:solidFill>
                <a:latin typeface="Arial"/>
                <a:cs typeface="Arial" pitchFamily="34" charset="0"/>
              </a:rPr>
              <a:t>It is followed by generation of .csv files that would be used to load the metadata details of the Lineage /Insight doc into the custom metadata model created.</a:t>
            </a:r>
          </a:p>
          <a:p>
            <a:pPr marL="238115" indent="-238115" algn="just" defTabSz="609576" fontAlgn="auto">
              <a:spcBef>
                <a:spcPts val="417"/>
              </a:spcBef>
              <a:spcAft>
                <a:spcPts val="0"/>
              </a:spcAft>
              <a:buFont typeface="Wingdings" panose="05000000000000000000" pitchFamily="2" charset="2"/>
              <a:buChar char="§"/>
            </a:pPr>
            <a:r>
              <a:rPr lang="en-US" sz="1250" b="0" kern="0" dirty="0">
                <a:solidFill>
                  <a:srgbClr val="000A1E"/>
                </a:solidFill>
                <a:latin typeface="Arial"/>
                <a:cs typeface="Arial" pitchFamily="34" charset="0"/>
              </a:rPr>
              <a:t>There are several glossaries in the Informatica analyst that needs to be updated if required.</a:t>
            </a:r>
          </a:p>
          <a:p>
            <a:pPr marL="238115" indent="-238115" algn="just" defTabSz="609576" fontAlgn="auto">
              <a:spcBef>
                <a:spcPts val="417"/>
              </a:spcBef>
              <a:spcAft>
                <a:spcPts val="0"/>
              </a:spcAft>
              <a:buFont typeface="Wingdings" panose="05000000000000000000" pitchFamily="2" charset="2"/>
              <a:buChar char="§"/>
            </a:pPr>
            <a:r>
              <a:rPr lang="en-US" sz="1250" b="0" kern="0" dirty="0">
                <a:solidFill>
                  <a:srgbClr val="000A1E"/>
                </a:solidFill>
                <a:latin typeface="Arial"/>
                <a:cs typeface="Arial" pitchFamily="34" charset="0"/>
              </a:rPr>
              <a:t>Next the Enumerated link files(.csv format) are generated to link the several metadata artifacts.</a:t>
            </a:r>
          </a:p>
          <a:p>
            <a:pPr marL="238115" indent="-238115" algn="just" defTabSz="609576" fontAlgn="auto">
              <a:spcBef>
                <a:spcPts val="417"/>
              </a:spcBef>
              <a:spcAft>
                <a:spcPts val="0"/>
              </a:spcAft>
              <a:buFont typeface="Wingdings" panose="05000000000000000000" pitchFamily="2" charset="2"/>
              <a:buChar char="§"/>
            </a:pPr>
            <a:r>
              <a:rPr lang="en-US" sz="1250" b="0" kern="0" dirty="0">
                <a:solidFill>
                  <a:srgbClr val="000A1E"/>
                </a:solidFill>
                <a:latin typeface="Arial"/>
                <a:cs typeface="Arial" pitchFamily="34" charset="0"/>
              </a:rPr>
              <a:t>All the .csv file generation is partially automated using the IDQ tool</a:t>
            </a:r>
            <a:r>
              <a:rPr lang="en-US" sz="1250" b="0" kern="0" dirty="0" smtClean="0">
                <a:solidFill>
                  <a:srgbClr val="000A1E"/>
                </a:solidFill>
                <a:latin typeface="Arial"/>
                <a:cs typeface="Arial" pitchFamily="34" charset="0"/>
              </a:rPr>
              <a:t>.</a:t>
            </a:r>
          </a:p>
          <a:p>
            <a:pPr marL="238115" indent="-238115" algn="just" defTabSz="609576" fontAlgn="auto">
              <a:spcBef>
                <a:spcPts val="417"/>
              </a:spcBef>
              <a:spcAft>
                <a:spcPts val="0"/>
              </a:spcAft>
              <a:buFont typeface="Wingdings" panose="05000000000000000000" pitchFamily="2" charset="2"/>
              <a:buChar char="§"/>
            </a:pPr>
            <a:r>
              <a:rPr lang="en-US" sz="1250" b="0" kern="0" dirty="0" smtClean="0">
                <a:solidFill>
                  <a:srgbClr val="000A1E"/>
                </a:solidFill>
                <a:latin typeface="Arial"/>
                <a:cs typeface="Arial" pitchFamily="34" charset="0"/>
              </a:rPr>
              <a:t>All the metadata </a:t>
            </a:r>
            <a:r>
              <a:rPr lang="en-US" sz="1250" b="0" kern="0" dirty="0">
                <a:solidFill>
                  <a:srgbClr val="000A1E"/>
                </a:solidFill>
                <a:latin typeface="Arial"/>
                <a:cs typeface="Arial" pitchFamily="34" charset="0"/>
              </a:rPr>
              <a:t>artifacts are linked with one another so </a:t>
            </a:r>
            <a:r>
              <a:rPr lang="en-US" sz="1250" b="0" kern="0" dirty="0" smtClean="0">
                <a:solidFill>
                  <a:srgbClr val="000A1E"/>
                </a:solidFill>
                <a:latin typeface="Arial"/>
                <a:cs typeface="Arial" pitchFamily="34" charset="0"/>
              </a:rPr>
              <a:t>as to have </a:t>
            </a:r>
            <a:r>
              <a:rPr lang="en-US" sz="1250" b="0" kern="0" dirty="0">
                <a:solidFill>
                  <a:srgbClr val="000A1E"/>
                </a:solidFill>
                <a:latin typeface="Arial"/>
                <a:cs typeface="Arial" pitchFamily="34" charset="0"/>
              </a:rPr>
              <a:t>an idea about the interdependency of various artifacts</a:t>
            </a:r>
          </a:p>
          <a:p>
            <a:pPr marL="238115" indent="-238115" algn="just" defTabSz="609576" fontAlgn="auto">
              <a:spcBef>
                <a:spcPts val="417"/>
              </a:spcBef>
              <a:spcAft>
                <a:spcPts val="0"/>
              </a:spcAft>
              <a:buFont typeface="Wingdings" panose="05000000000000000000" pitchFamily="2" charset="2"/>
              <a:buChar char="§"/>
            </a:pPr>
            <a:endParaRPr lang="en-US" sz="1333" b="0" kern="0" dirty="0">
              <a:solidFill>
                <a:srgbClr val="000A1E"/>
              </a:solidFill>
              <a:latin typeface="Arial"/>
              <a:cs typeface="Arial" pitchFamily="34" charset="0"/>
            </a:endParaRPr>
          </a:p>
        </p:txBody>
      </p:sp>
      <p:sp>
        <p:nvSpPr>
          <p:cNvPr id="122" name="Rectangle 121"/>
          <p:cNvSpPr/>
          <p:nvPr/>
        </p:nvSpPr>
        <p:spPr>
          <a:xfrm>
            <a:off x="4790491" y="5549713"/>
            <a:ext cx="2507418" cy="400110"/>
          </a:xfrm>
          <a:prstGeom prst="rect">
            <a:avLst/>
          </a:prstGeom>
        </p:spPr>
        <p:txBody>
          <a:bodyPr wrap="none">
            <a:spAutoFit/>
          </a:bodyPr>
          <a:lstStyle/>
          <a:p>
            <a:pPr defTabSz="380985" eaLnBrk="0" fontAlgn="auto" hangingPunct="0">
              <a:spcBef>
                <a:spcPts val="0"/>
              </a:spcBef>
              <a:spcAft>
                <a:spcPts val="0"/>
              </a:spcAft>
            </a:pPr>
            <a:r>
              <a:rPr lang="en-US" sz="2000" dirty="0">
                <a:solidFill>
                  <a:srgbClr val="6DB33F"/>
                </a:solidFill>
                <a:effectLst>
                  <a:outerShdw blurRad="63500" sx="102000" sy="102000" algn="ctr" rotWithShape="0">
                    <a:prstClr val="white">
                      <a:alpha val="40000"/>
                    </a:prstClr>
                  </a:outerShdw>
                </a:effectLst>
                <a:latin typeface="Arial"/>
                <a:ea typeface="+mn-ea"/>
                <a:cs typeface="Calibri" panose="020F0502020204030204" pitchFamily="34" charset="0"/>
              </a:rPr>
              <a:t>Business Outcome</a:t>
            </a:r>
          </a:p>
        </p:txBody>
      </p:sp>
      <p:sp>
        <p:nvSpPr>
          <p:cNvPr id="123" name="Rectangle 122"/>
          <p:cNvSpPr/>
          <p:nvPr/>
        </p:nvSpPr>
        <p:spPr>
          <a:xfrm>
            <a:off x="4509019" y="5888722"/>
            <a:ext cx="7716013" cy="835934"/>
          </a:xfrm>
          <a:prstGeom prst="rect">
            <a:avLst/>
          </a:prstGeom>
        </p:spPr>
        <p:txBody>
          <a:bodyPr wrap="square">
            <a:spAutoFit/>
          </a:bodyPr>
          <a:lstStyle/>
          <a:p>
            <a:pPr marL="238115" indent="-238115" fontAlgn="auto">
              <a:spcBef>
                <a:spcPts val="500"/>
              </a:spcBef>
              <a:spcAft>
                <a:spcPts val="500"/>
              </a:spcAft>
              <a:buFont typeface="Wingdings" panose="05000000000000000000" pitchFamily="2" charset="2"/>
              <a:buChar char="§"/>
            </a:pPr>
            <a:r>
              <a:rPr lang="en-US" sz="1333" dirty="0">
                <a:solidFill>
                  <a:srgbClr val="387C2C">
                    <a:lumMod val="75000"/>
                  </a:srgbClr>
                </a:solidFill>
                <a:latin typeface="Arial"/>
                <a:ea typeface="+mn-ea"/>
              </a:rPr>
              <a:t>The application owners team have a overall picture of the metadata of their system</a:t>
            </a:r>
            <a:endParaRPr lang="en-US" sz="1333" b="0" dirty="0">
              <a:solidFill>
                <a:prstClr val="black"/>
              </a:solidFill>
              <a:latin typeface="Arial"/>
              <a:ea typeface="+mn-ea"/>
            </a:endParaRPr>
          </a:p>
          <a:p>
            <a:pPr marL="238115" indent="-238115" fontAlgn="auto">
              <a:spcBef>
                <a:spcPts val="500"/>
              </a:spcBef>
              <a:spcAft>
                <a:spcPts val="500"/>
              </a:spcAft>
              <a:buFont typeface="Wingdings" panose="05000000000000000000" pitchFamily="2" charset="2"/>
              <a:buChar char="§"/>
            </a:pPr>
            <a:r>
              <a:rPr lang="en-US" sz="1333" dirty="0">
                <a:solidFill>
                  <a:srgbClr val="387C2C">
                    <a:lumMod val="75000"/>
                  </a:srgbClr>
                </a:solidFill>
                <a:latin typeface="Arial"/>
                <a:ea typeface="+mn-ea"/>
              </a:rPr>
              <a:t>The metadata artifacts are linked with one another so the team can have an idea about the interdependency of various artifacts.</a:t>
            </a:r>
            <a:endParaRPr lang="en-US" sz="1333" b="0" dirty="0">
              <a:solidFill>
                <a:prstClr val="black"/>
              </a:solidFill>
              <a:latin typeface="Arial"/>
              <a:ea typeface="+mn-ea"/>
            </a:endParaRPr>
          </a:p>
        </p:txBody>
      </p:sp>
      <p:sp>
        <p:nvSpPr>
          <p:cNvPr id="124" name="Rectangle 123"/>
          <p:cNvSpPr/>
          <p:nvPr/>
        </p:nvSpPr>
        <p:spPr>
          <a:xfrm>
            <a:off x="3789154" y="5267008"/>
            <a:ext cx="7957868" cy="297454"/>
          </a:xfrm>
          <a:prstGeom prst="rect">
            <a:avLst/>
          </a:prstGeom>
        </p:spPr>
        <p:txBody>
          <a:bodyPr wrap="square">
            <a:spAutoFit/>
          </a:bodyPr>
          <a:lstStyle/>
          <a:p>
            <a:pPr defTabSz="1219120" fontAlgn="auto">
              <a:spcBef>
                <a:spcPts val="250"/>
              </a:spcBef>
              <a:spcAft>
                <a:spcPts val="0"/>
              </a:spcAft>
            </a:pPr>
            <a:r>
              <a:rPr lang="en-US" sz="1333" dirty="0">
                <a:solidFill>
                  <a:srgbClr val="50B3CF"/>
                </a:solidFill>
                <a:effectLst>
                  <a:outerShdw blurRad="63500" sx="102000" sy="102000" algn="ctr" rotWithShape="0">
                    <a:prstClr val="white">
                      <a:alpha val="40000"/>
                    </a:prstClr>
                  </a:outerShdw>
                </a:effectLst>
                <a:latin typeface="Arial"/>
                <a:ea typeface="+mn-ea"/>
                <a:cs typeface="Calibri" panose="020F0502020204030204" pitchFamily="34" charset="0"/>
              </a:rPr>
              <a:t>Technology Stack: </a:t>
            </a:r>
            <a:r>
              <a:rPr lang="en-US" sz="1333" b="0" kern="0" dirty="0">
                <a:solidFill>
                  <a:srgbClr val="141414"/>
                </a:solidFill>
                <a:latin typeface="Arial"/>
                <a:cs typeface="Calibri" panose="020F0502020204030204" pitchFamily="34" charset="0"/>
              </a:rPr>
              <a:t>Informatica Metadata Manager, Informatica Analyst, </a:t>
            </a:r>
            <a:r>
              <a:rPr lang="en-US" sz="1333" b="0" kern="0" dirty="0">
                <a:solidFill>
                  <a:srgbClr val="141414"/>
                </a:solidFill>
                <a:latin typeface="Arial"/>
                <a:ea typeface="+mn-ea"/>
                <a:cs typeface="Calibri" panose="020F0502020204030204" pitchFamily="34" charset="0"/>
              </a:rPr>
              <a:t>Informatica Developer</a:t>
            </a:r>
          </a:p>
        </p:txBody>
      </p:sp>
      <p:cxnSp>
        <p:nvCxnSpPr>
          <p:cNvPr id="125" name="Straight Connector 124"/>
          <p:cNvCxnSpPr/>
          <p:nvPr/>
        </p:nvCxnSpPr>
        <p:spPr bwMode="auto">
          <a:xfrm>
            <a:off x="3824320" y="2636912"/>
            <a:ext cx="7887536" cy="0"/>
          </a:xfrm>
          <a:prstGeom prst="line">
            <a:avLst/>
          </a:prstGeom>
          <a:solidFill>
            <a:srgbClr val="63AFE5"/>
          </a:solidFill>
          <a:ln w="9525" cap="flat" cmpd="sng" algn="ctr">
            <a:solidFill>
              <a:sysClr val="window" lastClr="FFFFFF">
                <a:lumMod val="75000"/>
              </a:sysClr>
            </a:solidFill>
            <a:prstDash val="solid"/>
            <a:round/>
            <a:headEnd type="none" w="med" len="med"/>
            <a:tailEnd type="none" w="med" len="med"/>
          </a:ln>
          <a:effectLst/>
        </p:spPr>
      </p:cxnSp>
      <p:cxnSp>
        <p:nvCxnSpPr>
          <p:cNvPr id="128" name="Straight Connector 127"/>
          <p:cNvCxnSpPr/>
          <p:nvPr/>
        </p:nvCxnSpPr>
        <p:spPr bwMode="auto">
          <a:xfrm>
            <a:off x="3817969" y="5267008"/>
            <a:ext cx="7887536" cy="0"/>
          </a:xfrm>
          <a:prstGeom prst="line">
            <a:avLst/>
          </a:prstGeom>
          <a:solidFill>
            <a:srgbClr val="63AFE5"/>
          </a:solidFill>
          <a:ln w="9525" cap="flat" cmpd="sng" algn="ctr">
            <a:solidFill>
              <a:sysClr val="window" lastClr="FFFFFF">
                <a:lumMod val="75000"/>
              </a:sysClr>
            </a:solidFill>
            <a:prstDash val="solid"/>
            <a:round/>
            <a:headEnd type="none" w="med" len="med"/>
            <a:tailEnd type="none" w="med" len="med"/>
          </a:ln>
          <a:effectLst/>
        </p:spPr>
      </p:cxnSp>
      <p:sp>
        <p:nvSpPr>
          <p:cNvPr id="44" name="Title 4"/>
          <p:cNvSpPr txBox="1">
            <a:spLocks/>
          </p:cNvSpPr>
          <p:nvPr/>
        </p:nvSpPr>
        <p:spPr>
          <a:xfrm>
            <a:off x="215347" y="766258"/>
            <a:ext cx="11521280" cy="502438"/>
          </a:xfrm>
          <a:prstGeom prst="rect">
            <a:avLst/>
          </a:prstGeom>
        </p:spPr>
        <p:txBody>
          <a:bodyPr vert="horz" wrap="square" lIns="91290" tIns="45653" rIns="91290" bIns="45653" rtlCol="0" anchor="ctr">
            <a:spAutoFit/>
          </a:bodyPr>
          <a:lstStyle>
            <a:lvl1pPr algn="ctr" defTabSz="1460430" rtl="0" eaLnBrk="1" latinLnBrk="0" hangingPunct="1">
              <a:spcBef>
                <a:spcPct val="0"/>
              </a:spcBef>
              <a:buNone/>
              <a:defRPr sz="7000" kern="1200">
                <a:solidFill>
                  <a:schemeClr val="tx1"/>
                </a:solidFill>
                <a:latin typeface="+mj-lt"/>
                <a:ea typeface="+mj-ea"/>
                <a:cs typeface="+mj-cs"/>
              </a:defRPr>
            </a:lvl1pPr>
          </a:lstStyle>
          <a:p>
            <a:pPr algn="l" defTabSz="912897"/>
            <a:r>
              <a:rPr lang="en-US" sz="1333" dirty="0">
                <a:solidFill>
                  <a:srgbClr val="D8750D"/>
                </a:solidFill>
                <a:latin typeface="+mn-lt"/>
                <a:ea typeface="+mn-ea"/>
                <a:cs typeface="+mn-cs"/>
              </a:rPr>
              <a:t>In Metadata we capture the metadata in the Informatica Metadata Manager (IMM) to find the relationship and interdependency of the several artifacts in the sub track of the CSC Disability Application.</a:t>
            </a:r>
          </a:p>
        </p:txBody>
      </p:sp>
      <p:sp>
        <p:nvSpPr>
          <p:cNvPr id="39" name="Slide Number Placeholder 5"/>
          <p:cNvSpPr>
            <a:spLocks noGrp="1"/>
          </p:cNvSpPr>
          <p:nvPr>
            <p:ph type="sldNum" sz="quarter" idx="4294967295"/>
          </p:nvPr>
        </p:nvSpPr>
        <p:spPr>
          <a:xfrm>
            <a:off x="222787" y="6375970"/>
            <a:ext cx="587138" cy="433958"/>
          </a:xfrm>
          <a:prstGeom prst="rect">
            <a:avLst/>
          </a:prstGeom>
        </p:spPr>
        <p:txBody>
          <a:bodyPr vert="horz" lIns="108813" tIns="54407" rIns="108813" bIns="54407" rtlCol="0" anchor="ctr"/>
          <a:lstStyle>
            <a:lvl1pPr algn="r">
              <a:defRPr sz="1333">
                <a:solidFill>
                  <a:schemeClr val="bg1"/>
                </a:solidFill>
                <a:latin typeface="Calibri" panose="020F0502020204030204" pitchFamily="34" charset="0"/>
              </a:defRPr>
            </a:lvl1pPr>
          </a:lstStyle>
          <a:p>
            <a:pPr defTabSz="544045" fontAlgn="auto">
              <a:spcBef>
                <a:spcPts val="0"/>
              </a:spcBef>
              <a:spcAft>
                <a:spcPts val="0"/>
              </a:spcAft>
            </a:pPr>
            <a:fld id="{B32AB80A-78BA-6B42-BA0D-B44ACF890F5A}" type="slidenum">
              <a:rPr lang="en-US" b="0" smtClean="0">
                <a:solidFill>
                  <a:prstClr val="white"/>
                </a:solidFill>
                <a:ea typeface="ＭＳ Ｐゴシック" charset="-128"/>
              </a:rPr>
              <a:pPr defTabSz="544045" fontAlgn="auto">
                <a:spcBef>
                  <a:spcPts val="0"/>
                </a:spcBef>
                <a:spcAft>
                  <a:spcPts val="0"/>
                </a:spcAft>
              </a:pPr>
              <a:t>0</a:t>
            </a:fld>
            <a:endParaRPr lang="en-US" b="0" dirty="0">
              <a:solidFill>
                <a:prstClr val="white"/>
              </a:solidFill>
              <a:ea typeface="ＭＳ Ｐゴシック" charset="-128"/>
            </a:endParaRPr>
          </a:p>
        </p:txBody>
      </p:sp>
      <p:sp>
        <p:nvSpPr>
          <p:cNvPr id="42" name="Freeform 41"/>
          <p:cNvSpPr/>
          <p:nvPr/>
        </p:nvSpPr>
        <p:spPr>
          <a:xfrm>
            <a:off x="3275687" y="1868827"/>
            <a:ext cx="93265" cy="76729"/>
          </a:xfrm>
          <a:custGeom>
            <a:avLst/>
            <a:gdLst>
              <a:gd name="connsiteX0" fmla="*/ 12700 w 107950"/>
              <a:gd name="connsiteY0" fmla="*/ 0 h 92075"/>
              <a:gd name="connsiteX1" fmla="*/ 0 w 107950"/>
              <a:gd name="connsiteY1" fmla="*/ 92075 h 92075"/>
              <a:gd name="connsiteX2" fmla="*/ 107950 w 107950"/>
              <a:gd name="connsiteY2" fmla="*/ 88900 h 92075"/>
              <a:gd name="connsiteX3" fmla="*/ 12700 w 107950"/>
              <a:gd name="connsiteY3" fmla="*/ 0 h 92075"/>
              <a:gd name="connsiteX0" fmla="*/ 12700 w 112713"/>
              <a:gd name="connsiteY0" fmla="*/ 0 h 93662"/>
              <a:gd name="connsiteX1" fmla="*/ 0 w 112713"/>
              <a:gd name="connsiteY1" fmla="*/ 92075 h 93662"/>
              <a:gd name="connsiteX2" fmla="*/ 112713 w 112713"/>
              <a:gd name="connsiteY2" fmla="*/ 93662 h 93662"/>
              <a:gd name="connsiteX3" fmla="*/ 12700 w 112713"/>
              <a:gd name="connsiteY3" fmla="*/ 0 h 93662"/>
              <a:gd name="connsiteX0" fmla="*/ 12700 w 115094"/>
              <a:gd name="connsiteY0" fmla="*/ 0 h 92075"/>
              <a:gd name="connsiteX1" fmla="*/ 0 w 115094"/>
              <a:gd name="connsiteY1" fmla="*/ 92075 h 92075"/>
              <a:gd name="connsiteX2" fmla="*/ 115094 w 115094"/>
              <a:gd name="connsiteY2" fmla="*/ 91281 h 92075"/>
              <a:gd name="connsiteX3" fmla="*/ 12700 w 115094"/>
              <a:gd name="connsiteY3" fmla="*/ 0 h 92075"/>
            </a:gdLst>
            <a:ahLst/>
            <a:cxnLst>
              <a:cxn ang="0">
                <a:pos x="connsiteX0" y="connsiteY0"/>
              </a:cxn>
              <a:cxn ang="0">
                <a:pos x="connsiteX1" y="connsiteY1"/>
              </a:cxn>
              <a:cxn ang="0">
                <a:pos x="connsiteX2" y="connsiteY2"/>
              </a:cxn>
              <a:cxn ang="0">
                <a:pos x="connsiteX3" y="connsiteY3"/>
              </a:cxn>
            </a:cxnLst>
            <a:rect l="l" t="t" r="r" b="b"/>
            <a:pathLst>
              <a:path w="115094" h="92075">
                <a:moveTo>
                  <a:pt x="12700" y="0"/>
                </a:moveTo>
                <a:lnTo>
                  <a:pt x="0" y="92075"/>
                </a:lnTo>
                <a:lnTo>
                  <a:pt x="115094" y="91281"/>
                </a:lnTo>
                <a:lnTo>
                  <a:pt x="12700" y="0"/>
                </a:lnTo>
                <a:close/>
              </a:path>
            </a:pathLst>
          </a:custGeom>
          <a:solidFill>
            <a:srgbClr val="50B3CF">
              <a:lumMod val="75000"/>
            </a:srgbClr>
          </a:solidFill>
          <a:ln w="9525" cap="flat" cmpd="sng" algn="ctr">
            <a:noFill/>
            <a:prstDash val="solid"/>
          </a:ln>
          <a:effectLst/>
        </p:spPr>
        <p:txBody>
          <a:bodyPr rtlCol="0" anchor="ctr"/>
          <a:lstStyle/>
          <a:p>
            <a:pPr algn="ctr" defTabSz="380985" fontAlgn="auto">
              <a:spcBef>
                <a:spcPts val="0"/>
              </a:spcBef>
              <a:spcAft>
                <a:spcPts val="0"/>
              </a:spcAft>
              <a:defRPr/>
            </a:pPr>
            <a:endParaRPr lang="en-US" sz="1333" b="0" kern="0" dirty="0">
              <a:solidFill>
                <a:prstClr val="white"/>
              </a:solidFill>
              <a:latin typeface="Arial"/>
              <a:ea typeface="+mn-ea"/>
              <a:cs typeface="Calibri" panose="020F0502020204030204" pitchFamily="34" charset="0"/>
            </a:endParaRPr>
          </a:p>
        </p:txBody>
      </p:sp>
      <p:sp>
        <p:nvSpPr>
          <p:cNvPr id="45" name="Freeform 44"/>
          <p:cNvSpPr/>
          <p:nvPr/>
        </p:nvSpPr>
        <p:spPr>
          <a:xfrm>
            <a:off x="2942395" y="3669027"/>
            <a:ext cx="93265" cy="76729"/>
          </a:xfrm>
          <a:custGeom>
            <a:avLst/>
            <a:gdLst>
              <a:gd name="connsiteX0" fmla="*/ 12700 w 107950"/>
              <a:gd name="connsiteY0" fmla="*/ 0 h 92075"/>
              <a:gd name="connsiteX1" fmla="*/ 0 w 107950"/>
              <a:gd name="connsiteY1" fmla="*/ 92075 h 92075"/>
              <a:gd name="connsiteX2" fmla="*/ 107950 w 107950"/>
              <a:gd name="connsiteY2" fmla="*/ 88900 h 92075"/>
              <a:gd name="connsiteX3" fmla="*/ 12700 w 107950"/>
              <a:gd name="connsiteY3" fmla="*/ 0 h 92075"/>
              <a:gd name="connsiteX0" fmla="*/ 12700 w 112713"/>
              <a:gd name="connsiteY0" fmla="*/ 0 h 93662"/>
              <a:gd name="connsiteX1" fmla="*/ 0 w 112713"/>
              <a:gd name="connsiteY1" fmla="*/ 92075 h 93662"/>
              <a:gd name="connsiteX2" fmla="*/ 112713 w 112713"/>
              <a:gd name="connsiteY2" fmla="*/ 93662 h 93662"/>
              <a:gd name="connsiteX3" fmla="*/ 12700 w 112713"/>
              <a:gd name="connsiteY3" fmla="*/ 0 h 93662"/>
              <a:gd name="connsiteX0" fmla="*/ 12700 w 115094"/>
              <a:gd name="connsiteY0" fmla="*/ 0 h 92075"/>
              <a:gd name="connsiteX1" fmla="*/ 0 w 115094"/>
              <a:gd name="connsiteY1" fmla="*/ 92075 h 92075"/>
              <a:gd name="connsiteX2" fmla="*/ 115094 w 115094"/>
              <a:gd name="connsiteY2" fmla="*/ 91281 h 92075"/>
              <a:gd name="connsiteX3" fmla="*/ 12700 w 115094"/>
              <a:gd name="connsiteY3" fmla="*/ 0 h 92075"/>
            </a:gdLst>
            <a:ahLst/>
            <a:cxnLst>
              <a:cxn ang="0">
                <a:pos x="connsiteX0" y="connsiteY0"/>
              </a:cxn>
              <a:cxn ang="0">
                <a:pos x="connsiteX1" y="connsiteY1"/>
              </a:cxn>
              <a:cxn ang="0">
                <a:pos x="connsiteX2" y="connsiteY2"/>
              </a:cxn>
              <a:cxn ang="0">
                <a:pos x="connsiteX3" y="connsiteY3"/>
              </a:cxn>
            </a:cxnLst>
            <a:rect l="l" t="t" r="r" b="b"/>
            <a:pathLst>
              <a:path w="115094" h="92075">
                <a:moveTo>
                  <a:pt x="12700" y="0"/>
                </a:moveTo>
                <a:lnTo>
                  <a:pt x="0" y="92075"/>
                </a:lnTo>
                <a:lnTo>
                  <a:pt x="115094" y="91281"/>
                </a:lnTo>
                <a:lnTo>
                  <a:pt x="12700" y="0"/>
                </a:lnTo>
                <a:close/>
              </a:path>
            </a:pathLst>
          </a:custGeom>
          <a:solidFill>
            <a:srgbClr val="50B3CF">
              <a:lumMod val="75000"/>
            </a:srgbClr>
          </a:solidFill>
          <a:ln w="9525" cap="flat" cmpd="sng" algn="ctr">
            <a:noFill/>
            <a:prstDash val="solid"/>
          </a:ln>
          <a:effectLst/>
        </p:spPr>
        <p:txBody>
          <a:bodyPr rtlCol="0" anchor="ctr"/>
          <a:lstStyle/>
          <a:p>
            <a:pPr algn="ctr" defTabSz="380985" fontAlgn="auto">
              <a:spcBef>
                <a:spcPts val="0"/>
              </a:spcBef>
              <a:spcAft>
                <a:spcPts val="0"/>
              </a:spcAft>
              <a:defRPr/>
            </a:pPr>
            <a:endParaRPr lang="en-US" sz="1333" b="0" kern="0" dirty="0">
              <a:solidFill>
                <a:prstClr val="white"/>
              </a:solidFill>
              <a:latin typeface="Arial"/>
              <a:ea typeface="+mn-ea"/>
              <a:cs typeface="Calibri" panose="020F0502020204030204" pitchFamily="34" charset="0"/>
            </a:endParaRPr>
          </a:p>
        </p:txBody>
      </p:sp>
      <p:sp>
        <p:nvSpPr>
          <p:cNvPr id="46" name="Freeform 45"/>
          <p:cNvSpPr/>
          <p:nvPr/>
        </p:nvSpPr>
        <p:spPr>
          <a:xfrm>
            <a:off x="3095667" y="2768927"/>
            <a:ext cx="93265" cy="76729"/>
          </a:xfrm>
          <a:custGeom>
            <a:avLst/>
            <a:gdLst>
              <a:gd name="connsiteX0" fmla="*/ 12700 w 107950"/>
              <a:gd name="connsiteY0" fmla="*/ 0 h 92075"/>
              <a:gd name="connsiteX1" fmla="*/ 0 w 107950"/>
              <a:gd name="connsiteY1" fmla="*/ 92075 h 92075"/>
              <a:gd name="connsiteX2" fmla="*/ 107950 w 107950"/>
              <a:gd name="connsiteY2" fmla="*/ 88900 h 92075"/>
              <a:gd name="connsiteX3" fmla="*/ 12700 w 107950"/>
              <a:gd name="connsiteY3" fmla="*/ 0 h 92075"/>
              <a:gd name="connsiteX0" fmla="*/ 12700 w 112713"/>
              <a:gd name="connsiteY0" fmla="*/ 0 h 93662"/>
              <a:gd name="connsiteX1" fmla="*/ 0 w 112713"/>
              <a:gd name="connsiteY1" fmla="*/ 92075 h 93662"/>
              <a:gd name="connsiteX2" fmla="*/ 112713 w 112713"/>
              <a:gd name="connsiteY2" fmla="*/ 93662 h 93662"/>
              <a:gd name="connsiteX3" fmla="*/ 12700 w 112713"/>
              <a:gd name="connsiteY3" fmla="*/ 0 h 93662"/>
              <a:gd name="connsiteX0" fmla="*/ 12700 w 115094"/>
              <a:gd name="connsiteY0" fmla="*/ 0 h 92075"/>
              <a:gd name="connsiteX1" fmla="*/ 0 w 115094"/>
              <a:gd name="connsiteY1" fmla="*/ 92075 h 92075"/>
              <a:gd name="connsiteX2" fmla="*/ 115094 w 115094"/>
              <a:gd name="connsiteY2" fmla="*/ 91281 h 92075"/>
              <a:gd name="connsiteX3" fmla="*/ 12700 w 115094"/>
              <a:gd name="connsiteY3" fmla="*/ 0 h 92075"/>
            </a:gdLst>
            <a:ahLst/>
            <a:cxnLst>
              <a:cxn ang="0">
                <a:pos x="connsiteX0" y="connsiteY0"/>
              </a:cxn>
              <a:cxn ang="0">
                <a:pos x="connsiteX1" y="connsiteY1"/>
              </a:cxn>
              <a:cxn ang="0">
                <a:pos x="connsiteX2" y="connsiteY2"/>
              </a:cxn>
              <a:cxn ang="0">
                <a:pos x="connsiteX3" y="connsiteY3"/>
              </a:cxn>
            </a:cxnLst>
            <a:rect l="l" t="t" r="r" b="b"/>
            <a:pathLst>
              <a:path w="115094" h="92075">
                <a:moveTo>
                  <a:pt x="12700" y="0"/>
                </a:moveTo>
                <a:lnTo>
                  <a:pt x="0" y="92075"/>
                </a:lnTo>
                <a:lnTo>
                  <a:pt x="115094" y="91281"/>
                </a:lnTo>
                <a:lnTo>
                  <a:pt x="12700" y="0"/>
                </a:lnTo>
                <a:close/>
              </a:path>
            </a:pathLst>
          </a:custGeom>
          <a:solidFill>
            <a:srgbClr val="6DB33F">
              <a:lumMod val="75000"/>
            </a:srgbClr>
          </a:solidFill>
          <a:ln w="9525" cap="flat" cmpd="sng" algn="ctr">
            <a:noFill/>
            <a:prstDash val="solid"/>
          </a:ln>
          <a:effectLst/>
        </p:spPr>
        <p:txBody>
          <a:bodyPr rtlCol="0" anchor="ctr"/>
          <a:lstStyle/>
          <a:p>
            <a:pPr algn="ctr" defTabSz="380985" fontAlgn="auto">
              <a:spcBef>
                <a:spcPts val="0"/>
              </a:spcBef>
              <a:spcAft>
                <a:spcPts val="0"/>
              </a:spcAft>
              <a:defRPr/>
            </a:pPr>
            <a:endParaRPr lang="en-US" sz="1333" b="0" kern="0" dirty="0">
              <a:solidFill>
                <a:prstClr val="white"/>
              </a:solidFill>
              <a:latin typeface="Arial"/>
              <a:cs typeface="Calibri" panose="020F0502020204030204" pitchFamily="34" charset="0"/>
            </a:endParaRPr>
          </a:p>
        </p:txBody>
      </p:sp>
      <p:sp>
        <p:nvSpPr>
          <p:cNvPr id="47" name="Freeform 46"/>
          <p:cNvSpPr/>
          <p:nvPr/>
        </p:nvSpPr>
        <p:spPr>
          <a:xfrm>
            <a:off x="2735627" y="4552405"/>
            <a:ext cx="93265" cy="76729"/>
          </a:xfrm>
          <a:custGeom>
            <a:avLst/>
            <a:gdLst>
              <a:gd name="connsiteX0" fmla="*/ 12700 w 107950"/>
              <a:gd name="connsiteY0" fmla="*/ 0 h 92075"/>
              <a:gd name="connsiteX1" fmla="*/ 0 w 107950"/>
              <a:gd name="connsiteY1" fmla="*/ 92075 h 92075"/>
              <a:gd name="connsiteX2" fmla="*/ 107950 w 107950"/>
              <a:gd name="connsiteY2" fmla="*/ 88900 h 92075"/>
              <a:gd name="connsiteX3" fmla="*/ 12700 w 107950"/>
              <a:gd name="connsiteY3" fmla="*/ 0 h 92075"/>
              <a:gd name="connsiteX0" fmla="*/ 12700 w 112713"/>
              <a:gd name="connsiteY0" fmla="*/ 0 h 93662"/>
              <a:gd name="connsiteX1" fmla="*/ 0 w 112713"/>
              <a:gd name="connsiteY1" fmla="*/ 92075 h 93662"/>
              <a:gd name="connsiteX2" fmla="*/ 112713 w 112713"/>
              <a:gd name="connsiteY2" fmla="*/ 93662 h 93662"/>
              <a:gd name="connsiteX3" fmla="*/ 12700 w 112713"/>
              <a:gd name="connsiteY3" fmla="*/ 0 h 93662"/>
              <a:gd name="connsiteX0" fmla="*/ 12700 w 115094"/>
              <a:gd name="connsiteY0" fmla="*/ 0 h 92075"/>
              <a:gd name="connsiteX1" fmla="*/ 0 w 115094"/>
              <a:gd name="connsiteY1" fmla="*/ 92075 h 92075"/>
              <a:gd name="connsiteX2" fmla="*/ 115094 w 115094"/>
              <a:gd name="connsiteY2" fmla="*/ 91281 h 92075"/>
              <a:gd name="connsiteX3" fmla="*/ 12700 w 115094"/>
              <a:gd name="connsiteY3" fmla="*/ 0 h 92075"/>
            </a:gdLst>
            <a:ahLst/>
            <a:cxnLst>
              <a:cxn ang="0">
                <a:pos x="connsiteX0" y="connsiteY0"/>
              </a:cxn>
              <a:cxn ang="0">
                <a:pos x="connsiteX1" y="connsiteY1"/>
              </a:cxn>
              <a:cxn ang="0">
                <a:pos x="connsiteX2" y="connsiteY2"/>
              </a:cxn>
              <a:cxn ang="0">
                <a:pos x="connsiteX3" y="connsiteY3"/>
              </a:cxn>
            </a:cxnLst>
            <a:rect l="l" t="t" r="r" b="b"/>
            <a:pathLst>
              <a:path w="115094" h="92075">
                <a:moveTo>
                  <a:pt x="12700" y="0"/>
                </a:moveTo>
                <a:lnTo>
                  <a:pt x="0" y="92075"/>
                </a:lnTo>
                <a:lnTo>
                  <a:pt x="115094" y="91281"/>
                </a:lnTo>
                <a:lnTo>
                  <a:pt x="12700" y="0"/>
                </a:lnTo>
                <a:close/>
              </a:path>
            </a:pathLst>
          </a:custGeom>
          <a:solidFill>
            <a:srgbClr val="6DB33F">
              <a:lumMod val="75000"/>
            </a:srgbClr>
          </a:solidFill>
          <a:ln w="9525" cap="flat" cmpd="sng" algn="ctr">
            <a:noFill/>
            <a:prstDash val="solid"/>
          </a:ln>
          <a:effectLst/>
        </p:spPr>
        <p:txBody>
          <a:bodyPr rtlCol="0" anchor="ctr"/>
          <a:lstStyle/>
          <a:p>
            <a:pPr algn="ctr" defTabSz="380985" fontAlgn="auto">
              <a:spcBef>
                <a:spcPts val="0"/>
              </a:spcBef>
              <a:spcAft>
                <a:spcPts val="0"/>
              </a:spcAft>
              <a:defRPr/>
            </a:pPr>
            <a:endParaRPr lang="en-US" sz="1333" b="0" kern="0" dirty="0">
              <a:solidFill>
                <a:prstClr val="white"/>
              </a:solidFill>
              <a:latin typeface="Arial"/>
              <a:cs typeface="Calibri" panose="020F0502020204030204" pitchFamily="34" charset="0"/>
            </a:endParaRPr>
          </a:p>
        </p:txBody>
      </p:sp>
      <p:sp>
        <p:nvSpPr>
          <p:cNvPr id="37" name="Rectangle 36"/>
          <p:cNvSpPr/>
          <p:nvPr/>
        </p:nvSpPr>
        <p:spPr>
          <a:xfrm>
            <a:off x="54225" y="5496372"/>
            <a:ext cx="1190193" cy="72233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07955"/>
            <a:endParaRPr lang="en-US" sz="2000" dirty="0">
              <a:solidFill>
                <a:prstClr val="white"/>
              </a:solidFill>
              <a:latin typeface="Calibri" panose="020F0502020204030204" pitchFamily="34" charset="0"/>
              <a:cs typeface="Calibri" panose="020F0502020204030204" pitchFamily="34" charset="0"/>
            </a:endParaRPr>
          </a:p>
        </p:txBody>
      </p:sp>
      <p:sp>
        <p:nvSpPr>
          <p:cNvPr id="38" name="Parallelogram 37"/>
          <p:cNvSpPr/>
          <p:nvPr/>
        </p:nvSpPr>
        <p:spPr>
          <a:xfrm>
            <a:off x="523322" y="5469227"/>
            <a:ext cx="2152298" cy="758733"/>
          </a:xfrm>
          <a:prstGeom prst="parallelogram">
            <a:avLst>
              <a:gd name="adj" fmla="val 18651"/>
            </a:avLst>
          </a:prstGeom>
          <a:solidFill>
            <a:srgbClr val="6DB33F"/>
          </a:solidFill>
          <a:ln w="9525" cap="flat" cmpd="sng" algn="ctr">
            <a:noFill/>
            <a:prstDash val="solid"/>
          </a:ln>
          <a:effectLst/>
        </p:spPr>
        <p:txBody>
          <a:bodyPr rtlCol="0" anchor="ctr"/>
          <a:lstStyle/>
          <a:p>
            <a:pPr algn="ctr" defTabSz="761936">
              <a:defRPr/>
            </a:pPr>
            <a:r>
              <a:rPr lang="en-US" sz="1500" kern="0" dirty="0">
                <a:solidFill>
                  <a:prstClr val="white"/>
                </a:solidFill>
                <a:latin typeface="Arial"/>
                <a:ea typeface="ＭＳ Ｐゴシック" pitchFamily="-112" charset="-128"/>
                <a:cs typeface="Calibri" panose="020F0502020204030204" pitchFamily="34" charset="0"/>
              </a:rPr>
              <a:t>5</a:t>
            </a:r>
            <a:r>
              <a:rPr lang="en-US" sz="1500" kern="0" dirty="0" smtClean="0">
                <a:solidFill>
                  <a:prstClr val="white"/>
                </a:solidFill>
                <a:latin typeface="Arial"/>
                <a:ea typeface="ＭＳ Ｐゴシック" pitchFamily="-112" charset="-128"/>
                <a:cs typeface="Calibri" panose="020F0502020204030204" pitchFamily="34" charset="0"/>
              </a:rPr>
              <a:t> </a:t>
            </a:r>
            <a:r>
              <a:rPr lang="en-US" sz="1000" kern="0" dirty="0">
                <a:solidFill>
                  <a:prstClr val="white"/>
                </a:solidFill>
                <a:latin typeface="Arial"/>
                <a:ea typeface="ＭＳ Ｐゴシック" pitchFamily="-112" charset="-128"/>
                <a:cs typeface="Calibri" panose="020F0502020204030204" pitchFamily="34" charset="0"/>
              </a:rPr>
              <a:t>month engagement</a:t>
            </a:r>
          </a:p>
        </p:txBody>
      </p:sp>
      <p:pic>
        <p:nvPicPr>
          <p:cNvPr id="40" name="Picture 2" descr="http://www.volico.com/wp-content/uploads/2011/03/Dedicated-Servers-icon.png"/>
          <p:cNvPicPr>
            <a:picLocks noChangeAspect="1" noChangeArrowheads="1"/>
          </p:cNvPicPr>
          <p:nvPr/>
        </p:nvPicPr>
        <p:blipFill>
          <a:blip r:embed="rId13" cstate="print">
            <a:duotone>
              <a:srgbClr val="6DB33F">
                <a:shade val="45000"/>
                <a:satMod val="135000"/>
              </a:srgbClr>
              <a:prstClr val="white"/>
            </a:duotone>
            <a:extLst>
              <a:ext uri="{BEBA8EAE-BF5A-486C-A8C5-ECC9F3942E4B}">
                <a14:imgProps xmlns:a14="http://schemas.microsoft.com/office/drawing/2010/main">
                  <a14:imgLayer r:embed="rId1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3494" y="4681383"/>
            <a:ext cx="494358" cy="588977"/>
          </a:xfrm>
          <a:prstGeom prst="rect">
            <a:avLst/>
          </a:prstGeom>
          <a:extLst>
            <a:ext uri="{909E8E84-426E-40DD-AFC4-6F175D3DCCD1}">
              <a14:hiddenFill xmlns:a14="http://schemas.microsoft.com/office/drawing/2010/main">
                <a:solidFill>
                  <a:srgbClr val="FFFFFF"/>
                </a:solidFill>
              </a14:hiddenFill>
            </a:ext>
          </a:extLst>
        </p:spPr>
      </p:pic>
      <p:pic>
        <p:nvPicPr>
          <p:cNvPr id="41" name="Picture 40"/>
          <p:cNvPicPr>
            <a:picLocks noChangeAspect="1"/>
          </p:cNvPicPr>
          <p:nvPr/>
        </p:nvPicPr>
        <p:blipFill>
          <a:blip r:embed="rId15" cstate="email">
            <a:duotone>
              <a:srgbClr val="6DB33F">
                <a:shade val="45000"/>
                <a:satMod val="135000"/>
              </a:srgbClr>
              <a:prstClr val="white"/>
            </a:duotone>
            <a:extLst>
              <a:ext uri="{28A0092B-C50C-407E-A947-70E740481C1C}">
                <a14:useLocalDpi xmlns:a14="http://schemas.microsoft.com/office/drawing/2010/main"/>
              </a:ext>
            </a:extLst>
          </a:blip>
          <a:stretch>
            <a:fillRect/>
          </a:stretch>
        </p:blipFill>
        <p:spPr>
          <a:xfrm>
            <a:off x="96123" y="5594849"/>
            <a:ext cx="465243" cy="465243"/>
          </a:xfrm>
          <a:prstGeom prst="rect">
            <a:avLst/>
          </a:prstGeom>
        </p:spPr>
      </p:pic>
      <p:pic>
        <p:nvPicPr>
          <p:cNvPr id="43" name="Picture 42"/>
          <p:cNvPicPr>
            <a:picLocks/>
          </p:cNvPicPr>
          <p:nvPr/>
        </p:nvPicPr>
        <p:blipFill>
          <a:blip r:embed="rId16" r:link="rId17">
            <a:extLst>
              <a:ext uri="{28A0092B-C50C-407E-A947-70E740481C1C}">
                <a14:useLocalDpi xmlns:a14="http://schemas.microsoft.com/office/drawing/2010/main" val="0"/>
              </a:ext>
            </a:extLst>
          </a:blip>
          <a:stretch>
            <a:fillRect/>
          </a:stretch>
        </p:blipFill>
        <p:spPr>
          <a:xfrm>
            <a:off x="10200456" y="6426492"/>
            <a:ext cx="1985708" cy="432503"/>
          </a:xfrm>
          <a:prstGeom prst="rect">
            <a:avLst/>
          </a:prstGeom>
        </p:spPr>
      </p:pic>
    </p:spTree>
    <p:extLst>
      <p:ext uri="{BB962C8B-B14F-4D97-AF65-F5344CB8AC3E}">
        <p14:creationId xmlns:p14="http://schemas.microsoft.com/office/powerpoint/2010/main" val="3268873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 name="Group 147"/>
          <p:cNvGrpSpPr/>
          <p:nvPr/>
        </p:nvGrpSpPr>
        <p:grpSpPr>
          <a:xfrm rot="653219" flipH="1">
            <a:off x="1253358" y="3202816"/>
            <a:ext cx="1403515" cy="2794614"/>
            <a:chOff x="4660005" y="1533167"/>
            <a:chExt cx="638942" cy="3953233"/>
          </a:xfrm>
        </p:grpSpPr>
        <p:sp>
          <p:nvSpPr>
            <p:cNvPr id="149" name="Rectangle 148"/>
            <p:cNvSpPr/>
            <p:nvPr/>
          </p:nvSpPr>
          <p:spPr bwMode="auto">
            <a:xfrm>
              <a:off x="4660005" y="1726056"/>
              <a:ext cx="547413" cy="3636264"/>
            </a:xfrm>
            <a:prstGeom prst="rect">
              <a:avLst/>
            </a:prstGeom>
            <a:solidFill>
              <a:sysClr val="window" lastClr="FFFFFF">
                <a:lumMod val="65000"/>
              </a:sysClr>
            </a:solidFill>
            <a:ln w="9525" cap="flat" cmpd="sng" algn="ctr">
              <a:noFill/>
              <a:prstDash val="solid"/>
              <a:round/>
              <a:headEnd type="none" w="med" len="med"/>
              <a:tailEnd type="none" w="med" len="med"/>
            </a:ln>
            <a:effectLst>
              <a:softEdge rad="127000"/>
            </a:effec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defRPr/>
              </a:pPr>
              <a:endParaRPr lang="en-US" sz="1667" b="1" kern="0" dirty="0">
                <a:solidFill>
                  <a:prstClr val="black"/>
                </a:solidFill>
                <a:latin typeface="+mj-lt"/>
                <a:ea typeface="ＭＳ Ｐゴシック" pitchFamily="-12" charset="-128"/>
                <a:cs typeface="Calibri" panose="020F0502020204030204" pitchFamily="34" charset="0"/>
              </a:endParaRPr>
            </a:p>
          </p:txBody>
        </p:sp>
        <p:sp>
          <p:nvSpPr>
            <p:cNvPr id="150" name="Rectangle 149"/>
            <p:cNvSpPr/>
            <p:nvPr/>
          </p:nvSpPr>
          <p:spPr bwMode="auto">
            <a:xfrm>
              <a:off x="4757927" y="1533167"/>
              <a:ext cx="541020" cy="3953233"/>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defRPr/>
              </a:pPr>
              <a:endParaRPr lang="en-US" sz="1667" b="1" kern="0" dirty="0">
                <a:solidFill>
                  <a:prstClr val="black"/>
                </a:solidFill>
                <a:latin typeface="+mj-lt"/>
                <a:ea typeface="ＭＳ Ｐゴシック" pitchFamily="-12" charset="-128"/>
                <a:cs typeface="Calibri" panose="020F0502020204030204" pitchFamily="34" charset="0"/>
              </a:endParaRPr>
            </a:p>
          </p:txBody>
        </p:sp>
      </p:grpSp>
      <p:sp>
        <p:nvSpPr>
          <p:cNvPr id="5" name="Title 4"/>
          <p:cNvSpPr>
            <a:spLocks noGrp="1"/>
          </p:cNvSpPr>
          <p:nvPr>
            <p:ph type="title"/>
          </p:nvPr>
        </p:nvSpPr>
        <p:spPr>
          <a:xfrm>
            <a:off x="404399" y="337468"/>
            <a:ext cx="11279602" cy="451207"/>
          </a:xfrm>
        </p:spPr>
        <p:txBody>
          <a:bodyPr vert="horz" wrap="square" lIns="91290" tIns="45653" rIns="91290" bIns="45653" rtlCol="0" anchor="ctr">
            <a:spAutoFit/>
          </a:bodyPr>
          <a:lstStyle/>
          <a:p>
            <a:pPr algn="l" defTabSz="912897"/>
            <a:r>
              <a:rPr lang="en-US" sz="2333" b="1" dirty="0">
                <a:solidFill>
                  <a:schemeClr val="tx1">
                    <a:lumMod val="75000"/>
                  </a:schemeClr>
                </a:solidFill>
              </a:rPr>
              <a:t>MetLife CSC Disability Metadata</a:t>
            </a:r>
            <a:endParaRPr lang="en-US" sz="2333" b="1" dirty="0">
              <a:solidFill>
                <a:schemeClr val="tx1">
                  <a:lumMod val="75000"/>
                </a:schemeClr>
              </a:solidFill>
              <a:latin typeface="+mn-lt"/>
              <a:ea typeface="+mn-ea"/>
              <a:cs typeface="+mn-cs"/>
            </a:endParaRPr>
          </a:p>
        </p:txBody>
      </p:sp>
      <p:grpSp>
        <p:nvGrpSpPr>
          <p:cNvPr id="140" name="Group 139"/>
          <p:cNvGrpSpPr/>
          <p:nvPr/>
        </p:nvGrpSpPr>
        <p:grpSpPr>
          <a:xfrm rot="653219" flipH="1">
            <a:off x="1708530" y="1029249"/>
            <a:ext cx="1403515" cy="2299732"/>
            <a:chOff x="4660005" y="1533167"/>
            <a:chExt cx="638942" cy="3953233"/>
          </a:xfrm>
        </p:grpSpPr>
        <p:sp>
          <p:nvSpPr>
            <p:cNvPr id="141" name="Rectangle 140"/>
            <p:cNvSpPr/>
            <p:nvPr/>
          </p:nvSpPr>
          <p:spPr bwMode="auto">
            <a:xfrm>
              <a:off x="4660005" y="1726056"/>
              <a:ext cx="547413" cy="3636264"/>
            </a:xfrm>
            <a:prstGeom prst="rect">
              <a:avLst/>
            </a:prstGeom>
            <a:solidFill>
              <a:sysClr val="window" lastClr="FFFFFF">
                <a:lumMod val="65000"/>
              </a:sysClr>
            </a:solidFill>
            <a:ln w="9525" cap="flat" cmpd="sng" algn="ctr">
              <a:noFill/>
              <a:prstDash val="solid"/>
              <a:round/>
              <a:headEnd type="none" w="med" len="med"/>
              <a:tailEnd type="none" w="med" len="med"/>
            </a:ln>
            <a:effectLst>
              <a:softEdge rad="127000"/>
            </a:effec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defRPr/>
              </a:pPr>
              <a:endParaRPr lang="en-US" sz="1667" b="1" kern="0" dirty="0">
                <a:solidFill>
                  <a:prstClr val="black"/>
                </a:solidFill>
                <a:latin typeface="+mj-lt"/>
                <a:ea typeface="ＭＳ Ｐゴシック" pitchFamily="-12" charset="-128"/>
                <a:cs typeface="Calibri" panose="020F0502020204030204" pitchFamily="34" charset="0"/>
              </a:endParaRPr>
            </a:p>
          </p:txBody>
        </p:sp>
        <p:sp>
          <p:nvSpPr>
            <p:cNvPr id="142" name="Rectangle 141"/>
            <p:cNvSpPr/>
            <p:nvPr/>
          </p:nvSpPr>
          <p:spPr bwMode="auto">
            <a:xfrm>
              <a:off x="4757927" y="1533167"/>
              <a:ext cx="541020" cy="3953233"/>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defRPr/>
              </a:pPr>
              <a:endParaRPr lang="en-US" sz="1667" b="1" kern="0" dirty="0">
                <a:solidFill>
                  <a:prstClr val="black"/>
                </a:solidFill>
                <a:latin typeface="+mj-lt"/>
                <a:ea typeface="ＭＳ Ｐゴシック" pitchFamily="-12" charset="-128"/>
                <a:cs typeface="Calibri" panose="020F0502020204030204" pitchFamily="34" charset="0"/>
              </a:endParaRPr>
            </a:p>
          </p:txBody>
        </p:sp>
      </p:grpSp>
      <p:grpSp>
        <p:nvGrpSpPr>
          <p:cNvPr id="132" name="Group 131"/>
          <p:cNvGrpSpPr/>
          <p:nvPr/>
        </p:nvGrpSpPr>
        <p:grpSpPr>
          <a:xfrm>
            <a:off x="-11598" y="1751873"/>
            <a:ext cx="3083168" cy="823234"/>
            <a:chOff x="100382" y="1680139"/>
            <a:chExt cx="3699801" cy="987881"/>
          </a:xfrm>
        </p:grpSpPr>
        <p:sp>
          <p:nvSpPr>
            <p:cNvPr id="133" name="Rectangle 132"/>
            <p:cNvSpPr/>
            <p:nvPr/>
          </p:nvSpPr>
          <p:spPr>
            <a:xfrm>
              <a:off x="100382" y="1779785"/>
              <a:ext cx="1991723" cy="88823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134" name="Parallelogram 133"/>
            <p:cNvSpPr/>
            <p:nvPr/>
          </p:nvSpPr>
          <p:spPr>
            <a:xfrm>
              <a:off x="1485927" y="1775895"/>
              <a:ext cx="2314256" cy="884554"/>
            </a:xfrm>
            <a:prstGeom prst="parallelogram">
              <a:avLst>
                <a:gd name="adj" fmla="val 18651"/>
              </a:avLst>
            </a:prstGeom>
            <a:solidFill>
              <a:schemeClr val="accent2"/>
            </a:solidFill>
            <a:ln w="9525" cap="flat" cmpd="sng" algn="ctr">
              <a:noFill/>
              <a:prstDash val="solid"/>
            </a:ln>
            <a:effectLst/>
          </p:spPr>
          <p:txBody>
            <a:bodyPr rtlCol="0" anchor="ctr"/>
            <a:lstStyle/>
            <a:p>
              <a:pPr algn="ctr" defTabSz="761936" fontAlgn="base">
                <a:spcBef>
                  <a:spcPct val="0"/>
                </a:spcBef>
                <a:spcAft>
                  <a:spcPct val="0"/>
                </a:spcAft>
              </a:pPr>
              <a:r>
                <a:rPr lang="en-US" sz="1333" b="1" kern="0" dirty="0">
                  <a:solidFill>
                    <a:prstClr val="white"/>
                  </a:solidFill>
                  <a:ea typeface="ＭＳ Ｐゴシック" pitchFamily="-112" charset="-128"/>
                  <a:cs typeface="Calibri" panose="020F0502020204030204" pitchFamily="34" charset="0"/>
                </a:rPr>
                <a:t>Value adds/</a:t>
              </a:r>
            </a:p>
            <a:p>
              <a:pPr algn="ctr" defTabSz="761936" fontAlgn="base">
                <a:spcBef>
                  <a:spcPct val="0"/>
                </a:spcBef>
                <a:spcAft>
                  <a:spcPct val="0"/>
                </a:spcAft>
              </a:pPr>
              <a:r>
                <a:rPr lang="en-US" sz="1333" b="1" kern="0" dirty="0">
                  <a:solidFill>
                    <a:prstClr val="white"/>
                  </a:solidFill>
                  <a:ea typeface="ＭＳ Ｐゴシック" pitchFamily="-112" charset="-128"/>
                  <a:cs typeface="Calibri" panose="020F0502020204030204" pitchFamily="34" charset="0"/>
                </a:rPr>
                <a:t>Investments</a:t>
              </a:r>
            </a:p>
          </p:txBody>
        </p:sp>
        <p:sp>
          <p:nvSpPr>
            <p:cNvPr id="135" name="Freeform 134"/>
            <p:cNvSpPr/>
            <p:nvPr/>
          </p:nvSpPr>
          <p:spPr>
            <a:xfrm>
              <a:off x="3688265" y="1680139"/>
              <a:ext cx="111918" cy="92075"/>
            </a:xfrm>
            <a:custGeom>
              <a:avLst/>
              <a:gdLst>
                <a:gd name="connsiteX0" fmla="*/ 12700 w 107950"/>
                <a:gd name="connsiteY0" fmla="*/ 0 h 92075"/>
                <a:gd name="connsiteX1" fmla="*/ 0 w 107950"/>
                <a:gd name="connsiteY1" fmla="*/ 92075 h 92075"/>
                <a:gd name="connsiteX2" fmla="*/ 107950 w 107950"/>
                <a:gd name="connsiteY2" fmla="*/ 88900 h 92075"/>
                <a:gd name="connsiteX3" fmla="*/ 12700 w 107950"/>
                <a:gd name="connsiteY3" fmla="*/ 0 h 92075"/>
                <a:gd name="connsiteX0" fmla="*/ 12700 w 112713"/>
                <a:gd name="connsiteY0" fmla="*/ 0 h 93662"/>
                <a:gd name="connsiteX1" fmla="*/ 0 w 112713"/>
                <a:gd name="connsiteY1" fmla="*/ 92075 h 93662"/>
                <a:gd name="connsiteX2" fmla="*/ 112713 w 112713"/>
                <a:gd name="connsiteY2" fmla="*/ 93662 h 93662"/>
                <a:gd name="connsiteX3" fmla="*/ 12700 w 112713"/>
                <a:gd name="connsiteY3" fmla="*/ 0 h 93662"/>
                <a:gd name="connsiteX0" fmla="*/ 12700 w 115094"/>
                <a:gd name="connsiteY0" fmla="*/ 0 h 92075"/>
                <a:gd name="connsiteX1" fmla="*/ 0 w 115094"/>
                <a:gd name="connsiteY1" fmla="*/ 92075 h 92075"/>
                <a:gd name="connsiteX2" fmla="*/ 115094 w 115094"/>
                <a:gd name="connsiteY2" fmla="*/ 91281 h 92075"/>
                <a:gd name="connsiteX3" fmla="*/ 12700 w 115094"/>
                <a:gd name="connsiteY3" fmla="*/ 0 h 92075"/>
              </a:gdLst>
              <a:ahLst/>
              <a:cxnLst>
                <a:cxn ang="0">
                  <a:pos x="connsiteX0" y="connsiteY0"/>
                </a:cxn>
                <a:cxn ang="0">
                  <a:pos x="connsiteX1" y="connsiteY1"/>
                </a:cxn>
                <a:cxn ang="0">
                  <a:pos x="connsiteX2" y="connsiteY2"/>
                </a:cxn>
                <a:cxn ang="0">
                  <a:pos x="connsiteX3" y="connsiteY3"/>
                </a:cxn>
              </a:cxnLst>
              <a:rect l="l" t="t" r="r" b="b"/>
              <a:pathLst>
                <a:path w="115094" h="92075">
                  <a:moveTo>
                    <a:pt x="12700" y="0"/>
                  </a:moveTo>
                  <a:lnTo>
                    <a:pt x="0" y="92075"/>
                  </a:lnTo>
                  <a:lnTo>
                    <a:pt x="115094" y="91281"/>
                  </a:lnTo>
                  <a:lnTo>
                    <a:pt x="12700" y="0"/>
                  </a:lnTo>
                  <a:close/>
                </a:path>
              </a:pathLst>
            </a:custGeom>
            <a:solidFill>
              <a:schemeClr val="accent2">
                <a:lumMod val="75000"/>
              </a:schemeClr>
            </a:solidFill>
            <a:ln w="9525" cap="flat" cmpd="sng" algn="ctr">
              <a:noFill/>
              <a:prstDash val="solid"/>
            </a:ln>
            <a:effectLst/>
          </p:spPr>
          <p:txBody>
            <a:bodyPr rtlCol="0" anchor="ctr"/>
            <a:lstStyle/>
            <a:p>
              <a:pPr algn="ctr" defTabSz="380985">
                <a:defRPr/>
              </a:pPr>
              <a:endParaRPr lang="en-US" sz="1333" kern="0" dirty="0">
                <a:solidFill>
                  <a:prstClr val="white"/>
                </a:solidFill>
                <a:latin typeface="+mj-lt"/>
                <a:cs typeface="Calibri" panose="020F0502020204030204" pitchFamily="34" charset="0"/>
              </a:endParaRPr>
            </a:p>
          </p:txBody>
        </p:sp>
        <p:pic>
          <p:nvPicPr>
            <p:cNvPr id="136" name="Picture 135"/>
            <p:cNvPicPr>
              <a:picLocks noChangeAspect="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626498" y="1861029"/>
              <a:ext cx="387538" cy="677051"/>
            </a:xfrm>
            <a:prstGeom prst="rect">
              <a:avLst/>
            </a:prstGeom>
            <a:noFill/>
            <a:ln>
              <a:noFill/>
            </a:ln>
          </p:spPr>
        </p:pic>
      </p:grpSp>
      <p:sp>
        <p:nvSpPr>
          <p:cNvPr id="143" name="Rectangle 142"/>
          <p:cNvSpPr/>
          <p:nvPr/>
        </p:nvSpPr>
        <p:spPr>
          <a:xfrm>
            <a:off x="-11598" y="4064888"/>
            <a:ext cx="1475856" cy="74019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144" name="Parallelogram 143"/>
          <p:cNvSpPr/>
          <p:nvPr/>
        </p:nvSpPr>
        <p:spPr>
          <a:xfrm>
            <a:off x="844774" y="4066421"/>
            <a:ext cx="1894443" cy="737128"/>
          </a:xfrm>
          <a:prstGeom prst="parallelogram">
            <a:avLst>
              <a:gd name="adj" fmla="val 18651"/>
            </a:avLst>
          </a:prstGeom>
          <a:solidFill>
            <a:srgbClr val="00B0F0"/>
          </a:solidFill>
          <a:ln w="9525" cap="flat" cmpd="sng" algn="ctr">
            <a:noFill/>
            <a:prstDash val="solid"/>
          </a:ln>
          <a:effectLst/>
        </p:spPr>
        <p:txBody>
          <a:bodyPr rtlCol="0" anchor="ctr"/>
          <a:lstStyle/>
          <a:p>
            <a:pPr algn="ctr" defTabSz="761950" fontAlgn="base">
              <a:spcBef>
                <a:spcPct val="0"/>
              </a:spcBef>
              <a:spcAft>
                <a:spcPct val="0"/>
              </a:spcAft>
            </a:pPr>
            <a:r>
              <a:rPr lang="en-US" sz="1333" b="1" kern="0" dirty="0">
                <a:solidFill>
                  <a:prstClr val="white"/>
                </a:solidFill>
                <a:ea typeface="ＭＳ Ｐゴシック" pitchFamily="-112" charset="-128"/>
                <a:cs typeface="Calibri" panose="020F0502020204030204" pitchFamily="34" charset="0"/>
              </a:rPr>
              <a:t>Challenges Faced</a:t>
            </a:r>
          </a:p>
        </p:txBody>
      </p:sp>
      <p:grpSp>
        <p:nvGrpSpPr>
          <p:cNvPr id="145" name="Group 144"/>
          <p:cNvGrpSpPr/>
          <p:nvPr/>
        </p:nvGrpSpPr>
        <p:grpSpPr>
          <a:xfrm>
            <a:off x="197588" y="4192036"/>
            <a:ext cx="635925" cy="485899"/>
            <a:chOff x="179956" y="4124503"/>
            <a:chExt cx="763110" cy="583079"/>
          </a:xfrm>
        </p:grpSpPr>
        <p:pic>
          <p:nvPicPr>
            <p:cNvPr id="146" name="Picture 2" descr="https://cdn2.iconfinder.com/data/icons/windows-8-metro-style/512/file.png"/>
            <p:cNvPicPr>
              <a:picLocks noChangeAspect="1" noChangeArrowheads="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9956" y="4124503"/>
              <a:ext cx="583079" cy="583079"/>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4" descr="https://cdn2.iconfinder.com/data/icons/windows-8-metro-style/512/pencil.png"/>
            <p:cNvPicPr>
              <a:picLocks noChangeAspect="1" noChangeArrowheads="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8253" y="4178094"/>
              <a:ext cx="404813" cy="404813"/>
            </a:xfrm>
            <a:prstGeom prst="rect">
              <a:avLst/>
            </a:prstGeom>
            <a:noFill/>
            <a:extLst>
              <a:ext uri="{909E8E84-426E-40DD-AFC4-6F175D3DCCD1}">
                <a14:hiddenFill xmlns:a14="http://schemas.microsoft.com/office/drawing/2010/main">
                  <a:solidFill>
                    <a:srgbClr val="FFFFFF"/>
                  </a:solidFill>
                </a14:hiddenFill>
              </a:ext>
            </a:extLst>
          </p:spPr>
        </p:pic>
      </p:grpSp>
      <p:sp>
        <p:nvSpPr>
          <p:cNvPr id="151" name="TextBox 150"/>
          <p:cNvSpPr txBox="1"/>
          <p:nvPr/>
        </p:nvSpPr>
        <p:spPr>
          <a:xfrm>
            <a:off x="3093872" y="1580566"/>
            <a:ext cx="3175000" cy="1606017"/>
          </a:xfrm>
          <a:prstGeom prst="rect">
            <a:avLst/>
          </a:prstGeom>
          <a:noFill/>
        </p:spPr>
        <p:txBody>
          <a:bodyPr wrap="square" rtlCol="0">
            <a:spAutoFit/>
          </a:bodyPr>
          <a:lstStyle/>
          <a:p>
            <a:pPr marL="152394" lvl="1" indent="-152394">
              <a:spcBef>
                <a:spcPts val="500"/>
              </a:spcBef>
              <a:spcAft>
                <a:spcPts val="500"/>
              </a:spcAft>
              <a:buFont typeface="Wingdings" panose="05000000000000000000" pitchFamily="2" charset="2"/>
              <a:buChar char="§"/>
            </a:pPr>
            <a:r>
              <a:rPr lang="en-US" sz="1167" b="0" dirty="0" smtClean="0">
                <a:cs typeface="Calibri" panose="020F0502020204030204" pitchFamily="34" charset="0"/>
              </a:rPr>
              <a:t>The input files are subjected to some DQ validation to check if the files are in order.</a:t>
            </a:r>
          </a:p>
          <a:p>
            <a:pPr marL="152394" lvl="1" indent="-152394">
              <a:spcBef>
                <a:spcPts val="500"/>
              </a:spcBef>
              <a:spcAft>
                <a:spcPts val="500"/>
              </a:spcAft>
              <a:buFont typeface="Wingdings" panose="05000000000000000000" pitchFamily="2" charset="2"/>
              <a:buChar char="§"/>
            </a:pPr>
            <a:r>
              <a:rPr lang="en-US" sz="1167" b="0" dirty="0" smtClean="0">
                <a:cs typeface="Calibri" panose="020F0502020204030204" pitchFamily="34" charset="0"/>
              </a:rPr>
              <a:t>30+rudimentary validation rules are identified.</a:t>
            </a:r>
          </a:p>
          <a:p>
            <a:pPr marL="152394" lvl="1" indent="-152394">
              <a:spcBef>
                <a:spcPts val="500"/>
              </a:spcBef>
              <a:spcAft>
                <a:spcPts val="500"/>
              </a:spcAft>
              <a:buFont typeface="Wingdings" panose="05000000000000000000" pitchFamily="2" charset="2"/>
              <a:buChar char="§"/>
            </a:pPr>
            <a:r>
              <a:rPr lang="en-US" sz="1167" b="0" dirty="0" smtClean="0">
                <a:cs typeface="Calibri" panose="020F0502020204030204" pitchFamily="34" charset="0"/>
              </a:rPr>
              <a:t>Some mechanical task of generating the .csv files are automated though IDQ saving 40% of the file generation effort.</a:t>
            </a:r>
            <a:endParaRPr lang="en-US" sz="1167" b="0" dirty="0">
              <a:cs typeface="Calibri" panose="020F0502020204030204" pitchFamily="34" charset="0"/>
            </a:endParaRPr>
          </a:p>
        </p:txBody>
      </p:sp>
      <p:sp>
        <p:nvSpPr>
          <p:cNvPr id="152" name="TextBox 151"/>
          <p:cNvSpPr txBox="1"/>
          <p:nvPr/>
        </p:nvSpPr>
        <p:spPr>
          <a:xfrm>
            <a:off x="2896519" y="3942778"/>
            <a:ext cx="3175000" cy="2273058"/>
          </a:xfrm>
          <a:prstGeom prst="rect">
            <a:avLst/>
          </a:prstGeom>
          <a:noFill/>
        </p:spPr>
        <p:txBody>
          <a:bodyPr wrap="square" rtlCol="0">
            <a:spAutoFit/>
          </a:bodyPr>
          <a:lstStyle/>
          <a:p>
            <a:pPr marL="152394" lvl="1" indent="-152394">
              <a:spcBef>
                <a:spcPts val="500"/>
              </a:spcBef>
              <a:spcAft>
                <a:spcPts val="500"/>
              </a:spcAft>
              <a:buFont typeface="Wingdings" panose="05000000000000000000" pitchFamily="2" charset="2"/>
              <a:buChar char="§"/>
            </a:pPr>
            <a:r>
              <a:rPr lang="en-US" sz="1167" b="0" dirty="0" smtClean="0">
                <a:cs typeface="Calibri" panose="020F0502020204030204" pitchFamily="34" charset="0"/>
              </a:rPr>
              <a:t>Initially all development was done manually including the .csv generation that took a lot of effort.</a:t>
            </a:r>
          </a:p>
          <a:p>
            <a:pPr marL="152394" lvl="1" indent="-152394">
              <a:spcBef>
                <a:spcPts val="500"/>
              </a:spcBef>
              <a:spcAft>
                <a:spcPts val="500"/>
              </a:spcAft>
              <a:buFont typeface="Wingdings" panose="05000000000000000000" pitchFamily="2" charset="2"/>
              <a:buChar char="§"/>
            </a:pPr>
            <a:r>
              <a:rPr lang="en-US" sz="1167" b="0" dirty="0" smtClean="0">
                <a:cs typeface="Calibri" panose="020F0502020204030204" pitchFamily="34" charset="0"/>
              </a:rPr>
              <a:t>Great time was invested to develop the automation using IDQ.</a:t>
            </a:r>
          </a:p>
          <a:p>
            <a:pPr marL="152394" lvl="1" indent="-152394">
              <a:spcBef>
                <a:spcPts val="500"/>
              </a:spcBef>
              <a:spcAft>
                <a:spcPts val="500"/>
              </a:spcAft>
              <a:buFont typeface="Wingdings" panose="05000000000000000000" pitchFamily="2" charset="2"/>
              <a:buChar char="§"/>
            </a:pPr>
            <a:r>
              <a:rPr lang="en-US" sz="1167" b="0" dirty="0" smtClean="0">
                <a:cs typeface="Calibri" panose="020F0502020204030204" pitchFamily="34" charset="0"/>
              </a:rPr>
              <a:t>The glossary updation was followed by a step of updation the same in IMM.</a:t>
            </a:r>
          </a:p>
          <a:p>
            <a:pPr marL="152394" lvl="1" indent="-152394">
              <a:spcBef>
                <a:spcPts val="500"/>
              </a:spcBef>
              <a:spcAft>
                <a:spcPts val="500"/>
              </a:spcAft>
              <a:buFont typeface="Wingdings" panose="05000000000000000000" pitchFamily="2" charset="2"/>
              <a:buChar char="§"/>
            </a:pPr>
            <a:r>
              <a:rPr lang="en-US" sz="1167" b="0" dirty="0" smtClean="0">
                <a:cs typeface="Calibri" panose="020F0502020204030204" pitchFamily="34" charset="0"/>
              </a:rPr>
              <a:t>Multiple iteration of the linage and Insight files came which lead to multiple iteration in processing.</a:t>
            </a:r>
            <a:endParaRPr lang="en-US" sz="1167" b="0" dirty="0">
              <a:cs typeface="Calibri" panose="020F0502020204030204" pitchFamily="34" charset="0"/>
            </a:endParaRPr>
          </a:p>
        </p:txBody>
      </p:sp>
      <p:cxnSp>
        <p:nvCxnSpPr>
          <p:cNvPr id="153" name="Straight Connector 152"/>
          <p:cNvCxnSpPr/>
          <p:nvPr/>
        </p:nvCxnSpPr>
        <p:spPr bwMode="auto">
          <a:xfrm>
            <a:off x="2978305" y="3717032"/>
            <a:ext cx="3126031" cy="0"/>
          </a:xfrm>
          <a:prstGeom prst="line">
            <a:avLst/>
          </a:prstGeom>
          <a:solidFill>
            <a:srgbClr val="63AFE5"/>
          </a:solidFill>
          <a:ln w="9525" cap="flat" cmpd="sng" algn="ctr">
            <a:solidFill>
              <a:schemeClr val="bg1">
                <a:lumMod val="75000"/>
              </a:schemeClr>
            </a:solidFill>
            <a:prstDash val="solid"/>
            <a:round/>
            <a:headEnd type="none" w="med" len="med"/>
            <a:tailEnd type="none" w="med" len="med"/>
          </a:ln>
          <a:effectLst/>
        </p:spPr>
      </p:cxnSp>
      <p:cxnSp>
        <p:nvCxnSpPr>
          <p:cNvPr id="154" name="Straight Connector 153"/>
          <p:cNvCxnSpPr/>
          <p:nvPr/>
        </p:nvCxnSpPr>
        <p:spPr bwMode="auto">
          <a:xfrm flipV="1">
            <a:off x="6456040" y="1492174"/>
            <a:ext cx="0" cy="4474517"/>
          </a:xfrm>
          <a:prstGeom prst="line">
            <a:avLst/>
          </a:prstGeom>
          <a:solidFill>
            <a:srgbClr val="63AFE5"/>
          </a:solidFill>
          <a:ln w="9525" cap="flat" cmpd="sng" algn="ctr">
            <a:solidFill>
              <a:schemeClr val="bg1">
                <a:lumMod val="75000"/>
              </a:schemeClr>
            </a:solidFill>
            <a:prstDash val="solid"/>
            <a:round/>
            <a:headEnd type="none" w="med" len="med"/>
            <a:tailEnd type="none" w="med" len="med"/>
          </a:ln>
          <a:effectLst/>
        </p:spPr>
      </p:cxnSp>
      <p:pic>
        <p:nvPicPr>
          <p:cNvPr id="155" name="Picture 154"/>
          <p:cNvPicPr>
            <a:picLocks noChangeAspect="1"/>
          </p:cNvPicPr>
          <p:nvPr/>
        </p:nvPicPr>
        <p:blipFill rotWithShape="1">
          <a:blip r:embed="rId7" cstate="print">
            <a:duotone>
              <a:schemeClr val="accent2">
                <a:shade val="45000"/>
                <a:satMod val="135000"/>
              </a:schemeClr>
              <a:prstClr val="white"/>
            </a:duotone>
            <a:extLst>
              <a:ext uri="{28A0092B-C50C-407E-A947-70E740481C1C}">
                <a14:useLocalDpi xmlns:a14="http://schemas.microsoft.com/office/drawing/2010/main" val="0"/>
              </a:ext>
            </a:extLst>
          </a:blip>
          <a:srcRect l="34497" r="15387"/>
          <a:stretch/>
        </p:blipFill>
        <p:spPr>
          <a:xfrm>
            <a:off x="7668345" y="745340"/>
            <a:ext cx="669869" cy="504157"/>
          </a:xfrm>
          <a:prstGeom prst="rect">
            <a:avLst/>
          </a:prstGeom>
        </p:spPr>
      </p:pic>
      <p:sp>
        <p:nvSpPr>
          <p:cNvPr id="156" name="Rectangle 155"/>
          <p:cNvSpPr/>
          <p:nvPr/>
        </p:nvSpPr>
        <p:spPr>
          <a:xfrm>
            <a:off x="8347262" y="865511"/>
            <a:ext cx="2121094" cy="400110"/>
          </a:xfrm>
          <a:prstGeom prst="rect">
            <a:avLst/>
          </a:prstGeom>
        </p:spPr>
        <p:txBody>
          <a:bodyPr wrap="none">
            <a:spAutoFit/>
          </a:bodyPr>
          <a:lstStyle/>
          <a:p>
            <a:pPr algn="ctr" defTabSz="380985" eaLnBrk="0" hangingPunct="0"/>
            <a:r>
              <a:rPr lang="en-US" sz="2000" b="1" dirty="0">
                <a:solidFill>
                  <a:schemeClr val="accent2"/>
                </a:solidFill>
                <a:effectLst>
                  <a:outerShdw blurRad="63500" sx="102000" sy="102000" algn="ctr" rotWithShape="0">
                    <a:prstClr val="white">
                      <a:alpha val="40000"/>
                    </a:prstClr>
                  </a:outerShdw>
                </a:effectLst>
                <a:latin typeface="+mj-lt"/>
                <a:cs typeface="Calibri" panose="020F0502020204030204" pitchFamily="34" charset="0"/>
              </a:rPr>
              <a:t>Solution Details</a:t>
            </a:r>
          </a:p>
        </p:txBody>
      </p:sp>
      <p:sp>
        <p:nvSpPr>
          <p:cNvPr id="157" name="TextBox 156"/>
          <p:cNvSpPr txBox="1"/>
          <p:nvPr/>
        </p:nvSpPr>
        <p:spPr>
          <a:xfrm>
            <a:off x="6569703" y="1336658"/>
            <a:ext cx="3175000" cy="271934"/>
          </a:xfrm>
          <a:prstGeom prst="rect">
            <a:avLst/>
          </a:prstGeom>
          <a:noFill/>
        </p:spPr>
        <p:txBody>
          <a:bodyPr wrap="square" rtlCol="0">
            <a:spAutoFit/>
          </a:bodyPr>
          <a:lstStyle/>
          <a:p>
            <a:pPr marL="152394" lvl="1" indent="-152394">
              <a:spcBef>
                <a:spcPts val="500"/>
              </a:spcBef>
              <a:spcAft>
                <a:spcPts val="500"/>
              </a:spcAft>
              <a:buFont typeface="Wingdings" panose="05000000000000000000" pitchFamily="2" charset="2"/>
              <a:buChar char="§"/>
            </a:pPr>
            <a:r>
              <a:rPr lang="en-US" sz="1167" b="0" dirty="0" smtClean="0">
                <a:cs typeface="Calibri" panose="020F0502020204030204" pitchFamily="34" charset="0"/>
              </a:rPr>
              <a:t>Solution Architecture</a:t>
            </a:r>
            <a:endParaRPr lang="en-US" sz="1167" b="0" dirty="0">
              <a:cs typeface="Calibri" panose="020F0502020204030204" pitchFamily="34" charset="0"/>
            </a:endParaRPr>
          </a:p>
        </p:txBody>
      </p:sp>
      <p:cxnSp>
        <p:nvCxnSpPr>
          <p:cNvPr id="159" name="Straight Connector 158"/>
          <p:cNvCxnSpPr/>
          <p:nvPr/>
        </p:nvCxnSpPr>
        <p:spPr bwMode="auto">
          <a:xfrm>
            <a:off x="6569703" y="3431215"/>
            <a:ext cx="5253998" cy="0"/>
          </a:xfrm>
          <a:prstGeom prst="line">
            <a:avLst/>
          </a:prstGeom>
          <a:solidFill>
            <a:srgbClr val="63AFE5"/>
          </a:solidFill>
          <a:ln w="9525" cap="flat" cmpd="sng" algn="ctr">
            <a:solidFill>
              <a:schemeClr val="bg1">
                <a:lumMod val="75000"/>
              </a:schemeClr>
            </a:solidFill>
            <a:prstDash val="solid"/>
            <a:round/>
            <a:headEnd type="none" w="med" len="med"/>
            <a:tailEnd type="none" w="med" len="med"/>
          </a:ln>
          <a:effectLst/>
        </p:spPr>
      </p:cxnSp>
      <p:sp>
        <p:nvSpPr>
          <p:cNvPr id="160" name="TextBox 159"/>
          <p:cNvSpPr txBox="1"/>
          <p:nvPr/>
        </p:nvSpPr>
        <p:spPr>
          <a:xfrm>
            <a:off x="6816178" y="3740997"/>
            <a:ext cx="4711700" cy="2734916"/>
          </a:xfrm>
          <a:prstGeom prst="rect">
            <a:avLst/>
          </a:prstGeom>
          <a:noFill/>
        </p:spPr>
        <p:txBody>
          <a:bodyPr wrap="square" rtlCol="0">
            <a:spAutoFit/>
          </a:bodyPr>
          <a:lstStyle/>
          <a:p>
            <a:pPr>
              <a:spcBef>
                <a:spcPts val="167"/>
              </a:spcBef>
              <a:spcAft>
                <a:spcPts val="167"/>
              </a:spcAft>
            </a:pPr>
            <a:r>
              <a:rPr lang="en-US" sz="1167" b="0" dirty="0">
                <a:cs typeface="Calibri" panose="020F0502020204030204" pitchFamily="34" charset="0"/>
              </a:rPr>
              <a:t>Solution </a:t>
            </a:r>
            <a:r>
              <a:rPr lang="en-US" sz="1167" b="0" dirty="0" smtClean="0">
                <a:cs typeface="Calibri" panose="020F0502020204030204" pitchFamily="34" charset="0"/>
              </a:rPr>
              <a:t>Description</a:t>
            </a:r>
          </a:p>
          <a:p>
            <a:pPr marL="152394" indent="-152394">
              <a:spcBef>
                <a:spcPts val="167"/>
              </a:spcBef>
              <a:spcAft>
                <a:spcPts val="167"/>
              </a:spcAft>
              <a:buFont typeface="Wingdings" panose="05000000000000000000" pitchFamily="2" charset="2"/>
              <a:buChar char="§"/>
            </a:pPr>
            <a:r>
              <a:rPr lang="en-US" sz="1167" b="0" dirty="0" smtClean="0">
                <a:cs typeface="Calibri" panose="020F0502020204030204" pitchFamily="34" charset="0"/>
              </a:rPr>
              <a:t>The incoming files are run through some DQ rules for validation.</a:t>
            </a:r>
          </a:p>
          <a:p>
            <a:pPr marL="152394" indent="-152394">
              <a:spcBef>
                <a:spcPts val="167"/>
              </a:spcBef>
              <a:spcAft>
                <a:spcPts val="167"/>
              </a:spcAft>
              <a:buFont typeface="Wingdings" panose="05000000000000000000" pitchFamily="2" charset="2"/>
              <a:buChar char="§"/>
            </a:pPr>
            <a:r>
              <a:rPr lang="en-US" sz="1167" b="0" dirty="0" smtClean="0">
                <a:cs typeface="Calibri" panose="020F0502020204030204" pitchFamily="34" charset="0"/>
              </a:rPr>
              <a:t>If validated the files are used to generate .csv files (using IDQ) to be loaded in custom metadata model.</a:t>
            </a:r>
          </a:p>
          <a:p>
            <a:pPr marL="152394" indent="-152394">
              <a:spcBef>
                <a:spcPts val="167"/>
              </a:spcBef>
              <a:spcAft>
                <a:spcPts val="167"/>
              </a:spcAft>
              <a:buFont typeface="Wingdings" panose="05000000000000000000" pitchFamily="2" charset="2"/>
              <a:buChar char="§"/>
            </a:pPr>
            <a:r>
              <a:rPr lang="en-US" sz="1167" b="0" dirty="0" smtClean="0">
                <a:cs typeface="Calibri" panose="020F0502020204030204" pitchFamily="34" charset="0"/>
              </a:rPr>
              <a:t>Enumerated Link files are also generated (using IDQ) and uploaded to the respective load which would be used to link the metadata artifacts with other glossary artifacts or other custom metadata load objects.</a:t>
            </a:r>
          </a:p>
          <a:p>
            <a:pPr marL="152394" indent="-152394">
              <a:spcBef>
                <a:spcPts val="167"/>
              </a:spcBef>
              <a:spcAft>
                <a:spcPts val="167"/>
              </a:spcAft>
              <a:buFont typeface="Wingdings" panose="05000000000000000000" pitchFamily="2" charset="2"/>
              <a:buChar char="§"/>
            </a:pPr>
            <a:r>
              <a:rPr lang="en-US" sz="1167" b="0" dirty="0" smtClean="0">
                <a:cs typeface="Calibri" panose="020F0502020204030204" pitchFamily="34" charset="0"/>
              </a:rPr>
              <a:t>The glossaries are updated using the latest lineage file if required.</a:t>
            </a:r>
          </a:p>
          <a:p>
            <a:pPr marL="152394" indent="-152394">
              <a:spcBef>
                <a:spcPts val="167"/>
              </a:spcBef>
              <a:spcAft>
                <a:spcPts val="167"/>
              </a:spcAft>
              <a:buFont typeface="Wingdings" panose="05000000000000000000" pitchFamily="2" charset="2"/>
              <a:buChar char="§"/>
            </a:pPr>
            <a:r>
              <a:rPr lang="en-US" sz="1167" b="0" dirty="0" smtClean="0">
                <a:cs typeface="Calibri" panose="020F0502020204030204" pitchFamily="34" charset="0"/>
              </a:rPr>
              <a:t>All the links in glossary and custom metadata load are engaged so </a:t>
            </a:r>
            <a:r>
              <a:rPr lang="en-US" sz="1167" b="0" dirty="0">
                <a:cs typeface="Calibri" panose="020F0502020204030204" pitchFamily="34" charset="0"/>
              </a:rPr>
              <a:t>that </a:t>
            </a:r>
            <a:r>
              <a:rPr lang="en-US" sz="1167" b="0" dirty="0" smtClean="0">
                <a:cs typeface="Calibri" panose="020F0502020204030204" pitchFamily="34" charset="0"/>
              </a:rPr>
              <a:t>the linking metadata </a:t>
            </a:r>
            <a:r>
              <a:rPr lang="en-US" sz="1167" b="0" dirty="0">
                <a:cs typeface="Calibri" panose="020F0502020204030204" pitchFamily="34" charset="0"/>
              </a:rPr>
              <a:t>artifacts with other glossary artifacts or other custom metadata load </a:t>
            </a:r>
            <a:r>
              <a:rPr lang="en-US" sz="1167" b="0" dirty="0" smtClean="0">
                <a:cs typeface="Calibri" panose="020F0502020204030204" pitchFamily="34" charset="0"/>
              </a:rPr>
              <a:t>objects are done.</a:t>
            </a:r>
            <a:endParaRPr lang="en-US" sz="1167" b="0" dirty="0">
              <a:cs typeface="Calibri" panose="020F0502020204030204" pitchFamily="34" charset="0"/>
            </a:endParaRPr>
          </a:p>
          <a:p>
            <a:pPr marL="152394" indent="-152394">
              <a:spcBef>
                <a:spcPts val="167"/>
              </a:spcBef>
              <a:spcAft>
                <a:spcPts val="167"/>
              </a:spcAft>
              <a:buFont typeface="Wingdings" panose="05000000000000000000" pitchFamily="2" charset="2"/>
              <a:buChar char="§"/>
            </a:pPr>
            <a:endParaRPr lang="en-US" sz="1167" b="0" dirty="0" smtClean="0">
              <a:cs typeface="Calibri" panose="020F0502020204030204" pitchFamily="34" charset="0"/>
            </a:endParaRPr>
          </a:p>
        </p:txBody>
      </p:sp>
      <p:pic>
        <p:nvPicPr>
          <p:cNvPr id="3" name="Picture 2"/>
          <p:cNvPicPr>
            <a:picLocks/>
          </p:cNvPicPr>
          <p:nvPr/>
        </p:nvPicPr>
        <p:blipFill>
          <a:blip r:embed="rId8" r:link="rId9">
            <a:extLst>
              <a:ext uri="{28A0092B-C50C-407E-A947-70E740481C1C}">
                <a14:useLocalDpi xmlns:a14="http://schemas.microsoft.com/office/drawing/2010/main" val="0"/>
              </a:ext>
            </a:extLst>
          </a:blip>
          <a:stretch>
            <a:fillRect/>
          </a:stretch>
        </p:blipFill>
        <p:spPr>
          <a:xfrm>
            <a:off x="10200456" y="6426492"/>
            <a:ext cx="1985708" cy="432503"/>
          </a:xfrm>
          <a:prstGeom prst="rect">
            <a:avLst/>
          </a:prstGeom>
        </p:spPr>
      </p:pic>
      <p:pic>
        <p:nvPicPr>
          <p:cNvPr id="4" name="Picture 3"/>
          <p:cNvPicPr>
            <a:picLocks noChangeAspect="1"/>
          </p:cNvPicPr>
          <p:nvPr/>
        </p:nvPicPr>
        <p:blipFill>
          <a:blip r:embed="rId10"/>
          <a:stretch>
            <a:fillRect/>
          </a:stretch>
        </p:blipFill>
        <p:spPr>
          <a:xfrm>
            <a:off x="6718182" y="1725002"/>
            <a:ext cx="4907691" cy="1535740"/>
          </a:xfrm>
          <a:prstGeom prst="rect">
            <a:avLst/>
          </a:prstGeom>
          <a:ln>
            <a:solidFill>
              <a:schemeClr val="tx1"/>
            </a:solidFill>
          </a:ln>
        </p:spPr>
      </p:pic>
    </p:spTree>
    <p:extLst>
      <p:ext uri="{BB962C8B-B14F-4D97-AF65-F5344CB8AC3E}">
        <p14:creationId xmlns:p14="http://schemas.microsoft.com/office/powerpoint/2010/main" val="1868394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5_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14699</TotalTime>
  <Words>577</Words>
  <Application>Microsoft Office PowerPoint</Application>
  <PresentationFormat>Widescreen</PresentationFormat>
  <Paragraphs>46</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ＭＳ Ｐゴシック</vt:lpstr>
      <vt:lpstr>Arial</vt:lpstr>
      <vt:lpstr>Calibri</vt:lpstr>
      <vt:lpstr>Wingdings</vt:lpstr>
      <vt:lpstr>5_Office Theme</vt:lpstr>
      <vt:lpstr>MetLife CSC Disability Metadata</vt:lpstr>
      <vt:lpstr>MetLife CSC Disability Metadata</vt:lpstr>
    </vt:vector>
  </TitlesOfParts>
  <Company>뿿배᠜��뿿촄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Good Practices</dc:title>
  <dc:creator>Randall Hensley</dc:creator>
  <cp:lastModifiedBy>Saha, Saikat (Cognizant)</cp:lastModifiedBy>
  <cp:revision>2096</cp:revision>
  <cp:lastPrinted>2014-04-15T04:56:03Z</cp:lastPrinted>
  <dcterms:created xsi:type="dcterms:W3CDTF">2010-09-13T14:16:27Z</dcterms:created>
  <dcterms:modified xsi:type="dcterms:W3CDTF">2018-03-27T11:18:46Z</dcterms:modified>
</cp:coreProperties>
</file>