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3FA0-9A80-4AEA-903D-9713D0F9FC5B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18768-BCE2-4D3B-91CF-ACB8B8EE4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0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18768-BCE2-4D3B-91CF-ACB8B8EE45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8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18768-BCE2-4D3B-91CF-ACB8B8EE45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4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18768-BCE2-4D3B-91CF-ACB8B8EE45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8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5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7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2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0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4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9078-894E-4B61-B45D-07E938C5371E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A36C-529A-43A1-A2E9-70C5B7BE0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0173-C889-4DA9-A890-A3CF0218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74" y="69574"/>
            <a:ext cx="12122426" cy="678842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6D590921-B207-44EB-B02F-B50546A3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578" y="3587712"/>
            <a:ext cx="4225482" cy="1405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C4CE6-C4F0-4843-833B-85DB2BE65504}"/>
              </a:ext>
            </a:extLst>
          </p:cNvPr>
          <p:cNvSpPr/>
          <p:nvPr/>
        </p:nvSpPr>
        <p:spPr>
          <a:xfrm>
            <a:off x="6241774" y="22860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A11CE-ABAC-4DA9-BDEC-3938ED7E24DF}"/>
              </a:ext>
            </a:extLst>
          </p:cNvPr>
          <p:cNvSpPr/>
          <p:nvPr/>
        </p:nvSpPr>
        <p:spPr>
          <a:xfrm>
            <a:off x="4816831" y="140202"/>
            <a:ext cx="3535349" cy="650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1FF39-9E2B-41F4-AC2D-71431E0EE1FA}"/>
              </a:ext>
            </a:extLst>
          </p:cNvPr>
          <p:cNvSpPr/>
          <p:nvPr/>
        </p:nvSpPr>
        <p:spPr>
          <a:xfrm flipH="1">
            <a:off x="8451740" y="106939"/>
            <a:ext cx="3454966" cy="650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B4B4-7F9D-4646-B5A1-4211D60D2D40}"/>
              </a:ext>
            </a:extLst>
          </p:cNvPr>
          <p:cNvSpPr txBox="1"/>
          <p:nvPr/>
        </p:nvSpPr>
        <p:spPr>
          <a:xfrm>
            <a:off x="294862" y="184868"/>
            <a:ext cx="48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of Average Daily Rate and Lead Time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CA6AA-CC0E-4966-B7B8-33CDF142D292}"/>
              </a:ext>
            </a:extLst>
          </p:cNvPr>
          <p:cNvSpPr/>
          <p:nvPr/>
        </p:nvSpPr>
        <p:spPr>
          <a:xfrm>
            <a:off x="1081424" y="871716"/>
            <a:ext cx="5160349" cy="1814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44ACC-4C93-4F05-A117-88F083965AC3}"/>
              </a:ext>
            </a:extLst>
          </p:cNvPr>
          <p:cNvSpPr/>
          <p:nvPr/>
        </p:nvSpPr>
        <p:spPr>
          <a:xfrm>
            <a:off x="6327916" y="4982295"/>
            <a:ext cx="5569220" cy="1819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5141A-7534-4BDE-8AC8-E5EDDEDED850}"/>
              </a:ext>
            </a:extLst>
          </p:cNvPr>
          <p:cNvSpPr/>
          <p:nvPr/>
        </p:nvSpPr>
        <p:spPr>
          <a:xfrm>
            <a:off x="7007087" y="2877090"/>
            <a:ext cx="4890049" cy="20489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39147-0B47-44B1-8DC8-B1CEE94999CF}"/>
              </a:ext>
            </a:extLst>
          </p:cNvPr>
          <p:cNvSpPr/>
          <p:nvPr/>
        </p:nvSpPr>
        <p:spPr>
          <a:xfrm>
            <a:off x="6287493" y="871716"/>
            <a:ext cx="5619213" cy="1966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53CAE-A6BB-4222-B326-3C0CE70C5157}"/>
              </a:ext>
            </a:extLst>
          </p:cNvPr>
          <p:cNvSpPr/>
          <p:nvPr/>
        </p:nvSpPr>
        <p:spPr>
          <a:xfrm>
            <a:off x="1098577" y="2716018"/>
            <a:ext cx="4225483" cy="810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890C7-E79C-429F-9699-54880FD20553}"/>
              </a:ext>
            </a:extLst>
          </p:cNvPr>
          <p:cNvSpPr/>
          <p:nvPr/>
        </p:nvSpPr>
        <p:spPr>
          <a:xfrm>
            <a:off x="5449956" y="2871282"/>
            <a:ext cx="1511411" cy="20547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AA6DE6-1AA3-4AA6-870F-17911B690D7C}"/>
              </a:ext>
            </a:extLst>
          </p:cNvPr>
          <p:cNvSpPr/>
          <p:nvPr/>
        </p:nvSpPr>
        <p:spPr>
          <a:xfrm>
            <a:off x="1098577" y="5019863"/>
            <a:ext cx="5143196" cy="18061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1A7FC-A05C-4132-8A6C-438BBA9FC5AA}"/>
              </a:ext>
            </a:extLst>
          </p:cNvPr>
          <p:cNvSpPr txBox="1"/>
          <p:nvPr/>
        </p:nvSpPr>
        <p:spPr>
          <a:xfrm flipH="1">
            <a:off x="254921" y="809632"/>
            <a:ext cx="422405" cy="2124289"/>
          </a:xfrm>
          <a:prstGeom prst="rect">
            <a:avLst/>
          </a:prstGeom>
          <a:noFill/>
        </p:spPr>
        <p:txBody>
          <a:bodyPr vert="vert" wrap="square" lIns="72000" tIns="360000" rIns="72000" rtlCol="0" anchor="ctr" anchorCtr="0">
            <a:spAutoFit/>
            <a:scene3d>
              <a:camera prst="orthographicFront">
                <a:rot lat="21594000" lon="0" rev="21594000"/>
              </a:camera>
              <a:lightRig rig="threePt" dir="t"/>
            </a:scene3d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Variance Analysis</a:t>
            </a:r>
            <a:endParaRPr lang="en-IN" b="1" dirty="0">
              <a:solidFill>
                <a:schemeClr val="bg1"/>
              </a:solidFill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0596A-79D8-4DA5-A172-E1322F4AC190}"/>
              </a:ext>
            </a:extLst>
          </p:cNvPr>
          <p:cNvSpPr txBox="1"/>
          <p:nvPr/>
        </p:nvSpPr>
        <p:spPr>
          <a:xfrm flipH="1">
            <a:off x="169617" y="3530882"/>
            <a:ext cx="412812" cy="169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6B9AD-3C5E-485E-A154-16EE545979F3}"/>
              </a:ext>
            </a:extLst>
          </p:cNvPr>
          <p:cNvSpPr txBox="1"/>
          <p:nvPr/>
        </p:nvSpPr>
        <p:spPr>
          <a:xfrm flipH="1">
            <a:off x="156359" y="5131202"/>
            <a:ext cx="6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48B62A-52C5-4A58-9629-DDAA8C04AEDE}"/>
              </a:ext>
            </a:extLst>
          </p:cNvPr>
          <p:cNvSpPr txBox="1"/>
          <p:nvPr/>
        </p:nvSpPr>
        <p:spPr>
          <a:xfrm flipH="1">
            <a:off x="82953" y="2905387"/>
            <a:ext cx="791737" cy="2076907"/>
          </a:xfrm>
          <a:prstGeom prst="rect">
            <a:avLst/>
          </a:prstGeom>
          <a:noFill/>
        </p:spPr>
        <p:txBody>
          <a:bodyPr vert="vert" wrap="square" lIns="72000" tIns="360000" rIns="72000" rtlCol="0" anchor="ctr" anchorCtr="0">
            <a:spAutoFit/>
            <a:scene3d>
              <a:camera prst="orthographicFront">
                <a:rot lat="21594000" lon="0" rev="21594000"/>
              </a:camera>
              <a:lightRig rig="threePt" dir="t"/>
            </a:scene3d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Regression</a:t>
            </a:r>
            <a:r>
              <a:rPr lang="en-US" sz="2400" b="1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Analysis</a:t>
            </a:r>
            <a:endParaRPr lang="en-IN" b="1" dirty="0">
              <a:solidFill>
                <a:schemeClr val="bg1"/>
              </a:solidFill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43F10E-A137-4A35-98D0-AB5D525243E0}"/>
              </a:ext>
            </a:extLst>
          </p:cNvPr>
          <p:cNvSpPr txBox="1"/>
          <p:nvPr/>
        </p:nvSpPr>
        <p:spPr>
          <a:xfrm flipH="1">
            <a:off x="263498" y="4951968"/>
            <a:ext cx="422405" cy="1836457"/>
          </a:xfrm>
          <a:prstGeom prst="rect">
            <a:avLst/>
          </a:prstGeom>
          <a:noFill/>
        </p:spPr>
        <p:txBody>
          <a:bodyPr vert="vert" wrap="square" lIns="72000" tIns="360000" rIns="72000" rtlCol="0" anchor="ctr" anchorCtr="0">
            <a:spAutoFit/>
            <a:scene3d>
              <a:camera prst="orthographicFront">
                <a:rot lat="21594000" lon="0" rev="21594000"/>
              </a:camera>
              <a:lightRig rig="threePt" dir="t"/>
            </a:scene3d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Trend Analysis</a:t>
            </a:r>
            <a:endParaRPr lang="en-IN" b="1" dirty="0">
              <a:solidFill>
                <a:schemeClr val="bg1"/>
              </a:solidFill>
              <a:effectLst>
                <a:glow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8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C3DD-CA99-46A9-B37A-D4BB70BC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Analysis </a:t>
            </a:r>
            <a:endParaRPr lang="en-IN" sz="4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62E04200-AD53-3A00-B1DE-DC8D25D4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940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9C87C-99BF-40AD-A44D-9662942D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Objective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2D51-FE13-4D30-92BF-5148CC85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client wants a report to understand the relationship between average daily rate(ADR) for hotels and the lead time before booking. He has told to make a Power Bi Dashboard for the same.</a:t>
            </a:r>
          </a:p>
          <a:p>
            <a:pPr>
              <a:buFont typeface="+mj-lt"/>
              <a:buAutoNum type="arabicPeriod"/>
            </a:pP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to filter out 'is_canceled’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a simple linear regression between two variables.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shared by client  : The data set contains booking information for a city hotel and a resort hotel.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 (str) - Hotel (H1 = Resort Hotel or H2 = City Hotel)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(int) - Number of days that elapsed between the entering date of the booking into the PMS and the arrival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arrival_date_year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(int) - Year of arrival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arrival_date_month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(str) - Month of arrival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arrival_date_week_number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(int) - Week number of year for arrival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arrival_date_day_of_month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(int) - Day of arrival date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 (str) - Country of origin. Categories are represented in the ISO 3155–3:2013 format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(float) - Average Daily Rate as defined by dividing the sum of all lodging transactions by the total number of staying nights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 coloums.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Inter"/>
            </a:endParaRPr>
          </a:p>
          <a:p>
            <a:pPr marL="342900" indent="-342900">
              <a:buAutoNum type="arabicPeriod"/>
            </a:pPr>
            <a:endParaRPr lang="en-IN" sz="1400" b="0" i="0" dirty="0">
              <a:effectLst/>
              <a:latin typeface="Inter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682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E359EF-1D5B-4099-A90A-8FA7536D4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Aspect of  Python</a:t>
            </a:r>
            <a:b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b="1" kern="1200">
                <a:solidFill>
                  <a:srgbClr val="FFFFFF"/>
                </a:solidFill>
                <a:highlight>
                  <a:srgbClr val="00FF00"/>
                </a:highlight>
                <a:latin typeface="+mj-lt"/>
                <a:ea typeface="+mj-ea"/>
                <a:cs typeface="+mj-cs"/>
              </a:rPr>
            </a:br>
            <a:endParaRPr lang="en-US" sz="4400" b="1" kern="1200">
              <a:solidFill>
                <a:srgbClr val="FFFFFF"/>
              </a:solidFill>
              <a:highlight>
                <a:srgbClr val="00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E86AB-50D9-4D33-8A90-F2D8C809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708" y="1590261"/>
            <a:ext cx="6525220" cy="4952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i="1" dirty="0"/>
              <a:t>Load Data in Python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Load and read shared data in python and  remove empty data.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i="1" dirty="0"/>
              <a:t>Filter Required data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Column  ‘is_canceled’ value indicating if the booking was canceled (1) or not (0)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i="1" dirty="0"/>
              <a:t>Filter Data for Not canceled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 Creating new dataset for ’not cancelled’ in python and converting into csv to load in Power BI.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3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i="1" dirty="0"/>
              <a:t>Python Code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Scripting codes of Python to preparing visualization  on local python for  new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i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i="1" dirty="0"/>
              <a:t>Creating new table for date in 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i="1" dirty="0"/>
              <a:t>As the data is time series and need to create visual , we need a data table. Scripting codes of Python  for date table.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764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907DCD-4FD1-44F6-A8E0-8FD31ED6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Aspect of Power BI &amp; Power BI Scripting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6DF3-3478-469B-9CF4-E11E2D9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 b="1" i="1"/>
              <a:t>Load data in Power Bi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b="1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 b="1" i="1"/>
              <a:t>Table Creation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i="1"/>
              <a:t>Create Date table with pyhon code in power bi query –python script </a:t>
            </a:r>
            <a:endParaRPr lang="en-US" sz="1100" b="1" i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b="1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 b="1" i="1"/>
              <a:t>Column Creation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i="1"/>
              <a:t>Create date column in Hotel table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 b="1" i="1"/>
              <a:t>Creating Relation Between Tables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i="1"/>
              <a:t>Build relation between Date Table and Hotel table in power bi query editor as its was required for DAX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 b="1" i="1"/>
              <a:t>Creating New Table of Regression</a:t>
            </a:r>
            <a:endParaRPr lang="en-US" sz="110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i="1"/>
              <a:t>Creating new table of regression with help of scipy linregress for lead_time and adr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 b="1" i="1"/>
              <a:t>Predicting adr for 365 days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100" i="1"/>
              <a:t>Creating sclicer for 365 days to predict adr,  with dax for predicted adr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i="1"/>
          </a:p>
        </p:txBody>
      </p:sp>
    </p:spTree>
    <p:extLst>
      <p:ext uri="{BB962C8B-B14F-4D97-AF65-F5344CB8AC3E}">
        <p14:creationId xmlns:p14="http://schemas.microsoft.com/office/powerpoint/2010/main" val="302002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0845A-71D5-466D-8571-AE9A7AB1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Analysis of ADR and Lead Time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9C43-AF4F-4B8B-A2C2-23B1E7A3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Observation :</a:t>
            </a:r>
          </a:p>
          <a:p>
            <a:pPr marL="0" indent="0">
              <a:buNone/>
            </a:pPr>
            <a:r>
              <a:rPr lang="en-US" sz="2000" dirty="0"/>
              <a:t>Lead time for Resort is more as compared to city hotel </a:t>
            </a:r>
          </a:p>
          <a:p>
            <a:pPr marL="0" indent="0">
              <a:buNone/>
            </a:pPr>
            <a:endParaRPr lang="en-IN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35A4AE0-A2FC-458B-8389-1F26E311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57" y="1782982"/>
            <a:ext cx="5962134" cy="21165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3B9A8F5-EBBB-434F-8C5F-9811CA46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08" y="4060406"/>
            <a:ext cx="6086036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B89F-E453-4098-98B6-242155A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81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Regression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9FF960-27BC-4CE3-86ED-7F885941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51" y="49821"/>
            <a:ext cx="3042386" cy="2129136"/>
          </a:xfrm>
          <a:prstGeom prst="rect">
            <a:avLst/>
          </a:prstGeom>
        </p:spPr>
      </p:pic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C5631A3-D1AA-46C8-96B9-B5167B582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7" y="4718888"/>
            <a:ext cx="2612572" cy="2012440"/>
          </a:xfrm>
          <a:prstGeom prst="rect">
            <a:avLst/>
          </a:prstGeom>
        </p:spPr>
      </p:pic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6FCDB16-2F21-421A-A737-1FCF83D94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75" y="2399384"/>
            <a:ext cx="2800447" cy="1828679"/>
          </a:xfrm>
          <a:prstGeom prst="rect">
            <a:avLst/>
          </a:prstGeom>
        </p:spPr>
      </p:pic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7974A-0C52-4344-BE7B-702FA1B0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4" y="61322"/>
            <a:ext cx="4404599" cy="428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78879-1C33-4079-8CE8-22D9AD5BC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381" y="4788333"/>
            <a:ext cx="4563437" cy="20083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CF04-304E-49FA-AED9-20343A07B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314248"/>
            <a:ext cx="3336546" cy="4205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Created line of regression for </a:t>
            </a:r>
            <a:r>
              <a:rPr lang="en-US" sz="2000" dirty="0" err="1">
                <a:latin typeface="Calibri (Body)"/>
                <a:cs typeface="Times New Roman" panose="02020603050405020304" pitchFamily="18" charset="0"/>
              </a:rPr>
              <a:t>adr</a:t>
            </a: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 &amp; lead time which is constant.</a:t>
            </a:r>
          </a:p>
          <a:p>
            <a:pPr marL="0" indent="0">
              <a:buNone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Presenting trend between average ADR by Date  and Hotel &amp; Lead Time by Date and Hotel.</a:t>
            </a:r>
          </a:p>
          <a:p>
            <a:pPr marL="0" indent="0">
              <a:buNone/>
            </a:pP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Also predicted </a:t>
            </a:r>
            <a:r>
              <a:rPr lang="en-US" sz="2000" dirty="0" err="1">
                <a:latin typeface="Calibri (Body)"/>
                <a:cs typeface="Times New Roman" panose="02020603050405020304" pitchFamily="18" charset="0"/>
              </a:rPr>
              <a:t>adr</a:t>
            </a: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 for 365 days</a:t>
            </a:r>
            <a:endParaRPr lang="en-IN" sz="2000" dirty="0">
              <a:latin typeface="Calibri (Body)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03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765F-C7A1-4285-A483-3DEE92B6B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33E7B-A7D3-4FC7-A6B3-D38FA7B6D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81FC1-5732-4C91-A158-C458E894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3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527</Words>
  <Application>Microsoft Office PowerPoint</Application>
  <PresentationFormat>Widescreen</PresentationFormat>
  <Paragraphs>68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Inter</vt:lpstr>
      <vt:lpstr>Times New Roman</vt:lpstr>
      <vt:lpstr>Office Theme</vt:lpstr>
      <vt:lpstr>PowerPoint Presentation</vt:lpstr>
      <vt:lpstr>Hotel Booking Analysis </vt:lpstr>
      <vt:lpstr>Objective</vt:lpstr>
      <vt:lpstr>Aspect of  Python  </vt:lpstr>
      <vt:lpstr>Aspect of Power BI &amp; Power BI Scripting</vt:lpstr>
      <vt:lpstr>Distribution Analysis of ADR and Lead Time  </vt:lpstr>
      <vt:lpstr>Analysis of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</dc:title>
  <dc:creator>Sweta Sinha (EXT-Nokia)</dc:creator>
  <cp:lastModifiedBy>Sweta Sinha (EXT-Nokia)</cp:lastModifiedBy>
  <cp:revision>5</cp:revision>
  <dcterms:created xsi:type="dcterms:W3CDTF">2023-01-20T11:40:25Z</dcterms:created>
  <dcterms:modified xsi:type="dcterms:W3CDTF">2023-01-21T10:32:35Z</dcterms:modified>
</cp:coreProperties>
</file>