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4" r:id="rId1"/>
  </p:sldMasterIdLst>
  <p:notesMasterIdLst>
    <p:notesMasterId r:id="rId27"/>
  </p:notesMasterIdLst>
  <p:handoutMasterIdLst>
    <p:handoutMasterId r:id="rId28"/>
  </p:handoutMasterIdLst>
  <p:sldIdLst>
    <p:sldId id="256" r:id="rId2"/>
    <p:sldId id="277" r:id="rId3"/>
    <p:sldId id="300" r:id="rId4"/>
    <p:sldId id="301" r:id="rId5"/>
    <p:sldId id="278" r:id="rId6"/>
    <p:sldId id="280" r:id="rId7"/>
    <p:sldId id="281" r:id="rId8"/>
    <p:sldId id="282" r:id="rId9"/>
    <p:sldId id="284" r:id="rId10"/>
    <p:sldId id="285" r:id="rId11"/>
    <p:sldId id="286" r:id="rId12"/>
    <p:sldId id="287" r:id="rId13"/>
    <p:sldId id="289" r:id="rId14"/>
    <p:sldId id="288" r:id="rId15"/>
    <p:sldId id="290" r:id="rId16"/>
    <p:sldId id="291" r:id="rId17"/>
    <p:sldId id="292" r:id="rId18"/>
    <p:sldId id="293" r:id="rId19"/>
    <p:sldId id="294" r:id="rId20"/>
    <p:sldId id="295" r:id="rId21"/>
    <p:sldId id="296" r:id="rId22"/>
    <p:sldId id="297" r:id="rId23"/>
    <p:sldId id="298" r:id="rId24"/>
    <p:sldId id="299" r:id="rId25"/>
    <p:sldId id="27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F323"/>
    <a:srgbClr val="A41C6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615EF1-F87B-4DAE-8272-E1CA4B63498A}" type="datetimeFigureOut">
              <a:rPr lang="en-US" smtClean="0"/>
              <a:pPr/>
              <a:t>7/10/2019</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BAC10A3-2173-4C34-8E4D-9C162834EBAD}" type="slidenum">
              <a:rPr lang="en-IN" smtClean="0"/>
              <a:pPr/>
              <a:t>‹#›</a:t>
            </a:fld>
            <a:endParaRPr lang="en-I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29F486-7850-4FB0-8F5F-AB65D62C1B60}" type="datetimeFigureOut">
              <a:rPr lang="en-US" smtClean="0"/>
              <a:pPr/>
              <a:t>7/10/2019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033549-5B99-4E43-A929-4AF7B67232D4}" type="slidenum">
              <a:rPr lang="en-IN" smtClean="0"/>
              <a:pPr/>
              <a:t>‹#›</a:t>
            </a:fld>
            <a:endParaRPr lang="en-IN"/>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6033549-5B99-4E43-A929-4AF7B67232D4}"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A1C75A1-FB42-4F98-A645-A06740C364DA}" type="datetime1">
              <a:rPr lang="en-US" smtClean="0"/>
              <a:pPr/>
              <a:t>7/10/2019</a:t>
            </a:fld>
            <a:endParaRPr lang="en-IN"/>
          </a:p>
        </p:txBody>
      </p:sp>
      <p:sp>
        <p:nvSpPr>
          <p:cNvPr id="5" name="Footer Placeholder 4"/>
          <p:cNvSpPr>
            <a:spLocks noGrp="1"/>
          </p:cNvSpPr>
          <p:nvPr>
            <p:ph type="ftr" sz="quarter" idx="11"/>
          </p:nvPr>
        </p:nvSpPr>
        <p:spPr/>
        <p:txBody>
          <a:bodyPr/>
          <a:lstStyle/>
          <a:p>
            <a:r>
              <a:rPr lang="en-IN" smtClean="0"/>
              <a:t>Department of computer science and engineering</a:t>
            </a:r>
            <a:endParaRPr lang="en-IN"/>
          </a:p>
        </p:txBody>
      </p:sp>
      <p:sp>
        <p:nvSpPr>
          <p:cNvPr id="6" name="Slide Number Placeholder 5"/>
          <p:cNvSpPr>
            <a:spLocks noGrp="1"/>
          </p:cNvSpPr>
          <p:nvPr>
            <p:ph type="sldNum" sz="quarter" idx="12"/>
          </p:nvPr>
        </p:nvSpPr>
        <p:spPr/>
        <p:txBody>
          <a:bodyPr/>
          <a:lstStyle/>
          <a:p>
            <a:fld id="{7E7D37F0-2522-456B-ACF1-DA7789A79DE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6FA447-1927-4A74-B224-33C27244C357}" type="datetime1">
              <a:rPr lang="en-US" smtClean="0"/>
              <a:pPr/>
              <a:t>7/10/2019</a:t>
            </a:fld>
            <a:endParaRPr lang="en-IN"/>
          </a:p>
        </p:txBody>
      </p:sp>
      <p:sp>
        <p:nvSpPr>
          <p:cNvPr id="5" name="Footer Placeholder 4"/>
          <p:cNvSpPr>
            <a:spLocks noGrp="1"/>
          </p:cNvSpPr>
          <p:nvPr>
            <p:ph type="ftr" sz="quarter" idx="11"/>
          </p:nvPr>
        </p:nvSpPr>
        <p:spPr/>
        <p:txBody>
          <a:bodyPr/>
          <a:lstStyle/>
          <a:p>
            <a:r>
              <a:rPr lang="en-IN" smtClean="0"/>
              <a:t>Department of computer science and engineering</a:t>
            </a:r>
            <a:endParaRPr lang="en-IN"/>
          </a:p>
        </p:txBody>
      </p:sp>
      <p:sp>
        <p:nvSpPr>
          <p:cNvPr id="6" name="Slide Number Placeholder 5"/>
          <p:cNvSpPr>
            <a:spLocks noGrp="1"/>
          </p:cNvSpPr>
          <p:nvPr>
            <p:ph type="sldNum" sz="quarter" idx="12"/>
          </p:nvPr>
        </p:nvSpPr>
        <p:spPr/>
        <p:txBody>
          <a:bodyPr/>
          <a:lstStyle/>
          <a:p>
            <a:fld id="{7E7D37F0-2522-456B-ACF1-DA7789A79DE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D66532A-5ED4-491F-87B6-CC5F8FA5189C}" type="datetime1">
              <a:rPr lang="en-US" smtClean="0"/>
              <a:pPr/>
              <a:t>7/10/2019</a:t>
            </a:fld>
            <a:endParaRPr lang="en-IN"/>
          </a:p>
        </p:txBody>
      </p:sp>
      <p:sp>
        <p:nvSpPr>
          <p:cNvPr id="5" name="Footer Placeholder 4"/>
          <p:cNvSpPr>
            <a:spLocks noGrp="1"/>
          </p:cNvSpPr>
          <p:nvPr>
            <p:ph type="ftr" sz="quarter" idx="11"/>
          </p:nvPr>
        </p:nvSpPr>
        <p:spPr/>
        <p:txBody>
          <a:bodyPr/>
          <a:lstStyle/>
          <a:p>
            <a:r>
              <a:rPr lang="en-IN" smtClean="0"/>
              <a:t>Department of computer science and engineering</a:t>
            </a:r>
            <a:endParaRPr lang="en-IN"/>
          </a:p>
        </p:txBody>
      </p:sp>
      <p:sp>
        <p:nvSpPr>
          <p:cNvPr id="6" name="Slide Number Placeholder 5"/>
          <p:cNvSpPr>
            <a:spLocks noGrp="1"/>
          </p:cNvSpPr>
          <p:nvPr>
            <p:ph type="sldNum" sz="quarter" idx="12"/>
          </p:nvPr>
        </p:nvSpPr>
        <p:spPr/>
        <p:txBody>
          <a:bodyPr/>
          <a:lstStyle/>
          <a:p>
            <a:fld id="{7E7D37F0-2522-456B-ACF1-DA7789A79DE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8547767-2C67-402D-A8F5-FF57C1177387}" type="datetime1">
              <a:rPr lang="en-US" smtClean="0"/>
              <a:pPr/>
              <a:t>7/10/2019</a:t>
            </a:fld>
            <a:endParaRPr lang="en-IN"/>
          </a:p>
        </p:txBody>
      </p:sp>
      <p:sp>
        <p:nvSpPr>
          <p:cNvPr id="5" name="Footer Placeholder 4"/>
          <p:cNvSpPr>
            <a:spLocks noGrp="1"/>
          </p:cNvSpPr>
          <p:nvPr>
            <p:ph type="ftr" sz="quarter" idx="11"/>
          </p:nvPr>
        </p:nvSpPr>
        <p:spPr/>
        <p:txBody>
          <a:bodyPr/>
          <a:lstStyle/>
          <a:p>
            <a:r>
              <a:rPr lang="en-IN" smtClean="0"/>
              <a:t>Department of computer science and engineering</a:t>
            </a:r>
            <a:endParaRPr lang="en-IN"/>
          </a:p>
        </p:txBody>
      </p:sp>
      <p:sp>
        <p:nvSpPr>
          <p:cNvPr id="6" name="Slide Number Placeholder 5"/>
          <p:cNvSpPr>
            <a:spLocks noGrp="1"/>
          </p:cNvSpPr>
          <p:nvPr>
            <p:ph type="sldNum" sz="quarter" idx="12"/>
          </p:nvPr>
        </p:nvSpPr>
        <p:spPr/>
        <p:txBody>
          <a:bodyPr/>
          <a:lstStyle/>
          <a:p>
            <a:fld id="{7E7D37F0-2522-456B-ACF1-DA7789A79DE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C3D95E-DBD2-46AA-8C6F-98354A8FB259}" type="datetime1">
              <a:rPr lang="en-US" smtClean="0"/>
              <a:pPr/>
              <a:t>7/10/2019</a:t>
            </a:fld>
            <a:endParaRPr lang="en-IN"/>
          </a:p>
        </p:txBody>
      </p:sp>
      <p:sp>
        <p:nvSpPr>
          <p:cNvPr id="5" name="Footer Placeholder 4"/>
          <p:cNvSpPr>
            <a:spLocks noGrp="1"/>
          </p:cNvSpPr>
          <p:nvPr>
            <p:ph type="ftr" sz="quarter" idx="11"/>
          </p:nvPr>
        </p:nvSpPr>
        <p:spPr/>
        <p:txBody>
          <a:bodyPr/>
          <a:lstStyle/>
          <a:p>
            <a:r>
              <a:rPr lang="en-IN" smtClean="0"/>
              <a:t>Department of computer science and engineering</a:t>
            </a:r>
            <a:endParaRPr lang="en-IN"/>
          </a:p>
        </p:txBody>
      </p:sp>
      <p:sp>
        <p:nvSpPr>
          <p:cNvPr id="6" name="Slide Number Placeholder 5"/>
          <p:cNvSpPr>
            <a:spLocks noGrp="1"/>
          </p:cNvSpPr>
          <p:nvPr>
            <p:ph type="sldNum" sz="quarter" idx="12"/>
          </p:nvPr>
        </p:nvSpPr>
        <p:spPr/>
        <p:txBody>
          <a:bodyPr/>
          <a:lstStyle/>
          <a:p>
            <a:fld id="{7E7D37F0-2522-456B-ACF1-DA7789A79DE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983162E-8A13-48DB-81CD-374517BB7DAE}" type="datetime1">
              <a:rPr lang="en-US" smtClean="0"/>
              <a:pPr/>
              <a:t>7/10/2019</a:t>
            </a:fld>
            <a:endParaRPr lang="en-IN"/>
          </a:p>
        </p:txBody>
      </p:sp>
      <p:sp>
        <p:nvSpPr>
          <p:cNvPr id="6" name="Footer Placeholder 5"/>
          <p:cNvSpPr>
            <a:spLocks noGrp="1"/>
          </p:cNvSpPr>
          <p:nvPr>
            <p:ph type="ftr" sz="quarter" idx="11"/>
          </p:nvPr>
        </p:nvSpPr>
        <p:spPr/>
        <p:txBody>
          <a:bodyPr/>
          <a:lstStyle/>
          <a:p>
            <a:r>
              <a:rPr lang="en-IN" smtClean="0"/>
              <a:t>Department of computer science and engineering</a:t>
            </a:r>
            <a:endParaRPr lang="en-IN"/>
          </a:p>
        </p:txBody>
      </p:sp>
      <p:sp>
        <p:nvSpPr>
          <p:cNvPr id="7" name="Slide Number Placeholder 6"/>
          <p:cNvSpPr>
            <a:spLocks noGrp="1"/>
          </p:cNvSpPr>
          <p:nvPr>
            <p:ph type="sldNum" sz="quarter" idx="12"/>
          </p:nvPr>
        </p:nvSpPr>
        <p:spPr/>
        <p:txBody>
          <a:bodyPr/>
          <a:lstStyle/>
          <a:p>
            <a:fld id="{7E7D37F0-2522-456B-ACF1-DA7789A79DE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5D549A6-D11A-46E5-A245-3C5875979354}" type="datetime1">
              <a:rPr lang="en-US" smtClean="0"/>
              <a:pPr/>
              <a:t>7/10/2019</a:t>
            </a:fld>
            <a:endParaRPr lang="en-IN"/>
          </a:p>
        </p:txBody>
      </p:sp>
      <p:sp>
        <p:nvSpPr>
          <p:cNvPr id="8" name="Footer Placeholder 7"/>
          <p:cNvSpPr>
            <a:spLocks noGrp="1"/>
          </p:cNvSpPr>
          <p:nvPr>
            <p:ph type="ftr" sz="quarter" idx="11"/>
          </p:nvPr>
        </p:nvSpPr>
        <p:spPr/>
        <p:txBody>
          <a:bodyPr/>
          <a:lstStyle/>
          <a:p>
            <a:r>
              <a:rPr lang="en-IN" smtClean="0"/>
              <a:t>Department of computer science and engineering</a:t>
            </a:r>
            <a:endParaRPr lang="en-IN"/>
          </a:p>
        </p:txBody>
      </p:sp>
      <p:sp>
        <p:nvSpPr>
          <p:cNvPr id="9" name="Slide Number Placeholder 8"/>
          <p:cNvSpPr>
            <a:spLocks noGrp="1"/>
          </p:cNvSpPr>
          <p:nvPr>
            <p:ph type="sldNum" sz="quarter" idx="12"/>
          </p:nvPr>
        </p:nvSpPr>
        <p:spPr/>
        <p:txBody>
          <a:bodyPr/>
          <a:lstStyle/>
          <a:p>
            <a:fld id="{7E7D37F0-2522-456B-ACF1-DA7789A79DE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5F0F31C-04AF-4445-B9B8-E5403A49570A}" type="datetime1">
              <a:rPr lang="en-US" smtClean="0"/>
              <a:pPr/>
              <a:t>7/10/2019</a:t>
            </a:fld>
            <a:endParaRPr lang="en-IN"/>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97BA9D-500F-456D-BD77-42B1ABD956CD}" type="datetime1">
              <a:rPr lang="en-US" smtClean="0"/>
              <a:pPr/>
              <a:t>7/10/2019</a:t>
            </a:fld>
            <a:endParaRPr lang="en-IN"/>
          </a:p>
        </p:txBody>
      </p:sp>
      <p:sp>
        <p:nvSpPr>
          <p:cNvPr id="3" name="Footer Placeholder 2"/>
          <p:cNvSpPr>
            <a:spLocks noGrp="1"/>
          </p:cNvSpPr>
          <p:nvPr>
            <p:ph type="ftr" sz="quarter" idx="11"/>
          </p:nvPr>
        </p:nvSpPr>
        <p:spPr/>
        <p:txBody>
          <a:bodyPr/>
          <a:lstStyle/>
          <a:p>
            <a:r>
              <a:rPr lang="en-IN" smtClean="0"/>
              <a:t>Department of computer science and engineering</a:t>
            </a:r>
            <a:endParaRPr lang="en-IN"/>
          </a:p>
        </p:txBody>
      </p:sp>
      <p:sp>
        <p:nvSpPr>
          <p:cNvPr id="4" name="Slide Number Placeholder 3"/>
          <p:cNvSpPr>
            <a:spLocks noGrp="1"/>
          </p:cNvSpPr>
          <p:nvPr>
            <p:ph type="sldNum" sz="quarter" idx="12"/>
          </p:nvPr>
        </p:nvSpPr>
        <p:spPr/>
        <p:txBody>
          <a:bodyPr/>
          <a:lstStyle/>
          <a:p>
            <a:fld id="{7E7D37F0-2522-456B-ACF1-DA7789A79DE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857E93-ADC6-4792-8EF5-0C369D2C38B0}" type="datetime1">
              <a:rPr lang="en-US" smtClean="0"/>
              <a:pPr/>
              <a:t>7/10/2019</a:t>
            </a:fld>
            <a:endParaRPr lang="en-IN"/>
          </a:p>
        </p:txBody>
      </p:sp>
      <p:sp>
        <p:nvSpPr>
          <p:cNvPr id="6" name="Footer Placeholder 5"/>
          <p:cNvSpPr>
            <a:spLocks noGrp="1"/>
          </p:cNvSpPr>
          <p:nvPr>
            <p:ph type="ftr" sz="quarter" idx="11"/>
          </p:nvPr>
        </p:nvSpPr>
        <p:spPr/>
        <p:txBody>
          <a:bodyPr/>
          <a:lstStyle/>
          <a:p>
            <a:r>
              <a:rPr lang="en-IN" smtClean="0"/>
              <a:t>Department of computer science and engineering</a:t>
            </a:r>
            <a:endParaRPr lang="en-IN"/>
          </a:p>
        </p:txBody>
      </p:sp>
      <p:sp>
        <p:nvSpPr>
          <p:cNvPr id="7" name="Slide Number Placeholder 6"/>
          <p:cNvSpPr>
            <a:spLocks noGrp="1"/>
          </p:cNvSpPr>
          <p:nvPr>
            <p:ph type="sldNum" sz="quarter" idx="12"/>
          </p:nvPr>
        </p:nvSpPr>
        <p:spPr/>
        <p:txBody>
          <a:bodyPr/>
          <a:lstStyle/>
          <a:p>
            <a:fld id="{7E7D37F0-2522-456B-ACF1-DA7789A79DE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744484-9467-4EEA-A0A5-3D31252040C4}" type="datetime1">
              <a:rPr lang="en-US" smtClean="0"/>
              <a:pPr/>
              <a:t>7/10/2019</a:t>
            </a:fld>
            <a:endParaRPr lang="en-IN"/>
          </a:p>
        </p:txBody>
      </p:sp>
      <p:sp>
        <p:nvSpPr>
          <p:cNvPr id="6" name="Footer Placeholder 5"/>
          <p:cNvSpPr>
            <a:spLocks noGrp="1"/>
          </p:cNvSpPr>
          <p:nvPr>
            <p:ph type="ftr" sz="quarter" idx="11"/>
          </p:nvPr>
        </p:nvSpPr>
        <p:spPr/>
        <p:txBody>
          <a:bodyPr/>
          <a:lstStyle/>
          <a:p>
            <a:r>
              <a:rPr lang="en-IN" smtClean="0"/>
              <a:t>Department of computer science and engineering</a:t>
            </a:r>
            <a:endParaRPr lang="en-IN"/>
          </a:p>
        </p:txBody>
      </p:sp>
      <p:sp>
        <p:nvSpPr>
          <p:cNvPr id="7" name="Slide Number Placeholder 6"/>
          <p:cNvSpPr>
            <a:spLocks noGrp="1"/>
          </p:cNvSpPr>
          <p:nvPr>
            <p:ph type="sldNum" sz="quarter" idx="12"/>
          </p:nvPr>
        </p:nvSpPr>
        <p:spPr/>
        <p:txBody>
          <a:bodyPr/>
          <a:lstStyle/>
          <a:p>
            <a:fld id="{7E7D37F0-2522-456B-ACF1-DA7789A79DE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EF47AC-C283-49E9-B0F2-00B725DCD66F}" type="datetime1">
              <a:rPr lang="en-US" smtClean="0"/>
              <a:pPr/>
              <a:t>7/10/2019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Department of computer science and engineering</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D37F0-2522-456B-ACF1-DA7789A79DE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2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868" y="5072074"/>
            <a:ext cx="7772400" cy="1470025"/>
          </a:xfrm>
        </p:spPr>
        <p:txBody>
          <a:bodyPr>
            <a:normAutofit fontScale="90000"/>
          </a:bodyPr>
          <a:lstStyle/>
          <a:p>
            <a:r>
              <a:rPr lang="en-IN" sz="1400" i="1" dirty="0" smtClean="0">
                <a:latin typeface="Times New Roman" pitchFamily="18" charset="0"/>
                <a:cs typeface="Times New Roman" pitchFamily="18" charset="0"/>
              </a:rPr>
              <a:t/>
            </a:r>
            <a:br>
              <a:rPr lang="en-IN" sz="1400" i="1" dirty="0" smtClean="0">
                <a:latin typeface="Times New Roman" pitchFamily="18" charset="0"/>
                <a:cs typeface="Times New Roman" pitchFamily="18" charset="0"/>
              </a:rPr>
            </a:br>
            <a:r>
              <a:rPr lang="en-IN" sz="1400" i="1" dirty="0" smtClean="0">
                <a:latin typeface="Times New Roman" pitchFamily="18" charset="0"/>
                <a:cs typeface="Times New Roman" pitchFamily="18" charset="0"/>
              </a:rPr>
              <a:t/>
            </a:r>
            <a:br>
              <a:rPr lang="en-IN" sz="1400" i="1" dirty="0" smtClean="0">
                <a:latin typeface="Times New Roman" pitchFamily="18" charset="0"/>
                <a:cs typeface="Times New Roman" pitchFamily="18" charset="0"/>
              </a:rPr>
            </a:br>
            <a:r>
              <a:rPr lang="en-IN" sz="1400" i="1" dirty="0" smtClean="0">
                <a:latin typeface="Times New Roman" pitchFamily="18" charset="0"/>
                <a:cs typeface="Times New Roman" pitchFamily="18" charset="0"/>
              </a:rPr>
              <a:t>Submitte</a:t>
            </a:r>
            <a:r>
              <a:rPr lang="en-IN" sz="1400" i="1" dirty="0" smtClean="0">
                <a:solidFill>
                  <a:schemeClr val="tx1"/>
                </a:solidFill>
                <a:latin typeface="Times New Roman" pitchFamily="18" charset="0"/>
                <a:cs typeface="Times New Roman" pitchFamily="18" charset="0"/>
              </a:rPr>
              <a:t>d </a:t>
            </a:r>
            <a:r>
              <a:rPr lang="en-IN" sz="1400" i="1" dirty="0" smtClean="0">
                <a:solidFill>
                  <a:schemeClr val="tx1"/>
                </a:solidFill>
                <a:latin typeface="Times New Roman" pitchFamily="18" charset="0"/>
                <a:cs typeface="Times New Roman" pitchFamily="18" charset="0"/>
              </a:rPr>
              <a:t>by:</a:t>
            </a:r>
            <a:br>
              <a:rPr lang="en-IN" sz="1400" i="1" dirty="0" smtClean="0">
                <a:solidFill>
                  <a:schemeClr val="tx1"/>
                </a:solidFill>
                <a:latin typeface="Times New Roman" pitchFamily="18" charset="0"/>
                <a:cs typeface="Times New Roman" pitchFamily="18" charset="0"/>
              </a:rPr>
            </a:br>
            <a:r>
              <a:rPr lang="en-IN" sz="1800" b="1" dirty="0" smtClean="0">
                <a:latin typeface="Times New Roman" pitchFamily="18" charset="0"/>
                <a:cs typeface="Times New Roman" pitchFamily="18" charset="0"/>
              </a:rPr>
              <a:t> SWETA(201600056) </a:t>
            </a:r>
            <a:r>
              <a:rPr lang="en-IN" sz="1800" b="1" i="1" u="sng" dirty="0" smtClean="0">
                <a:solidFill>
                  <a:schemeClr val="tx1"/>
                </a:solidFill>
                <a:latin typeface="Times New Roman" pitchFamily="18" charset="0"/>
                <a:cs typeface="Times New Roman" pitchFamily="18" charset="0"/>
              </a:rPr>
              <a:t/>
            </a:r>
            <a:br>
              <a:rPr lang="en-IN" sz="1800" b="1" i="1" u="sng" dirty="0" smtClean="0">
                <a:solidFill>
                  <a:schemeClr val="tx1"/>
                </a:solidFill>
                <a:latin typeface="Times New Roman" pitchFamily="18" charset="0"/>
                <a:cs typeface="Times New Roman" pitchFamily="18" charset="0"/>
              </a:rPr>
            </a:br>
            <a:r>
              <a:rPr lang="en-IN" sz="1800" b="1" dirty="0" smtClean="0">
                <a:solidFill>
                  <a:schemeClr val="tx1"/>
                </a:solidFill>
                <a:latin typeface="Times New Roman" pitchFamily="18" charset="0"/>
                <a:cs typeface="Times New Roman" pitchFamily="18" charset="0"/>
              </a:rPr>
              <a:t>ABHISHEK KUMAR(201600057)</a:t>
            </a:r>
            <a:br>
              <a:rPr lang="en-IN" sz="1800" b="1" dirty="0" smtClean="0">
                <a:solidFill>
                  <a:schemeClr val="tx1"/>
                </a:solidFill>
                <a:latin typeface="Times New Roman" pitchFamily="18" charset="0"/>
                <a:cs typeface="Times New Roman" pitchFamily="18" charset="0"/>
              </a:rPr>
            </a:br>
            <a:r>
              <a:rPr lang="en-IN" sz="1800" b="1" dirty="0" smtClean="0">
                <a:solidFill>
                  <a:schemeClr val="tx1"/>
                </a:solidFill>
                <a:latin typeface="Times New Roman" pitchFamily="18" charset="0"/>
                <a:cs typeface="Times New Roman" pitchFamily="18" charset="0"/>
              </a:rPr>
              <a:t>MAYUR </a:t>
            </a:r>
            <a:r>
              <a:rPr lang="en-IN" sz="1800" b="1" dirty="0" smtClean="0">
                <a:solidFill>
                  <a:schemeClr val="tx1"/>
                </a:solidFill>
                <a:latin typeface="Times New Roman" pitchFamily="18" charset="0"/>
                <a:cs typeface="Times New Roman" pitchFamily="18" charset="0"/>
              </a:rPr>
              <a:t>MAHANTA(201600491)</a:t>
            </a:r>
            <a:br>
              <a:rPr lang="en-IN" sz="1800" b="1" dirty="0" smtClean="0">
                <a:solidFill>
                  <a:schemeClr val="tx1"/>
                </a:solidFill>
                <a:latin typeface="Times New Roman" pitchFamily="18" charset="0"/>
                <a:cs typeface="Times New Roman" pitchFamily="18" charset="0"/>
              </a:rPr>
            </a:br>
            <a:r>
              <a:rPr lang="en-IN" sz="1800" b="1" dirty="0" smtClean="0">
                <a:latin typeface="Times New Roman" pitchFamily="18" charset="0"/>
                <a:cs typeface="Times New Roman" pitchFamily="18" charset="0"/>
              </a:rPr>
              <a:t>PREETAM KALITA(201600489)</a:t>
            </a:r>
            <a:r>
              <a:rPr lang="en-IN" sz="1800" b="1" dirty="0" smtClean="0">
                <a:solidFill>
                  <a:schemeClr val="tx1"/>
                </a:solidFill>
                <a:latin typeface="Times New Roman" pitchFamily="18" charset="0"/>
                <a:cs typeface="Times New Roman" pitchFamily="18" charset="0"/>
              </a:rPr>
              <a:t/>
            </a:r>
            <a:br>
              <a:rPr lang="en-IN" sz="1800" b="1" dirty="0" smtClean="0">
                <a:solidFill>
                  <a:schemeClr val="tx1"/>
                </a:solidFill>
                <a:latin typeface="Times New Roman" pitchFamily="18" charset="0"/>
                <a:cs typeface="Times New Roman" pitchFamily="18" charset="0"/>
              </a:rPr>
            </a:br>
            <a:r>
              <a:rPr lang="en-IN" sz="1800" b="1" dirty="0" smtClean="0">
                <a:solidFill>
                  <a:schemeClr val="tx1"/>
                </a:solidFill>
                <a:latin typeface="Times New Roman" pitchFamily="18" charset="0"/>
                <a:cs typeface="Times New Roman" pitchFamily="18" charset="0"/>
              </a:rPr>
              <a:t/>
            </a:r>
            <a:br>
              <a:rPr lang="en-IN" sz="1800" b="1" dirty="0" smtClean="0">
                <a:solidFill>
                  <a:schemeClr val="tx1"/>
                </a:solidFill>
                <a:latin typeface="Times New Roman" pitchFamily="18" charset="0"/>
                <a:cs typeface="Times New Roman" pitchFamily="18" charset="0"/>
              </a:rPr>
            </a:br>
            <a:endParaRPr lang="en-IN" sz="1800" b="1"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1500166" y="0"/>
            <a:ext cx="6400800" cy="1752600"/>
          </a:xfrm>
        </p:spPr>
        <p:txBody>
          <a:bodyPr>
            <a:normAutofit lnSpcReduction="10000"/>
          </a:bodyPr>
          <a:lstStyle/>
          <a:p>
            <a:pPr algn="ctr">
              <a:buNone/>
            </a:pPr>
            <a:endParaRPr lang="en-IN" sz="2000" b="1" dirty="0" smtClean="0">
              <a:latin typeface="Times New Roman" pitchFamily="18" charset="0"/>
              <a:cs typeface="Times New Roman" pitchFamily="18" charset="0"/>
            </a:endParaRPr>
          </a:p>
          <a:p>
            <a:pPr algn="ctr">
              <a:buNone/>
            </a:pPr>
            <a:r>
              <a:rPr lang="en-IN" sz="2800" b="1" u="sng" dirty="0" smtClean="0">
                <a:solidFill>
                  <a:schemeClr val="bg2">
                    <a:lumMod val="10000"/>
                  </a:schemeClr>
                </a:solidFill>
                <a:latin typeface="Times New Roman" pitchFamily="18" charset="0"/>
                <a:cs typeface="Times New Roman" pitchFamily="18" charset="0"/>
              </a:rPr>
              <a:t>“BIG DATA AND HADOOP DATA </a:t>
            </a:r>
            <a:r>
              <a:rPr lang="en-IN" sz="2800" b="1" u="sng" dirty="0" smtClean="0">
                <a:solidFill>
                  <a:schemeClr val="bg2">
                    <a:lumMod val="10000"/>
                  </a:schemeClr>
                </a:solidFill>
                <a:latin typeface="Times New Roman" pitchFamily="18" charset="0"/>
                <a:cs typeface="Times New Roman" pitchFamily="18" charset="0"/>
              </a:rPr>
              <a:t>ANALYSIS OF GENERAL ELECTION 2019 ”</a:t>
            </a:r>
            <a:endParaRPr lang="en-IN" sz="2800" u="sng" dirty="0" smtClean="0">
              <a:solidFill>
                <a:schemeClr val="tx1"/>
              </a:solidFill>
              <a:latin typeface="Times New Roman" pitchFamily="18" charset="0"/>
              <a:cs typeface="Times New Roman" pitchFamily="18" charset="0"/>
            </a:endParaRPr>
          </a:p>
          <a:p>
            <a:pPr algn="ctr">
              <a:buNone/>
            </a:pPr>
            <a:endParaRPr lang="en-IN" sz="2000" dirty="0" smtClean="0">
              <a:solidFill>
                <a:schemeClr val="tx1"/>
              </a:solidFill>
              <a:latin typeface="Times New Roman" pitchFamily="18" charset="0"/>
              <a:cs typeface="Times New Roman" pitchFamily="18" charset="0"/>
            </a:endParaRPr>
          </a:p>
        </p:txBody>
      </p:sp>
      <p:sp>
        <p:nvSpPr>
          <p:cNvPr id="12" name="TextBox 11"/>
          <p:cNvSpPr txBox="1"/>
          <p:nvPr/>
        </p:nvSpPr>
        <p:spPr>
          <a:xfrm>
            <a:off x="1571604" y="3571876"/>
            <a:ext cx="6072230" cy="1200329"/>
          </a:xfrm>
          <a:prstGeom prst="rect">
            <a:avLst/>
          </a:prstGeom>
          <a:noFill/>
        </p:spPr>
        <p:txBody>
          <a:bodyPr wrap="square" rtlCol="0">
            <a:spAutoFit/>
          </a:bodyPr>
          <a:lstStyle/>
          <a:p>
            <a:pPr algn="ctr"/>
            <a:r>
              <a:rPr lang="en-IN" sz="1600" i="1" dirty="0" smtClean="0">
                <a:cs typeface="Times New Roman" pitchFamily="18" charset="0"/>
              </a:rPr>
              <a:t>  </a:t>
            </a:r>
          </a:p>
          <a:p>
            <a:pPr algn="ctr"/>
            <a:endParaRPr lang="en-IN" b="1" dirty="0" smtClean="0">
              <a:latin typeface="Times New Roman" pitchFamily="18" charset="0"/>
              <a:cs typeface="Times New Roman" pitchFamily="18" charset="0"/>
            </a:endParaRPr>
          </a:p>
          <a:p>
            <a:pPr algn="ctr"/>
            <a:endParaRPr lang="en-IN" b="1"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pic>
        <p:nvPicPr>
          <p:cNvPr id="7" name="Picture 6" descr="pic.JPG"/>
          <p:cNvPicPr>
            <a:picLocks noChangeAspect="1"/>
          </p:cNvPicPr>
          <p:nvPr/>
        </p:nvPicPr>
        <p:blipFill>
          <a:blip r:embed="rId3"/>
          <a:stretch>
            <a:fillRect/>
          </a:stretch>
        </p:blipFill>
        <p:spPr>
          <a:xfrm>
            <a:off x="2214546" y="1714488"/>
            <a:ext cx="5363947" cy="312896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8686800" cy="1143000"/>
          </a:xfrm>
        </p:spPr>
        <p:txBody>
          <a:bodyPr>
            <a:normAutofit fontScale="90000"/>
          </a:bodyPr>
          <a:lstStyle/>
          <a:p>
            <a:r>
              <a:rPr lang="en-IN" sz="2700" dirty="0" smtClean="0">
                <a:latin typeface="Times New Roman" pitchFamily="18" charset="0"/>
                <a:cs typeface="Times New Roman" pitchFamily="18" charset="0"/>
              </a:rPr>
              <a:t/>
            </a:r>
            <a:br>
              <a:rPr lang="en-IN" sz="2700" dirty="0" smtClean="0">
                <a:latin typeface="Times New Roman" pitchFamily="18" charset="0"/>
                <a:cs typeface="Times New Roman" pitchFamily="18" charset="0"/>
              </a:rPr>
            </a:br>
            <a:r>
              <a:rPr lang="en-IN" sz="2700" dirty="0" smtClean="0">
                <a:latin typeface="Times New Roman" pitchFamily="18" charset="0"/>
                <a:cs typeface="Times New Roman" pitchFamily="18" charset="0"/>
              </a:rPr>
              <a:t>Q) Print the total number of seat won by all the </a:t>
            </a:r>
            <a:r>
              <a:rPr lang="en-IN" sz="2700" dirty="0" err="1" smtClean="0">
                <a:latin typeface="Times New Roman" pitchFamily="18" charset="0"/>
                <a:cs typeface="Times New Roman" pitchFamily="18" charset="0"/>
              </a:rPr>
              <a:t>parties.Plot</a:t>
            </a:r>
            <a:r>
              <a:rPr lang="en-IN" sz="2700" dirty="0" smtClean="0">
                <a:latin typeface="Times New Roman" pitchFamily="18" charset="0"/>
                <a:cs typeface="Times New Roman" pitchFamily="18" charset="0"/>
              </a:rPr>
              <a:t> the graph.</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142844" y="857232"/>
            <a:ext cx="9001156" cy="4525963"/>
          </a:xfrm>
        </p:spPr>
        <p:txBody>
          <a:bodyPr>
            <a:normAutofit/>
          </a:bodyPr>
          <a:lstStyle/>
          <a:p>
            <a:pPr>
              <a:buNone/>
            </a:pPr>
            <a:endParaRPr lang="en-IN" sz="2000" b="1" dirty="0" smtClean="0">
              <a:latin typeface="Times New Roman" pitchFamily="18" charset="0"/>
              <a:cs typeface="Times New Roman" pitchFamily="18" charset="0"/>
            </a:endParaRPr>
          </a:p>
          <a:p>
            <a:pPr>
              <a:buNone/>
            </a:pPr>
            <a:endParaRPr lang="en-IN" sz="2000" b="1" dirty="0" smtClean="0">
              <a:latin typeface="Times New Roman" pitchFamily="18" charset="0"/>
              <a:cs typeface="Times New Roman" pitchFamily="18" charset="0"/>
            </a:endParaRPr>
          </a:p>
          <a:p>
            <a:pPr>
              <a:buNone/>
            </a:pPr>
            <a:endParaRPr lang="en-IN" sz="2000" b="1" dirty="0" smtClean="0">
              <a:latin typeface="Times New Roman" pitchFamily="18" charset="0"/>
              <a:cs typeface="Times New Roman" pitchFamily="18" charset="0"/>
            </a:endParaRPr>
          </a:p>
          <a:p>
            <a:pPr>
              <a:buNone/>
            </a:pPr>
            <a:endParaRPr lang="en-IN" sz="2000" b="1" dirty="0" smtClean="0">
              <a:latin typeface="Times New Roman" pitchFamily="18" charset="0"/>
              <a:cs typeface="Times New Roman" pitchFamily="18" charset="0"/>
            </a:endParaRPr>
          </a:p>
          <a:p>
            <a:pPr>
              <a:buNone/>
            </a:pPr>
            <a:endParaRPr lang="en-IN" sz="2000" b="1" dirty="0" smtClean="0">
              <a:latin typeface="Times New Roman" pitchFamily="18" charset="0"/>
              <a:cs typeface="Times New Roman" pitchFamily="18" charset="0"/>
            </a:endParaRPr>
          </a:p>
          <a:p>
            <a:pPr>
              <a:buNone/>
            </a:pPr>
            <a:r>
              <a:rPr lang="en-IN" sz="2000" b="1" dirty="0" smtClean="0">
                <a:latin typeface="Times New Roman" pitchFamily="18" charset="0"/>
                <a:cs typeface="Times New Roman" pitchFamily="18" charset="0"/>
              </a:rPr>
              <a:t>select </a:t>
            </a:r>
            <a:r>
              <a:rPr lang="en-IN" sz="2000" b="1" dirty="0" err="1" smtClean="0">
                <a:latin typeface="Times New Roman" pitchFamily="18" charset="0"/>
                <a:cs typeface="Times New Roman" pitchFamily="18" charset="0"/>
              </a:rPr>
              <a:t>party,count</a:t>
            </a:r>
            <a:r>
              <a:rPr lang="en-IN" sz="2000" b="1" dirty="0" smtClean="0">
                <a:latin typeface="Times New Roman" pitchFamily="18" charset="0"/>
                <a:cs typeface="Times New Roman" pitchFamily="18" charset="0"/>
              </a:rPr>
              <a:t>(*) as </a:t>
            </a:r>
            <a:r>
              <a:rPr lang="en-IN" sz="2000" b="1" dirty="0" err="1" smtClean="0">
                <a:latin typeface="Times New Roman" pitchFamily="18" charset="0"/>
                <a:cs typeface="Times New Roman" pitchFamily="18" charset="0"/>
              </a:rPr>
              <a:t>total_won</a:t>
            </a:r>
            <a:r>
              <a:rPr lang="en-IN" sz="2000" b="1" dirty="0" smtClean="0">
                <a:latin typeface="Times New Roman" pitchFamily="18" charset="0"/>
                <a:cs typeface="Times New Roman" pitchFamily="18" charset="0"/>
              </a:rPr>
              <a:t> from </a:t>
            </a:r>
          </a:p>
          <a:p>
            <a:pPr>
              <a:buNone/>
            </a:pPr>
            <a:r>
              <a:rPr lang="en-IN" sz="2000" b="1" dirty="0" smtClean="0">
                <a:latin typeface="Times New Roman" pitchFamily="18" charset="0"/>
                <a:cs typeface="Times New Roman" pitchFamily="18" charset="0"/>
              </a:rPr>
              <a:t>project where rank=1 group by party;</a:t>
            </a:r>
          </a:p>
          <a:p>
            <a:pPr algn="ctr">
              <a:buNone/>
            </a:pPr>
            <a:endParaRPr lang="en-IN" sz="2000"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10</a:t>
            </a:fld>
            <a:endParaRPr lang="en-IN"/>
          </a:p>
        </p:txBody>
      </p:sp>
      <p:pic>
        <p:nvPicPr>
          <p:cNvPr id="6" name="Picture 5" descr="Query2.JPG"/>
          <p:cNvPicPr>
            <a:picLocks noChangeAspect="1"/>
          </p:cNvPicPr>
          <p:nvPr/>
        </p:nvPicPr>
        <p:blipFill>
          <a:blip r:embed="rId2"/>
          <a:stretch>
            <a:fillRect/>
          </a:stretch>
        </p:blipFill>
        <p:spPr>
          <a:xfrm>
            <a:off x="4857752" y="857232"/>
            <a:ext cx="3629025" cy="54673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11</a:t>
            </a:fld>
            <a:endParaRPr lang="en-IN"/>
          </a:p>
        </p:txBody>
      </p:sp>
      <p:pic>
        <p:nvPicPr>
          <p:cNvPr id="6" name="Content Placeholder 5" descr="tab2.JPG"/>
          <p:cNvPicPr>
            <a:picLocks noGrp="1" noChangeAspect="1"/>
          </p:cNvPicPr>
          <p:nvPr>
            <p:ph idx="1"/>
          </p:nvPr>
        </p:nvPicPr>
        <p:blipFill>
          <a:blip r:embed="rId2"/>
          <a:stretch>
            <a:fillRect/>
          </a:stretch>
        </p:blipFill>
        <p:spPr>
          <a:xfrm>
            <a:off x="214282" y="285728"/>
            <a:ext cx="8715436" cy="58404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dirty="0" smtClean="0">
                <a:latin typeface="Times New Roman" pitchFamily="18" charset="0"/>
                <a:cs typeface="Times New Roman" pitchFamily="18" charset="0"/>
              </a:rPr>
              <a:t>Q) Analyse total seat won by parties in state like </a:t>
            </a:r>
            <a:r>
              <a:rPr lang="en-IN" sz="2400" dirty="0">
                <a:latin typeface="Times New Roman" pitchFamily="18" charset="0"/>
                <a:cs typeface="Times New Roman" pitchFamily="18" charset="0"/>
              </a:rPr>
              <a:t>R</a:t>
            </a:r>
            <a:r>
              <a:rPr lang="en-IN" sz="2400" dirty="0" smtClean="0">
                <a:latin typeface="Times New Roman" pitchFamily="18" charset="0"/>
                <a:cs typeface="Times New Roman" pitchFamily="18" charset="0"/>
              </a:rPr>
              <a:t>ajasthan , Madhya </a:t>
            </a:r>
            <a:r>
              <a:rPr lang="en-IN" sz="2400" dirty="0">
                <a:latin typeface="Times New Roman" pitchFamily="18" charset="0"/>
                <a:cs typeface="Times New Roman" pitchFamily="18" charset="0"/>
              </a:rPr>
              <a:t>P</a:t>
            </a:r>
            <a:r>
              <a:rPr lang="en-IN" sz="2400" dirty="0" smtClean="0">
                <a:latin typeface="Times New Roman" pitchFamily="18" charset="0"/>
                <a:cs typeface="Times New Roman" pitchFamily="18" charset="0"/>
              </a:rPr>
              <a:t>radesh, Punjab</a:t>
            </a:r>
            <a:br>
              <a:rPr lang="en-IN" sz="2400" dirty="0" smtClean="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
        <p:nvSpPr>
          <p:cNvPr id="3" name="Content Placeholder 2"/>
          <p:cNvSpPr>
            <a:spLocks noGrp="1"/>
          </p:cNvSpPr>
          <p:nvPr>
            <p:ph idx="1"/>
          </p:nvPr>
        </p:nvSpPr>
        <p:spPr>
          <a:xfrm>
            <a:off x="0" y="1214422"/>
            <a:ext cx="8658196" cy="4525963"/>
          </a:xfrm>
        </p:spPr>
        <p:txBody>
          <a:bodyPr>
            <a:normAutofit/>
          </a:bodyPr>
          <a:lstStyle/>
          <a:p>
            <a:pPr>
              <a:buNone/>
            </a:pPr>
            <a:r>
              <a:rPr lang="en-IN" sz="2000" b="1" dirty="0" smtClean="0">
                <a:latin typeface="Times New Roman" pitchFamily="18" charset="0"/>
                <a:cs typeface="Times New Roman" pitchFamily="18" charset="0"/>
              </a:rPr>
              <a:t>select </a:t>
            </a:r>
            <a:r>
              <a:rPr lang="en-IN" sz="2000" b="1" dirty="0" err="1" smtClean="0">
                <a:latin typeface="Times New Roman" pitchFamily="18" charset="0"/>
                <a:cs typeface="Times New Roman" pitchFamily="18" charset="0"/>
              </a:rPr>
              <a:t>state,party,count</a:t>
            </a:r>
            <a:r>
              <a:rPr lang="en-IN" sz="2000" b="1" dirty="0" smtClean="0">
                <a:latin typeface="Times New Roman" pitchFamily="18" charset="0"/>
                <a:cs typeface="Times New Roman" pitchFamily="18" charset="0"/>
              </a:rPr>
              <a:t>(party) as won</a:t>
            </a:r>
          </a:p>
          <a:p>
            <a:pPr>
              <a:buNone/>
            </a:pPr>
            <a:r>
              <a:rPr lang="en-IN" sz="2000" b="1" dirty="0" smtClean="0">
                <a:latin typeface="Times New Roman" pitchFamily="18" charset="0"/>
                <a:cs typeface="Times New Roman" pitchFamily="18" charset="0"/>
              </a:rPr>
              <a:t> from project where rank=1 and state </a:t>
            </a:r>
          </a:p>
          <a:p>
            <a:pPr>
              <a:buNone/>
            </a:pPr>
            <a:r>
              <a:rPr lang="en-IN" sz="2000" b="1" dirty="0" smtClean="0">
                <a:latin typeface="Times New Roman" pitchFamily="18" charset="0"/>
                <a:cs typeface="Times New Roman" pitchFamily="18" charset="0"/>
              </a:rPr>
              <a:t>IN ('</a:t>
            </a:r>
            <a:r>
              <a:rPr lang="en-IN" sz="2000" b="1" dirty="0" err="1" smtClean="0">
                <a:latin typeface="Times New Roman" pitchFamily="18" charset="0"/>
                <a:cs typeface="Times New Roman" pitchFamily="18" charset="0"/>
              </a:rPr>
              <a:t>Rajasthan','Madhya</a:t>
            </a:r>
            <a:r>
              <a:rPr lang="en-IN" sz="2000" b="1" dirty="0" smtClean="0">
                <a:latin typeface="Times New Roman" pitchFamily="18" charset="0"/>
                <a:cs typeface="Times New Roman" pitchFamily="18" charset="0"/>
              </a:rPr>
              <a:t> Pradesh‘</a:t>
            </a:r>
          </a:p>
          <a:p>
            <a:pPr>
              <a:buNone/>
            </a:pPr>
            <a:r>
              <a:rPr lang="en-IN" sz="2000" b="1" dirty="0" smtClean="0">
                <a:latin typeface="Times New Roman" pitchFamily="18" charset="0"/>
                <a:cs typeface="Times New Roman" pitchFamily="18" charset="0"/>
              </a:rPr>
              <a:t>,'Punjab') group by </a:t>
            </a:r>
            <a:r>
              <a:rPr lang="en-IN" sz="2000" b="1" dirty="0" err="1" smtClean="0">
                <a:latin typeface="Times New Roman" pitchFamily="18" charset="0"/>
                <a:cs typeface="Times New Roman" pitchFamily="18" charset="0"/>
              </a:rPr>
              <a:t>state,party</a:t>
            </a:r>
            <a:r>
              <a:rPr lang="en-IN" sz="2000" b="1" dirty="0" smtClean="0">
                <a:latin typeface="Times New Roman" pitchFamily="18" charset="0"/>
                <a:cs typeface="Times New Roman" pitchFamily="18" charset="0"/>
              </a:rPr>
              <a:t> order</a:t>
            </a:r>
          </a:p>
          <a:p>
            <a:pPr>
              <a:buNone/>
            </a:pPr>
            <a:r>
              <a:rPr lang="en-IN" sz="2000" b="1" dirty="0" smtClean="0">
                <a:latin typeface="Times New Roman" pitchFamily="18" charset="0"/>
                <a:cs typeface="Times New Roman" pitchFamily="18" charset="0"/>
              </a:rPr>
              <a:t> by state limit 10;</a:t>
            </a:r>
            <a:endParaRPr lang="en-IN" sz="2000"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12</a:t>
            </a:fld>
            <a:endParaRPr lang="en-IN"/>
          </a:p>
        </p:txBody>
      </p:sp>
      <p:pic>
        <p:nvPicPr>
          <p:cNvPr id="6" name="Picture 5" descr="Query3.JPG"/>
          <p:cNvPicPr>
            <a:picLocks noChangeAspect="1"/>
          </p:cNvPicPr>
          <p:nvPr/>
        </p:nvPicPr>
        <p:blipFill>
          <a:blip r:embed="rId2"/>
          <a:stretch>
            <a:fillRect/>
          </a:stretch>
        </p:blipFill>
        <p:spPr>
          <a:xfrm>
            <a:off x="0" y="3143248"/>
            <a:ext cx="4181475" cy="1905000"/>
          </a:xfrm>
          <a:prstGeom prst="rect">
            <a:avLst/>
          </a:prstGeom>
        </p:spPr>
      </p:pic>
      <p:pic>
        <p:nvPicPr>
          <p:cNvPr id="7" name="Picture 6" descr="tab3.JPG"/>
          <p:cNvPicPr>
            <a:picLocks noChangeAspect="1"/>
          </p:cNvPicPr>
          <p:nvPr/>
        </p:nvPicPr>
        <p:blipFill>
          <a:blip r:embed="rId3"/>
          <a:stretch>
            <a:fillRect/>
          </a:stretch>
        </p:blipFill>
        <p:spPr>
          <a:xfrm>
            <a:off x="4191000" y="1000108"/>
            <a:ext cx="4953000" cy="5419725"/>
          </a:xfrm>
          <a:prstGeom prst="rect">
            <a:avLst/>
          </a:prstGeom>
        </p:spPr>
      </p:pic>
      <p:pic>
        <p:nvPicPr>
          <p:cNvPr id="8" name="Picture 7" descr="tab3.1.JPG"/>
          <p:cNvPicPr>
            <a:picLocks noChangeAspect="1"/>
          </p:cNvPicPr>
          <p:nvPr/>
        </p:nvPicPr>
        <p:blipFill>
          <a:blip r:embed="rId4"/>
          <a:stretch>
            <a:fillRect/>
          </a:stretch>
        </p:blipFill>
        <p:spPr>
          <a:xfrm>
            <a:off x="285720" y="5143512"/>
            <a:ext cx="3357554" cy="11334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latin typeface="Times New Roman" pitchFamily="18" charset="0"/>
                <a:cs typeface="Times New Roman" pitchFamily="18" charset="0"/>
              </a:rPr>
              <a:t>Q)Analyse </a:t>
            </a:r>
            <a:r>
              <a:rPr lang="en-IN" sz="2400" dirty="0">
                <a:latin typeface="Times New Roman" pitchFamily="18" charset="0"/>
                <a:cs typeface="Times New Roman" pitchFamily="18" charset="0"/>
              </a:rPr>
              <a:t>the vote percent of top 5 parties in Uttar Pradesh</a:t>
            </a:r>
            <a:endParaRPr lang="en-IN" sz="2400" dirty="0"/>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13</a:t>
            </a:fld>
            <a:endParaRPr lang="en-IN"/>
          </a:p>
        </p:txBody>
      </p:sp>
      <p:sp>
        <p:nvSpPr>
          <p:cNvPr id="7" name="Content Placeholder 6"/>
          <p:cNvSpPr>
            <a:spLocks noGrp="1"/>
          </p:cNvSpPr>
          <p:nvPr>
            <p:ph idx="1"/>
          </p:nvPr>
        </p:nvSpPr>
        <p:spPr/>
        <p:txBody>
          <a:bodyPr>
            <a:normAutofit/>
          </a:bodyPr>
          <a:lstStyle/>
          <a:p>
            <a:pPr marL="0" indent="0">
              <a:buNone/>
            </a:pPr>
            <a:r>
              <a:rPr lang="en-IN" sz="2000" b="1" dirty="0"/>
              <a:t>select </a:t>
            </a:r>
            <a:r>
              <a:rPr lang="en-IN" sz="2000" b="1" dirty="0" err="1"/>
              <a:t>party,avg</a:t>
            </a:r>
            <a:r>
              <a:rPr lang="en-IN" sz="2000" b="1" dirty="0"/>
              <a:t>(</a:t>
            </a:r>
            <a:r>
              <a:rPr lang="en-IN" sz="2000" b="1" dirty="0" err="1"/>
              <a:t>percent_vote</a:t>
            </a:r>
            <a:r>
              <a:rPr lang="en-IN" sz="2000" b="1" dirty="0"/>
              <a:t>) as </a:t>
            </a:r>
            <a:r>
              <a:rPr lang="en-IN" sz="2000" b="1" dirty="0" err="1"/>
              <a:t>percent_vote</a:t>
            </a:r>
            <a:r>
              <a:rPr lang="en-IN" sz="2000" b="1" dirty="0"/>
              <a:t> from project where state='Uttar Pradesh' group by party  order by </a:t>
            </a:r>
            <a:r>
              <a:rPr lang="en-IN" sz="2000" b="1" dirty="0" err="1"/>
              <a:t>percent_vote</a:t>
            </a:r>
            <a:r>
              <a:rPr lang="en-IN" sz="2000" b="1" dirty="0"/>
              <a:t> </a:t>
            </a:r>
            <a:r>
              <a:rPr lang="en-IN" sz="2000" b="1" dirty="0" err="1"/>
              <a:t>desc</a:t>
            </a:r>
            <a:r>
              <a:rPr lang="en-IN" sz="2000" b="1" dirty="0"/>
              <a:t> limit 5;</a:t>
            </a:r>
          </a:p>
        </p:txBody>
      </p:sp>
      <p:pic>
        <p:nvPicPr>
          <p:cNvPr id="8" name="Picture 7"/>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1520" y="2636912"/>
            <a:ext cx="3305923" cy="216024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652264" y="2608290"/>
            <a:ext cx="5034536" cy="3503414"/>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909745" y="4845233"/>
            <a:ext cx="1800200" cy="1511117"/>
          </a:xfrm>
          <a:prstGeom prst="rect">
            <a:avLst/>
          </a:prstGeom>
        </p:spPr>
      </p:pic>
    </p:spTree>
    <p:extLst>
      <p:ext uri="{BB962C8B-B14F-4D97-AF65-F5344CB8AC3E}">
        <p14:creationId xmlns:p14="http://schemas.microsoft.com/office/powerpoint/2010/main" xmlns="" val="1561470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IN" sz="2400" dirty="0" smtClean="0">
                <a:latin typeface="Times New Roman" pitchFamily="18" charset="0"/>
                <a:cs typeface="Times New Roman" pitchFamily="18" charset="0"/>
              </a:rPr>
              <a:t>Q)Find </a:t>
            </a:r>
            <a:r>
              <a:rPr lang="en-IN" sz="2400" dirty="0">
                <a:latin typeface="Times New Roman" pitchFamily="18" charset="0"/>
                <a:cs typeface="Times New Roman" pitchFamily="18" charset="0"/>
              </a:rPr>
              <a:t>out top </a:t>
            </a:r>
            <a:r>
              <a:rPr lang="en-IN" sz="2400" dirty="0" smtClean="0">
                <a:latin typeface="Times New Roman" pitchFamily="18" charset="0"/>
                <a:cs typeface="Times New Roman" pitchFamily="18" charset="0"/>
              </a:rPr>
              <a:t>five </a:t>
            </a:r>
            <a:r>
              <a:rPr lang="en-IN" sz="2400" dirty="0">
                <a:latin typeface="Times New Roman" pitchFamily="18" charset="0"/>
                <a:cs typeface="Times New Roman" pitchFamily="18" charset="0"/>
              </a:rPr>
              <a:t>candidate having maximum number of </a:t>
            </a:r>
            <a:r>
              <a:rPr lang="en-IN" sz="2400" dirty="0" smtClean="0">
                <a:latin typeface="Times New Roman" pitchFamily="18" charset="0"/>
                <a:cs typeface="Times New Roman" pitchFamily="18" charset="0"/>
              </a:rPr>
              <a:t>vote</a:t>
            </a:r>
            <a:endParaRPr lang="en-IN"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IN" sz="2400" b="1" dirty="0"/>
              <a:t>select </a:t>
            </a:r>
            <a:r>
              <a:rPr lang="en-IN" sz="2400" b="1" dirty="0" err="1"/>
              <a:t>state,candidate,pc,party,total_vote,rank</a:t>
            </a:r>
            <a:r>
              <a:rPr lang="en-IN" sz="2400" b="1" dirty="0"/>
              <a:t> from project  where rank=1 order by </a:t>
            </a:r>
            <a:r>
              <a:rPr lang="en-IN" sz="2400" b="1" dirty="0" err="1"/>
              <a:t>total_vote</a:t>
            </a:r>
            <a:r>
              <a:rPr lang="en-IN" sz="2400" b="1" dirty="0"/>
              <a:t> </a:t>
            </a:r>
            <a:r>
              <a:rPr lang="en-IN" sz="2400" b="1" dirty="0" err="1"/>
              <a:t>desc</a:t>
            </a:r>
            <a:r>
              <a:rPr lang="en-IN" sz="2400" b="1" dirty="0"/>
              <a:t> limit 5;</a:t>
            </a:r>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14</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57200" y="2564904"/>
            <a:ext cx="4274338" cy="223556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694269" y="4813004"/>
            <a:ext cx="1800200" cy="144982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004048" y="2564905"/>
            <a:ext cx="3240360" cy="429309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6400"/>
            <a:ext cx="8229600" cy="1143000"/>
          </a:xfrm>
        </p:spPr>
        <p:txBody>
          <a:bodyPr>
            <a:normAutofit fontScale="90000"/>
          </a:bodyPr>
          <a:lstStyle/>
          <a:p>
            <a:r>
              <a:rPr lang="en-IN" sz="2700" dirty="0" smtClean="0">
                <a:latin typeface="Times New Roman" pitchFamily="18" charset="0"/>
                <a:cs typeface="Times New Roman" pitchFamily="18" charset="0"/>
              </a:rPr>
              <a:t>Q)Top </a:t>
            </a:r>
            <a:r>
              <a:rPr lang="en-IN" sz="2700" dirty="0">
                <a:latin typeface="Times New Roman" pitchFamily="18" charset="0"/>
                <a:cs typeface="Times New Roman" pitchFamily="18" charset="0"/>
              </a:rPr>
              <a:t>10 parties to elect in maximum number of seats.</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456208" y="1567447"/>
            <a:ext cx="8229600" cy="4525963"/>
          </a:xfrm>
        </p:spPr>
        <p:txBody>
          <a:bodyPr>
            <a:normAutofit/>
          </a:bodyPr>
          <a:lstStyle/>
          <a:p>
            <a:pPr marL="0" indent="0">
              <a:buNone/>
            </a:pPr>
            <a:r>
              <a:rPr lang="en-IN" sz="2000" b="1" dirty="0"/>
              <a:t>select </a:t>
            </a:r>
            <a:r>
              <a:rPr lang="en-IN" sz="2000" b="1" dirty="0" err="1"/>
              <a:t>party,count</a:t>
            </a:r>
            <a:r>
              <a:rPr lang="en-IN" sz="2000" b="1" dirty="0"/>
              <a:t>(*) as x from project group by party order by x </a:t>
            </a:r>
            <a:r>
              <a:rPr lang="en-IN" sz="2000" b="1" dirty="0" err="1"/>
              <a:t>desc</a:t>
            </a:r>
            <a:r>
              <a:rPr lang="en-IN" sz="2000" b="1" dirty="0"/>
              <a:t> limit 10;</a:t>
            </a:r>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15</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56208" y="2279587"/>
            <a:ext cx="3818115" cy="219310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572000" y="2306014"/>
            <a:ext cx="3672408" cy="378739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971600" y="4487113"/>
            <a:ext cx="2444387" cy="1869237"/>
          </a:xfrm>
          <a:prstGeom prst="rect">
            <a:avLst/>
          </a:prstGeom>
        </p:spPr>
      </p:pic>
    </p:spTree>
    <p:extLst>
      <p:ext uri="{BB962C8B-B14F-4D97-AF65-F5344CB8AC3E}">
        <p14:creationId xmlns:p14="http://schemas.microsoft.com/office/powerpoint/2010/main" xmlns="" val="2511745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latin typeface="Times New Roman" pitchFamily="18" charset="0"/>
                <a:cs typeface="Times New Roman" pitchFamily="18" charset="0"/>
              </a:rPr>
              <a:t>Q)Top </a:t>
            </a:r>
            <a:r>
              <a:rPr lang="en-IN" sz="2400" dirty="0">
                <a:latin typeface="Times New Roman" pitchFamily="18" charset="0"/>
                <a:cs typeface="Times New Roman" pitchFamily="18" charset="0"/>
              </a:rPr>
              <a:t>10 Win by highest margin</a:t>
            </a:r>
            <a:endParaRPr lang="en-IN" sz="2400" dirty="0"/>
          </a:p>
        </p:txBody>
      </p:sp>
      <p:sp>
        <p:nvSpPr>
          <p:cNvPr id="3" name="Content Placeholder 2"/>
          <p:cNvSpPr>
            <a:spLocks noGrp="1"/>
          </p:cNvSpPr>
          <p:nvPr>
            <p:ph idx="1"/>
          </p:nvPr>
        </p:nvSpPr>
        <p:spPr/>
        <p:txBody>
          <a:bodyPr>
            <a:normAutofit/>
          </a:bodyPr>
          <a:lstStyle/>
          <a:p>
            <a:pPr marL="0" indent="0">
              <a:buNone/>
            </a:pPr>
            <a:r>
              <a:rPr lang="en-IN" sz="2000" b="1" dirty="0"/>
              <a:t>create table m1 as select </a:t>
            </a:r>
            <a:r>
              <a:rPr lang="en-IN" sz="2000" b="1" dirty="0" err="1"/>
              <a:t>state,pc,candidate,total_vote</a:t>
            </a:r>
            <a:r>
              <a:rPr lang="en-IN" sz="2000" b="1" dirty="0"/>
              <a:t> from project where rank=1 order by state</a:t>
            </a:r>
            <a:r>
              <a:rPr lang="en-IN" sz="2000" b="1" dirty="0" smtClean="0"/>
              <a:t>;</a:t>
            </a:r>
          </a:p>
          <a:p>
            <a:pPr marL="0" indent="0">
              <a:buNone/>
            </a:pPr>
            <a:endParaRPr lang="en-IN" sz="2000" b="1" dirty="0"/>
          </a:p>
          <a:p>
            <a:pPr marL="0" indent="0">
              <a:buNone/>
            </a:pPr>
            <a:r>
              <a:rPr lang="en-IN" sz="2000" b="1" dirty="0"/>
              <a:t>create table m2 as select </a:t>
            </a:r>
            <a:r>
              <a:rPr lang="en-IN" sz="2000" b="1" dirty="0" err="1"/>
              <a:t>state,pc,candidate,total_vote</a:t>
            </a:r>
            <a:r>
              <a:rPr lang="en-IN" sz="2000" b="1" dirty="0"/>
              <a:t> from project where rank=2 order by state</a:t>
            </a:r>
            <a:r>
              <a:rPr lang="en-IN" sz="2000" b="1" dirty="0" smtClean="0"/>
              <a:t>;</a:t>
            </a:r>
          </a:p>
          <a:p>
            <a:pPr marL="0" indent="0">
              <a:buNone/>
            </a:pPr>
            <a:endParaRPr lang="en-IN" sz="2000" b="1" dirty="0" smtClean="0"/>
          </a:p>
          <a:p>
            <a:pPr marL="0" indent="0">
              <a:buNone/>
            </a:pPr>
            <a:r>
              <a:rPr lang="en-IN" sz="2000" b="1" dirty="0" smtClean="0"/>
              <a:t>select </a:t>
            </a:r>
            <a:r>
              <a:rPr lang="en-IN" sz="2000" b="1" dirty="0"/>
              <a:t>m1.state as state,m1.pc as pc,m1.candidate as candidate,(m1.total_vote-m2.total_vote) as margin from m1 join m2 on(m1.pc=m2.pc) order by margin </a:t>
            </a:r>
            <a:r>
              <a:rPr lang="en-IN" sz="2000" b="1" dirty="0" err="1"/>
              <a:t>desc</a:t>
            </a:r>
            <a:r>
              <a:rPr lang="en-IN" sz="2000" b="1" dirty="0"/>
              <a:t> limit 10;</a:t>
            </a:r>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16</a:t>
            </a:fld>
            <a:endParaRPr lang="en-IN"/>
          </a:p>
        </p:txBody>
      </p:sp>
    </p:spTree>
    <p:extLst>
      <p:ext uri="{BB962C8B-B14F-4D97-AF65-F5344CB8AC3E}">
        <p14:creationId xmlns:p14="http://schemas.microsoft.com/office/powerpoint/2010/main" xmlns="" val="3879353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latin typeface="Times New Roman" pitchFamily="18" charset="0"/>
                <a:cs typeface="Times New Roman" pitchFamily="18" charset="0"/>
              </a:rPr>
              <a:t>Q)Top 10 Win by highest margin</a:t>
            </a:r>
            <a:endParaRPr lang="en-IN" sz="24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18008" y="1956755"/>
            <a:ext cx="3940740" cy="1544612"/>
          </a:xfrm>
        </p:spPr>
      </p:pic>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17</a:t>
            </a:fld>
            <a:endParaRPr lang="en-IN"/>
          </a:p>
        </p:txBody>
      </p:sp>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058748" y="1700808"/>
            <a:ext cx="4988904" cy="453650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71472" y="4040485"/>
            <a:ext cx="3143272" cy="2105025"/>
          </a:xfrm>
          <a:prstGeom prst="rect">
            <a:avLst/>
          </a:prstGeom>
        </p:spPr>
      </p:pic>
    </p:spTree>
    <p:extLst>
      <p:ext uri="{BB962C8B-B14F-4D97-AF65-F5344CB8AC3E}">
        <p14:creationId xmlns:p14="http://schemas.microsoft.com/office/powerpoint/2010/main" xmlns="" val="506438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Q)</a:t>
            </a:r>
            <a:r>
              <a:rPr lang="en-IN" sz="2400" dirty="0">
                <a:latin typeface="Times New Roman" pitchFamily="18" charset="0"/>
                <a:cs typeface="Times New Roman" pitchFamily="18" charset="0"/>
              </a:rPr>
              <a:t> Top 10 Win by lowest margin</a:t>
            </a:r>
            <a:endParaRPr lang="en-IN" sz="2400" dirty="0"/>
          </a:p>
        </p:txBody>
      </p:sp>
      <p:sp>
        <p:nvSpPr>
          <p:cNvPr id="3" name="Content Placeholder 2"/>
          <p:cNvSpPr>
            <a:spLocks noGrp="1"/>
          </p:cNvSpPr>
          <p:nvPr>
            <p:ph idx="1"/>
          </p:nvPr>
        </p:nvSpPr>
        <p:spPr/>
        <p:txBody>
          <a:bodyPr/>
          <a:lstStyle/>
          <a:p>
            <a:pPr marL="0" indent="0">
              <a:buNone/>
            </a:pPr>
            <a:r>
              <a:rPr lang="en-IN" sz="2000" b="1" dirty="0" smtClean="0"/>
              <a:t>create </a:t>
            </a:r>
            <a:r>
              <a:rPr lang="en-IN" sz="2000" b="1" dirty="0"/>
              <a:t>table m1 as select </a:t>
            </a:r>
            <a:r>
              <a:rPr lang="en-IN" sz="2000" b="1" dirty="0" err="1"/>
              <a:t>state,pc,candidate,total_vote</a:t>
            </a:r>
            <a:r>
              <a:rPr lang="en-IN" sz="2000" b="1" dirty="0"/>
              <a:t> from project where rank=1 order by state</a:t>
            </a:r>
            <a:r>
              <a:rPr lang="en-IN" sz="2000" b="1" dirty="0" smtClean="0"/>
              <a:t>;</a:t>
            </a:r>
          </a:p>
          <a:p>
            <a:pPr marL="0" indent="0">
              <a:buNone/>
            </a:pPr>
            <a:endParaRPr lang="en-IN" sz="2000" b="1" dirty="0"/>
          </a:p>
          <a:p>
            <a:pPr marL="0" indent="0">
              <a:buNone/>
            </a:pPr>
            <a:r>
              <a:rPr lang="en-IN" sz="2000" b="1" dirty="0"/>
              <a:t>create table m2 as select </a:t>
            </a:r>
            <a:r>
              <a:rPr lang="en-IN" sz="2000" b="1" dirty="0" err="1"/>
              <a:t>state,pc,candidate,total_vote</a:t>
            </a:r>
            <a:r>
              <a:rPr lang="en-IN" sz="2000" b="1" dirty="0"/>
              <a:t> from project where rank=2 order by state</a:t>
            </a:r>
            <a:r>
              <a:rPr lang="en-IN" sz="2000" b="1" dirty="0" smtClean="0"/>
              <a:t>;</a:t>
            </a:r>
          </a:p>
          <a:p>
            <a:pPr marL="0" indent="0">
              <a:buNone/>
            </a:pPr>
            <a:endParaRPr lang="en-IN" sz="2000" b="1" dirty="0"/>
          </a:p>
          <a:p>
            <a:pPr marL="0" indent="0">
              <a:buNone/>
            </a:pPr>
            <a:r>
              <a:rPr lang="en-IN" sz="2000" b="1" dirty="0"/>
              <a:t>select m1.state as state,m1.pc as pc,m1.candidate as candidate,(m1.total_vote-m2.total_vote) as margin from m1 join m2 on(m1.pc=m2.pc) order by margin limit 10;</a:t>
            </a:r>
          </a:p>
          <a:p>
            <a:pPr marL="0" indent="0">
              <a:buNone/>
            </a:pPr>
            <a:endParaRPr lang="en-IN" sz="2000" dirty="0"/>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18</a:t>
            </a:fld>
            <a:endParaRPr lang="en-IN"/>
          </a:p>
        </p:txBody>
      </p:sp>
    </p:spTree>
    <p:extLst>
      <p:ext uri="{BB962C8B-B14F-4D97-AF65-F5344CB8AC3E}">
        <p14:creationId xmlns:p14="http://schemas.microsoft.com/office/powerpoint/2010/main" xmlns="" val="1561256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Q)</a:t>
            </a:r>
            <a:r>
              <a:rPr lang="en-IN" sz="2400" dirty="0">
                <a:latin typeface="Times New Roman" pitchFamily="18" charset="0"/>
                <a:cs typeface="Times New Roman" pitchFamily="18" charset="0"/>
              </a:rPr>
              <a:t> Top 10 Win by lowest margin</a:t>
            </a:r>
            <a:endParaRPr lang="en-IN" sz="24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77736" y="1340768"/>
            <a:ext cx="6588527" cy="1369907"/>
          </a:xfrm>
        </p:spPr>
      </p:pic>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19</a:t>
            </a:fld>
            <a:endParaRPr lang="en-IN"/>
          </a:p>
        </p:txBody>
      </p:sp>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15816" y="2760936"/>
            <a:ext cx="5620056" cy="409706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11560" y="3501008"/>
            <a:ext cx="1958618" cy="2448272"/>
          </a:xfrm>
          <a:prstGeom prst="rect">
            <a:avLst/>
          </a:prstGeom>
        </p:spPr>
      </p:pic>
    </p:spTree>
    <p:extLst>
      <p:ext uri="{BB962C8B-B14F-4D97-AF65-F5344CB8AC3E}">
        <p14:creationId xmlns:p14="http://schemas.microsoft.com/office/powerpoint/2010/main" xmlns="" val="3580924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a:bodyPr>
          <a:lstStyle/>
          <a:p>
            <a:r>
              <a:rPr lang="en-IN" sz="4000" b="1" u="sng" dirty="0" smtClean="0">
                <a:latin typeface="Times New Roman" pitchFamily="18" charset="0"/>
                <a:cs typeface="Times New Roman" pitchFamily="18" charset="0"/>
              </a:rPr>
              <a:t>INTRODUCTION</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500034" y="1357298"/>
            <a:ext cx="8229600" cy="4525963"/>
          </a:xfrm>
        </p:spPr>
        <p:txBody>
          <a:bodyPr>
            <a:noAutofit/>
          </a:bodyPr>
          <a:lstStyle/>
          <a:p>
            <a:r>
              <a:rPr lang="en-IN" sz="2400" dirty="0" smtClean="0">
                <a:latin typeface="Times New Roman" pitchFamily="18" charset="0"/>
                <a:cs typeface="Times New Roman" pitchFamily="18" charset="0"/>
              </a:rPr>
              <a:t>Big data is a big thing in the IT world.</a:t>
            </a:r>
          </a:p>
          <a:p>
            <a:r>
              <a:rPr lang="en-IN" sz="2400" dirty="0" smtClean="0">
                <a:latin typeface="Times New Roman" pitchFamily="18" charset="0"/>
                <a:cs typeface="Times New Roman" pitchFamily="18" charset="0"/>
              </a:rPr>
              <a:t>Like many new information </a:t>
            </a:r>
            <a:r>
              <a:rPr lang="en-IN" sz="2400" dirty="0" err="1" smtClean="0">
                <a:latin typeface="Times New Roman" pitchFamily="18" charset="0"/>
                <a:cs typeface="Times New Roman" pitchFamily="18" charset="0"/>
              </a:rPr>
              <a:t>technologies,big</a:t>
            </a:r>
            <a:r>
              <a:rPr lang="en-IN" sz="2400" dirty="0" smtClean="0">
                <a:latin typeface="Times New Roman" pitchFamily="18" charset="0"/>
                <a:cs typeface="Times New Roman" pitchFamily="18" charset="0"/>
              </a:rPr>
              <a:t> data can bring about dramatic cost </a:t>
            </a:r>
            <a:r>
              <a:rPr lang="en-IN" sz="2400" dirty="0" err="1" smtClean="0">
                <a:latin typeface="Times New Roman" pitchFamily="18" charset="0"/>
                <a:cs typeface="Times New Roman" pitchFamily="18" charset="0"/>
              </a:rPr>
              <a:t>reductions,substantial</a:t>
            </a:r>
            <a:r>
              <a:rPr lang="en-IN" sz="2400" dirty="0" smtClean="0">
                <a:latin typeface="Times New Roman" pitchFamily="18" charset="0"/>
                <a:cs typeface="Times New Roman" pitchFamily="18" charset="0"/>
              </a:rPr>
              <a:t> improvements in the time required to perform a computing </a:t>
            </a:r>
            <a:r>
              <a:rPr lang="en-IN" sz="2400" dirty="0" err="1" smtClean="0">
                <a:latin typeface="Times New Roman" pitchFamily="18" charset="0"/>
                <a:cs typeface="Times New Roman" pitchFamily="18" charset="0"/>
              </a:rPr>
              <a:t>task,or</a:t>
            </a:r>
            <a:r>
              <a:rPr lang="en-IN" sz="2400" dirty="0" smtClean="0">
                <a:latin typeface="Times New Roman" pitchFamily="18" charset="0"/>
                <a:cs typeface="Times New Roman" pitchFamily="18" charset="0"/>
              </a:rPr>
              <a:t> new product and service offerings.</a:t>
            </a:r>
          </a:p>
          <a:p>
            <a:r>
              <a:rPr lang="en-IN" sz="2400" dirty="0" smtClean="0">
                <a:latin typeface="Times New Roman" pitchFamily="18" charset="0"/>
                <a:cs typeface="Times New Roman" pitchFamily="18" charset="0"/>
              </a:rPr>
              <a:t>3 V's of Big Data are:</a:t>
            </a:r>
          </a:p>
          <a:p>
            <a:pPr lvl="1"/>
            <a:r>
              <a:rPr lang="en-IN" sz="2000" dirty="0" smtClean="0">
                <a:latin typeface="Times New Roman" pitchFamily="18" charset="0"/>
                <a:cs typeface="Times New Roman" pitchFamily="18" charset="0"/>
              </a:rPr>
              <a:t>Volume</a:t>
            </a:r>
          </a:p>
          <a:p>
            <a:pPr lvl="1"/>
            <a:r>
              <a:rPr lang="en-IN" sz="2000" dirty="0" smtClean="0">
                <a:latin typeface="Times New Roman" pitchFamily="18" charset="0"/>
                <a:cs typeface="Times New Roman" pitchFamily="18" charset="0"/>
              </a:rPr>
              <a:t>Velocity</a:t>
            </a:r>
          </a:p>
          <a:p>
            <a:pPr lvl="1"/>
            <a:r>
              <a:rPr lang="en-IN" sz="2000" dirty="0" smtClean="0">
                <a:latin typeface="Times New Roman" pitchFamily="18" charset="0"/>
                <a:cs typeface="Times New Roman" pitchFamily="18" charset="0"/>
              </a:rPr>
              <a:t>Variety</a:t>
            </a:r>
          </a:p>
          <a:p>
            <a:r>
              <a:rPr lang="en-IN" sz="2400" dirty="0" smtClean="0">
                <a:latin typeface="Times New Roman" pitchFamily="18" charset="0"/>
                <a:cs typeface="Times New Roman" pitchFamily="18" charset="0"/>
              </a:rPr>
              <a:t>The structure of Big Data are:</a:t>
            </a:r>
          </a:p>
          <a:p>
            <a:pPr lvl="1"/>
            <a:r>
              <a:rPr lang="en-IN" sz="2000" dirty="0" smtClean="0">
                <a:latin typeface="Times New Roman" pitchFamily="18" charset="0"/>
                <a:cs typeface="Times New Roman" pitchFamily="18" charset="0"/>
              </a:rPr>
              <a:t>Structured </a:t>
            </a:r>
          </a:p>
          <a:p>
            <a:pPr lvl="1"/>
            <a:r>
              <a:rPr lang="en-IN" sz="2000" dirty="0" smtClean="0">
                <a:latin typeface="Times New Roman" pitchFamily="18" charset="0"/>
                <a:cs typeface="Times New Roman" pitchFamily="18" charset="0"/>
              </a:rPr>
              <a:t>Semi Structured</a:t>
            </a:r>
          </a:p>
          <a:p>
            <a:pPr lvl="1"/>
            <a:r>
              <a:rPr lang="en-IN" sz="2000" dirty="0" smtClean="0">
                <a:latin typeface="Times New Roman" pitchFamily="18" charset="0"/>
                <a:cs typeface="Times New Roman" pitchFamily="18" charset="0"/>
              </a:rPr>
              <a:t>Unstructured</a:t>
            </a:r>
          </a:p>
          <a:p>
            <a:pPr>
              <a:buNone/>
            </a:pPr>
            <a:endParaRPr lang="en-IN"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latin typeface="Times New Roman" pitchFamily="18" charset="0"/>
                <a:cs typeface="Times New Roman" pitchFamily="18" charset="0"/>
              </a:rPr>
              <a:t>Q)Top </a:t>
            </a:r>
            <a:r>
              <a:rPr lang="en-IN" sz="2400" dirty="0">
                <a:latin typeface="Times New Roman" pitchFamily="18" charset="0"/>
                <a:cs typeface="Times New Roman" pitchFamily="18" charset="0"/>
              </a:rPr>
              <a:t>10 states to cast max number of postal votes</a:t>
            </a:r>
            <a:endParaRPr lang="en-IN" sz="2400" dirty="0"/>
          </a:p>
        </p:txBody>
      </p:sp>
      <p:sp>
        <p:nvSpPr>
          <p:cNvPr id="3" name="Content Placeholder 2"/>
          <p:cNvSpPr>
            <a:spLocks noGrp="1"/>
          </p:cNvSpPr>
          <p:nvPr>
            <p:ph idx="1"/>
          </p:nvPr>
        </p:nvSpPr>
        <p:spPr/>
        <p:txBody>
          <a:bodyPr/>
          <a:lstStyle/>
          <a:p>
            <a:pPr marL="0" indent="0">
              <a:buNone/>
            </a:pPr>
            <a:r>
              <a:rPr lang="en-IN" sz="2000" b="1" dirty="0"/>
              <a:t>select state ,100*(sum(</a:t>
            </a:r>
            <a:r>
              <a:rPr lang="en-IN" sz="2000" b="1" dirty="0" err="1"/>
              <a:t>postal_vote</a:t>
            </a:r>
            <a:r>
              <a:rPr lang="en-IN" sz="2000" b="1" dirty="0"/>
              <a:t>)/sum(</a:t>
            </a:r>
            <a:r>
              <a:rPr lang="en-IN" sz="2000" b="1" dirty="0" err="1"/>
              <a:t>total_vote</a:t>
            </a:r>
            <a:r>
              <a:rPr lang="en-IN" sz="2000" b="1" dirty="0"/>
              <a:t>)) </a:t>
            </a:r>
            <a:r>
              <a:rPr lang="en-IN" sz="2000" b="1" dirty="0" err="1"/>
              <a:t>ar</a:t>
            </a:r>
            <a:r>
              <a:rPr lang="en-IN" sz="2000" b="1" dirty="0"/>
              <a:t> from project group by state order by </a:t>
            </a:r>
            <a:r>
              <a:rPr lang="en-IN" sz="2000" b="1" dirty="0" err="1"/>
              <a:t>ar</a:t>
            </a:r>
            <a:r>
              <a:rPr lang="en-IN" sz="2000" b="1" dirty="0"/>
              <a:t> </a:t>
            </a:r>
            <a:r>
              <a:rPr lang="en-IN" sz="2000" b="1" dirty="0" err="1"/>
              <a:t>desc</a:t>
            </a:r>
            <a:r>
              <a:rPr lang="en-IN" sz="2000" b="1" dirty="0"/>
              <a:t> limit 10;</a:t>
            </a:r>
          </a:p>
          <a:p>
            <a:pPr marL="0" indent="0">
              <a:buNone/>
            </a:pPr>
            <a:endParaRPr lang="en-IN" dirty="0"/>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20</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82647" y="2288473"/>
            <a:ext cx="3204993" cy="203264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125654" y="2265288"/>
            <a:ext cx="4169308" cy="417716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57224" y="4421177"/>
            <a:ext cx="2786082" cy="2021272"/>
          </a:xfrm>
          <a:prstGeom prst="rect">
            <a:avLst/>
          </a:prstGeom>
        </p:spPr>
      </p:pic>
    </p:spTree>
    <p:extLst>
      <p:ext uri="{BB962C8B-B14F-4D97-AF65-F5344CB8AC3E}">
        <p14:creationId xmlns:p14="http://schemas.microsoft.com/office/powerpoint/2010/main" xmlns="" val="1142025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latin typeface="Times New Roman" pitchFamily="18" charset="0"/>
                <a:cs typeface="Times New Roman" pitchFamily="18" charset="0"/>
              </a:rPr>
              <a:t>Q)Top </a:t>
            </a:r>
            <a:r>
              <a:rPr lang="en-IN" sz="2400" dirty="0">
                <a:latin typeface="Times New Roman" pitchFamily="18" charset="0"/>
                <a:cs typeface="Times New Roman" pitchFamily="18" charset="0"/>
              </a:rPr>
              <a:t>10 states to cast least number of postal votes</a:t>
            </a:r>
            <a:endParaRPr lang="en-IN" sz="2400" dirty="0"/>
          </a:p>
        </p:txBody>
      </p:sp>
      <p:sp>
        <p:nvSpPr>
          <p:cNvPr id="3" name="Content Placeholder 2"/>
          <p:cNvSpPr>
            <a:spLocks noGrp="1"/>
          </p:cNvSpPr>
          <p:nvPr>
            <p:ph idx="1"/>
          </p:nvPr>
        </p:nvSpPr>
        <p:spPr/>
        <p:txBody>
          <a:bodyPr>
            <a:normAutofit/>
          </a:bodyPr>
          <a:lstStyle/>
          <a:p>
            <a:pPr marL="0" indent="0">
              <a:buNone/>
            </a:pPr>
            <a:r>
              <a:rPr lang="en-IN" sz="2000" b="1" dirty="0" smtClean="0"/>
              <a:t>select </a:t>
            </a:r>
            <a:r>
              <a:rPr lang="en-IN" sz="2000" b="1" dirty="0"/>
              <a:t>state ,100*(sum(</a:t>
            </a:r>
            <a:r>
              <a:rPr lang="en-IN" sz="2000" b="1" dirty="0" err="1"/>
              <a:t>postal_vote</a:t>
            </a:r>
            <a:r>
              <a:rPr lang="en-IN" sz="2000" b="1" dirty="0"/>
              <a:t>)/sum(</a:t>
            </a:r>
            <a:r>
              <a:rPr lang="en-IN" sz="2000" b="1" dirty="0" err="1"/>
              <a:t>total_vote</a:t>
            </a:r>
            <a:r>
              <a:rPr lang="en-IN" sz="2000" b="1" dirty="0"/>
              <a:t>)) </a:t>
            </a:r>
            <a:r>
              <a:rPr lang="en-IN" sz="2000" b="1" dirty="0" err="1"/>
              <a:t>ar</a:t>
            </a:r>
            <a:r>
              <a:rPr lang="en-IN" sz="2000" b="1" dirty="0"/>
              <a:t> from project group by state order by </a:t>
            </a:r>
            <a:r>
              <a:rPr lang="en-IN" sz="2000" b="1" dirty="0" err="1"/>
              <a:t>ar</a:t>
            </a:r>
            <a:r>
              <a:rPr lang="en-IN" sz="2000" b="1" dirty="0"/>
              <a:t> </a:t>
            </a:r>
            <a:r>
              <a:rPr lang="en-IN" sz="2000" b="1" dirty="0" smtClean="0"/>
              <a:t>limit </a:t>
            </a:r>
            <a:r>
              <a:rPr lang="en-IN" sz="2000" b="1" dirty="0"/>
              <a:t>10</a:t>
            </a:r>
            <a:r>
              <a:rPr lang="en-IN" sz="2000" b="1" dirty="0" smtClean="0"/>
              <a:t>;</a:t>
            </a:r>
          </a:p>
          <a:p>
            <a:pPr marL="0" indent="0">
              <a:buNone/>
            </a:pPr>
            <a:endParaRPr lang="en-IN" sz="2000" dirty="0"/>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21</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29313" y="2348880"/>
            <a:ext cx="3867150" cy="21717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355198" y="2172643"/>
            <a:ext cx="4274494" cy="413608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85786" y="4540031"/>
            <a:ext cx="2705671" cy="1816319"/>
          </a:xfrm>
          <a:prstGeom prst="rect">
            <a:avLst/>
          </a:prstGeom>
        </p:spPr>
      </p:pic>
    </p:spTree>
    <p:extLst>
      <p:ext uri="{BB962C8B-B14F-4D97-AF65-F5344CB8AC3E}">
        <p14:creationId xmlns:p14="http://schemas.microsoft.com/office/powerpoint/2010/main" xmlns="" val="3881859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latin typeface="Times New Roman" pitchFamily="18" charset="0"/>
                <a:cs typeface="Times New Roman" pitchFamily="18" charset="0"/>
              </a:rPr>
              <a:t>Q)Find </a:t>
            </a:r>
            <a:r>
              <a:rPr lang="en-IN" sz="2400" dirty="0">
                <a:latin typeface="Times New Roman" pitchFamily="18" charset="0"/>
                <a:cs typeface="Times New Roman" pitchFamily="18" charset="0"/>
              </a:rPr>
              <a:t>top 10 states where there is least percentage vote shared by </a:t>
            </a:r>
            <a:r>
              <a:rPr lang="en-IN" sz="2400" dirty="0" err="1">
                <a:latin typeface="Times New Roman" pitchFamily="18" charset="0"/>
                <a:cs typeface="Times New Roman" pitchFamily="18" charset="0"/>
              </a:rPr>
              <a:t>Bharatiya</a:t>
            </a:r>
            <a:r>
              <a:rPr lang="en-IN" sz="2400" dirty="0">
                <a:latin typeface="Times New Roman" pitchFamily="18" charset="0"/>
                <a:cs typeface="Times New Roman" pitchFamily="18" charset="0"/>
              </a:rPr>
              <a:t> Janata Party</a:t>
            </a:r>
            <a:endParaRPr lang="en-IN" sz="2400" dirty="0"/>
          </a:p>
        </p:txBody>
      </p:sp>
      <p:sp>
        <p:nvSpPr>
          <p:cNvPr id="3" name="Content Placeholder 2"/>
          <p:cNvSpPr>
            <a:spLocks noGrp="1"/>
          </p:cNvSpPr>
          <p:nvPr>
            <p:ph idx="1"/>
          </p:nvPr>
        </p:nvSpPr>
        <p:spPr/>
        <p:txBody>
          <a:bodyPr>
            <a:normAutofit/>
          </a:bodyPr>
          <a:lstStyle/>
          <a:p>
            <a:pPr marL="0" indent="0">
              <a:buNone/>
            </a:pPr>
            <a:r>
              <a:rPr lang="en-IN" sz="2000" b="1" dirty="0"/>
              <a:t>select </a:t>
            </a:r>
            <a:r>
              <a:rPr lang="en-IN" sz="2000" b="1" dirty="0" err="1"/>
              <a:t>party,state,avg</a:t>
            </a:r>
            <a:r>
              <a:rPr lang="en-IN" sz="2000" b="1" dirty="0"/>
              <a:t>(</a:t>
            </a:r>
            <a:r>
              <a:rPr lang="en-IN" sz="2000" b="1" dirty="0" err="1"/>
              <a:t>percent_vote</a:t>
            </a:r>
            <a:r>
              <a:rPr lang="en-IN" sz="2000" b="1" dirty="0"/>
              <a:t>) as </a:t>
            </a:r>
            <a:r>
              <a:rPr lang="en-IN" sz="2000" b="1" dirty="0" err="1"/>
              <a:t>percent_vote</a:t>
            </a:r>
            <a:r>
              <a:rPr lang="en-IN" sz="2000" b="1" dirty="0"/>
              <a:t>  from project where party='</a:t>
            </a:r>
            <a:r>
              <a:rPr lang="en-IN" sz="2000" b="1" dirty="0" err="1"/>
              <a:t>Bharatiya</a:t>
            </a:r>
            <a:r>
              <a:rPr lang="en-IN" sz="2000" b="1" dirty="0"/>
              <a:t> Janata Party'  group by </a:t>
            </a:r>
            <a:r>
              <a:rPr lang="en-IN" sz="2000" b="1" dirty="0" err="1"/>
              <a:t>party,state</a:t>
            </a:r>
            <a:r>
              <a:rPr lang="en-IN" sz="2000" b="1" dirty="0"/>
              <a:t>  order by </a:t>
            </a:r>
            <a:r>
              <a:rPr lang="en-IN" sz="2000" b="1" dirty="0" err="1"/>
              <a:t>percent_vote</a:t>
            </a:r>
            <a:r>
              <a:rPr lang="en-IN" sz="2000" b="1" dirty="0"/>
              <a:t> limit 10</a:t>
            </a:r>
            <a:r>
              <a:rPr lang="en-IN" sz="2000" b="1" dirty="0" smtClean="0"/>
              <a:t>;</a:t>
            </a:r>
          </a:p>
          <a:p>
            <a:pPr marL="0" indent="0">
              <a:buNone/>
            </a:pPr>
            <a:endParaRPr lang="en-IN" sz="2000" dirty="0"/>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22</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5100" y="2815230"/>
            <a:ext cx="3910258" cy="237626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075358" y="2535595"/>
            <a:ext cx="4663671" cy="3820756"/>
          </a:xfrm>
          <a:prstGeom prst="rect">
            <a:avLst/>
          </a:prstGeom>
        </p:spPr>
      </p:pic>
    </p:spTree>
    <p:extLst>
      <p:ext uri="{BB962C8B-B14F-4D97-AF65-F5344CB8AC3E}">
        <p14:creationId xmlns:p14="http://schemas.microsoft.com/office/powerpoint/2010/main" xmlns="" val="737604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latin typeface="Times New Roman" pitchFamily="18" charset="0"/>
                <a:cs typeface="Times New Roman" pitchFamily="18" charset="0"/>
              </a:rPr>
              <a:t>Q)Find </a:t>
            </a:r>
            <a:r>
              <a:rPr lang="en-IN" sz="2400" dirty="0">
                <a:latin typeface="Times New Roman" pitchFamily="18" charset="0"/>
                <a:cs typeface="Times New Roman" pitchFamily="18" charset="0"/>
              </a:rPr>
              <a:t>top 10 states where there is maximum percentage vote shared by </a:t>
            </a:r>
            <a:r>
              <a:rPr lang="en-IN" sz="2400" dirty="0" err="1">
                <a:latin typeface="Times New Roman" pitchFamily="18" charset="0"/>
                <a:cs typeface="Times New Roman" pitchFamily="18" charset="0"/>
              </a:rPr>
              <a:t>Bharatiya</a:t>
            </a:r>
            <a:r>
              <a:rPr lang="en-IN" sz="2400" dirty="0">
                <a:latin typeface="Times New Roman" pitchFamily="18" charset="0"/>
                <a:cs typeface="Times New Roman" pitchFamily="18" charset="0"/>
              </a:rPr>
              <a:t> Janata Party</a:t>
            </a:r>
            <a:endParaRPr lang="en-IN" sz="2400" dirty="0"/>
          </a:p>
        </p:txBody>
      </p:sp>
      <p:sp>
        <p:nvSpPr>
          <p:cNvPr id="3" name="Content Placeholder 2"/>
          <p:cNvSpPr>
            <a:spLocks noGrp="1"/>
          </p:cNvSpPr>
          <p:nvPr>
            <p:ph idx="1"/>
          </p:nvPr>
        </p:nvSpPr>
        <p:spPr/>
        <p:txBody>
          <a:bodyPr>
            <a:normAutofit/>
          </a:bodyPr>
          <a:lstStyle/>
          <a:p>
            <a:pPr marL="0" indent="0">
              <a:buNone/>
            </a:pPr>
            <a:r>
              <a:rPr lang="en-IN" sz="2000" b="1" dirty="0"/>
              <a:t>select </a:t>
            </a:r>
            <a:r>
              <a:rPr lang="en-IN" sz="2000" b="1" dirty="0" err="1"/>
              <a:t>party,state,avg</a:t>
            </a:r>
            <a:r>
              <a:rPr lang="en-IN" sz="2000" b="1" dirty="0"/>
              <a:t>(</a:t>
            </a:r>
            <a:r>
              <a:rPr lang="en-IN" sz="2000" b="1" dirty="0" err="1"/>
              <a:t>percent_vote</a:t>
            </a:r>
            <a:r>
              <a:rPr lang="en-IN" sz="2000" b="1" dirty="0"/>
              <a:t>) as </a:t>
            </a:r>
            <a:r>
              <a:rPr lang="en-IN" sz="2000" b="1" dirty="0" err="1"/>
              <a:t>percent_vote</a:t>
            </a:r>
            <a:r>
              <a:rPr lang="en-IN" sz="2000" b="1" dirty="0"/>
              <a:t>  from project where party='</a:t>
            </a:r>
            <a:r>
              <a:rPr lang="en-IN" sz="2000" b="1" dirty="0" err="1"/>
              <a:t>Bharatiya</a:t>
            </a:r>
            <a:r>
              <a:rPr lang="en-IN" sz="2000" b="1" dirty="0"/>
              <a:t> Janata Party'  group by </a:t>
            </a:r>
            <a:r>
              <a:rPr lang="en-IN" sz="2000" b="1" dirty="0" err="1"/>
              <a:t>party,state</a:t>
            </a:r>
            <a:r>
              <a:rPr lang="en-IN" sz="2000" b="1" dirty="0"/>
              <a:t>  order by </a:t>
            </a:r>
            <a:r>
              <a:rPr lang="en-IN" sz="2000" b="1" dirty="0" err="1"/>
              <a:t>percent_vote</a:t>
            </a:r>
            <a:r>
              <a:rPr lang="en-IN" sz="2000" b="1" dirty="0"/>
              <a:t> </a:t>
            </a:r>
            <a:r>
              <a:rPr lang="en-IN" sz="2000" b="1" dirty="0" err="1"/>
              <a:t>desc</a:t>
            </a:r>
            <a:r>
              <a:rPr lang="en-IN" sz="2000" b="1" dirty="0"/>
              <a:t> limit 10</a:t>
            </a:r>
            <a:r>
              <a:rPr lang="en-IN" sz="2000" b="1" dirty="0" smtClean="0"/>
              <a:t>;</a:t>
            </a:r>
          </a:p>
          <a:p>
            <a:pPr marL="0" indent="0">
              <a:buNone/>
            </a:pPr>
            <a:endParaRPr lang="en-IN" sz="2000" dirty="0"/>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23</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39552" y="2708920"/>
            <a:ext cx="4114800" cy="151216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932040" y="2365896"/>
            <a:ext cx="3096344" cy="4007470"/>
          </a:xfrm>
          <a:prstGeom prst="rect">
            <a:avLst/>
          </a:prstGeom>
        </p:spPr>
      </p:pic>
    </p:spTree>
    <p:extLst>
      <p:ext uri="{BB962C8B-B14F-4D97-AF65-F5344CB8AC3E}">
        <p14:creationId xmlns:p14="http://schemas.microsoft.com/office/powerpoint/2010/main" xmlns="" val="2197929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u="sng" dirty="0" smtClean="0">
                <a:latin typeface="Times New Roman" panose="02020603050405020304" pitchFamily="18" charset="0"/>
                <a:cs typeface="Times New Roman" panose="02020603050405020304" pitchFamily="18" charset="0"/>
              </a:rPr>
              <a:t>Scope of the project:</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0034" y="1357298"/>
            <a:ext cx="8229600" cy="4525963"/>
          </a:xfrm>
        </p:spPr>
        <p:txBody>
          <a:bodyPr>
            <a:noAutofit/>
          </a:bodyPr>
          <a:lstStyle/>
          <a:p>
            <a:pPr marL="0" indent="0">
              <a:buNone/>
            </a:pPr>
            <a:r>
              <a:rPr lang="en-IN" sz="2400" dirty="0" smtClean="0">
                <a:latin typeface="Times New Roman" pitchFamily="18" charset="0"/>
                <a:cs typeface="Times New Roman" pitchFamily="18" charset="0"/>
              </a:rPr>
              <a:t>The future scope of the project, i.e., the analysis of the Indian General Elections data </a:t>
            </a:r>
            <a:r>
              <a:rPr lang="en-IN" sz="2400" dirty="0">
                <a:latin typeface="Times New Roman" pitchFamily="18" charset="0"/>
                <a:cs typeface="Times New Roman" pitchFamily="18" charset="0"/>
              </a:rPr>
              <a:t>set paves a path for </a:t>
            </a:r>
            <a:r>
              <a:rPr lang="en-IN" sz="2400" dirty="0" smtClean="0">
                <a:latin typeface="Times New Roman" pitchFamily="18" charset="0"/>
                <a:cs typeface="Times New Roman" pitchFamily="18" charset="0"/>
              </a:rPr>
              <a:t>further </a:t>
            </a:r>
            <a:r>
              <a:rPr lang="en-IN" sz="2400" dirty="0">
                <a:latin typeface="Times New Roman" pitchFamily="18" charset="0"/>
                <a:cs typeface="Times New Roman" pitchFamily="18" charset="0"/>
              </a:rPr>
              <a:t>work </a:t>
            </a:r>
            <a:r>
              <a:rPr lang="en-IN" sz="2400" dirty="0" smtClean="0">
                <a:latin typeface="Times New Roman" pitchFamily="18" charset="0"/>
                <a:cs typeface="Times New Roman" pitchFamily="18" charset="0"/>
              </a:rPr>
              <a:t>that can </a:t>
            </a:r>
            <a:r>
              <a:rPr lang="en-IN" sz="2400" dirty="0">
                <a:latin typeface="Times New Roman" pitchFamily="18" charset="0"/>
                <a:cs typeface="Times New Roman" pitchFamily="18" charset="0"/>
              </a:rPr>
              <a:t>be carried on to find </a:t>
            </a:r>
            <a:r>
              <a:rPr lang="en-IN" sz="2400" dirty="0" smtClean="0">
                <a:latin typeface="Times New Roman" pitchFamily="18" charset="0"/>
                <a:cs typeface="Times New Roman" pitchFamily="18" charset="0"/>
              </a:rPr>
              <a:t>and verifying </a:t>
            </a:r>
            <a:r>
              <a:rPr lang="en-IN" sz="2400" dirty="0">
                <a:latin typeface="Times New Roman" pitchFamily="18" charset="0"/>
                <a:cs typeface="Times New Roman" pitchFamily="18" charset="0"/>
              </a:rPr>
              <a:t>the changed sentiments of the user before and after election. The study can be enhanced to actually classify the </a:t>
            </a:r>
            <a:r>
              <a:rPr lang="en-IN" sz="2400" dirty="0" smtClean="0">
                <a:latin typeface="Times New Roman" pitchFamily="18" charset="0"/>
                <a:cs typeface="Times New Roman" pitchFamily="18" charset="0"/>
              </a:rPr>
              <a:t>gender </a:t>
            </a:r>
            <a:r>
              <a:rPr lang="en-IN" sz="2400" dirty="0">
                <a:latin typeface="Times New Roman" pitchFamily="18" charset="0"/>
                <a:cs typeface="Times New Roman" pitchFamily="18" charset="0"/>
              </a:rPr>
              <a:t>of the user and to match it with actual demographics it can include the scope for verifying whether the user is human or a </a:t>
            </a:r>
            <a:r>
              <a:rPr lang="en-IN" sz="2400" dirty="0" smtClean="0">
                <a:latin typeface="Times New Roman" pitchFamily="18" charset="0"/>
                <a:cs typeface="Times New Roman" pitchFamily="18" charset="0"/>
              </a:rPr>
              <a:t>robot. Other analysis suggests the count of votes received which helps in further enhancement of the system. With this project, we can also determine the statistics for the most popular party in the respective year and also focuses on analysis and report on specific details which would eventually help the census offer enhanced, accurate information that would incur several positive changes in the entire data analysis scenario.</a:t>
            </a:r>
            <a:endParaRPr lang="en-IN"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24</a:t>
            </a:fld>
            <a:endParaRPr lang="en-IN"/>
          </a:p>
        </p:txBody>
      </p:sp>
    </p:spTree>
    <p:extLst>
      <p:ext uri="{BB962C8B-B14F-4D97-AF65-F5344CB8AC3E}">
        <p14:creationId xmlns:p14="http://schemas.microsoft.com/office/powerpoint/2010/main" xmlns="" val="1241028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Department of computer science and engineering</a:t>
            </a:r>
            <a:endParaRPr lang="en-IN"/>
          </a:p>
        </p:txBody>
      </p:sp>
      <p:sp>
        <p:nvSpPr>
          <p:cNvPr id="3" name="Slide Number Placeholder 2"/>
          <p:cNvSpPr>
            <a:spLocks noGrp="1"/>
          </p:cNvSpPr>
          <p:nvPr>
            <p:ph type="sldNum" sz="quarter" idx="12"/>
          </p:nvPr>
        </p:nvSpPr>
        <p:spPr/>
        <p:txBody>
          <a:bodyPr/>
          <a:lstStyle/>
          <a:p>
            <a:r>
              <a:rPr lang="en-IN" dirty="0" smtClean="0"/>
              <a:t>14</a:t>
            </a:r>
            <a:endParaRPr lang="en-IN" dirty="0"/>
          </a:p>
        </p:txBody>
      </p:sp>
      <p:sp>
        <p:nvSpPr>
          <p:cNvPr id="4" name="TextBox 3"/>
          <p:cNvSpPr txBox="1"/>
          <p:nvPr/>
        </p:nvSpPr>
        <p:spPr>
          <a:xfrm>
            <a:off x="2143108" y="1500174"/>
            <a:ext cx="4495140" cy="3046988"/>
          </a:xfrm>
          <a:prstGeom prst="rect">
            <a:avLst/>
          </a:prstGeom>
          <a:noFill/>
        </p:spPr>
        <p:txBody>
          <a:bodyPr wrap="none" rtlCol="0">
            <a:spAutoFit/>
          </a:bodyPr>
          <a:lstStyle/>
          <a:p>
            <a:pPr algn="ctr"/>
            <a:r>
              <a:rPr lang="en-IN" sz="9600" dirty="0" smtClean="0">
                <a:latin typeface="Times New Roman" pitchFamily="18" charset="0"/>
                <a:cs typeface="Times New Roman" pitchFamily="18" charset="0"/>
              </a:rPr>
              <a:t>THANK</a:t>
            </a:r>
          </a:p>
          <a:p>
            <a:pPr algn="ctr"/>
            <a:r>
              <a:rPr lang="en-IN" sz="9600" dirty="0" smtClean="0">
                <a:latin typeface="Times New Roman" pitchFamily="18" charset="0"/>
                <a:cs typeface="Times New Roman" pitchFamily="18" charset="0"/>
              </a:rPr>
              <a:t>YOU</a:t>
            </a:r>
            <a:endParaRPr lang="en-IN" sz="9600" dirty="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57200" y="357166"/>
            <a:ext cx="8229600" cy="5768997"/>
          </a:xfrm>
        </p:spPr>
        <p:txBody>
          <a:bodyPr>
            <a:normAutofit lnSpcReduction="10000"/>
          </a:bodyPr>
          <a:lstStyle/>
          <a:p>
            <a:r>
              <a:rPr lang="en-IN" dirty="0" smtClean="0">
                <a:latin typeface="Times New Roman" pitchFamily="18" charset="0"/>
                <a:cs typeface="Times New Roman" pitchFamily="18" charset="0"/>
              </a:rPr>
              <a:t>Advantages of Big Data are:</a:t>
            </a:r>
          </a:p>
          <a:p>
            <a:pPr lvl="1"/>
            <a:r>
              <a:rPr lang="en-IN" dirty="0" smtClean="0">
                <a:latin typeface="Times New Roman" pitchFamily="18" charset="0"/>
                <a:cs typeface="Times New Roman" pitchFamily="18" charset="0"/>
              </a:rPr>
              <a:t>Government</a:t>
            </a:r>
          </a:p>
          <a:p>
            <a:pPr lvl="1"/>
            <a:r>
              <a:rPr lang="en-IN" dirty="0" smtClean="0">
                <a:latin typeface="Times New Roman" pitchFamily="18" charset="0"/>
                <a:cs typeface="Times New Roman" pitchFamily="18" charset="0"/>
              </a:rPr>
              <a:t>Manufacturing</a:t>
            </a:r>
          </a:p>
          <a:p>
            <a:pPr lvl="1"/>
            <a:r>
              <a:rPr lang="en-IN" dirty="0" smtClean="0">
                <a:latin typeface="Times New Roman" pitchFamily="18" charset="0"/>
                <a:cs typeface="Times New Roman" pitchFamily="18" charset="0"/>
              </a:rPr>
              <a:t>Media</a:t>
            </a:r>
          </a:p>
          <a:p>
            <a:pPr lvl="1"/>
            <a:r>
              <a:rPr lang="en-IN" dirty="0" smtClean="0">
                <a:latin typeface="Times New Roman" pitchFamily="18" charset="0"/>
                <a:cs typeface="Times New Roman" pitchFamily="18" charset="0"/>
              </a:rPr>
              <a:t>Technology</a:t>
            </a:r>
            <a:endParaRPr lang="en-IN" dirty="0" smtClean="0">
              <a:latin typeface="Times New Roman" pitchFamily="18" charset="0"/>
              <a:cs typeface="Times New Roman" pitchFamily="18" charset="0"/>
            </a:endParaRPr>
          </a:p>
          <a:p>
            <a:pPr lvl="1"/>
            <a:r>
              <a:rPr lang="en-IN" dirty="0" smtClean="0">
                <a:latin typeface="Times New Roman" pitchFamily="18" charset="0"/>
                <a:cs typeface="Times New Roman" pitchFamily="18" charset="0"/>
              </a:rPr>
              <a:t>Science and </a:t>
            </a:r>
            <a:r>
              <a:rPr lang="en-IN" dirty="0" err="1" smtClean="0">
                <a:latin typeface="Times New Roman" pitchFamily="18" charset="0"/>
                <a:cs typeface="Times New Roman" pitchFamily="18" charset="0"/>
              </a:rPr>
              <a:t>Reasearch</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Tools for Storing and Analysing Big Data</a:t>
            </a:r>
          </a:p>
          <a:p>
            <a:pPr lvl="1"/>
            <a:r>
              <a:rPr lang="en-IN" dirty="0" smtClean="0">
                <a:latin typeface="Times New Roman" pitchFamily="18" charset="0"/>
                <a:cs typeface="Times New Roman" pitchFamily="18" charset="0"/>
              </a:rPr>
              <a:t>Apache </a:t>
            </a:r>
            <a:r>
              <a:rPr lang="en-IN" dirty="0" err="1" smtClean="0">
                <a:latin typeface="Times New Roman" pitchFamily="18" charset="0"/>
                <a:cs typeface="Times New Roman" pitchFamily="18" charset="0"/>
              </a:rPr>
              <a:t>hadoop</a:t>
            </a:r>
            <a:endParaRPr lang="en-IN" dirty="0" smtClean="0">
              <a:latin typeface="Times New Roman" pitchFamily="18" charset="0"/>
              <a:cs typeface="Times New Roman" pitchFamily="18" charset="0"/>
            </a:endParaRPr>
          </a:p>
          <a:p>
            <a:pPr lvl="2"/>
            <a:r>
              <a:rPr lang="en-IN" dirty="0" smtClean="0">
                <a:latin typeface="Times New Roman" pitchFamily="18" charset="0"/>
                <a:cs typeface="Times New Roman" pitchFamily="18" charset="0"/>
              </a:rPr>
              <a:t>open source s/w framework</a:t>
            </a:r>
          </a:p>
          <a:p>
            <a:pPr lvl="2"/>
            <a:r>
              <a:rPr lang="en-IN" dirty="0" smtClean="0">
                <a:latin typeface="Times New Roman" pitchFamily="18" charset="0"/>
                <a:cs typeface="Times New Roman" pitchFamily="18" charset="0"/>
              </a:rPr>
              <a:t>It has two basic parts:</a:t>
            </a:r>
          </a:p>
          <a:p>
            <a:pPr lvl="3"/>
            <a:r>
              <a:rPr lang="en-IN" dirty="0" smtClean="0">
                <a:latin typeface="Times New Roman" pitchFamily="18" charset="0"/>
                <a:cs typeface="Times New Roman" pitchFamily="18" charset="0"/>
              </a:rPr>
              <a:t>1.HDFS(Storage)</a:t>
            </a:r>
          </a:p>
          <a:p>
            <a:pPr lvl="3"/>
            <a:r>
              <a:rPr lang="en-IN" dirty="0" smtClean="0">
                <a:latin typeface="Times New Roman" pitchFamily="18" charset="0"/>
                <a:cs typeface="Times New Roman" pitchFamily="18" charset="0"/>
              </a:rPr>
              <a:t>2.MapReduce(Processing</a:t>
            </a:r>
            <a:endParaRPr lang="en-IN" dirty="0"/>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4</a:t>
            </a:fld>
            <a:endParaRPr lang="en-IN"/>
          </a:p>
        </p:txBody>
      </p:sp>
      <p:pic>
        <p:nvPicPr>
          <p:cNvPr id="8" name="Content Placeholder 7" descr="Intro.JPG"/>
          <p:cNvPicPr>
            <a:picLocks noGrp="1" noChangeAspect="1"/>
          </p:cNvPicPr>
          <p:nvPr>
            <p:ph idx="1"/>
          </p:nvPr>
        </p:nvPicPr>
        <p:blipFill>
          <a:blip r:embed="rId2"/>
          <a:stretch>
            <a:fillRect/>
          </a:stretch>
        </p:blipFill>
        <p:spPr>
          <a:xfrm>
            <a:off x="285720" y="446085"/>
            <a:ext cx="8501122" cy="5697559"/>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u="sng" dirty="0" smtClean="0">
                <a:latin typeface="Times New Roman" pitchFamily="18" charset="0"/>
                <a:cs typeface="Times New Roman" pitchFamily="18" charset="0"/>
              </a:rPr>
              <a:t>OBJECTIVE</a:t>
            </a:r>
            <a:r>
              <a:rPr lang="en-IN" sz="3200" b="1" dirty="0" smtClean="0">
                <a:latin typeface="Times New Roman" pitchFamily="18" charset="0"/>
                <a:cs typeface="Times New Roman" pitchFamily="18" charset="0"/>
              </a:rPr>
              <a:t>:</a:t>
            </a:r>
            <a:endParaRPr lang="en-IN" sz="3200" b="1" u="sng" dirty="0">
              <a:latin typeface="Times New Roman" pitchFamily="18" charset="0"/>
              <a:cs typeface="Times New Roman" pitchFamily="18" charset="0"/>
            </a:endParaRPr>
          </a:p>
        </p:txBody>
      </p:sp>
      <p:sp>
        <p:nvSpPr>
          <p:cNvPr id="6" name="Content Placeholder 5"/>
          <p:cNvSpPr>
            <a:spLocks noGrp="1"/>
          </p:cNvSpPr>
          <p:nvPr>
            <p:ph idx="1"/>
          </p:nvPr>
        </p:nvSpPr>
        <p:spPr>
          <a:xfrm>
            <a:off x="428596" y="1571613"/>
            <a:ext cx="8215370" cy="3643337"/>
          </a:xfrm>
        </p:spPr>
        <p:txBody>
          <a:bodyPr>
            <a:normAutofit fontScale="92500" lnSpcReduction="10000"/>
          </a:bodyPr>
          <a:lstStyle/>
          <a:p>
            <a:r>
              <a:rPr lang="en-IN" dirty="0" smtClean="0">
                <a:latin typeface="Times New Roman" pitchFamily="18" charset="0"/>
                <a:cs typeface="Times New Roman" pitchFamily="18" charset="0"/>
              </a:rPr>
              <a:t>The only thing predictable about Indian Elections is that they are unpredictable.</a:t>
            </a:r>
          </a:p>
          <a:p>
            <a:r>
              <a:rPr lang="en-IN" dirty="0" smtClean="0">
                <a:latin typeface="Times New Roman" pitchFamily="18" charset="0"/>
                <a:cs typeface="Times New Roman" pitchFamily="18" charset="0"/>
              </a:rPr>
              <a:t>Our objective is to analyse the general election result and know the incumbency of a party in particular areas.</a:t>
            </a:r>
          </a:p>
          <a:p>
            <a:r>
              <a:rPr lang="en-IN" dirty="0" smtClean="0">
                <a:latin typeface="Times New Roman" pitchFamily="18" charset="0"/>
                <a:cs typeface="Times New Roman" pitchFamily="18" charset="0"/>
              </a:rPr>
              <a:t>Analysis of different aspects is also done to know the sentiments of people and to which party they are supporting in a particular state.</a:t>
            </a: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latin typeface="Times New Roman" pitchFamily="18" charset="0"/>
                <a:cs typeface="Times New Roman" pitchFamily="18" charset="0"/>
              </a:rPr>
              <a:t/>
            </a:r>
            <a:br>
              <a:rPr lang="en-IN" b="1" u="sng" dirty="0" smtClean="0">
                <a:latin typeface="Times New Roman" pitchFamily="18" charset="0"/>
                <a:cs typeface="Times New Roman" pitchFamily="18" charset="0"/>
              </a:rPr>
            </a:br>
            <a:r>
              <a:rPr lang="en-IN" b="1" u="sng" dirty="0" smtClean="0">
                <a:latin typeface="Times New Roman" pitchFamily="18" charset="0"/>
                <a:cs typeface="Times New Roman" pitchFamily="18" charset="0"/>
              </a:rPr>
              <a:t>TECHNOLOGY USED</a:t>
            </a:r>
            <a:r>
              <a:rPr lang="en-IN" b="1" dirty="0" smtClean="0">
                <a:latin typeface="Times New Roman" pitchFamily="18" charset="0"/>
                <a:cs typeface="Times New Roman" pitchFamily="18" charset="0"/>
              </a:rPr>
              <a:t>:</a:t>
            </a:r>
            <a:r>
              <a:rPr lang="en-IN" b="1" u="sng" dirty="0" smtClean="0">
                <a:latin typeface="Times New Roman" pitchFamily="18" charset="0"/>
                <a:cs typeface="Times New Roman" pitchFamily="18" charset="0"/>
              </a:rPr>
              <a:t/>
            </a:r>
            <a:br>
              <a:rPr lang="en-IN" b="1" u="sng" dirty="0" smtClean="0">
                <a:latin typeface="Times New Roman" pitchFamily="18" charset="0"/>
                <a:cs typeface="Times New Roman" pitchFamily="18" charset="0"/>
              </a:rPr>
            </a:br>
            <a:endParaRPr lang="en-IN" dirty="0"/>
          </a:p>
        </p:txBody>
      </p:sp>
      <p:sp>
        <p:nvSpPr>
          <p:cNvPr id="3" name="Content Placeholder 2"/>
          <p:cNvSpPr>
            <a:spLocks noGrp="1"/>
          </p:cNvSpPr>
          <p:nvPr>
            <p:ph idx="1"/>
          </p:nvPr>
        </p:nvSpPr>
        <p:spPr/>
        <p:txBody>
          <a:bodyPr/>
          <a:lstStyle/>
          <a:p>
            <a:pPr>
              <a:buFont typeface="Wingdings" pitchFamily="2" charset="2"/>
              <a:buChar char="Ø"/>
            </a:pPr>
            <a:r>
              <a:rPr lang="en-IN" dirty="0" smtClean="0">
                <a:latin typeface="Times New Roman" pitchFamily="18" charset="0"/>
                <a:cs typeface="Times New Roman" pitchFamily="18" charset="0"/>
              </a:rPr>
              <a:t>HADOOP</a:t>
            </a:r>
          </a:p>
          <a:p>
            <a:pPr>
              <a:buFont typeface="Wingdings" pitchFamily="2" charset="2"/>
              <a:buChar char="Ø"/>
            </a:pPr>
            <a:r>
              <a:rPr lang="en-IN" dirty="0" smtClean="0">
                <a:latin typeface="Times New Roman" pitchFamily="18" charset="0"/>
                <a:cs typeface="Times New Roman" pitchFamily="18" charset="0"/>
              </a:rPr>
              <a:t>HIVE</a:t>
            </a:r>
          </a:p>
          <a:p>
            <a:pPr>
              <a:buFont typeface="Wingdings" pitchFamily="2" charset="2"/>
              <a:buChar char="Ø"/>
            </a:pPr>
            <a:r>
              <a:rPr lang="en-IN" dirty="0" smtClean="0">
                <a:latin typeface="Times New Roman" pitchFamily="18" charset="0"/>
                <a:cs typeface="Times New Roman" pitchFamily="18" charset="0"/>
              </a:rPr>
              <a:t>IMPALA</a:t>
            </a:r>
          </a:p>
          <a:p>
            <a:pPr>
              <a:buFont typeface="Wingdings" pitchFamily="2" charset="2"/>
              <a:buChar char="Ø"/>
            </a:pPr>
            <a:r>
              <a:rPr lang="en-IN" dirty="0" smtClean="0">
                <a:latin typeface="Times New Roman" pitchFamily="18" charset="0"/>
                <a:cs typeface="Times New Roman" pitchFamily="18" charset="0"/>
              </a:rPr>
              <a:t>TABLEAU</a:t>
            </a:r>
          </a:p>
          <a:p>
            <a:pPr>
              <a:buNone/>
            </a:pPr>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u="sng" dirty="0" smtClean="0">
                <a:latin typeface="Times New Roman" pitchFamily="18" charset="0"/>
                <a:cs typeface="Times New Roman" pitchFamily="18" charset="0"/>
              </a:rPr>
              <a:t>DATA DICTIONARY</a:t>
            </a:r>
            <a:r>
              <a:rPr lang="en-IN" sz="3200" b="1" dirty="0" smtClean="0">
                <a:latin typeface="Times New Roman" pitchFamily="18" charset="0"/>
                <a:cs typeface="Times New Roman" pitchFamily="18" charset="0"/>
              </a:rPr>
              <a:t>:</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v"/>
            </a:pPr>
            <a:r>
              <a:rPr lang="en-IN" dirty="0" smtClean="0">
                <a:latin typeface="Times New Roman" pitchFamily="18" charset="0"/>
                <a:cs typeface="Times New Roman" pitchFamily="18" charset="0"/>
              </a:rPr>
              <a:t>State	string	</a:t>
            </a:r>
          </a:p>
          <a:p>
            <a:pPr>
              <a:buFont typeface="Wingdings" pitchFamily="2" charset="2"/>
              <a:buChar char="v"/>
            </a:pPr>
            <a:r>
              <a:rPr lang="en-IN" dirty="0" smtClean="0">
                <a:latin typeface="Times New Roman" pitchFamily="18" charset="0"/>
                <a:cs typeface="Times New Roman" pitchFamily="18" charset="0"/>
              </a:rPr>
              <a:t>Pc 	string	</a:t>
            </a:r>
          </a:p>
          <a:p>
            <a:pPr>
              <a:buFont typeface="Wingdings" pitchFamily="2" charset="2"/>
              <a:buChar char="v"/>
            </a:pPr>
            <a:r>
              <a:rPr lang="en-IN" dirty="0" smtClean="0">
                <a:latin typeface="Times New Roman" pitchFamily="18" charset="0"/>
                <a:cs typeface="Times New Roman" pitchFamily="18" charset="0"/>
              </a:rPr>
              <a:t>Candidate 	string	</a:t>
            </a:r>
          </a:p>
          <a:p>
            <a:pPr>
              <a:buFont typeface="Wingdings" pitchFamily="2" charset="2"/>
              <a:buChar char="v"/>
            </a:pPr>
            <a:r>
              <a:rPr lang="en-IN" dirty="0" smtClean="0">
                <a:latin typeface="Times New Roman" pitchFamily="18" charset="0"/>
                <a:cs typeface="Times New Roman" pitchFamily="18" charset="0"/>
              </a:rPr>
              <a:t>Party 	string	</a:t>
            </a:r>
          </a:p>
          <a:p>
            <a:pPr>
              <a:buFont typeface="Wingdings" pitchFamily="2" charset="2"/>
              <a:buChar char="v"/>
            </a:pPr>
            <a:r>
              <a:rPr lang="en-IN" dirty="0" err="1" smtClean="0">
                <a:latin typeface="Times New Roman" pitchFamily="18" charset="0"/>
                <a:cs typeface="Times New Roman" pitchFamily="18" charset="0"/>
              </a:rPr>
              <a:t>evm_vote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int</a:t>
            </a:r>
            <a:r>
              <a:rPr lang="en-IN" dirty="0" smtClean="0">
                <a:latin typeface="Times New Roman" pitchFamily="18" charset="0"/>
                <a:cs typeface="Times New Roman" pitchFamily="18" charset="0"/>
              </a:rPr>
              <a:t>	</a:t>
            </a:r>
          </a:p>
          <a:p>
            <a:pPr>
              <a:buFont typeface="Wingdings" pitchFamily="2" charset="2"/>
              <a:buChar char="v"/>
            </a:pPr>
            <a:r>
              <a:rPr lang="en-IN" dirty="0" err="1" smtClean="0">
                <a:latin typeface="Times New Roman" pitchFamily="18" charset="0"/>
                <a:cs typeface="Times New Roman" pitchFamily="18" charset="0"/>
              </a:rPr>
              <a:t>postal_vote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int</a:t>
            </a:r>
            <a:r>
              <a:rPr lang="en-IN" dirty="0" smtClean="0">
                <a:latin typeface="Times New Roman" pitchFamily="18" charset="0"/>
                <a:cs typeface="Times New Roman" pitchFamily="18" charset="0"/>
              </a:rPr>
              <a:t>	</a:t>
            </a:r>
          </a:p>
          <a:p>
            <a:pPr>
              <a:buFont typeface="Wingdings" pitchFamily="2" charset="2"/>
              <a:buChar char="v"/>
            </a:pPr>
            <a:r>
              <a:rPr lang="en-IN" dirty="0" err="1" smtClean="0">
                <a:latin typeface="Times New Roman" pitchFamily="18" charset="0"/>
                <a:cs typeface="Times New Roman" pitchFamily="18" charset="0"/>
              </a:rPr>
              <a:t>total_vote</a:t>
            </a:r>
            <a:r>
              <a:rPr lang="en-IN" dirty="0" smtClean="0">
                <a:latin typeface="Times New Roman" pitchFamily="18" charset="0"/>
                <a:cs typeface="Times New Roman" pitchFamily="18" charset="0"/>
              </a:rPr>
              <a:t>	double	</a:t>
            </a:r>
          </a:p>
          <a:p>
            <a:pPr>
              <a:buFont typeface="Wingdings" pitchFamily="2" charset="2"/>
              <a:buChar char="v"/>
            </a:pPr>
            <a:r>
              <a:rPr lang="en-IN" dirty="0" err="1" smtClean="0">
                <a:latin typeface="Times New Roman" pitchFamily="18" charset="0"/>
                <a:cs typeface="Times New Roman" pitchFamily="18" charset="0"/>
              </a:rPr>
              <a:t>percent_vote</a:t>
            </a:r>
            <a:r>
              <a:rPr lang="en-IN" dirty="0" smtClean="0">
                <a:latin typeface="Times New Roman" pitchFamily="18" charset="0"/>
                <a:cs typeface="Times New Roman" pitchFamily="18" charset="0"/>
              </a:rPr>
              <a:t>	double	</a:t>
            </a:r>
          </a:p>
          <a:p>
            <a:pPr>
              <a:buFont typeface="Wingdings" pitchFamily="2" charset="2"/>
              <a:buChar char="v"/>
            </a:pPr>
            <a:r>
              <a:rPr lang="en-IN" dirty="0" smtClean="0">
                <a:latin typeface="Times New Roman" pitchFamily="18" charset="0"/>
                <a:cs typeface="Times New Roman" pitchFamily="18" charset="0"/>
              </a:rPr>
              <a:t>Rank 	</a:t>
            </a:r>
            <a:r>
              <a:rPr lang="en-IN" dirty="0" err="1" smtClean="0">
                <a:latin typeface="Times New Roman" pitchFamily="18" charset="0"/>
                <a:cs typeface="Times New Roman" pitchFamily="18" charset="0"/>
              </a:rPr>
              <a:t>int</a:t>
            </a: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u="sng" dirty="0" smtClean="0">
                <a:latin typeface="Times New Roman" pitchFamily="18" charset="0"/>
                <a:cs typeface="Times New Roman" pitchFamily="18" charset="0"/>
              </a:rPr>
              <a:t>PROBLEM STATEMENT</a:t>
            </a:r>
            <a:r>
              <a:rPr lang="en-IN" sz="3200" b="1" dirty="0" smtClean="0">
                <a:latin typeface="Times New Roman" pitchFamily="18" charset="0"/>
                <a:cs typeface="Times New Roman" pitchFamily="18" charset="0"/>
              </a:rPr>
              <a:t>:</a:t>
            </a:r>
            <a:endParaRPr lang="en-IN" dirty="0"/>
          </a:p>
        </p:txBody>
      </p:sp>
      <p:sp>
        <p:nvSpPr>
          <p:cNvPr id="3" name="Content Placeholder 2"/>
          <p:cNvSpPr>
            <a:spLocks noGrp="1"/>
          </p:cNvSpPr>
          <p:nvPr>
            <p:ph idx="1"/>
          </p:nvPr>
        </p:nvSpPr>
        <p:spPr/>
        <p:txBody>
          <a:bodyPr>
            <a:noAutofit/>
          </a:bodyPr>
          <a:lstStyle/>
          <a:p>
            <a:pPr marL="514350" indent="-514350">
              <a:buFont typeface="+mj-lt"/>
              <a:buAutoNum type="arabicPeriod"/>
            </a:pPr>
            <a:r>
              <a:rPr lang="en-IN" sz="1800" dirty="0" smtClean="0">
                <a:latin typeface="Times New Roman" pitchFamily="18" charset="0"/>
                <a:cs typeface="Times New Roman" pitchFamily="18" charset="0"/>
              </a:rPr>
              <a:t>Total number of EVM vote , postal vote and total number of votes casted in General Election.</a:t>
            </a:r>
          </a:p>
          <a:p>
            <a:pPr marL="514350" indent="-514350">
              <a:buFont typeface="+mj-lt"/>
              <a:buAutoNum type="arabicPeriod"/>
            </a:pPr>
            <a:r>
              <a:rPr lang="en-IN" sz="1800" dirty="0" smtClean="0">
                <a:latin typeface="Times New Roman" pitchFamily="18" charset="0"/>
                <a:cs typeface="Times New Roman" pitchFamily="18" charset="0"/>
              </a:rPr>
              <a:t>Print the total number of seat won by all the parties.</a:t>
            </a:r>
          </a:p>
          <a:p>
            <a:pPr marL="514350" indent="-514350">
              <a:buFont typeface="+mj-lt"/>
              <a:buAutoNum type="arabicPeriod"/>
            </a:pPr>
            <a:r>
              <a:rPr lang="en-IN" sz="1800" dirty="0" smtClean="0">
                <a:latin typeface="Times New Roman" pitchFamily="18" charset="0"/>
                <a:cs typeface="Times New Roman" pitchFamily="18" charset="0"/>
              </a:rPr>
              <a:t>Analyse total seat won by parties in state like </a:t>
            </a:r>
            <a:r>
              <a:rPr lang="en-IN" sz="1800" dirty="0" err="1" smtClean="0">
                <a:latin typeface="Times New Roman" pitchFamily="18" charset="0"/>
                <a:cs typeface="Times New Roman" pitchFamily="18" charset="0"/>
              </a:rPr>
              <a:t>rajasthan</a:t>
            </a:r>
            <a:r>
              <a:rPr lang="en-IN" sz="1800" dirty="0" smtClean="0">
                <a:latin typeface="Times New Roman" pitchFamily="18" charset="0"/>
                <a:cs typeface="Times New Roman" pitchFamily="18" charset="0"/>
              </a:rPr>
              <a:t> , </a:t>
            </a:r>
            <a:r>
              <a:rPr lang="en-IN" sz="1800" dirty="0" err="1" smtClean="0">
                <a:latin typeface="Times New Roman" pitchFamily="18" charset="0"/>
                <a:cs typeface="Times New Roman" pitchFamily="18" charset="0"/>
              </a:rPr>
              <a:t>madhyapradesh,punjab</a:t>
            </a:r>
            <a:r>
              <a:rPr lang="en-IN" sz="1800" dirty="0" smtClean="0">
                <a:latin typeface="Times New Roman" pitchFamily="18" charset="0"/>
                <a:cs typeface="Times New Roman" pitchFamily="18" charset="0"/>
              </a:rPr>
              <a:t>.</a:t>
            </a:r>
          </a:p>
          <a:p>
            <a:pPr marL="514350" indent="-514350">
              <a:buFont typeface="+mj-lt"/>
              <a:buAutoNum type="arabicPeriod"/>
            </a:pPr>
            <a:r>
              <a:rPr lang="en-IN" sz="1800" dirty="0" smtClean="0">
                <a:latin typeface="Times New Roman" pitchFamily="18" charset="0"/>
                <a:cs typeface="Times New Roman" pitchFamily="18" charset="0"/>
              </a:rPr>
              <a:t>Analyse the vote percent of top 5 parties in Uttar Pradesh.</a:t>
            </a:r>
          </a:p>
          <a:p>
            <a:pPr marL="514350" indent="-514350">
              <a:buFont typeface="+mj-lt"/>
              <a:buAutoNum type="arabicPeriod"/>
            </a:pPr>
            <a:r>
              <a:rPr lang="en-IN" sz="1800" dirty="0" smtClean="0">
                <a:latin typeface="Times New Roman" pitchFamily="18" charset="0"/>
                <a:cs typeface="Times New Roman" pitchFamily="18" charset="0"/>
              </a:rPr>
              <a:t>Find out top five candidate having maximum number of vote.</a:t>
            </a:r>
          </a:p>
          <a:p>
            <a:pPr marL="514350" indent="-514350">
              <a:buFont typeface="+mj-lt"/>
              <a:buAutoNum type="arabicPeriod"/>
            </a:pPr>
            <a:r>
              <a:rPr lang="en-IN" sz="1800" dirty="0" smtClean="0">
                <a:latin typeface="Times New Roman" pitchFamily="18" charset="0"/>
                <a:cs typeface="Times New Roman" pitchFamily="18" charset="0"/>
              </a:rPr>
              <a:t>Top 10 parties to elect in maximum number of seats.</a:t>
            </a:r>
          </a:p>
          <a:p>
            <a:pPr marL="514350" indent="-514350">
              <a:buFont typeface="+mj-lt"/>
              <a:buAutoNum type="arabicPeriod"/>
            </a:pPr>
            <a:r>
              <a:rPr lang="en-IN" sz="1800" dirty="0" smtClean="0">
                <a:latin typeface="Times New Roman" pitchFamily="18" charset="0"/>
                <a:cs typeface="Times New Roman" pitchFamily="18" charset="0"/>
              </a:rPr>
              <a:t>Top 10 Win by highest margin.</a:t>
            </a:r>
          </a:p>
          <a:p>
            <a:pPr marL="514350" indent="-514350">
              <a:buFont typeface="+mj-lt"/>
              <a:buAutoNum type="arabicPeriod"/>
            </a:pPr>
            <a:r>
              <a:rPr lang="en-IN" sz="1800" dirty="0" smtClean="0">
                <a:latin typeface="Times New Roman" pitchFamily="18" charset="0"/>
                <a:cs typeface="Times New Roman" pitchFamily="18" charset="0"/>
              </a:rPr>
              <a:t>Top 10 Win by lowest margin.</a:t>
            </a:r>
          </a:p>
          <a:p>
            <a:pPr marL="514350" indent="-514350">
              <a:buFont typeface="+mj-lt"/>
              <a:buAutoNum type="arabicPeriod"/>
            </a:pPr>
            <a:r>
              <a:rPr lang="en-IN" sz="1800" dirty="0" smtClean="0">
                <a:latin typeface="Times New Roman" pitchFamily="18" charset="0"/>
                <a:cs typeface="Times New Roman" pitchFamily="18" charset="0"/>
              </a:rPr>
              <a:t>Top 10 states to cast max number of postal votes.</a:t>
            </a:r>
          </a:p>
          <a:p>
            <a:pPr marL="514350" indent="-514350">
              <a:buFont typeface="+mj-lt"/>
              <a:buAutoNum type="arabicPeriod"/>
            </a:pPr>
            <a:r>
              <a:rPr lang="en-IN" sz="1800" dirty="0" smtClean="0">
                <a:latin typeface="Times New Roman" pitchFamily="18" charset="0"/>
                <a:cs typeface="Times New Roman" pitchFamily="18" charset="0"/>
              </a:rPr>
              <a:t>Top 10 states to cast least number of postal votes.</a:t>
            </a:r>
          </a:p>
          <a:p>
            <a:pPr marL="514350" indent="-514350">
              <a:buFont typeface="+mj-lt"/>
              <a:buAutoNum type="arabicPeriod"/>
            </a:pPr>
            <a:r>
              <a:rPr lang="en-IN" sz="1800" dirty="0" smtClean="0">
                <a:latin typeface="Times New Roman" pitchFamily="18" charset="0"/>
                <a:cs typeface="Times New Roman" pitchFamily="18" charset="0"/>
              </a:rPr>
              <a:t>Find top 10 states where there is least percentage vote shared by </a:t>
            </a:r>
            <a:r>
              <a:rPr lang="en-IN" sz="1800" dirty="0" err="1" smtClean="0">
                <a:latin typeface="Times New Roman" pitchFamily="18" charset="0"/>
                <a:cs typeface="Times New Roman" pitchFamily="18" charset="0"/>
              </a:rPr>
              <a:t>Bharatiya</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Janata</a:t>
            </a:r>
            <a:r>
              <a:rPr lang="en-IN" sz="1800" dirty="0" smtClean="0">
                <a:latin typeface="Times New Roman" pitchFamily="18" charset="0"/>
                <a:cs typeface="Times New Roman" pitchFamily="18" charset="0"/>
              </a:rPr>
              <a:t> Party.</a:t>
            </a:r>
          </a:p>
          <a:p>
            <a:pPr marL="514350" indent="-514350">
              <a:buFont typeface="+mj-lt"/>
              <a:buAutoNum type="arabicPeriod"/>
            </a:pPr>
            <a:r>
              <a:rPr lang="en-IN" sz="1800" dirty="0" smtClean="0">
                <a:latin typeface="Times New Roman" pitchFamily="18" charset="0"/>
                <a:cs typeface="Times New Roman" pitchFamily="18" charset="0"/>
              </a:rPr>
              <a:t>Find top 10 states where there is maximum percentage vote shared by </a:t>
            </a:r>
            <a:r>
              <a:rPr lang="en-IN" sz="1800" dirty="0" err="1" smtClean="0">
                <a:latin typeface="Times New Roman" pitchFamily="18" charset="0"/>
                <a:cs typeface="Times New Roman" pitchFamily="18" charset="0"/>
              </a:rPr>
              <a:t>Bharatiya</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Janata</a:t>
            </a:r>
            <a:r>
              <a:rPr lang="en-IN" sz="1800" dirty="0" smtClean="0">
                <a:latin typeface="Times New Roman" pitchFamily="18" charset="0"/>
                <a:cs typeface="Times New Roman" pitchFamily="18" charset="0"/>
              </a:rPr>
              <a:t> Party.</a:t>
            </a:r>
          </a:p>
          <a:p>
            <a:pPr marL="514350" indent="-514350">
              <a:buFont typeface="+mj-lt"/>
              <a:buAutoNum type="arabicPeriod"/>
            </a:pPr>
            <a:endParaRPr lang="en-IN" sz="1800" dirty="0" smtClean="0">
              <a:latin typeface="Times New Roman" pitchFamily="18" charset="0"/>
              <a:cs typeface="Times New Roman" pitchFamily="18" charset="0"/>
            </a:endParaRPr>
          </a:p>
          <a:p>
            <a:pPr marL="514350" indent="-514350">
              <a:buFont typeface="+mj-lt"/>
              <a:buAutoNum type="arabicPeriod"/>
            </a:pPr>
            <a:endParaRPr lang="en-IN" sz="18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u="sng" dirty="0" smtClean="0">
                <a:latin typeface="Times New Roman" pitchFamily="18" charset="0"/>
                <a:cs typeface="Times New Roman" pitchFamily="18" charset="0"/>
              </a:rPr>
              <a:t>IMPLEMENTATION</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28596" y="1357298"/>
            <a:ext cx="8229600" cy="3740145"/>
          </a:xfrm>
        </p:spPr>
        <p:txBody>
          <a:bodyPr>
            <a:normAutofit/>
          </a:bodyPr>
          <a:lstStyle/>
          <a:p>
            <a:pPr algn="ctr">
              <a:buNone/>
            </a:pPr>
            <a:r>
              <a:rPr lang="en-IN" sz="2400" dirty="0" smtClean="0">
                <a:latin typeface="Times New Roman" pitchFamily="18" charset="0"/>
                <a:cs typeface="Times New Roman" pitchFamily="18" charset="0"/>
              </a:rPr>
              <a:t>Q) Total number of EVM vote </a:t>
            </a: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postal vote and total number of votes casted in General Election </a:t>
            </a:r>
            <a:r>
              <a:rPr lang="en-IN" sz="2800" dirty="0" smtClean="0">
                <a:latin typeface="Times New Roman" pitchFamily="18" charset="0"/>
                <a:cs typeface="Times New Roman" pitchFamily="18" charset="0"/>
              </a:rPr>
              <a:t>. Plot the graph.</a:t>
            </a:r>
          </a:p>
          <a:p>
            <a:pPr algn="ctr">
              <a:buNone/>
            </a:pPr>
            <a:r>
              <a:rPr lang="en-IN" sz="2000" b="1" dirty="0" smtClean="0">
                <a:latin typeface="Times New Roman" pitchFamily="18" charset="0"/>
                <a:cs typeface="Times New Roman" pitchFamily="18" charset="0"/>
              </a:rPr>
              <a:t>Select  SUM(</a:t>
            </a:r>
            <a:r>
              <a:rPr lang="en-IN" sz="2000" b="1" dirty="0" err="1" smtClean="0">
                <a:latin typeface="Times New Roman" pitchFamily="18" charset="0"/>
                <a:cs typeface="Times New Roman" pitchFamily="18" charset="0"/>
              </a:rPr>
              <a:t>evm_vote</a:t>
            </a:r>
            <a:r>
              <a:rPr lang="en-IN" sz="2000" b="1" dirty="0" smtClean="0">
                <a:latin typeface="Times New Roman" pitchFamily="18" charset="0"/>
                <a:cs typeface="Times New Roman" pitchFamily="18" charset="0"/>
              </a:rPr>
              <a:t>) as EVM_VOTE,SUM(</a:t>
            </a:r>
            <a:r>
              <a:rPr lang="en-IN" sz="2000" b="1" dirty="0" err="1" smtClean="0">
                <a:latin typeface="Times New Roman" pitchFamily="18" charset="0"/>
                <a:cs typeface="Times New Roman" pitchFamily="18" charset="0"/>
              </a:rPr>
              <a:t>postal_vote</a:t>
            </a:r>
            <a:r>
              <a:rPr lang="en-IN" sz="2000" b="1" dirty="0" smtClean="0">
                <a:latin typeface="Times New Roman" pitchFamily="18" charset="0"/>
                <a:cs typeface="Times New Roman" pitchFamily="18" charset="0"/>
              </a:rPr>
              <a:t>) as POSTAL_VOTE,SUM(</a:t>
            </a:r>
            <a:r>
              <a:rPr lang="en-IN" sz="2000" b="1" dirty="0" err="1" smtClean="0">
                <a:latin typeface="Times New Roman" pitchFamily="18" charset="0"/>
                <a:cs typeface="Times New Roman" pitchFamily="18" charset="0"/>
              </a:rPr>
              <a:t>total_vote</a:t>
            </a:r>
            <a:r>
              <a:rPr lang="en-IN" sz="2000" b="1" dirty="0" smtClean="0">
                <a:latin typeface="Times New Roman" pitchFamily="18" charset="0"/>
                <a:cs typeface="Times New Roman" pitchFamily="18" charset="0"/>
              </a:rPr>
              <a:t>) as TOTAL_VOTE from project;</a:t>
            </a:r>
          </a:p>
          <a:p>
            <a:pPr algn="ctr">
              <a:buNone/>
            </a:pPr>
            <a:endParaRPr lang="en-IN" sz="2800" dirty="0" smtClean="0">
              <a:latin typeface="Times New Roman" pitchFamily="18" charset="0"/>
              <a:cs typeface="Times New Roman" pitchFamily="18" charset="0"/>
            </a:endParaRPr>
          </a:p>
          <a:p>
            <a:pPr algn="ctr">
              <a:buNone/>
            </a:pPr>
            <a:endParaRPr lang="en-IN" sz="28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9</a:t>
            </a:fld>
            <a:endParaRPr lang="en-IN"/>
          </a:p>
        </p:txBody>
      </p:sp>
      <p:pic>
        <p:nvPicPr>
          <p:cNvPr id="6" name="Picture 5" descr="Query1.JPG"/>
          <p:cNvPicPr>
            <a:picLocks noChangeAspect="1"/>
          </p:cNvPicPr>
          <p:nvPr/>
        </p:nvPicPr>
        <p:blipFill>
          <a:blip r:embed="rId2"/>
          <a:stretch>
            <a:fillRect/>
          </a:stretch>
        </p:blipFill>
        <p:spPr>
          <a:xfrm>
            <a:off x="2428860" y="2928934"/>
            <a:ext cx="3648075" cy="1357322"/>
          </a:xfrm>
          <a:prstGeom prst="rect">
            <a:avLst/>
          </a:prstGeom>
        </p:spPr>
      </p:pic>
      <p:pic>
        <p:nvPicPr>
          <p:cNvPr id="7" name="Picture 6" descr="tab1.JPG"/>
          <p:cNvPicPr>
            <a:picLocks noChangeAspect="1"/>
          </p:cNvPicPr>
          <p:nvPr/>
        </p:nvPicPr>
        <p:blipFill>
          <a:blip r:embed="rId3"/>
          <a:stretch>
            <a:fillRect/>
          </a:stretch>
        </p:blipFill>
        <p:spPr>
          <a:xfrm>
            <a:off x="214282" y="4500570"/>
            <a:ext cx="9144000" cy="178498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2830</TotalTime>
  <Words>1112</Words>
  <Application>Microsoft Office PowerPoint</Application>
  <PresentationFormat>On-screen Show (4:3)</PresentationFormat>
  <Paragraphs>158</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  Submitted by:  SWETA(201600056)  ABHISHEK KUMAR(201600057) MAYUR MAHANTA(201600491) PREETAM KALITA(201600489)  </vt:lpstr>
      <vt:lpstr>INTRODUCTION</vt:lpstr>
      <vt:lpstr>Slide 3</vt:lpstr>
      <vt:lpstr>Slide 4</vt:lpstr>
      <vt:lpstr>OBJECTIVE:</vt:lpstr>
      <vt:lpstr> TECHNOLOGY USED: </vt:lpstr>
      <vt:lpstr>DATA DICTIONARY:</vt:lpstr>
      <vt:lpstr>PROBLEM STATEMENT:</vt:lpstr>
      <vt:lpstr>IMPLEMENTATION</vt:lpstr>
      <vt:lpstr> Q) Print the total number of seat won by all the parties.Plot the graph. </vt:lpstr>
      <vt:lpstr>Slide 11</vt:lpstr>
      <vt:lpstr>Q) Analyse total seat won by parties in state like Rajasthan , Madhya Pradesh, Punjab </vt:lpstr>
      <vt:lpstr>Q)Analyse the vote percent of top 5 parties in Uttar Pradesh</vt:lpstr>
      <vt:lpstr>Q)Find out top five candidate having maximum number of vote</vt:lpstr>
      <vt:lpstr>Q)Top 10 parties to elect in maximum number of seats.  </vt:lpstr>
      <vt:lpstr>Q)Top 10 Win by highest margin</vt:lpstr>
      <vt:lpstr>Q)Top 10 Win by highest margin</vt:lpstr>
      <vt:lpstr>Q) Top 10 Win by lowest margin</vt:lpstr>
      <vt:lpstr>Q) Top 10 Win by lowest margin</vt:lpstr>
      <vt:lpstr>Q)Top 10 states to cast max number of postal votes</vt:lpstr>
      <vt:lpstr>Q)Top 10 states to cast least number of postal votes</vt:lpstr>
      <vt:lpstr>Q)Find top 10 states where there is least percentage vote shared by Bharatiya Janata Party</vt:lpstr>
      <vt:lpstr>Q)Find top 10 states where there is maximum percentage vote shared by Bharatiya Janata Party</vt:lpstr>
      <vt:lpstr>Scope of the project:</vt:lpstr>
      <vt:lpstr>Slide 25</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SYNOPSIS PRESENTED ON</dc:title>
  <dc:creator>doll</dc:creator>
  <cp:lastModifiedBy>doll</cp:lastModifiedBy>
  <cp:revision>153</cp:revision>
  <dcterms:created xsi:type="dcterms:W3CDTF">2019-04-18T09:33:43Z</dcterms:created>
  <dcterms:modified xsi:type="dcterms:W3CDTF">2019-07-10T04:21:31Z</dcterms:modified>
</cp:coreProperties>
</file>