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1" r:id="rId3"/>
    <p:sldId id="260" r:id="rId4"/>
    <p:sldId id="266" r:id="rId5"/>
    <p:sldId id="267" r:id="rId6"/>
    <p:sldId id="273" r:id="rId7"/>
    <p:sldId id="279" r:id="rId8"/>
    <p:sldId id="280" r:id="rId9"/>
    <p:sldId id="281" r:id="rId10"/>
    <p:sldId id="268" r:id="rId11"/>
    <p:sldId id="270" r:id="rId12"/>
    <p:sldId id="271" r:id="rId13"/>
    <p:sldId id="278" r:id="rId14"/>
    <p:sldId id="274" r:id="rId15"/>
    <p:sldId id="277" r:id="rId16"/>
    <p:sldId id="276" r:id="rId17"/>
    <p:sldId id="275" r:id="rId18"/>
    <p:sldId id="259" r:id="rId19"/>
  </p:sldIdLst>
  <p:sldSz cx="12192000" cy="6858000"/>
  <p:notesSz cx="6858000" cy="9144000"/>
  <p:embeddedFontLst>
    <p:embeddedFont>
      <p:font typeface="KoPub돋움체 Bold" panose="020B0600000101010101" charset="-127"/>
      <p:bold r:id="rId20"/>
    </p:embeddedFont>
    <p:embeddedFont>
      <p:font typeface="KoPubWorld돋움체 Bold" panose="00000800000000000000" pitchFamily="2" charset="-127"/>
      <p:bold r:id="rId21"/>
    </p:embeddedFont>
    <p:embeddedFont>
      <p:font typeface="KoPubWorld돋움체 Light" panose="00000300000000000000" pitchFamily="2" charset="-127"/>
      <p:regular r:id="rId22"/>
    </p:embeddedFont>
    <p:embeddedFont>
      <p:font typeface="KoPubWorld돋움체 Medium" panose="00000600000000000000" pitchFamily="2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26A"/>
    <a:srgbClr val="69467F"/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1" autoAdjust="0"/>
    <p:restoredTop sz="94660"/>
  </p:normalViewPr>
  <p:slideViewPr>
    <p:cSldViewPr snapToGrid="0">
      <p:cViewPr>
        <p:scale>
          <a:sx n="50" d="100"/>
          <a:sy n="50" d="100"/>
        </p:scale>
        <p:origin x="1320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0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6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7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7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4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0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3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F0DF-F120-4083-B988-1B54308FEE07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68BC-21FA-4B5B-9074-AAEA3292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5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box.co.k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9751" y="1942445"/>
            <a:ext cx="6700873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DB Programming</a:t>
            </a: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중간 발표</a:t>
            </a:r>
            <a:endParaRPr lang="en-US" altLang="ko-KR" sz="4400" b="1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sz="4400" b="1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영화관 관리 </a:t>
            </a:r>
            <a:r>
              <a:rPr lang="en-US" altLang="ko-KR" sz="4400" b="1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 </a:t>
            </a:r>
            <a:r>
              <a:rPr lang="ko-KR" altLang="en-US" sz="4400" b="1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시스템 구축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66675" y="17335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6675" y="19716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66675" y="1447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66675" y="1190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6675" y="8953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66675" y="685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66675" y="4857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66675" y="2476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66675" y="47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60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12317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04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87048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8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7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862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862484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006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81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38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7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19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0364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3126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5507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731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88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607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969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859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02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81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8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7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9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1851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응용의 기능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2F10D0-67BA-490B-BA21-88A1A6040B0C}"/>
              </a:ext>
            </a:extLst>
          </p:cNvPr>
          <p:cNvSpPr txBox="1"/>
          <p:nvPr/>
        </p:nvSpPr>
        <p:spPr>
          <a:xfrm>
            <a:off x="1241311" y="2254443"/>
            <a:ext cx="3441968" cy="2150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상영 중인 영화 및 </a:t>
            </a:r>
            <a:endParaRPr lang="en-US" altLang="ko-KR" sz="3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영화관 목록 제공</a:t>
            </a:r>
            <a:endParaRPr lang="en-US" altLang="ko-KR" sz="3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BE8A05-C004-4F74-8ED5-1A26B64B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44" y="425403"/>
            <a:ext cx="5297845" cy="58086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60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1851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응용의 기능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2F10D0-67BA-490B-BA21-88A1A6040B0C}"/>
              </a:ext>
            </a:extLst>
          </p:cNvPr>
          <p:cNvSpPr txBox="1"/>
          <p:nvPr/>
        </p:nvSpPr>
        <p:spPr>
          <a:xfrm>
            <a:off x="1241311" y="2254443"/>
            <a:ext cx="2685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영화 예매 기능 </a:t>
            </a:r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BE8A05-C004-4F74-8ED5-1A26B64B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7969" y="1483352"/>
            <a:ext cx="5974921" cy="38912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41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1851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응용의 기능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2F10D0-67BA-490B-BA21-88A1A6040B0C}"/>
              </a:ext>
            </a:extLst>
          </p:cNvPr>
          <p:cNvSpPr txBox="1"/>
          <p:nvPr/>
        </p:nvSpPr>
        <p:spPr>
          <a:xfrm>
            <a:off x="1241311" y="2254443"/>
            <a:ext cx="32816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영화 예매정보 확인</a:t>
            </a:r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BE8A05-C004-4F74-8ED5-1A26B64B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066" y="425403"/>
            <a:ext cx="4829801" cy="58086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965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1851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응용의 기능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2F10D0-67BA-490B-BA21-88A1A6040B0C}"/>
              </a:ext>
            </a:extLst>
          </p:cNvPr>
          <p:cNvSpPr txBox="1"/>
          <p:nvPr/>
        </p:nvSpPr>
        <p:spPr>
          <a:xfrm>
            <a:off x="1241311" y="2254443"/>
            <a:ext cx="32816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영화 예매정보 확인</a:t>
            </a:r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BE8A05-C004-4F74-8ED5-1A26B64B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066" y="425403"/>
            <a:ext cx="4829801" cy="58086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399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2685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예비 질의 리스트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0696E9-39C4-445D-9CD3-A07F89F30470}"/>
              </a:ext>
            </a:extLst>
          </p:cNvPr>
          <p:cNvSpPr txBox="1"/>
          <p:nvPr/>
        </p:nvSpPr>
        <p:spPr>
          <a:xfrm>
            <a:off x="657224" y="1153921"/>
            <a:ext cx="10699481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정보 가져오기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영화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Table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전체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Record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선택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영화관 정보 가져오기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영화관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Table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전체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Record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선택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상영정보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상영시간 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상영관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상영 정보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Table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특정 영화의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Record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선택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 정보 가져오기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+ </a:t>
            </a:r>
            <a:r>
              <a:rPr lang="ko-KR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 예매 정보 확인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 테이블에서 특정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가진 회원의 레코드를 선택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예매정보 테이블에서 특정 회원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포함한 레코드를 선택</a:t>
            </a:r>
            <a:endParaRPr lang="ko-KR" altLang="ko-KR" sz="32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22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2685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예비 질의 리스트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0696E9-39C4-445D-9CD3-A07F89F30470}"/>
              </a:ext>
            </a:extLst>
          </p:cNvPr>
          <p:cNvSpPr txBox="1"/>
          <p:nvPr/>
        </p:nvSpPr>
        <p:spPr>
          <a:xfrm>
            <a:off x="657224" y="1153921"/>
            <a:ext cx="1069948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endParaRPr lang="ko-KR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멤버십 정보 조회 및 포인트 사용</a:t>
            </a:r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적립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포인트로 영화를 예매하는 경우 고객 테이블에서 특정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회원 레코드 에서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  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포인트를 삭감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0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영화 상영이 종료된 경우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*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상영 정보 테이블에서 상영 종료된 영화들을 선택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예매 정보 테이블에서 해당 영화를 본 회원들을 선택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	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해당 회원들의 포인트를 영화 표 가격 *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0.1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만큼 추가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0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포인트로 영화를 예매하는 경우 고객 테이블에서 특정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회원 레코드 에서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  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포인트를 삭감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5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2685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예비 질의 리스트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0696E9-39C4-445D-9CD3-A07F89F30470}"/>
              </a:ext>
            </a:extLst>
          </p:cNvPr>
          <p:cNvSpPr txBox="1"/>
          <p:nvPr/>
        </p:nvSpPr>
        <p:spPr>
          <a:xfrm>
            <a:off x="657224" y="1153921"/>
            <a:ext cx="1153477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 예매 율 계산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영화관 테이블에서 특정 영화관에서 특정 영화를 상영하는 관의 좌석수를 검색</a:t>
            </a: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회원의 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좌석수 *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100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결과에 표시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직원 연봉 및 직급 관리 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직원 테이블에서 특정 상영관에 소속된 특정 직급의 직원의 연봉 변화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영화 및 영화관에 대한 평점 조회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solidFill>
                  <a:srgbClr val="0070C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1000" dirty="0">
                <a:solidFill>
                  <a:srgbClr val="0070C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ko-KR" altLang="en-US" sz="2400" dirty="0">
                <a:solidFill>
                  <a:srgbClr val="0070C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영화관 테이블에서 영화관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획득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영화관 리뷰 테이블에서 해당 영화관의 특정 고객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포함한 레코드들을 선택</a:t>
            </a:r>
          </a:p>
          <a:p>
            <a:endParaRPr lang="en-US" altLang="ko-KR" sz="1000" dirty="0">
              <a:solidFill>
                <a:srgbClr val="0070C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21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2685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예비 질의 리스트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0696E9-39C4-445D-9CD3-A07F89F30470}"/>
              </a:ext>
            </a:extLst>
          </p:cNvPr>
          <p:cNvSpPr txBox="1"/>
          <p:nvPr/>
        </p:nvSpPr>
        <p:spPr>
          <a:xfrm>
            <a:off x="657225" y="1153921"/>
            <a:ext cx="11322330" cy="4532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endParaRPr lang="ko-KR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지점별 영화 상영 매출 조회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예매 정보 테이블에서 특정 영화관의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포함한 레코드들을 선택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(1)</a:t>
            </a: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상영 정보 테이블에서 특정 영화관의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포함한 레코드들을 선택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</a:t>
            </a: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- (1)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각 영화 별 레코드 수 *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각 영화 별 영화 표 가격 을 합산하여 매출 산정</a:t>
            </a:r>
          </a:p>
          <a:p>
            <a:endParaRPr lang="ko-KR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비회원 예매 정보 관리 </a:t>
            </a:r>
            <a:endParaRPr lang="en-US" altLang="ko-KR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임시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가진 고객 레코드 생성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예매 정보에 특정 영화관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고객으로 레코드 생성</a:t>
            </a:r>
          </a:p>
          <a:p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-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상영 정보에서 해당 영화가 상영 종료된 경우 임시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가진 고객 레코드들을 삭제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62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1943" y="2828835"/>
            <a:ext cx="2222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Q</a:t>
            </a:r>
            <a:r>
              <a:rPr lang="en-US" altLang="ko-KR" sz="4400" b="1" dirty="0">
                <a:solidFill>
                  <a:schemeClr val="bg1"/>
                </a:solidFill>
              </a:rPr>
              <a:t> &amp; </a:t>
            </a:r>
            <a:r>
              <a:rPr lang="en-US" altLang="ko-KR" sz="7200" b="1" dirty="0">
                <a:solidFill>
                  <a:schemeClr val="bg1"/>
                </a:solidFill>
              </a:rPr>
              <a:t>A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66675" y="17335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6675" y="19716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66675" y="1447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66675" y="1190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6675" y="8953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66675" y="685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66675" y="4857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66675" y="2476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66675" y="47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60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12317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04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31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8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707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862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862484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006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81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38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7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19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0364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3126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5507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731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88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607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969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859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02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81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8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7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9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8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39072" y="1063079"/>
            <a:ext cx="1913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</a:rPr>
              <a:t>INDEX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66675" y="17335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6675" y="19716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66675" y="1447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66675" y="1190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6675" y="8953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66675" y="68580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66675" y="48577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66675" y="247650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66675" y="47625"/>
            <a:ext cx="12258675" cy="0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60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12317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504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31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8834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3170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692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88392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862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862484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006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81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38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5750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5194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8559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0364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312650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5507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731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88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6076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09696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13887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859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02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81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8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5717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191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8225" y="-10477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623361" y="2551923"/>
            <a:ext cx="424639" cy="424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2618" y="253910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69467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b="1" dirty="0">
              <a:solidFill>
                <a:srgbClr val="69467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9C6D8C-2DE5-4068-8471-3B9FDC877C26}"/>
              </a:ext>
            </a:extLst>
          </p:cNvPr>
          <p:cNvGrpSpPr/>
          <p:nvPr/>
        </p:nvGrpSpPr>
        <p:grpSpPr>
          <a:xfrm>
            <a:off x="2631470" y="4954926"/>
            <a:ext cx="2751271" cy="497037"/>
            <a:chOff x="6306263" y="2533005"/>
            <a:chExt cx="2751271" cy="497037"/>
          </a:xfrm>
        </p:grpSpPr>
        <p:sp>
          <p:nvSpPr>
            <p:cNvPr id="82" name="TextBox 81"/>
            <p:cNvSpPr txBox="1"/>
            <p:nvPr/>
          </p:nvSpPr>
          <p:spPr>
            <a:xfrm>
              <a:off x="6909189" y="2568377"/>
              <a:ext cx="2148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예비 질의리스트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7FE648E-ED8B-4D3D-A425-4DB48C9BA547}"/>
                </a:ext>
              </a:extLst>
            </p:cNvPr>
            <p:cNvGrpSpPr/>
            <p:nvPr/>
          </p:nvGrpSpPr>
          <p:grpSpPr>
            <a:xfrm>
              <a:off x="6306263" y="2533005"/>
              <a:ext cx="424639" cy="461665"/>
              <a:chOff x="6306263" y="2533005"/>
              <a:chExt cx="424639" cy="461665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6306263" y="2551923"/>
                <a:ext cx="424639" cy="4246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35520" y="2533005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69467F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400" b="1" dirty="0">
                  <a:solidFill>
                    <a:srgbClr val="69467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834C7EF-E323-478F-9E05-494CD176EAE8}"/>
              </a:ext>
            </a:extLst>
          </p:cNvPr>
          <p:cNvSpPr txBox="1"/>
          <p:nvPr/>
        </p:nvSpPr>
        <p:spPr>
          <a:xfrm>
            <a:off x="3239403" y="255737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 편성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068D6A-8663-46D9-8EDB-CDFD8CD5F2FE}"/>
              </a:ext>
            </a:extLst>
          </p:cNvPr>
          <p:cNvGrpSpPr/>
          <p:nvPr/>
        </p:nvGrpSpPr>
        <p:grpSpPr>
          <a:xfrm>
            <a:off x="2623361" y="3321049"/>
            <a:ext cx="3574229" cy="511367"/>
            <a:chOff x="2623361" y="3321049"/>
            <a:chExt cx="3574229" cy="511367"/>
          </a:xfrm>
        </p:grpSpPr>
        <p:sp>
          <p:nvSpPr>
            <p:cNvPr id="77" name="타원 76"/>
            <p:cNvSpPr/>
            <p:nvPr/>
          </p:nvSpPr>
          <p:spPr>
            <a:xfrm>
              <a:off x="2623361" y="3339967"/>
              <a:ext cx="424639" cy="4246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64810" y="3321049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69467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400" b="1" dirty="0">
                <a:solidFill>
                  <a:srgbClr val="69467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C2F190-D4A3-42A8-9EE2-05E959447D94}"/>
                </a:ext>
              </a:extLst>
            </p:cNvPr>
            <p:cNvSpPr txBox="1"/>
            <p:nvPr/>
          </p:nvSpPr>
          <p:spPr>
            <a:xfrm>
              <a:off x="3206065" y="3370751"/>
              <a:ext cx="2991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응용분야 </a:t>
              </a: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참조사이트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C8EC6B-3C3A-4C0A-880F-C6BDF5F851A4}"/>
              </a:ext>
            </a:extLst>
          </p:cNvPr>
          <p:cNvGrpSpPr/>
          <p:nvPr/>
        </p:nvGrpSpPr>
        <p:grpSpPr>
          <a:xfrm>
            <a:off x="2628841" y="4129856"/>
            <a:ext cx="1935026" cy="480583"/>
            <a:chOff x="2623361" y="4189625"/>
            <a:chExt cx="1935026" cy="480583"/>
          </a:xfrm>
        </p:grpSpPr>
        <p:sp>
          <p:nvSpPr>
            <p:cNvPr id="80" name="타원 79"/>
            <p:cNvSpPr/>
            <p:nvPr/>
          </p:nvSpPr>
          <p:spPr>
            <a:xfrm>
              <a:off x="2623361" y="4208543"/>
              <a:ext cx="424639" cy="4246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64810" y="418962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>
                  <a:solidFill>
                    <a:srgbClr val="69467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400" b="1">
                <a:solidFill>
                  <a:srgbClr val="69467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F60FF7F-5B5F-4B97-8F39-38A5156C29AE}"/>
                </a:ext>
              </a:extLst>
            </p:cNvPr>
            <p:cNvSpPr txBox="1"/>
            <p:nvPr/>
          </p:nvSpPr>
          <p:spPr>
            <a:xfrm>
              <a:off x="3213147" y="4208543"/>
              <a:ext cx="13452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125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962150" y="-161925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565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500" b="1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787" y="172537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69467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 편성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088260" y="630701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B00BBF-9042-46DE-A4B5-AF849D28795C}"/>
              </a:ext>
            </a:extLst>
          </p:cNvPr>
          <p:cNvGrpSpPr/>
          <p:nvPr/>
        </p:nvGrpSpPr>
        <p:grpSpPr>
          <a:xfrm>
            <a:off x="6869367" y="1266726"/>
            <a:ext cx="4295775" cy="2350609"/>
            <a:chOff x="6869367" y="1266726"/>
            <a:chExt cx="4295775" cy="235060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4929DA8-E3EB-4523-ABD7-EAF05FBA45BC}"/>
                </a:ext>
              </a:extLst>
            </p:cNvPr>
            <p:cNvGrpSpPr/>
            <p:nvPr/>
          </p:nvGrpSpPr>
          <p:grpSpPr>
            <a:xfrm>
              <a:off x="6869367" y="1266726"/>
              <a:ext cx="4295775" cy="2350609"/>
              <a:chOff x="1268667" y="1266726"/>
              <a:chExt cx="4295775" cy="2350609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D1499ED-D880-4AF7-83E8-2A3A839EFFAB}"/>
                  </a:ext>
                </a:extLst>
              </p:cNvPr>
              <p:cNvCxnSpPr/>
              <p:nvPr/>
            </p:nvCxnSpPr>
            <p:spPr>
              <a:xfrm>
                <a:off x="1268667" y="3617335"/>
                <a:ext cx="429577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F69AA0-0C55-4FD1-A3EF-505C94E9CA06}"/>
                  </a:ext>
                </a:extLst>
              </p:cNvPr>
              <p:cNvSpPr txBox="1"/>
              <p:nvPr/>
            </p:nvSpPr>
            <p:spPr>
              <a:xfrm>
                <a:off x="1268667" y="1266726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spcBef>
                    <a:spcPts val="300"/>
                  </a:spcBef>
                  <a:defRPr sz="1200">
                    <a:ln>
                      <a:solidFill>
                        <a:srgbClr val="69467F">
                          <a:alpha val="15000"/>
                        </a:srgbClr>
                      </a:solidFill>
                    </a:ln>
                    <a:solidFill>
                      <a:srgbClr val="69467F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defRPr>
                </a:lvl1pPr>
              </a:lstStyle>
              <a:p>
                <a:r>
                  <a:rPr lang="ko-KR" altLang="en-US" sz="28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조원 </a:t>
                </a:r>
                <a:r>
                  <a:rPr lang="en-US" altLang="ko-KR" sz="28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- </a:t>
                </a:r>
                <a:r>
                  <a:rPr lang="ko-KR" altLang="en-US" sz="28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박성훈 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92A9D0-7381-409C-A651-EFEC054232ED}"/>
                </a:ext>
              </a:extLst>
            </p:cNvPr>
            <p:cNvSpPr txBox="1"/>
            <p:nvPr/>
          </p:nvSpPr>
          <p:spPr>
            <a:xfrm>
              <a:off x="6869367" y="1918810"/>
              <a:ext cx="2946640" cy="869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spcBef>
                  <a:spcPts val="300"/>
                </a:spcBef>
                <a:defRPr sz="1200">
                  <a:ln>
                    <a:solidFill>
                      <a:srgbClr val="69467F">
                        <a:alpha val="15000"/>
                      </a:srgbClr>
                    </a:solidFill>
                  </a:ln>
                  <a:solidFill>
                    <a:srgbClr val="69467F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defRPr>
              </a:lvl1pPr>
            </a:lstStyle>
            <a:p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20155500</a:t>
              </a:r>
            </a:p>
            <a:p>
              <a:r>
                <a:rPr lang="ko-KR" altLang="en-US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소프트웨어 학부 </a:t>
              </a:r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</a:t>
              </a:r>
              <a:r>
                <a:rPr lang="ko-KR" altLang="en-US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160E43D-F3E8-423F-92CF-536350B42082}"/>
              </a:ext>
            </a:extLst>
          </p:cNvPr>
          <p:cNvGrpSpPr/>
          <p:nvPr/>
        </p:nvGrpSpPr>
        <p:grpSpPr>
          <a:xfrm>
            <a:off x="1268667" y="4188631"/>
            <a:ext cx="4295775" cy="2350609"/>
            <a:chOff x="6869367" y="1266726"/>
            <a:chExt cx="4295775" cy="235060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05B330D-3AC4-434B-A4ED-4039983D7FA1}"/>
                </a:ext>
              </a:extLst>
            </p:cNvPr>
            <p:cNvGrpSpPr/>
            <p:nvPr/>
          </p:nvGrpSpPr>
          <p:grpSpPr>
            <a:xfrm>
              <a:off x="6869367" y="1266726"/>
              <a:ext cx="4295775" cy="2350609"/>
              <a:chOff x="1268667" y="1266726"/>
              <a:chExt cx="4295775" cy="235060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2A8BEEB-180B-40A8-A322-048000DAD8E2}"/>
                  </a:ext>
                </a:extLst>
              </p:cNvPr>
              <p:cNvCxnSpPr/>
              <p:nvPr/>
            </p:nvCxnSpPr>
            <p:spPr>
              <a:xfrm>
                <a:off x="1268667" y="3617335"/>
                <a:ext cx="429577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DD00C9-CDC7-4CC6-BFA1-0385F09B6142}"/>
                  </a:ext>
                </a:extLst>
              </p:cNvPr>
              <p:cNvSpPr txBox="1"/>
              <p:nvPr/>
            </p:nvSpPr>
            <p:spPr>
              <a:xfrm>
                <a:off x="1268667" y="1266726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spcBef>
                    <a:spcPts val="300"/>
                  </a:spcBef>
                  <a:defRPr sz="1200">
                    <a:ln>
                      <a:solidFill>
                        <a:srgbClr val="69467F">
                          <a:alpha val="15000"/>
                        </a:srgbClr>
                      </a:solidFill>
                    </a:ln>
                    <a:solidFill>
                      <a:srgbClr val="69467F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defRPr>
                </a:lvl1pPr>
              </a:lstStyle>
              <a:p>
                <a:r>
                  <a:rPr lang="ko-KR" altLang="en-US" sz="28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조원 </a:t>
                </a:r>
                <a:r>
                  <a:rPr lang="en-US" altLang="ko-KR" sz="28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- </a:t>
                </a:r>
                <a:r>
                  <a:rPr lang="ko-KR" altLang="en-US" sz="28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임동규  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4469A6-263A-44F1-9805-17066264259F}"/>
                </a:ext>
              </a:extLst>
            </p:cNvPr>
            <p:cNvSpPr txBox="1"/>
            <p:nvPr/>
          </p:nvSpPr>
          <p:spPr>
            <a:xfrm>
              <a:off x="6869367" y="1918810"/>
              <a:ext cx="2946640" cy="869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spcBef>
                  <a:spcPts val="300"/>
                </a:spcBef>
                <a:defRPr sz="1200">
                  <a:ln>
                    <a:solidFill>
                      <a:srgbClr val="69467F">
                        <a:alpha val="15000"/>
                      </a:srgbClr>
                    </a:solidFill>
                  </a:ln>
                  <a:solidFill>
                    <a:srgbClr val="69467F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defRPr>
              </a:lvl1pPr>
            </a:lstStyle>
            <a:p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20153366</a:t>
              </a:r>
            </a:p>
            <a:p>
              <a:r>
                <a:rPr lang="ko-KR" altLang="en-US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소프트웨어 학부 </a:t>
              </a:r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</a:t>
              </a:r>
              <a:r>
                <a:rPr lang="ko-KR" altLang="en-US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7190302-3AFF-45EF-80DF-B3B7AE3E9BAE}"/>
              </a:ext>
            </a:extLst>
          </p:cNvPr>
          <p:cNvGrpSpPr/>
          <p:nvPr/>
        </p:nvGrpSpPr>
        <p:grpSpPr>
          <a:xfrm>
            <a:off x="1268666" y="1266726"/>
            <a:ext cx="4535216" cy="2350609"/>
            <a:chOff x="6869367" y="1266726"/>
            <a:chExt cx="4535216" cy="235060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316DBC-CEF2-41B7-89FA-E71F6EBDD1D0}"/>
                </a:ext>
              </a:extLst>
            </p:cNvPr>
            <p:cNvGrpSpPr/>
            <p:nvPr/>
          </p:nvGrpSpPr>
          <p:grpSpPr>
            <a:xfrm>
              <a:off x="6869367" y="1266726"/>
              <a:ext cx="4295775" cy="2350609"/>
              <a:chOff x="1268667" y="1266726"/>
              <a:chExt cx="4295775" cy="2350609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4E68D93-D194-4F0A-AE5C-F34BA8CBF909}"/>
                  </a:ext>
                </a:extLst>
              </p:cNvPr>
              <p:cNvCxnSpPr/>
              <p:nvPr/>
            </p:nvCxnSpPr>
            <p:spPr>
              <a:xfrm>
                <a:off x="1268667" y="3617335"/>
                <a:ext cx="4295775" cy="0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357229-A606-4BF0-8C2B-D06CE5A534B1}"/>
                  </a:ext>
                </a:extLst>
              </p:cNvPr>
              <p:cNvSpPr txBox="1"/>
              <p:nvPr/>
            </p:nvSpPr>
            <p:spPr>
              <a:xfrm>
                <a:off x="1268667" y="1266726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spcBef>
                    <a:spcPts val="300"/>
                  </a:spcBef>
                  <a:defRPr sz="1200">
                    <a:ln>
                      <a:solidFill>
                        <a:srgbClr val="69467F">
                          <a:alpha val="15000"/>
                        </a:srgbClr>
                      </a:solidFill>
                    </a:ln>
                    <a:solidFill>
                      <a:srgbClr val="69467F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defRPr>
                </a:lvl1pPr>
              </a:lstStyle>
              <a:p>
                <a:r>
                  <a:rPr lang="ko-KR" altLang="en-US" sz="28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조장 </a:t>
                </a:r>
                <a:r>
                  <a:rPr lang="en-US" altLang="ko-KR" sz="28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- </a:t>
                </a:r>
                <a:r>
                  <a:rPr lang="ko-KR" altLang="en-US" sz="28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박상현  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197703-5114-4053-936E-35DFF2B96140}"/>
                </a:ext>
              </a:extLst>
            </p:cNvPr>
            <p:cNvSpPr txBox="1"/>
            <p:nvPr/>
          </p:nvSpPr>
          <p:spPr>
            <a:xfrm>
              <a:off x="6869367" y="1918810"/>
              <a:ext cx="4535216" cy="1277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spcBef>
                  <a:spcPts val="300"/>
                </a:spcBef>
                <a:defRPr sz="1200">
                  <a:ln>
                    <a:solidFill>
                      <a:srgbClr val="69467F">
                        <a:alpha val="15000"/>
                      </a:srgbClr>
                    </a:solidFill>
                  </a:ln>
                  <a:solidFill>
                    <a:srgbClr val="69467F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defRPr>
              </a:lvl1pPr>
            </a:lstStyle>
            <a:p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20154637 </a:t>
              </a:r>
              <a:r>
                <a:rPr lang="ko-KR" altLang="en-US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소프트웨어 학부 </a:t>
              </a:r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3</a:t>
              </a:r>
              <a:r>
                <a:rPr lang="ko-KR" altLang="en-US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학년</a:t>
              </a:r>
              <a:endPara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Tel</a:t>
              </a:r>
              <a:r>
                <a:rPr lang="ko-KR" altLang="en-US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:</a:t>
              </a:r>
              <a:r>
                <a:rPr lang="ko-KR" altLang="en-US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010-5235-5764</a:t>
              </a:r>
            </a:p>
            <a:p>
              <a:r>
                <a:rPr lang="en-US" altLang="ko-KR" sz="2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Email : parksh9014@gmail.com</a:t>
              </a:r>
              <a:endPara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148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5816" y="153200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69467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응용분야 </a:t>
            </a:r>
            <a:r>
              <a:rPr lang="en-US" altLang="ko-KR" sz="2800" b="1" dirty="0">
                <a:solidFill>
                  <a:srgbClr val="69467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2800" b="1" dirty="0">
                <a:solidFill>
                  <a:srgbClr val="69467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참조사이트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088260" y="630701"/>
            <a:ext cx="2994714" cy="45719"/>
          </a:xfrm>
          <a:prstGeom prst="rect">
            <a:avLst/>
          </a:prstGeom>
          <a:solidFill>
            <a:srgbClr val="69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F9CFEF-CEC4-4558-8A4C-33762C13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35" y="901390"/>
            <a:ext cx="4390819" cy="50552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C4351-248F-49EC-9618-CBC82B72EAC4}"/>
              </a:ext>
            </a:extLst>
          </p:cNvPr>
          <p:cNvSpPr txBox="1"/>
          <p:nvPr/>
        </p:nvSpPr>
        <p:spPr>
          <a:xfrm>
            <a:off x="7725035" y="6177776"/>
            <a:ext cx="383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9226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http://www.megabox.co.kr/</a:t>
            </a:r>
            <a:endParaRPr lang="ko-KR" altLang="en-US" dirty="0">
              <a:solidFill>
                <a:srgbClr val="39226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0DD922-AC9B-4824-91BE-1DC15DAB20AF}"/>
              </a:ext>
            </a:extLst>
          </p:cNvPr>
          <p:cNvSpPr txBox="1"/>
          <p:nvPr/>
        </p:nvSpPr>
        <p:spPr>
          <a:xfrm>
            <a:off x="1302120" y="3105833"/>
            <a:ext cx="514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r>
              <a:rPr lang="ko-KR" altLang="en-US" sz="3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영화관 관리 및 예매 시스템</a:t>
            </a:r>
          </a:p>
        </p:txBody>
      </p:sp>
    </p:spTree>
    <p:extLst>
      <p:ext uri="{BB962C8B-B14F-4D97-AF65-F5344CB8AC3E}">
        <p14:creationId xmlns:p14="http://schemas.microsoft.com/office/powerpoint/2010/main" val="31136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82C158-C15C-4C44-BE49-FA626169BB6F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63" name="TextBox 62"/>
            <p:cNvSpPr txBox="1"/>
            <p:nvPr/>
          </p:nvSpPr>
          <p:spPr>
            <a:xfrm>
              <a:off x="1088260" y="163793"/>
              <a:ext cx="1851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응용의 기능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0DD922-AC9B-4824-91BE-1DC15DAB20AF}"/>
              </a:ext>
            </a:extLst>
          </p:cNvPr>
          <p:cNvSpPr txBox="1"/>
          <p:nvPr/>
        </p:nvSpPr>
        <p:spPr>
          <a:xfrm>
            <a:off x="1088260" y="761935"/>
            <a:ext cx="7202613" cy="564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회원가입</a:t>
            </a:r>
            <a:r>
              <a:rPr lang="en-US" altLang="ko-KR" sz="3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3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 및 고객정보 확인</a:t>
            </a:r>
            <a:endParaRPr lang="en-US" altLang="ko-KR" sz="3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영화 예매 </a:t>
            </a:r>
            <a:endParaRPr lang="en-US" altLang="ko-KR" sz="3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영화 예매 정보확인</a:t>
            </a:r>
            <a:endParaRPr lang="en-US" altLang="ko-KR" sz="3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상영 중인 영화 및 영화관 목록 제공</a:t>
            </a:r>
            <a:endParaRPr lang="en-US" altLang="ko-KR" sz="3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지점 및 직원관리</a:t>
            </a:r>
          </a:p>
        </p:txBody>
      </p:sp>
    </p:spTree>
    <p:extLst>
      <p:ext uri="{BB962C8B-B14F-4D97-AF65-F5344CB8AC3E}">
        <p14:creationId xmlns:p14="http://schemas.microsoft.com/office/powerpoint/2010/main" val="8468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1851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응용의 기능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2F10D0-67BA-490B-BA21-88A1A6040B0C}"/>
              </a:ext>
            </a:extLst>
          </p:cNvPr>
          <p:cNvSpPr txBox="1"/>
          <p:nvPr/>
        </p:nvSpPr>
        <p:spPr>
          <a:xfrm>
            <a:off x="1241311" y="2254443"/>
            <a:ext cx="1487908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</a:t>
            </a:r>
            <a:r>
              <a:rPr lang="en-US" altLang="ko-KR" sz="3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BE8A05-C004-4F74-8ED5-1A26B64B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044" y="489584"/>
            <a:ext cx="5297845" cy="56803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53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1851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응용의 기능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FBE8A05-C004-4F74-8ED5-1A26B64B3F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1273" y="1679021"/>
            <a:ext cx="8711445" cy="32206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9B3554-A1CD-4123-B502-C84E9829C849}"/>
              </a:ext>
            </a:extLst>
          </p:cNvPr>
          <p:cNvSpPr txBox="1"/>
          <p:nvPr/>
        </p:nvSpPr>
        <p:spPr>
          <a:xfrm>
            <a:off x="1241311" y="2254443"/>
            <a:ext cx="1749197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회원가입</a:t>
            </a:r>
            <a:endParaRPr lang="en-US" altLang="ko-KR" sz="3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08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1851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응용의 기능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FBE8A05-C004-4F74-8ED5-1A26B64B3F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4590" y="1330619"/>
            <a:ext cx="7941875" cy="39174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9B3554-A1CD-4123-B502-C84E9829C849}"/>
              </a:ext>
            </a:extLst>
          </p:cNvPr>
          <p:cNvSpPr txBox="1"/>
          <p:nvPr/>
        </p:nvSpPr>
        <p:spPr>
          <a:xfrm>
            <a:off x="1241311" y="2254443"/>
            <a:ext cx="2531462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회원정보확인</a:t>
            </a:r>
            <a:endParaRPr lang="en-US" altLang="ko-KR" sz="3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73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794882" y="-474160"/>
            <a:ext cx="0" cy="6962775"/>
          </a:xfrm>
          <a:prstGeom prst="line">
            <a:avLst/>
          </a:prstGeom>
          <a:ln>
            <a:solidFill>
              <a:schemeClr val="bg1">
                <a:alpha val="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0" y="0"/>
            <a:ext cx="657225" cy="6858000"/>
          </a:xfrm>
          <a:prstGeom prst="rect">
            <a:avLst/>
          </a:prstGeom>
          <a:solidFill>
            <a:srgbClr val="392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05" y="3810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5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E1A959-178F-4653-8678-F8037B4E5F71}"/>
              </a:ext>
            </a:extLst>
          </p:cNvPr>
          <p:cNvGrpSpPr/>
          <p:nvPr/>
        </p:nvGrpSpPr>
        <p:grpSpPr>
          <a:xfrm>
            <a:off x="1088260" y="163793"/>
            <a:ext cx="2994714" cy="523220"/>
            <a:chOff x="1088260" y="163793"/>
            <a:chExt cx="2994714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FF1303-8B9F-4EB1-A625-B57531C0E320}"/>
                </a:ext>
              </a:extLst>
            </p:cNvPr>
            <p:cNvSpPr txBox="1"/>
            <p:nvPr/>
          </p:nvSpPr>
          <p:spPr>
            <a:xfrm>
              <a:off x="1088260" y="163793"/>
              <a:ext cx="18517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69467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응용의 기능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3A64BB-B926-4F9D-8D8F-527864E4AD3E}"/>
                </a:ext>
              </a:extLst>
            </p:cNvPr>
            <p:cNvSpPr/>
            <p:nvPr/>
          </p:nvSpPr>
          <p:spPr>
            <a:xfrm>
              <a:off x="1088260" y="630701"/>
              <a:ext cx="2994714" cy="45719"/>
            </a:xfrm>
            <a:prstGeom prst="rect">
              <a:avLst/>
            </a:prstGeom>
            <a:solidFill>
              <a:srgbClr val="694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FBE8A05-C004-4F74-8ED5-1A26B64B3F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4868" y="1743494"/>
            <a:ext cx="7799981" cy="33710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9B3554-A1CD-4123-B502-C84E9829C849}"/>
              </a:ext>
            </a:extLst>
          </p:cNvPr>
          <p:cNvSpPr txBox="1"/>
          <p:nvPr/>
        </p:nvSpPr>
        <p:spPr>
          <a:xfrm>
            <a:off x="1241311" y="2254443"/>
            <a:ext cx="3052439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>
                <a:ln>
                  <a:solidFill>
                    <a:srgbClr val="69467F">
                      <a:alpha val="15000"/>
                    </a:srgbClr>
                  </a:solidFill>
                </a:ln>
                <a:solidFill>
                  <a:srgbClr val="69467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멤버십 정보확인</a:t>
            </a:r>
            <a:endParaRPr lang="en-US" altLang="ko-KR" sz="3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1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Bold"/>
        <a:ea typeface="KoPub돋움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511</Words>
  <Application>Microsoft Office PowerPoint</Application>
  <PresentationFormat>와이드스크린</PresentationFormat>
  <Paragraphs>114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KoPubWorld돋움체 Light</vt:lpstr>
      <vt:lpstr>KoPub돋움체 Bold</vt:lpstr>
      <vt:lpstr>KoPubWorld돋움체 Medium</vt:lpstr>
      <vt:lpstr>Wingdings</vt:lpstr>
      <vt:lpstr>Arial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상현</cp:lastModifiedBy>
  <cp:revision>44</cp:revision>
  <dcterms:created xsi:type="dcterms:W3CDTF">2019-01-31T13:20:03Z</dcterms:created>
  <dcterms:modified xsi:type="dcterms:W3CDTF">2019-11-11T09:18:46Z</dcterms:modified>
</cp:coreProperties>
</file>