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sldIdLst>
    <p:sldId id="256" r:id="rId2"/>
    <p:sldId id="270" r:id="rId3"/>
    <p:sldId id="265" r:id="rId4"/>
    <p:sldId id="284" r:id="rId5"/>
    <p:sldId id="280" r:id="rId6"/>
    <p:sldId id="259" r:id="rId7"/>
    <p:sldId id="258" r:id="rId8"/>
    <p:sldId id="257" r:id="rId9"/>
    <p:sldId id="281" r:id="rId10"/>
    <p:sldId id="282" r:id="rId11"/>
    <p:sldId id="283" r:id="rId12"/>
    <p:sldId id="273" r:id="rId13"/>
    <p:sldId id="261" r:id="rId14"/>
    <p:sldId id="274" r:id="rId15"/>
    <p:sldId id="275" r:id="rId16"/>
    <p:sldId id="276" r:id="rId17"/>
    <p:sldId id="277" r:id="rId18"/>
    <p:sldId id="262" r:id="rId19"/>
    <p:sldId id="266" r:id="rId20"/>
    <p:sldId id="267" r:id="rId21"/>
    <p:sldId id="268" r:id="rId22"/>
    <p:sldId id="269" r:id="rId23"/>
    <p:sldId id="271" r:id="rId24"/>
    <p:sldId id="272" r:id="rId25"/>
    <p:sldId id="263" r:id="rId26"/>
    <p:sldId id="278" r:id="rId27"/>
    <p:sldId id="279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7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4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5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wathrao/demand-forecast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scikit-learn.org/" TargetMode="External"/><Relationship Id="rId4" Type="http://schemas.openxmlformats.org/officeDocument/2006/relationships/hyperlink" Target="https://flask.palletsprojects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5371"/>
            <a:ext cx="9144000" cy="1268963"/>
          </a:xfrm>
        </p:spPr>
        <p:txBody>
          <a:bodyPr>
            <a:normAutofit fontScale="90000"/>
          </a:bodyPr>
          <a:lstStyle/>
          <a:p>
            <a:r>
              <a:rPr dirty="0" smtClean="0"/>
              <a:t> </a:t>
            </a:r>
            <a:r>
              <a:rPr lang="en-US" sz="4060" dirty="0" smtClean="0"/>
              <a:t>BACHELOR OF TECHNOLOGY</a:t>
            </a:r>
            <a:br>
              <a:rPr lang="en-US" sz="4060" dirty="0" smtClean="0"/>
            </a:br>
            <a:r>
              <a:rPr lang="en-US" sz="4060" dirty="0" smtClean="0"/>
              <a:t>in</a:t>
            </a:r>
            <a:br>
              <a:rPr lang="en-US" sz="4060" dirty="0" smtClean="0"/>
            </a:br>
            <a:r>
              <a:rPr lang="en-US" sz="4060" dirty="0" smtClean="0"/>
              <a:t>COMPUTER SCIENCE AND ENGINEERING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90" y="3778898"/>
            <a:ext cx="6802018" cy="2285999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</a:t>
            </a:r>
          </a:p>
          <a:p>
            <a:r>
              <a:rPr dirty="0" smtClean="0"/>
              <a:t>Mokarala Swetha</a:t>
            </a:r>
            <a:r>
              <a:rPr lang="en-US" dirty="0" smtClean="0"/>
              <a:t>                                          [228X1A0567]</a:t>
            </a:r>
          </a:p>
          <a:p>
            <a:r>
              <a:rPr lang="en-US" dirty="0" err="1" smtClean="0"/>
              <a:t>Munnangi</a:t>
            </a:r>
            <a:r>
              <a:rPr lang="en-US" dirty="0" smtClean="0"/>
              <a:t> </a:t>
            </a:r>
            <a:r>
              <a:rPr lang="en-US" dirty="0" err="1" smtClean="0"/>
              <a:t>Jayasri</a:t>
            </a:r>
            <a:r>
              <a:rPr lang="en-US" dirty="0" smtClean="0"/>
              <a:t> </a:t>
            </a:r>
            <a:r>
              <a:rPr lang="en-US" dirty="0" err="1" smtClean="0"/>
              <a:t>Nandha</a:t>
            </a:r>
            <a:r>
              <a:rPr lang="en-US" dirty="0" smtClean="0"/>
              <a:t>                           [228X1A0568]</a:t>
            </a:r>
            <a:endParaRPr lang="en-US" dirty="0"/>
          </a:p>
          <a:p>
            <a:r>
              <a:rPr dirty="0" err="1" smtClean="0"/>
              <a:t>N</a:t>
            </a:r>
            <a:r>
              <a:rPr lang="en-US" dirty="0" err="1" smtClean="0"/>
              <a:t>agireddy</a:t>
            </a:r>
            <a:r>
              <a:rPr lang="en-US" dirty="0" smtClean="0"/>
              <a:t> Amara </a:t>
            </a:r>
            <a:r>
              <a:rPr lang="en-US" dirty="0" err="1" smtClean="0"/>
              <a:t>Jyothi</a:t>
            </a:r>
            <a:r>
              <a:rPr lang="en-US" dirty="0" smtClean="0"/>
              <a:t> Reddy                  </a:t>
            </a:r>
            <a:r>
              <a:rPr dirty="0" smtClean="0"/>
              <a:t>[</a:t>
            </a:r>
            <a:r>
              <a:rPr lang="en-US" dirty="0" smtClean="0"/>
              <a:t>228X1A0569]</a:t>
            </a:r>
            <a:endParaRPr lang="en-US" dirty="0"/>
          </a:p>
          <a:p>
            <a:r>
              <a:rPr lang="en-US" dirty="0" err="1" smtClean="0"/>
              <a:t>Nelaturi</a:t>
            </a:r>
            <a:r>
              <a:rPr lang="en-US" dirty="0" smtClean="0"/>
              <a:t> </a:t>
            </a:r>
            <a:r>
              <a:rPr lang="en-US" dirty="0" err="1" smtClean="0"/>
              <a:t>Nagamalli</a:t>
            </a:r>
            <a:r>
              <a:rPr lang="en-US" dirty="0" smtClean="0"/>
              <a:t>                                        [228X1A0573]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74625-83C0-9DBF-EB88-D3792394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96887" cy="167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system uses </a:t>
            </a:r>
            <a:r>
              <a:rPr lang="en-US" b="1" dirty="0"/>
              <a:t>Machine Learning algorithms</a:t>
            </a:r>
            <a:r>
              <a:rPr lang="en-US" dirty="0"/>
              <a:t> to accurately predict future stock prices</a:t>
            </a:r>
            <a:r>
              <a:rPr lang="en-US" dirty="0" smtClean="0"/>
              <a:t>.</a:t>
            </a:r>
          </a:p>
          <a:p>
            <a:r>
              <a:rPr lang="en-US" dirty="0"/>
              <a:t>It analyzes </a:t>
            </a:r>
            <a:r>
              <a:rPr lang="en-US" b="1" dirty="0"/>
              <a:t>historical stock data</a:t>
            </a:r>
            <a:r>
              <a:rPr lang="en-US" dirty="0"/>
              <a:t> to find hidden patterns and market </a:t>
            </a:r>
            <a:r>
              <a:rPr lang="en-US" dirty="0" smtClean="0"/>
              <a:t>trends.</a:t>
            </a:r>
          </a:p>
          <a:p>
            <a:r>
              <a:rPr lang="en-US" dirty="0"/>
              <a:t>The model is integrated with a </a:t>
            </a:r>
            <a:r>
              <a:rPr lang="en-US" b="1" dirty="0"/>
              <a:t>Flask web application</a:t>
            </a:r>
            <a:r>
              <a:rPr lang="en-US" dirty="0"/>
              <a:t> for easy user interaction and real-time predictions</a:t>
            </a:r>
            <a:r>
              <a:rPr lang="en-US" dirty="0" smtClean="0"/>
              <a:t>.</a:t>
            </a:r>
          </a:p>
          <a:p>
            <a:r>
              <a:rPr lang="en-US" dirty="0"/>
              <a:t>It provides </a:t>
            </a:r>
            <a:r>
              <a:rPr lang="en-US" b="1" dirty="0"/>
              <a:t>automated, fast, and data-driven results</a:t>
            </a:r>
            <a:r>
              <a:rPr lang="en-US" dirty="0"/>
              <a:t>, reducing human error</a:t>
            </a:r>
            <a:r>
              <a:rPr lang="en-US" dirty="0" smtClean="0"/>
              <a:t>.</a:t>
            </a:r>
          </a:p>
          <a:p>
            <a:r>
              <a:rPr lang="en-US" dirty="0"/>
              <a:t>The system helps </a:t>
            </a:r>
            <a:r>
              <a:rPr lang="en-US" b="1" dirty="0"/>
              <a:t>investors make smarter and informed decisions</a:t>
            </a:r>
            <a:r>
              <a:rPr lang="en-US" dirty="0"/>
              <a:t> based on analytical insights.</a:t>
            </a:r>
          </a:p>
        </p:txBody>
      </p:sp>
    </p:spTree>
    <p:extLst>
      <p:ext uri="{BB962C8B-B14F-4D97-AF65-F5344CB8AC3E}">
        <p14:creationId xmlns:p14="http://schemas.microsoft.com/office/powerpoint/2010/main" val="169742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User-friendly Interface</a:t>
            </a:r>
            <a:r>
              <a:rPr lang="en-US" dirty="0"/>
              <a:t> – Simple Flask web app for easy data upload and result viewing</a:t>
            </a:r>
            <a:r>
              <a:rPr lang="en-US" dirty="0" smtClean="0"/>
              <a:t>.</a:t>
            </a:r>
          </a:p>
          <a:p>
            <a:r>
              <a:rPr lang="en-US" b="1" dirty="0"/>
              <a:t>Real-time Prediction</a:t>
            </a:r>
            <a:r>
              <a:rPr lang="en-US" dirty="0"/>
              <a:t> – Instantly generates stock price forecasts after data input</a:t>
            </a:r>
            <a:r>
              <a:rPr lang="en-US" dirty="0" smtClean="0"/>
              <a:t>.</a:t>
            </a:r>
          </a:p>
          <a:p>
            <a:r>
              <a:rPr lang="en-US" b="1" dirty="0"/>
              <a:t>High Accuracy</a:t>
            </a:r>
            <a:r>
              <a:rPr lang="en-US" dirty="0"/>
              <a:t> – Uses advanced ML algorithms like Random Forest for precise predictions</a:t>
            </a:r>
            <a:r>
              <a:rPr lang="en-US" dirty="0" smtClean="0"/>
              <a:t>.</a:t>
            </a:r>
          </a:p>
          <a:p>
            <a:r>
              <a:rPr lang="en-US" b="1" dirty="0"/>
              <a:t>Data Visualization</a:t>
            </a:r>
            <a:r>
              <a:rPr lang="en-US" dirty="0"/>
              <a:t> – Displays graphs and predicted price trends for better understanding</a:t>
            </a:r>
            <a:r>
              <a:rPr lang="en-US" dirty="0" smtClean="0"/>
              <a:t>.</a:t>
            </a:r>
          </a:p>
          <a:p>
            <a:r>
              <a:rPr lang="en-US" b="1" dirty="0"/>
              <a:t>Scalable and Secure</a:t>
            </a:r>
            <a:r>
              <a:rPr lang="en-US" dirty="0"/>
              <a:t> – Can handle large datasets and be integrated with cloud platforms like AWS for reliability.</a:t>
            </a:r>
          </a:p>
        </p:txBody>
      </p:sp>
    </p:spTree>
    <p:extLst>
      <p:ext uri="{BB962C8B-B14F-4D97-AF65-F5344CB8AC3E}">
        <p14:creationId xmlns:p14="http://schemas.microsoft.com/office/powerpoint/2010/main" val="426884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0490"/>
          </a:xfrm>
        </p:spPr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7" name="Content Placeholder 6" descr="Flow chart for machine learning workflow. | Download Scientific Diagram">
            <a:extLst>
              <a:ext uri="{FF2B5EF4-FFF2-40B4-BE49-F238E27FC236}">
                <a16:creationId xmlns:a16="http://schemas.microsoft.com/office/drawing/2014/main" id="{46F3142C-B5FF-0818-34F0-A2C1D225A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3" t="4303" r="32933" b="1170"/>
          <a:stretch/>
        </p:blipFill>
        <p:spPr bwMode="auto">
          <a:xfrm>
            <a:off x="1838132" y="1315616"/>
            <a:ext cx="6232848" cy="5019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300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5192"/>
            <a:ext cx="7886700" cy="821094"/>
          </a:xfrm>
        </p:spPr>
        <p:txBody>
          <a:bodyPr/>
          <a:lstStyle/>
          <a:p>
            <a:r>
              <a:rPr lang="en-US" dirty="0" smtClean="0"/>
              <a:t>Software &amp; Hardware Requirements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5535"/>
            <a:ext cx="7886700" cy="4581428"/>
          </a:xfrm>
        </p:spPr>
        <p:txBody>
          <a:bodyPr wrap="square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Software Requirements:</a:t>
            </a:r>
          </a:p>
          <a:p>
            <a:r>
              <a:rPr lang="en-US" dirty="0" smtClean="0"/>
              <a:t>Server-side </a:t>
            </a:r>
            <a:r>
              <a:rPr lang="en-US" dirty="0"/>
              <a:t>Script </a:t>
            </a:r>
            <a:r>
              <a:rPr lang="en-US" dirty="0" smtClean="0"/>
              <a:t>– Python 3.11.4</a:t>
            </a:r>
            <a:endParaRPr dirty="0"/>
          </a:p>
          <a:p>
            <a:r>
              <a:rPr lang="en-US" dirty="0" smtClean="0"/>
              <a:t>Operating Systems: Windows 11</a:t>
            </a:r>
          </a:p>
          <a:p>
            <a:r>
              <a:rPr lang="en-US" dirty="0" smtClean="0"/>
              <a:t>IDE: VS Code</a:t>
            </a:r>
          </a:p>
          <a:p>
            <a:r>
              <a:rPr lang="en-US" dirty="0" smtClean="0"/>
              <a:t>Libraries used: </a:t>
            </a:r>
            <a:r>
              <a:rPr lang="en-US" dirty="0" err="1" smtClean="0"/>
              <a:t>Numpy,Pandas,Matplotib,Flask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Hardware Requirements:</a:t>
            </a:r>
          </a:p>
          <a:p>
            <a:r>
              <a:rPr lang="en-US" dirty="0" smtClean="0"/>
              <a:t>Processer: 15/Intel Processor</a:t>
            </a:r>
          </a:p>
          <a:p>
            <a:r>
              <a:rPr lang="en-US" dirty="0" smtClean="0"/>
              <a:t>RAM: 8GB</a:t>
            </a:r>
          </a:p>
          <a:p>
            <a:r>
              <a:rPr lang="en-US" dirty="0" smtClean="0"/>
              <a:t>Hard Disk: 128GB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0506"/>
            <a:ext cx="7886700" cy="1296955"/>
          </a:xfrm>
        </p:spPr>
        <p:txBody>
          <a:bodyPr/>
          <a:lstStyle/>
          <a:p>
            <a:r>
              <a:rPr lang="en-US" dirty="0" smtClean="0"/>
              <a:t>Module: </a:t>
            </a:r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6873"/>
            <a:ext cx="7886700" cy="372291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ML </a:t>
            </a:r>
            <a:r>
              <a:rPr lang="en-US" dirty="0"/>
              <a:t>depends heavily on </a:t>
            </a:r>
            <a:r>
              <a:rPr lang="en-US" dirty="0" smtClean="0"/>
              <a:t>data, </a:t>
            </a:r>
            <a:r>
              <a:rPr lang="en-US" dirty="0"/>
              <a:t>it is the most crucial aspect that makes algorithm training </a:t>
            </a:r>
            <a:r>
              <a:rPr lang="en-US" dirty="0" smtClean="0"/>
              <a:t>possible.</a:t>
            </a:r>
          </a:p>
          <a:p>
            <a:r>
              <a:rPr lang="en-US" dirty="0"/>
              <a:t>There are many popular open sources for collecting the data.</a:t>
            </a:r>
          </a:p>
          <a:p>
            <a:pPr marL="0" indent="0">
              <a:buNone/>
            </a:pPr>
            <a:r>
              <a:rPr lang="en-US" dirty="0"/>
              <a:t>    E.g.: kaggle.com, UCI repository,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project we have used </a:t>
            </a:r>
            <a:r>
              <a:rPr lang="en-US" dirty="0" smtClean="0"/>
              <a:t>mock_kaggle.csv </a:t>
            </a:r>
            <a:r>
              <a:rPr lang="en-US" dirty="0"/>
              <a:t>data. This data is downloaded from kaggle.com</a:t>
            </a:r>
            <a:r>
              <a:rPr lang="en-US" dirty="0" smtClean="0"/>
              <a:t>.</a:t>
            </a:r>
          </a:p>
          <a:p>
            <a:r>
              <a:rPr lang="en-US" dirty="0"/>
              <a:t>Link: </a:t>
            </a:r>
            <a:r>
              <a:rPr lang="en-US" dirty="0">
                <a:hlinkClick r:id="rId3"/>
              </a:rPr>
              <a:t>Demand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2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smtClean="0"/>
              <a:t>Data </a:t>
            </a:r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training the machine learning model, the </a:t>
            </a:r>
            <a:r>
              <a:rPr lang="en-US" dirty="0" smtClean="0"/>
              <a:t>data uses </a:t>
            </a:r>
            <a:r>
              <a:rPr lang="en-US" dirty="0"/>
              <a:t>underwent comprehensive data </a:t>
            </a:r>
            <a:r>
              <a:rPr lang="en-US" dirty="0" smtClean="0"/>
              <a:t>preprocessing </a:t>
            </a:r>
            <a:r>
              <a:rPr lang="en-US" dirty="0"/>
              <a:t>to ensure accuracy and reliability</a:t>
            </a:r>
            <a:r>
              <a:rPr lang="en-US" dirty="0" smtClean="0"/>
              <a:t>.</a:t>
            </a:r>
          </a:p>
          <a:p>
            <a:r>
              <a:rPr lang="en-US" dirty="0"/>
              <a:t>Missing values were handled using </a:t>
            </a:r>
            <a:r>
              <a:rPr lang="en-US" dirty="0" smtClean="0"/>
              <a:t>simple Imputer</a:t>
            </a:r>
            <a:r>
              <a:rPr lang="en-US" dirty="0"/>
              <a:t>, outliers were addressed with the capping method, and all numerical Features were scaled using Standard Scaler to standardize the data</a:t>
            </a:r>
            <a:r>
              <a:rPr lang="en-US" dirty="0" smtClean="0"/>
              <a:t>.</a:t>
            </a:r>
          </a:p>
          <a:p>
            <a:r>
              <a:rPr lang="en-US" dirty="0"/>
              <a:t>This preprocessing ensured that the input data was clean, </a:t>
            </a:r>
            <a:r>
              <a:rPr lang="en-US" dirty="0" smtClean="0"/>
              <a:t>consistent, </a:t>
            </a:r>
            <a:r>
              <a:rPr lang="en-US" dirty="0"/>
              <a:t>and suitable for effective flood prediction</a:t>
            </a:r>
          </a:p>
        </p:txBody>
      </p:sp>
    </p:spTree>
    <p:extLst>
      <p:ext uri="{BB962C8B-B14F-4D97-AF65-F5344CB8AC3E}">
        <p14:creationId xmlns:p14="http://schemas.microsoft.com/office/powerpoint/2010/main" val="153514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data is cleaned, it’s time to build the model</a:t>
            </a:r>
            <a:r>
              <a:rPr lang="en-US" dirty="0" smtClean="0"/>
              <a:t>.</a:t>
            </a:r>
          </a:p>
          <a:p>
            <a:r>
              <a:rPr lang="en-US" dirty="0"/>
              <a:t>We can train our data on different </a:t>
            </a:r>
            <a:r>
              <a:rPr lang="en-US" dirty="0" smtClean="0"/>
              <a:t>algorithms</a:t>
            </a:r>
          </a:p>
          <a:p>
            <a:r>
              <a:rPr lang="en-US" dirty="0"/>
              <a:t> </a:t>
            </a:r>
            <a:r>
              <a:rPr lang="en-US" dirty="0" smtClean="0"/>
              <a:t>In our </a:t>
            </a:r>
            <a:r>
              <a:rPr lang="en-US" dirty="0"/>
              <a:t>project we will be </a:t>
            </a:r>
            <a:r>
              <a:rPr lang="en-US" dirty="0" smtClean="0"/>
              <a:t>used Random Forest Regression</a:t>
            </a:r>
            <a:r>
              <a:rPr lang="en-US" dirty="0"/>
              <a:t> , Decision tree, Random forest, and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algprithms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comparing all this models Random Forest Regression gives best accuracy </a:t>
            </a:r>
            <a:r>
              <a:rPr lang="en-US" dirty="0" err="1" smtClean="0"/>
              <a:t>results,so</a:t>
            </a:r>
            <a:r>
              <a:rPr lang="en-US" dirty="0" smtClean="0"/>
              <a:t> we </a:t>
            </a:r>
            <a:r>
              <a:rPr lang="en-US" dirty="0" err="1" smtClean="0"/>
              <a:t>finalise</a:t>
            </a:r>
            <a:r>
              <a:rPr lang="en-US" dirty="0" smtClean="0"/>
              <a:t> this model and we use this model in our project.</a:t>
            </a:r>
          </a:p>
          <a:p>
            <a:r>
              <a:rPr lang="en-US" dirty="0"/>
              <a:t>So, we are saving the model by </a:t>
            </a:r>
            <a:r>
              <a:rPr lang="en-US" dirty="0" err="1" smtClean="0"/>
              <a:t>model.pkl</a:t>
            </a:r>
            <a:r>
              <a:rPr lang="en-US" dirty="0" smtClean="0"/>
              <a:t> file using pickle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2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smtClean="0"/>
              <a:t>Application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</a:t>
            </a:r>
            <a:r>
              <a:rPr lang="en-US" dirty="0" smtClean="0"/>
              <a:t>build </a:t>
            </a:r>
            <a:r>
              <a:rPr lang="en-US" dirty="0"/>
              <a:t>a web application that is integrated to the model we built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html pages,</a:t>
            </a:r>
            <a:r>
              <a:rPr lang="en-US" dirty="0"/>
              <a:t> server-side script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UI is provided for the uses where </a:t>
            </a:r>
            <a:r>
              <a:rPr lang="en-US" dirty="0" smtClean="0"/>
              <a:t>they </a:t>
            </a:r>
            <a:r>
              <a:rPr lang="en-US" dirty="0"/>
              <a:t>has to enter the values for predictions.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enter values are given to the saved model and prediction is showcased on the UI</a:t>
            </a:r>
            <a:r>
              <a:rPr lang="en-US" dirty="0" smtClean="0"/>
              <a:t>.</a:t>
            </a:r>
          </a:p>
          <a:p>
            <a:r>
              <a:rPr lang="en-US" dirty="0"/>
              <a:t>Flask </a:t>
            </a:r>
            <a:r>
              <a:rPr lang="en-US" dirty="0" smtClean="0"/>
              <a:t>Integration -Run →Display- Upload </a:t>
            </a:r>
            <a:r>
              <a:rPr lang="en-US" dirty="0"/>
              <a:t>CSV → Predict → Display Results.</a:t>
            </a:r>
          </a:p>
        </p:txBody>
      </p:sp>
    </p:spTree>
    <p:extLst>
      <p:ext uri="{BB962C8B-B14F-4D97-AF65-F5344CB8AC3E}">
        <p14:creationId xmlns:p14="http://schemas.microsoft.com/office/powerpoint/2010/main" val="319423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793101"/>
            <a:ext cx="6937310" cy="1455575"/>
          </a:xfrm>
        </p:spPr>
        <p:txBody>
          <a:bodyPr/>
          <a:lstStyle/>
          <a:p>
            <a:r>
              <a:rPr dirty="0"/>
              <a:t>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1940767"/>
            <a:ext cx="6834673" cy="3799261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User uploads CSV → predictions generated instantly.</a:t>
            </a:r>
          </a:p>
          <a:p>
            <a:r>
              <a:rPr dirty="0"/>
              <a:t>Results displayed with a 'Predicted Price' column.</a:t>
            </a:r>
          </a:p>
          <a:p>
            <a:r>
              <a:rPr dirty="0"/>
              <a:t>Achieved good accuracy using Random Forest </a:t>
            </a:r>
            <a:r>
              <a:rPr dirty="0" err="1"/>
              <a:t>Regressor</a:t>
            </a:r>
            <a:r>
              <a:rPr dirty="0" smtClean="0"/>
              <a:t>.</a:t>
            </a:r>
            <a:endParaRPr lang="en-US" dirty="0"/>
          </a:p>
          <a:p>
            <a:r>
              <a:rPr lang="en-US" dirty="0" smtClean="0"/>
              <a:t>Users can see predicted vs. actual stock prices side by side.</a:t>
            </a:r>
          </a:p>
          <a:p>
            <a:r>
              <a:rPr lang="en-US" dirty="0" smtClean="0"/>
              <a:t>Predicted prices displayed in interactive graphs and charts for easy analysis.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43455"/>
            <a:ext cx="7886700" cy="3915677"/>
          </a:xfrm>
        </p:spPr>
      </p:pic>
    </p:spTree>
    <p:extLst>
      <p:ext uri="{BB962C8B-B14F-4D97-AF65-F5344CB8AC3E}">
        <p14:creationId xmlns:p14="http://schemas.microsoft.com/office/powerpoint/2010/main" val="27690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9796"/>
            <a:ext cx="7886700" cy="1268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500603"/>
            <a:ext cx="8780107" cy="22953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</a:t>
            </a:r>
            <a:r>
              <a:rPr lang="en-US" sz="4000" dirty="0" smtClean="0"/>
              <a:t>ESTIMATING STOCK PREDICTION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68" y="1825625"/>
            <a:ext cx="5112463" cy="4351338"/>
          </a:xfrm>
        </p:spPr>
      </p:pic>
    </p:spTree>
    <p:extLst>
      <p:ext uri="{BB962C8B-B14F-4D97-AF65-F5344CB8AC3E}">
        <p14:creationId xmlns:p14="http://schemas.microsoft.com/office/powerpoint/2010/main" val="15684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37" y="1861234"/>
            <a:ext cx="6350326" cy="4280120"/>
          </a:xfrm>
          <a:blipFill>
            <a:blip r:embed="rId4">
              <a:alphaModFix amt="21000"/>
            </a:blip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1627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6204"/>
            <a:ext cx="7886700" cy="3809639"/>
          </a:xfrm>
        </p:spPr>
      </p:pic>
    </p:spTree>
    <p:extLst>
      <p:ext uri="{BB962C8B-B14F-4D97-AF65-F5344CB8AC3E}">
        <p14:creationId xmlns:p14="http://schemas.microsoft.com/office/powerpoint/2010/main" val="315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90"/>
            <a:ext cx="7886700" cy="4152888"/>
          </a:xfrm>
        </p:spPr>
      </p:pic>
    </p:spTree>
    <p:extLst>
      <p:ext uri="{BB962C8B-B14F-4D97-AF65-F5344CB8AC3E}">
        <p14:creationId xmlns:p14="http://schemas.microsoft.com/office/powerpoint/2010/main" val="1725626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355548"/>
          </a:xfrm>
        </p:spPr>
      </p:pic>
    </p:spTree>
    <p:extLst>
      <p:ext uri="{BB962C8B-B14F-4D97-AF65-F5344CB8AC3E}">
        <p14:creationId xmlns:p14="http://schemas.microsoft.com/office/powerpoint/2010/main" val="335165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9127"/>
            <a:ext cx="7886700" cy="1324946"/>
          </a:xfrm>
        </p:spPr>
        <p:txBody>
          <a:bodyPr/>
          <a:lstStyle/>
          <a:p>
            <a:r>
              <a:rPr dirty="0" smtClean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lang="en-US" dirty="0"/>
              <a:t>We developed a stock price prediction model using </a:t>
            </a:r>
            <a:r>
              <a:rPr lang="en-US" b="1" dirty="0" smtClean="0"/>
              <a:t>Machine learning Algorithms </a:t>
            </a:r>
            <a:r>
              <a:rPr lang="en-US" dirty="0" smtClean="0"/>
              <a:t>like </a:t>
            </a:r>
            <a:r>
              <a:rPr lang="en-US" dirty="0"/>
              <a:t>Random Forest </a:t>
            </a:r>
            <a:r>
              <a:rPr lang="en-US" dirty="0" smtClean="0"/>
              <a:t>Regression </a:t>
            </a:r>
            <a:r>
              <a:rPr lang="en-US" dirty="0"/>
              <a:t>to analyze and forecast stock trends</a:t>
            </a:r>
            <a:r>
              <a:rPr lang="en-US" dirty="0" smtClean="0"/>
              <a:t>.</a:t>
            </a:r>
          </a:p>
          <a:p>
            <a:r>
              <a:rPr lang="en-US" dirty="0"/>
              <a:t>The system helps investors make </a:t>
            </a:r>
            <a:r>
              <a:rPr lang="en-US" b="1" dirty="0"/>
              <a:t>data-driven decisions</a:t>
            </a:r>
            <a:r>
              <a:rPr lang="en-US" dirty="0"/>
              <a:t> instead of relying on </a:t>
            </a:r>
            <a:r>
              <a:rPr lang="en-US" dirty="0" smtClean="0"/>
              <a:t>assumptions.</a:t>
            </a:r>
          </a:p>
          <a:p>
            <a:r>
              <a:rPr lang="en-US" dirty="0"/>
              <a:t>Our model processes </a:t>
            </a:r>
            <a:r>
              <a:rPr lang="en-US" b="1" dirty="0"/>
              <a:t>historical stock data</a:t>
            </a:r>
            <a:r>
              <a:rPr lang="en-US" dirty="0"/>
              <a:t> to identify patterns and predict future price movements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Flask web interface</a:t>
            </a:r>
            <a:r>
              <a:rPr lang="en-US" dirty="0"/>
              <a:t> was created to make the prediction process simple, interactive, and user-friendly.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9837"/>
            <a:ext cx="7886700" cy="113085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3693073"/>
          </a:xfrm>
        </p:spPr>
        <p:txBody>
          <a:bodyPr/>
          <a:lstStyle/>
          <a:p>
            <a:r>
              <a:rPr lang="en-US" dirty="0"/>
              <a:t>Integrate </a:t>
            </a:r>
            <a:r>
              <a:rPr lang="en-US" b="1" dirty="0"/>
              <a:t>real-time stock market APIs</a:t>
            </a:r>
            <a:r>
              <a:rPr lang="en-US" dirty="0"/>
              <a:t> to fetch and analyze live data continuously</a:t>
            </a:r>
            <a:r>
              <a:rPr lang="en-US" dirty="0" smtClean="0"/>
              <a:t>.</a:t>
            </a:r>
          </a:p>
          <a:p>
            <a:r>
              <a:rPr lang="en-US" dirty="0"/>
              <a:t>Implement </a:t>
            </a:r>
            <a:r>
              <a:rPr lang="en-US" b="1" dirty="0"/>
              <a:t>Deep Learning models like LSTM or GRU</a:t>
            </a:r>
            <a:r>
              <a:rPr lang="en-US" dirty="0"/>
              <a:t> for more accurate time-series predictions</a:t>
            </a:r>
            <a:r>
              <a:rPr lang="en-US" dirty="0" smtClean="0"/>
              <a:t>.</a:t>
            </a:r>
          </a:p>
          <a:p>
            <a:r>
              <a:rPr lang="en-US" dirty="0"/>
              <a:t>Add a </a:t>
            </a:r>
            <a:r>
              <a:rPr lang="en-US" b="1" dirty="0"/>
              <a:t>visual dashboard</a:t>
            </a:r>
            <a:r>
              <a:rPr lang="en-US" dirty="0"/>
              <a:t> to display graphs, trends, and prediction comparisons dynamically</a:t>
            </a:r>
            <a:r>
              <a:rPr lang="en-US" dirty="0" smtClean="0"/>
              <a:t>.</a:t>
            </a:r>
          </a:p>
          <a:p>
            <a:r>
              <a:rPr lang="en-US" dirty="0"/>
              <a:t>Include </a:t>
            </a:r>
            <a:r>
              <a:rPr lang="en-US" b="1" dirty="0"/>
              <a:t>sentiment analysis</a:t>
            </a:r>
            <a:r>
              <a:rPr lang="en-US" dirty="0"/>
              <a:t> using news headlines or social media data to improve prediction reliability</a:t>
            </a:r>
            <a:r>
              <a:rPr lang="en-US" dirty="0" smtClean="0"/>
              <a:t>.</a:t>
            </a:r>
          </a:p>
          <a:p>
            <a:r>
              <a:rPr lang="en-US" dirty="0"/>
              <a:t>Deploy the system on </a:t>
            </a:r>
            <a:r>
              <a:rPr lang="en-US" b="1" dirty="0"/>
              <a:t>cloud platforms (like AWS or Azure)</a:t>
            </a:r>
            <a:r>
              <a:rPr lang="en-US" dirty="0"/>
              <a:t> for scalability and global access.</a:t>
            </a:r>
          </a:p>
        </p:txBody>
      </p:sp>
    </p:spTree>
    <p:extLst>
      <p:ext uri="{BB962C8B-B14F-4D97-AF65-F5344CB8AC3E}">
        <p14:creationId xmlns:p14="http://schemas.microsoft.com/office/powerpoint/2010/main" val="110309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72754" cy="4351338"/>
          </a:xfrm>
        </p:spPr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Datasets — </a:t>
            </a:r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www.kaggle.com/datasets</a:t>
            </a:r>
            <a:endParaRPr lang="en-US" i="1" dirty="0" smtClean="0"/>
          </a:p>
          <a:p>
            <a:r>
              <a:rPr lang="en-US" dirty="0"/>
              <a:t>Flask Web Framework — </a:t>
            </a:r>
            <a:r>
              <a:rPr lang="en-US" i="1" dirty="0">
                <a:hlinkClick r:id="rId4"/>
              </a:rPr>
              <a:t>https://flask.palletsprojects.com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dirty="0" err="1"/>
              <a:t>Scikit</a:t>
            </a:r>
            <a:r>
              <a:rPr lang="en-US" dirty="0"/>
              <a:t>-learn Documentation — </a:t>
            </a:r>
            <a:r>
              <a:rPr lang="en-US" i="1" dirty="0">
                <a:hlinkClick r:id="rId5"/>
              </a:rPr>
              <a:t>https://scikit-learn.org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dirty="0"/>
              <a:t>“Stock Market Prediction using Machine Learning Algorithms” — IEEE Research Papers, 2022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“Stock Market Prediction Using Random Forest and Linear Regression”</a:t>
            </a:r>
            <a:r>
              <a:rPr lang="en-US" dirty="0"/>
              <a:t> —</a:t>
            </a:r>
            <a:r>
              <a:rPr lang="en-US" dirty="0" smtClean="0"/>
              <a:t> </a:t>
            </a:r>
            <a:r>
              <a:rPr lang="it-IT" dirty="0"/>
              <a:t>Elsevier Procedia Computer Science, 2021</a:t>
            </a:r>
            <a:endParaRPr lang="en-US" dirty="0" smtClean="0"/>
          </a:p>
          <a:p>
            <a:r>
              <a:rPr lang="en-US" dirty="0"/>
              <a:t>GitHub </a:t>
            </a:r>
            <a:r>
              <a:rPr lang="en-US" dirty="0" smtClean="0"/>
              <a:t>Repositories </a:t>
            </a:r>
            <a:r>
              <a:rPr lang="en-US" dirty="0"/>
              <a:t>on Stock Price Prediction using ML — </a:t>
            </a:r>
            <a:r>
              <a:rPr lang="en-US" i="1" dirty="0">
                <a:hlinkClick r:id="rId6"/>
              </a:rPr>
              <a:t>https://</a:t>
            </a:r>
            <a:r>
              <a:rPr lang="en-US" i="1" dirty="0" smtClean="0">
                <a:hlinkClick r:id="rId6"/>
              </a:rPr>
              <a:t>github.com/</a:t>
            </a:r>
            <a:r>
              <a:rPr lang="en-US" i="1" dirty="0" smtClean="0"/>
              <a:t>swetha-01-max/Estimating-stock-prediction-</a:t>
            </a:r>
            <a:r>
              <a:rPr lang="en-US" i="1" dirty="0"/>
              <a:t>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2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912776"/>
            <a:ext cx="8384721" cy="4488023"/>
          </a:xfrm>
        </p:spPr>
        <p:txBody>
          <a:bodyPr wrap="square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Thank you for this opportunity! We’re excited to showcase how our project turns data into smart stock predictions.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917"/>
            <a:ext cx="7886700" cy="1278294"/>
          </a:xfrm>
        </p:spPr>
        <p:txBody>
          <a:bodyPr/>
          <a:lstStyle/>
          <a:p>
            <a:r>
              <a:rPr lang="en-US" dirty="0" smtClean="0"/>
              <a:t>Topics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211"/>
            <a:ext cx="7886700" cy="4124131"/>
          </a:xfrm>
        </p:spPr>
        <p:txBody>
          <a:bodyPr>
            <a:normAutofit/>
          </a:bodyPr>
          <a:lstStyle/>
          <a:p>
            <a:r>
              <a:rPr lang="en-US" dirty="0" smtClean="0"/>
              <a:t>Abstract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Existed System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Salient Features</a:t>
            </a:r>
            <a:endParaRPr lang="en-US" dirty="0" smtClean="0"/>
          </a:p>
          <a:p>
            <a:r>
              <a:rPr lang="en-US" dirty="0" smtClean="0"/>
              <a:t>Workflow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4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3617"/>
            <a:ext cx="7886700" cy="4351338"/>
          </a:xfrm>
        </p:spPr>
        <p:txBody>
          <a:bodyPr/>
          <a:lstStyle/>
          <a:p>
            <a:r>
              <a:rPr lang="en-US" dirty="0"/>
              <a:t>Tech Stack</a:t>
            </a:r>
          </a:p>
          <a:p>
            <a:r>
              <a:rPr lang="en-US" dirty="0"/>
              <a:t>Module Description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aims to </a:t>
            </a:r>
            <a:r>
              <a:rPr lang="en-US" b="1" dirty="0"/>
              <a:t>predict future stock prices</a:t>
            </a:r>
            <a:r>
              <a:rPr lang="en-US" dirty="0"/>
              <a:t> using Machine Learning techniques</a:t>
            </a:r>
            <a:r>
              <a:rPr lang="en-US" dirty="0" smtClean="0"/>
              <a:t>.</a:t>
            </a:r>
          </a:p>
          <a:p>
            <a:r>
              <a:rPr lang="en-US" b="1" dirty="0"/>
              <a:t>Historical stock data</a:t>
            </a:r>
            <a:r>
              <a:rPr lang="en-US" dirty="0"/>
              <a:t> is analyzed to identify patterns and market trends</a:t>
            </a:r>
            <a:r>
              <a:rPr lang="en-US" dirty="0" smtClean="0"/>
              <a:t>.</a:t>
            </a:r>
          </a:p>
          <a:p>
            <a:r>
              <a:rPr lang="en-US" dirty="0"/>
              <a:t>Algorithms like </a:t>
            </a:r>
            <a:r>
              <a:rPr lang="en-US" b="1" dirty="0"/>
              <a:t>Random Forest </a:t>
            </a:r>
            <a:r>
              <a:rPr lang="en-US" b="1" dirty="0" err="1"/>
              <a:t>Regressor</a:t>
            </a:r>
            <a:r>
              <a:rPr lang="en-US" dirty="0"/>
              <a:t> are used for accurate price estimation</a:t>
            </a:r>
            <a:r>
              <a:rPr lang="en-US" dirty="0" smtClean="0"/>
              <a:t>.</a:t>
            </a:r>
          </a:p>
          <a:p>
            <a:r>
              <a:rPr lang="en-US" dirty="0"/>
              <a:t>The model is </a:t>
            </a:r>
            <a:r>
              <a:rPr lang="en-US" b="1" dirty="0"/>
              <a:t>integrated with a Flask web app</a:t>
            </a:r>
            <a:r>
              <a:rPr lang="en-US" dirty="0"/>
              <a:t> for user-friendly interaction and visualization</a:t>
            </a:r>
            <a:r>
              <a:rPr lang="en-US" dirty="0" smtClean="0"/>
              <a:t>.</a:t>
            </a:r>
          </a:p>
          <a:p>
            <a:r>
              <a:rPr lang="en-US" dirty="0"/>
              <a:t>Helps investors make </a:t>
            </a:r>
            <a:r>
              <a:rPr lang="en-US" b="1" dirty="0"/>
              <a:t>data-driven and informed decisions</a:t>
            </a:r>
            <a:r>
              <a:rPr lang="en-US" dirty="0"/>
              <a:t> in the stock market.</a:t>
            </a:r>
          </a:p>
        </p:txBody>
      </p:sp>
    </p:spTree>
    <p:extLst>
      <p:ext uri="{BB962C8B-B14F-4D97-AF65-F5344CB8AC3E}">
        <p14:creationId xmlns:p14="http://schemas.microsoft.com/office/powerpoint/2010/main" val="394487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4440"/>
            <a:ext cx="7886700" cy="1352939"/>
          </a:xfrm>
        </p:spPr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0016"/>
            <a:ext cx="7886700" cy="4021493"/>
          </a:xfrm>
        </p:spPr>
        <p:txBody>
          <a:bodyPr wrap="square"/>
          <a:lstStyle/>
          <a:p>
            <a:r>
              <a:rPr lang="en-US" dirty="0"/>
              <a:t>To analyze historical stock market data and identify key patterns or trends</a:t>
            </a:r>
            <a:endParaRPr dirty="0"/>
          </a:p>
          <a:p>
            <a:r>
              <a:rPr dirty="0"/>
              <a:t>Build an ML model for stock price prediction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/>
              <a:t>To compare the performance of different ML algorithms like </a:t>
            </a:r>
            <a:r>
              <a:rPr lang="en-US" b="1" dirty="0"/>
              <a:t>Random Forest, Linear Regression, and LSTM</a:t>
            </a:r>
            <a:r>
              <a:rPr lang="en-US" dirty="0"/>
              <a:t>.</a:t>
            </a:r>
            <a:endParaRPr dirty="0"/>
          </a:p>
          <a:p>
            <a:r>
              <a:rPr dirty="0"/>
              <a:t>Deploy the model using Flask web framework.</a:t>
            </a:r>
          </a:p>
          <a:p>
            <a:r>
              <a:rPr dirty="0"/>
              <a:t>Visualize and display predicted prices in a dashboard</a:t>
            </a:r>
            <a:r>
              <a:rPr dirty="0" smtClean="0"/>
              <a:t>.</a:t>
            </a:r>
            <a:endParaRPr lang="en-US" dirty="0"/>
          </a:p>
          <a:p>
            <a:r>
              <a:rPr lang="en-US" dirty="0" smtClean="0"/>
              <a:t>Interactive Charts for user-friendly visual analysis.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2473"/>
            <a:ext cx="7886700" cy="1362270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 smtClean="0"/>
          </a:p>
          <a:p>
            <a:r>
              <a:rPr lang="en-US" dirty="0" smtClean="0"/>
              <a:t>Predicting price trends manually difficult and time-consuming </a:t>
            </a:r>
            <a:endParaRPr dirty="0"/>
          </a:p>
          <a:p>
            <a:r>
              <a:rPr dirty="0" smtClean="0"/>
              <a:t>Data </a:t>
            </a:r>
            <a:r>
              <a:rPr dirty="0"/>
              <a:t>trends are hard to analyze manually.</a:t>
            </a:r>
          </a:p>
          <a:p>
            <a:r>
              <a:rPr dirty="0"/>
              <a:t>Need </a:t>
            </a:r>
            <a:r>
              <a:rPr dirty="0" smtClean="0"/>
              <a:t>user-friendly </a:t>
            </a:r>
            <a:r>
              <a:rPr dirty="0"/>
              <a:t>prediction tool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Manual methods may cause errors or inaccurate results.</a:t>
            </a:r>
          </a:p>
          <a:p>
            <a:r>
              <a:rPr lang="en-US" dirty="0" smtClean="0"/>
              <a:t>No integrated tool available for clear visualization and analysis.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2472"/>
            <a:ext cx="7886700" cy="1502229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1437"/>
            <a:ext cx="7886700" cy="4534676"/>
          </a:xfrm>
        </p:spPr>
        <p:txBody>
          <a:bodyPr wrap="square"/>
          <a:lstStyle/>
          <a:p>
            <a:r>
              <a:rPr lang="en-US" dirty="0"/>
              <a:t>The stock market plays a vital role in a country's economic growth and investment planning.</a:t>
            </a:r>
            <a:endParaRPr lang="en-US" dirty="0" smtClean="0"/>
          </a:p>
          <a:p>
            <a:r>
              <a:rPr lang="en-US" dirty="0" smtClean="0"/>
              <a:t>Stock </a:t>
            </a:r>
            <a:r>
              <a:rPr lang="en-US" dirty="0"/>
              <a:t>market prediction is a complex and uncertain task due to constant market fluctuations.</a:t>
            </a:r>
            <a:endParaRPr dirty="0"/>
          </a:p>
          <a:p>
            <a:r>
              <a:rPr lang="en-US" dirty="0" smtClean="0"/>
              <a:t> The main p</a:t>
            </a:r>
            <a:r>
              <a:rPr dirty="0" smtClean="0"/>
              <a:t>urpose</a:t>
            </a:r>
            <a:r>
              <a:rPr lang="en-US" dirty="0" smtClean="0"/>
              <a:t> t</a:t>
            </a:r>
            <a:r>
              <a:rPr dirty="0" smtClean="0"/>
              <a:t>o </a:t>
            </a:r>
            <a:r>
              <a:rPr dirty="0"/>
              <a:t>predict future stock prices using Machine Learning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/>
              <a:t>This project uses </a:t>
            </a:r>
            <a:r>
              <a:rPr lang="en-US" b="1" dirty="0"/>
              <a:t>data-driven techniques</a:t>
            </a:r>
            <a:r>
              <a:rPr lang="en-US" dirty="0"/>
              <a:t> to estimate future stock prices with improved accuracy.</a:t>
            </a:r>
            <a:endParaRPr dirty="0"/>
          </a:p>
          <a:p>
            <a:r>
              <a:rPr lang="en-US" dirty="0"/>
              <a:t>The goal is to create an </a:t>
            </a:r>
            <a:r>
              <a:rPr lang="en-US" b="1" dirty="0"/>
              <a:t>intelligent and user-friendly system</a:t>
            </a:r>
            <a:r>
              <a:rPr lang="en-US" dirty="0"/>
              <a:t> that supports investors in making better trading decisions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existing system, </a:t>
            </a:r>
            <a:r>
              <a:rPr lang="en-US" b="1" dirty="0"/>
              <a:t>stock prices are predicted manually</a:t>
            </a:r>
            <a:r>
              <a:rPr lang="en-US" dirty="0"/>
              <a:t> using historical data and market experience</a:t>
            </a:r>
            <a:r>
              <a:rPr lang="en-US" dirty="0" smtClean="0"/>
              <a:t>.</a:t>
            </a:r>
          </a:p>
          <a:p>
            <a:r>
              <a:rPr lang="en-US" dirty="0"/>
              <a:t>Investors often rely on </a:t>
            </a:r>
            <a:r>
              <a:rPr lang="en-US" b="1" dirty="0"/>
              <a:t>technical charts and human intuition</a:t>
            </a:r>
            <a:r>
              <a:rPr lang="en-US" dirty="0"/>
              <a:t>, which may lead to inaccurate predictions</a:t>
            </a:r>
            <a:r>
              <a:rPr lang="en-US" dirty="0" smtClean="0"/>
              <a:t>.</a:t>
            </a:r>
          </a:p>
          <a:p>
            <a:r>
              <a:rPr lang="en-US" dirty="0"/>
              <a:t>Traditional methods </a:t>
            </a:r>
            <a:r>
              <a:rPr lang="en-US" b="1" dirty="0"/>
              <a:t>fail to handle large datasets</a:t>
            </a:r>
            <a:r>
              <a:rPr lang="en-US" dirty="0"/>
              <a:t> and complex market fluctuations effectively</a:t>
            </a:r>
            <a:r>
              <a:rPr lang="en-US" dirty="0" smtClean="0"/>
              <a:t>.</a:t>
            </a:r>
          </a:p>
          <a:p>
            <a:r>
              <a:rPr lang="en-US" dirty="0"/>
              <a:t>These approaches </a:t>
            </a:r>
            <a:r>
              <a:rPr lang="en-US" b="1" dirty="0"/>
              <a:t>lack automation and real-time prediction capabilities</a:t>
            </a:r>
            <a:r>
              <a:rPr lang="en-US" dirty="0" smtClean="0"/>
              <a:t>.</a:t>
            </a:r>
          </a:p>
          <a:p>
            <a:r>
              <a:rPr lang="en-US" dirty="0"/>
              <a:t>As a result, the decision-making process becomes </a:t>
            </a:r>
            <a:r>
              <a:rPr lang="en-US" b="1" dirty="0"/>
              <a:t>time-consuming, less reliable, and prone to human error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70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Words>1110</Words>
  <Application>Microsoft Office PowerPoint</Application>
  <PresentationFormat>On-screen Show (4:3)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 BACHELOR OF TECHNOLOGY in COMPUTER SCIENCE AND ENGINEERING</vt:lpstr>
      <vt:lpstr>                                 </vt:lpstr>
      <vt:lpstr>Topics:</vt:lpstr>
      <vt:lpstr>Topics:</vt:lpstr>
      <vt:lpstr>Abstract</vt:lpstr>
      <vt:lpstr>Objectives</vt:lpstr>
      <vt:lpstr>Problem Statement</vt:lpstr>
      <vt:lpstr>Introduction</vt:lpstr>
      <vt:lpstr>Existing System</vt:lpstr>
      <vt:lpstr>Proposed System</vt:lpstr>
      <vt:lpstr>Salient Features</vt:lpstr>
      <vt:lpstr>Work Flow</vt:lpstr>
      <vt:lpstr>Software &amp; Hardware Requirements</vt:lpstr>
      <vt:lpstr>Module: Data Collection</vt:lpstr>
      <vt:lpstr>Module: Data PreProcessing</vt:lpstr>
      <vt:lpstr>Module: Model Training</vt:lpstr>
      <vt:lpstr>Module: Application Building</vt:lpstr>
      <vt:lpstr>Output </vt:lpstr>
      <vt:lpstr>Results</vt:lpstr>
      <vt:lpstr>Results</vt:lpstr>
      <vt:lpstr>Results</vt:lpstr>
      <vt:lpstr>Results</vt:lpstr>
      <vt:lpstr>Results</vt:lpstr>
      <vt:lpstr>Results</vt:lpstr>
      <vt:lpstr>Conclusion</vt:lpstr>
      <vt:lpstr>Future Work</vt:lpstr>
      <vt:lpstr>Reference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Dashboard using Machine Learning &amp; Flask</dc:title>
  <dc:subject/>
  <dc:creator>Swetha Mokarala</dc:creator>
  <cp:keywords/>
  <dc:description>generated using python-pptx</dc:description>
  <cp:lastModifiedBy>HP</cp:lastModifiedBy>
  <cp:revision>48</cp:revision>
  <dcterms:created xsi:type="dcterms:W3CDTF">2013-01-27T09:14:16Z</dcterms:created>
  <dcterms:modified xsi:type="dcterms:W3CDTF">2025-10-15T09:58:45Z</dcterms:modified>
  <cp:category/>
</cp:coreProperties>
</file>