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6.jpg" ContentType="image/jpeg"/>
  <Override PartName="/ppt/media/image19.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51"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9" autoAdjust="0"/>
    <p:restoredTop sz="94660"/>
  </p:normalViewPr>
  <p:slideViewPr>
    <p:cSldViewPr>
      <p:cViewPr varScale="1">
        <p:scale>
          <a:sx n="78" d="100"/>
          <a:sy n="78" d="100"/>
        </p:scale>
        <p:origin x="869"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3111905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6</a:t>
            </a:fld>
            <a:endParaRPr lang="en-IN"/>
          </a:p>
        </p:txBody>
      </p:sp>
    </p:spTree>
    <p:extLst>
      <p:ext uri="{BB962C8B-B14F-4D97-AF65-F5344CB8AC3E}">
        <p14:creationId xmlns:p14="http://schemas.microsoft.com/office/powerpoint/2010/main" val="1288654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73972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19081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99657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4249548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58546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99421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52822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8411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8433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67699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02600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56368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53553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9/8/2024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01280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39560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45135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26957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58030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image" Target="../media/image3.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2.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image" Target="../media/image5.png"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4.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9/8/2024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43709034"/>
      </p:ext>
    </p:extLst>
  </p:cSld>
  <p:clrMap bg1="dk1" tx1="lt1" bg2="dk2" tx2="lt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 id="2147483963" r:id="rId12"/>
    <p:sldLayoutId id="2147483964" r:id="rId13"/>
    <p:sldLayoutId id="2147483965" r:id="rId14"/>
    <p:sldLayoutId id="2147483966" r:id="rId15"/>
    <p:sldLayoutId id="2147483967" r:id="rId16"/>
    <p:sldLayoutId id="2147483968" r:id="rId17"/>
    <p:sldLayoutId id="2147483969"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3" Type="http://schemas.openxmlformats.org/officeDocument/2006/relationships/image" Target="../media/image16.jpg" /><Relationship Id="rId2" Type="http://schemas.openxmlformats.org/officeDocument/2006/relationships/image" Target="../media/image15.png" /><Relationship Id="rId1" Type="http://schemas.openxmlformats.org/officeDocument/2006/relationships/slideLayout" Target="../slideLayouts/slideLayout18.xml" /><Relationship Id="rId4" Type="http://schemas.openxmlformats.org/officeDocument/2006/relationships/hyperlink" Target="https://freephotoshop.org/page/29/" TargetMode="External" /></Relationships>
</file>

<file path=ppt/slides/_rels/slide11.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3" Type="http://schemas.openxmlformats.org/officeDocument/2006/relationships/hyperlink" Target="https://www.picpedia.org/chalkboard/c/conclusions.html" TargetMode="External" /><Relationship Id="rId2" Type="http://schemas.openxmlformats.org/officeDocument/2006/relationships/image" Target="../media/image19.jp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2.xml" /><Relationship Id="rId1" Type="http://schemas.openxmlformats.org/officeDocument/2006/relationships/slideLayout" Target="../slideLayouts/slideLayout6.xml" /><Relationship Id="rId4" Type="http://schemas.openxmlformats.org/officeDocument/2006/relationships/hyperlink" Target="https://freepngimg.com/png/84346-solving-question-thought-chin-professional-problem" TargetMode="External" /></Relationships>
</file>

<file path=ppt/slides/_rels/slide5.xml.rels><?xml version="1.0" encoding="UTF-8" standalone="yes"?>
<Relationships xmlns="http://schemas.openxmlformats.org/package/2006/relationships"><Relationship Id="rId3" Type="http://schemas.openxmlformats.org/officeDocument/2006/relationships/hyperlink" Target="http://scienceforwork.com/blog/responses-performance-review/" TargetMode="External" /><Relationship Id="rId2" Type="http://schemas.openxmlformats.org/officeDocument/2006/relationships/image" Target="../media/image10.jpe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3.xml" /><Relationship Id="rId1" Type="http://schemas.openxmlformats.org/officeDocument/2006/relationships/slideLayout" Target="../slideLayouts/slideLayout6.xml" /><Relationship Id="rId6" Type="http://schemas.openxmlformats.org/officeDocument/2006/relationships/hyperlink" Target="https://creativecommons.org/licenses/by-sa/3.0/" TargetMode="External" /><Relationship Id="rId5" Type="http://schemas.openxmlformats.org/officeDocument/2006/relationships/hyperlink" Target="https://commons.wikimedia.org/wiki/File:Light_bulb_(yellow)_icon.svg" TargetMode="External" /><Relationship Id="rId4" Type="http://schemas.microsoft.com/office/2007/relationships/hdphoto" Target="../media/hdphoto1.wdp" /></Relationships>
</file>

<file path=ppt/slides/_rels/slide7.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6.png" /><Relationship Id="rId1" Type="http://schemas.openxmlformats.org/officeDocument/2006/relationships/slideLayout" Target="../slideLayouts/slideLayout6.xml" /><Relationship Id="rId4" Type="http://schemas.openxmlformats.org/officeDocument/2006/relationships/hyperlink" Target="https://pixabay.com/en/pencil-pen-write-rubber-yellow-161129/" TargetMode="External" /></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en/graph-pie-chart-business-finance-963016/" TargetMode="External" /><Relationship Id="rId2" Type="http://schemas.openxmlformats.org/officeDocument/2006/relationships/image" Target="../media/image13.pn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chemeClr val="accent1">
              <a:lumMod val="20000"/>
              <a:lumOff val="80000"/>
            </a:schemeClr>
          </a:solidFill>
        </p:spPr>
        <p:txBody>
          <a:bodyPr wrap="square" lIns="0" tIns="0" rIns="0" bIns="0" rtlCol="0"/>
          <a:lstStyle/>
          <a:p>
            <a:endParaRPr/>
          </a:p>
        </p:txBody>
      </p:sp>
      <p:sp>
        <p:nvSpPr>
          <p:cNvPr id="7" name="object 7"/>
          <p:cNvSpPr txBox="1">
            <a:spLocks noGrp="1"/>
          </p:cNvSpPr>
          <p:nvPr>
            <p:ph type="ctrTitle"/>
          </p:nvPr>
        </p:nvSpPr>
        <p:spPr>
          <a:xfrm>
            <a:off x="-828675" y="50957"/>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600200" y="3136494"/>
            <a:ext cx="8610600" cy="2185214"/>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STUDENT NAME: SWETHA.S</a:t>
            </a:r>
          </a:p>
          <a:p>
            <a:r>
              <a:rPr lang="en-US" sz="2800" dirty="0">
                <a:latin typeface="Times New Roman" panose="02020603050405020304" pitchFamily="18" charset="0"/>
                <a:cs typeface="Times New Roman" panose="02020603050405020304" pitchFamily="18" charset="0"/>
              </a:rPr>
              <a:t>REGISTER NO: 122204071</a:t>
            </a:r>
          </a:p>
          <a:p>
            <a:r>
              <a:rPr lang="en-US" sz="2800" dirty="0">
                <a:latin typeface="Times New Roman" panose="02020603050405020304" pitchFamily="18" charset="0"/>
                <a:cs typeface="Times New Roman" panose="02020603050405020304" pitchFamily="18" charset="0"/>
              </a:rPr>
              <a:t>DEPARTMENT: B.COM CS</a:t>
            </a:r>
          </a:p>
          <a:p>
            <a:r>
              <a:rPr lang="en-US" sz="2800" dirty="0">
                <a:latin typeface="Times New Roman" panose="02020603050405020304" pitchFamily="18" charset="0"/>
                <a:cs typeface="Times New Roman" panose="02020603050405020304" pitchFamily="18" charset="0"/>
              </a:rPr>
              <a:t>COLLEGE: Shri Krishnaswamy College for Women</a:t>
            </a:r>
            <a:r>
              <a:rPr lang="en-US" sz="2400" dirty="0">
                <a:latin typeface="Times New Roman" panose="02020603050405020304" pitchFamily="18" charset="0"/>
                <a:cs typeface="Times New Roman" panose="02020603050405020304" pitchFamily="18" charset="0"/>
              </a:rPr>
              <a:t>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382000" y="3702285"/>
            <a:ext cx="3123818" cy="276519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1">
              <a:lumMod val="40000"/>
              <a:lumOff val="60000"/>
            </a:schemeClr>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228600" y="291147"/>
            <a:ext cx="3815079"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rgbClr val="FF0000"/>
                </a:solidFill>
                <a:latin typeface="Trebuchet MS"/>
                <a:cs typeface="Trebuchet MS"/>
              </a:rPr>
              <a:t>M</a:t>
            </a:r>
            <a:r>
              <a:rPr sz="4800" b="1" dirty="0">
                <a:solidFill>
                  <a:srgbClr val="FF0000"/>
                </a:solidFill>
                <a:latin typeface="Trebuchet MS"/>
                <a:cs typeface="Trebuchet MS"/>
              </a:rPr>
              <a:t>O</a:t>
            </a:r>
            <a:r>
              <a:rPr sz="4800" b="1" spc="-15" dirty="0">
                <a:solidFill>
                  <a:srgbClr val="FF0000"/>
                </a:solidFill>
                <a:latin typeface="Trebuchet MS"/>
                <a:cs typeface="Trebuchet MS"/>
              </a:rPr>
              <a:t>D</a:t>
            </a:r>
            <a:r>
              <a:rPr sz="4800" b="1" spc="-35" dirty="0">
                <a:solidFill>
                  <a:srgbClr val="FF0000"/>
                </a:solidFill>
                <a:latin typeface="Trebuchet MS"/>
                <a:cs typeface="Trebuchet MS"/>
              </a:rPr>
              <a:t>E</a:t>
            </a:r>
            <a:r>
              <a:rPr sz="4800" b="1" spc="-30" dirty="0">
                <a:solidFill>
                  <a:srgbClr val="FF0000"/>
                </a:solidFill>
                <a:latin typeface="Trebuchet MS"/>
                <a:cs typeface="Trebuchet MS"/>
              </a:rPr>
              <a:t>LL</a:t>
            </a:r>
            <a:r>
              <a:rPr sz="4800" b="1" spc="-5" dirty="0">
                <a:solidFill>
                  <a:srgbClr val="FF0000"/>
                </a:solidFill>
                <a:latin typeface="Trebuchet MS"/>
                <a:cs typeface="Trebuchet MS"/>
              </a:rPr>
              <a:t>I</a:t>
            </a:r>
            <a:r>
              <a:rPr sz="4800" b="1" spc="30" dirty="0">
                <a:solidFill>
                  <a:srgbClr val="FF0000"/>
                </a:solidFill>
                <a:latin typeface="Trebuchet MS"/>
                <a:cs typeface="Trebuchet MS"/>
              </a:rPr>
              <a:t>N</a:t>
            </a:r>
            <a:r>
              <a:rPr sz="4800" b="1" spc="5" dirty="0">
                <a:solidFill>
                  <a:srgbClr val="FF0000"/>
                </a:solidFill>
                <a:latin typeface="Trebuchet MS"/>
                <a:cs typeface="Trebuchet MS"/>
              </a:rPr>
              <a:t>G</a:t>
            </a:r>
            <a:endParaRPr sz="4800" dirty="0">
              <a:solidFill>
                <a:srgbClr val="FF0000"/>
              </a:solidFill>
              <a:latin typeface="Trebuchet MS"/>
              <a:cs typeface="Trebuchet MS"/>
            </a:endParaRPr>
          </a:p>
        </p:txBody>
      </p:sp>
      <p:sp>
        <p:nvSpPr>
          <p:cNvPr id="14" name="object 3"/>
          <p:cNvSpPr/>
          <p:nvPr/>
        </p:nvSpPr>
        <p:spPr>
          <a:xfrm>
            <a:off x="10591800" y="990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1F25B17-B25B-FFBD-24CE-F94B05CF3234}"/>
              </a:ext>
            </a:extLst>
          </p:cNvPr>
          <p:cNvSpPr txBox="1"/>
          <p:nvPr/>
        </p:nvSpPr>
        <p:spPr>
          <a:xfrm>
            <a:off x="381000" y="1295400"/>
            <a:ext cx="7315200" cy="4648200"/>
          </a:xfrm>
          <a:prstGeom prst="rect">
            <a:avLst/>
          </a:prstGeom>
          <a:noFill/>
        </p:spPr>
        <p:txBody>
          <a:bodyPr wrap="square" rtlCol="0">
            <a:spAutoFit/>
          </a:bodyPr>
          <a:lstStyle/>
          <a:p>
            <a:pPr marL="342900" indent="-342900">
              <a:buAutoNum type="arabicPeriod"/>
            </a:pPr>
            <a:r>
              <a:rPr lang="en-IN" sz="2000" dirty="0">
                <a:latin typeface="Times New Roman" panose="02020603050405020304" pitchFamily="18" charset="0"/>
                <a:cs typeface="Times New Roman" panose="02020603050405020304" pitchFamily="18" charset="0"/>
              </a:rPr>
              <a:t>COLLECTION</a:t>
            </a:r>
            <a:r>
              <a:rPr lang="en-IN" sz="2000" dirty="0"/>
              <a:t>: </a:t>
            </a:r>
            <a:r>
              <a:rPr lang="en-IN" sz="2000" dirty="0">
                <a:latin typeface="Times New Roman" panose="02020603050405020304" pitchFamily="18" charset="0"/>
                <a:cs typeface="Times New Roman" panose="02020603050405020304" pitchFamily="18" charset="0"/>
              </a:rPr>
              <a:t>Collected the data from EDUNET Data set which was mentioned in the class</a:t>
            </a:r>
          </a:p>
          <a:p>
            <a:pPr marL="342900" indent="-342900">
              <a:buAutoNum type="arabicPeriod"/>
            </a:pPr>
            <a:r>
              <a:rPr lang="en-IN" sz="2000" dirty="0">
                <a:latin typeface="Times New Roman" panose="02020603050405020304" pitchFamily="18" charset="0"/>
                <a:cs typeface="Times New Roman" panose="02020603050405020304" pitchFamily="18" charset="0"/>
              </a:rPr>
              <a:t>FEATURE COLLECTION: Selected 9 specific features from the total of 26 features</a:t>
            </a:r>
          </a:p>
          <a:p>
            <a:pPr marL="342900" indent="-342900">
              <a:buAutoNum type="arabicPeriod"/>
            </a:pPr>
            <a:r>
              <a:rPr lang="en-IN" sz="2000" dirty="0">
                <a:latin typeface="Times New Roman" panose="02020603050405020304" pitchFamily="18" charset="0"/>
                <a:cs typeface="Times New Roman" panose="02020603050405020304" pitchFamily="18" charset="0"/>
              </a:rPr>
              <a:t>DATA CLEANING:  A) Identifying the missing values</a:t>
            </a:r>
          </a:p>
          <a:p>
            <a:r>
              <a:rPr lang="en-IN" sz="2000" dirty="0">
                <a:latin typeface="Times New Roman" panose="02020603050405020304" pitchFamily="18" charset="0"/>
                <a:cs typeface="Times New Roman" panose="02020603050405020304" pitchFamily="18" charset="0"/>
              </a:rPr>
              <a:t>                                        B) Filtering the missing values</a:t>
            </a:r>
          </a:p>
          <a:p>
            <a:pPr marL="342900" indent="-342900">
              <a:buAutoNum type="arabicPeriod"/>
            </a:pPr>
            <a:r>
              <a:rPr lang="en-IN" sz="2000" dirty="0">
                <a:latin typeface="Times New Roman" panose="02020603050405020304" pitchFamily="18" charset="0"/>
                <a:cs typeface="Times New Roman" panose="02020603050405020304" pitchFamily="18" charset="0"/>
              </a:rPr>
              <a:t>PERFORMANCE LEVEL:  Applied the performance level formula </a:t>
            </a:r>
          </a:p>
          <a:p>
            <a:r>
              <a:rPr lang="en-IN" sz="2000" dirty="0">
                <a:latin typeface="Times New Roman" panose="02020603050405020304" pitchFamily="18" charset="0"/>
                <a:cs typeface="Times New Roman" panose="02020603050405020304" pitchFamily="18" charset="0"/>
              </a:rPr>
              <a:t>      =IFS(Z8&gt;=5,”VERY HIGH”,Z8&gt;=3,”MED”,”TRUE”,”LOW”)</a:t>
            </a:r>
          </a:p>
          <a:p>
            <a:r>
              <a:rPr lang="en-IN" sz="2000" dirty="0">
                <a:latin typeface="Times New Roman" panose="02020603050405020304" pitchFamily="18" charset="0"/>
                <a:cs typeface="Times New Roman" panose="02020603050405020304" pitchFamily="18" charset="0"/>
              </a:rPr>
              <a:t>5.    SUMMARY: A) Using the Pivot table classify the necessary fields</a:t>
            </a:r>
          </a:p>
          <a:p>
            <a:r>
              <a:rPr lang="en-IN" sz="2000" dirty="0">
                <a:latin typeface="Times New Roman" panose="02020603050405020304" pitchFamily="18" charset="0"/>
                <a:cs typeface="Times New Roman" panose="02020603050405020304" pitchFamily="18" charset="0"/>
              </a:rPr>
              <a:t>                             B) Highlight the necessary data </a:t>
            </a:r>
          </a:p>
          <a:p>
            <a:pPr marL="342900" indent="-342900">
              <a:buAutoNum type="arabicPeriod" startAt="6"/>
            </a:pPr>
            <a:r>
              <a:rPr lang="en-IN" sz="2000" dirty="0">
                <a:latin typeface="Times New Roman" panose="02020603050405020304" pitchFamily="18" charset="0"/>
                <a:cs typeface="Times New Roman" panose="02020603050405020304" pitchFamily="18" charset="0"/>
              </a:rPr>
              <a:t>VISUALIZATION: A) Recommended graph</a:t>
            </a:r>
          </a:p>
          <a:p>
            <a:r>
              <a:rPr lang="en-IN" sz="2000" dirty="0">
                <a:latin typeface="Times New Roman" panose="02020603050405020304" pitchFamily="18" charset="0"/>
                <a:cs typeface="Times New Roman" panose="02020603050405020304" pitchFamily="18" charset="0"/>
              </a:rPr>
              <a:t>                                       B) Pie Chart</a:t>
            </a:r>
          </a:p>
          <a:p>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60C2012-70BE-3300-3D0D-8D25F4C6A4B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561671" y="4028008"/>
            <a:ext cx="2829847" cy="212335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0667618" y="5641975"/>
            <a:ext cx="799718" cy="121602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721211" y="60690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659796"/>
          </a:xfrm>
          <a:prstGeom prst="rect">
            <a:avLst/>
          </a:prstGeom>
        </p:spPr>
        <p:txBody>
          <a:bodyPr vert="horz" wrap="square" lIns="0" tIns="13335" rIns="0" bIns="0" rtlCol="0">
            <a:spAutoFit/>
          </a:bodyPr>
          <a:lstStyle/>
          <a:p>
            <a:pPr marL="12700">
              <a:lnSpc>
                <a:spcPct val="100000"/>
              </a:lnSpc>
              <a:spcBef>
                <a:spcPts val="105"/>
              </a:spcBef>
            </a:pPr>
            <a:r>
              <a:rPr dirty="0">
                <a:solidFill>
                  <a:srgbClr val="FF0000"/>
                </a:solidFill>
              </a:rPr>
              <a:t>R</a:t>
            </a:r>
            <a:r>
              <a:rPr spc="-40" dirty="0">
                <a:solidFill>
                  <a:srgbClr val="FF0000"/>
                </a:solidFill>
              </a:rPr>
              <a:t>E</a:t>
            </a:r>
            <a:r>
              <a:rPr spc="15" dirty="0">
                <a:solidFill>
                  <a:srgbClr val="FF0000"/>
                </a:solidFill>
              </a:rPr>
              <a:t>S</a:t>
            </a:r>
            <a:r>
              <a:rPr spc="-30" dirty="0">
                <a:solidFill>
                  <a:srgbClr val="FF0000"/>
                </a:solidFill>
              </a:rPr>
              <a:t>U</a:t>
            </a:r>
            <a:r>
              <a:rPr spc="-405" dirty="0">
                <a:solidFill>
                  <a:srgbClr val="FF0000"/>
                </a:solidFill>
              </a:rPr>
              <a:t>L</a:t>
            </a:r>
            <a:r>
              <a:rPr dirty="0">
                <a:solidFill>
                  <a:srgbClr val="FF0000"/>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770F2A4C-AC69-6A98-0FAD-3E25D57105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32" y="2053230"/>
            <a:ext cx="4580357" cy="2751539"/>
          </a:xfrm>
          <a:prstGeom prst="rect">
            <a:avLst/>
          </a:prstGeom>
        </p:spPr>
      </p:pic>
      <p:pic>
        <p:nvPicPr>
          <p:cNvPr id="11" name="Picture 10">
            <a:extLst>
              <a:ext uri="{FF2B5EF4-FFF2-40B4-BE49-F238E27FC236}">
                <a16:creationId xmlns:a16="http://schemas.microsoft.com/office/drawing/2014/main" id="{B19B3DD2-3EDB-52FC-FF50-6A31D150F1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600" y="2053229"/>
            <a:ext cx="4577586" cy="27515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Conclusion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4252F82-3361-9E10-422F-BA2A200D3353}"/>
              </a:ext>
            </a:extLst>
          </p:cNvPr>
          <p:cNvSpPr txBox="1"/>
          <p:nvPr/>
        </p:nvSpPr>
        <p:spPr>
          <a:xfrm>
            <a:off x="646111" y="1391583"/>
            <a:ext cx="4992689" cy="304698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According to the graph, the performance of the employees are expo line low of 40 and there are classification of high, very high and medium. </a:t>
            </a:r>
          </a:p>
        </p:txBody>
      </p:sp>
      <p:pic>
        <p:nvPicPr>
          <p:cNvPr id="6" name="Picture 5">
            <a:extLst>
              <a:ext uri="{FF2B5EF4-FFF2-40B4-BE49-F238E27FC236}">
                <a16:creationId xmlns:a16="http://schemas.microsoft.com/office/drawing/2014/main" id="{11B31A40-AD78-7726-2EE8-1E2CC21262CF}"/>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48400" y="2915077"/>
            <a:ext cx="4758007" cy="312839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V="1">
            <a:off x="0" y="7153728"/>
            <a:ext cx="12192000" cy="86111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6">
              <a:lumMod val="75000"/>
            </a:schemeClr>
          </a:solidFill>
        </p:spPr>
        <p:txBody>
          <a:bodyPr wrap="square" lIns="0" tIns="0" rIns="0" bIns="0" rtlCol="0"/>
          <a:lstStyle/>
          <a:p>
            <a:endParaRPr/>
          </a:p>
        </p:txBody>
      </p:sp>
      <p:sp>
        <p:nvSpPr>
          <p:cNvPr id="15" name="object 15"/>
          <p:cNvSpPr/>
          <p:nvPr/>
        </p:nvSpPr>
        <p:spPr>
          <a:xfrm>
            <a:off x="9412378" y="5438322"/>
            <a:ext cx="4667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1">
              <a:lumMod val="40000"/>
              <a:lumOff val="60000"/>
            </a:schemeClr>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2">
              <a:lumMod val="50000"/>
            </a:schemeClr>
          </a:solidFill>
        </p:spPr>
        <p:txBody>
          <a:bodyPr wrap="square" lIns="0" tIns="0" rIns="0" bIns="0" rtlCol="0"/>
          <a:lstStyle/>
          <a:p>
            <a:endParaRPr/>
          </a:p>
        </p:txBody>
      </p:sp>
      <p:sp>
        <p:nvSpPr>
          <p:cNvPr id="17" name="object 17"/>
          <p:cNvSpPr txBox="1">
            <a:spLocks noGrp="1"/>
          </p:cNvSpPr>
          <p:nvPr>
            <p:ph type="title"/>
          </p:nvPr>
        </p:nvSpPr>
        <p:spPr>
          <a:xfrm>
            <a:off x="582161" y="295729"/>
            <a:ext cx="4828039" cy="670696"/>
          </a:xfrm>
          <a:prstGeom prst="rect">
            <a:avLst/>
          </a:prstGeom>
        </p:spPr>
        <p:txBody>
          <a:bodyPr vert="horz" wrap="square" lIns="0" tIns="16510" rIns="0" bIns="0" rtlCol="0">
            <a:spAutoFit/>
          </a:bodyPr>
          <a:lstStyle/>
          <a:p>
            <a:pPr marL="12700">
              <a:lnSpc>
                <a:spcPct val="100000"/>
              </a:lnSpc>
              <a:spcBef>
                <a:spcPts val="130"/>
              </a:spcBef>
            </a:pPr>
            <a:r>
              <a:rPr sz="4250" spc="5" dirty="0">
                <a:solidFill>
                  <a:srgbClr val="FF0000"/>
                </a:solidFill>
              </a:rPr>
              <a:t>PROJECT</a:t>
            </a:r>
            <a:r>
              <a:rPr sz="4250" spc="-85" dirty="0">
                <a:solidFill>
                  <a:srgbClr val="FF0000"/>
                </a:solidFill>
              </a:rPr>
              <a:t> </a:t>
            </a:r>
            <a:r>
              <a:rPr sz="4250" spc="25" dirty="0">
                <a:solidFill>
                  <a:srgbClr val="FF0000"/>
                </a:solidFill>
              </a:rPr>
              <a:t>TITLE</a:t>
            </a:r>
            <a:endParaRPr sz="4250" dirty="0">
              <a:solidFill>
                <a:srgbClr val="FF0000"/>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Employee Performance Analysis using Excel</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6">
              <a:lumMod val="75000"/>
            </a:schemeClr>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610128" y="3642509"/>
            <a:ext cx="1733550" cy="3009898"/>
          </a:xfrm>
          <a:prstGeom prst="rect">
            <a:avLst/>
          </a:prstGeom>
        </p:spPr>
      </p:pic>
      <p:sp>
        <p:nvSpPr>
          <p:cNvPr id="21" name="object 21"/>
          <p:cNvSpPr txBox="1">
            <a:spLocks noGrp="1"/>
          </p:cNvSpPr>
          <p:nvPr>
            <p:ph type="title"/>
          </p:nvPr>
        </p:nvSpPr>
        <p:spPr>
          <a:xfrm>
            <a:off x="739775" y="445388"/>
            <a:ext cx="2357120" cy="659796"/>
          </a:xfrm>
          <a:prstGeom prst="rect">
            <a:avLst/>
          </a:prstGeom>
        </p:spPr>
        <p:txBody>
          <a:bodyPr vert="horz" wrap="square" lIns="0" tIns="13335" rIns="0" bIns="0" rtlCol="0">
            <a:spAutoFit/>
          </a:bodyPr>
          <a:lstStyle/>
          <a:p>
            <a:pPr marL="12700">
              <a:lnSpc>
                <a:spcPct val="100000"/>
              </a:lnSpc>
              <a:spcBef>
                <a:spcPts val="105"/>
              </a:spcBef>
            </a:pPr>
            <a:r>
              <a:rPr spc="25" dirty="0">
                <a:solidFill>
                  <a:srgbClr val="FF0000"/>
                </a:solidFill>
              </a:rPr>
              <a:t>A</a:t>
            </a:r>
            <a:r>
              <a:rPr spc="-5" dirty="0">
                <a:solidFill>
                  <a:srgbClr val="FF0000"/>
                </a:solidFill>
              </a:rPr>
              <a:t>G</a:t>
            </a:r>
            <a:r>
              <a:rPr spc="-35" dirty="0">
                <a:solidFill>
                  <a:srgbClr val="FF0000"/>
                </a:solidFill>
              </a:rPr>
              <a:t>E</a:t>
            </a:r>
            <a:r>
              <a:rPr spc="15" dirty="0">
                <a:solidFill>
                  <a:srgbClr val="FF0000"/>
                </a:solidFill>
              </a:rPr>
              <a:t>N</a:t>
            </a:r>
            <a:r>
              <a:rPr dirty="0">
                <a:solidFill>
                  <a:srgbClr val="FF0000"/>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65166" y="1105184"/>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Results and </a:t>
            </a:r>
            <a:r>
              <a:rPr lang="en-US" sz="2800" dirty="0">
                <a:solidFill>
                  <a:schemeClr val="tx1">
                    <a:lumMod val="95000"/>
                  </a:schemeClr>
                </a:solidFill>
                <a:latin typeface="Times New Roman" panose="02020603050405020304" pitchFamily="18" charset="0"/>
                <a:cs typeface="Times New Roman" panose="02020603050405020304" pitchFamily="18" charset="0"/>
              </a:rPr>
              <a:t>Discussion</a:t>
            </a:r>
            <a:endParaRPr lang="en-US" sz="2800" b="0" i="0" dirty="0">
              <a:solidFill>
                <a:schemeClr val="tx1">
                  <a:lumMod val="9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7467600" y="2819401"/>
            <a:ext cx="4114800" cy="32766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tx1">
              <a:lumMod val="95000"/>
            </a:schemeClr>
          </a:solidFill>
        </p:spPr>
        <p:txBody>
          <a:bodyPr wrap="square" lIns="0" tIns="0" rIns="0" bIns="0" rtlCol="0"/>
          <a:lstStyle/>
          <a:p>
            <a:endParaRPr/>
          </a:p>
        </p:txBody>
      </p:sp>
      <p:sp>
        <p:nvSpPr>
          <p:cNvPr id="7" name="object 7"/>
          <p:cNvSpPr txBox="1">
            <a:spLocks noGrp="1"/>
          </p:cNvSpPr>
          <p:nvPr>
            <p:ph type="title"/>
          </p:nvPr>
        </p:nvSpPr>
        <p:spPr>
          <a:xfrm>
            <a:off x="846362" y="533400"/>
            <a:ext cx="616403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solidFill>
                  <a:srgbClr val="FF0000"/>
                </a:solidFill>
                <a:latin typeface="Times New Roman" panose="02020603050405020304" pitchFamily="18" charset="0"/>
                <a:cs typeface="Times New Roman" panose="02020603050405020304" pitchFamily="18" charset="0"/>
              </a:rPr>
              <a:t>P</a:t>
            </a:r>
            <a:r>
              <a:rPr sz="4250" b="1" spc="15" dirty="0">
                <a:solidFill>
                  <a:srgbClr val="FF0000"/>
                </a:solidFill>
                <a:latin typeface="Times New Roman" panose="02020603050405020304" pitchFamily="18" charset="0"/>
                <a:cs typeface="Times New Roman" panose="02020603050405020304" pitchFamily="18" charset="0"/>
              </a:rPr>
              <a:t>ROB</a:t>
            </a:r>
            <a:r>
              <a:rPr sz="4250" b="1" spc="55" dirty="0">
                <a:solidFill>
                  <a:srgbClr val="FF0000"/>
                </a:solidFill>
                <a:latin typeface="Times New Roman" panose="02020603050405020304" pitchFamily="18" charset="0"/>
                <a:cs typeface="Times New Roman" panose="02020603050405020304" pitchFamily="18" charset="0"/>
              </a:rPr>
              <a:t>L</a:t>
            </a:r>
            <a:r>
              <a:rPr sz="4250" b="1" spc="-20" dirty="0">
                <a:solidFill>
                  <a:srgbClr val="FF0000"/>
                </a:solidFill>
                <a:latin typeface="Times New Roman" panose="02020603050405020304" pitchFamily="18" charset="0"/>
                <a:cs typeface="Times New Roman" panose="02020603050405020304" pitchFamily="18" charset="0"/>
              </a:rPr>
              <a:t>E</a:t>
            </a:r>
            <a:r>
              <a:rPr sz="4250" b="1" spc="20" dirty="0">
                <a:solidFill>
                  <a:srgbClr val="FF0000"/>
                </a:solidFill>
                <a:latin typeface="Times New Roman" panose="02020603050405020304" pitchFamily="18" charset="0"/>
                <a:cs typeface="Times New Roman" panose="02020603050405020304" pitchFamily="18" charset="0"/>
              </a:rPr>
              <a:t>M</a:t>
            </a:r>
            <a:r>
              <a:rPr lang="en-IN" sz="4250" b="1" spc="20" dirty="0">
                <a:solidFill>
                  <a:srgbClr val="FF0000"/>
                </a:solidFill>
                <a:latin typeface="Times New Roman" panose="02020603050405020304" pitchFamily="18" charset="0"/>
                <a:cs typeface="Times New Roman" panose="02020603050405020304" pitchFamily="18" charset="0"/>
              </a:rPr>
              <a:t> </a:t>
            </a:r>
            <a:r>
              <a:rPr sz="4250" b="1" spc="10" dirty="0">
                <a:solidFill>
                  <a:srgbClr val="FF0000"/>
                </a:solidFill>
                <a:latin typeface="Times New Roman" panose="02020603050405020304" pitchFamily="18" charset="0"/>
                <a:cs typeface="Times New Roman" panose="02020603050405020304" pitchFamily="18" charset="0"/>
              </a:rPr>
              <a:t>S</a:t>
            </a:r>
            <a:r>
              <a:rPr sz="4250" b="1" spc="-370" dirty="0">
                <a:solidFill>
                  <a:srgbClr val="FF0000"/>
                </a:solidFill>
                <a:latin typeface="Times New Roman" panose="02020603050405020304" pitchFamily="18" charset="0"/>
                <a:cs typeface="Times New Roman" panose="02020603050405020304" pitchFamily="18" charset="0"/>
              </a:rPr>
              <a:t>T</a:t>
            </a:r>
            <a:r>
              <a:rPr sz="4250" b="1" spc="-375" dirty="0">
                <a:solidFill>
                  <a:srgbClr val="FF0000"/>
                </a:solidFill>
                <a:latin typeface="Times New Roman" panose="02020603050405020304" pitchFamily="18" charset="0"/>
                <a:cs typeface="Times New Roman" panose="02020603050405020304" pitchFamily="18" charset="0"/>
              </a:rPr>
              <a:t>A</a:t>
            </a:r>
            <a:r>
              <a:rPr sz="4250" b="1" spc="15" dirty="0">
                <a:solidFill>
                  <a:srgbClr val="FF0000"/>
                </a:solidFill>
                <a:latin typeface="Times New Roman" panose="02020603050405020304" pitchFamily="18" charset="0"/>
                <a:cs typeface="Times New Roman" panose="02020603050405020304" pitchFamily="18" charset="0"/>
              </a:rPr>
              <a:t>T</a:t>
            </a:r>
            <a:r>
              <a:rPr sz="4250" b="1" spc="-10" dirty="0">
                <a:solidFill>
                  <a:srgbClr val="FF0000"/>
                </a:solidFill>
                <a:latin typeface="Times New Roman" panose="02020603050405020304" pitchFamily="18" charset="0"/>
                <a:cs typeface="Times New Roman" panose="02020603050405020304" pitchFamily="18" charset="0"/>
              </a:rPr>
              <a:t>E</a:t>
            </a:r>
            <a:r>
              <a:rPr sz="4250" b="1" spc="-20" dirty="0">
                <a:solidFill>
                  <a:srgbClr val="FF0000"/>
                </a:solidFill>
                <a:latin typeface="Times New Roman" panose="02020603050405020304" pitchFamily="18" charset="0"/>
                <a:cs typeface="Times New Roman" panose="02020603050405020304" pitchFamily="18" charset="0"/>
              </a:rPr>
              <a:t>ME</a:t>
            </a:r>
            <a:r>
              <a:rPr sz="4250" b="1" spc="10" dirty="0">
                <a:solidFill>
                  <a:srgbClr val="FF0000"/>
                </a:solidFill>
                <a:latin typeface="Times New Roman" panose="02020603050405020304" pitchFamily="18" charset="0"/>
                <a:cs typeface="Times New Roman" panose="02020603050405020304" pitchFamily="18" charset="0"/>
              </a:rPr>
              <a:t>NT</a:t>
            </a:r>
            <a:endParaRPr sz="4250" b="1" dirty="0">
              <a:solidFill>
                <a:srgbClr val="FF0000"/>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9" name="TextBox 18">
            <a:extLst>
              <a:ext uri="{FF2B5EF4-FFF2-40B4-BE49-F238E27FC236}">
                <a16:creationId xmlns:a16="http://schemas.microsoft.com/office/drawing/2014/main" id="{B407B2C1-E123-D3E7-59E0-E972B0AB06E8}"/>
              </a:ext>
            </a:extLst>
          </p:cNvPr>
          <p:cNvSpPr txBox="1"/>
          <p:nvPr/>
        </p:nvSpPr>
        <p:spPr>
          <a:xfrm>
            <a:off x="846362" y="1371600"/>
            <a:ext cx="6096000" cy="3693319"/>
          </a:xfrm>
          <a:prstGeom prst="rect">
            <a:avLst/>
          </a:prstGeom>
          <a:noFill/>
        </p:spPr>
        <p:txBody>
          <a:bodyPr wrap="square">
            <a:spAutoFit/>
          </a:bodyPr>
          <a:lstStyle/>
          <a:p>
            <a:r>
              <a:rPr lang="en-US" b="1" dirty="0"/>
              <a:t>Employee performance evaluation is a crucial aspect of any successful organization’s strategy.      It’s not just a routine task or an HR formality; it’s a powerful tool that can shape the future of your company. In this blog, we delve deep into the reasons why employee performance evaluation should be a top priority for your business.  </a:t>
            </a:r>
          </a:p>
          <a:p>
            <a:endParaRPr lang="en-US" b="1" dirty="0"/>
          </a:p>
          <a:p>
            <a:r>
              <a:rPr lang="en-US" b="1" dirty="0"/>
              <a:t>Today’s fiercely competitive business landscape presents greater challenges in the quest to attract and retain top talent than ever before. To stay ahead, businesses must continuously assess and enhance their workforce’s capabilities</a:t>
            </a:r>
            <a:r>
              <a:rPr lang="en-US" dirty="0"/>
              <a:t>.                                </a:t>
            </a:r>
          </a:p>
        </p:txBody>
      </p:sp>
      <p:sp>
        <p:nvSpPr>
          <p:cNvPr id="24" name="TextBox 23">
            <a:extLst>
              <a:ext uri="{FF2B5EF4-FFF2-40B4-BE49-F238E27FC236}">
                <a16:creationId xmlns:a16="http://schemas.microsoft.com/office/drawing/2014/main" id="{81A180E4-18C0-1EF0-BA51-DF371C30EBA1}"/>
              </a:ext>
            </a:extLst>
          </p:cNvPr>
          <p:cNvSpPr txBox="1"/>
          <p:nvPr/>
        </p:nvSpPr>
        <p:spPr>
          <a:xfrm>
            <a:off x="851693" y="5029200"/>
            <a:ext cx="6324600" cy="1477328"/>
          </a:xfrm>
          <a:prstGeom prst="rect">
            <a:avLst/>
          </a:prstGeom>
          <a:noFill/>
        </p:spPr>
        <p:txBody>
          <a:bodyPr wrap="square">
            <a:spAutoFit/>
          </a:bodyPr>
          <a:lstStyle/>
          <a:p>
            <a:pPr algn="just"/>
            <a:r>
              <a:rPr lang="en-US" b="1" dirty="0"/>
              <a:t>The primary purpose of performance evaluation is to provide feedback, evaluate accomplishments, identify areas for improvement, and make informed decisions regarding career development, compensation, promotions, and other HR-related matters. </a:t>
            </a:r>
            <a:endParaRPr lang="en-IN" b="1" dirty="0"/>
          </a:p>
        </p:txBody>
      </p:sp>
      <p:pic>
        <p:nvPicPr>
          <p:cNvPr id="3" name="Picture 2">
            <a:extLst>
              <a:ext uri="{FF2B5EF4-FFF2-40B4-BE49-F238E27FC236}">
                <a16:creationId xmlns:a16="http://schemas.microsoft.com/office/drawing/2014/main" id="{3E7B6E9E-93EF-2FCF-B628-3D05AACBEA93}"/>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931545" y="2971800"/>
            <a:ext cx="3269858" cy="312420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7772400" y="2095268"/>
            <a:ext cx="3581400" cy="266746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1">
              <a:lumMod val="40000"/>
              <a:lumOff val="60000"/>
            </a:schemeClr>
          </a:solidFill>
        </p:spPr>
        <p:txBody>
          <a:bodyPr wrap="square" lIns="0" tIns="0" rIns="0" bIns="0" rtlCol="0"/>
          <a:lstStyle/>
          <a:p>
            <a:endParaRPr/>
          </a:p>
        </p:txBody>
      </p:sp>
      <p:sp>
        <p:nvSpPr>
          <p:cNvPr id="7" name="object 7"/>
          <p:cNvSpPr txBox="1">
            <a:spLocks noGrp="1"/>
          </p:cNvSpPr>
          <p:nvPr>
            <p:ph type="title"/>
          </p:nvPr>
        </p:nvSpPr>
        <p:spPr>
          <a:xfrm>
            <a:off x="381000" y="401055"/>
            <a:ext cx="67056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solidFill>
                  <a:srgbClr val="FF0000"/>
                </a:solidFill>
                <a:latin typeface="Times New Roman" panose="02020603050405020304" pitchFamily="18" charset="0"/>
                <a:cs typeface="Times New Roman" panose="02020603050405020304" pitchFamily="18" charset="0"/>
              </a:rPr>
              <a:t>PROJECT</a:t>
            </a:r>
            <a:r>
              <a:rPr lang="en-IN" sz="4250" b="1" spc="5" dirty="0">
                <a:solidFill>
                  <a:srgbClr val="FF0000"/>
                </a:solidFill>
                <a:latin typeface="Times New Roman" panose="02020603050405020304" pitchFamily="18" charset="0"/>
                <a:cs typeface="Times New Roman" panose="02020603050405020304" pitchFamily="18" charset="0"/>
              </a:rPr>
              <a:t> </a:t>
            </a:r>
            <a:r>
              <a:rPr sz="4250" b="1" spc="-20" dirty="0">
                <a:solidFill>
                  <a:srgbClr val="FF0000"/>
                </a:solidFill>
                <a:latin typeface="Times New Roman" panose="02020603050405020304" pitchFamily="18" charset="0"/>
                <a:cs typeface="Times New Roman" panose="02020603050405020304" pitchFamily="18" charset="0"/>
              </a:rPr>
              <a:t>OVERVIEW</a:t>
            </a:r>
            <a:endParaRPr sz="4250" b="1" dirty="0">
              <a:solidFill>
                <a:srgbClr val="FF0000"/>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6F7D9EB8-3311-D26C-2115-3D085EEF6D3A}"/>
              </a:ext>
            </a:extLst>
          </p:cNvPr>
          <p:cNvSpPr txBox="1"/>
          <p:nvPr/>
        </p:nvSpPr>
        <p:spPr>
          <a:xfrm>
            <a:off x="361335" y="4572000"/>
            <a:ext cx="6096000" cy="1754326"/>
          </a:xfrm>
          <a:prstGeom prst="rect">
            <a:avLst/>
          </a:prstGeom>
          <a:noFill/>
        </p:spPr>
        <p:txBody>
          <a:bodyPr wrap="square">
            <a:spAutoFit/>
          </a:bodyPr>
          <a:lstStyle/>
          <a:p>
            <a:r>
              <a:rPr lang="en-US" b="1" dirty="0"/>
              <a:t>Employee performance analytics is the act of analyzing HR data to measure how your employees are performing against KPIs. These KPIs are role-specific performance goals, metrics, or standards that are tied to your larger business goals. </a:t>
            </a:r>
          </a:p>
          <a:p>
            <a:endParaRPr lang="en-US" dirty="0"/>
          </a:p>
        </p:txBody>
      </p:sp>
      <p:pic>
        <p:nvPicPr>
          <p:cNvPr id="16" name="Picture 15">
            <a:extLst>
              <a:ext uri="{FF2B5EF4-FFF2-40B4-BE49-F238E27FC236}">
                <a16:creationId xmlns:a16="http://schemas.microsoft.com/office/drawing/2014/main" id="{EDA417B6-425C-49E9-B3FB-77D213AFAF34}"/>
              </a:ext>
            </a:extLst>
          </p:cNvPr>
          <p:cNvPicPr>
            <a:picLocks noChangeAspect="1"/>
          </p:cNvPicPr>
          <p:nvPr/>
        </p:nvPicPr>
        <p:blipFill>
          <a:blip r:embed="rId2" cstate="print">
            <a:clrChange>
              <a:clrFrom>
                <a:srgbClr val="8FB9A1"/>
              </a:clrFrom>
              <a:clrTo>
                <a:srgbClr val="8FB9A1">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086204" y="2180115"/>
            <a:ext cx="3124200" cy="2401717"/>
          </a:xfrm>
          <a:prstGeom prst="rect">
            <a:avLst/>
          </a:prstGeom>
        </p:spPr>
      </p:pic>
      <p:sp>
        <p:nvSpPr>
          <p:cNvPr id="21" name="TextBox 20">
            <a:extLst>
              <a:ext uri="{FF2B5EF4-FFF2-40B4-BE49-F238E27FC236}">
                <a16:creationId xmlns:a16="http://schemas.microsoft.com/office/drawing/2014/main" id="{DB9CE5A7-5502-6734-29F1-39C6B91E7248}"/>
              </a:ext>
            </a:extLst>
          </p:cNvPr>
          <p:cNvSpPr txBox="1"/>
          <p:nvPr/>
        </p:nvSpPr>
        <p:spPr>
          <a:xfrm>
            <a:off x="381000" y="1173183"/>
            <a:ext cx="5867400" cy="2031325"/>
          </a:xfrm>
          <a:prstGeom prst="rect">
            <a:avLst/>
          </a:prstGeom>
          <a:noFill/>
        </p:spPr>
        <p:txBody>
          <a:bodyPr wrap="square">
            <a:spAutoFit/>
          </a:bodyPr>
          <a:lstStyle/>
          <a:p>
            <a:r>
              <a:rPr lang="en-US" b="1" dirty="0"/>
              <a:t>A performance evaluation is a snapshot of an employee's performance over a period of time. It’s a formal process that celebrates accomplishments, quantifies the value an employee brings to the company, creates a feedback loop for future improvement, and motivates employees to keep growing</a:t>
            </a:r>
            <a:r>
              <a:rPr lang="en-US" dirty="0"/>
              <a:t>.</a:t>
            </a:r>
            <a:endParaRPr lang="en-IN" dirty="0"/>
          </a:p>
        </p:txBody>
      </p:sp>
      <p:sp>
        <p:nvSpPr>
          <p:cNvPr id="25" name="TextBox 24">
            <a:extLst>
              <a:ext uri="{FF2B5EF4-FFF2-40B4-BE49-F238E27FC236}">
                <a16:creationId xmlns:a16="http://schemas.microsoft.com/office/drawing/2014/main" id="{B7FC0A9C-2AFF-4866-2853-790851705162}"/>
              </a:ext>
            </a:extLst>
          </p:cNvPr>
          <p:cNvSpPr txBox="1"/>
          <p:nvPr/>
        </p:nvSpPr>
        <p:spPr>
          <a:xfrm>
            <a:off x="381000" y="3230522"/>
            <a:ext cx="6096000" cy="1200329"/>
          </a:xfrm>
          <a:prstGeom prst="rect">
            <a:avLst/>
          </a:prstGeom>
          <a:noFill/>
        </p:spPr>
        <p:txBody>
          <a:bodyPr wrap="square">
            <a:spAutoFit/>
          </a:bodyPr>
          <a:lstStyle/>
          <a:p>
            <a:r>
              <a:rPr lang="en-US" b="1" dirty="0"/>
              <a:t>Evaluating and measuring employee performance makes sure your employees are efficiently performing and alerts you to those who aren’t working at the levels they should be.</a:t>
            </a:r>
            <a:endParaRPr lang="en-IN"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09600" y="679572"/>
            <a:ext cx="6310948" cy="570669"/>
          </a:xfrm>
          <a:prstGeom prst="rect">
            <a:avLst/>
          </a:prstGeom>
        </p:spPr>
        <p:txBody>
          <a:bodyPr vert="horz" wrap="square" lIns="0" tIns="16510" rIns="0" bIns="0" rtlCol="0">
            <a:spAutoFit/>
          </a:bodyPr>
          <a:lstStyle/>
          <a:p>
            <a:pPr marL="12700">
              <a:lnSpc>
                <a:spcPct val="100000"/>
              </a:lnSpc>
              <a:spcBef>
                <a:spcPts val="130"/>
              </a:spcBef>
            </a:pPr>
            <a:r>
              <a:rPr sz="3600" b="1" spc="25" dirty="0">
                <a:solidFill>
                  <a:srgbClr val="FF0000"/>
                </a:solidFill>
                <a:latin typeface="Times New Roman" panose="02020603050405020304" pitchFamily="18" charset="0"/>
                <a:cs typeface="Times New Roman" panose="02020603050405020304" pitchFamily="18" charset="0"/>
              </a:rPr>
              <a:t>W</a:t>
            </a:r>
            <a:r>
              <a:rPr sz="3600" b="1" spc="-20" dirty="0">
                <a:solidFill>
                  <a:srgbClr val="FF0000"/>
                </a:solidFill>
                <a:latin typeface="Times New Roman" panose="02020603050405020304" pitchFamily="18" charset="0"/>
                <a:cs typeface="Times New Roman" panose="02020603050405020304" pitchFamily="18" charset="0"/>
              </a:rPr>
              <a:t>H</a:t>
            </a:r>
            <a:r>
              <a:rPr sz="3600" b="1" spc="20" dirty="0">
                <a:solidFill>
                  <a:srgbClr val="FF0000"/>
                </a:solidFill>
                <a:latin typeface="Times New Roman" panose="02020603050405020304" pitchFamily="18" charset="0"/>
                <a:cs typeface="Times New Roman" panose="02020603050405020304" pitchFamily="18" charset="0"/>
              </a:rPr>
              <a:t>O</a:t>
            </a:r>
            <a:r>
              <a:rPr sz="3600" b="1" spc="-235" dirty="0">
                <a:solidFill>
                  <a:srgbClr val="FF0000"/>
                </a:solidFill>
                <a:latin typeface="Times New Roman" panose="02020603050405020304" pitchFamily="18" charset="0"/>
                <a:cs typeface="Times New Roman" panose="02020603050405020304" pitchFamily="18" charset="0"/>
              </a:rPr>
              <a:t> </a:t>
            </a:r>
            <a:r>
              <a:rPr sz="3600" b="1" spc="-10" dirty="0">
                <a:solidFill>
                  <a:srgbClr val="FF0000"/>
                </a:solidFill>
                <a:latin typeface="Times New Roman" panose="02020603050405020304" pitchFamily="18" charset="0"/>
                <a:cs typeface="Times New Roman" panose="02020603050405020304" pitchFamily="18" charset="0"/>
              </a:rPr>
              <a:t>AR</a:t>
            </a:r>
            <a:r>
              <a:rPr sz="3600" b="1" spc="15" dirty="0">
                <a:solidFill>
                  <a:srgbClr val="FF0000"/>
                </a:solidFill>
                <a:latin typeface="Times New Roman" panose="02020603050405020304" pitchFamily="18" charset="0"/>
                <a:cs typeface="Times New Roman" panose="02020603050405020304" pitchFamily="18" charset="0"/>
              </a:rPr>
              <a:t>E</a:t>
            </a:r>
            <a:r>
              <a:rPr sz="3600" b="1" spc="-35" dirty="0">
                <a:solidFill>
                  <a:srgbClr val="FF0000"/>
                </a:solidFill>
                <a:latin typeface="Times New Roman" panose="02020603050405020304" pitchFamily="18" charset="0"/>
                <a:cs typeface="Times New Roman" panose="02020603050405020304" pitchFamily="18" charset="0"/>
              </a:rPr>
              <a:t> </a:t>
            </a:r>
            <a:r>
              <a:rPr sz="3600" b="1" spc="-10" dirty="0">
                <a:solidFill>
                  <a:srgbClr val="FF0000"/>
                </a:solidFill>
                <a:latin typeface="Times New Roman" panose="02020603050405020304" pitchFamily="18" charset="0"/>
                <a:cs typeface="Times New Roman" panose="02020603050405020304" pitchFamily="18" charset="0"/>
              </a:rPr>
              <a:t>T</a:t>
            </a:r>
            <a:r>
              <a:rPr sz="3600" b="1" spc="-15" dirty="0">
                <a:solidFill>
                  <a:srgbClr val="FF0000"/>
                </a:solidFill>
                <a:latin typeface="Times New Roman" panose="02020603050405020304" pitchFamily="18" charset="0"/>
                <a:cs typeface="Times New Roman" panose="02020603050405020304" pitchFamily="18" charset="0"/>
              </a:rPr>
              <a:t>H</a:t>
            </a:r>
            <a:r>
              <a:rPr sz="3600" b="1" spc="15" dirty="0">
                <a:solidFill>
                  <a:srgbClr val="FF0000"/>
                </a:solidFill>
                <a:latin typeface="Times New Roman" panose="02020603050405020304" pitchFamily="18" charset="0"/>
                <a:cs typeface="Times New Roman" panose="02020603050405020304" pitchFamily="18" charset="0"/>
              </a:rPr>
              <a:t>E</a:t>
            </a:r>
            <a:r>
              <a:rPr sz="3600" b="1" spc="-35" dirty="0">
                <a:solidFill>
                  <a:srgbClr val="FF0000"/>
                </a:solidFill>
                <a:latin typeface="Times New Roman" panose="02020603050405020304" pitchFamily="18" charset="0"/>
                <a:cs typeface="Times New Roman" panose="02020603050405020304" pitchFamily="18" charset="0"/>
              </a:rPr>
              <a:t> </a:t>
            </a:r>
            <a:r>
              <a:rPr sz="3600" b="1" spc="-20" dirty="0">
                <a:solidFill>
                  <a:srgbClr val="FF0000"/>
                </a:solidFill>
                <a:latin typeface="Times New Roman" panose="02020603050405020304" pitchFamily="18" charset="0"/>
                <a:cs typeface="Times New Roman" panose="02020603050405020304" pitchFamily="18" charset="0"/>
              </a:rPr>
              <a:t>E</a:t>
            </a:r>
            <a:r>
              <a:rPr sz="3600" b="1" spc="30" dirty="0">
                <a:solidFill>
                  <a:srgbClr val="FF0000"/>
                </a:solidFill>
                <a:latin typeface="Times New Roman" panose="02020603050405020304" pitchFamily="18" charset="0"/>
                <a:cs typeface="Times New Roman" panose="02020603050405020304" pitchFamily="18" charset="0"/>
              </a:rPr>
              <a:t>N</a:t>
            </a:r>
            <a:r>
              <a:rPr sz="3600" b="1" spc="15" dirty="0">
                <a:solidFill>
                  <a:srgbClr val="FF0000"/>
                </a:solidFill>
                <a:latin typeface="Times New Roman" panose="02020603050405020304" pitchFamily="18" charset="0"/>
                <a:cs typeface="Times New Roman" panose="02020603050405020304" pitchFamily="18" charset="0"/>
              </a:rPr>
              <a:t>D</a:t>
            </a:r>
            <a:r>
              <a:rPr sz="3600" b="1" spc="-45" dirty="0">
                <a:solidFill>
                  <a:srgbClr val="FF0000"/>
                </a:solidFill>
                <a:latin typeface="Times New Roman" panose="02020603050405020304" pitchFamily="18" charset="0"/>
                <a:cs typeface="Times New Roman" panose="02020603050405020304" pitchFamily="18" charset="0"/>
              </a:rPr>
              <a:t> </a:t>
            </a:r>
            <a:r>
              <a:rPr sz="3600" b="1" dirty="0">
                <a:solidFill>
                  <a:srgbClr val="FF0000"/>
                </a:solidFill>
                <a:latin typeface="Times New Roman" panose="02020603050405020304" pitchFamily="18" charset="0"/>
                <a:cs typeface="Times New Roman" panose="02020603050405020304" pitchFamily="18" charset="0"/>
              </a:rPr>
              <a:t>U</a:t>
            </a:r>
            <a:r>
              <a:rPr sz="3600" b="1" spc="10" dirty="0">
                <a:solidFill>
                  <a:srgbClr val="FF0000"/>
                </a:solidFill>
                <a:latin typeface="Times New Roman" panose="02020603050405020304" pitchFamily="18" charset="0"/>
                <a:cs typeface="Times New Roman" panose="02020603050405020304" pitchFamily="18" charset="0"/>
              </a:rPr>
              <a:t>S</a:t>
            </a:r>
            <a:r>
              <a:rPr sz="3600" b="1" spc="-25" dirty="0">
                <a:solidFill>
                  <a:srgbClr val="FF0000"/>
                </a:solidFill>
                <a:latin typeface="Times New Roman" panose="02020603050405020304" pitchFamily="18" charset="0"/>
                <a:cs typeface="Times New Roman" panose="02020603050405020304" pitchFamily="18" charset="0"/>
              </a:rPr>
              <a:t>E</a:t>
            </a:r>
            <a:r>
              <a:rPr sz="3600" b="1" spc="-10" dirty="0">
                <a:solidFill>
                  <a:srgbClr val="FF0000"/>
                </a:solidFill>
                <a:latin typeface="Times New Roman" panose="02020603050405020304" pitchFamily="18" charset="0"/>
                <a:cs typeface="Times New Roman" panose="02020603050405020304" pitchFamily="18" charset="0"/>
              </a:rPr>
              <a:t>R</a:t>
            </a:r>
            <a:r>
              <a:rPr sz="3600" b="1" spc="5" dirty="0">
                <a:solidFill>
                  <a:srgbClr val="FF0000"/>
                </a:solidFill>
                <a:latin typeface="Times New Roman" panose="02020603050405020304" pitchFamily="18" charset="0"/>
                <a:cs typeface="Times New Roman" panose="02020603050405020304" pitchFamily="18" charset="0"/>
              </a:rPr>
              <a:t>S</a:t>
            </a:r>
            <a:r>
              <a:rPr lang="en-IN" sz="3600" b="1" spc="5" dirty="0">
                <a:solidFill>
                  <a:srgbClr val="FF0000"/>
                </a:solidFill>
                <a:latin typeface="Times New Roman" panose="02020603050405020304" pitchFamily="18" charset="0"/>
                <a:cs typeface="Times New Roman" panose="02020603050405020304" pitchFamily="18" charset="0"/>
              </a:rPr>
              <a:t>?</a:t>
            </a:r>
            <a:endParaRPr sz="3600" b="1" dirty="0">
              <a:solidFill>
                <a:srgbClr val="FF0000"/>
              </a:solidFill>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TextBox 12">
            <a:extLst>
              <a:ext uri="{FF2B5EF4-FFF2-40B4-BE49-F238E27FC236}">
                <a16:creationId xmlns:a16="http://schemas.microsoft.com/office/drawing/2014/main" id="{5DED9DEE-D709-CE94-0C29-FD745A907BED}"/>
              </a:ext>
            </a:extLst>
          </p:cNvPr>
          <p:cNvSpPr txBox="1"/>
          <p:nvPr/>
        </p:nvSpPr>
        <p:spPr>
          <a:xfrm>
            <a:off x="457200" y="1605224"/>
            <a:ext cx="8915400" cy="3539430"/>
          </a:xfrm>
          <a:prstGeom prst="rect">
            <a:avLst/>
          </a:prstGeom>
          <a:noFill/>
        </p:spPr>
        <p:txBody>
          <a:bodyPr wrap="square" rtlCol="0">
            <a:spAutoFit/>
          </a:bodyPr>
          <a:lstStyle/>
          <a:p>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              Every performance evaluation should be directly tied with that employee’s job description. Determining who should evaluate the performance of the employee is the next decision. It could be their direct manager ( most common method ), subordinates, customers or clients, self, and/or peers. </a:t>
            </a:r>
          </a:p>
        </p:txBody>
      </p:sp>
      <p:pic>
        <p:nvPicPr>
          <p:cNvPr id="26" name="Picture 25">
            <a:extLst>
              <a:ext uri="{FF2B5EF4-FFF2-40B4-BE49-F238E27FC236}">
                <a16:creationId xmlns:a16="http://schemas.microsoft.com/office/drawing/2014/main" id="{D2B1E52A-8153-0E2C-07EB-3B81AA270512}"/>
              </a:ext>
            </a:extLst>
          </p:cNvPr>
          <p:cNvPicPr>
            <a:picLocks noChangeAspect="1"/>
          </p:cNvPicPr>
          <p:nvPr/>
        </p:nvPicPr>
        <p:blipFill>
          <a:blip r:embed="rId3" cstate="print">
            <a:alphaModFix/>
            <a:extLst>
              <a:ext uri="{BEBA8EAE-BF5A-486C-A8C5-ECC9F3942E4B}">
                <a14:imgProps xmlns:a14="http://schemas.microsoft.com/office/drawing/2010/main">
                  <a14:imgLayer r:embed="rId4">
                    <a14:imgEffect>
                      <a14:colorTemperature colorTemp="4700"/>
                    </a14:imgEffect>
                    <a14:imgEffect>
                      <a14:brightnessContrast bright="-20000"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763000" y="2971800"/>
            <a:ext cx="3886200" cy="3886200"/>
          </a:xfrm>
          <a:prstGeom prst="rect">
            <a:avLst/>
          </a:prstGeom>
        </p:spPr>
      </p:pic>
      <p:sp>
        <p:nvSpPr>
          <p:cNvPr id="27" name="TextBox 26">
            <a:extLst>
              <a:ext uri="{FF2B5EF4-FFF2-40B4-BE49-F238E27FC236}">
                <a16:creationId xmlns:a16="http://schemas.microsoft.com/office/drawing/2014/main" id="{2963DC2E-C160-7993-3810-A11C354C1216}"/>
              </a:ext>
            </a:extLst>
          </p:cNvPr>
          <p:cNvSpPr txBox="1"/>
          <p:nvPr/>
        </p:nvSpPr>
        <p:spPr>
          <a:xfrm>
            <a:off x="8763000" y="6970738"/>
            <a:ext cx="3886200" cy="230832"/>
          </a:xfrm>
          <a:prstGeom prst="rect">
            <a:avLst/>
          </a:prstGeom>
          <a:noFill/>
        </p:spPr>
        <p:txBody>
          <a:bodyPr wrap="square" rtlCol="0">
            <a:spAutoFit/>
          </a:bodyPr>
          <a:lstStyle/>
          <a:p>
            <a:r>
              <a:rPr lang="en-IN" sz="900">
                <a:hlinkClick r:id="rId5" tooltip="https://commons.wikimedia.org/wiki/File:Light_bulb_(yellow)_icon.svg"/>
              </a:rPr>
              <a:t>This Photo</a:t>
            </a:r>
            <a:r>
              <a:rPr lang="en-IN" sz="900"/>
              <a:t> by Unknown Author is licensed under </a:t>
            </a:r>
            <a:r>
              <a:rPr lang="en-IN" sz="900">
                <a:hlinkClick r:id="rId6"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269035" y="3145109"/>
            <a:ext cx="3211770" cy="3043501"/>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tx1">
              <a:lumMod val="95000"/>
            </a:schemeClr>
          </a:solidFill>
        </p:spPr>
        <p:txBody>
          <a:bodyPr wrap="square" lIns="0" tIns="0" rIns="0" bIns="0" rtlCol="0"/>
          <a:lstStyle/>
          <a:p>
            <a:endParaRPr dirty="0"/>
          </a:p>
        </p:txBody>
      </p:sp>
      <p:sp>
        <p:nvSpPr>
          <p:cNvPr id="6" name="object 6"/>
          <p:cNvSpPr txBox="1">
            <a:spLocks noGrp="1"/>
          </p:cNvSpPr>
          <p:nvPr>
            <p:ph type="title"/>
          </p:nvPr>
        </p:nvSpPr>
        <p:spPr>
          <a:xfrm>
            <a:off x="381000" y="347445"/>
            <a:ext cx="11430000" cy="998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FF0000"/>
                </a:solidFill>
                <a:latin typeface="Times New Roman" panose="02020603050405020304" pitchFamily="18" charset="0"/>
                <a:cs typeface="Times New Roman" panose="02020603050405020304" pitchFamily="18" charset="0"/>
              </a:rPr>
              <a:t>O</a:t>
            </a:r>
            <a:r>
              <a:rPr sz="3200" b="1" spc="25" dirty="0">
                <a:solidFill>
                  <a:srgbClr val="FF0000"/>
                </a:solidFill>
                <a:latin typeface="Times New Roman" panose="02020603050405020304" pitchFamily="18" charset="0"/>
                <a:cs typeface="Times New Roman" panose="02020603050405020304" pitchFamily="18" charset="0"/>
              </a:rPr>
              <a:t>U</a:t>
            </a:r>
            <a:r>
              <a:rPr sz="3200" b="1" dirty="0">
                <a:solidFill>
                  <a:srgbClr val="FF0000"/>
                </a:solidFill>
                <a:latin typeface="Times New Roman" panose="02020603050405020304" pitchFamily="18" charset="0"/>
                <a:cs typeface="Times New Roman" panose="02020603050405020304" pitchFamily="18" charset="0"/>
              </a:rPr>
              <a:t>R</a:t>
            </a:r>
            <a:r>
              <a:rPr sz="3200" b="1" spc="5" dirty="0">
                <a:solidFill>
                  <a:srgbClr val="FF0000"/>
                </a:solidFill>
                <a:latin typeface="Times New Roman" panose="02020603050405020304" pitchFamily="18" charset="0"/>
                <a:cs typeface="Times New Roman" panose="02020603050405020304" pitchFamily="18" charset="0"/>
              </a:rPr>
              <a:t> </a:t>
            </a:r>
            <a:r>
              <a:rPr sz="3200" b="1" spc="25" dirty="0">
                <a:solidFill>
                  <a:srgbClr val="FF0000"/>
                </a:solidFill>
                <a:latin typeface="Times New Roman" panose="02020603050405020304" pitchFamily="18" charset="0"/>
                <a:cs typeface="Times New Roman" panose="02020603050405020304" pitchFamily="18" charset="0"/>
              </a:rPr>
              <a:t>S</a:t>
            </a:r>
            <a:r>
              <a:rPr sz="3200" b="1" spc="10" dirty="0">
                <a:solidFill>
                  <a:srgbClr val="FF0000"/>
                </a:solidFill>
                <a:latin typeface="Times New Roman" panose="02020603050405020304" pitchFamily="18" charset="0"/>
                <a:cs typeface="Times New Roman" panose="02020603050405020304" pitchFamily="18" charset="0"/>
              </a:rPr>
              <a:t>O</a:t>
            </a:r>
            <a:r>
              <a:rPr sz="3200" b="1" spc="25" dirty="0">
                <a:solidFill>
                  <a:srgbClr val="FF0000"/>
                </a:solidFill>
                <a:latin typeface="Times New Roman" panose="02020603050405020304" pitchFamily="18" charset="0"/>
                <a:cs typeface="Times New Roman" panose="02020603050405020304" pitchFamily="18" charset="0"/>
              </a:rPr>
              <a:t>LU</a:t>
            </a:r>
            <a:r>
              <a:rPr sz="3200" b="1" spc="-35" dirty="0">
                <a:solidFill>
                  <a:srgbClr val="FF0000"/>
                </a:solidFill>
                <a:latin typeface="Times New Roman" panose="02020603050405020304" pitchFamily="18" charset="0"/>
                <a:cs typeface="Times New Roman" panose="02020603050405020304" pitchFamily="18" charset="0"/>
              </a:rPr>
              <a:t>T</a:t>
            </a:r>
            <a:r>
              <a:rPr sz="3200" b="1" spc="-30" dirty="0">
                <a:solidFill>
                  <a:srgbClr val="FF0000"/>
                </a:solidFill>
                <a:latin typeface="Times New Roman" panose="02020603050405020304" pitchFamily="18" charset="0"/>
                <a:cs typeface="Times New Roman" panose="02020603050405020304" pitchFamily="18" charset="0"/>
              </a:rPr>
              <a:t>I</a:t>
            </a:r>
            <a:r>
              <a:rPr sz="3200" b="1" spc="10" dirty="0">
                <a:solidFill>
                  <a:srgbClr val="FF0000"/>
                </a:solidFill>
                <a:latin typeface="Times New Roman" panose="02020603050405020304" pitchFamily="18" charset="0"/>
                <a:cs typeface="Times New Roman" panose="02020603050405020304" pitchFamily="18" charset="0"/>
              </a:rPr>
              <a:t>O</a:t>
            </a:r>
            <a:r>
              <a:rPr sz="3200" b="1" dirty="0">
                <a:solidFill>
                  <a:srgbClr val="FF0000"/>
                </a:solidFill>
                <a:latin typeface="Times New Roman" panose="02020603050405020304" pitchFamily="18" charset="0"/>
                <a:cs typeface="Times New Roman" panose="02020603050405020304" pitchFamily="18" charset="0"/>
              </a:rPr>
              <a:t>N</a:t>
            </a:r>
            <a:r>
              <a:rPr sz="3200" b="1" spc="-345" dirty="0">
                <a:solidFill>
                  <a:srgbClr val="FF0000"/>
                </a:solidFill>
                <a:latin typeface="Times New Roman" panose="02020603050405020304" pitchFamily="18" charset="0"/>
                <a:cs typeface="Times New Roman" panose="02020603050405020304" pitchFamily="18" charset="0"/>
              </a:rPr>
              <a:t> </a:t>
            </a:r>
            <a:r>
              <a:rPr sz="3200" b="1" spc="-35" dirty="0">
                <a:solidFill>
                  <a:srgbClr val="FF0000"/>
                </a:solidFill>
                <a:latin typeface="Times New Roman" panose="02020603050405020304" pitchFamily="18" charset="0"/>
                <a:cs typeface="Times New Roman" panose="02020603050405020304" pitchFamily="18" charset="0"/>
              </a:rPr>
              <a:t>A</a:t>
            </a:r>
            <a:r>
              <a:rPr sz="3200" b="1" spc="-5" dirty="0">
                <a:solidFill>
                  <a:srgbClr val="FF0000"/>
                </a:solidFill>
                <a:latin typeface="Times New Roman" panose="02020603050405020304" pitchFamily="18" charset="0"/>
                <a:cs typeface="Times New Roman" panose="02020603050405020304" pitchFamily="18" charset="0"/>
              </a:rPr>
              <a:t>N</a:t>
            </a:r>
            <a:r>
              <a:rPr sz="3200" b="1" dirty="0">
                <a:solidFill>
                  <a:srgbClr val="FF0000"/>
                </a:solidFill>
                <a:latin typeface="Times New Roman" panose="02020603050405020304" pitchFamily="18" charset="0"/>
                <a:cs typeface="Times New Roman" panose="02020603050405020304" pitchFamily="18" charset="0"/>
              </a:rPr>
              <a:t>D</a:t>
            </a:r>
            <a:r>
              <a:rPr sz="3200" b="1" spc="35" dirty="0">
                <a:solidFill>
                  <a:srgbClr val="FF0000"/>
                </a:solidFill>
                <a:latin typeface="Times New Roman" panose="02020603050405020304" pitchFamily="18" charset="0"/>
                <a:cs typeface="Times New Roman" panose="02020603050405020304" pitchFamily="18" charset="0"/>
              </a:rPr>
              <a:t> </a:t>
            </a:r>
            <a:r>
              <a:rPr sz="3200" b="1" spc="-30" dirty="0">
                <a:solidFill>
                  <a:srgbClr val="FF0000"/>
                </a:solidFill>
                <a:latin typeface="Times New Roman" panose="02020603050405020304" pitchFamily="18" charset="0"/>
                <a:cs typeface="Times New Roman" panose="02020603050405020304" pitchFamily="18" charset="0"/>
              </a:rPr>
              <a:t>I</a:t>
            </a:r>
            <a:r>
              <a:rPr sz="3200" b="1" spc="-35" dirty="0">
                <a:solidFill>
                  <a:srgbClr val="FF0000"/>
                </a:solidFill>
                <a:latin typeface="Times New Roman" panose="02020603050405020304" pitchFamily="18" charset="0"/>
                <a:cs typeface="Times New Roman" panose="02020603050405020304" pitchFamily="18" charset="0"/>
              </a:rPr>
              <a:t>T</a:t>
            </a:r>
            <a:r>
              <a:rPr sz="3200" b="1" dirty="0">
                <a:solidFill>
                  <a:srgbClr val="FF0000"/>
                </a:solidFill>
                <a:latin typeface="Times New Roman" panose="02020603050405020304" pitchFamily="18" charset="0"/>
                <a:cs typeface="Times New Roman" panose="02020603050405020304" pitchFamily="18" charset="0"/>
              </a:rPr>
              <a:t>S</a:t>
            </a:r>
            <a:r>
              <a:rPr sz="3200" b="1" spc="60" dirty="0">
                <a:solidFill>
                  <a:srgbClr val="FF0000"/>
                </a:solidFill>
                <a:latin typeface="Times New Roman" panose="02020603050405020304" pitchFamily="18" charset="0"/>
                <a:cs typeface="Times New Roman" panose="02020603050405020304" pitchFamily="18" charset="0"/>
              </a:rPr>
              <a:t> </a:t>
            </a:r>
            <a:r>
              <a:rPr sz="3200" b="1" spc="-295" dirty="0">
                <a:solidFill>
                  <a:srgbClr val="FF0000"/>
                </a:solidFill>
                <a:latin typeface="Times New Roman" panose="02020603050405020304" pitchFamily="18" charset="0"/>
                <a:cs typeface="Times New Roman" panose="02020603050405020304" pitchFamily="18" charset="0"/>
              </a:rPr>
              <a:t>V</a:t>
            </a:r>
            <a:r>
              <a:rPr sz="3200" b="1" spc="-35" dirty="0">
                <a:solidFill>
                  <a:srgbClr val="FF0000"/>
                </a:solidFill>
                <a:latin typeface="Times New Roman" panose="02020603050405020304" pitchFamily="18" charset="0"/>
                <a:cs typeface="Times New Roman" panose="02020603050405020304" pitchFamily="18" charset="0"/>
              </a:rPr>
              <a:t>A</a:t>
            </a:r>
            <a:r>
              <a:rPr sz="3200" b="1" spc="25" dirty="0">
                <a:solidFill>
                  <a:srgbClr val="FF0000"/>
                </a:solidFill>
                <a:latin typeface="Times New Roman" panose="02020603050405020304" pitchFamily="18" charset="0"/>
                <a:cs typeface="Times New Roman" panose="02020603050405020304" pitchFamily="18" charset="0"/>
              </a:rPr>
              <a:t>LU</a:t>
            </a:r>
            <a:r>
              <a:rPr sz="3200" b="1" dirty="0">
                <a:solidFill>
                  <a:srgbClr val="FF0000"/>
                </a:solidFill>
                <a:latin typeface="Times New Roman" panose="02020603050405020304" pitchFamily="18" charset="0"/>
                <a:cs typeface="Times New Roman" panose="02020603050405020304" pitchFamily="18" charset="0"/>
              </a:rPr>
              <a:t>E</a:t>
            </a:r>
            <a:r>
              <a:rPr lang="en-IN" sz="3200" b="1" spc="-65" dirty="0">
                <a:solidFill>
                  <a:srgbClr val="FF0000"/>
                </a:solidFill>
                <a:latin typeface="Times New Roman" panose="02020603050405020304" pitchFamily="18" charset="0"/>
                <a:cs typeface="Times New Roman" panose="02020603050405020304" pitchFamily="18" charset="0"/>
              </a:rPr>
              <a:t> </a:t>
            </a:r>
            <a:br>
              <a:rPr lang="en-IN" sz="3200" b="1" spc="-65" dirty="0">
                <a:solidFill>
                  <a:srgbClr val="FF0000"/>
                </a:solidFill>
                <a:latin typeface="Times New Roman" panose="02020603050405020304" pitchFamily="18" charset="0"/>
                <a:cs typeface="Times New Roman" panose="02020603050405020304" pitchFamily="18" charset="0"/>
              </a:rPr>
            </a:br>
            <a:r>
              <a:rPr sz="3200" b="1" spc="-15" dirty="0">
                <a:solidFill>
                  <a:srgbClr val="FF0000"/>
                </a:solidFill>
                <a:latin typeface="Times New Roman" panose="02020603050405020304" pitchFamily="18" charset="0"/>
                <a:cs typeface="Times New Roman" panose="02020603050405020304" pitchFamily="18" charset="0"/>
              </a:rPr>
              <a:t>P</a:t>
            </a:r>
            <a:r>
              <a:rPr sz="3200" b="1" spc="-30" dirty="0">
                <a:solidFill>
                  <a:srgbClr val="FF0000"/>
                </a:solidFill>
                <a:latin typeface="Times New Roman" panose="02020603050405020304" pitchFamily="18" charset="0"/>
                <a:cs typeface="Times New Roman" panose="02020603050405020304" pitchFamily="18" charset="0"/>
              </a:rPr>
              <a:t>R</a:t>
            </a:r>
            <a:r>
              <a:rPr sz="3200" b="1" spc="10" dirty="0">
                <a:solidFill>
                  <a:srgbClr val="FF0000"/>
                </a:solidFill>
                <a:latin typeface="Times New Roman" panose="02020603050405020304" pitchFamily="18" charset="0"/>
                <a:cs typeface="Times New Roman" panose="02020603050405020304" pitchFamily="18" charset="0"/>
              </a:rPr>
              <a:t>O</a:t>
            </a:r>
            <a:r>
              <a:rPr sz="3200" b="1" spc="-15" dirty="0">
                <a:solidFill>
                  <a:srgbClr val="FF0000"/>
                </a:solidFill>
                <a:latin typeface="Times New Roman" panose="02020603050405020304" pitchFamily="18" charset="0"/>
                <a:cs typeface="Times New Roman" panose="02020603050405020304" pitchFamily="18" charset="0"/>
              </a:rPr>
              <a:t>P</a:t>
            </a:r>
            <a:r>
              <a:rPr sz="3200" b="1" spc="10" dirty="0">
                <a:solidFill>
                  <a:srgbClr val="FF0000"/>
                </a:solidFill>
                <a:latin typeface="Times New Roman" panose="02020603050405020304" pitchFamily="18" charset="0"/>
                <a:cs typeface="Times New Roman" panose="02020603050405020304" pitchFamily="18" charset="0"/>
              </a:rPr>
              <a:t>O</a:t>
            </a:r>
            <a:r>
              <a:rPr sz="3200" b="1" spc="25" dirty="0">
                <a:solidFill>
                  <a:srgbClr val="FF0000"/>
                </a:solidFill>
                <a:latin typeface="Times New Roman" panose="02020603050405020304" pitchFamily="18" charset="0"/>
                <a:cs typeface="Times New Roman" panose="02020603050405020304" pitchFamily="18" charset="0"/>
              </a:rPr>
              <a:t>S</a:t>
            </a:r>
            <a:r>
              <a:rPr sz="3200" b="1" spc="-30" dirty="0">
                <a:solidFill>
                  <a:srgbClr val="FF0000"/>
                </a:solidFill>
                <a:latin typeface="Times New Roman" panose="02020603050405020304" pitchFamily="18" charset="0"/>
                <a:cs typeface="Times New Roman" panose="02020603050405020304" pitchFamily="18" charset="0"/>
              </a:rPr>
              <a:t>I</a:t>
            </a:r>
            <a:r>
              <a:rPr sz="3200" b="1" spc="-35" dirty="0">
                <a:solidFill>
                  <a:srgbClr val="FF0000"/>
                </a:solidFill>
                <a:latin typeface="Times New Roman" panose="02020603050405020304" pitchFamily="18" charset="0"/>
                <a:cs typeface="Times New Roman" panose="02020603050405020304" pitchFamily="18" charset="0"/>
              </a:rPr>
              <a:t>T</a:t>
            </a:r>
            <a:r>
              <a:rPr sz="3200" b="1" spc="-30" dirty="0">
                <a:solidFill>
                  <a:srgbClr val="FF0000"/>
                </a:solidFill>
                <a:latin typeface="Times New Roman" panose="02020603050405020304" pitchFamily="18" charset="0"/>
                <a:cs typeface="Times New Roman" panose="02020603050405020304" pitchFamily="18" charset="0"/>
              </a:rPr>
              <a:t>I</a:t>
            </a:r>
            <a:r>
              <a:rPr sz="3200" b="1" spc="10" dirty="0">
                <a:solidFill>
                  <a:srgbClr val="FF0000"/>
                </a:solidFill>
                <a:latin typeface="Times New Roman" panose="02020603050405020304" pitchFamily="18" charset="0"/>
                <a:cs typeface="Times New Roman" panose="02020603050405020304" pitchFamily="18" charset="0"/>
              </a:rPr>
              <a:t>O</a:t>
            </a:r>
            <a:r>
              <a:rPr sz="3200" b="1" dirty="0">
                <a:solidFill>
                  <a:srgbClr val="FF0000"/>
                </a:solidFill>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12"/>
          </p:nvPr>
        </p:nvSpPr>
        <p:spPr>
          <a:xfrm>
            <a:off x="8915400" y="2011319"/>
            <a:ext cx="838199" cy="76768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A1DC8D59-0651-3BBB-BD7D-7B44663DEE6F}"/>
              </a:ext>
            </a:extLst>
          </p:cNvPr>
          <p:cNvSpPr txBox="1"/>
          <p:nvPr/>
        </p:nvSpPr>
        <p:spPr>
          <a:xfrm>
            <a:off x="676274" y="1347756"/>
            <a:ext cx="9915526" cy="58477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Conditional Formatting – To Highlight the Missing Values</a:t>
            </a:r>
          </a:p>
        </p:txBody>
      </p:sp>
      <p:sp>
        <p:nvSpPr>
          <p:cNvPr id="13" name="TextBox 12">
            <a:extLst>
              <a:ext uri="{FF2B5EF4-FFF2-40B4-BE49-F238E27FC236}">
                <a16:creationId xmlns:a16="http://schemas.microsoft.com/office/drawing/2014/main" id="{1F9BB5EC-B3A2-2E21-AE85-EE2E04A9B096}"/>
              </a:ext>
            </a:extLst>
          </p:cNvPr>
          <p:cNvSpPr txBox="1"/>
          <p:nvPr/>
        </p:nvSpPr>
        <p:spPr>
          <a:xfrm>
            <a:off x="676274" y="1803142"/>
            <a:ext cx="9534526" cy="255454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Filtering – To Remove the Missing Values</a:t>
            </a:r>
          </a:p>
          <a:p>
            <a:r>
              <a:rPr lang="en-IN" sz="3200" dirty="0">
                <a:latin typeface="Times New Roman" panose="02020603050405020304" pitchFamily="18" charset="0"/>
                <a:cs typeface="Times New Roman" panose="02020603050405020304" pitchFamily="18" charset="0"/>
              </a:rPr>
              <a:t>Formula – To Calculate the Employee </a:t>
            </a:r>
            <a:r>
              <a:rPr lang="en-IN" sz="3200" dirty="0" err="1">
                <a:latin typeface="Times New Roman" panose="02020603050405020304" pitchFamily="18" charset="0"/>
                <a:cs typeface="Times New Roman" panose="02020603050405020304" pitchFamily="18" charset="0"/>
              </a:rPr>
              <a:t>performancelevel</a:t>
            </a:r>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Pivot – To Summarize</a:t>
            </a:r>
          </a:p>
          <a:p>
            <a:r>
              <a:rPr lang="en-IN" sz="3200" dirty="0">
                <a:latin typeface="Times New Roman" panose="02020603050405020304" pitchFamily="18" charset="0"/>
                <a:cs typeface="Times New Roman" panose="02020603050405020304" pitchFamily="18" charset="0"/>
              </a:rPr>
              <a:t>Graph – For data visualization</a:t>
            </a:r>
          </a:p>
          <a:p>
            <a:r>
              <a:rPr lang="en-IN" sz="3200" dirty="0">
                <a:latin typeface="Times New Roman" panose="02020603050405020304" pitchFamily="18" charset="0"/>
                <a:cs typeface="Times New Roman" panose="02020603050405020304" pitchFamily="18" charset="0"/>
              </a:rPr>
              <a:t>Pie Chart – For data visualization</a:t>
            </a:r>
          </a:p>
        </p:txBody>
      </p:sp>
      <p:sp>
        <p:nvSpPr>
          <p:cNvPr id="14" name="Diamond 13">
            <a:extLst>
              <a:ext uri="{FF2B5EF4-FFF2-40B4-BE49-F238E27FC236}">
                <a16:creationId xmlns:a16="http://schemas.microsoft.com/office/drawing/2014/main" id="{6F29EAA1-0083-D995-2D0A-BE921073CD74}"/>
              </a:ext>
            </a:extLst>
          </p:cNvPr>
          <p:cNvSpPr/>
          <p:nvPr/>
        </p:nvSpPr>
        <p:spPr>
          <a:xfrm>
            <a:off x="268235" y="1524000"/>
            <a:ext cx="408039" cy="320408"/>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iamond 14">
            <a:extLst>
              <a:ext uri="{FF2B5EF4-FFF2-40B4-BE49-F238E27FC236}">
                <a16:creationId xmlns:a16="http://schemas.microsoft.com/office/drawing/2014/main" id="{6A69F7C2-067F-0655-63D2-E6B90F0B9402}"/>
              </a:ext>
            </a:extLst>
          </p:cNvPr>
          <p:cNvSpPr/>
          <p:nvPr/>
        </p:nvSpPr>
        <p:spPr>
          <a:xfrm>
            <a:off x="283902" y="1985162"/>
            <a:ext cx="408039" cy="320408"/>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iamond 15">
            <a:extLst>
              <a:ext uri="{FF2B5EF4-FFF2-40B4-BE49-F238E27FC236}">
                <a16:creationId xmlns:a16="http://schemas.microsoft.com/office/drawing/2014/main" id="{4B12EC7C-6B6B-5E69-D6E7-A702DD51B0E9}"/>
              </a:ext>
            </a:extLst>
          </p:cNvPr>
          <p:cNvSpPr/>
          <p:nvPr/>
        </p:nvSpPr>
        <p:spPr>
          <a:xfrm>
            <a:off x="291893" y="2486089"/>
            <a:ext cx="408039" cy="320408"/>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iamond 16">
            <a:extLst>
              <a:ext uri="{FF2B5EF4-FFF2-40B4-BE49-F238E27FC236}">
                <a16:creationId xmlns:a16="http://schemas.microsoft.com/office/drawing/2014/main" id="{037E8E92-BCC7-E016-94C5-0C6928D700EE}"/>
              </a:ext>
            </a:extLst>
          </p:cNvPr>
          <p:cNvSpPr/>
          <p:nvPr/>
        </p:nvSpPr>
        <p:spPr>
          <a:xfrm>
            <a:off x="317241" y="2984905"/>
            <a:ext cx="408039" cy="320408"/>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iamond 17">
            <a:extLst>
              <a:ext uri="{FF2B5EF4-FFF2-40B4-BE49-F238E27FC236}">
                <a16:creationId xmlns:a16="http://schemas.microsoft.com/office/drawing/2014/main" id="{B0CD7BF0-A409-2132-7288-18D9B07D1107}"/>
              </a:ext>
            </a:extLst>
          </p:cNvPr>
          <p:cNvSpPr/>
          <p:nvPr/>
        </p:nvSpPr>
        <p:spPr>
          <a:xfrm>
            <a:off x="329070" y="3392484"/>
            <a:ext cx="408039" cy="320408"/>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Diamond 18">
            <a:extLst>
              <a:ext uri="{FF2B5EF4-FFF2-40B4-BE49-F238E27FC236}">
                <a16:creationId xmlns:a16="http://schemas.microsoft.com/office/drawing/2014/main" id="{3D027C15-9F3A-5EA2-8693-ABD2F0730110}"/>
              </a:ext>
            </a:extLst>
          </p:cNvPr>
          <p:cNvSpPr/>
          <p:nvPr/>
        </p:nvSpPr>
        <p:spPr>
          <a:xfrm>
            <a:off x="325077" y="3831830"/>
            <a:ext cx="408039" cy="320408"/>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F71240F4-56E9-8266-786C-57081AF6723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269035" y="3291323"/>
            <a:ext cx="3043482" cy="3043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84966" y="457200"/>
            <a:ext cx="9404723" cy="1400530"/>
          </a:xfrm>
        </p:spPr>
        <p:txBody>
          <a:bodyPr/>
          <a:lstStyle/>
          <a:p>
            <a:r>
              <a:rPr lang="en-IN" b="1" dirty="0">
                <a:solidFill>
                  <a:srgbClr val="FF0000"/>
                </a:solidFill>
                <a:latin typeface="Times New Roman" panose="02020603050405020304" pitchFamily="18" charset="0"/>
                <a:cs typeface="Times New Roman" panose="02020603050405020304" pitchFamily="18" charset="0"/>
              </a:rPr>
              <a:t>Dataset Description</a:t>
            </a:r>
          </a:p>
        </p:txBody>
      </p:sp>
      <p:sp>
        <p:nvSpPr>
          <p:cNvPr id="6" name="TextBox 5">
            <a:extLst>
              <a:ext uri="{FF2B5EF4-FFF2-40B4-BE49-F238E27FC236}">
                <a16:creationId xmlns:a16="http://schemas.microsoft.com/office/drawing/2014/main" id="{A95BFA73-6C33-0101-E95A-867168E93F85}"/>
              </a:ext>
            </a:extLst>
          </p:cNvPr>
          <p:cNvSpPr txBox="1"/>
          <p:nvPr/>
        </p:nvSpPr>
        <p:spPr>
          <a:xfrm>
            <a:off x="299799" y="1382286"/>
            <a:ext cx="7548801" cy="4708981"/>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EMPLOYEE PERFORMANCE ANALYSIS DATA SET IS TAKEN FROM EDUNET</a:t>
            </a:r>
          </a:p>
          <a:p>
            <a:r>
              <a:rPr lang="en-IN" sz="2000" dirty="0">
                <a:latin typeface="Times New Roman" panose="02020603050405020304" pitchFamily="18" charset="0"/>
                <a:cs typeface="Times New Roman" panose="02020603050405020304" pitchFamily="18" charset="0"/>
              </a:rPr>
              <a:t>DESCRIPTION </a:t>
            </a:r>
          </a:p>
          <a:p>
            <a:r>
              <a:rPr lang="en-IN" sz="2000" dirty="0">
                <a:latin typeface="Times New Roman" panose="02020603050405020304" pitchFamily="18" charset="0"/>
                <a:cs typeface="Times New Roman" panose="02020603050405020304" pitchFamily="18" charset="0"/>
              </a:rPr>
              <a:t>TOTAL FEATURES – 26, FEATURES TAKEN FOR CONSIDERATION – 9</a:t>
            </a:r>
          </a:p>
          <a:p>
            <a:r>
              <a:rPr lang="en-IN" sz="2000" dirty="0">
                <a:latin typeface="Times New Roman" panose="02020603050405020304" pitchFamily="18" charset="0"/>
                <a:cs typeface="Times New Roman" panose="02020603050405020304" pitchFamily="18" charset="0"/>
              </a:rPr>
              <a:t>EMP ID – NUMBER </a:t>
            </a:r>
          </a:p>
          <a:p>
            <a:r>
              <a:rPr lang="en-IN" sz="2000" dirty="0">
                <a:latin typeface="Times New Roman" panose="02020603050405020304" pitchFamily="18" charset="0"/>
                <a:cs typeface="Times New Roman" panose="02020603050405020304" pitchFamily="18" charset="0"/>
              </a:rPr>
              <a:t>NAME – TEXT</a:t>
            </a:r>
          </a:p>
          <a:p>
            <a:r>
              <a:rPr lang="en-IN" sz="2000" dirty="0">
                <a:latin typeface="Times New Roman" panose="02020603050405020304" pitchFamily="18" charset="0"/>
                <a:cs typeface="Times New Roman" panose="02020603050405020304" pitchFamily="18" charset="0"/>
              </a:rPr>
              <a:t>EMPLOYEE TYPE</a:t>
            </a:r>
          </a:p>
          <a:p>
            <a:r>
              <a:rPr lang="en-IN" sz="2000" dirty="0">
                <a:latin typeface="Times New Roman" panose="02020603050405020304" pitchFamily="18" charset="0"/>
                <a:cs typeface="Times New Roman" panose="02020603050405020304" pitchFamily="18" charset="0"/>
              </a:rPr>
              <a:t>PERFORMANCE LEVEL</a:t>
            </a:r>
          </a:p>
          <a:p>
            <a:r>
              <a:rPr lang="en-IN" sz="2000" dirty="0">
                <a:latin typeface="Times New Roman" panose="02020603050405020304" pitchFamily="18" charset="0"/>
                <a:cs typeface="Times New Roman" panose="02020603050405020304" pitchFamily="18" charset="0"/>
              </a:rPr>
              <a:t>GENDER – MALE FEMALE</a:t>
            </a:r>
          </a:p>
          <a:p>
            <a:r>
              <a:rPr lang="en-IN" sz="2000" dirty="0">
                <a:latin typeface="Times New Roman" panose="02020603050405020304" pitchFamily="18" charset="0"/>
                <a:cs typeface="Times New Roman" panose="02020603050405020304" pitchFamily="18" charset="0"/>
              </a:rPr>
              <a:t>EMPLOYEE RATING – NUMBER</a:t>
            </a:r>
          </a:p>
          <a:p>
            <a:r>
              <a:rPr lang="en-IN" sz="2000" dirty="0">
                <a:latin typeface="Times New Roman" panose="02020603050405020304" pitchFamily="18" charset="0"/>
                <a:cs typeface="Times New Roman" panose="02020603050405020304" pitchFamily="18" charset="0"/>
              </a:rPr>
              <a:t>BUSINESS TYPE</a:t>
            </a:r>
          </a:p>
          <a:p>
            <a:r>
              <a:rPr lang="en-IN" sz="2000" dirty="0">
                <a:latin typeface="Times New Roman" panose="02020603050405020304" pitchFamily="18" charset="0"/>
                <a:cs typeface="Times New Roman" panose="02020603050405020304" pitchFamily="18" charset="0"/>
              </a:rPr>
              <a:t>FIRST NAME</a:t>
            </a:r>
          </a:p>
          <a:p>
            <a:r>
              <a:rPr lang="en-IN" sz="2000" dirty="0">
                <a:latin typeface="Times New Roman" panose="02020603050405020304" pitchFamily="18" charset="0"/>
                <a:cs typeface="Times New Roman" panose="02020603050405020304" pitchFamily="18" charset="0"/>
              </a:rPr>
              <a:t>LAST NAME</a:t>
            </a:r>
          </a:p>
          <a:p>
            <a:r>
              <a:rPr lang="en-IN" sz="2000" dirty="0">
                <a:latin typeface="Times New Roman" panose="02020603050405020304" pitchFamily="18" charset="0"/>
                <a:cs typeface="Times New Roman" panose="02020603050405020304" pitchFamily="18" charset="0"/>
              </a:rPr>
              <a:t>EXIT DATE (USING CONDITIONAL FORMATTING)</a:t>
            </a:r>
          </a:p>
        </p:txBody>
      </p:sp>
      <p:pic>
        <p:nvPicPr>
          <p:cNvPr id="8" name="Picture 7">
            <a:extLst>
              <a:ext uri="{FF2B5EF4-FFF2-40B4-BE49-F238E27FC236}">
                <a16:creationId xmlns:a16="http://schemas.microsoft.com/office/drawing/2014/main" id="{C978D62E-4C4A-16BD-E4AD-05E2D3F7E6A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53200" y="2834807"/>
            <a:ext cx="5165894" cy="3524646"/>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34041" y="1079156"/>
            <a:ext cx="1066799" cy="17526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6">
              <a:lumMod val="50000"/>
            </a:schemeClr>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696200" y="2574621"/>
            <a:ext cx="2466975" cy="3419475"/>
          </a:xfrm>
          <a:prstGeom prst="rect">
            <a:avLst/>
          </a:prstGeom>
        </p:spPr>
      </p:pic>
      <p:sp>
        <p:nvSpPr>
          <p:cNvPr id="7" name="object 7"/>
          <p:cNvSpPr txBox="1">
            <a:spLocks noGrp="1"/>
          </p:cNvSpPr>
          <p:nvPr>
            <p:ph type="title"/>
          </p:nvPr>
        </p:nvSpPr>
        <p:spPr>
          <a:xfrm>
            <a:off x="312379" y="615258"/>
            <a:ext cx="9222146" cy="670696"/>
          </a:xfrm>
          <a:prstGeom prst="rect">
            <a:avLst/>
          </a:prstGeom>
        </p:spPr>
        <p:txBody>
          <a:bodyPr vert="horz" wrap="square" lIns="0" tIns="16510" rIns="0" bIns="0" rtlCol="0">
            <a:spAutoFit/>
          </a:bodyPr>
          <a:lstStyle/>
          <a:p>
            <a:pPr marL="12700">
              <a:lnSpc>
                <a:spcPct val="100000"/>
              </a:lnSpc>
              <a:spcBef>
                <a:spcPts val="130"/>
              </a:spcBef>
            </a:pPr>
            <a:r>
              <a:rPr sz="4250" b="1" spc="15" dirty="0">
                <a:solidFill>
                  <a:srgbClr val="FF0000"/>
                </a:solidFill>
                <a:latin typeface="Times New Roman" panose="02020603050405020304" pitchFamily="18" charset="0"/>
                <a:cs typeface="Times New Roman" panose="02020603050405020304" pitchFamily="18" charset="0"/>
              </a:rPr>
              <a:t>THE</a:t>
            </a:r>
            <a:r>
              <a:rPr sz="4250" b="1" spc="20" dirty="0">
                <a:solidFill>
                  <a:srgbClr val="FF0000"/>
                </a:solidFill>
                <a:latin typeface="Times New Roman" panose="02020603050405020304" pitchFamily="18" charset="0"/>
                <a:cs typeface="Times New Roman" panose="02020603050405020304" pitchFamily="18" charset="0"/>
              </a:rPr>
              <a:t> </a:t>
            </a:r>
            <a:r>
              <a:rPr lang="en-US" sz="4250" b="1" spc="20" dirty="0">
                <a:solidFill>
                  <a:srgbClr val="FF0000"/>
                </a:solidFill>
                <a:latin typeface="Times New Roman" panose="02020603050405020304" pitchFamily="18" charset="0"/>
                <a:cs typeface="Times New Roman" panose="02020603050405020304" pitchFamily="18" charset="0"/>
              </a:rPr>
              <a:t>"</a:t>
            </a:r>
            <a:r>
              <a:rPr sz="4250" b="1" spc="10" dirty="0">
                <a:solidFill>
                  <a:srgbClr val="FF0000"/>
                </a:solidFill>
                <a:latin typeface="Times New Roman" panose="02020603050405020304" pitchFamily="18" charset="0"/>
                <a:cs typeface="Times New Roman" panose="02020603050405020304" pitchFamily="18" charset="0"/>
              </a:rPr>
              <a:t>WOW</a:t>
            </a:r>
            <a:r>
              <a:rPr lang="en-US" sz="4250" b="1" spc="10" dirty="0">
                <a:solidFill>
                  <a:srgbClr val="FF0000"/>
                </a:solidFill>
                <a:latin typeface="Times New Roman" panose="02020603050405020304" pitchFamily="18" charset="0"/>
                <a:cs typeface="Times New Roman" panose="02020603050405020304" pitchFamily="18" charset="0"/>
              </a:rPr>
              <a:t>"</a:t>
            </a:r>
            <a:r>
              <a:rPr sz="4250" b="1" spc="85" dirty="0">
                <a:solidFill>
                  <a:srgbClr val="FF0000"/>
                </a:solidFill>
                <a:latin typeface="Times New Roman" panose="02020603050405020304" pitchFamily="18" charset="0"/>
                <a:cs typeface="Times New Roman" panose="02020603050405020304" pitchFamily="18" charset="0"/>
              </a:rPr>
              <a:t> </a:t>
            </a:r>
            <a:r>
              <a:rPr sz="4250" b="1" spc="10" dirty="0">
                <a:solidFill>
                  <a:srgbClr val="FF0000"/>
                </a:solidFill>
                <a:latin typeface="Times New Roman" panose="02020603050405020304" pitchFamily="18" charset="0"/>
                <a:cs typeface="Times New Roman" panose="02020603050405020304" pitchFamily="18" charset="0"/>
              </a:rPr>
              <a:t>IN</a:t>
            </a:r>
            <a:r>
              <a:rPr sz="4250" b="1" spc="-5" dirty="0">
                <a:solidFill>
                  <a:srgbClr val="FF0000"/>
                </a:solidFill>
                <a:latin typeface="Times New Roman" panose="02020603050405020304" pitchFamily="18" charset="0"/>
                <a:cs typeface="Times New Roman" panose="02020603050405020304" pitchFamily="18" charset="0"/>
              </a:rPr>
              <a:t> </a:t>
            </a:r>
            <a:r>
              <a:rPr sz="4250" b="1" spc="15" dirty="0">
                <a:solidFill>
                  <a:srgbClr val="FF0000"/>
                </a:solidFill>
                <a:latin typeface="Times New Roman" panose="02020603050405020304" pitchFamily="18" charset="0"/>
                <a:cs typeface="Times New Roman" panose="02020603050405020304" pitchFamily="18" charset="0"/>
              </a:rPr>
              <a:t>OUR</a:t>
            </a:r>
            <a:r>
              <a:rPr sz="4250" b="1" spc="-10" dirty="0">
                <a:solidFill>
                  <a:srgbClr val="FF0000"/>
                </a:solidFill>
                <a:latin typeface="Times New Roman" panose="02020603050405020304" pitchFamily="18" charset="0"/>
                <a:cs typeface="Times New Roman" panose="02020603050405020304" pitchFamily="18" charset="0"/>
              </a:rPr>
              <a:t> </a:t>
            </a:r>
            <a:r>
              <a:rPr sz="4250" b="1" spc="20" dirty="0">
                <a:solidFill>
                  <a:srgbClr val="FF0000"/>
                </a:solidFill>
                <a:latin typeface="Times New Roman" panose="02020603050405020304" pitchFamily="18" charset="0"/>
                <a:cs typeface="Times New Roman" panose="02020603050405020304" pitchFamily="18" charset="0"/>
              </a:rPr>
              <a:t>SOLUTION</a:t>
            </a:r>
            <a:endParaRPr sz="4250" b="1" dirty="0">
              <a:solidFill>
                <a:srgbClr val="FF0000"/>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7F89718-1E53-C5D6-860D-C5CFDCCD5A51}"/>
              </a:ext>
            </a:extLst>
          </p:cNvPr>
          <p:cNvSpPr txBox="1"/>
          <p:nvPr/>
        </p:nvSpPr>
        <p:spPr>
          <a:xfrm>
            <a:off x="428240" y="1530172"/>
            <a:ext cx="9412007" cy="107721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Performance level formula: = IFS ( Z8&gt;=5,”VERY HIGH”,Z8&gt;=3,”MED”,”TRUE”,”LOW”)</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426</TotalTime>
  <Words>660</Words>
  <Application>Microsoft Office PowerPoint</Application>
  <PresentationFormat>Widescreen</PresentationFormat>
  <Paragraphs>83</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swetha stephen</cp:lastModifiedBy>
  <cp:revision>18</cp:revision>
  <dcterms:created xsi:type="dcterms:W3CDTF">2024-03-29T15:07:22Z</dcterms:created>
  <dcterms:modified xsi:type="dcterms:W3CDTF">2024-09-08T14:21:07Z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