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3" r:id="rId21"/>
    <p:sldId id="281" r:id="rId22"/>
    <p:sldId id="282" r:id="rId23"/>
    <p:sldId id="284" r:id="rId24"/>
    <p:sldId id="285" r:id="rId25"/>
    <p:sldId id="289" r:id="rId26"/>
    <p:sldId id="290" r:id="rId27"/>
    <p:sldId id="291" r:id="rId28"/>
    <p:sldId id="292" r:id="rId29"/>
    <p:sldId id="293"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966"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D57BDD-E64A-4D27-8978-82FFCA18A1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D57BDD-E64A-4D27-8978-82FFCA18A12C}"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D57BDD-E64A-4D27-8978-82FFCA18A12C}"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D57BDD-E64A-4D27-8978-82FFCA18A12C}"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11/1/2023</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1" y="1100138"/>
            <a:ext cx="3981450" cy="3719511"/>
          </a:xfrm>
        </p:spPr>
        <p:txBody>
          <a:bodyPr>
            <a:normAutofit/>
          </a:bodyPr>
          <a:lstStyle/>
          <a:p>
            <a:pPr algn="l"/>
            <a:r>
              <a:rPr lang="en-US" sz="4000" dirty="0"/>
              <a:t>ENVIRONMENTAL MONITORING</a:t>
            </a:r>
            <a:endParaRPr sz="4000" dirty="0"/>
          </a:p>
        </p:txBody>
      </p:sp>
      <p:sp>
        <p:nvSpPr>
          <p:cNvPr id="3" name="SubTitle"/>
          <p:cNvSpPr>
            <a:spLocks noGrp="1"/>
          </p:cNvSpPr>
          <p:nvPr>
            <p:ph type="subTitle" idx="1"/>
          </p:nvPr>
        </p:nvSpPr>
        <p:spPr>
          <a:xfrm>
            <a:off x="607221" y="3899360"/>
            <a:ext cx="2928937" cy="1896603"/>
          </a:xfrm>
        </p:spPr>
        <p:txBody>
          <a:bodyPr>
            <a:normAutofit/>
          </a:bodyPr>
          <a:lstStyle/>
          <a:p>
            <a:pPr algn="l"/>
            <a:endParaRPr lang="en-IN" sz="4000" dirty="0"/>
          </a:p>
          <a:p>
            <a:pPr algn="l"/>
            <a:endParaRPr lang="en-IN" sz="2000" dirty="0"/>
          </a:p>
          <a:p>
            <a:pPr algn="l"/>
            <a:r>
              <a:rPr lang="en-US" sz="2000" dirty="0"/>
              <a:t>
</a:t>
            </a:r>
          </a:p>
        </p:txBody>
      </p:sp>
      <p:grpSp>
        <p:nvGrpSpPr>
          <p:cNvPr id="12" name="Group 11">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5" y="-1"/>
            <a:ext cx="874716" cy="6858001"/>
            <a:chOff x="7620000" y="-1"/>
            <a:chExt cx="874716" cy="6858001"/>
          </a:xfrm>
        </p:grpSpPr>
        <p:sp>
          <p:nvSpPr>
            <p:cNvPr id="13" name="Freeform: Shape 12">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2770" name="AutoShape 2" descr="blob:https://web.whatsapp.com/e678e27f-8840-4cc9-bb75-469e3c7a281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blob:https://web.whatsapp.com/e678e27f-8840-4cc9-bb75-469e3c7a281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4" name="AutoShape 6" descr="blob:https://web.whatsapp.com/e678e27f-8840-4cc9-bb75-469e3c7a281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 name="Picture 14" descr="EM.jfif"/>
          <p:cNvPicPr>
            <a:picLocks noChangeAspect="1"/>
          </p:cNvPicPr>
          <p:nvPr/>
        </p:nvPicPr>
        <p:blipFill>
          <a:blip r:embed="rId3"/>
          <a:stretch>
            <a:fillRect/>
          </a:stretch>
        </p:blipFill>
        <p:spPr>
          <a:xfrm>
            <a:off x="4000500" y="0"/>
            <a:ext cx="81915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860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23F2-788C-E640-F660-B5871749AF9E}"/>
              </a:ext>
            </a:extLst>
          </p:cNvPr>
          <p:cNvSpPr>
            <a:spLocks noGrp="1"/>
          </p:cNvSpPr>
          <p:nvPr>
            <p:ph type="title"/>
          </p:nvPr>
        </p:nvSpPr>
        <p:spPr>
          <a:xfrm>
            <a:off x="190500" y="291704"/>
            <a:ext cx="9917907" cy="869156"/>
          </a:xfrm>
        </p:spPr>
        <p:txBody>
          <a:bodyPr/>
          <a:lstStyle/>
          <a:p>
            <a:r>
              <a:rPr lang="en-IN" b="1" dirty="0"/>
              <a:t>Diagram of humidity monitoring </a:t>
            </a:r>
            <a:endParaRPr lang="en-US" b="1" dirty="0"/>
          </a:p>
        </p:txBody>
      </p:sp>
      <p:pic>
        <p:nvPicPr>
          <p:cNvPr id="7" name="Picture 7">
            <a:extLst>
              <a:ext uri="{FF2B5EF4-FFF2-40B4-BE49-F238E27FC236}">
                <a16:creationId xmlns:a16="http://schemas.microsoft.com/office/drawing/2014/main" id="{2B72CF55-E71E-6F49-45FE-6C27FE66D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352" y="1498600"/>
            <a:ext cx="3388733" cy="5067696"/>
          </a:xfrm>
        </p:spPr>
      </p:pic>
      <p:pic>
        <p:nvPicPr>
          <p:cNvPr id="8" name="Picture 8">
            <a:extLst>
              <a:ext uri="{FF2B5EF4-FFF2-40B4-BE49-F238E27FC236}">
                <a16:creationId xmlns:a16="http://schemas.microsoft.com/office/drawing/2014/main" id="{659465AD-6A2A-FACD-831B-0119634E0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304" y="1648223"/>
            <a:ext cx="7007227" cy="4768453"/>
          </a:xfrm>
          <a:prstGeom prst="rect">
            <a:avLst/>
          </a:prstGeom>
        </p:spPr>
      </p:pic>
    </p:spTree>
    <p:extLst>
      <p:ext uri="{BB962C8B-B14F-4D97-AF65-F5344CB8AC3E}">
        <p14:creationId xmlns:p14="http://schemas.microsoft.com/office/powerpoint/2010/main" val="144915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F898-1F20-907E-5D9B-FEDDAC533C53}"/>
              </a:ext>
            </a:extLst>
          </p:cNvPr>
          <p:cNvSpPr>
            <a:spLocks noGrp="1"/>
          </p:cNvSpPr>
          <p:nvPr>
            <p:ph type="title"/>
          </p:nvPr>
        </p:nvSpPr>
        <p:spPr>
          <a:xfrm>
            <a:off x="762000" y="285751"/>
            <a:ext cx="9144000" cy="732234"/>
          </a:xfrm>
        </p:spPr>
        <p:txBody>
          <a:bodyPr>
            <a:normAutofit fontScale="90000"/>
          </a:bodyPr>
          <a:lstStyle/>
          <a:p>
            <a:r>
              <a:rPr lang="en-IN" b="1" dirty="0"/>
              <a:t>Pie chart</a:t>
            </a:r>
            <a:endParaRPr lang="en-US" b="1" dirty="0"/>
          </a:p>
        </p:txBody>
      </p:sp>
      <p:pic>
        <p:nvPicPr>
          <p:cNvPr id="5" name="Content Placeholder 4">
            <a:extLst>
              <a:ext uri="{FF2B5EF4-FFF2-40B4-BE49-F238E27FC236}">
                <a16:creationId xmlns:a16="http://schemas.microsoft.com/office/drawing/2014/main" id="{D435CA79-D096-1C46-1144-2FEBC02F9218}"/>
              </a:ext>
            </a:extLst>
          </p:cNvPr>
          <p:cNvPicPr>
            <a:picLocks noGrp="1" noChangeAspect="1"/>
          </p:cNvPicPr>
          <p:nvPr>
            <p:ph idx="1"/>
          </p:nvPr>
        </p:nvPicPr>
        <p:blipFill>
          <a:blip r:embed="rId2"/>
          <a:stretch>
            <a:fillRect/>
          </a:stretch>
        </p:blipFill>
        <p:spPr>
          <a:xfrm>
            <a:off x="1035845" y="1223170"/>
            <a:ext cx="9929812" cy="5349081"/>
          </a:xfrm>
          <a:prstGeom prst="rect">
            <a:avLst/>
          </a:prstGeom>
          <a:noFill/>
          <a:ln cap="flat">
            <a:noFill/>
          </a:ln>
        </p:spPr>
      </p:pic>
    </p:spTree>
    <p:extLst>
      <p:ext uri="{BB962C8B-B14F-4D97-AF65-F5344CB8AC3E}">
        <p14:creationId xmlns:p14="http://schemas.microsoft.com/office/powerpoint/2010/main" val="2294345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A0D1-C57D-6FB4-AE83-678504BA0F36}"/>
              </a:ext>
            </a:extLst>
          </p:cNvPr>
          <p:cNvSpPr>
            <a:spLocks noGrp="1"/>
          </p:cNvSpPr>
          <p:nvPr>
            <p:ph type="title"/>
          </p:nvPr>
        </p:nvSpPr>
        <p:spPr>
          <a:xfrm>
            <a:off x="404812" y="291704"/>
            <a:ext cx="9144000" cy="654844"/>
          </a:xfrm>
        </p:spPr>
        <p:txBody>
          <a:bodyPr>
            <a:normAutofit fontScale="90000"/>
          </a:bodyPr>
          <a:lstStyle/>
          <a:p>
            <a:r>
              <a:rPr lang="en-IN" dirty="0"/>
              <a:t>Program</a:t>
            </a:r>
            <a:endParaRPr lang="en-US" dirty="0"/>
          </a:p>
        </p:txBody>
      </p:sp>
      <p:sp>
        <p:nvSpPr>
          <p:cNvPr id="3" name="Content Placeholder 2">
            <a:extLst>
              <a:ext uri="{FF2B5EF4-FFF2-40B4-BE49-F238E27FC236}">
                <a16:creationId xmlns:a16="http://schemas.microsoft.com/office/drawing/2014/main" id="{056277A6-6F63-1D09-66B8-D55B136A5DF7}"/>
              </a:ext>
            </a:extLst>
          </p:cNvPr>
          <p:cNvSpPr>
            <a:spLocks noGrp="1"/>
          </p:cNvSpPr>
          <p:nvPr>
            <p:ph idx="1"/>
          </p:nvPr>
        </p:nvSpPr>
        <p:spPr>
          <a:xfrm>
            <a:off x="404812" y="970359"/>
            <a:ext cx="10804923" cy="4917282"/>
          </a:xfrm>
        </p:spPr>
        <p:txBody>
          <a:bodyPr>
            <a:normAutofit fontScale="92500" lnSpcReduction="20000"/>
          </a:bodyPr>
          <a:lstStyle/>
          <a:p>
            <a:pPr>
              <a:buNone/>
            </a:pPr>
            <a:r>
              <a:rPr lang="en-IN" b="1" dirty="0"/>
              <a:t>Humidity:</a:t>
            </a:r>
          </a:p>
          <a:p>
            <a:pPr>
              <a:buNone/>
            </a:pPr>
            <a:r>
              <a:rPr lang="en-IN" b="1" dirty="0"/>
              <a:t>#include &lt;dht11.h&gt;
#define DHT11PIN 4
dht11 </a:t>
            </a:r>
            <a:r>
              <a:rPr lang="en-IN" b="1" dirty="0" err="1"/>
              <a:t>Dhsetu</a:t>
            </a:r>
            <a:r>
              <a:rPr lang="en-IN" b="1" dirty="0"/>
              <a:t>;
void  setup()
{
</a:t>
            </a:r>
            <a:r>
              <a:rPr lang="en-IN" b="1" dirty="0" err="1"/>
              <a:t>Serial.begin</a:t>
            </a:r>
            <a:r>
              <a:rPr lang="en-IN" b="1" dirty="0"/>
              <a:t>(9600);
}
void loop()
{</a:t>
            </a:r>
            <a:endParaRPr lang="en-US" dirty="0"/>
          </a:p>
        </p:txBody>
      </p:sp>
    </p:spTree>
    <p:extLst>
      <p:ext uri="{BB962C8B-B14F-4D97-AF65-F5344CB8AC3E}">
        <p14:creationId xmlns:p14="http://schemas.microsoft.com/office/powerpoint/2010/main" val="316474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3B30-BA49-9351-B2F8-FBEB86CB2E90}"/>
              </a:ext>
            </a:extLst>
          </p:cNvPr>
          <p:cNvSpPr>
            <a:spLocks noGrp="1"/>
          </p:cNvSpPr>
          <p:nvPr>
            <p:ph type="title"/>
          </p:nvPr>
        </p:nvSpPr>
        <p:spPr>
          <a:xfrm>
            <a:off x="261939" y="130176"/>
            <a:ext cx="9144000" cy="512762"/>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642C4107-8114-E6F0-F3E2-FE225B5BC6D3}"/>
              </a:ext>
            </a:extLst>
          </p:cNvPr>
          <p:cNvSpPr>
            <a:spLocks noGrp="1"/>
          </p:cNvSpPr>
          <p:nvPr>
            <p:ph idx="1"/>
          </p:nvPr>
        </p:nvSpPr>
        <p:spPr>
          <a:xfrm>
            <a:off x="517922" y="910830"/>
            <a:ext cx="10912079" cy="5304235"/>
          </a:xfrm>
        </p:spPr>
        <p:txBody>
          <a:bodyPr/>
          <a:lstStyle/>
          <a:p>
            <a:pPr>
              <a:buNone/>
            </a:pPr>
            <a:r>
              <a:rPr lang="en-IN" b="1" dirty="0" err="1"/>
              <a:t>Serial.println</a:t>
            </a:r>
            <a:r>
              <a:rPr lang="en-IN" b="1" dirty="0"/>
              <a:t>();
</a:t>
            </a:r>
            <a:r>
              <a:rPr lang="en-IN" b="1" dirty="0" err="1"/>
              <a:t>int</a:t>
            </a:r>
            <a:r>
              <a:rPr lang="en-IN" b="1" dirty="0"/>
              <a:t> </a:t>
            </a:r>
            <a:r>
              <a:rPr lang="en-IN" b="1" dirty="0" err="1"/>
              <a:t>chk</a:t>
            </a:r>
            <a:r>
              <a:rPr lang="en-IN" b="1" dirty="0"/>
              <a:t> = DHT11.read(DHT11PIN);
 </a:t>
            </a:r>
            <a:r>
              <a:rPr lang="en-IN" b="1" dirty="0" err="1"/>
              <a:t>Serial.print</a:t>
            </a:r>
            <a:r>
              <a:rPr lang="en-IN" b="1" dirty="0"/>
              <a:t>(“Humidity (%): “); 
</a:t>
            </a:r>
            <a:r>
              <a:rPr lang="en-IN" b="1" dirty="0" err="1"/>
              <a:t>Serial.println</a:t>
            </a:r>
            <a:r>
              <a:rPr lang="en-IN" b="1" dirty="0"/>
              <a:t>((float)DHT11.humidity, 2);</a:t>
            </a:r>
          </a:p>
          <a:p>
            <a:pPr>
              <a:buNone/>
            </a:pPr>
            <a:r>
              <a:rPr lang="en-US" b="1" dirty="0" err="1"/>
              <a:t>Serial.print</a:t>
            </a:r>
            <a:r>
              <a:rPr lang="en-US" b="1" dirty="0"/>
              <a:t>("Temperature  (C): "); </a:t>
            </a:r>
          </a:p>
          <a:p>
            <a:pPr>
              <a:buNone/>
            </a:pPr>
            <a:r>
              <a:rPr lang="en-US" b="1" dirty="0" err="1"/>
              <a:t>Serial.println</a:t>
            </a:r>
            <a:r>
              <a:rPr lang="en-US" b="1" dirty="0"/>
              <a:t>((float)DHT11.temperature, 2);</a:t>
            </a:r>
          </a:p>
          <a:p>
            <a:pPr>
              <a:buNone/>
            </a:pPr>
            <a:r>
              <a:rPr lang="en-US" b="1" dirty="0"/>
              <a:t> delay(2000);</a:t>
            </a:r>
          </a:p>
          <a:p>
            <a:pPr>
              <a:buNone/>
            </a:pPr>
            <a:r>
              <a:rPr lang="en-US" b="1" dirty="0"/>
              <a:t>}</a:t>
            </a:r>
          </a:p>
        </p:txBody>
      </p:sp>
    </p:spTree>
    <p:extLst>
      <p:ext uri="{BB962C8B-B14F-4D97-AF65-F5344CB8AC3E}">
        <p14:creationId xmlns:p14="http://schemas.microsoft.com/office/powerpoint/2010/main" val="696137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51DB-A71B-8962-55A9-8FDF7709C553}"/>
              </a:ext>
            </a:extLst>
          </p:cNvPr>
          <p:cNvSpPr>
            <a:spLocks noGrp="1"/>
          </p:cNvSpPr>
          <p:nvPr>
            <p:ph type="title"/>
          </p:nvPr>
        </p:nvSpPr>
        <p:spPr>
          <a:xfrm>
            <a:off x="226219" y="130177"/>
            <a:ext cx="9328547" cy="798513"/>
          </a:xfrm>
        </p:spPr>
        <p:txBody>
          <a:bodyPr/>
          <a:lstStyle/>
          <a:p>
            <a:r>
              <a:rPr lang="en-IN" dirty="0"/>
              <a:t>Temperature program</a:t>
            </a:r>
            <a:endParaRPr lang="en-US" dirty="0"/>
          </a:p>
        </p:txBody>
      </p:sp>
      <p:sp>
        <p:nvSpPr>
          <p:cNvPr id="3" name="Content Placeholder 2">
            <a:extLst>
              <a:ext uri="{FF2B5EF4-FFF2-40B4-BE49-F238E27FC236}">
                <a16:creationId xmlns:a16="http://schemas.microsoft.com/office/drawing/2014/main" id="{01A03077-1D13-B25B-8F15-32D34CF72449}"/>
              </a:ext>
            </a:extLst>
          </p:cNvPr>
          <p:cNvSpPr>
            <a:spLocks noGrp="1"/>
          </p:cNvSpPr>
          <p:nvPr>
            <p:ph idx="1"/>
          </p:nvPr>
        </p:nvSpPr>
        <p:spPr>
          <a:xfrm>
            <a:off x="375048" y="1071565"/>
            <a:ext cx="11501437" cy="5393531"/>
          </a:xfrm>
        </p:spPr>
        <p:txBody>
          <a:bodyPr>
            <a:normAutofit lnSpcReduction="10000"/>
          </a:bodyPr>
          <a:lstStyle/>
          <a:p>
            <a:pPr>
              <a:buNone/>
            </a:pPr>
            <a:r>
              <a:rPr lang="en-US" b="1" dirty="0"/>
              <a:t>float temp;</a:t>
            </a:r>
          </a:p>
          <a:p>
            <a:pPr>
              <a:buNone/>
            </a:pPr>
            <a:r>
              <a:rPr lang="en-US" b="1" dirty="0" err="1"/>
              <a:t>int</a:t>
            </a:r>
            <a:r>
              <a:rPr lang="en-US" b="1" dirty="0"/>
              <a:t> </a:t>
            </a:r>
            <a:r>
              <a:rPr lang="en-US" b="1" dirty="0" err="1"/>
              <a:t>tempPin</a:t>
            </a:r>
            <a:r>
              <a:rPr lang="en-US" b="1" dirty="0"/>
              <a:t> = 0;</a:t>
            </a:r>
          </a:p>
          <a:p>
            <a:pPr>
              <a:buNone/>
            </a:pPr>
            <a:r>
              <a:rPr lang="en-US" b="1" dirty="0"/>
              <a:t>void setup() { </a:t>
            </a:r>
          </a:p>
          <a:p>
            <a:pPr>
              <a:buNone/>
            </a:pPr>
            <a:r>
              <a:rPr lang="en-US" b="1" dirty="0"/>
              <a:t>  </a:t>
            </a:r>
            <a:r>
              <a:rPr lang="en-US" b="1" dirty="0" err="1"/>
              <a:t>Serial.begin</a:t>
            </a:r>
            <a:r>
              <a:rPr lang="en-US" b="1" dirty="0"/>
              <a:t>(9600);</a:t>
            </a:r>
          </a:p>
          <a:p>
            <a:pPr>
              <a:buNone/>
            </a:pPr>
            <a:r>
              <a:rPr lang="en-US" b="1" dirty="0"/>
              <a:t>}</a:t>
            </a:r>
          </a:p>
          <a:p>
            <a:pPr>
              <a:buNone/>
            </a:pPr>
            <a:r>
              <a:rPr lang="en-US" b="1" dirty="0"/>
              <a:t>void loop() {   </a:t>
            </a:r>
          </a:p>
          <a:p>
            <a:pPr>
              <a:buNone/>
            </a:pPr>
            <a:r>
              <a:rPr lang="en-US" b="1" dirty="0"/>
              <a:t>temp = </a:t>
            </a:r>
            <a:r>
              <a:rPr lang="en-US" b="1" dirty="0" err="1"/>
              <a:t>analogRead</a:t>
            </a:r>
            <a:r>
              <a:rPr lang="en-US" b="1" dirty="0"/>
              <a:t>(</a:t>
            </a:r>
            <a:r>
              <a:rPr lang="en-US" b="1" dirty="0" err="1"/>
              <a:t>tempPin</a:t>
            </a:r>
            <a:r>
              <a:rPr lang="en-US" b="1" dirty="0"/>
              <a:t>); </a:t>
            </a:r>
          </a:p>
          <a:p>
            <a:pPr>
              <a:buNone/>
            </a:pPr>
            <a:r>
              <a:rPr lang="en-US" b="1" dirty="0"/>
              <a:t>   temp = temp * 0.48828125; </a:t>
            </a:r>
            <a:endParaRPr lang="en-IN" b="1" dirty="0"/>
          </a:p>
          <a:p>
            <a:pPr>
              <a:buNone/>
            </a:pPr>
            <a:r>
              <a:rPr lang="en-US" b="1" dirty="0"/>
              <a:t> </a:t>
            </a:r>
            <a:r>
              <a:rPr lang="en-US" b="1" dirty="0" err="1"/>
              <a:t>Serial.print</a:t>
            </a:r>
            <a:r>
              <a:rPr lang="en-US" b="1" dirty="0"/>
              <a:t>("TEMPERATURE = ");</a:t>
            </a:r>
          </a:p>
          <a:p>
            <a:pPr>
              <a:buNone/>
            </a:pPr>
            <a:r>
              <a:rPr lang="en-US" b="1" dirty="0"/>
              <a:t>   </a:t>
            </a:r>
            <a:r>
              <a:rPr lang="en-US" b="1" dirty="0" err="1"/>
              <a:t>Serial.print</a:t>
            </a:r>
            <a:r>
              <a:rPr lang="en-US" b="1" dirty="0"/>
              <a:t>(temp); </a:t>
            </a:r>
          </a:p>
          <a:p>
            <a:pPr>
              <a:buNone/>
            </a:pPr>
            <a:endParaRPr lang="en-US" dirty="0"/>
          </a:p>
        </p:txBody>
      </p:sp>
    </p:spTree>
    <p:extLst>
      <p:ext uri="{BB962C8B-B14F-4D97-AF65-F5344CB8AC3E}">
        <p14:creationId xmlns:p14="http://schemas.microsoft.com/office/powerpoint/2010/main" val="359929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1652-CCBA-E4C5-1C2E-6D9E7577CC98}"/>
              </a:ext>
            </a:extLst>
          </p:cNvPr>
          <p:cNvSpPr>
            <a:spLocks noGrp="1"/>
          </p:cNvSpPr>
          <p:nvPr>
            <p:ph type="title"/>
          </p:nvPr>
        </p:nvSpPr>
        <p:spPr>
          <a:xfrm>
            <a:off x="172640" y="273845"/>
            <a:ext cx="9144000" cy="1263649"/>
          </a:xfrm>
        </p:spPr>
        <p:txBody>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05FC08AC-26FF-0793-CE76-D98C814BED7C}"/>
              </a:ext>
            </a:extLst>
          </p:cNvPr>
          <p:cNvSpPr>
            <a:spLocks noGrp="1"/>
          </p:cNvSpPr>
          <p:nvPr>
            <p:ph idx="1"/>
          </p:nvPr>
        </p:nvSpPr>
        <p:spPr>
          <a:xfrm>
            <a:off x="428626" y="2000251"/>
            <a:ext cx="11001375" cy="4036218"/>
          </a:xfrm>
        </p:spPr>
        <p:txBody>
          <a:bodyPr/>
          <a:lstStyle/>
          <a:p>
            <a:pPr>
              <a:buNone/>
            </a:pPr>
            <a:r>
              <a:rPr lang="en-US" b="1" dirty="0"/>
              <a:t>temperature value</a:t>
            </a:r>
          </a:p>
          <a:p>
            <a:pPr>
              <a:buNone/>
            </a:pPr>
            <a:r>
              <a:rPr lang="en-US" b="1" dirty="0"/>
              <a:t>   </a:t>
            </a:r>
            <a:r>
              <a:rPr lang="en-US" b="1" dirty="0" err="1"/>
              <a:t>Serial.print</a:t>
            </a:r>
            <a:r>
              <a:rPr lang="en-US" b="1" dirty="0"/>
              <a:t>("*C");  </a:t>
            </a:r>
          </a:p>
          <a:p>
            <a:pPr>
              <a:buNone/>
            </a:pPr>
            <a:r>
              <a:rPr lang="en-US" b="1" dirty="0"/>
              <a:t> </a:t>
            </a:r>
            <a:r>
              <a:rPr lang="en-US" b="1" dirty="0" err="1"/>
              <a:t>Serial.println</a:t>
            </a:r>
            <a:r>
              <a:rPr lang="en-US" b="1" dirty="0"/>
              <a:t>();   </a:t>
            </a:r>
          </a:p>
          <a:p>
            <a:pPr>
              <a:buNone/>
            </a:pPr>
            <a:r>
              <a:rPr lang="en-US" b="1" dirty="0"/>
              <a:t>delay(1000); </a:t>
            </a:r>
          </a:p>
        </p:txBody>
      </p:sp>
    </p:spTree>
    <p:extLst>
      <p:ext uri="{BB962C8B-B14F-4D97-AF65-F5344CB8AC3E}">
        <p14:creationId xmlns:p14="http://schemas.microsoft.com/office/powerpoint/2010/main" val="302807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F2BE-1FC7-D367-B34F-5D5D59C45BB4}"/>
              </a:ext>
            </a:extLst>
          </p:cNvPr>
          <p:cNvSpPr>
            <a:spLocks noGrp="1"/>
          </p:cNvSpPr>
          <p:nvPr>
            <p:ph type="title"/>
          </p:nvPr>
        </p:nvSpPr>
        <p:spPr>
          <a:xfrm>
            <a:off x="226218" y="273845"/>
            <a:ext cx="11203783" cy="815579"/>
          </a:xfrm>
        </p:spPr>
        <p:txBody>
          <a:bodyPr/>
          <a:lstStyle/>
          <a:p>
            <a:r>
              <a:rPr lang="en-IN" b="1" dirty="0"/>
              <a:t>C program of environmental monitoring</a:t>
            </a:r>
            <a:endParaRPr lang="en-US" b="1" dirty="0"/>
          </a:p>
        </p:txBody>
      </p:sp>
      <p:sp>
        <p:nvSpPr>
          <p:cNvPr id="3" name="Content Placeholder 2">
            <a:extLst>
              <a:ext uri="{FF2B5EF4-FFF2-40B4-BE49-F238E27FC236}">
                <a16:creationId xmlns:a16="http://schemas.microsoft.com/office/drawing/2014/main" id="{9004B16C-B955-4A04-6697-B5B1F4CA3EBD}"/>
              </a:ext>
            </a:extLst>
          </p:cNvPr>
          <p:cNvSpPr>
            <a:spLocks noGrp="1"/>
          </p:cNvSpPr>
          <p:nvPr>
            <p:ph idx="1"/>
          </p:nvPr>
        </p:nvSpPr>
        <p:spPr>
          <a:xfrm>
            <a:off x="464345" y="1089423"/>
            <a:ext cx="11203783" cy="5339952"/>
          </a:xfrm>
        </p:spPr>
        <p:txBody>
          <a:bodyPr>
            <a:normAutofit fontScale="92500" lnSpcReduction="10000"/>
          </a:bodyPr>
          <a:lstStyle/>
          <a:p>
            <a:pPr>
              <a:buNone/>
            </a:pPr>
            <a:r>
              <a:rPr lang="en-US" dirty="0"/>
              <a:t>#include &lt;</a:t>
            </a:r>
            <a:r>
              <a:rPr lang="en-US" dirty="0" err="1"/>
              <a:t>DHT.h</a:t>
            </a:r>
            <a:r>
              <a:rPr lang="en-US" dirty="0"/>
              <a:t>&gt;</a:t>
            </a:r>
          </a:p>
          <a:p>
            <a:pPr>
              <a:buNone/>
            </a:pPr>
            <a:r>
              <a:rPr lang="en-US" dirty="0"/>
              <a:t>#define DHTPIN 4  </a:t>
            </a:r>
          </a:p>
          <a:p>
            <a:pPr>
              <a:buNone/>
            </a:pPr>
            <a:r>
              <a:rPr lang="en-US" dirty="0"/>
              <a:t>#define DHTTYPE DHT22      </a:t>
            </a:r>
          </a:p>
          <a:p>
            <a:pPr>
              <a:buNone/>
            </a:pPr>
            <a:r>
              <a:rPr lang="en-US" dirty="0"/>
              <a:t>DHT </a:t>
            </a:r>
            <a:r>
              <a:rPr lang="en-US" dirty="0" err="1"/>
              <a:t>dht</a:t>
            </a:r>
            <a:r>
              <a:rPr lang="en-US" dirty="0"/>
              <a:t>(DHTPIN, DHTTYPE);</a:t>
            </a:r>
          </a:p>
          <a:p>
            <a:pPr>
              <a:buNone/>
            </a:pPr>
            <a:r>
              <a:rPr lang="en-US" dirty="0"/>
              <a:t>void setup() {</a:t>
            </a:r>
          </a:p>
          <a:p>
            <a:pPr>
              <a:buNone/>
            </a:pPr>
            <a:r>
              <a:rPr lang="en-US" dirty="0"/>
              <a:t>  </a:t>
            </a:r>
            <a:r>
              <a:rPr lang="en-US" dirty="0" err="1"/>
              <a:t>Serial.begin</a:t>
            </a:r>
            <a:r>
              <a:rPr lang="en-US" dirty="0"/>
              <a:t>(115200); </a:t>
            </a:r>
          </a:p>
          <a:p>
            <a:pPr>
              <a:buNone/>
            </a:pPr>
            <a:r>
              <a:rPr lang="en-US" dirty="0"/>
              <a:t> </a:t>
            </a:r>
            <a:r>
              <a:rPr lang="en-US" dirty="0" err="1"/>
              <a:t>dht.begin</a:t>
            </a:r>
            <a:r>
              <a:rPr lang="en-US" dirty="0"/>
              <a:t>();</a:t>
            </a:r>
          </a:p>
          <a:p>
            <a:pPr>
              <a:buNone/>
            </a:pPr>
            <a:r>
              <a:rPr lang="en-US" dirty="0"/>
              <a:t>}</a:t>
            </a:r>
          </a:p>
          <a:p>
            <a:pPr>
              <a:buNone/>
            </a:pPr>
            <a:r>
              <a:rPr lang="en-US" dirty="0"/>
              <a:t>void loop() { </a:t>
            </a:r>
          </a:p>
          <a:p>
            <a:pPr>
              <a:buNone/>
            </a:pPr>
            <a:r>
              <a:rPr lang="en-US" dirty="0"/>
              <a:t> delay(2000);</a:t>
            </a:r>
          </a:p>
          <a:p>
            <a:endParaRPr lang="en-US" dirty="0"/>
          </a:p>
        </p:txBody>
      </p:sp>
    </p:spTree>
    <p:extLst>
      <p:ext uri="{BB962C8B-B14F-4D97-AF65-F5344CB8AC3E}">
        <p14:creationId xmlns:p14="http://schemas.microsoft.com/office/powerpoint/2010/main" val="407992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75D6-9A86-9BC6-9554-825336B5BAC1}"/>
              </a:ext>
            </a:extLst>
          </p:cNvPr>
          <p:cNvSpPr>
            <a:spLocks noGrp="1"/>
          </p:cNvSpPr>
          <p:nvPr>
            <p:ph type="title"/>
          </p:nvPr>
        </p:nvSpPr>
        <p:spPr>
          <a:xfrm>
            <a:off x="208359" y="130177"/>
            <a:ext cx="9144000" cy="155575"/>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3EF0C135-00B8-A576-FA16-E8AE9B6C29D0}"/>
              </a:ext>
            </a:extLst>
          </p:cNvPr>
          <p:cNvSpPr>
            <a:spLocks noGrp="1"/>
          </p:cNvSpPr>
          <p:nvPr>
            <p:ph idx="1"/>
          </p:nvPr>
        </p:nvSpPr>
        <p:spPr>
          <a:xfrm>
            <a:off x="339329" y="207962"/>
            <a:ext cx="11054953" cy="6775054"/>
          </a:xfrm>
        </p:spPr>
        <p:txBody>
          <a:bodyPr>
            <a:normAutofit fontScale="92500" lnSpcReduction="10000"/>
          </a:bodyPr>
          <a:lstStyle/>
          <a:p>
            <a:pPr>
              <a:buNone/>
            </a:pPr>
            <a:r>
              <a:rPr lang="en-US" dirty="0"/>
              <a:t> float temperature = </a:t>
            </a:r>
            <a:r>
              <a:rPr lang="en-US" dirty="0" err="1"/>
              <a:t>dht.readTemperature</a:t>
            </a:r>
            <a:r>
              <a:rPr lang="en-US" dirty="0"/>
              <a:t>(); </a:t>
            </a:r>
          </a:p>
          <a:p>
            <a:pPr>
              <a:buNone/>
            </a:pPr>
            <a:r>
              <a:rPr lang="en-US" dirty="0"/>
              <a:t>float humidity = </a:t>
            </a:r>
            <a:r>
              <a:rPr lang="en-US" dirty="0" err="1"/>
              <a:t>dht.readHumidity</a:t>
            </a:r>
            <a:r>
              <a:rPr lang="en-US" dirty="0"/>
              <a:t>();</a:t>
            </a:r>
          </a:p>
          <a:p>
            <a:pPr>
              <a:buNone/>
            </a:pPr>
            <a:r>
              <a:rPr lang="en-US" dirty="0"/>
              <a:t>("40 %");  }}</a:t>
            </a:r>
            <a:endParaRPr lang="en-IN" dirty="0"/>
          </a:p>
          <a:p>
            <a:pPr>
              <a:buNone/>
            </a:pPr>
            <a:r>
              <a:rPr lang="en-US" dirty="0"/>
              <a:t>if (</a:t>
            </a:r>
            <a:r>
              <a:rPr lang="en-US" dirty="0" err="1"/>
              <a:t>isnan</a:t>
            </a:r>
            <a:r>
              <a:rPr lang="en-US" dirty="0"/>
              <a:t>(temperature) || </a:t>
            </a:r>
            <a:r>
              <a:rPr lang="en-US" dirty="0" err="1"/>
              <a:t>isnan</a:t>
            </a:r>
            <a:r>
              <a:rPr lang="en-US" dirty="0"/>
              <a:t>(humidity)) {   </a:t>
            </a:r>
          </a:p>
          <a:p>
            <a:pPr>
              <a:buNone/>
            </a:pPr>
            <a:r>
              <a:rPr lang="en-US" dirty="0" err="1"/>
              <a:t>Serial.println</a:t>
            </a:r>
            <a:r>
              <a:rPr lang="en-US" dirty="0"/>
              <a:t>("Failed to read from DHT sensor!");  </a:t>
            </a:r>
          </a:p>
          <a:p>
            <a:pPr>
              <a:buNone/>
            </a:pPr>
            <a:r>
              <a:rPr lang="en-US" dirty="0"/>
              <a:t>} else {  </a:t>
            </a:r>
          </a:p>
          <a:p>
            <a:pPr>
              <a:buNone/>
            </a:pPr>
            <a:r>
              <a:rPr lang="en-US" dirty="0"/>
              <a:t>  </a:t>
            </a:r>
            <a:r>
              <a:rPr lang="en-US" dirty="0" err="1"/>
              <a:t>Serial.print</a:t>
            </a:r>
            <a:r>
              <a:rPr lang="en-US" dirty="0"/>
              <a:t>("Temperature: "); </a:t>
            </a:r>
          </a:p>
          <a:p>
            <a:pPr>
              <a:buNone/>
            </a:pPr>
            <a:r>
              <a:rPr lang="en-US" dirty="0"/>
              <a:t>   </a:t>
            </a:r>
            <a:r>
              <a:rPr lang="en-US" dirty="0" err="1"/>
              <a:t>Serial.print</a:t>
            </a:r>
            <a:r>
              <a:rPr lang="en-US" dirty="0"/>
              <a:t>(temperature);  </a:t>
            </a:r>
          </a:p>
          <a:p>
            <a:pPr>
              <a:buNone/>
            </a:pPr>
            <a:r>
              <a:rPr lang="en-US" dirty="0"/>
              <a:t>  </a:t>
            </a:r>
            <a:r>
              <a:rPr lang="en-US" dirty="0" err="1"/>
              <a:t>Serial.println</a:t>
            </a:r>
            <a:r>
              <a:rPr lang="en-US" dirty="0"/>
              <a:t>(" 24°C"); </a:t>
            </a:r>
          </a:p>
          <a:p>
            <a:pPr>
              <a:buNone/>
            </a:pPr>
            <a:r>
              <a:rPr lang="en-US" dirty="0"/>
              <a:t>   </a:t>
            </a:r>
            <a:r>
              <a:rPr lang="en-US" dirty="0" err="1"/>
              <a:t>Serial.print</a:t>
            </a:r>
            <a:r>
              <a:rPr lang="en-US" dirty="0"/>
              <a:t>("Humidity: ");   </a:t>
            </a:r>
          </a:p>
          <a:p>
            <a:pPr>
              <a:buNone/>
            </a:pPr>
            <a:r>
              <a:rPr lang="en-US" dirty="0"/>
              <a:t> </a:t>
            </a:r>
            <a:r>
              <a:rPr lang="en-US" dirty="0" err="1"/>
              <a:t>Serial.print</a:t>
            </a:r>
            <a:r>
              <a:rPr lang="en-US" dirty="0"/>
              <a:t>(humidity);  </a:t>
            </a:r>
          </a:p>
          <a:p>
            <a:pPr>
              <a:buNone/>
            </a:pPr>
            <a:r>
              <a:rPr lang="en-US" dirty="0"/>
              <a:t>  </a:t>
            </a:r>
            <a:r>
              <a:rPr lang="en-US" dirty="0" err="1"/>
              <a:t>Serial.println</a:t>
            </a:r>
            <a:r>
              <a:rPr lang="en-US" dirty="0"/>
              <a:t>(“40 %”) ;</a:t>
            </a:r>
          </a:p>
          <a:p>
            <a:pPr>
              <a:buNone/>
            </a:pPr>
            <a:r>
              <a:rPr lang="en-US" dirty="0"/>
              <a:t>}</a:t>
            </a:r>
          </a:p>
        </p:txBody>
      </p:sp>
    </p:spTree>
    <p:extLst>
      <p:ext uri="{BB962C8B-B14F-4D97-AF65-F5344CB8AC3E}">
        <p14:creationId xmlns:p14="http://schemas.microsoft.com/office/powerpoint/2010/main" val="3052272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46E-FD69-010F-7F36-17D6CF940FB3}"/>
              </a:ext>
            </a:extLst>
          </p:cNvPr>
          <p:cNvSpPr>
            <a:spLocks noGrp="1"/>
          </p:cNvSpPr>
          <p:nvPr>
            <p:ph type="title"/>
          </p:nvPr>
        </p:nvSpPr>
        <p:spPr>
          <a:xfrm>
            <a:off x="333375" y="130175"/>
            <a:ext cx="9917907" cy="631825"/>
          </a:xfrm>
        </p:spPr>
        <p:txBody>
          <a:bodyPr>
            <a:normAutofit fontScale="90000"/>
          </a:bodyPr>
          <a:lstStyle/>
          <a:p>
            <a:r>
              <a:rPr lang="en-IN" b="1" dirty="0"/>
              <a:t>Python program</a:t>
            </a:r>
            <a:endParaRPr lang="en-US" b="1" dirty="0"/>
          </a:p>
        </p:txBody>
      </p:sp>
      <p:sp>
        <p:nvSpPr>
          <p:cNvPr id="3" name="Content Placeholder 2">
            <a:extLst>
              <a:ext uri="{FF2B5EF4-FFF2-40B4-BE49-F238E27FC236}">
                <a16:creationId xmlns:a16="http://schemas.microsoft.com/office/drawing/2014/main" id="{35CEAAC2-A288-551D-5FAF-6F4AE3A5B32D}"/>
              </a:ext>
            </a:extLst>
          </p:cNvPr>
          <p:cNvSpPr>
            <a:spLocks noGrp="1"/>
          </p:cNvSpPr>
          <p:nvPr>
            <p:ph idx="1"/>
          </p:nvPr>
        </p:nvSpPr>
        <p:spPr>
          <a:xfrm>
            <a:off x="458391" y="892177"/>
            <a:ext cx="11525251" cy="5965825"/>
          </a:xfrm>
        </p:spPr>
        <p:txBody>
          <a:bodyPr/>
          <a:lstStyle/>
          <a:p>
            <a:pPr>
              <a:buNone/>
            </a:pPr>
            <a:r>
              <a:rPr lang="en-US" b="1" dirty="0"/>
              <a:t>#include &lt;</a:t>
            </a:r>
            <a:r>
              <a:rPr lang="en-US" b="1" dirty="0" err="1"/>
              <a:t>stdio.h</a:t>
            </a:r>
            <a:r>
              <a:rPr lang="en-US" b="1" dirty="0"/>
              <a:t>&gt;</a:t>
            </a:r>
          </a:p>
          <a:p>
            <a:pPr>
              <a:buNone/>
            </a:pPr>
            <a:r>
              <a:rPr lang="en-US" b="1" dirty="0"/>
              <a:t>#include &lt;</a:t>
            </a:r>
            <a:r>
              <a:rPr lang="en-US" b="1" dirty="0" err="1"/>
              <a:t>stdlib.h</a:t>
            </a:r>
            <a:r>
              <a:rPr lang="en-US" b="1" dirty="0"/>
              <a:t>&gt;</a:t>
            </a:r>
          </a:p>
          <a:p>
            <a:pPr>
              <a:buNone/>
            </a:pPr>
            <a:r>
              <a:rPr lang="en-US" b="1" dirty="0"/>
              <a:t>#include &lt;</a:t>
            </a:r>
            <a:r>
              <a:rPr lang="en-US" b="1" dirty="0" err="1"/>
              <a:t>time.h</a:t>
            </a:r>
            <a:r>
              <a:rPr lang="en-US" b="1" dirty="0"/>
              <a:t>&gt;</a:t>
            </a:r>
          </a:p>
          <a:p>
            <a:pPr>
              <a:buNone/>
            </a:pPr>
            <a:r>
              <a:rPr lang="en-US" b="1" dirty="0"/>
              <a:t>double </a:t>
            </a:r>
            <a:r>
              <a:rPr lang="en-US" b="1" dirty="0" err="1"/>
              <a:t>readEnvironmentalData</a:t>
            </a:r>
            <a:r>
              <a:rPr lang="en-US" b="1" dirty="0"/>
              <a:t>() {</a:t>
            </a:r>
            <a:endParaRPr lang="en-IN" b="1" dirty="0"/>
          </a:p>
          <a:p>
            <a:pPr>
              <a:buNone/>
            </a:pPr>
            <a:r>
              <a:rPr lang="en-US" b="1" dirty="0"/>
              <a:t>  return 25.5;</a:t>
            </a:r>
          </a:p>
          <a:p>
            <a:pPr>
              <a:buNone/>
            </a:pPr>
            <a:r>
              <a:rPr lang="en-US" b="1" dirty="0"/>
              <a:t>}</a:t>
            </a:r>
          </a:p>
          <a:p>
            <a:pPr>
              <a:buNone/>
            </a:pPr>
            <a:r>
              <a:rPr lang="en-US" b="1" dirty="0" err="1"/>
              <a:t>int</a:t>
            </a:r>
            <a:r>
              <a:rPr lang="en-US" b="1" dirty="0"/>
              <a:t> main() {</a:t>
            </a:r>
          </a:p>
          <a:p>
            <a:pPr>
              <a:buNone/>
            </a:pPr>
            <a:r>
              <a:rPr lang="en-US" b="1" dirty="0"/>
              <a:t>    FILE *file;</a:t>
            </a:r>
          </a:p>
          <a:p>
            <a:pPr>
              <a:buNone/>
            </a:pPr>
            <a:r>
              <a:rPr lang="en-US" b="1" dirty="0"/>
              <a:t>    char filename[] = “</a:t>
            </a:r>
            <a:r>
              <a:rPr lang="en-US" b="1" dirty="0" err="1"/>
              <a:t>environmental_data.log</a:t>
            </a:r>
            <a:r>
              <a:rPr lang="en-US" b="1" dirty="0"/>
              <a:t>”;</a:t>
            </a:r>
          </a:p>
          <a:p>
            <a:pPr>
              <a:buNone/>
            </a:pPr>
            <a:r>
              <a:rPr lang="en-US" b="1" dirty="0"/>
              <a:t>    file = </a:t>
            </a:r>
            <a:r>
              <a:rPr lang="en-US" b="1" dirty="0" err="1"/>
              <a:t>fopen</a:t>
            </a:r>
            <a:r>
              <a:rPr lang="en-US" b="1" dirty="0"/>
              <a:t>(filename, “a”);</a:t>
            </a:r>
          </a:p>
        </p:txBody>
      </p:sp>
    </p:spTree>
    <p:extLst>
      <p:ext uri="{BB962C8B-B14F-4D97-AF65-F5344CB8AC3E}">
        <p14:creationId xmlns:p14="http://schemas.microsoft.com/office/powerpoint/2010/main" val="226673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C0C3-090A-2648-BD48-4024E68DC8C0}"/>
              </a:ext>
            </a:extLst>
          </p:cNvPr>
          <p:cNvSpPr>
            <a:spLocks noGrp="1"/>
          </p:cNvSpPr>
          <p:nvPr>
            <p:ph type="title"/>
          </p:nvPr>
        </p:nvSpPr>
        <p:spPr>
          <a:xfrm>
            <a:off x="208359" y="130177"/>
            <a:ext cx="9144000" cy="316309"/>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CC1777CB-C433-CD05-322E-7C2185A7F724}"/>
              </a:ext>
            </a:extLst>
          </p:cNvPr>
          <p:cNvSpPr>
            <a:spLocks noGrp="1"/>
          </p:cNvSpPr>
          <p:nvPr>
            <p:ph idx="1"/>
          </p:nvPr>
        </p:nvSpPr>
        <p:spPr>
          <a:xfrm>
            <a:off x="506017" y="0"/>
            <a:ext cx="11179969" cy="7268766"/>
          </a:xfrm>
        </p:spPr>
        <p:txBody>
          <a:bodyPr>
            <a:normAutofit fontScale="92500" lnSpcReduction="10000"/>
          </a:bodyPr>
          <a:lstStyle/>
          <a:p>
            <a:pPr>
              <a:buNone/>
            </a:pPr>
            <a:r>
              <a:rPr lang="en-US" dirty="0"/>
              <a:t>if (file == NULL) {</a:t>
            </a:r>
          </a:p>
          <a:p>
            <a:pPr>
              <a:buNone/>
            </a:pPr>
            <a:r>
              <a:rPr lang="en-US" dirty="0"/>
              <a:t>        </a:t>
            </a:r>
            <a:r>
              <a:rPr lang="en-US" dirty="0" err="1"/>
              <a:t>printf</a:t>
            </a:r>
            <a:r>
              <a:rPr lang="en-US" dirty="0"/>
              <a:t>(“Error opening the file.\n”);</a:t>
            </a:r>
          </a:p>
          <a:p>
            <a:pPr>
              <a:buNone/>
            </a:pPr>
            <a:r>
              <a:rPr lang="en-US" dirty="0"/>
              <a:t>        return 1;</a:t>
            </a:r>
          </a:p>
          <a:p>
            <a:pPr>
              <a:buNone/>
            </a:pPr>
            <a:r>
              <a:rPr lang="en-US" dirty="0"/>
              <a:t>    }</a:t>
            </a:r>
          </a:p>
          <a:p>
            <a:pPr>
              <a:buNone/>
            </a:pPr>
            <a:r>
              <a:rPr lang="en-US" dirty="0"/>
              <a:t>    </a:t>
            </a:r>
            <a:r>
              <a:rPr lang="en-US" dirty="0" err="1"/>
              <a:t>time_t</a:t>
            </a:r>
            <a:r>
              <a:rPr lang="en-US" dirty="0"/>
              <a:t> </a:t>
            </a:r>
            <a:r>
              <a:rPr lang="en-US" dirty="0" err="1"/>
              <a:t>rawtime</a:t>
            </a:r>
            <a:r>
              <a:rPr lang="en-US" dirty="0"/>
              <a:t>;</a:t>
            </a:r>
          </a:p>
          <a:p>
            <a:pPr>
              <a:buNone/>
            </a:pPr>
            <a:r>
              <a:rPr lang="en-US" dirty="0"/>
              <a:t>    </a:t>
            </a:r>
            <a:r>
              <a:rPr lang="en-US" dirty="0" err="1"/>
              <a:t>struct</a:t>
            </a:r>
            <a:r>
              <a:rPr lang="en-US" dirty="0"/>
              <a:t> tm *</a:t>
            </a:r>
            <a:r>
              <a:rPr lang="en-US" dirty="0" err="1"/>
              <a:t>timeinfo</a:t>
            </a:r>
            <a:r>
              <a:rPr lang="en-US" dirty="0"/>
              <a:t>;</a:t>
            </a:r>
          </a:p>
          <a:p>
            <a:pPr>
              <a:buNone/>
            </a:pPr>
            <a:r>
              <a:rPr lang="en-US" dirty="0"/>
              <a:t>    time(&amp;</a:t>
            </a:r>
            <a:r>
              <a:rPr lang="en-US" dirty="0" err="1"/>
              <a:t>rawtime</a:t>
            </a:r>
            <a:r>
              <a:rPr lang="en-US" dirty="0"/>
              <a:t>);</a:t>
            </a:r>
          </a:p>
          <a:p>
            <a:pPr>
              <a:buNone/>
            </a:pPr>
            <a:r>
              <a:rPr lang="en-US" dirty="0"/>
              <a:t>    </a:t>
            </a:r>
            <a:r>
              <a:rPr lang="en-US" dirty="0" err="1"/>
              <a:t>timeinfo</a:t>
            </a:r>
            <a:r>
              <a:rPr lang="en-US" dirty="0"/>
              <a:t> = </a:t>
            </a:r>
            <a:r>
              <a:rPr lang="en-US" dirty="0" err="1"/>
              <a:t>localtime</a:t>
            </a:r>
            <a:r>
              <a:rPr lang="en-US" dirty="0"/>
              <a:t>(&amp;</a:t>
            </a:r>
            <a:r>
              <a:rPr lang="en-US" dirty="0" err="1"/>
              <a:t>rawtime</a:t>
            </a:r>
            <a:r>
              <a:rPr lang="en-US" dirty="0"/>
              <a:t>);</a:t>
            </a:r>
          </a:p>
          <a:p>
            <a:pPr>
              <a:buNone/>
            </a:pPr>
            <a:r>
              <a:rPr lang="en-US" dirty="0"/>
              <a:t>    double </a:t>
            </a:r>
            <a:r>
              <a:rPr lang="en-US" dirty="0" err="1"/>
              <a:t>environmentalData</a:t>
            </a:r>
            <a:r>
              <a:rPr lang="en-US" dirty="0"/>
              <a:t> = </a:t>
            </a:r>
            <a:r>
              <a:rPr lang="en-US" dirty="0" err="1"/>
              <a:t>readEnvironmentalData</a:t>
            </a:r>
            <a:r>
              <a:rPr lang="en-US" dirty="0"/>
              <a:t>();</a:t>
            </a:r>
          </a:p>
          <a:p>
            <a:pPr>
              <a:buNone/>
            </a:pPr>
            <a:r>
              <a:rPr lang="en-US" dirty="0"/>
              <a:t>    </a:t>
            </a:r>
            <a:r>
              <a:rPr lang="en-US" dirty="0" err="1"/>
              <a:t>fprintf</a:t>
            </a:r>
            <a:r>
              <a:rPr lang="en-US" dirty="0"/>
              <a:t>(file, “Timestamp: %s”, </a:t>
            </a:r>
            <a:r>
              <a:rPr lang="en-US" dirty="0" err="1"/>
              <a:t>asctime</a:t>
            </a:r>
            <a:r>
              <a:rPr lang="en-US" dirty="0"/>
              <a:t>(</a:t>
            </a:r>
            <a:r>
              <a:rPr lang="en-US" dirty="0" err="1"/>
              <a:t>timeinfo</a:t>
            </a:r>
            <a:r>
              <a:rPr lang="en-US" dirty="0"/>
              <a:t>));</a:t>
            </a:r>
          </a:p>
          <a:p>
            <a:pPr>
              <a:buNone/>
            </a:pPr>
            <a:r>
              <a:rPr lang="en-US" dirty="0"/>
              <a:t>    </a:t>
            </a:r>
            <a:r>
              <a:rPr lang="en-US" dirty="0" err="1"/>
              <a:t>fprintf</a:t>
            </a:r>
            <a:r>
              <a:rPr lang="en-US" dirty="0"/>
              <a:t>(file, “Environmental Data: %lf\n”, </a:t>
            </a:r>
            <a:r>
              <a:rPr lang="en-US" dirty="0" err="1"/>
              <a:t>environmentalData</a:t>
            </a:r>
            <a:r>
              <a:rPr lang="en-US" dirty="0"/>
              <a:t>);</a:t>
            </a:r>
          </a:p>
          <a:p>
            <a:pPr>
              <a:buNone/>
            </a:pPr>
            <a:r>
              <a:rPr lang="en-US" dirty="0"/>
              <a:t>    </a:t>
            </a:r>
            <a:r>
              <a:rPr lang="en-US" dirty="0" err="1"/>
              <a:t>fclose</a:t>
            </a:r>
            <a:r>
              <a:rPr lang="en-US" dirty="0"/>
              <a:t>(file);</a:t>
            </a:r>
          </a:p>
          <a:p>
            <a:pPr>
              <a:buNone/>
            </a:pPr>
            <a:r>
              <a:rPr lang="en-US" dirty="0"/>
              <a:t>    return 0;</a:t>
            </a:r>
          </a:p>
          <a:p>
            <a:pPr>
              <a:buNone/>
            </a:pPr>
            <a:r>
              <a:rPr lang="en-US" dirty="0"/>
              <a:t>}</a:t>
            </a:r>
          </a:p>
        </p:txBody>
      </p:sp>
    </p:spTree>
    <p:extLst>
      <p:ext uri="{BB962C8B-B14F-4D97-AF65-F5344CB8AC3E}">
        <p14:creationId xmlns:p14="http://schemas.microsoft.com/office/powerpoint/2010/main" val="63807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9A45-C7A7-71C7-2DBA-136619377F12}"/>
              </a:ext>
            </a:extLst>
          </p:cNvPr>
          <p:cNvSpPr>
            <a:spLocks noGrp="1"/>
          </p:cNvSpPr>
          <p:nvPr>
            <p:ph type="title"/>
          </p:nvPr>
        </p:nvSpPr>
        <p:spPr>
          <a:xfrm>
            <a:off x="458391" y="363141"/>
            <a:ext cx="9144000" cy="1263649"/>
          </a:xfrm>
        </p:spPr>
        <p:txBody>
          <a:bodyPr/>
          <a:lstStyle/>
          <a:p>
            <a:r>
              <a:rPr lang="en-IN" b="1" dirty="0"/>
              <a:t>Introduction</a:t>
            </a:r>
            <a:endParaRPr lang="en-US" b="1" dirty="0"/>
          </a:p>
        </p:txBody>
      </p:sp>
      <p:sp>
        <p:nvSpPr>
          <p:cNvPr id="3" name="Content Placeholder 2">
            <a:extLst>
              <a:ext uri="{FF2B5EF4-FFF2-40B4-BE49-F238E27FC236}">
                <a16:creationId xmlns:a16="http://schemas.microsoft.com/office/drawing/2014/main" id="{DF218119-9F03-B8C2-3B4C-6B893F58A146}"/>
              </a:ext>
            </a:extLst>
          </p:cNvPr>
          <p:cNvSpPr>
            <a:spLocks noGrp="1"/>
          </p:cNvSpPr>
          <p:nvPr>
            <p:ph idx="1"/>
          </p:nvPr>
        </p:nvSpPr>
        <p:spPr>
          <a:xfrm>
            <a:off x="458391" y="1339455"/>
            <a:ext cx="10310813" cy="5518547"/>
          </a:xfrm>
        </p:spPr>
        <p:txBody>
          <a:bodyPr>
            <a:normAutofit fontScale="92500" lnSpcReduction="20000"/>
          </a:bodyPr>
          <a:lstStyle/>
          <a:p>
            <a:pPr algn="just"/>
            <a:r>
              <a:rPr lang="en-US" b="1" dirty="0"/>
              <a:t>Pollution monitoring refers to the quantitative or qualitative measure of the presence, effect, or level of any polluting substance in a defined environment (air, water, or soil). </a:t>
            </a:r>
          </a:p>
          <a:p>
            <a:pPr algn="just"/>
            <a:r>
              <a:rPr lang="en-US" b="1" dirty="0"/>
              <a:t>Environmental monitoring is a tool to assess environmental conditions and trends, support policy development and its implementation, and develop information for reporting to national policymakers, international forums and the public.</a:t>
            </a:r>
            <a:endParaRPr lang="en-IN" b="1" dirty="0"/>
          </a:p>
          <a:p>
            <a:pPr algn="just"/>
            <a:r>
              <a:rPr lang="en-US" b="1" dirty="0"/>
              <a:t>describes the processes and activities that need to take place to characterize and monitor the quality of the environment. Environmental monitoring is used in the preparation of environmental impact assessments, as well as in many circumstances in which human activities carry a risk of harmful effects on the natural environment. </a:t>
            </a:r>
          </a:p>
        </p:txBody>
      </p:sp>
    </p:spTree>
    <p:extLst>
      <p:ext uri="{BB962C8B-B14F-4D97-AF65-F5344CB8AC3E}">
        <p14:creationId xmlns:p14="http://schemas.microsoft.com/office/powerpoint/2010/main" val="2595728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9FF6-74CA-0219-F809-4E65D8F7BCE1}"/>
              </a:ext>
            </a:extLst>
          </p:cNvPr>
          <p:cNvSpPr>
            <a:spLocks noGrp="1"/>
          </p:cNvSpPr>
          <p:nvPr>
            <p:ph type="title"/>
          </p:nvPr>
        </p:nvSpPr>
        <p:spPr>
          <a:xfrm>
            <a:off x="351235" y="264914"/>
            <a:ext cx="9144000" cy="994172"/>
          </a:xfrm>
        </p:spPr>
        <p:txBody>
          <a:bodyPr/>
          <a:lstStyle/>
          <a:p>
            <a:r>
              <a:rPr lang="en-IN" b="1" dirty="0"/>
              <a:t>Simulation of project</a:t>
            </a:r>
            <a:endParaRPr lang="en-US" b="1" dirty="0"/>
          </a:p>
        </p:txBody>
      </p:sp>
      <p:pic>
        <p:nvPicPr>
          <p:cNvPr id="4" name="Picture 4">
            <a:extLst>
              <a:ext uri="{FF2B5EF4-FFF2-40B4-BE49-F238E27FC236}">
                <a16:creationId xmlns:a16="http://schemas.microsoft.com/office/drawing/2014/main" id="{A8A99C79-204F-C30D-A105-829C2C881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3967" y="1258889"/>
            <a:ext cx="2964068" cy="5133975"/>
          </a:xfrm>
        </p:spPr>
      </p:pic>
    </p:spTree>
    <p:extLst>
      <p:ext uri="{BB962C8B-B14F-4D97-AF65-F5344CB8AC3E}">
        <p14:creationId xmlns:p14="http://schemas.microsoft.com/office/powerpoint/2010/main" val="1640501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01D6-51EC-278D-33A5-E20FB7A8AF66}"/>
              </a:ext>
            </a:extLst>
          </p:cNvPr>
          <p:cNvSpPr>
            <a:spLocks noGrp="1"/>
          </p:cNvSpPr>
          <p:nvPr>
            <p:ph type="title"/>
          </p:nvPr>
        </p:nvSpPr>
        <p:spPr>
          <a:xfrm>
            <a:off x="392906" y="232174"/>
            <a:ext cx="11037095" cy="714375"/>
          </a:xfrm>
        </p:spPr>
        <p:txBody>
          <a:bodyPr>
            <a:normAutofit fontScale="90000"/>
          </a:bodyPr>
          <a:lstStyle/>
          <a:p>
            <a:r>
              <a:rPr lang="en-IN" b="1" dirty="0"/>
              <a:t>Works</a:t>
            </a:r>
            <a:endParaRPr lang="en-US" b="1" dirty="0"/>
          </a:p>
        </p:txBody>
      </p:sp>
      <p:sp>
        <p:nvSpPr>
          <p:cNvPr id="3" name="Content Placeholder 2">
            <a:extLst>
              <a:ext uri="{FF2B5EF4-FFF2-40B4-BE49-F238E27FC236}">
                <a16:creationId xmlns:a16="http://schemas.microsoft.com/office/drawing/2014/main" id="{B2AB7E62-0885-8AB7-BE0F-0E82E3AF00BF}"/>
              </a:ext>
            </a:extLst>
          </p:cNvPr>
          <p:cNvSpPr>
            <a:spLocks noGrp="1"/>
          </p:cNvSpPr>
          <p:nvPr>
            <p:ph idx="1"/>
          </p:nvPr>
        </p:nvSpPr>
        <p:spPr>
          <a:xfrm>
            <a:off x="392907" y="1196579"/>
            <a:ext cx="11430000" cy="5107780"/>
          </a:xfrm>
        </p:spPr>
        <p:txBody>
          <a:bodyPr>
            <a:normAutofit fontScale="85000" lnSpcReduction="10000"/>
          </a:bodyPr>
          <a:lstStyle/>
          <a:p>
            <a:pPr algn="just"/>
            <a:r>
              <a:rPr lang="en-US" dirty="0"/>
              <a:t> </a:t>
            </a:r>
            <a:r>
              <a:rPr lang="en-IN" b="1" dirty="0"/>
              <a:t>The ESP32 is a microcontroller that works by executing instructions and processing data. It has a dual-core processor, which means it has two separate processing units that can work simultaneously. This allows for better multitasking and improved performance. The ESP32 also has built-in Wi-Fi and Bluetooth capabilities, making it easy to connect to the internet and communicate with other devices. It’s commonly used in </a:t>
            </a:r>
            <a:r>
              <a:rPr lang="en-IN" b="1" dirty="0" err="1"/>
              <a:t>IoT</a:t>
            </a:r>
            <a:r>
              <a:rPr lang="en-IN" b="1" dirty="0"/>
              <a:t> projects to enable wireless connectivity and control.
To simulate environmental monitoring, you would create a program that collects data from sensors placed in the environment. This data can include temperature, humidity, air quality, and more. The program would periodically read the sensor values and store them for analysis. You can then use this data to monitor and </a:t>
            </a:r>
            <a:r>
              <a:rPr lang="en-IN" b="1" dirty="0" err="1"/>
              <a:t>analyze</a:t>
            </a:r>
            <a:r>
              <a:rPr lang="en-IN" b="1" dirty="0"/>
              <a:t> environmental conditions over time, </a:t>
            </a:r>
            <a:endParaRPr lang="en-US" b="1" dirty="0"/>
          </a:p>
          <a:p>
            <a:endParaRPr lang="en-US" dirty="0"/>
          </a:p>
        </p:txBody>
      </p:sp>
    </p:spTree>
    <p:extLst>
      <p:ext uri="{BB962C8B-B14F-4D97-AF65-F5344CB8AC3E}">
        <p14:creationId xmlns:p14="http://schemas.microsoft.com/office/powerpoint/2010/main" val="350499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6FD0-2324-DAFA-8F99-6ACF4675F3E9}"/>
              </a:ext>
            </a:extLst>
          </p:cNvPr>
          <p:cNvSpPr>
            <a:spLocks noGrp="1"/>
          </p:cNvSpPr>
          <p:nvPr>
            <p:ph type="title"/>
          </p:nvPr>
        </p:nvSpPr>
        <p:spPr>
          <a:xfrm>
            <a:off x="154782" y="2"/>
            <a:ext cx="9596437" cy="761999"/>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1134D20E-4A5C-FD50-ED7D-1968AEB71ED6}"/>
              </a:ext>
            </a:extLst>
          </p:cNvPr>
          <p:cNvSpPr>
            <a:spLocks noGrp="1"/>
          </p:cNvSpPr>
          <p:nvPr>
            <p:ph idx="1"/>
          </p:nvPr>
        </p:nvSpPr>
        <p:spPr>
          <a:xfrm>
            <a:off x="517922" y="762000"/>
            <a:ext cx="10912079" cy="5863829"/>
          </a:xfrm>
        </p:spPr>
        <p:txBody>
          <a:bodyPr/>
          <a:lstStyle/>
          <a:p>
            <a:pPr algn="just"/>
            <a:r>
              <a:rPr lang="en-US" b="1" dirty="0"/>
              <a:t>identify trends, and make informed decisions based on the data collected. It's a great way to gain insights and take proactive measures to maintain a healthy and sustainable environment.</a:t>
            </a:r>
          </a:p>
          <a:p>
            <a:pPr algn="just"/>
            <a:r>
              <a:rPr lang="en-US" b="1" dirty="0"/>
              <a:t>The environmental monitoring system based on wireless sensor network technology is an online monitoring and management support system. Whether the system works normally or not is directly related to the evaluation of monitoring performance and the online diagnosis of equipment working state.</a:t>
            </a:r>
          </a:p>
        </p:txBody>
      </p:sp>
    </p:spTree>
    <p:extLst>
      <p:ext uri="{BB962C8B-B14F-4D97-AF65-F5344CB8AC3E}">
        <p14:creationId xmlns:p14="http://schemas.microsoft.com/office/powerpoint/2010/main" val="217004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88C7-9CC1-2FB2-067C-DBB2653D5EF5}"/>
              </a:ext>
            </a:extLst>
          </p:cNvPr>
          <p:cNvSpPr>
            <a:spLocks noGrp="1"/>
          </p:cNvSpPr>
          <p:nvPr>
            <p:ph type="title"/>
          </p:nvPr>
        </p:nvSpPr>
        <p:spPr>
          <a:xfrm>
            <a:off x="547688" y="0"/>
            <a:ext cx="9114235" cy="1562099"/>
          </a:xfrm>
        </p:spPr>
        <p:txBody>
          <a:bodyPr/>
          <a:lstStyle/>
          <a:p>
            <a:r>
              <a:rPr lang="en-IN" b="1" dirty="0"/>
              <a:t>Flow chart </a:t>
            </a:r>
            <a:endParaRPr lang="en-US" b="1" dirty="0"/>
          </a:p>
        </p:txBody>
      </p:sp>
      <p:pic>
        <p:nvPicPr>
          <p:cNvPr id="4" name="Picture 4">
            <a:extLst>
              <a:ext uri="{FF2B5EF4-FFF2-40B4-BE49-F238E27FC236}">
                <a16:creationId xmlns:a16="http://schemas.microsoft.com/office/drawing/2014/main" id="{5311D001-A3CD-104A-C9B8-8DCD4426C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017" y="1696643"/>
            <a:ext cx="9644063" cy="4399359"/>
          </a:xfrm>
        </p:spPr>
      </p:pic>
    </p:spTree>
    <p:extLst>
      <p:ext uri="{BB962C8B-B14F-4D97-AF65-F5344CB8AC3E}">
        <p14:creationId xmlns:p14="http://schemas.microsoft.com/office/powerpoint/2010/main" val="144619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E0E7-F90B-F5DF-BF06-BFE8A87FFF17}"/>
              </a:ext>
            </a:extLst>
          </p:cNvPr>
          <p:cNvSpPr>
            <a:spLocks noGrp="1"/>
          </p:cNvSpPr>
          <p:nvPr>
            <p:ph type="title"/>
          </p:nvPr>
        </p:nvSpPr>
        <p:spPr>
          <a:xfrm>
            <a:off x="351235" y="130177"/>
            <a:ext cx="9144000" cy="1263649"/>
          </a:xfrm>
        </p:spPr>
        <p:txBody>
          <a:bodyPr/>
          <a:lstStyle/>
          <a:p>
            <a:r>
              <a:rPr lang="en-IN" b="1" dirty="0"/>
              <a:t>Flow graph of working</a:t>
            </a:r>
            <a:endParaRPr lang="en-US" b="1" dirty="0"/>
          </a:p>
        </p:txBody>
      </p:sp>
      <p:pic>
        <p:nvPicPr>
          <p:cNvPr id="4" name="Picture 4">
            <a:extLst>
              <a:ext uri="{FF2B5EF4-FFF2-40B4-BE49-F238E27FC236}">
                <a16:creationId xmlns:a16="http://schemas.microsoft.com/office/drawing/2014/main" id="{5BA9467C-D14B-B33B-D21E-37252C372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237" y="1393824"/>
            <a:ext cx="11257359" cy="5071270"/>
          </a:xfrm>
        </p:spPr>
      </p:pic>
    </p:spTree>
    <p:extLst>
      <p:ext uri="{BB962C8B-B14F-4D97-AF65-F5344CB8AC3E}">
        <p14:creationId xmlns:p14="http://schemas.microsoft.com/office/powerpoint/2010/main" val="279498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6095-AEE9-906A-6A47-5304D991385E}"/>
              </a:ext>
            </a:extLst>
          </p:cNvPr>
          <p:cNvSpPr>
            <a:spLocks noGrp="1"/>
          </p:cNvSpPr>
          <p:nvPr>
            <p:ph type="title"/>
          </p:nvPr>
        </p:nvSpPr>
        <p:spPr>
          <a:xfrm>
            <a:off x="404812" y="2"/>
            <a:ext cx="9144000" cy="933448"/>
          </a:xfrm>
        </p:spPr>
        <p:txBody>
          <a:bodyPr>
            <a:normAutofit/>
          </a:bodyPr>
          <a:lstStyle/>
          <a:p>
            <a:r>
              <a:rPr lang="en-IN" b="1" dirty="0"/>
              <a:t>Firebase console</a:t>
            </a:r>
            <a:endParaRPr lang="en-US" b="1" dirty="0"/>
          </a:p>
        </p:txBody>
      </p:sp>
      <p:pic>
        <p:nvPicPr>
          <p:cNvPr id="4" name="Picture 4">
            <a:extLst>
              <a:ext uri="{FF2B5EF4-FFF2-40B4-BE49-F238E27FC236}">
                <a16:creationId xmlns:a16="http://schemas.microsoft.com/office/drawing/2014/main" id="{6A1236E7-972B-B8E6-7614-68646F37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095" y="1143002"/>
            <a:ext cx="10161984" cy="5227401"/>
          </a:xfrm>
        </p:spPr>
      </p:pic>
    </p:spTree>
    <p:extLst>
      <p:ext uri="{BB962C8B-B14F-4D97-AF65-F5344CB8AC3E}">
        <p14:creationId xmlns:p14="http://schemas.microsoft.com/office/powerpoint/2010/main" val="1876203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3424-90F0-24A3-AA9A-E8A6F791FEEA}"/>
              </a:ext>
            </a:extLst>
          </p:cNvPr>
          <p:cNvSpPr>
            <a:spLocks noGrp="1"/>
          </p:cNvSpPr>
          <p:nvPr>
            <p:ph type="title"/>
          </p:nvPr>
        </p:nvSpPr>
        <p:spPr>
          <a:xfrm flipV="1">
            <a:off x="762000" y="125017"/>
            <a:ext cx="9144000" cy="375046"/>
          </a:xfrm>
        </p:spPr>
        <p:txBody>
          <a:bodyPr>
            <a:normAutofit fontScale="90000"/>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0C2F18CA-056B-C6DF-170A-C8450A192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344" y="500063"/>
            <a:ext cx="10388024" cy="5840412"/>
          </a:xfrm>
        </p:spPr>
      </p:pic>
    </p:spTree>
    <p:extLst>
      <p:ext uri="{BB962C8B-B14F-4D97-AF65-F5344CB8AC3E}">
        <p14:creationId xmlns:p14="http://schemas.microsoft.com/office/powerpoint/2010/main" val="209690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2AAF-DB36-1D9C-B7C9-6F6946737D7B}"/>
              </a:ext>
            </a:extLst>
          </p:cNvPr>
          <p:cNvSpPr>
            <a:spLocks noGrp="1"/>
          </p:cNvSpPr>
          <p:nvPr>
            <p:ph type="title"/>
          </p:nvPr>
        </p:nvSpPr>
        <p:spPr>
          <a:xfrm flipV="1">
            <a:off x="208360" y="142878"/>
            <a:ext cx="9144000" cy="113109"/>
          </a:xfrm>
        </p:spPr>
        <p:txBody>
          <a:bodyPr>
            <a:normAutofit fontScale="90000"/>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AA6D19E2-A75E-C350-B11E-874D27C2D2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1" y="517524"/>
            <a:ext cx="11144249" cy="5947997"/>
          </a:xfrm>
        </p:spPr>
      </p:pic>
    </p:spTree>
    <p:extLst>
      <p:ext uri="{BB962C8B-B14F-4D97-AF65-F5344CB8AC3E}">
        <p14:creationId xmlns:p14="http://schemas.microsoft.com/office/powerpoint/2010/main" val="261768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291F-57CC-0589-6547-0C5EDA7EDDDA}"/>
              </a:ext>
            </a:extLst>
          </p:cNvPr>
          <p:cNvSpPr>
            <a:spLocks noGrp="1"/>
          </p:cNvSpPr>
          <p:nvPr>
            <p:ph type="title"/>
          </p:nvPr>
        </p:nvSpPr>
        <p:spPr/>
        <p:txBody>
          <a:bodyPr/>
          <a:lstStyle/>
          <a:p>
            <a:r>
              <a:rPr lang="en-IN" dirty="0">
                <a:solidFill>
                  <a:schemeClr val="bg1"/>
                </a:solidFill>
              </a:rPr>
              <a:t>....</a:t>
            </a:r>
            <a:r>
              <a:rPr lang="en-IN" dirty="0"/>
              <a:t> </a:t>
            </a:r>
            <a:endParaRPr lang="en-US" dirty="0"/>
          </a:p>
        </p:txBody>
      </p:sp>
      <p:pic>
        <p:nvPicPr>
          <p:cNvPr id="4" name="Picture 4">
            <a:extLst>
              <a:ext uri="{FF2B5EF4-FFF2-40B4-BE49-F238E27FC236}">
                <a16:creationId xmlns:a16="http://schemas.microsoft.com/office/drawing/2014/main" id="{83EE01F4-A1C7-E96B-B838-1E41C5DD8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26" y="465138"/>
            <a:ext cx="11020511" cy="6196012"/>
          </a:xfrm>
        </p:spPr>
      </p:pic>
    </p:spTree>
    <p:extLst>
      <p:ext uri="{BB962C8B-B14F-4D97-AF65-F5344CB8AC3E}">
        <p14:creationId xmlns:p14="http://schemas.microsoft.com/office/powerpoint/2010/main" val="4271223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C259-9781-A8E8-4004-733269DC3ECC}"/>
              </a:ext>
            </a:extLst>
          </p:cNvPr>
          <p:cNvSpPr>
            <a:spLocks noGrp="1"/>
          </p:cNvSpPr>
          <p:nvPr>
            <p:ph type="title"/>
          </p:nvPr>
        </p:nvSpPr>
        <p:spPr>
          <a:xfrm>
            <a:off x="297656" y="130177"/>
            <a:ext cx="9144000" cy="1066403"/>
          </a:xfrm>
        </p:spPr>
        <p:txBody>
          <a:bodyPr/>
          <a:lstStyle/>
          <a:p>
            <a:r>
              <a:rPr lang="en-IN" b="1" dirty="0"/>
              <a:t>Steps of firebase</a:t>
            </a:r>
            <a:endParaRPr lang="en-US" b="1" dirty="0"/>
          </a:p>
        </p:txBody>
      </p:sp>
      <p:sp>
        <p:nvSpPr>
          <p:cNvPr id="3" name="Content Placeholder 2">
            <a:extLst>
              <a:ext uri="{FF2B5EF4-FFF2-40B4-BE49-F238E27FC236}">
                <a16:creationId xmlns:a16="http://schemas.microsoft.com/office/drawing/2014/main" id="{424306EA-68AB-28C0-7E29-B1D958240A1E}"/>
              </a:ext>
            </a:extLst>
          </p:cNvPr>
          <p:cNvSpPr>
            <a:spLocks noGrp="1"/>
          </p:cNvSpPr>
          <p:nvPr>
            <p:ph idx="1"/>
          </p:nvPr>
        </p:nvSpPr>
        <p:spPr>
          <a:xfrm>
            <a:off x="446485" y="1196579"/>
            <a:ext cx="11430000" cy="5000625"/>
          </a:xfrm>
        </p:spPr>
        <p:txBody>
          <a:bodyPr/>
          <a:lstStyle/>
          <a:p>
            <a:pPr marL="514350" indent="-514350">
              <a:buFont typeface="+mj-lt"/>
              <a:buAutoNum type="arabicPeriod"/>
            </a:pPr>
            <a:r>
              <a:rPr lang="en-IN" dirty="0"/>
              <a:t>Search firebase console in any search engine</a:t>
            </a:r>
          </a:p>
          <a:p>
            <a:pPr marL="514350" indent="-514350">
              <a:buFont typeface="+mj-lt"/>
              <a:buAutoNum type="arabicPeriod"/>
            </a:pPr>
            <a:r>
              <a:rPr lang="en-IN" dirty="0"/>
              <a:t>Then tap firebase console</a:t>
            </a:r>
          </a:p>
          <a:p>
            <a:pPr marL="514350" indent="-514350">
              <a:buFont typeface="+mj-lt"/>
              <a:buAutoNum type="arabicPeriod"/>
            </a:pPr>
            <a:r>
              <a:rPr lang="en-IN" dirty="0"/>
              <a:t>Then add new project</a:t>
            </a:r>
          </a:p>
          <a:p>
            <a:pPr marL="514350" indent="-514350">
              <a:buFont typeface="+mj-lt"/>
              <a:buAutoNum type="arabicPeriod"/>
            </a:pPr>
            <a:r>
              <a:rPr lang="en-IN" dirty="0"/>
              <a:t>Then click your project</a:t>
            </a:r>
          </a:p>
          <a:p>
            <a:pPr marL="514350" indent="-514350">
              <a:buFont typeface="+mj-lt"/>
              <a:buAutoNum type="arabicPeriod"/>
            </a:pPr>
            <a:r>
              <a:rPr lang="en-IN" dirty="0"/>
              <a:t>Then click </a:t>
            </a:r>
            <a:r>
              <a:rPr lang="en-IN" dirty="0" err="1"/>
              <a:t>realtime</a:t>
            </a:r>
            <a:r>
              <a:rPr lang="en-IN" dirty="0"/>
              <a:t> database</a:t>
            </a:r>
          </a:p>
          <a:p>
            <a:pPr marL="514350" indent="-514350">
              <a:buFont typeface="+mj-lt"/>
              <a:buAutoNum type="arabicPeriod"/>
            </a:pPr>
            <a:r>
              <a:rPr lang="en-IN" dirty="0"/>
              <a:t>Then select database location</a:t>
            </a:r>
          </a:p>
          <a:p>
            <a:pPr marL="514350" indent="-514350">
              <a:buFont typeface="+mj-lt"/>
              <a:buAutoNum type="arabicPeriod"/>
            </a:pPr>
            <a:r>
              <a:rPr lang="en-IN" dirty="0"/>
              <a:t>Then enter your </a:t>
            </a:r>
            <a:r>
              <a:rPr lang="en-IN" dirty="0" err="1"/>
              <a:t>wokwi</a:t>
            </a:r>
            <a:r>
              <a:rPr lang="en-IN" dirty="0"/>
              <a:t> coding</a:t>
            </a:r>
          </a:p>
          <a:p>
            <a:pPr marL="514350" indent="-514350">
              <a:buFont typeface="+mj-lt"/>
              <a:buAutoNum type="arabicPeriod"/>
            </a:pPr>
            <a:r>
              <a:rPr lang="en-IN" dirty="0"/>
              <a:t>Then run the program</a:t>
            </a:r>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US" dirty="0"/>
          </a:p>
        </p:txBody>
      </p:sp>
    </p:spTree>
    <p:extLst>
      <p:ext uri="{BB962C8B-B14F-4D97-AF65-F5344CB8AC3E}">
        <p14:creationId xmlns:p14="http://schemas.microsoft.com/office/powerpoint/2010/main" val="192945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C72B-5506-443F-0E5B-D6C42B4DAF19}"/>
              </a:ext>
            </a:extLst>
          </p:cNvPr>
          <p:cNvSpPr>
            <a:spLocks noGrp="1"/>
          </p:cNvSpPr>
          <p:nvPr>
            <p:ph type="title"/>
          </p:nvPr>
        </p:nvSpPr>
        <p:spPr>
          <a:xfrm>
            <a:off x="172641" y="130175"/>
            <a:ext cx="8935640" cy="631825"/>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BCBE326C-42FB-5D9B-A47F-26B2EF372E48}"/>
              </a:ext>
            </a:extLst>
          </p:cNvPr>
          <p:cNvSpPr>
            <a:spLocks noGrp="1"/>
          </p:cNvSpPr>
          <p:nvPr>
            <p:ph idx="1"/>
          </p:nvPr>
        </p:nvSpPr>
        <p:spPr>
          <a:xfrm>
            <a:off x="172642" y="1000127"/>
            <a:ext cx="11257359" cy="5095875"/>
          </a:xfrm>
        </p:spPr>
        <p:txBody>
          <a:bodyPr>
            <a:normAutofit fontScale="92500"/>
          </a:bodyPr>
          <a:lstStyle/>
          <a:p>
            <a:pPr algn="just"/>
            <a:r>
              <a:rPr lang="en-US" b="1" dirty="0"/>
              <a:t>All monitoring strategies and programs have reasons and justifications which are often designed to establish the current status of an environment or to establish trends in environmental parameters. In all cases, the results of monitoring will be reviewed, analyzed statistically, and published. The design of a monitoring program must therefore have regard to the final use of the data before monitoring starts.</a:t>
            </a:r>
          </a:p>
          <a:p>
            <a:pPr algn="just"/>
            <a:endParaRPr lang="en-US" b="1" dirty="0"/>
          </a:p>
          <a:p>
            <a:pPr algn="just"/>
            <a:r>
              <a:rPr lang="en-US" b="1" dirty="0"/>
              <a:t>Environmental monitoring includes monitoring of air quality, soils and water quality.</a:t>
            </a:r>
          </a:p>
        </p:txBody>
      </p:sp>
    </p:spTree>
    <p:extLst>
      <p:ext uri="{BB962C8B-B14F-4D97-AF65-F5344CB8AC3E}">
        <p14:creationId xmlns:p14="http://schemas.microsoft.com/office/powerpoint/2010/main" val="2096545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851F-33D4-515F-A004-63FCE5B5ED63}"/>
              </a:ext>
            </a:extLst>
          </p:cNvPr>
          <p:cNvSpPr>
            <a:spLocks noGrp="1"/>
          </p:cNvSpPr>
          <p:nvPr>
            <p:ph type="title"/>
          </p:nvPr>
        </p:nvSpPr>
        <p:spPr>
          <a:xfrm>
            <a:off x="422672" y="375047"/>
            <a:ext cx="9144000" cy="773906"/>
          </a:xfrm>
        </p:spPr>
        <p:txBody>
          <a:bodyPr/>
          <a:lstStyle/>
          <a:p>
            <a:r>
              <a:rPr lang="en-IN" b="1" dirty="0"/>
              <a:t>Related work</a:t>
            </a:r>
            <a:endParaRPr lang="en-US" b="1" dirty="0"/>
          </a:p>
        </p:txBody>
      </p:sp>
      <p:sp>
        <p:nvSpPr>
          <p:cNvPr id="3" name="Content Placeholder 2">
            <a:extLst>
              <a:ext uri="{FF2B5EF4-FFF2-40B4-BE49-F238E27FC236}">
                <a16:creationId xmlns:a16="http://schemas.microsoft.com/office/drawing/2014/main" id="{56DC75D7-1AAA-A96C-E4EE-0365A14795DD}"/>
              </a:ext>
            </a:extLst>
          </p:cNvPr>
          <p:cNvSpPr>
            <a:spLocks noGrp="1"/>
          </p:cNvSpPr>
          <p:nvPr>
            <p:ph idx="1"/>
          </p:nvPr>
        </p:nvSpPr>
        <p:spPr>
          <a:xfrm>
            <a:off x="714377" y="1518048"/>
            <a:ext cx="10715625" cy="4464844"/>
          </a:xfrm>
        </p:spPr>
        <p:txBody>
          <a:bodyPr>
            <a:normAutofit lnSpcReduction="10000"/>
          </a:bodyPr>
          <a:lstStyle/>
          <a:p>
            <a:pPr algn="just"/>
            <a:r>
              <a:rPr lang="en-US" b="1" dirty="0"/>
              <a:t>I can help you with environmental monitoring-related work! Environmental monitoring involves collecting data about the environment to assess its quality and make informed decisions. This can include monitoring air quality, water quality, temperature, humidity, and more. By using sensors and data analysis techniques, you can gather valuable insights to understand and improve environmental conditions. Let me know if you have any specific questions or if there’s anything else I can assist you with.</a:t>
            </a:r>
          </a:p>
        </p:txBody>
      </p:sp>
    </p:spTree>
    <p:extLst>
      <p:ext uri="{BB962C8B-B14F-4D97-AF65-F5344CB8AC3E}">
        <p14:creationId xmlns:p14="http://schemas.microsoft.com/office/powerpoint/2010/main" val="2272255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172C-7D9E-2A1C-AB05-D0A7A73F3F08}"/>
              </a:ext>
            </a:extLst>
          </p:cNvPr>
          <p:cNvSpPr>
            <a:spLocks noGrp="1"/>
          </p:cNvSpPr>
          <p:nvPr>
            <p:ph type="title"/>
          </p:nvPr>
        </p:nvSpPr>
        <p:spPr>
          <a:xfrm>
            <a:off x="762000" y="291705"/>
            <a:ext cx="9144000" cy="1263649"/>
          </a:xfrm>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E5913D53-10C5-3E95-BFD4-F34D559787CF}"/>
              </a:ext>
            </a:extLst>
          </p:cNvPr>
          <p:cNvSpPr>
            <a:spLocks noGrp="1"/>
          </p:cNvSpPr>
          <p:nvPr>
            <p:ph idx="1"/>
          </p:nvPr>
        </p:nvSpPr>
        <p:spPr>
          <a:xfrm>
            <a:off x="762000" y="1321595"/>
            <a:ext cx="10668000" cy="4774406"/>
          </a:xfrm>
        </p:spPr>
        <p:txBody>
          <a:bodyPr/>
          <a:lstStyle/>
          <a:p>
            <a:pPr algn="just"/>
            <a:r>
              <a:rPr lang="en-US" b="1" dirty="0"/>
              <a:t>Based on the information you provided, the working principle of the ESP32 microcontroller involves its ability to monitor and simulate environmental conditions. It can collect data from various sensors and simulate different scenarios for environmental monitoring. Let me know if you'd like more details.</a:t>
            </a:r>
          </a:p>
        </p:txBody>
      </p:sp>
    </p:spTree>
    <p:extLst>
      <p:ext uri="{BB962C8B-B14F-4D97-AF65-F5344CB8AC3E}">
        <p14:creationId xmlns:p14="http://schemas.microsoft.com/office/powerpoint/2010/main" val="685780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5BE0-7198-2897-2325-9D3C2DA07FCF}"/>
              </a:ext>
            </a:extLst>
          </p:cNvPr>
          <p:cNvSpPr>
            <a:spLocks noGrp="1"/>
          </p:cNvSpPr>
          <p:nvPr>
            <p:ph type="title"/>
          </p:nvPr>
        </p:nvSpPr>
        <p:spPr>
          <a:xfrm flipV="1">
            <a:off x="762000" y="339329"/>
            <a:ext cx="9144000" cy="250030"/>
          </a:xfrm>
        </p:spPr>
        <p:txBody>
          <a:bodyPr>
            <a:normAutofit fontScale="90000"/>
          </a:bodyPr>
          <a:lstStyle/>
          <a:p>
            <a:r>
              <a:rPr lang="en-IN" dirty="0">
                <a:solidFill>
                  <a:schemeClr val="bg1"/>
                </a:solidFill>
              </a:rPr>
              <a:t>.....</a:t>
            </a:r>
            <a:r>
              <a:rPr lang="en-IN" dirty="0"/>
              <a:t> </a:t>
            </a:r>
            <a:endParaRPr lang="en-US" dirty="0"/>
          </a:p>
        </p:txBody>
      </p:sp>
      <p:sp>
        <p:nvSpPr>
          <p:cNvPr id="5" name="Rectangle 4"/>
          <p:cNvSpPr/>
          <p:nvPr/>
        </p:nvSpPr>
        <p:spPr>
          <a:xfrm>
            <a:off x="3924347" y="2967335"/>
            <a:ext cx="184730" cy="1754326"/>
          </a:xfrm>
          <a:prstGeom prst="rect">
            <a:avLst/>
          </a:prstGeom>
          <a:noFill/>
        </p:spPr>
        <p:txBody>
          <a:bodyPr wrap="non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7" name="Content Placeholder 6" descr="EM 2.jfif"/>
          <p:cNvPicPr>
            <a:picLocks noGrp="1" noChangeAspect="1"/>
          </p:cNvPicPr>
          <p:nvPr>
            <p:ph idx="1"/>
          </p:nvPr>
        </p:nvPicPr>
        <p:blipFill>
          <a:blip r:embed="rId2"/>
          <a:stretch>
            <a:fillRect/>
          </a:stretch>
        </p:blipFill>
        <p:spPr>
          <a:xfrm>
            <a:off x="1752600" y="508794"/>
            <a:ext cx="7814560" cy="5845969"/>
          </a:xfrm>
        </p:spPr>
      </p:pic>
      <p:sp>
        <p:nvSpPr>
          <p:cNvPr id="1026" name="AutoShape 2" descr="blob:https://web.whatsapp.com/b30e2ade-8d8a-4cea-8ecb-e670f92231e6"/>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1747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107E-3D75-6824-1580-9D745B292578}"/>
              </a:ext>
            </a:extLst>
          </p:cNvPr>
          <p:cNvSpPr>
            <a:spLocks noGrp="1"/>
          </p:cNvSpPr>
          <p:nvPr>
            <p:ph type="title"/>
          </p:nvPr>
        </p:nvSpPr>
        <p:spPr>
          <a:xfrm flipV="1">
            <a:off x="762000" y="160735"/>
            <a:ext cx="9144000" cy="446484"/>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AF3421D9-52ED-5D8E-2B2C-2EF1F3A15085}"/>
              </a:ext>
            </a:extLst>
          </p:cNvPr>
          <p:cNvSpPr>
            <a:spLocks noGrp="1"/>
          </p:cNvSpPr>
          <p:nvPr>
            <p:ph idx="1"/>
          </p:nvPr>
        </p:nvSpPr>
        <p:spPr>
          <a:xfrm>
            <a:off x="285750" y="1035844"/>
            <a:ext cx="11626453" cy="5357812"/>
          </a:xfrm>
        </p:spPr>
        <p:txBody>
          <a:bodyPr>
            <a:normAutofit lnSpcReduction="10000"/>
          </a:bodyPr>
          <a:lstStyle/>
          <a:p>
            <a:pPr algn="just"/>
            <a:r>
              <a:rPr lang="en-US" b="1" dirty="0"/>
              <a:t>I can give you an induction on environmental monitoring! Environmental monitoring is the process of collecting data about the environment to assess its quality and make informed decisions. It involves using sensors to measure various parameters such as air quality, water quality, temperature, and humidity. The collected data is then analyzed to identify any potential issues or trends. This information helps in understanding the current state of the environment and taking necessary actions to protect and improve it. Let me know if you have any specific questions or if there's anything else I can assist you with.</a:t>
            </a:r>
          </a:p>
        </p:txBody>
      </p:sp>
    </p:spTree>
    <p:extLst>
      <p:ext uri="{BB962C8B-B14F-4D97-AF65-F5344CB8AC3E}">
        <p14:creationId xmlns:p14="http://schemas.microsoft.com/office/powerpoint/2010/main" val="169554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F8F7-335D-D1D4-B3CE-88745BC39C8D}"/>
              </a:ext>
            </a:extLst>
          </p:cNvPr>
          <p:cNvSpPr>
            <a:spLocks noGrp="1"/>
          </p:cNvSpPr>
          <p:nvPr>
            <p:ph type="title"/>
          </p:nvPr>
        </p:nvSpPr>
        <p:spPr>
          <a:xfrm>
            <a:off x="422672" y="363142"/>
            <a:ext cx="11007329" cy="1101329"/>
          </a:xfrm>
        </p:spPr>
        <p:txBody>
          <a:bodyPr/>
          <a:lstStyle/>
          <a:p>
            <a:r>
              <a:rPr lang="en-IN" b="1" dirty="0"/>
              <a:t>Project objectives</a:t>
            </a:r>
            <a:endParaRPr lang="en-US" b="1" dirty="0"/>
          </a:p>
        </p:txBody>
      </p:sp>
      <p:sp>
        <p:nvSpPr>
          <p:cNvPr id="3" name="Content Placeholder 2">
            <a:extLst>
              <a:ext uri="{FF2B5EF4-FFF2-40B4-BE49-F238E27FC236}">
                <a16:creationId xmlns:a16="http://schemas.microsoft.com/office/drawing/2014/main" id="{421CBC4D-46FA-1CEA-9DDE-5354F4AC5A90}"/>
              </a:ext>
            </a:extLst>
          </p:cNvPr>
          <p:cNvSpPr>
            <a:spLocks noGrp="1"/>
          </p:cNvSpPr>
          <p:nvPr>
            <p:ph idx="1"/>
          </p:nvPr>
        </p:nvSpPr>
        <p:spPr>
          <a:xfrm>
            <a:off x="250033" y="1268017"/>
            <a:ext cx="11941969" cy="4947046"/>
          </a:xfrm>
        </p:spPr>
        <p:txBody>
          <a:bodyPr>
            <a:normAutofit/>
          </a:bodyPr>
          <a:lstStyle/>
          <a:p>
            <a:pPr algn="just"/>
            <a:r>
              <a:rPr lang="en-US" b="1" dirty="0"/>
              <a:t>Define objectives such as real-time environmental monitoring, aiding park visitors in activity planning, promoting outdoor experiences, and enhancing visitor satisfaction.</a:t>
            </a:r>
          </a:p>
          <a:p>
            <a:pPr algn="just"/>
            <a:r>
              <a:rPr lang="en-US" b="1" dirty="0" err="1"/>
              <a:t>IoT</a:t>
            </a:r>
            <a:r>
              <a:rPr lang="en-US" b="1" dirty="0"/>
              <a:t> Devices Designs: Plan the deployment of </a:t>
            </a:r>
            <a:r>
              <a:rPr lang="en-US" b="1" dirty="0" err="1"/>
              <a:t>IoT</a:t>
            </a:r>
            <a:r>
              <a:rPr lang="en-US" b="1" dirty="0"/>
              <a:t> sensors (e.g., temperature and humidity sensors) in public parks.</a:t>
            </a:r>
            <a:endParaRPr lang="en-IN" b="1" dirty="0"/>
          </a:p>
          <a:p>
            <a:pPr algn="just"/>
            <a:r>
              <a:rPr lang="en-US" b="1" dirty="0"/>
              <a:t>Environmental Monitoring Platform: Design a web-based platform to display real time environmental data to the public.</a:t>
            </a:r>
          </a:p>
          <a:p>
            <a:pPr algn="just"/>
            <a:r>
              <a:rPr lang="en-US" b="1" dirty="0"/>
              <a:t>Integration Approach: Determine how </a:t>
            </a:r>
            <a:r>
              <a:rPr lang="en-US" b="1" dirty="0" err="1"/>
              <a:t>IoT</a:t>
            </a:r>
            <a:r>
              <a:rPr lang="en-US" b="1" dirty="0"/>
              <a:t> devices will send data to the environmental monitoring platform.</a:t>
            </a:r>
          </a:p>
        </p:txBody>
      </p:sp>
      <p:sp>
        <p:nvSpPr>
          <p:cNvPr id="5" name="TextBox 4">
            <a:extLst>
              <a:ext uri="{FF2B5EF4-FFF2-40B4-BE49-F238E27FC236}">
                <a16:creationId xmlns:a16="http://schemas.microsoft.com/office/drawing/2014/main" id="{912A8CBE-7C00-F5B5-416A-30BA3111814B}"/>
              </a:ext>
            </a:extLst>
          </p:cNvPr>
          <p:cNvSpPr txBox="1"/>
          <p:nvPr/>
        </p:nvSpPr>
        <p:spPr>
          <a:xfrm>
            <a:off x="3076277" y="2828837"/>
            <a:ext cx="6152555"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47468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8B3E-C2FF-99D6-B263-B637A738F996}"/>
              </a:ext>
            </a:extLst>
          </p:cNvPr>
          <p:cNvSpPr>
            <a:spLocks noGrp="1"/>
          </p:cNvSpPr>
          <p:nvPr>
            <p:ph type="title"/>
          </p:nvPr>
        </p:nvSpPr>
        <p:spPr>
          <a:xfrm>
            <a:off x="315516" y="291705"/>
            <a:ext cx="9144000" cy="889395"/>
          </a:xfrm>
        </p:spPr>
        <p:txBody>
          <a:bodyPr/>
          <a:lstStyle/>
          <a:p>
            <a:r>
              <a:rPr lang="en-IN" b="1" dirty="0"/>
              <a:t>Temperature monitoring</a:t>
            </a:r>
            <a:endParaRPr lang="en-US" b="1" dirty="0"/>
          </a:p>
        </p:txBody>
      </p:sp>
      <p:sp>
        <p:nvSpPr>
          <p:cNvPr id="3" name="Content Placeholder 2">
            <a:extLst>
              <a:ext uri="{FF2B5EF4-FFF2-40B4-BE49-F238E27FC236}">
                <a16:creationId xmlns:a16="http://schemas.microsoft.com/office/drawing/2014/main" id="{D1BF259A-242A-B604-CED6-BCA4868FC5AE}"/>
              </a:ext>
            </a:extLst>
          </p:cNvPr>
          <p:cNvSpPr>
            <a:spLocks noGrp="1"/>
          </p:cNvSpPr>
          <p:nvPr>
            <p:ph idx="1"/>
          </p:nvPr>
        </p:nvSpPr>
        <p:spPr>
          <a:xfrm>
            <a:off x="315517" y="1116213"/>
            <a:ext cx="11114484" cy="4161233"/>
          </a:xfrm>
        </p:spPr>
        <p:txBody>
          <a:bodyPr>
            <a:normAutofit fontScale="92500"/>
          </a:bodyPr>
          <a:lstStyle/>
          <a:p>
            <a:pPr algn="just">
              <a:buNone/>
            </a:pPr>
            <a:r>
              <a:rPr lang="en-US" b="1" dirty="0"/>
              <a:t>Introduction:</a:t>
            </a:r>
          </a:p>
          <a:p>
            <a:pPr algn="just">
              <a:buNone/>
            </a:pPr>
            <a:r>
              <a:rPr lang="en-US" b="1" dirty="0"/>
              <a:t>    Temperature is a physical quantity that expresses quantitatively the attribute of hotness or coldness. Temperature is measured with a thermometer. It </a:t>
            </a:r>
            <a:r>
              <a:rPr lang="en-US" b="1" dirty="0" err="1"/>
              <a:t>relects</a:t>
            </a:r>
            <a:r>
              <a:rPr lang="en-US" b="1" dirty="0"/>
              <a:t> the kinetic energy of the vibrating and colliding atoms making up a substance.</a:t>
            </a:r>
          </a:p>
          <a:p>
            <a:pPr algn="just"/>
            <a:r>
              <a:rPr lang="en-US" b="1" dirty="0"/>
              <a:t>Thermometers are calibrated in various temperature scales that historically have relied on various reference points and thermometric substances for definition. </a:t>
            </a:r>
          </a:p>
        </p:txBody>
      </p:sp>
    </p:spTree>
    <p:extLst>
      <p:ext uri="{BB962C8B-B14F-4D97-AF65-F5344CB8AC3E}">
        <p14:creationId xmlns:p14="http://schemas.microsoft.com/office/powerpoint/2010/main" val="354812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352D-E8A8-6D72-7864-C86C650C0196}"/>
              </a:ext>
            </a:extLst>
          </p:cNvPr>
          <p:cNvSpPr>
            <a:spLocks noGrp="1"/>
          </p:cNvSpPr>
          <p:nvPr>
            <p:ph type="title"/>
          </p:nvPr>
        </p:nvSpPr>
        <p:spPr>
          <a:xfrm>
            <a:off x="333375" y="130176"/>
            <a:ext cx="9144000" cy="352028"/>
          </a:xfrm>
        </p:spPr>
        <p:txBody>
          <a:bodyPr>
            <a:normAutofit fontScale="90000"/>
          </a:bodyPr>
          <a:lstStyle/>
          <a:p>
            <a:r>
              <a:rPr lang="en-IN" dirty="0">
                <a:solidFill>
                  <a:schemeClr val="bg1"/>
                </a:solidFill>
              </a:rPr>
              <a:t>....</a:t>
            </a:r>
            <a:r>
              <a:rPr lang="en-IN" dirty="0"/>
              <a:t> </a:t>
            </a:r>
            <a:endParaRPr lang="en-US" dirty="0"/>
          </a:p>
        </p:txBody>
      </p:sp>
      <p:sp>
        <p:nvSpPr>
          <p:cNvPr id="3" name="Content Placeholder 2">
            <a:extLst>
              <a:ext uri="{FF2B5EF4-FFF2-40B4-BE49-F238E27FC236}">
                <a16:creationId xmlns:a16="http://schemas.microsoft.com/office/drawing/2014/main" id="{BE4628B5-DEE7-233B-90FE-E236C6D6CE41}"/>
              </a:ext>
            </a:extLst>
          </p:cNvPr>
          <p:cNvSpPr>
            <a:spLocks noGrp="1"/>
          </p:cNvSpPr>
          <p:nvPr>
            <p:ph idx="1"/>
          </p:nvPr>
        </p:nvSpPr>
        <p:spPr>
          <a:xfrm>
            <a:off x="333377" y="339330"/>
            <a:ext cx="11096625" cy="6036469"/>
          </a:xfrm>
        </p:spPr>
        <p:txBody>
          <a:bodyPr/>
          <a:lstStyle/>
          <a:p>
            <a:pPr algn="just"/>
            <a:r>
              <a:rPr lang="en-IN" b="1" dirty="0"/>
              <a:t>The most common scales are the Celsius scale with the unit symbol °C (formerly called centigrade), the Fahrenheit scale (°F), and the Kelvin scale (K), the latter being used predominantly for scientific purposes. The kelvin is one of the seven base units in the </a:t>
            </a:r>
            <a:r>
              <a:rPr lang="en-IN" b="1" dirty="0" err="1"/>
              <a:t>Internation</a:t>
            </a:r>
            <a:endParaRPr lang="en-US" b="1" dirty="0"/>
          </a:p>
        </p:txBody>
      </p:sp>
    </p:spTree>
    <p:extLst>
      <p:ext uri="{BB962C8B-B14F-4D97-AF65-F5344CB8AC3E}">
        <p14:creationId xmlns:p14="http://schemas.microsoft.com/office/powerpoint/2010/main" val="44854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6DAE-2ABB-3630-3D19-BC4284D90835}"/>
              </a:ext>
            </a:extLst>
          </p:cNvPr>
          <p:cNvSpPr>
            <a:spLocks noGrp="1"/>
          </p:cNvSpPr>
          <p:nvPr>
            <p:ph type="title"/>
          </p:nvPr>
        </p:nvSpPr>
        <p:spPr>
          <a:xfrm>
            <a:off x="136923" y="130177"/>
            <a:ext cx="9144000" cy="227013"/>
          </a:xfrm>
        </p:spPr>
        <p:txBody>
          <a:bodyPr>
            <a:normAutofit fontScale="90000"/>
          </a:bodyPr>
          <a:lstStyle/>
          <a:p>
            <a:r>
              <a:rPr lang="en-IN" dirty="0">
                <a:solidFill>
                  <a:schemeClr val="bg1"/>
                </a:solidFill>
              </a:rPr>
              <a:t>....</a:t>
            </a:r>
            <a:r>
              <a:rPr lang="en-IN" dirty="0"/>
              <a:t> </a:t>
            </a:r>
            <a:endParaRPr lang="en-US" dirty="0"/>
          </a:p>
        </p:txBody>
      </p:sp>
      <p:pic>
        <p:nvPicPr>
          <p:cNvPr id="5" name="Content Placeholder 4">
            <a:extLst>
              <a:ext uri="{FF2B5EF4-FFF2-40B4-BE49-F238E27FC236}">
                <a16:creationId xmlns:a16="http://schemas.microsoft.com/office/drawing/2014/main" id="{FA6E36DE-204E-7384-CC46-B6A8A7494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570" y="738190"/>
            <a:ext cx="2857500" cy="5686425"/>
          </a:xfrm>
          <a:prstGeom prst="rect">
            <a:avLst/>
          </a:prstGeom>
        </p:spPr>
      </p:pic>
      <p:pic>
        <p:nvPicPr>
          <p:cNvPr id="6" name="Picture 6">
            <a:extLst>
              <a:ext uri="{FF2B5EF4-FFF2-40B4-BE49-F238E27FC236}">
                <a16:creationId xmlns:a16="http://schemas.microsoft.com/office/drawing/2014/main" id="{40DFA0E6-AFF3-A535-B626-D7E31CD31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737" y="1456552"/>
            <a:ext cx="7354889" cy="3944896"/>
          </a:xfrm>
          <a:prstGeom prst="rect">
            <a:avLst/>
          </a:prstGeom>
        </p:spPr>
      </p:pic>
    </p:spTree>
    <p:extLst>
      <p:ext uri="{BB962C8B-B14F-4D97-AF65-F5344CB8AC3E}">
        <p14:creationId xmlns:p14="http://schemas.microsoft.com/office/powerpoint/2010/main" val="222192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BF97-7CF4-2408-A9C3-519A40893FC1}"/>
              </a:ext>
            </a:extLst>
          </p:cNvPr>
          <p:cNvSpPr>
            <a:spLocks noGrp="1"/>
          </p:cNvSpPr>
          <p:nvPr>
            <p:ph type="title"/>
          </p:nvPr>
        </p:nvSpPr>
        <p:spPr>
          <a:xfrm>
            <a:off x="315516" y="130177"/>
            <a:ext cx="9144000" cy="803273"/>
          </a:xfrm>
        </p:spPr>
        <p:txBody>
          <a:bodyPr/>
          <a:lstStyle/>
          <a:p>
            <a:r>
              <a:rPr lang="en-IN" b="1" dirty="0"/>
              <a:t>Humidity monitoring</a:t>
            </a:r>
            <a:endParaRPr lang="en-US" b="1" dirty="0"/>
          </a:p>
        </p:txBody>
      </p:sp>
      <p:sp>
        <p:nvSpPr>
          <p:cNvPr id="3" name="Content Placeholder 2">
            <a:extLst>
              <a:ext uri="{FF2B5EF4-FFF2-40B4-BE49-F238E27FC236}">
                <a16:creationId xmlns:a16="http://schemas.microsoft.com/office/drawing/2014/main" id="{E369D30D-0E4D-36B0-1D0E-DADB569C85B1}"/>
              </a:ext>
            </a:extLst>
          </p:cNvPr>
          <p:cNvSpPr>
            <a:spLocks noGrp="1"/>
          </p:cNvSpPr>
          <p:nvPr>
            <p:ph idx="1"/>
          </p:nvPr>
        </p:nvSpPr>
        <p:spPr>
          <a:xfrm>
            <a:off x="315516" y="892971"/>
            <a:ext cx="11489531" cy="5286375"/>
          </a:xfrm>
        </p:spPr>
        <p:txBody>
          <a:bodyPr/>
          <a:lstStyle/>
          <a:p>
            <a:pPr algn="just"/>
            <a:r>
              <a:rPr lang="en-US" b="1" dirty="0"/>
              <a:t>Humidity is the concentration of water vapor present in the air. Water vapor, the gaseous state of water, is generally invisible to the human </a:t>
            </a:r>
            <a:r>
              <a:rPr lang="en-US" b="1" dirty="0" err="1"/>
              <a:t>eye.Humidity</a:t>
            </a:r>
            <a:r>
              <a:rPr lang="en-US" b="1" dirty="0"/>
              <a:t> indicates the likelihood for precipitation, dew, or fog to be </a:t>
            </a:r>
            <a:r>
              <a:rPr lang="en-US" b="1" dirty="0" err="1"/>
              <a:t>present.Humidity</a:t>
            </a:r>
            <a:r>
              <a:rPr lang="en-US" b="1" dirty="0"/>
              <a:t> depends on the temperature and pressure of the system of interest. The same amount of water vapor results in higher relative humidity in cool air than warm air. A related parameter is the dew point. The amount of water vapor needed to achieve saturation increases as the temperature increases.</a:t>
            </a:r>
          </a:p>
        </p:txBody>
      </p:sp>
    </p:spTree>
    <p:extLst>
      <p:ext uri="{BB962C8B-B14F-4D97-AF65-F5344CB8AC3E}">
        <p14:creationId xmlns:p14="http://schemas.microsoft.com/office/powerpoint/2010/main" val="337345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1152</Words>
  <Application>Microsoft Office PowerPoint</Application>
  <PresentationFormat>Widescreen</PresentationFormat>
  <Paragraphs>137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ENVIRONMENTAL MONITORING</vt:lpstr>
      <vt:lpstr>Introduction</vt:lpstr>
      <vt:lpstr>..... </vt:lpstr>
      <vt:lpstr>.... </vt:lpstr>
      <vt:lpstr>Project objectives</vt:lpstr>
      <vt:lpstr>Temperature monitoring</vt:lpstr>
      <vt:lpstr>.... </vt:lpstr>
      <vt:lpstr>.... </vt:lpstr>
      <vt:lpstr>Humidity monitoring</vt:lpstr>
      <vt:lpstr>Diagram of humidity monitoring </vt:lpstr>
      <vt:lpstr>Pie chart</vt:lpstr>
      <vt:lpstr>Program</vt:lpstr>
      <vt:lpstr>... </vt:lpstr>
      <vt:lpstr>Temperature program</vt:lpstr>
      <vt:lpstr>..... </vt:lpstr>
      <vt:lpstr>C program of environmental monitoring</vt:lpstr>
      <vt:lpstr>.... </vt:lpstr>
      <vt:lpstr>Python program</vt:lpstr>
      <vt:lpstr>..... </vt:lpstr>
      <vt:lpstr>Simulation of project</vt:lpstr>
      <vt:lpstr>Works</vt:lpstr>
      <vt:lpstr>..... </vt:lpstr>
      <vt:lpstr>Flow chart </vt:lpstr>
      <vt:lpstr>Flow graph of working</vt:lpstr>
      <vt:lpstr>Firebase console</vt:lpstr>
      <vt:lpstr>..... </vt:lpstr>
      <vt:lpstr>.... </vt:lpstr>
      <vt:lpstr>.... </vt:lpstr>
      <vt:lpstr>Steps of firebase</vt:lpstr>
      <vt:lpstr>Related work</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sarath kumar</dc:creator>
  <cp:lastModifiedBy>Vijayalakshmi. R</cp:lastModifiedBy>
  <cp:revision>9</cp:revision>
  <dcterms:created xsi:type="dcterms:W3CDTF">2023-11-01T05:59:15Z</dcterms:created>
  <dcterms:modified xsi:type="dcterms:W3CDTF">2023-11-01T14:03:06Z</dcterms:modified>
</cp:coreProperties>
</file>