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tableStyles" Target="tableStyles.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98" name=""/>
        <p:cNvGrpSpPr/>
        <p:nvPr/>
      </p:nvGrpSpPr>
      <p:grpSpPr>
        <a:xfrm>
          <a:off x="0" y="0"/>
          <a:ext cx="0" cy="0"/>
          <a:chOff x="0" y="0"/>
          <a:chExt cx="0" cy="0"/>
        </a:xfrm>
      </p:grpSpPr>
      <p:sp>
        <p:nvSpPr>
          <p:cNvPr id="104870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90" name=""/>
        <p:cNvGrpSpPr/>
        <p:nvPr/>
      </p:nvGrpSpPr>
      <p:grpSpPr>
        <a:xfrm>
          <a:off x="0" y="0"/>
          <a:ext cx="0" cy="0"/>
          <a:chOff x="0" y="0"/>
          <a:chExt cx="0" cy="0"/>
        </a:xfrm>
      </p:grpSpPr>
      <p:sp>
        <p:nvSpPr>
          <p:cNvPr id="1048671" name="Title 1"/>
          <p:cNvSpPr>
            <a:spLocks noGrp="1"/>
          </p:cNvSpPr>
          <p:nvPr>
            <p:ph type="ctrTitle"/>
          </p:nvPr>
        </p:nvSpPr>
        <p:spPr>
          <a:xfrm>
            <a:off x="2417779" y="802298"/>
            <a:ext cx="8637073" cy="2541431"/>
          </a:xfrm>
        </p:spPr>
        <p:txBody>
          <a:bodyPr anchor="b" bIns="0">
            <a:normAutofit/>
          </a:bodyPr>
          <a:lstStyle>
            <a:lvl1pPr algn="l">
              <a:defRPr sz="6600"/>
            </a:lvl1pPr>
          </a:lstStyle>
          <a:p>
            <a:r>
              <a:rPr lang="en-US"/>
              <a:t>Click to edit Master title style</a:t>
            </a:r>
            <a:endParaRPr dirty="0" lang="en-US"/>
          </a:p>
        </p:txBody>
      </p:sp>
      <p:sp>
        <p:nvSpPr>
          <p:cNvPr id="1048672" name="Subtitle 2"/>
          <p:cNvSpPr>
            <a:spLocks noGrp="1"/>
          </p:cNvSpPr>
          <p:nvPr>
            <p:ph type="subTitle" idx="1"/>
          </p:nvPr>
        </p:nvSpPr>
        <p:spPr>
          <a:xfrm>
            <a:off x="2417780" y="3531204"/>
            <a:ext cx="8637072" cy="977621"/>
          </a:xfrm>
        </p:spPr>
        <p:txBody>
          <a:bodyPr bIns="91440" tIns="91440">
            <a:normAutofit/>
          </a:bodyPr>
          <a:lstStyle>
            <a:lvl1pPr algn="l" indent="0" marL="0">
              <a:buNone/>
              <a:defRPr baseline="0" b="0" cap="all" sz="1800">
                <a:solidFill>
                  <a:schemeClr val="tx1"/>
                </a:solidFill>
              </a:defRPr>
            </a:lvl1pPr>
            <a:lvl2pPr algn="ctr" indent="0" marL="457200">
              <a:buNone/>
              <a:defRPr sz="18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73" name="Date Placeholder 3"/>
          <p:cNvSpPr>
            <a:spLocks noGrp="1"/>
          </p:cNvSpPr>
          <p:nvPr>
            <p:ph type="dt" sz="half" idx="10"/>
          </p:nvPr>
        </p:nvSpPr>
        <p:spPr/>
        <p:txBody>
          <a:bodyPr/>
          <a:p>
            <a:fld id="{48A87A34-81AB-432B-8DAE-1953F412C126}" type="datetimeFigureOut">
              <a:rPr dirty="0" lang="en-US"/>
              <a:t>10/11/2023</a:t>
            </a:fld>
            <a:endParaRPr dirty="0" lang="en-US"/>
          </a:p>
        </p:txBody>
      </p:sp>
      <p:sp>
        <p:nvSpPr>
          <p:cNvPr id="1048674" name="Footer Placeholder 4"/>
          <p:cNvSpPr>
            <a:spLocks noGrp="1"/>
          </p:cNvSpPr>
          <p:nvPr>
            <p:ph type="ftr" sz="quarter" idx="11"/>
          </p:nvPr>
        </p:nvSpPr>
        <p:spPr>
          <a:xfrm>
            <a:off x="2416500" y="329307"/>
            <a:ext cx="4973915" cy="309201"/>
          </a:xfrm>
        </p:spPr>
        <p:txBody>
          <a:bodyPr/>
          <a:p>
            <a:endParaRPr dirty="0" lang="en-US"/>
          </a:p>
        </p:txBody>
      </p:sp>
      <p:sp>
        <p:nvSpPr>
          <p:cNvPr id="1048675" name="Slide Number Placeholder 5"/>
          <p:cNvSpPr>
            <a:spLocks noGrp="1"/>
          </p:cNvSpPr>
          <p:nvPr>
            <p:ph type="sldNum" sz="quarter" idx="12"/>
          </p:nvPr>
        </p:nvSpPr>
        <p:spPr>
          <a:xfrm>
            <a:off x="1437664" y="798973"/>
            <a:ext cx="811019" cy="503578"/>
          </a:xfrm>
        </p:spPr>
        <p:txBody>
          <a:bodyPr/>
          <a:p>
            <a:fld id="{6D22F896-40B5-4ADD-8801-0D06FADFA095}" type="slidenum">
              <a:rPr dirty="0" lang="en-US"/>
              <a:t>‹#›</a:t>
            </a:fld>
            <a:endParaRPr dirty="0" lang="en-US"/>
          </a:p>
        </p:txBody>
      </p:sp>
      <p:cxnSp>
        <p:nvCxnSpPr>
          <p:cNvPr id="3145733" name="Straight Connector 14"/>
          <p:cNvCxnSpPr>
            <a:cxnSpLocks/>
          </p:cNvCxnSpPr>
          <p:nvPr/>
        </p:nvCxnSpPr>
        <p:spPr>
          <a:xfrm>
            <a:off x="2417780" y="3528542"/>
            <a:ext cx="863707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5" name=""/>
        <p:cNvGrpSpPr/>
        <p:nvPr/>
      </p:nvGrpSpPr>
      <p:grpSpPr>
        <a:xfrm>
          <a:off x="0" y="0"/>
          <a:ext cx="0" cy="0"/>
          <a:chOff x="0" y="0"/>
          <a:chExt cx="0" cy="0"/>
        </a:xfrm>
      </p:grpSpPr>
      <p:sp>
        <p:nvSpPr>
          <p:cNvPr id="1048693" name="Title 1"/>
          <p:cNvSpPr>
            <a:spLocks noGrp="1"/>
          </p:cNvSpPr>
          <p:nvPr>
            <p:ph type="title"/>
          </p:nvPr>
        </p:nvSpPr>
        <p:spPr/>
        <p:txBody>
          <a:bodyPr/>
          <a:p>
            <a:r>
              <a:rPr lang="en-US"/>
              <a:t>Click to edit Master title style</a:t>
            </a:r>
            <a:endParaRPr dirty="0" lang="en-US"/>
          </a:p>
        </p:txBody>
      </p:sp>
      <p:sp>
        <p:nvSpPr>
          <p:cNvPr id="1048694"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5" name="Date Placeholder 3"/>
          <p:cNvSpPr>
            <a:spLocks noGrp="1"/>
          </p:cNvSpPr>
          <p:nvPr>
            <p:ph type="dt" sz="half" idx="10"/>
          </p:nvPr>
        </p:nvSpPr>
        <p:spPr/>
        <p:txBody>
          <a:bodyPr/>
          <a:p>
            <a:fld id="{48A87A34-81AB-432B-8DAE-1953F412C126}" type="datetimeFigureOut">
              <a:rPr dirty="0" lang="en-US"/>
              <a:t>10/11/2023</a:t>
            </a:fld>
            <a:endParaRPr dirty="0"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6D22F896-40B5-4ADD-8801-0D06FADFA095}" type="slidenum">
              <a:rPr dirty="0" lang="en-US"/>
              <a:t>‹#›</a:t>
            </a:fld>
            <a:endParaRPr dirty="0" lang="en-US"/>
          </a:p>
        </p:txBody>
      </p:sp>
      <p:cxnSp>
        <p:nvCxnSpPr>
          <p:cNvPr id="3145737" name="Straight Connector 25"/>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92" name=""/>
        <p:cNvGrpSpPr/>
        <p:nvPr/>
      </p:nvGrpSpPr>
      <p:grpSpPr>
        <a:xfrm>
          <a:off x="0" y="0"/>
          <a:ext cx="0" cy="0"/>
          <a:chOff x="0" y="0"/>
          <a:chExt cx="0" cy="0"/>
        </a:xfrm>
      </p:grpSpPr>
      <p:sp>
        <p:nvSpPr>
          <p:cNvPr id="1048680" name="Vertical Title 1"/>
          <p:cNvSpPr>
            <a:spLocks noGrp="1"/>
          </p:cNvSpPr>
          <p:nvPr>
            <p:ph type="title" orient="vert"/>
          </p:nvPr>
        </p:nvSpPr>
        <p:spPr>
          <a:xfrm>
            <a:off x="9439111" y="798973"/>
            <a:ext cx="1615742" cy="4659889"/>
          </a:xfrm>
        </p:spPr>
        <p:txBody>
          <a:bodyPr vert="eaVert"/>
          <a:lstStyle>
            <a:lvl1pPr algn="l"/>
          </a:lstStyle>
          <a:p>
            <a:r>
              <a:rPr lang="en-US"/>
              <a:t>Click to edit Master title style</a:t>
            </a:r>
            <a:endParaRPr dirty="0" lang="en-US"/>
          </a:p>
        </p:txBody>
      </p:sp>
      <p:sp>
        <p:nvSpPr>
          <p:cNvPr id="1048681" name="Vertical Text Placeholder 2"/>
          <p:cNvSpPr>
            <a:spLocks noGrp="1"/>
          </p:cNvSpPr>
          <p:nvPr>
            <p:ph type="body" orient="vert" idx="1"/>
          </p:nvPr>
        </p:nvSpPr>
        <p:spPr>
          <a:xfrm>
            <a:off x="1444672" y="798973"/>
            <a:ext cx="7828830" cy="4659889"/>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2" name="Date Placeholder 3"/>
          <p:cNvSpPr>
            <a:spLocks noGrp="1"/>
          </p:cNvSpPr>
          <p:nvPr>
            <p:ph type="dt" sz="half" idx="10"/>
          </p:nvPr>
        </p:nvSpPr>
        <p:spPr/>
        <p:txBody>
          <a:bodyPr/>
          <a:p>
            <a:fld id="{48A87A34-81AB-432B-8DAE-1953F412C126}" type="datetimeFigureOut">
              <a:rPr dirty="0" lang="en-US"/>
              <a:t>10/11/2023</a:t>
            </a:fld>
            <a:endParaRPr dirty="0" lang="en-US"/>
          </a:p>
        </p:txBody>
      </p:sp>
      <p:sp>
        <p:nvSpPr>
          <p:cNvPr id="1048683" name="Footer Placeholder 4"/>
          <p:cNvSpPr>
            <a:spLocks noGrp="1"/>
          </p:cNvSpPr>
          <p:nvPr>
            <p:ph type="ftr" sz="quarter" idx="11"/>
          </p:nvPr>
        </p:nvSpPr>
        <p:spPr/>
        <p:txBody>
          <a:bodyPr/>
          <a:p>
            <a:endParaRPr dirty="0" lang="en-US"/>
          </a:p>
        </p:txBody>
      </p:sp>
      <p:sp>
        <p:nvSpPr>
          <p:cNvPr id="1048684" name="Slide Number Placeholder 5"/>
          <p:cNvSpPr>
            <a:spLocks noGrp="1"/>
          </p:cNvSpPr>
          <p:nvPr>
            <p:ph type="sldNum" sz="quarter" idx="12"/>
          </p:nvPr>
        </p:nvSpPr>
        <p:spPr/>
        <p:txBody>
          <a:bodyPr/>
          <a:p>
            <a:fld id="{6D22F896-40B5-4ADD-8801-0D06FADFA095}" type="slidenum">
              <a:rPr dirty="0" lang="en-US"/>
              <a:t>‹#›</a:t>
            </a:fld>
            <a:endParaRPr dirty="0" lang="en-US"/>
          </a:p>
        </p:txBody>
      </p:sp>
      <p:cxnSp>
        <p:nvCxnSpPr>
          <p:cNvPr id="3145735" name="Straight Connector 14"/>
          <p:cNvCxnSpPr>
            <a:cxnSpLocks/>
          </p:cNvCxnSpPr>
          <p:nvPr/>
        </p:nvCxnSpPr>
        <p:spPr>
          <a:xfrm>
            <a:off x="9439111" y="798973"/>
            <a:ext cx="0" cy="4659889"/>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1" name=""/>
        <p:cNvGrpSpPr/>
        <p:nvPr/>
      </p:nvGrpSpPr>
      <p:grpSpPr>
        <a:xfrm>
          <a:off x="0" y="0"/>
          <a:ext cx="0" cy="0"/>
          <a:chOff x="0" y="0"/>
          <a:chExt cx="0" cy="0"/>
        </a:xfrm>
      </p:grpSpPr>
      <p:sp>
        <p:nvSpPr>
          <p:cNvPr id="1048586" name="Title 1"/>
          <p:cNvSpPr>
            <a:spLocks noGrp="1"/>
          </p:cNvSpPr>
          <p:nvPr>
            <p:ph type="title"/>
          </p:nvPr>
        </p:nvSpPr>
        <p:spPr/>
        <p:txBody>
          <a:bodyPr/>
          <a:p>
            <a:r>
              <a:rPr lang="en-US"/>
              <a:t>Click to edit Master title style</a:t>
            </a:r>
            <a:endParaRPr dirty="0" lang="en-US"/>
          </a:p>
        </p:txBody>
      </p:sp>
      <p:sp>
        <p:nvSpPr>
          <p:cNvPr id="1048587" name="Content Placeholder 2"/>
          <p:cNvSpPr>
            <a:spLocks noGrp="1"/>
          </p:cNvSpPr>
          <p:nvPr>
            <p:ph idx="1"/>
          </p:nvPr>
        </p:nvSpPr>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8" name="Date Placeholder 3"/>
          <p:cNvSpPr>
            <a:spLocks noGrp="1"/>
          </p:cNvSpPr>
          <p:nvPr>
            <p:ph type="dt" sz="half" idx="10"/>
          </p:nvPr>
        </p:nvSpPr>
        <p:spPr/>
        <p:txBody>
          <a:bodyPr/>
          <a:p>
            <a:fld id="{48A87A34-81AB-432B-8DAE-1953F412C126}" type="datetimeFigureOut">
              <a:rPr dirty="0" lang="en-US"/>
              <a:t>10/11/2023</a:t>
            </a:fld>
            <a:endParaRPr dirty="0" lang="en-US"/>
          </a:p>
        </p:txBody>
      </p:sp>
      <p:sp>
        <p:nvSpPr>
          <p:cNvPr id="1048589" name="Footer Placeholder 4"/>
          <p:cNvSpPr>
            <a:spLocks noGrp="1"/>
          </p:cNvSpPr>
          <p:nvPr>
            <p:ph type="ftr" sz="quarter" idx="11"/>
          </p:nvPr>
        </p:nvSpPr>
        <p:spPr/>
        <p:txBody>
          <a:bodyPr/>
          <a:p>
            <a:endParaRPr dirty="0" lang="en-US"/>
          </a:p>
        </p:txBody>
      </p:sp>
      <p:sp>
        <p:nvSpPr>
          <p:cNvPr id="1048590" name="Slide Number Placeholder 5"/>
          <p:cNvSpPr>
            <a:spLocks noGrp="1"/>
          </p:cNvSpPr>
          <p:nvPr>
            <p:ph type="sldNum" sz="quarter" idx="12"/>
          </p:nvPr>
        </p:nvSpPr>
        <p:spPr/>
        <p:txBody>
          <a:bodyPr/>
          <a:p>
            <a:fld id="{6D22F896-40B5-4ADD-8801-0D06FADFA095}" type="slidenum">
              <a:rPr dirty="0" lang="en-US"/>
              <a:t>‹#›</a:t>
            </a:fld>
            <a:endParaRPr dirty="0" lang="en-US"/>
          </a:p>
        </p:txBody>
      </p:sp>
      <p:cxnSp>
        <p:nvCxnSpPr>
          <p:cNvPr id="3145729" name="Straight Connector 32"/>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96" name=""/>
        <p:cNvGrpSpPr/>
        <p:nvPr/>
      </p:nvGrpSpPr>
      <p:grpSpPr>
        <a:xfrm>
          <a:off x="0" y="0"/>
          <a:ext cx="0" cy="0"/>
          <a:chOff x="0" y="0"/>
          <a:chExt cx="0" cy="0"/>
        </a:xfrm>
      </p:grpSpPr>
      <p:sp>
        <p:nvSpPr>
          <p:cNvPr id="1048698"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dirty="0" lang="en-US"/>
          </a:p>
        </p:txBody>
      </p:sp>
      <p:sp>
        <p:nvSpPr>
          <p:cNvPr id="1048699" name="Text Placeholder 2"/>
          <p:cNvSpPr>
            <a:spLocks noGrp="1"/>
          </p:cNvSpPr>
          <p:nvPr>
            <p:ph type="body" idx="1"/>
          </p:nvPr>
        </p:nvSpPr>
        <p:spPr>
          <a:xfrm>
            <a:off x="1454239" y="3806195"/>
            <a:ext cx="8630446" cy="1012929"/>
          </a:xfrm>
        </p:spPr>
        <p:txBody>
          <a:bodyPr tIns="91440">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700" name="Date Placeholder 3"/>
          <p:cNvSpPr>
            <a:spLocks noGrp="1"/>
          </p:cNvSpPr>
          <p:nvPr>
            <p:ph type="dt" sz="half" idx="10"/>
          </p:nvPr>
        </p:nvSpPr>
        <p:spPr/>
        <p:txBody>
          <a:bodyPr/>
          <a:p>
            <a:fld id="{48A87A34-81AB-432B-8DAE-1953F412C126}" type="datetimeFigureOut">
              <a:rPr dirty="0" lang="en-US"/>
              <a:t>10/11/2023</a:t>
            </a:fld>
            <a:endParaRPr dirty="0" lang="en-US"/>
          </a:p>
        </p:txBody>
      </p:sp>
      <p:sp>
        <p:nvSpPr>
          <p:cNvPr id="1048701" name="Footer Placeholder 4"/>
          <p:cNvSpPr>
            <a:spLocks noGrp="1"/>
          </p:cNvSpPr>
          <p:nvPr>
            <p:ph type="ftr" sz="quarter" idx="11"/>
          </p:nvPr>
        </p:nvSpPr>
        <p:spPr/>
        <p:txBody>
          <a:bodyPr/>
          <a:p>
            <a:endParaRPr dirty="0" lang="en-US"/>
          </a:p>
        </p:txBody>
      </p:sp>
      <p:sp>
        <p:nvSpPr>
          <p:cNvPr id="1048702" name="Slide Number Placeholder 5"/>
          <p:cNvSpPr>
            <a:spLocks noGrp="1"/>
          </p:cNvSpPr>
          <p:nvPr>
            <p:ph type="sldNum" sz="quarter" idx="12"/>
          </p:nvPr>
        </p:nvSpPr>
        <p:spPr/>
        <p:txBody>
          <a:bodyPr/>
          <a:p>
            <a:fld id="{6D22F896-40B5-4ADD-8801-0D06FADFA095}" type="slidenum">
              <a:rPr dirty="0" lang="en-US"/>
              <a:t>‹#›</a:t>
            </a:fld>
            <a:endParaRPr dirty="0" lang="en-US"/>
          </a:p>
        </p:txBody>
      </p:sp>
      <p:cxnSp>
        <p:nvCxnSpPr>
          <p:cNvPr id="3145738" name="Straight Connector 14"/>
          <p:cNvCxnSpPr>
            <a:cxnSpLocks/>
          </p:cNvCxnSpPr>
          <p:nvPr/>
        </p:nvCxnSpPr>
        <p:spPr>
          <a:xfrm>
            <a:off x="1454239" y="3804985"/>
            <a:ext cx="8630446"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9" name=""/>
        <p:cNvGrpSpPr/>
        <p:nvPr/>
      </p:nvGrpSpPr>
      <p:grpSpPr>
        <a:xfrm>
          <a:off x="0" y="0"/>
          <a:ext cx="0" cy="0"/>
          <a:chOff x="0" y="0"/>
          <a:chExt cx="0" cy="0"/>
        </a:xfrm>
      </p:grpSpPr>
      <p:sp>
        <p:nvSpPr>
          <p:cNvPr id="1048618" name="Title 1"/>
          <p:cNvSpPr>
            <a:spLocks noGrp="1"/>
          </p:cNvSpPr>
          <p:nvPr>
            <p:ph type="title"/>
          </p:nvPr>
        </p:nvSpPr>
        <p:spPr>
          <a:xfrm>
            <a:off x="1449217" y="804889"/>
            <a:ext cx="9605635" cy="1059305"/>
          </a:xfrm>
        </p:spPr>
        <p:txBody>
          <a:bodyPr/>
          <a:p>
            <a:r>
              <a:rPr lang="en-US"/>
              <a:t>Click to edit Master title style</a:t>
            </a:r>
            <a:endParaRPr dirty="0" lang="en-US"/>
          </a:p>
        </p:txBody>
      </p:sp>
      <p:sp>
        <p:nvSpPr>
          <p:cNvPr id="1048619" name="Content Placeholder 2"/>
          <p:cNvSpPr>
            <a:spLocks noGrp="1"/>
          </p:cNvSpPr>
          <p:nvPr>
            <p:ph sz="half" idx="1"/>
          </p:nvPr>
        </p:nvSpPr>
        <p:spPr>
          <a:xfrm>
            <a:off x="1447331" y="2010878"/>
            <a:ext cx="4645152" cy="344859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0" name="Content Placeholder 3"/>
          <p:cNvSpPr>
            <a:spLocks noGrp="1"/>
          </p:cNvSpPr>
          <p:nvPr>
            <p:ph sz="half" idx="2"/>
          </p:nvPr>
        </p:nvSpPr>
        <p:spPr>
          <a:xfrm>
            <a:off x="6413771" y="2017343"/>
            <a:ext cx="4645152" cy="344152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4"/>
          <p:cNvSpPr>
            <a:spLocks noGrp="1"/>
          </p:cNvSpPr>
          <p:nvPr>
            <p:ph type="dt" sz="half" idx="10"/>
          </p:nvPr>
        </p:nvSpPr>
        <p:spPr/>
        <p:txBody>
          <a:bodyPr/>
          <a:p>
            <a:fld id="{48A87A34-81AB-432B-8DAE-1953F412C126}" type="datetimeFigureOut">
              <a:rPr dirty="0" lang="en-US"/>
              <a:t>10/11/2023</a:t>
            </a:fld>
            <a:endParaRPr dirty="0" lang="en-US"/>
          </a:p>
        </p:txBody>
      </p:sp>
      <p:sp>
        <p:nvSpPr>
          <p:cNvPr id="1048622" name="Footer Placeholder 5"/>
          <p:cNvSpPr>
            <a:spLocks noGrp="1"/>
          </p:cNvSpPr>
          <p:nvPr>
            <p:ph type="ftr" sz="quarter" idx="11"/>
          </p:nvPr>
        </p:nvSpPr>
        <p:spPr/>
        <p:txBody>
          <a:bodyPr/>
          <a:p>
            <a:endParaRPr dirty="0" lang="en-US"/>
          </a:p>
        </p:txBody>
      </p:sp>
      <p:sp>
        <p:nvSpPr>
          <p:cNvPr id="1048623" name="Slide Number Placeholder 6"/>
          <p:cNvSpPr>
            <a:spLocks noGrp="1"/>
          </p:cNvSpPr>
          <p:nvPr>
            <p:ph type="sldNum" sz="quarter" idx="12"/>
          </p:nvPr>
        </p:nvSpPr>
        <p:spPr/>
        <p:txBody>
          <a:bodyPr/>
          <a:p>
            <a:fld id="{6D22F896-40B5-4ADD-8801-0D06FADFA095}" type="slidenum">
              <a:rPr dirty="0" lang="en-US"/>
              <a:t>‹#›</a:t>
            </a:fld>
            <a:endParaRPr dirty="0" lang="en-US"/>
          </a:p>
        </p:txBody>
      </p:sp>
      <p:cxnSp>
        <p:nvCxnSpPr>
          <p:cNvPr id="3145730" name="Straight Connector 34"/>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3" name=""/>
        <p:cNvGrpSpPr/>
        <p:nvPr/>
      </p:nvGrpSpPr>
      <p:grpSpPr>
        <a:xfrm>
          <a:off x="0" y="0"/>
          <a:ext cx="0" cy="0"/>
          <a:chOff x="0" y="0"/>
          <a:chExt cx="0" cy="0"/>
        </a:xfrm>
      </p:grpSpPr>
      <p:sp>
        <p:nvSpPr>
          <p:cNvPr id="1048629" name="Title 1"/>
          <p:cNvSpPr>
            <a:spLocks noGrp="1"/>
          </p:cNvSpPr>
          <p:nvPr>
            <p:ph type="title"/>
          </p:nvPr>
        </p:nvSpPr>
        <p:spPr>
          <a:xfrm>
            <a:off x="1447191" y="804163"/>
            <a:ext cx="9607661" cy="1056319"/>
          </a:xfrm>
        </p:spPr>
        <p:txBody>
          <a:bodyPr/>
          <a:p>
            <a:r>
              <a:rPr lang="en-US"/>
              <a:t>Click to edit Master title style</a:t>
            </a:r>
            <a:endParaRPr dirty="0" lang="en-US"/>
          </a:p>
        </p:txBody>
      </p:sp>
      <p:sp>
        <p:nvSpPr>
          <p:cNvPr id="1048630" name="Text Placeholder 2"/>
          <p:cNvSpPr>
            <a:spLocks noGrp="1"/>
          </p:cNvSpPr>
          <p:nvPr>
            <p:ph type="body" idx="1"/>
          </p:nvPr>
        </p:nvSpPr>
        <p:spPr>
          <a:xfrm>
            <a:off x="1447191" y="2019549"/>
            <a:ext cx="4645152" cy="801943"/>
          </a:xfrm>
        </p:spPr>
        <p:txBody>
          <a:bodyPr anchor="b">
            <a:normAutofit/>
          </a:bodyPr>
          <a:lstStyle>
            <a:lvl1pPr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1" name="Content Placeholder 3"/>
          <p:cNvSpPr>
            <a:spLocks noGrp="1"/>
          </p:cNvSpPr>
          <p:nvPr>
            <p:ph sz="half" idx="2"/>
          </p:nvPr>
        </p:nvSpPr>
        <p:spPr>
          <a:xfrm>
            <a:off x="1447191" y="2824269"/>
            <a:ext cx="4645152" cy="264445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2" name="Text Placeholder 4"/>
          <p:cNvSpPr>
            <a:spLocks noGrp="1"/>
          </p:cNvSpPr>
          <p:nvPr>
            <p:ph type="body" sz="quarter" idx="3"/>
          </p:nvPr>
        </p:nvSpPr>
        <p:spPr>
          <a:xfrm>
            <a:off x="6412362" y="2023003"/>
            <a:ext cx="4645152" cy="802237"/>
          </a:xfrm>
        </p:spPr>
        <p:txBody>
          <a:bodyPr anchor="b">
            <a:normAutofit/>
          </a:bodyPr>
          <a:lstStyle>
            <a:lvl1pPr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3" name="Content Placeholder 5"/>
          <p:cNvSpPr>
            <a:spLocks noGrp="1"/>
          </p:cNvSpPr>
          <p:nvPr>
            <p:ph sz="quarter" idx="4"/>
          </p:nvPr>
        </p:nvSpPr>
        <p:spPr>
          <a:xfrm>
            <a:off x="6412362" y="2821491"/>
            <a:ext cx="4645152" cy="263737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4" name="Date Placeholder 6"/>
          <p:cNvSpPr>
            <a:spLocks noGrp="1"/>
          </p:cNvSpPr>
          <p:nvPr>
            <p:ph type="dt" sz="half" idx="10"/>
          </p:nvPr>
        </p:nvSpPr>
        <p:spPr/>
        <p:txBody>
          <a:bodyPr/>
          <a:p>
            <a:fld id="{48A87A34-81AB-432B-8DAE-1953F412C126}" type="datetimeFigureOut">
              <a:rPr dirty="0" lang="en-US"/>
              <a:t>10/11/2023</a:t>
            </a:fld>
            <a:endParaRPr dirty="0" lang="en-US"/>
          </a:p>
        </p:txBody>
      </p:sp>
      <p:sp>
        <p:nvSpPr>
          <p:cNvPr id="1048635" name="Footer Placeholder 7"/>
          <p:cNvSpPr>
            <a:spLocks noGrp="1"/>
          </p:cNvSpPr>
          <p:nvPr>
            <p:ph type="ftr" sz="quarter" idx="11"/>
          </p:nvPr>
        </p:nvSpPr>
        <p:spPr/>
        <p:txBody>
          <a:bodyPr/>
          <a:p>
            <a:endParaRPr dirty="0" lang="en-US"/>
          </a:p>
        </p:txBody>
      </p:sp>
      <p:sp>
        <p:nvSpPr>
          <p:cNvPr id="1048636" name="Slide Number Placeholder 8"/>
          <p:cNvSpPr>
            <a:spLocks noGrp="1"/>
          </p:cNvSpPr>
          <p:nvPr>
            <p:ph type="sldNum" sz="quarter" idx="12"/>
          </p:nvPr>
        </p:nvSpPr>
        <p:spPr/>
        <p:txBody>
          <a:bodyPr/>
          <a:p>
            <a:fld id="{6D22F896-40B5-4ADD-8801-0D06FADFA095}" type="slidenum">
              <a:rPr dirty="0" lang="en-US"/>
              <a:t>‹#›</a:t>
            </a:fld>
            <a:endParaRPr dirty="0" lang="en-US"/>
          </a:p>
        </p:txBody>
      </p:sp>
      <p:cxnSp>
        <p:nvCxnSpPr>
          <p:cNvPr id="3145731" name="Straight Connector 28"/>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1" name=""/>
        <p:cNvGrpSpPr/>
        <p:nvPr/>
      </p:nvGrpSpPr>
      <p:grpSpPr>
        <a:xfrm>
          <a:off x="0" y="0"/>
          <a:ext cx="0" cy="0"/>
          <a:chOff x="0" y="0"/>
          <a:chExt cx="0" cy="0"/>
        </a:xfrm>
      </p:grpSpPr>
      <p:sp>
        <p:nvSpPr>
          <p:cNvPr id="1048676" name="Title 1"/>
          <p:cNvSpPr>
            <a:spLocks noGrp="1"/>
          </p:cNvSpPr>
          <p:nvPr>
            <p:ph type="title"/>
          </p:nvPr>
        </p:nvSpPr>
        <p:spPr/>
        <p:txBody>
          <a:bodyPr/>
          <a:p>
            <a:r>
              <a:rPr lang="en-US"/>
              <a:t>Click to edit Master title style</a:t>
            </a:r>
            <a:endParaRPr dirty="0" lang="en-US"/>
          </a:p>
        </p:txBody>
      </p:sp>
      <p:sp>
        <p:nvSpPr>
          <p:cNvPr id="1048677" name="Date Placeholder 2"/>
          <p:cNvSpPr>
            <a:spLocks noGrp="1"/>
          </p:cNvSpPr>
          <p:nvPr>
            <p:ph type="dt" sz="half" idx="10"/>
          </p:nvPr>
        </p:nvSpPr>
        <p:spPr/>
        <p:txBody>
          <a:bodyPr/>
          <a:p>
            <a:fld id="{48A87A34-81AB-432B-8DAE-1953F412C126}" type="datetimeFigureOut">
              <a:rPr dirty="0" lang="en-US"/>
              <a:t>10/11/2023</a:t>
            </a:fld>
            <a:endParaRPr dirty="0" lang="en-US"/>
          </a:p>
        </p:txBody>
      </p:sp>
      <p:sp>
        <p:nvSpPr>
          <p:cNvPr id="1048678" name="Footer Placeholder 3"/>
          <p:cNvSpPr>
            <a:spLocks noGrp="1"/>
          </p:cNvSpPr>
          <p:nvPr>
            <p:ph type="ftr" sz="quarter" idx="11"/>
          </p:nvPr>
        </p:nvSpPr>
        <p:spPr/>
        <p:txBody>
          <a:bodyPr/>
          <a:p>
            <a:endParaRPr dirty="0" lang="en-US"/>
          </a:p>
        </p:txBody>
      </p:sp>
      <p:sp>
        <p:nvSpPr>
          <p:cNvPr id="1048679" name="Slide Number Placeholder 4"/>
          <p:cNvSpPr>
            <a:spLocks noGrp="1"/>
          </p:cNvSpPr>
          <p:nvPr>
            <p:ph type="sldNum" sz="quarter" idx="12"/>
          </p:nvPr>
        </p:nvSpPr>
        <p:spPr/>
        <p:txBody>
          <a:bodyPr/>
          <a:p>
            <a:fld id="{6D22F896-40B5-4ADD-8801-0D06FADFA095}" type="slidenum">
              <a:rPr dirty="0" lang="en-US"/>
              <a:t>‹#›</a:t>
            </a:fld>
            <a:endParaRPr dirty="0" lang="en-US"/>
          </a:p>
        </p:txBody>
      </p:sp>
      <p:cxnSp>
        <p:nvCxnSpPr>
          <p:cNvPr id="3145734" name="Straight Connector 24"/>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2" name="Date Placeholder 1"/>
          <p:cNvSpPr>
            <a:spLocks noGrp="1"/>
          </p:cNvSpPr>
          <p:nvPr>
            <p:ph type="dt" sz="half" idx="10"/>
          </p:nvPr>
        </p:nvSpPr>
        <p:spPr/>
        <p:txBody>
          <a:bodyPr/>
          <a:p>
            <a:fld id="{48A87A34-81AB-432B-8DAE-1953F412C126}" type="datetimeFigureOut">
              <a:rPr dirty="0" lang="en-US"/>
              <a:t>10/11/2023</a:t>
            </a:fld>
            <a:endParaRPr dirty="0" lang="en-US"/>
          </a:p>
        </p:txBody>
      </p:sp>
      <p:sp>
        <p:nvSpPr>
          <p:cNvPr id="1048583" name="Footer Placeholder 2"/>
          <p:cNvSpPr>
            <a:spLocks noGrp="1"/>
          </p:cNvSpPr>
          <p:nvPr>
            <p:ph type="ftr" sz="quarter" idx="11"/>
          </p:nvPr>
        </p:nvSpPr>
        <p:spPr/>
        <p:txBody>
          <a:bodyPr/>
          <a:p>
            <a:endParaRPr dirty="0" lang="en-US"/>
          </a:p>
        </p:txBody>
      </p:sp>
      <p:sp>
        <p:nvSpPr>
          <p:cNvPr id="1048584" name="Slide Number Placeholder 3"/>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7" name=""/>
        <p:cNvGrpSpPr/>
        <p:nvPr/>
      </p:nvGrpSpPr>
      <p:grpSpPr>
        <a:xfrm>
          <a:off x="0" y="0"/>
          <a:ext cx="0" cy="0"/>
          <a:chOff x="0" y="0"/>
          <a:chExt cx="0" cy="0"/>
        </a:xfrm>
      </p:grpSpPr>
      <p:sp>
        <p:nvSpPr>
          <p:cNvPr id="1048658"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dirty="0" lang="en-US"/>
          </a:p>
        </p:txBody>
      </p:sp>
      <p:sp>
        <p:nvSpPr>
          <p:cNvPr id="1048659" name="Content Placeholder 2"/>
          <p:cNvSpPr>
            <a:spLocks noGrp="1"/>
          </p:cNvSpPr>
          <p:nvPr>
            <p:ph idx="1"/>
          </p:nvPr>
        </p:nvSpPr>
        <p:spPr>
          <a:xfrm>
            <a:off x="5043714" y="798974"/>
            <a:ext cx="6012470" cy="4658826"/>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0" name="Text Placeholder 3"/>
          <p:cNvSpPr>
            <a:spLocks noGrp="1"/>
          </p:cNvSpPr>
          <p:nvPr>
            <p:ph type="body" sz="half" idx="2"/>
          </p:nvPr>
        </p:nvSpPr>
        <p:spPr>
          <a:xfrm>
            <a:off x="1444671" y="3205491"/>
            <a:ext cx="3275013" cy="2248181"/>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1" name="Date Placeholder 4"/>
          <p:cNvSpPr>
            <a:spLocks noGrp="1"/>
          </p:cNvSpPr>
          <p:nvPr>
            <p:ph type="dt" sz="half" idx="10"/>
          </p:nvPr>
        </p:nvSpPr>
        <p:spPr/>
        <p:txBody>
          <a:bodyPr/>
          <a:p>
            <a:fld id="{48A87A34-81AB-432B-8DAE-1953F412C126}" type="datetimeFigureOut">
              <a:rPr dirty="0" lang="en-US"/>
              <a:t>10/11/2023</a:t>
            </a:fld>
            <a:endParaRPr dirty="0" lang="en-US"/>
          </a:p>
        </p:txBody>
      </p:sp>
      <p:sp>
        <p:nvSpPr>
          <p:cNvPr id="1048662" name="Footer Placeholder 5"/>
          <p:cNvSpPr>
            <a:spLocks noGrp="1"/>
          </p:cNvSpPr>
          <p:nvPr>
            <p:ph type="ftr" sz="quarter" idx="11"/>
          </p:nvPr>
        </p:nvSpPr>
        <p:spPr/>
        <p:txBody>
          <a:bodyPr/>
          <a:p>
            <a:endParaRPr dirty="0" lang="en-US"/>
          </a:p>
        </p:txBody>
      </p:sp>
      <p:sp>
        <p:nvSpPr>
          <p:cNvPr id="1048663" name="Slide Number Placeholder 6"/>
          <p:cNvSpPr>
            <a:spLocks noGrp="1"/>
          </p:cNvSpPr>
          <p:nvPr>
            <p:ph type="sldNum" sz="quarter" idx="12"/>
          </p:nvPr>
        </p:nvSpPr>
        <p:spPr/>
        <p:txBody>
          <a:bodyPr/>
          <a:p>
            <a:fld id="{6D22F896-40B5-4ADD-8801-0D06FADFA095}" type="slidenum">
              <a:rPr dirty="0" lang="en-US"/>
              <a:t>‹#›</a:t>
            </a:fld>
            <a:endParaRPr dirty="0" lang="en-US"/>
          </a:p>
        </p:txBody>
      </p:sp>
      <p:cxnSp>
        <p:nvCxnSpPr>
          <p:cNvPr id="3145732" name="Straight Connector 16"/>
          <p:cNvCxnSpPr>
            <a:cxnSpLocks/>
          </p:cNvCxnSpPr>
          <p:nvPr/>
        </p:nvCxnSpPr>
        <p:spPr>
          <a:xfrm>
            <a:off x="1448280" y="3205491"/>
            <a:ext cx="3269490"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93" name=""/>
        <p:cNvGrpSpPr/>
        <p:nvPr/>
      </p:nvGrpSpPr>
      <p:grpSpPr>
        <a:xfrm>
          <a:off x="0" y="0"/>
          <a:ext cx="0" cy="0"/>
          <a:chOff x="0" y="0"/>
          <a:chExt cx="0" cy="0"/>
        </a:xfrm>
      </p:grpSpPr>
      <p:grpSp>
        <p:nvGrpSpPr>
          <p:cNvPr id="94" name="Group 7"/>
          <p:cNvGrpSpPr/>
          <p:nvPr/>
        </p:nvGrpSpPr>
        <p:grpSpPr>
          <a:xfrm>
            <a:off x="7477387" y="482170"/>
            <a:ext cx="4074533" cy="5149101"/>
            <a:chOff x="7477387" y="482170"/>
            <a:chExt cx="4074533" cy="5149101"/>
          </a:xfrm>
        </p:grpSpPr>
        <p:sp>
          <p:nvSpPr>
            <p:cNvPr id="1048685" name="Rectangle 17"/>
            <p:cNvSpPr/>
            <p:nvPr/>
          </p:nvSpPr>
          <p:spPr bwMode="black">
            <a:xfrm>
              <a:off x="7477387" y="482170"/>
              <a:ext cx="4074533" cy="5149101"/>
            </a:xfrm>
            <a:prstGeom prst="rect"/>
            <a:gradFill>
              <a:gsLst>
                <a:gs pos="0">
                  <a:srgbClr val="000001"/>
                </a:gs>
                <a:gs pos="100000">
                  <a:srgbClr val="191919"/>
                </a:gs>
              </a:gsLst>
            </a:grad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048686" name="Rectangle 18"/>
            <p:cNvSpPr/>
            <p:nvPr/>
          </p:nvSpPr>
          <p:spPr bwMode="blackWhite">
            <a:xfrm>
              <a:off x="7790446" y="812506"/>
              <a:ext cx="3450289" cy="4466452"/>
            </a:xfrm>
            <a:prstGeom prst="rect"/>
            <a:gradFill>
              <a:gsLst>
                <a:gs pos="0">
                  <a:srgbClr val="DADADA"/>
                </a:gs>
                <a:gs pos="100000">
                  <a:srgbClr val="FFFFFE"/>
                </a:gs>
              </a:gsLst>
              <a:lin ang="16200000" scaled="0"/>
            </a:gradFill>
            <a:ln w="50800" cmpd="sng">
              <a:solidFill>
                <a:srgbClr val="191919"/>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687"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dirty="0" lang="en-US"/>
          </a:p>
        </p:txBody>
      </p:sp>
      <p:sp>
        <p:nvSpPr>
          <p:cNvPr id="1048688" name="Picture Placeholder 2"/>
          <p:cNvSpPr>
            <a:spLocks noChangeAspect="1" noGrp="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89" name="Text Placeholder 3"/>
          <p:cNvSpPr>
            <a:spLocks noGrp="1"/>
          </p:cNvSpPr>
          <p:nvPr>
            <p:ph type="body" sz="half" idx="2"/>
          </p:nvPr>
        </p:nvSpPr>
        <p:spPr>
          <a:xfrm>
            <a:off x="1450329" y="3145992"/>
            <a:ext cx="5524404" cy="2003742"/>
          </a:xfrm>
        </p:spPr>
        <p:txBody>
          <a:bodyPr>
            <a:normAutofit/>
          </a:bodyPr>
          <a:lstStyle>
            <a:lvl1pPr algn="l"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0" name="Date Placeholder 4"/>
          <p:cNvSpPr>
            <a:spLocks noGrp="1"/>
          </p:cNvSpPr>
          <p:nvPr>
            <p:ph type="dt" sz="half" idx="10"/>
          </p:nvPr>
        </p:nvSpPr>
        <p:spPr>
          <a:xfrm>
            <a:off x="1447382" y="5469856"/>
            <a:ext cx="5527351" cy="320123"/>
          </a:xfrm>
        </p:spPr>
        <p:txBody>
          <a:bodyPr/>
          <a:lstStyle>
            <a:lvl1pPr algn="l"/>
          </a:lstStyle>
          <a:p>
            <a:fld id="{48A87A34-81AB-432B-8DAE-1953F412C126}" type="datetimeFigureOut">
              <a:rPr dirty="0" lang="en-US"/>
              <a:t>10/11/2023</a:t>
            </a:fld>
            <a:endParaRPr dirty="0" lang="en-US"/>
          </a:p>
        </p:txBody>
      </p:sp>
      <p:sp>
        <p:nvSpPr>
          <p:cNvPr id="1048691" name="Footer Placeholder 5"/>
          <p:cNvSpPr>
            <a:spLocks noGrp="1"/>
          </p:cNvSpPr>
          <p:nvPr>
            <p:ph type="ftr" sz="quarter" idx="11"/>
          </p:nvPr>
        </p:nvSpPr>
        <p:spPr>
          <a:xfrm>
            <a:off x="1447382" y="318640"/>
            <a:ext cx="5541004" cy="320931"/>
          </a:xfrm>
        </p:spPr>
        <p:txBody>
          <a:bodyPr/>
          <a:p>
            <a:endParaRPr dirty="0" lang="en-US"/>
          </a:p>
        </p:txBody>
      </p:sp>
      <p:sp>
        <p:nvSpPr>
          <p:cNvPr id="1048692" name="Slide Number Placeholder 6"/>
          <p:cNvSpPr>
            <a:spLocks noGrp="1"/>
          </p:cNvSpPr>
          <p:nvPr>
            <p:ph type="sldNum" sz="quarter" idx="12"/>
          </p:nvPr>
        </p:nvSpPr>
        <p:spPr/>
        <p:txBody>
          <a:bodyPr/>
          <a:p>
            <a:fld id="{6D22F896-40B5-4ADD-8801-0D06FADFA095}" type="slidenum">
              <a:rPr dirty="0" lang="en-US"/>
              <a:t>‹#›</a:t>
            </a:fld>
            <a:endParaRPr dirty="0" lang="en-US"/>
          </a:p>
        </p:txBody>
      </p:sp>
      <p:cxnSp>
        <p:nvCxnSpPr>
          <p:cNvPr id="3145736" name="Straight Connector 30"/>
          <p:cNvCxnSpPr>
            <a:cxnSpLocks/>
          </p:cNvCxnSpPr>
          <p:nvPr/>
        </p:nvCxnSpPr>
        <p:spPr>
          <a:xfrm>
            <a:off x="1447382" y="3143605"/>
            <a:ext cx="5527351"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sp>
        <p:nvSpPr>
          <p:cNvPr id="1048576" name="Rectangle 7"/>
          <p:cNvSpPr/>
          <p:nvPr/>
        </p:nvSpPr>
        <p:spPr>
          <a:xfrm>
            <a:off x="0" y="2019476"/>
            <a:ext cx="12192000" cy="4105941"/>
          </a:xfrm>
          <a:prstGeom prst="rect"/>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2" name="Picture 6"/>
          <p:cNvPicPr>
            <a:picLocks noChangeAspect="1"/>
          </p:cNvPicPr>
          <p:nvPr/>
        </p:nvPicPr>
        <p:blipFill rotWithShape="1">
          <a:blip xmlns:r="http://schemas.openxmlformats.org/officeDocument/2006/relationships" r:embed="rId12"/>
          <a:srcRect t="1538" b="-1538"/>
          <a:stretch>
            <a:fillRect/>
          </a:stretch>
        </p:blipFill>
        <p:spPr bwMode="black">
          <a:xfrm>
            <a:off x="0" y="6126480"/>
            <a:ext cx="12192000" cy="742950"/>
          </a:xfrm>
          <a:prstGeom prst="rect"/>
        </p:spPr>
      </p:pic>
      <p:sp>
        <p:nvSpPr>
          <p:cNvPr id="1048577" name="Title Placeholder 1"/>
          <p:cNvSpPr>
            <a:spLocks noGrp="1"/>
          </p:cNvSpPr>
          <p:nvPr>
            <p:ph type="title"/>
          </p:nvPr>
        </p:nvSpPr>
        <p:spPr>
          <a:xfrm>
            <a:off x="1451579" y="804519"/>
            <a:ext cx="9603275" cy="1049235"/>
          </a:xfrm>
          <a:prstGeom prst="rect"/>
        </p:spPr>
        <p:txBody>
          <a:bodyPr anchor="t"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451579" y="2015732"/>
            <a:ext cx="9603275" cy="345061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7554138" y="330370"/>
            <a:ext cx="3500715" cy="309201"/>
          </a:xfrm>
          <a:prstGeom prst="rect"/>
        </p:spPr>
        <p:txBody>
          <a:bodyPr anchor="ctr" bIns="45720" lIns="91440" rIns="91440" rtlCol="0" tIns="45720" vert="horz"/>
          <a:lstStyle>
            <a:lvl1pPr algn="r">
              <a:defRPr sz="1000">
                <a:solidFill>
                  <a:schemeClr val="tx1">
                    <a:tint val="75000"/>
                  </a:schemeClr>
                </a:solidFill>
              </a:defRPr>
            </a:lvl1pPr>
          </a:lstStyle>
          <a:p>
            <a:fld id="{48A87A34-81AB-432B-8DAE-1953F412C126}" type="datetimeFigureOut">
              <a:rPr dirty="0" lang="en-US"/>
              <a:t>10/11/2023</a:t>
            </a:fld>
            <a:endParaRPr dirty="0" lang="en-US"/>
          </a:p>
        </p:txBody>
      </p:sp>
      <p:sp>
        <p:nvSpPr>
          <p:cNvPr id="1048580" name="Footer Placeholder 4"/>
          <p:cNvSpPr>
            <a:spLocks noGrp="1"/>
          </p:cNvSpPr>
          <p:nvPr>
            <p:ph type="ftr" sz="quarter" idx="3"/>
          </p:nvPr>
        </p:nvSpPr>
        <p:spPr>
          <a:xfrm>
            <a:off x="1451579" y="329307"/>
            <a:ext cx="5938836" cy="309201"/>
          </a:xfrm>
          <a:prstGeom prst="rect"/>
        </p:spPr>
        <p:txBody>
          <a:bodyPr anchor="ctr" bIns="45720" lIns="91440" rIns="91440" rtlCol="0" tIns="45720" vert="horz"/>
          <a:lstStyle>
            <a:lvl1pPr algn="l">
              <a:defRPr sz="1000">
                <a:solidFill>
                  <a:schemeClr val="tx1">
                    <a:tint val="75000"/>
                  </a:schemeClr>
                </a:solidFill>
              </a:defRPr>
            </a:lvl1pPr>
          </a:lstStyle>
          <a:p>
            <a:endParaRPr dirty="0" lang="en-US"/>
          </a:p>
        </p:txBody>
      </p:sp>
      <p:sp>
        <p:nvSpPr>
          <p:cNvPr id="1048581" name="Slide Number Placeholder 5"/>
          <p:cNvSpPr>
            <a:spLocks noGrp="1"/>
          </p:cNvSpPr>
          <p:nvPr>
            <p:ph type="sldNum" sz="quarter" idx="4"/>
          </p:nvPr>
        </p:nvSpPr>
        <p:spPr>
          <a:xfrm>
            <a:off x="480060" y="798973"/>
            <a:ext cx="811019" cy="503578"/>
          </a:xfrm>
          <a:prstGeom prst="rect"/>
        </p:spPr>
        <p:txBody>
          <a:bodyPr anchor="t" bIns="45720" lIns="91440" rIns="91440" rtlCol="0" tIns="45720" vert="horz"/>
          <a:lstStyle>
            <a:lvl1pPr algn="r">
              <a:defRPr sz="2800">
                <a:solidFill>
                  <a:schemeClr val="accent1"/>
                </a:solidFill>
              </a:defRPr>
            </a:lvl1pPr>
          </a:lstStyle>
          <a:p>
            <a:fld id="{6D22F896-40B5-4ADD-8801-0D06FADFA095}" type="slidenum">
              <a:rPr dirty="0" lang="en-US"/>
              <a:t>‹#›</a:t>
            </a:fld>
            <a:endParaRPr dirty="0" lang="en-US"/>
          </a:p>
        </p:txBody>
      </p:sp>
      <p:cxnSp>
        <p:nvCxnSpPr>
          <p:cNvPr id="3145728" name="Straight Connector 9"/>
          <p:cNvCxnSpPr>
            <a:cxnSpLocks/>
          </p:cNvCxnSpPr>
          <p:nvPr/>
        </p:nvCxnSpPr>
        <p:spPr>
          <a:xfrm>
            <a:off x="0" y="6128413"/>
            <a:ext cx="12192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0" cap="all" sz="3200" i="0" kern="1200">
          <a:solidFill>
            <a:schemeClr val="tx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00000"/>
        <a:buFont typeface="Arial" panose="020B0604020202020204" pitchFamily="34" charset="0"/>
        <a:buChar char="•"/>
        <a:defRPr baseline="0" cap="none"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00000"/>
        <a:buFont typeface="Arial" panose="020B0604020202020204" pitchFamily="34" charset="0"/>
        <a:buChar char="•"/>
        <a:defRPr baseline="0" cap="none"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hyperlink" Target="https://en.m.wikipedia.org/wiki/Pushkin,_Saint_Petersburg" TargetMode="External"/><Relationship Id="rId3"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hyperlink" Target="https://en.m.wikipedia.org/wiki/Categorical_variable" TargetMode="External"/><Relationship Id="rId2" Type="http://schemas.openxmlformats.org/officeDocument/2006/relationships/hyperlink" Target="https://en.m.wikipedia.org/wiki/Height" TargetMode="External"/><Relationship Id="rId3" Type="http://schemas.openxmlformats.org/officeDocument/2006/relationships/hyperlink" Target="https://en.m.wikipedia.org/wiki/Length" TargetMode="External"/><Relationship Id="rId4" Type="http://schemas.openxmlformats.org/officeDocument/2006/relationships/image" Target="../media/image8.png"/><Relationship Id="rId5"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hyperlink" Target="https://en.m.wikipedia.org/wiki/Line_chart" TargetMode="External"/><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5" name="TextBox 4"/>
          <p:cNvSpPr txBox="1"/>
          <p:nvPr/>
        </p:nvSpPr>
        <p:spPr>
          <a:xfrm>
            <a:off x="2299394" y="1440654"/>
            <a:ext cx="7593211" cy="1653541"/>
          </a:xfrm>
          <a:prstGeom prst="rect"/>
          <a:noFill/>
        </p:spPr>
        <p:txBody>
          <a:bodyPr wrap="square">
            <a:spAutoFit/>
          </a:bodyPr>
          <a:p>
            <a:r>
              <a:rPr b="1" dirty="0" sz="3600" lang="en-IN"/>
              <a:t>I</a:t>
            </a:r>
            <a:r>
              <a:rPr b="1" dirty="0" sz="3600" lang="en-US" err="1"/>
              <a:t>ncorporating</a:t>
            </a:r>
            <a:r>
              <a:rPr b="1" dirty="0" sz="3600" lang="en-US"/>
              <a:t> data visualization techniques to showcase historical temperature and humidity trends</a:t>
            </a:r>
            <a:r>
              <a:rPr b="1" dirty="0" sz="3600" lang="en-IN"/>
              <a:t>.</a:t>
            </a:r>
            <a:endParaRPr b="1" dirty="0" sz="36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pic>
        <p:nvPicPr>
          <p:cNvPr id="2097155" name="Picture 5"/>
          <p:cNvPicPr>
            <a:picLocks noChangeAspect="1"/>
          </p:cNvPicPr>
          <p:nvPr/>
        </p:nvPicPr>
        <p:blipFill>
          <a:blip xmlns:r="http://schemas.openxmlformats.org/officeDocument/2006/relationships" r:embed="rId1"/>
          <a:stretch>
            <a:fillRect/>
          </a:stretch>
        </p:blipFill>
        <p:spPr>
          <a:xfrm>
            <a:off x="3202781" y="1313761"/>
            <a:ext cx="6119579" cy="4106560"/>
          </a:xfrm>
          <a:prstGeom prst="rect"/>
        </p:spPr>
      </p:pic>
      <p:sp>
        <p:nvSpPr>
          <p:cNvPr id="1048605" name="TextBox 10"/>
          <p:cNvSpPr txBox="1"/>
          <p:nvPr/>
        </p:nvSpPr>
        <p:spPr>
          <a:xfrm>
            <a:off x="3462815" y="728986"/>
            <a:ext cx="5599510" cy="584775"/>
          </a:xfrm>
          <a:prstGeom prst="rect"/>
          <a:noFill/>
        </p:spPr>
        <p:txBody>
          <a:bodyPr rtlCol="0" wrap="square">
            <a:spAutoFit/>
          </a:bodyPr>
          <a:p>
            <a:pPr algn="l"/>
            <a:r>
              <a:rPr b="1" dirty="0" sz="3200" lang="en-IN"/>
              <a:t>Temperature </a:t>
            </a:r>
            <a:r>
              <a:rPr b="1" sz="3200" lang="en-IN"/>
              <a:t>Vs Humidity</a:t>
            </a:r>
            <a:endParaRPr b="1" dirty="0" sz="32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06" name="Title 1"/>
          <p:cNvSpPr>
            <a:spLocks noGrp="1"/>
          </p:cNvSpPr>
          <p:nvPr>
            <p:ph type="title"/>
          </p:nvPr>
        </p:nvSpPr>
        <p:spPr/>
        <p:txBody>
          <a:bodyPr/>
          <a:p>
            <a:r>
              <a:rPr dirty="0" lang="en-IN"/>
              <a:t>3.Box plots</a:t>
            </a:r>
            <a:endParaRPr dirty="0" lang="en-US"/>
          </a:p>
        </p:txBody>
      </p:sp>
      <p:sp>
        <p:nvSpPr>
          <p:cNvPr id="1048607" name="Content Placeholder 2"/>
          <p:cNvSpPr>
            <a:spLocks noGrp="1"/>
          </p:cNvSpPr>
          <p:nvPr>
            <p:ph idx="1"/>
          </p:nvPr>
        </p:nvSpPr>
        <p:spPr>
          <a:xfrm>
            <a:off x="3174958" y="2275881"/>
            <a:ext cx="6156515" cy="2306237"/>
          </a:xfrm>
        </p:spPr>
        <p:txBody>
          <a:bodyPr>
            <a:noAutofit/>
          </a:bodyPr>
          <a:p>
            <a:r>
              <a:rPr dirty="0" sz="3200" lang="en-IN"/>
              <a:t>Box plots can provide a summary of temperature and humidity distributions for each month or season, helping to visualize the spread of data.</a:t>
            </a:r>
            <a:endParaRPr dirty="0" sz="32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08" name="TextBox 4"/>
          <p:cNvSpPr txBox="1"/>
          <p:nvPr/>
        </p:nvSpPr>
        <p:spPr>
          <a:xfrm>
            <a:off x="1169788" y="648414"/>
            <a:ext cx="8569523" cy="1869440"/>
          </a:xfrm>
          <a:prstGeom prst="rect"/>
          <a:noFill/>
        </p:spPr>
        <p:txBody>
          <a:bodyPr wrap="square">
            <a:spAutoFit/>
          </a:bodyPr>
          <a:p>
            <a:r>
              <a:rPr b="1" dirty="0" sz="2400" lang="en-IN"/>
              <a:t>1.</a:t>
            </a:r>
            <a:r>
              <a:rPr b="1" dirty="0" sz="2400" lang="en-US"/>
              <a:t>A boxplot for temperature and humidity would display the median, quartiles, and potential outliers in a concise manner, giving you a snapshot of the central tendency and spread of both variables. It's a handy tool for understanding the distribution characteristics of your data.</a:t>
            </a:r>
          </a:p>
        </p:txBody>
      </p:sp>
      <p:sp>
        <p:nvSpPr>
          <p:cNvPr id="1048609" name="TextBox 8"/>
          <p:cNvSpPr txBox="1"/>
          <p:nvPr/>
        </p:nvSpPr>
        <p:spPr>
          <a:xfrm>
            <a:off x="1169788" y="2797492"/>
            <a:ext cx="8724306" cy="1869440"/>
          </a:xfrm>
          <a:prstGeom prst="rect"/>
          <a:noFill/>
        </p:spPr>
        <p:txBody>
          <a:bodyPr wrap="square">
            <a:spAutoFit/>
          </a:bodyPr>
          <a:p>
            <a:r>
              <a:rPr b="1" dirty="0" sz="2400" i="0" lang="en-IN">
                <a:effectLst/>
                <a:latin typeface="Google Sans"/>
              </a:rPr>
              <a:t>2.Box plots are used to show distributions of numeric data values, especially when you want to compare them between multiple groups. They are built to provide high-level information at a glance, offering general information about a group of data's symmetry, skew, variance, and outliers.</a:t>
            </a:r>
            <a:endParaRPr b="1" dirty="0" sz="240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pic>
        <p:nvPicPr>
          <p:cNvPr id="2097156" name="Picture 6"/>
          <p:cNvPicPr>
            <a:picLocks noChangeAspect="1"/>
          </p:cNvPicPr>
          <p:nvPr/>
        </p:nvPicPr>
        <p:blipFill>
          <a:blip xmlns:r="http://schemas.openxmlformats.org/officeDocument/2006/relationships" r:embed="rId1"/>
          <a:stretch>
            <a:fillRect/>
          </a:stretch>
        </p:blipFill>
        <p:spPr>
          <a:xfrm>
            <a:off x="1262275" y="750093"/>
            <a:ext cx="9848171" cy="459581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10" name="Title 1"/>
          <p:cNvSpPr>
            <a:spLocks noGrp="1"/>
          </p:cNvSpPr>
          <p:nvPr>
            <p:ph type="title"/>
          </p:nvPr>
        </p:nvSpPr>
        <p:spPr/>
        <p:txBody>
          <a:bodyPr/>
          <a:p>
            <a:r>
              <a:rPr dirty="0" lang="en-IN"/>
              <a:t>4.Line charts</a:t>
            </a:r>
            <a:endParaRPr dirty="0" lang="en-US"/>
          </a:p>
        </p:txBody>
      </p:sp>
      <p:sp>
        <p:nvSpPr>
          <p:cNvPr id="1048611" name="Content Placeholder 2"/>
          <p:cNvSpPr>
            <a:spLocks noGrp="1"/>
          </p:cNvSpPr>
          <p:nvPr>
            <p:ph idx="1"/>
          </p:nvPr>
        </p:nvSpPr>
        <p:spPr/>
        <p:txBody>
          <a:bodyPr/>
          <a:p>
            <a:r>
              <a:rPr dirty="0" lang="en-IN"/>
              <a:t>A line chart or line graph, also known as curve chart, is a type of chart which displays information as a series of data points called ‘markers’ connected by straight line segments.. It is a basic type of chart common in many fields. It is similar to a scatter plot except that the measurement points are ordered (typically by their x-axis value) and joined with straight line segments. A line chart is often used to visualize a trend in data over intervals of time – a time series – thus the line is often drawn chronologically. In these cases they are known as run charts.</a:t>
            </a:r>
            <a:endParaRPr dirty="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pic>
        <p:nvPicPr>
          <p:cNvPr id="2097157" name="Picture 8"/>
          <p:cNvPicPr>
            <a:picLocks noChangeAspect="1"/>
          </p:cNvPicPr>
          <p:nvPr/>
        </p:nvPicPr>
        <p:blipFill>
          <a:blip xmlns:r="http://schemas.openxmlformats.org/officeDocument/2006/relationships" r:embed="rId1"/>
          <a:stretch>
            <a:fillRect/>
          </a:stretch>
        </p:blipFill>
        <p:spPr>
          <a:xfrm>
            <a:off x="2345530" y="526853"/>
            <a:ext cx="7048502" cy="4405314"/>
          </a:xfrm>
          <a:prstGeom prst="rect"/>
        </p:spPr>
      </p:pic>
      <p:sp>
        <p:nvSpPr>
          <p:cNvPr id="1048612" name="TextBox 9"/>
          <p:cNvSpPr txBox="1"/>
          <p:nvPr/>
        </p:nvSpPr>
        <p:spPr>
          <a:xfrm>
            <a:off x="5190259" y="2518311"/>
            <a:ext cx="1828800" cy="358141"/>
          </a:xfrm>
          <a:prstGeom prst="rect"/>
          <a:noFill/>
        </p:spPr>
        <p:txBody>
          <a:bodyPr rtlCol="0" wrap="square">
            <a:spAutoFit/>
          </a:bodyPr>
          <a:p>
            <a:pPr algn="l"/>
            <a:endParaRPr dirty="0" lang="en-US"/>
          </a:p>
        </p:txBody>
      </p:sp>
      <p:sp>
        <p:nvSpPr>
          <p:cNvPr id="1048613" name="TextBox 10"/>
          <p:cNvSpPr txBox="1"/>
          <p:nvPr/>
        </p:nvSpPr>
        <p:spPr>
          <a:xfrm>
            <a:off x="2431967" y="5070825"/>
            <a:ext cx="8090064" cy="646331"/>
          </a:xfrm>
          <a:prstGeom prst="rect"/>
          <a:noFill/>
        </p:spPr>
        <p:txBody>
          <a:bodyPr rtlCol="0" wrap="square">
            <a:spAutoFit/>
          </a:bodyPr>
          <a:p>
            <a:pPr algn="l"/>
            <a:r>
              <a:rPr b="1" dirty="0" i="0" lang="en-IN">
                <a:solidFill>
                  <a:srgbClr val="54595D"/>
                </a:solidFill>
                <a:effectLst/>
                <a:latin typeface="-apple-system"/>
              </a:rPr>
              <a:t>Line chart showing the population of the town of </a:t>
            </a:r>
            <a:r>
              <a:rPr b="1" dirty="0" i="0" lang="en-IN" strike="noStrike" u="none">
                <a:solidFill>
                  <a:srgbClr val="3366CC"/>
                </a:solidFill>
                <a:effectLst/>
                <a:latin typeface="-apple-system"/>
                <a:hlinkClick r:id="rId2" tooltip="Pushkin, Saint Petersburg"/>
              </a:rPr>
              <a:t>Pushkin, Saint Petersburg</a:t>
            </a:r>
            <a:r>
              <a:rPr b="1" dirty="0" i="0" lang="en-IN">
                <a:solidFill>
                  <a:srgbClr val="54595D"/>
                </a:solidFill>
                <a:effectLst/>
                <a:latin typeface="-apple-system"/>
              </a:rPr>
              <a:t> from 1800 to 2010, measured at various intervals</a:t>
            </a:r>
            <a:endParaRPr b="1" dirty="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pic>
        <p:nvPicPr>
          <p:cNvPr id="2097158" name="Picture 3"/>
          <p:cNvPicPr>
            <a:picLocks noChangeAspect="1"/>
          </p:cNvPicPr>
          <p:nvPr/>
        </p:nvPicPr>
        <p:blipFill>
          <a:blip xmlns:r="http://schemas.openxmlformats.org/officeDocument/2006/relationships" r:embed="rId1"/>
          <a:stretch>
            <a:fillRect/>
          </a:stretch>
        </p:blipFill>
        <p:spPr>
          <a:xfrm>
            <a:off x="1845470" y="560653"/>
            <a:ext cx="8012906" cy="3916098"/>
          </a:xfrm>
          <a:prstGeom prst="rect"/>
        </p:spPr>
      </p:pic>
      <p:sp>
        <p:nvSpPr>
          <p:cNvPr id="1048614" name="TextBox 4"/>
          <p:cNvSpPr txBox="1"/>
          <p:nvPr/>
        </p:nvSpPr>
        <p:spPr>
          <a:xfrm>
            <a:off x="2671166" y="4893706"/>
            <a:ext cx="7330084" cy="461665"/>
          </a:xfrm>
          <a:prstGeom prst="rect"/>
          <a:noFill/>
        </p:spPr>
        <p:txBody>
          <a:bodyPr rtlCol="0" wrap="square">
            <a:spAutoFit/>
          </a:bodyPr>
          <a:p>
            <a:pPr algn="l"/>
            <a:r>
              <a:rPr b="1" dirty="0" sz="2400" lang="en-IN"/>
              <a:t>A best-fit line chart (simple linear regression)</a:t>
            </a:r>
            <a:endParaRPr b="1" dirty="0" sz="24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15" name="Title 1"/>
          <p:cNvSpPr>
            <a:spLocks noGrp="1"/>
          </p:cNvSpPr>
          <p:nvPr>
            <p:ph type="title"/>
          </p:nvPr>
        </p:nvSpPr>
        <p:spPr>
          <a:xfrm>
            <a:off x="1451579" y="867037"/>
            <a:ext cx="9603275" cy="1049235"/>
          </a:xfrm>
        </p:spPr>
        <p:txBody>
          <a:bodyPr>
            <a:normAutofit/>
          </a:bodyPr>
          <a:p>
            <a:r>
              <a:rPr dirty="0" sz="4000" lang="en-IN"/>
              <a:t>5.Bar charts</a:t>
            </a:r>
            <a:endParaRPr dirty="0" sz="4000" lang="en-US"/>
          </a:p>
        </p:txBody>
      </p:sp>
      <p:sp>
        <p:nvSpPr>
          <p:cNvPr id="1048616" name="Content Placeholder 2"/>
          <p:cNvSpPr>
            <a:spLocks noGrp="1"/>
          </p:cNvSpPr>
          <p:nvPr>
            <p:ph idx="1"/>
          </p:nvPr>
        </p:nvSpPr>
        <p:spPr>
          <a:xfrm>
            <a:off x="1451580" y="2015733"/>
            <a:ext cx="8787796" cy="2842018"/>
          </a:xfrm>
        </p:spPr>
        <p:txBody>
          <a:bodyPr>
            <a:normAutofit/>
          </a:bodyPr>
          <a:p>
            <a:r>
              <a:rPr b="0" dirty="0" sz="2800" i="0" lang="en-IN">
                <a:effectLst/>
                <a:latin typeface="Söhne"/>
              </a:rPr>
              <a:t>Bar charts can be used to show monthly or yearly averages of temperature and humidity. Each bar represents a specific time period, and the height of the bar represents the average value.</a:t>
            </a:r>
            <a:endParaRPr dirty="0" sz="280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17" name="TextBox 4"/>
          <p:cNvSpPr txBox="1"/>
          <p:nvPr/>
        </p:nvSpPr>
        <p:spPr>
          <a:xfrm>
            <a:off x="284261" y="249553"/>
            <a:ext cx="9385101" cy="1158240"/>
          </a:xfrm>
          <a:prstGeom prst="rect"/>
          <a:noFill/>
        </p:spPr>
        <p:txBody>
          <a:bodyPr wrap="square">
            <a:spAutoFit/>
          </a:bodyPr>
          <a:p>
            <a:r>
              <a:rPr b="1" dirty="0" i="0" lang="en-IN">
                <a:solidFill>
                  <a:srgbClr val="202122"/>
                </a:solidFill>
                <a:effectLst/>
                <a:latin typeface="-apple-system"/>
              </a:rPr>
              <a:t>1.A bar chart or bar graph is a chart or graph that presents </a:t>
            </a:r>
            <a:r>
              <a:rPr b="1" dirty="0" i="0" lang="en-IN" strike="noStrike" u="none">
                <a:solidFill>
                  <a:srgbClr val="3366CC"/>
                </a:solidFill>
                <a:effectLst/>
                <a:latin typeface="-apple-system"/>
                <a:hlinkClick r:id="rId1" tooltip="Categorical variable"/>
              </a:rPr>
              <a:t>categorical data</a:t>
            </a:r>
            <a:r>
              <a:rPr b="1" dirty="0" i="0" lang="en-IN">
                <a:solidFill>
                  <a:srgbClr val="202122"/>
                </a:solidFill>
                <a:effectLst/>
                <a:latin typeface="-apple-system"/>
              </a:rPr>
              <a:t> with rectangular bars with </a:t>
            </a:r>
            <a:r>
              <a:rPr b="1" dirty="0" i="0" lang="en-IN" strike="noStrike" u="none">
                <a:solidFill>
                  <a:srgbClr val="3366CC"/>
                </a:solidFill>
                <a:effectLst/>
                <a:latin typeface="-apple-system"/>
                <a:hlinkClick r:id="rId2" tooltip="Height"/>
              </a:rPr>
              <a:t>heights</a:t>
            </a:r>
            <a:r>
              <a:rPr b="1" dirty="0" i="0" lang="en-IN">
                <a:solidFill>
                  <a:srgbClr val="202122"/>
                </a:solidFill>
                <a:effectLst/>
                <a:latin typeface="-apple-system"/>
              </a:rPr>
              <a:t> or </a:t>
            </a:r>
            <a:r>
              <a:rPr b="1" dirty="0" i="0" lang="en-IN" strike="noStrike" u="none">
                <a:solidFill>
                  <a:srgbClr val="3366CC"/>
                </a:solidFill>
                <a:effectLst/>
                <a:latin typeface="-apple-system"/>
                <a:hlinkClick r:id="rId3" tooltip="Length"/>
              </a:rPr>
              <a:t>lengths</a:t>
            </a:r>
            <a:r>
              <a:rPr b="1" dirty="0" i="0" lang="en-IN">
                <a:solidFill>
                  <a:srgbClr val="202122"/>
                </a:solidFill>
                <a:effectLst/>
                <a:latin typeface="-apple-system"/>
              </a:rPr>
              <a:t> proportional to the values that they represent. The bars can be plotted vertically or horizontally. A vertical bar chart is sometimes called a column chart.</a:t>
            </a:r>
            <a:endParaRPr b="1" dirty="0" lang="en-US"/>
          </a:p>
        </p:txBody>
      </p:sp>
      <p:pic>
        <p:nvPicPr>
          <p:cNvPr id="2097159" name="Picture 7"/>
          <p:cNvPicPr>
            <a:picLocks noChangeAspect="1"/>
          </p:cNvPicPr>
          <p:nvPr/>
        </p:nvPicPr>
        <p:blipFill>
          <a:blip xmlns:r="http://schemas.openxmlformats.org/officeDocument/2006/relationships" r:embed="rId4"/>
          <a:stretch>
            <a:fillRect/>
          </a:stretch>
        </p:blipFill>
        <p:spPr>
          <a:xfrm>
            <a:off x="1393030" y="1345406"/>
            <a:ext cx="8858251" cy="4143375"/>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24" name="Content Placeholder 3"/>
          <p:cNvSpPr>
            <a:spLocks noGrp="1"/>
          </p:cNvSpPr>
          <p:nvPr>
            <p:ph sz="half" idx="2"/>
          </p:nvPr>
        </p:nvSpPr>
        <p:spPr>
          <a:xfrm>
            <a:off x="6413771" y="749484"/>
            <a:ext cx="5349604" cy="4709379"/>
          </a:xfrm>
        </p:spPr>
        <p:txBody>
          <a:bodyPr/>
          <a:p>
            <a:r>
              <a:rPr b="1" dirty="0" lang="en-IN"/>
              <a:t>A vertical stacked bar chart with negative values</a:t>
            </a:r>
            <a:endParaRPr b="1" dirty="0" lang="en-US"/>
          </a:p>
        </p:txBody>
      </p:sp>
      <p:pic>
        <p:nvPicPr>
          <p:cNvPr id="2097160" name="Content Placeholder 6"/>
          <p:cNvPicPr>
            <a:picLocks noChangeAspect="1" noGrp="1"/>
          </p:cNvPicPr>
          <p:nvPr>
            <p:ph sz="half" idx="1"/>
          </p:nvPr>
        </p:nvPicPr>
        <p:blipFill>
          <a:blip xmlns:r="http://schemas.openxmlformats.org/officeDocument/2006/relationships" r:embed="rId1"/>
          <a:stretch>
            <a:fillRect/>
          </a:stretch>
        </p:blipFill>
        <p:spPr>
          <a:xfrm>
            <a:off x="1150142" y="2008980"/>
            <a:ext cx="4589844" cy="3449883"/>
          </a:xfrm>
          <a:prstGeom prst="rect"/>
        </p:spPr>
      </p:pic>
      <p:pic>
        <p:nvPicPr>
          <p:cNvPr id="2097161" name="Picture 9"/>
          <p:cNvPicPr>
            <a:picLocks noChangeAspect="1"/>
          </p:cNvPicPr>
          <p:nvPr/>
        </p:nvPicPr>
        <p:blipFill>
          <a:blip xmlns:r="http://schemas.openxmlformats.org/officeDocument/2006/relationships" r:embed="rId2"/>
          <a:stretch>
            <a:fillRect/>
          </a:stretch>
        </p:blipFill>
        <p:spPr>
          <a:xfrm>
            <a:off x="6664037" y="2008981"/>
            <a:ext cx="5086755" cy="3217864"/>
          </a:xfrm>
          <a:prstGeom prst="rect"/>
        </p:spPr>
      </p:pic>
      <p:sp>
        <p:nvSpPr>
          <p:cNvPr id="1048625" name="TextBox 10"/>
          <p:cNvSpPr txBox="1"/>
          <p:nvPr/>
        </p:nvSpPr>
        <p:spPr>
          <a:xfrm>
            <a:off x="1335871" y="871939"/>
            <a:ext cx="4218386" cy="646331"/>
          </a:xfrm>
          <a:prstGeom prst="rect"/>
          <a:noFill/>
        </p:spPr>
        <p:txBody>
          <a:bodyPr rtlCol="0" wrap="square">
            <a:spAutoFit/>
          </a:bodyPr>
          <a:p>
            <a:pPr algn="l"/>
            <a:r>
              <a:rPr b="1" dirty="0" lang="en-IN">
                <a:solidFill>
                  <a:schemeClr val="accent1"/>
                </a:solidFill>
              </a:rPr>
              <a:t>.  </a:t>
            </a:r>
            <a:r>
              <a:rPr b="1" dirty="0" lang="en-IN"/>
              <a:t>A vertical stacked bar chart with positive values</a:t>
            </a:r>
            <a:endParaRPr b="1"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591" name="Title 1"/>
          <p:cNvSpPr>
            <a:spLocks noGrp="1"/>
          </p:cNvSpPr>
          <p:nvPr>
            <p:ph type="title"/>
          </p:nvPr>
        </p:nvSpPr>
        <p:spPr>
          <a:xfrm>
            <a:off x="2189766" y="1369219"/>
            <a:ext cx="9603275" cy="988219"/>
          </a:xfrm>
        </p:spPr>
        <p:txBody>
          <a:bodyPr>
            <a:normAutofit/>
          </a:bodyPr>
          <a:p>
            <a:r>
              <a:rPr b="1" dirty="0" sz="4000" lang="en-IN"/>
              <a:t>Innovation</a:t>
            </a:r>
            <a:endParaRPr b="1" dirty="0" sz="4000" lang="en-US"/>
          </a:p>
        </p:txBody>
      </p:sp>
      <p:sp>
        <p:nvSpPr>
          <p:cNvPr id="1048592" name="Content Placeholder 2"/>
          <p:cNvSpPr>
            <a:spLocks noGrp="1"/>
          </p:cNvSpPr>
          <p:nvPr>
            <p:ph idx="1"/>
          </p:nvPr>
        </p:nvSpPr>
        <p:spPr>
          <a:xfrm>
            <a:off x="2334725" y="2466573"/>
            <a:ext cx="9603275" cy="3450613"/>
          </a:xfrm>
        </p:spPr>
        <p:txBody>
          <a:bodyPr>
            <a:normAutofit/>
          </a:bodyPr>
          <a:p>
            <a:r>
              <a:rPr b="1" dirty="0" sz="3600" lang="en-IN"/>
              <a:t>Visualizing Temperature and Humidity</a:t>
            </a:r>
            <a:endParaRPr b="1" dirty="0" sz="3600"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26" name="TextBox 5"/>
          <p:cNvSpPr txBox="1"/>
          <p:nvPr/>
        </p:nvSpPr>
        <p:spPr>
          <a:xfrm>
            <a:off x="342305" y="815249"/>
            <a:ext cx="11230569" cy="3774441"/>
          </a:xfrm>
          <a:prstGeom prst="rect"/>
          <a:noFill/>
        </p:spPr>
        <p:txBody>
          <a:bodyPr wrap="square">
            <a:spAutoFit/>
          </a:bodyPr>
          <a:p>
            <a:pPr algn="l" fontAlgn="base"/>
            <a:r>
              <a:rPr b="1" dirty="0" sz="3200" i="0" lang="en-IN">
                <a:solidFill>
                  <a:srgbClr val="202122"/>
                </a:solidFill>
                <a:effectLst/>
                <a:latin typeface="inherit"/>
              </a:rPr>
              <a:t>Advantages</a:t>
            </a:r>
            <a:r>
              <a:rPr b="1" dirty="0" sz="3200" i="0" lang="en-IN">
                <a:solidFill>
                  <a:srgbClr val="202122"/>
                </a:solidFill>
                <a:effectLst/>
                <a:latin typeface="-apple-system"/>
              </a:rPr>
              <a:t> : </a:t>
            </a:r>
          </a:p>
          <a:p>
            <a:pPr algn="l" fontAlgn="base"/>
            <a:r>
              <a:rPr b="0" dirty="0" i="0" lang="en-IN">
                <a:solidFill>
                  <a:srgbClr val="202122"/>
                </a:solidFill>
                <a:effectLst/>
                <a:latin typeface="inherit"/>
              </a:rPr>
              <a:t>Easy to read and interpret: Bar charts are easy to read and interpret, even for people without a background in statistics or data visualization. The bars make it easy to compare values and see trends, making it a useful tool for communicating information to a wide range of audiences.</a:t>
            </a:r>
          </a:p>
          <a:p>
            <a:pPr algn="l" fontAlgn="base">
              <a:buFont typeface="+mj-lt"/>
              <a:buAutoNum type="arabicPeriod"/>
            </a:pPr>
            <a:r>
              <a:rPr b="0" dirty="0" i="0" lang="en-IN">
                <a:solidFill>
                  <a:srgbClr val="202122"/>
                </a:solidFill>
                <a:effectLst/>
                <a:latin typeface="inherit"/>
              </a:rPr>
              <a:t>Can handle large amounts of data: Bar charts can handle large amounts of data and still provide a clear representation of the information. The bars can be made narrow or wide to fit a large number of categories or data points, and the use of </a:t>
            </a:r>
            <a:r>
              <a:rPr b="0" dirty="0" i="0" lang="en-IN" err="1">
                <a:solidFill>
                  <a:srgbClr val="202122"/>
                </a:solidFill>
                <a:effectLst/>
                <a:latin typeface="inherit"/>
              </a:rPr>
              <a:t>color</a:t>
            </a:r>
            <a:r>
              <a:rPr b="0" dirty="0" i="0" lang="en-IN">
                <a:solidFill>
                  <a:srgbClr val="202122"/>
                </a:solidFill>
                <a:effectLst/>
                <a:latin typeface="inherit"/>
              </a:rPr>
              <a:t> or patterns can make it easier to distinguish between them.</a:t>
            </a:r>
          </a:p>
          <a:p>
            <a:pPr algn="l" fontAlgn="base">
              <a:buFont typeface="+mj-lt"/>
              <a:buAutoNum type="arabicPeriod"/>
            </a:pPr>
            <a:r>
              <a:rPr b="0" dirty="0" i="0" lang="en-IN">
                <a:solidFill>
                  <a:srgbClr val="202122"/>
                </a:solidFill>
                <a:effectLst/>
                <a:latin typeface="inherit"/>
              </a:rPr>
              <a:t>Customizable: Bar charts can be customized to suit the needs of the user. For example, the </a:t>
            </a:r>
            <a:r>
              <a:rPr b="0" dirty="0" i="0" lang="en-IN" err="1">
                <a:solidFill>
                  <a:srgbClr val="202122"/>
                </a:solidFill>
                <a:effectLst/>
                <a:latin typeface="inherit"/>
              </a:rPr>
              <a:t>color</a:t>
            </a:r>
            <a:r>
              <a:rPr b="0" dirty="0" i="0" lang="en-IN">
                <a:solidFill>
                  <a:srgbClr val="202122"/>
                </a:solidFill>
                <a:effectLst/>
                <a:latin typeface="inherit"/>
              </a:rPr>
              <a:t>, width, and height of the bars can be adjusted to make the chart more visually appealing, and labels and annotations can be added to provide additional information.</a:t>
            </a:r>
          </a:p>
          <a:p>
            <a:pPr algn="l" fontAlgn="base">
              <a:buFont typeface="+mj-lt"/>
              <a:buAutoNum type="arabicPeriod"/>
            </a:pPr>
            <a:r>
              <a:rPr b="0" dirty="0" i="0" lang="en-IN">
                <a:solidFill>
                  <a:srgbClr val="202122"/>
                </a:solidFill>
                <a:effectLst/>
                <a:latin typeface="inherit"/>
              </a:rPr>
              <a:t>Useful for comparing values: Bar charts are particularly useful for comparing values between categories or data points. They allow for quick identification of differences and similarities, making it easy to draw conclusions and make decisions.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27" name="Title 1"/>
          <p:cNvSpPr>
            <a:spLocks noGrp="1"/>
          </p:cNvSpPr>
          <p:nvPr>
            <p:ph type="title"/>
          </p:nvPr>
        </p:nvSpPr>
        <p:spPr/>
        <p:txBody>
          <a:bodyPr/>
          <a:p>
            <a:r>
              <a:rPr dirty="0" lang="en-IN"/>
              <a:t>6.</a:t>
            </a:r>
            <a:r>
              <a:rPr dirty="0" sz="4000" lang="en-IN"/>
              <a:t>Heatmaps</a:t>
            </a:r>
            <a:endParaRPr dirty="0" sz="4000" lang="en-US"/>
          </a:p>
        </p:txBody>
      </p:sp>
      <p:sp>
        <p:nvSpPr>
          <p:cNvPr id="1048628" name="Content Placeholder 2"/>
          <p:cNvSpPr>
            <a:spLocks noGrp="1"/>
          </p:cNvSpPr>
          <p:nvPr>
            <p:ph idx="1"/>
          </p:nvPr>
        </p:nvSpPr>
        <p:spPr>
          <a:xfrm>
            <a:off x="2951766" y="2170513"/>
            <a:ext cx="7609077" cy="2988515"/>
          </a:xfrm>
        </p:spPr>
        <p:txBody>
          <a:bodyPr/>
          <a:p>
            <a:r>
              <a:rPr b="1" dirty="0" i="0" lang="en-IN" err="1">
                <a:effectLst/>
                <a:latin typeface="Söhne"/>
              </a:rPr>
              <a:t>Heatmaps</a:t>
            </a:r>
            <a:r>
              <a:rPr b="1" dirty="0" i="0" lang="en-IN">
                <a:effectLst/>
                <a:latin typeface="Söhne"/>
              </a:rPr>
              <a:t> can visualize temperature and humidity simultaneously. Use a </a:t>
            </a:r>
            <a:r>
              <a:rPr b="1" dirty="0" i="0" lang="en-IN" err="1">
                <a:effectLst/>
                <a:latin typeface="Söhne"/>
              </a:rPr>
              <a:t>color</a:t>
            </a:r>
            <a:r>
              <a:rPr b="1" dirty="0" i="0" lang="en-IN">
                <a:effectLst/>
                <a:latin typeface="Söhne"/>
              </a:rPr>
              <a:t> scale to represent different temperature and humidity levels on a grid, with time intervals on one axis and days or months on the other.</a:t>
            </a:r>
            <a:endParaRPr b="1" dirty="0"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37" name="Title 1"/>
          <p:cNvSpPr>
            <a:spLocks noGrp="1"/>
          </p:cNvSpPr>
          <p:nvPr>
            <p:ph type="title"/>
          </p:nvPr>
        </p:nvSpPr>
        <p:spPr/>
        <p:txBody>
          <a:bodyPr/>
          <a:p>
            <a:r>
              <a:rPr dirty="0" lang="en-IN"/>
              <a:t>There are two main type of heat maps</a:t>
            </a:r>
            <a:endParaRPr dirty="0" lang="en-US"/>
          </a:p>
        </p:txBody>
      </p:sp>
      <p:sp>
        <p:nvSpPr>
          <p:cNvPr id="1048638" name="Text Placeholder 2"/>
          <p:cNvSpPr>
            <a:spLocks noGrp="1"/>
          </p:cNvSpPr>
          <p:nvPr>
            <p:ph type="body" idx="1"/>
          </p:nvPr>
        </p:nvSpPr>
        <p:spPr/>
        <p:txBody>
          <a:bodyPr>
            <a:normAutofit/>
          </a:bodyPr>
          <a:p>
            <a:r>
              <a:rPr dirty="0" sz="4000" lang="en-IN"/>
              <a:t>spatial</a:t>
            </a:r>
            <a:endParaRPr dirty="0" sz="4000" lang="en-US"/>
          </a:p>
        </p:txBody>
      </p:sp>
      <p:sp>
        <p:nvSpPr>
          <p:cNvPr id="1048639" name="Content Placeholder 3"/>
          <p:cNvSpPr>
            <a:spLocks noGrp="1"/>
          </p:cNvSpPr>
          <p:nvPr>
            <p:ph sz="half" idx="2"/>
          </p:nvPr>
        </p:nvSpPr>
        <p:spPr>
          <a:xfrm>
            <a:off x="1447191" y="2824269"/>
            <a:ext cx="4645152" cy="2485919"/>
          </a:xfrm>
        </p:spPr>
        <p:txBody>
          <a:bodyPr>
            <a:normAutofit/>
          </a:bodyPr>
          <a:p>
            <a:r>
              <a:rPr b="0" dirty="0" i="0" lang="en-IN">
                <a:solidFill>
                  <a:srgbClr val="202122"/>
                </a:solidFill>
                <a:effectLst/>
                <a:latin typeface="-apple-system"/>
              </a:rPr>
              <a:t>A </a:t>
            </a:r>
            <a:r>
              <a:rPr b="1" dirty="0" i="0" lang="en-IN">
                <a:solidFill>
                  <a:srgbClr val="202122"/>
                </a:solidFill>
                <a:effectLst/>
                <a:latin typeface="-apple-system"/>
              </a:rPr>
              <a:t>spatial heat map</a:t>
            </a:r>
            <a:r>
              <a:rPr b="0" dirty="0" i="0" lang="en-IN">
                <a:solidFill>
                  <a:srgbClr val="202122"/>
                </a:solidFill>
                <a:effectLst/>
                <a:latin typeface="-apple-system"/>
              </a:rPr>
              <a:t> displays the magnitude of a spatial phenomena as </a:t>
            </a:r>
            <a:r>
              <a:rPr b="0" dirty="0" i="0" lang="en-IN" err="1">
                <a:solidFill>
                  <a:srgbClr val="202122"/>
                </a:solidFill>
                <a:effectLst/>
                <a:latin typeface="-apple-system"/>
              </a:rPr>
              <a:t>color</a:t>
            </a:r>
            <a:r>
              <a:rPr b="0" dirty="0" i="0" lang="en-IN">
                <a:solidFill>
                  <a:srgbClr val="202122"/>
                </a:solidFill>
                <a:effectLst/>
                <a:latin typeface="-apple-system"/>
              </a:rPr>
              <a:t>, usually cast over a map. In the image </a:t>
            </a:r>
            <a:r>
              <a:rPr b="0" dirty="0" i="0" lang="en-IN" err="1">
                <a:solidFill>
                  <a:srgbClr val="202122"/>
                </a:solidFill>
                <a:effectLst/>
                <a:latin typeface="-apple-system"/>
              </a:rPr>
              <a:t>labeled</a:t>
            </a:r>
            <a:r>
              <a:rPr b="0" dirty="0" i="0" lang="en-IN">
                <a:solidFill>
                  <a:srgbClr val="202122"/>
                </a:solidFill>
                <a:effectLst/>
                <a:latin typeface="-apple-system"/>
              </a:rPr>
              <a:t> “Spatial Heat Map Example,” temperature is displayed by </a:t>
            </a:r>
            <a:r>
              <a:rPr b="0" dirty="0" i="0" lang="en-IN" err="1">
                <a:solidFill>
                  <a:srgbClr val="202122"/>
                </a:solidFill>
                <a:effectLst/>
                <a:latin typeface="-apple-system"/>
              </a:rPr>
              <a:t>color</a:t>
            </a:r>
            <a:r>
              <a:rPr b="0" dirty="0" i="0" lang="en-IN">
                <a:solidFill>
                  <a:srgbClr val="202122"/>
                </a:solidFill>
                <a:effectLst/>
                <a:latin typeface="-apple-system"/>
              </a:rPr>
              <a:t> range across a map of the world. </a:t>
            </a:r>
            <a:r>
              <a:rPr b="0" dirty="0" i="0" lang="en-IN" err="1">
                <a:solidFill>
                  <a:srgbClr val="202122"/>
                </a:solidFill>
                <a:effectLst/>
                <a:latin typeface="-apple-system"/>
              </a:rPr>
              <a:t>Color</a:t>
            </a:r>
            <a:r>
              <a:rPr b="0" dirty="0" i="0" lang="en-IN">
                <a:solidFill>
                  <a:srgbClr val="202122"/>
                </a:solidFill>
                <a:effectLst/>
                <a:latin typeface="-apple-system"/>
              </a:rPr>
              <a:t> ranges from blue (cold) to red (hot).</a:t>
            </a:r>
            <a:endParaRPr dirty="0" lang="en-US"/>
          </a:p>
        </p:txBody>
      </p:sp>
      <p:sp>
        <p:nvSpPr>
          <p:cNvPr id="1048640" name="Text Placeholder 4"/>
          <p:cNvSpPr>
            <a:spLocks noGrp="1"/>
          </p:cNvSpPr>
          <p:nvPr>
            <p:ph type="body" sz="quarter" idx="3"/>
          </p:nvPr>
        </p:nvSpPr>
        <p:spPr/>
        <p:txBody>
          <a:bodyPr>
            <a:normAutofit/>
          </a:bodyPr>
          <a:p>
            <a:r>
              <a:rPr b="0" dirty="0" sz="4400" i="0" lang="en-IN">
                <a:effectLst/>
                <a:latin typeface="-apple-system"/>
              </a:rPr>
              <a:t>grid</a:t>
            </a:r>
            <a:endParaRPr dirty="0" sz="4400" lang="en-US"/>
          </a:p>
        </p:txBody>
      </p:sp>
      <p:sp>
        <p:nvSpPr>
          <p:cNvPr id="1048641" name="Content Placeholder 5"/>
          <p:cNvSpPr>
            <a:spLocks noGrp="1"/>
          </p:cNvSpPr>
          <p:nvPr>
            <p:ph sz="quarter" idx="4"/>
          </p:nvPr>
        </p:nvSpPr>
        <p:spPr>
          <a:xfrm>
            <a:off x="6412361" y="2821491"/>
            <a:ext cx="5517701" cy="2024353"/>
          </a:xfrm>
        </p:spPr>
        <p:txBody>
          <a:bodyPr>
            <a:normAutofit fontScale="80000" lnSpcReduction="20000"/>
          </a:bodyPr>
          <a:p>
            <a:r>
              <a:rPr b="0" dirty="0" i="0" lang="en-IN">
                <a:solidFill>
                  <a:srgbClr val="202122"/>
                </a:solidFill>
                <a:effectLst/>
                <a:latin typeface="-apple-system"/>
              </a:rPr>
              <a:t>A </a:t>
            </a:r>
            <a:r>
              <a:rPr b="1" dirty="0" i="0" lang="en-IN">
                <a:solidFill>
                  <a:srgbClr val="202122"/>
                </a:solidFill>
                <a:effectLst/>
                <a:latin typeface="-apple-system"/>
              </a:rPr>
              <a:t>grid heat map</a:t>
            </a:r>
            <a:r>
              <a:rPr b="0" dirty="0" i="0" lang="en-IN">
                <a:solidFill>
                  <a:srgbClr val="202122"/>
                </a:solidFill>
                <a:effectLst/>
                <a:latin typeface="-apple-system"/>
              </a:rPr>
              <a:t> displays magnitude as </a:t>
            </a:r>
            <a:r>
              <a:rPr b="0" dirty="0" i="0" lang="en-IN" err="1">
                <a:solidFill>
                  <a:srgbClr val="202122"/>
                </a:solidFill>
                <a:effectLst/>
                <a:latin typeface="-apple-system"/>
              </a:rPr>
              <a:t>color</a:t>
            </a:r>
            <a:r>
              <a:rPr b="0" dirty="0" i="0" lang="en-IN">
                <a:solidFill>
                  <a:srgbClr val="202122"/>
                </a:solidFill>
                <a:effectLst/>
                <a:latin typeface="-apple-system"/>
              </a:rPr>
              <a:t> in a two-dimensional matrix, with each dimension representing a category of trait and the </a:t>
            </a:r>
            <a:r>
              <a:rPr b="0" dirty="0" i="0" lang="en-IN" err="1">
                <a:solidFill>
                  <a:srgbClr val="202122"/>
                </a:solidFill>
                <a:effectLst/>
                <a:latin typeface="-apple-system"/>
              </a:rPr>
              <a:t>color</a:t>
            </a:r>
            <a:r>
              <a:rPr b="0" dirty="0" i="0" lang="en-IN">
                <a:solidFill>
                  <a:srgbClr val="202122"/>
                </a:solidFill>
                <a:effectLst/>
                <a:latin typeface="-apple-system"/>
              </a:rPr>
              <a:t> representing the magnitude of some measurement on the combined traits from each of the two categories. For example, one dimension might represent year, and the other dimension might represent month, and the value measured might be temperature.</a:t>
            </a:r>
            <a:endParaRPr dirty="0"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pic>
        <p:nvPicPr>
          <p:cNvPr id="2097162" name="Picture 5"/>
          <p:cNvPicPr>
            <a:picLocks noChangeAspect="1"/>
          </p:cNvPicPr>
          <p:nvPr/>
        </p:nvPicPr>
        <p:blipFill>
          <a:blip xmlns:r="http://schemas.openxmlformats.org/officeDocument/2006/relationships" r:embed="rId1"/>
          <a:stretch>
            <a:fillRect/>
          </a:stretch>
        </p:blipFill>
        <p:spPr>
          <a:xfrm>
            <a:off x="2615335" y="857252"/>
            <a:ext cx="7281380" cy="3607592"/>
          </a:xfrm>
          <a:prstGeom prst="rect"/>
        </p:spPr>
      </p:pic>
      <p:sp>
        <p:nvSpPr>
          <p:cNvPr id="1048642" name="TextBox 6"/>
          <p:cNvSpPr txBox="1"/>
          <p:nvPr/>
        </p:nvSpPr>
        <p:spPr>
          <a:xfrm>
            <a:off x="2246242" y="4782740"/>
            <a:ext cx="8469384" cy="646331"/>
          </a:xfrm>
          <a:prstGeom prst="rect"/>
          <a:noFill/>
        </p:spPr>
        <p:txBody>
          <a:bodyPr rtlCol="0" wrap="square">
            <a:spAutoFit/>
          </a:bodyPr>
          <a:p>
            <a:pPr algn="l"/>
            <a:r>
              <a:rPr b="1" dirty="0" lang="en-IN"/>
              <a:t>Spatial Heat Map Example: Displays temperature across a world image with red being the highest and blue being the lowest degree in temperatures</a:t>
            </a:r>
            <a:endParaRPr b="1" dirty="0"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pic>
        <p:nvPicPr>
          <p:cNvPr id="2097163" name="Picture 3"/>
          <p:cNvPicPr>
            <a:picLocks noChangeAspect="1"/>
          </p:cNvPicPr>
          <p:nvPr/>
        </p:nvPicPr>
        <p:blipFill>
          <a:blip xmlns:r="http://schemas.openxmlformats.org/officeDocument/2006/relationships" r:embed="rId1"/>
          <a:stretch>
            <a:fillRect/>
          </a:stretch>
        </p:blipFill>
        <p:spPr>
          <a:xfrm>
            <a:off x="2163961" y="449460"/>
            <a:ext cx="6516294" cy="4193978"/>
          </a:xfrm>
          <a:prstGeom prst="rect"/>
        </p:spPr>
      </p:pic>
      <p:sp>
        <p:nvSpPr>
          <p:cNvPr id="1048643" name="TextBox 4"/>
          <p:cNvSpPr txBox="1"/>
          <p:nvPr/>
        </p:nvSpPr>
        <p:spPr>
          <a:xfrm flipH="1">
            <a:off x="1107280" y="4643438"/>
            <a:ext cx="10370341" cy="891540"/>
          </a:xfrm>
          <a:prstGeom prst="rect"/>
          <a:noFill/>
        </p:spPr>
        <p:txBody>
          <a:bodyPr rtlCol="0" wrap="square">
            <a:spAutoFit/>
          </a:bodyPr>
          <a:p>
            <a:pPr algn="l"/>
            <a:r>
              <a:rPr b="1" dirty="0" lang="en-IN"/>
              <a:t>A Grid heat map displays magnitude as </a:t>
            </a:r>
            <a:r>
              <a:rPr b="1" dirty="0" lang="en-IN" err="1"/>
              <a:t>color</a:t>
            </a:r>
            <a:r>
              <a:rPr b="1" dirty="0" lang="en-IN"/>
              <a:t> in a two-dimensional matrix, with each dimension representing a category of trait and the </a:t>
            </a:r>
            <a:r>
              <a:rPr b="1" dirty="0" lang="en-IN" err="1"/>
              <a:t>color</a:t>
            </a:r>
            <a:r>
              <a:rPr b="1" dirty="0" lang="en-IN"/>
              <a:t> representing the magnitude of some measurement on the combined traits from each of the two categories.</a:t>
            </a:r>
            <a:endParaRPr b="1" dirty="0"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44" name="Title 1"/>
          <p:cNvSpPr>
            <a:spLocks noGrp="1"/>
          </p:cNvSpPr>
          <p:nvPr>
            <p:ph type="title"/>
          </p:nvPr>
        </p:nvSpPr>
        <p:spPr/>
        <p:txBody>
          <a:bodyPr/>
          <a:p>
            <a:r>
              <a:rPr dirty="0" lang="en-IN"/>
              <a:t>7.</a:t>
            </a:r>
            <a:r>
              <a:rPr dirty="0" sz="4400" lang="en-IN"/>
              <a:t>Dual-Axis charts</a:t>
            </a:r>
            <a:endParaRPr dirty="0" sz="4400" lang="en-US"/>
          </a:p>
        </p:txBody>
      </p:sp>
      <p:sp>
        <p:nvSpPr>
          <p:cNvPr id="1048645" name="Content Placeholder 2"/>
          <p:cNvSpPr>
            <a:spLocks noGrp="1"/>
          </p:cNvSpPr>
          <p:nvPr>
            <p:ph idx="1"/>
          </p:nvPr>
        </p:nvSpPr>
        <p:spPr/>
        <p:txBody>
          <a:bodyPr>
            <a:normAutofit/>
          </a:bodyPr>
          <a:p>
            <a:r>
              <a:rPr b="1" dirty="0" sz="3600" i="0" lang="en-IN">
                <a:effectLst/>
                <a:latin typeface="Söhne"/>
              </a:rPr>
              <a:t>Combine line or bar charts with dual y-axes to display temperature and humidity on the same graph. This allows us to compare trends easily.</a:t>
            </a:r>
            <a:endParaRPr b="1" dirty="0" sz="3600"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pic>
        <p:nvPicPr>
          <p:cNvPr id="2097164" name="Picture 5"/>
          <p:cNvPicPr>
            <a:picLocks noChangeAspect="1"/>
          </p:cNvPicPr>
          <p:nvPr/>
        </p:nvPicPr>
        <p:blipFill>
          <a:blip xmlns:r="http://schemas.openxmlformats.org/officeDocument/2006/relationships" r:embed="rId1"/>
          <a:stretch>
            <a:fillRect/>
          </a:stretch>
        </p:blipFill>
        <p:spPr>
          <a:xfrm>
            <a:off x="255048" y="425648"/>
            <a:ext cx="6210047" cy="4229696"/>
          </a:xfrm>
          <a:prstGeom prst="rect"/>
        </p:spPr>
      </p:pic>
      <p:sp>
        <p:nvSpPr>
          <p:cNvPr id="1048646" name="TextBox 6"/>
          <p:cNvSpPr txBox="1"/>
          <p:nvPr/>
        </p:nvSpPr>
        <p:spPr>
          <a:xfrm>
            <a:off x="3360071" y="4655344"/>
            <a:ext cx="8671323" cy="954107"/>
          </a:xfrm>
          <a:prstGeom prst="rect"/>
          <a:noFill/>
        </p:spPr>
        <p:txBody>
          <a:bodyPr rtlCol="0" wrap="square">
            <a:spAutoFit/>
          </a:bodyPr>
          <a:p>
            <a:pPr algn="l"/>
            <a:r>
              <a:rPr b="1" dirty="0" sz="2800" lang="en-IN"/>
              <a:t>The red graph is the dual graph of the blue graph, and vice versa.</a:t>
            </a:r>
            <a:endParaRPr b="1" dirty="0" sz="2800"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47" name="TextBox 4"/>
          <p:cNvSpPr txBox="1"/>
          <p:nvPr/>
        </p:nvSpPr>
        <p:spPr>
          <a:xfrm>
            <a:off x="836413" y="1510040"/>
            <a:ext cx="10153055" cy="2606041"/>
          </a:xfrm>
          <a:prstGeom prst="rect"/>
          <a:noFill/>
        </p:spPr>
        <p:txBody>
          <a:bodyPr wrap="square">
            <a:spAutoFit/>
          </a:bodyPr>
          <a:p>
            <a:r>
              <a:rPr b="1" dirty="0" sz="2800" lang="en-US"/>
              <a:t>Dual axis in a graph allows you to represent two sets of data on different scales. In humidity and temperature distribution, it could help visualize their relationship more </a:t>
            </a:r>
            <a:r>
              <a:rPr b="1" dirty="0" sz="2800" lang="en-US" err="1"/>
              <a:t>effectively.dual</a:t>
            </a:r>
            <a:r>
              <a:rPr b="1" dirty="0" sz="2800" lang="en-US"/>
              <a:t> axes for humidity distribution lets you compare two related metrics, like humidity levels at different locations or times. It provides a clear way to see any patterns or correlations between them.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48" name="Title 1"/>
          <p:cNvSpPr>
            <a:spLocks noGrp="1"/>
          </p:cNvSpPr>
          <p:nvPr>
            <p:ph type="title"/>
          </p:nvPr>
        </p:nvSpPr>
        <p:spPr/>
        <p:txBody>
          <a:bodyPr/>
          <a:p>
            <a:r>
              <a:rPr dirty="0" lang="en-IN"/>
              <a:t>8.Animated visualization </a:t>
            </a:r>
            <a:endParaRPr dirty="0" lang="en-US"/>
          </a:p>
        </p:txBody>
      </p:sp>
      <p:sp>
        <p:nvSpPr>
          <p:cNvPr id="1048649" name="Content Placeholder 2"/>
          <p:cNvSpPr>
            <a:spLocks noGrp="1"/>
          </p:cNvSpPr>
          <p:nvPr>
            <p:ph idx="1"/>
          </p:nvPr>
        </p:nvSpPr>
        <p:spPr>
          <a:xfrm>
            <a:off x="2790933" y="2110983"/>
            <a:ext cx="8263921" cy="3127768"/>
          </a:xfrm>
        </p:spPr>
        <p:txBody>
          <a:bodyPr>
            <a:normAutofit/>
          </a:bodyPr>
          <a:p>
            <a:r>
              <a:rPr b="1" dirty="0" sz="2800" lang="en-IN"/>
              <a:t>If you have data over a long period, consider creating animated visualizations to show how temperature and humidity change over time. This can be done using line charts or </a:t>
            </a:r>
            <a:r>
              <a:rPr b="1" dirty="0" sz="2800" lang="en-IN" err="1"/>
              <a:t>heatmaps</a:t>
            </a:r>
            <a:r>
              <a:rPr b="1" dirty="0" sz="2800" lang="en-IN"/>
              <a:t>.</a:t>
            </a:r>
            <a:endParaRPr b="1" dirty="0" sz="2800"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50" name="TextBox 4"/>
          <p:cNvSpPr txBox="1"/>
          <p:nvPr/>
        </p:nvSpPr>
        <p:spPr>
          <a:xfrm>
            <a:off x="1031378" y="877073"/>
            <a:ext cx="10129243" cy="3863340"/>
          </a:xfrm>
          <a:prstGeom prst="rect"/>
          <a:noFill/>
        </p:spPr>
        <p:txBody>
          <a:bodyPr wrap="square">
            <a:spAutoFit/>
          </a:bodyPr>
          <a:p>
            <a:r>
              <a:rPr b="1" dirty="0" sz="2800" lang="en-US"/>
              <a:t>Creating a 3D visualization of humidity and temperature distribution involves representing these variables in a three-dimensional space. You'd likely use a software tool or programming language like Python with libraries such as </a:t>
            </a:r>
            <a:r>
              <a:rPr b="1" dirty="0" sz="2800" lang="en-US" err="1"/>
              <a:t>Matplotlib</a:t>
            </a:r>
            <a:r>
              <a:rPr b="1" dirty="0" sz="2800" lang="en-US"/>
              <a:t> or </a:t>
            </a:r>
            <a:r>
              <a:rPr b="1" dirty="0" sz="2800" lang="en-US" err="1"/>
              <a:t>Plotly</a:t>
            </a:r>
            <a:r>
              <a:rPr b="1" dirty="0" sz="2800" lang="en-US"/>
              <a:t> for </a:t>
            </a:r>
            <a:r>
              <a:rPr b="1" dirty="0" sz="2800" lang="en-US" err="1"/>
              <a:t>this.To</a:t>
            </a:r>
            <a:r>
              <a:rPr b="1" dirty="0" sz="2800" lang="en-US"/>
              <a:t> visualize humidity and temperature distribution in 3D, you can use Python with libraries like </a:t>
            </a:r>
            <a:r>
              <a:rPr b="1" dirty="0" sz="2800" lang="en-US" err="1"/>
              <a:t>Matplotlib</a:t>
            </a:r>
            <a:r>
              <a:rPr b="1" dirty="0" sz="2800" lang="en-US"/>
              <a:t> and </a:t>
            </a:r>
            <a:r>
              <a:rPr b="1" dirty="0" sz="2800" lang="en-US" err="1"/>
              <a:t>Plotly</a:t>
            </a:r>
            <a:r>
              <a:rPr b="1" dirty="0" sz="2800" lang="en-US"/>
              <a:t>. </a:t>
            </a:r>
            <a:r>
              <a:rPr b="1" dirty="0" sz="2800" lang="en-US" err="1"/>
              <a:t>Matplotlib's</a:t>
            </a:r>
            <a:r>
              <a:rPr b="1" dirty="0" sz="2800" lang="en-US"/>
              <a:t> mplot3d toolkit or </a:t>
            </a:r>
            <a:r>
              <a:rPr b="1" dirty="0" sz="2800" lang="en-US" err="1"/>
              <a:t>Plotly's</a:t>
            </a:r>
            <a:r>
              <a:rPr b="1" dirty="0" sz="2800" lang="en-US"/>
              <a:t> 3D scatter plots can be handy. You'll need a dataset with humidity, temperature, and corresponding spatial coordinates.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593" name="TextBox 4"/>
          <p:cNvSpPr txBox="1"/>
          <p:nvPr/>
        </p:nvSpPr>
        <p:spPr>
          <a:xfrm>
            <a:off x="884039" y="562272"/>
            <a:ext cx="10593585" cy="1539240"/>
          </a:xfrm>
          <a:prstGeom prst="rect"/>
          <a:noFill/>
        </p:spPr>
        <p:txBody>
          <a:bodyPr wrap="square">
            <a:spAutoFit/>
          </a:bodyPr>
          <a:p>
            <a:r>
              <a:rPr b="1" dirty="0" sz="3200" i="0" lang="en-IN">
                <a:effectLst/>
                <a:latin typeface="Söhne"/>
              </a:rPr>
              <a:t>To create effective visualizations, you'll need the data and a tool like Python with libraries like </a:t>
            </a:r>
            <a:r>
              <a:rPr b="1" dirty="0" sz="3200" i="0" lang="en-IN" err="1">
                <a:effectLst/>
                <a:latin typeface="Söhne"/>
              </a:rPr>
              <a:t>Matplotlib</a:t>
            </a:r>
            <a:r>
              <a:rPr b="1" dirty="0" sz="3200" i="0" lang="en-IN">
                <a:effectLst/>
                <a:latin typeface="Söhne"/>
              </a:rPr>
              <a:t> or </a:t>
            </a:r>
            <a:r>
              <a:rPr b="1" dirty="0" sz="3200" i="0" lang="en-IN" err="1">
                <a:effectLst/>
                <a:latin typeface="Söhne"/>
              </a:rPr>
              <a:t>Seaborn</a:t>
            </a:r>
            <a:r>
              <a:rPr b="1" dirty="0" sz="3200" i="0" lang="en-IN">
                <a:effectLst/>
                <a:latin typeface="Söhne"/>
              </a:rPr>
              <a:t> for plotting. Here's a general process:</a:t>
            </a:r>
            <a:endParaRPr b="1" dirty="0" sz="3200" lang="en-US"/>
          </a:p>
        </p:txBody>
      </p:sp>
      <p:sp>
        <p:nvSpPr>
          <p:cNvPr id="1048594" name="TextBox 8"/>
          <p:cNvSpPr txBox="1"/>
          <p:nvPr/>
        </p:nvSpPr>
        <p:spPr>
          <a:xfrm>
            <a:off x="6383238" y="1925269"/>
            <a:ext cx="6102350" cy="3863340"/>
          </a:xfrm>
          <a:prstGeom prst="rect"/>
          <a:noFill/>
        </p:spPr>
        <p:txBody>
          <a:bodyPr wrap="square">
            <a:spAutoFit/>
          </a:bodyPr>
          <a:p>
            <a:r>
              <a:rPr b="1" dirty="0" sz="2800" lang="en-IN">
                <a:latin typeface="Söhne"/>
              </a:rPr>
              <a:t>1.Area charts</a:t>
            </a:r>
          </a:p>
          <a:p>
            <a:r>
              <a:rPr b="1" dirty="0" sz="2800" lang="en-IN">
                <a:latin typeface="Söhne"/>
              </a:rPr>
              <a:t>2.Scatter plots</a:t>
            </a:r>
          </a:p>
          <a:p>
            <a:r>
              <a:rPr b="1" dirty="0" sz="2800" lang="en-IN">
                <a:latin typeface="Söhne"/>
              </a:rPr>
              <a:t>3.Box plots</a:t>
            </a:r>
          </a:p>
          <a:p>
            <a:r>
              <a:rPr b="1" dirty="0" sz="2800" lang="en-IN">
                <a:latin typeface="Söhne"/>
              </a:rPr>
              <a:t>4.Line charts</a:t>
            </a:r>
          </a:p>
          <a:p>
            <a:r>
              <a:rPr b="1" dirty="0" sz="2800" lang="en-IN">
                <a:latin typeface="Söhne"/>
              </a:rPr>
              <a:t>5.Bar charts</a:t>
            </a:r>
          </a:p>
          <a:p>
            <a:r>
              <a:rPr b="1" dirty="0" sz="2800" lang="en-IN">
                <a:latin typeface="Söhne"/>
              </a:rPr>
              <a:t>6.Heatmaps</a:t>
            </a:r>
          </a:p>
          <a:p>
            <a:r>
              <a:rPr b="1" dirty="0" sz="2800" lang="en-IN">
                <a:latin typeface="Söhne"/>
              </a:rPr>
              <a:t>7.Dual-Axis charts</a:t>
            </a:r>
          </a:p>
          <a:p>
            <a:r>
              <a:rPr b="1" dirty="0" sz="2800" lang="en-IN">
                <a:latin typeface="Söhne"/>
              </a:rPr>
              <a:t>8.Animated visualization</a:t>
            </a:r>
          </a:p>
          <a:p>
            <a:r>
              <a:rPr b="1" dirty="0" sz="2800" lang="en-IN">
                <a:latin typeface="Söhne"/>
              </a:rPr>
              <a:t>9.Geospatial Maps</a:t>
            </a:r>
            <a:endParaRPr dirty="0" sz="2800"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pic>
        <p:nvPicPr>
          <p:cNvPr id="2097165" name="Picture 3"/>
          <p:cNvPicPr>
            <a:picLocks noChangeAspect="1"/>
          </p:cNvPicPr>
          <p:nvPr/>
        </p:nvPicPr>
        <p:blipFill>
          <a:blip xmlns:r="http://schemas.openxmlformats.org/officeDocument/2006/relationships" r:embed="rId1"/>
          <a:stretch>
            <a:fillRect/>
          </a:stretch>
        </p:blipFill>
        <p:spPr>
          <a:xfrm>
            <a:off x="1659432" y="566492"/>
            <a:ext cx="8873134" cy="3858729"/>
          </a:xfrm>
          <a:prstGeom prst="rect"/>
        </p:spPr>
      </p:pic>
      <p:sp>
        <p:nvSpPr>
          <p:cNvPr id="1048651" name="TextBox 4"/>
          <p:cNvSpPr txBox="1"/>
          <p:nvPr/>
        </p:nvSpPr>
        <p:spPr>
          <a:xfrm>
            <a:off x="1938932" y="4711303"/>
            <a:ext cx="8314135" cy="523220"/>
          </a:xfrm>
          <a:prstGeom prst="rect"/>
          <a:noFill/>
        </p:spPr>
        <p:txBody>
          <a:bodyPr rtlCol="0" wrap="square">
            <a:spAutoFit/>
          </a:bodyPr>
          <a:p>
            <a:pPr algn="l"/>
            <a:r>
              <a:rPr b="1" dirty="0" sz="2800" lang="en-IN"/>
              <a:t>3D visualization of temperature and humidity</a:t>
            </a:r>
            <a:endParaRPr b="1" dirty="0" sz="2800"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52" name="Title 1"/>
          <p:cNvSpPr>
            <a:spLocks noGrp="1"/>
          </p:cNvSpPr>
          <p:nvPr>
            <p:ph type="title"/>
          </p:nvPr>
        </p:nvSpPr>
        <p:spPr/>
        <p:txBody>
          <a:bodyPr/>
          <a:p>
            <a:r>
              <a:rPr dirty="0" lang="en-IN"/>
              <a:t>9.Geospatial maps</a:t>
            </a:r>
            <a:endParaRPr dirty="0" lang="en-US"/>
          </a:p>
        </p:txBody>
      </p:sp>
      <p:sp>
        <p:nvSpPr>
          <p:cNvPr id="1048653" name="Content Placeholder 2"/>
          <p:cNvSpPr>
            <a:spLocks noGrp="1"/>
          </p:cNvSpPr>
          <p:nvPr>
            <p:ph idx="1"/>
          </p:nvPr>
        </p:nvSpPr>
        <p:spPr>
          <a:xfrm>
            <a:off x="2381251" y="2143124"/>
            <a:ext cx="9906000" cy="2753967"/>
          </a:xfrm>
        </p:spPr>
        <p:txBody>
          <a:bodyPr/>
          <a:p>
            <a:r>
              <a:rPr b="1" dirty="0" sz="2800" i="0" lang="en-IN">
                <a:effectLst/>
                <a:latin typeface="Söhne"/>
              </a:rPr>
              <a:t>If you have location-based data, you can create maps that display temperature and humidity trends across different </a:t>
            </a:r>
            <a:r>
              <a:rPr b="1" dirty="0" sz="3200" i="0" lang="en-IN">
                <a:effectLst/>
                <a:latin typeface="Söhne"/>
              </a:rPr>
              <a:t>regions. Color-coding can represent different values</a:t>
            </a:r>
            <a:r>
              <a:rPr b="1" dirty="0" i="0" lang="en-IN">
                <a:effectLst/>
                <a:latin typeface="Söhne"/>
              </a:rPr>
              <a:t>.</a:t>
            </a:r>
            <a:endParaRPr b="1" dirty="0"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pic>
        <p:nvPicPr>
          <p:cNvPr id="2097166" name="Picture 5"/>
          <p:cNvPicPr>
            <a:picLocks noChangeAspect="1"/>
          </p:cNvPicPr>
          <p:nvPr/>
        </p:nvPicPr>
        <p:blipFill>
          <a:blip xmlns:r="http://schemas.openxmlformats.org/officeDocument/2006/relationships" r:embed="rId1"/>
          <a:stretch>
            <a:fillRect/>
          </a:stretch>
        </p:blipFill>
        <p:spPr>
          <a:xfrm>
            <a:off x="1214439" y="464345"/>
            <a:ext cx="7727156" cy="4488656"/>
          </a:xfrm>
          <a:prstGeom prst="rect"/>
        </p:spPr>
      </p:pic>
      <p:sp>
        <p:nvSpPr>
          <p:cNvPr id="1048654" name="TextBox 6"/>
          <p:cNvSpPr txBox="1"/>
          <p:nvPr/>
        </p:nvSpPr>
        <p:spPr>
          <a:xfrm flipH="1">
            <a:off x="1863329" y="5187553"/>
            <a:ext cx="7280672" cy="646331"/>
          </a:xfrm>
          <a:prstGeom prst="rect"/>
          <a:noFill/>
        </p:spPr>
        <p:txBody>
          <a:bodyPr rtlCol="0" wrap="square">
            <a:spAutoFit/>
          </a:bodyPr>
          <a:p>
            <a:pPr algn="l"/>
            <a:r>
              <a:rPr b="1" dirty="0" lang="en-IN"/>
              <a:t>A Geospatial Approach for Analysis of Drought Impacts on Vegetation Cover and Land Surface Temperature</a:t>
            </a:r>
            <a:endParaRPr b="1" dirty="0"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55" name="TextBox 2"/>
          <p:cNvSpPr txBox="1"/>
          <p:nvPr/>
        </p:nvSpPr>
        <p:spPr>
          <a:xfrm>
            <a:off x="547688" y="1012031"/>
            <a:ext cx="10513219" cy="3469640"/>
          </a:xfrm>
          <a:prstGeom prst="rect"/>
          <a:noFill/>
        </p:spPr>
        <p:txBody>
          <a:bodyPr wrap="square">
            <a:spAutoFit/>
          </a:bodyPr>
          <a:p>
            <a:r>
              <a:rPr b="1" dirty="0" sz="3200" lang="en-IN"/>
              <a:t>G</a:t>
            </a:r>
            <a:r>
              <a:rPr b="1" dirty="0" sz="3200" lang="en-US" err="1"/>
              <a:t>eospatial</a:t>
            </a:r>
            <a:r>
              <a:rPr b="1" dirty="0" sz="3200" lang="en-US"/>
              <a:t> maps to enhance articles, providing visual context to geographical or historical information. These maps can offer a clearer understanding of topics like historical events, demographics, or geographic </a:t>
            </a:r>
            <a:r>
              <a:rPr b="1" dirty="0" sz="3200" lang="en-US" err="1"/>
              <a:t>features.Geospatial</a:t>
            </a:r>
            <a:r>
              <a:rPr b="1" dirty="0" sz="3200" lang="en-US"/>
              <a:t> maps can visually represent humidity and temperature variations across different locations, helping to analyze and understand climate patterns.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56" name="Title 1"/>
          <p:cNvSpPr>
            <a:spLocks noGrp="1"/>
          </p:cNvSpPr>
          <p:nvPr>
            <p:ph type="title"/>
          </p:nvPr>
        </p:nvSpPr>
        <p:spPr/>
        <p:txBody>
          <a:bodyPr/>
          <a:p>
            <a:r>
              <a:rPr dirty="0" lang="en-IN"/>
              <a:t>Sensors used for sensing the humidity and temperature </a:t>
            </a:r>
            <a:endParaRPr dirty="0" lang="en-US"/>
          </a:p>
        </p:txBody>
      </p:sp>
      <p:sp>
        <p:nvSpPr>
          <p:cNvPr id="1048657" name="Content Placeholder 2"/>
          <p:cNvSpPr>
            <a:spLocks noGrp="1"/>
          </p:cNvSpPr>
          <p:nvPr>
            <p:ph idx="1"/>
          </p:nvPr>
        </p:nvSpPr>
        <p:spPr>
          <a:xfrm>
            <a:off x="3630424" y="2075263"/>
            <a:ext cx="6763734" cy="3413518"/>
          </a:xfrm>
        </p:spPr>
        <p:txBody>
          <a:bodyPr/>
          <a:p>
            <a:r>
              <a:rPr b="1" dirty="0" i="0" lang="en-IN">
                <a:solidFill>
                  <a:schemeClr val="accent1"/>
                </a:solidFill>
                <a:effectLst/>
                <a:latin typeface="Google Sans"/>
              </a:rPr>
              <a:t>Temperature and humidity sensors are among the most commonly used environmental sensors. Humidity sensors are also sometimes referred to as hygrometers. These devices are used to provide the actual humidity condition within the air at any given point or in any given place.</a:t>
            </a:r>
            <a:endParaRPr b="1" dirty="0" lang="en-US">
              <a:solidFill>
                <a:schemeClr val="accen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64" name="Title 3"/>
          <p:cNvSpPr>
            <a:spLocks noGrp="1"/>
          </p:cNvSpPr>
          <p:nvPr>
            <p:ph type="title"/>
          </p:nvPr>
        </p:nvSpPr>
        <p:spPr>
          <a:xfrm>
            <a:off x="968421" y="1551775"/>
            <a:ext cx="6830173" cy="1653716"/>
          </a:xfrm>
        </p:spPr>
        <p:txBody>
          <a:bodyPr/>
          <a:p>
            <a:r>
              <a:rPr dirty="0" lang="en-IN" err="1"/>
              <a:t>Thermo</a:t>
            </a:r>
            <a:r>
              <a:rPr dirty="0" lang="en-IN"/>
              <a:t> -Hygrometer</a:t>
            </a:r>
            <a:endParaRPr dirty="0" lang="en-US"/>
          </a:p>
        </p:txBody>
      </p:sp>
      <p:sp>
        <p:nvSpPr>
          <p:cNvPr id="1048665" name="Text Placeholder 5"/>
          <p:cNvSpPr>
            <a:spLocks noGrp="1"/>
          </p:cNvSpPr>
          <p:nvPr>
            <p:ph type="body" sz="half" idx="2"/>
          </p:nvPr>
        </p:nvSpPr>
        <p:spPr>
          <a:xfrm>
            <a:off x="1448264" y="3205491"/>
            <a:ext cx="3198767" cy="2438072"/>
          </a:xfrm>
        </p:spPr>
        <p:txBody>
          <a:bodyPr/>
          <a:p>
            <a:r>
              <a:rPr dirty="0" lang="en-IN">
                <a:solidFill>
                  <a:schemeClr val="accent1"/>
                </a:solidFill>
              </a:rPr>
              <a:t>The Thermo-Hygrometer model PH1000 displays humidity over the range of 10 to 99%rh and temperature over -50 to + 70°C or equivalent °F with a 0.1°C/°F resolution. It also incorporates a 12/24 hour clock.</a:t>
            </a:r>
            <a:endParaRPr dirty="0" lang="en-US">
              <a:solidFill>
                <a:schemeClr val="accent1"/>
              </a:solidFill>
            </a:endParaRPr>
          </a:p>
        </p:txBody>
      </p:sp>
      <p:pic>
        <p:nvPicPr>
          <p:cNvPr id="2097167" name="Content Placeholder 8"/>
          <p:cNvPicPr>
            <a:picLocks noChangeAspect="1" noGrp="1"/>
          </p:cNvPicPr>
          <p:nvPr>
            <p:ph idx="1"/>
          </p:nvPr>
        </p:nvPicPr>
        <p:blipFill>
          <a:blip xmlns:r="http://schemas.openxmlformats.org/officeDocument/2006/relationships" r:embed="rId1"/>
          <a:stretch>
            <a:fillRect/>
          </a:stretch>
        </p:blipFill>
        <p:spPr>
          <a:xfrm>
            <a:off x="6419043" y="798514"/>
            <a:ext cx="2879738" cy="4112876"/>
          </a:xfrm>
          <a:prstGeom prst="rect"/>
        </p:spPr>
      </p:pic>
      <p:sp>
        <p:nvSpPr>
          <p:cNvPr id="1048666" name="TextBox 9"/>
          <p:cNvSpPr txBox="1"/>
          <p:nvPr/>
        </p:nvSpPr>
        <p:spPr>
          <a:xfrm>
            <a:off x="5772958" y="5210341"/>
            <a:ext cx="6682978" cy="646331"/>
          </a:xfrm>
          <a:prstGeom prst="rect"/>
          <a:noFill/>
        </p:spPr>
        <p:txBody>
          <a:bodyPr rtlCol="0" wrap="square">
            <a:spAutoFit/>
          </a:bodyPr>
          <a:p>
            <a:pPr algn="l"/>
            <a:r>
              <a:rPr b="1" dirty="0" lang="en-IN"/>
              <a:t>TEMPERATURE AND HUMIDITY DIGITAL</a:t>
            </a:r>
          </a:p>
          <a:p>
            <a:pPr algn="l"/>
            <a:r>
              <a:rPr b="1" dirty="0" lang="en-IN"/>
              <a:t>(THERMO-HYGROMETER)</a:t>
            </a:r>
            <a:endParaRPr b="1" dirty="0"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67" name="Title 1"/>
          <p:cNvSpPr>
            <a:spLocks noGrp="1"/>
          </p:cNvSpPr>
          <p:nvPr>
            <p:ph type="title"/>
          </p:nvPr>
        </p:nvSpPr>
        <p:spPr/>
        <p:txBody>
          <a:bodyPr>
            <a:normAutofit/>
          </a:bodyPr>
          <a:p>
            <a:r>
              <a:rPr b="1" dirty="0" sz="4800" lang="en-IN"/>
              <a:t>Thank  you</a:t>
            </a:r>
            <a:endParaRPr b="1" dirty="0" sz="4800" lang="en-US"/>
          </a:p>
        </p:txBody>
      </p:sp>
      <p:sp>
        <p:nvSpPr>
          <p:cNvPr id="1048668" name="TextBox 8"/>
          <p:cNvSpPr txBox="1"/>
          <p:nvPr/>
        </p:nvSpPr>
        <p:spPr>
          <a:xfrm>
            <a:off x="5786436" y="2869405"/>
            <a:ext cx="3810002" cy="400110"/>
          </a:xfrm>
          <a:prstGeom prst="rect"/>
          <a:noFill/>
        </p:spPr>
        <p:txBody>
          <a:bodyPr wrap="square">
            <a:spAutoFit/>
          </a:bodyPr>
          <a:p>
            <a:r>
              <a:rPr dirty="0" sz="2000" lang="en-IN"/>
              <a:t>Submitted By : </a:t>
            </a:r>
          </a:p>
        </p:txBody>
      </p:sp>
      <p:sp>
        <p:nvSpPr>
          <p:cNvPr id="1048669" name="TextBox 9"/>
          <p:cNvSpPr txBox="1"/>
          <p:nvPr/>
        </p:nvSpPr>
        <p:spPr>
          <a:xfrm>
            <a:off x="6953250" y="3429000"/>
            <a:ext cx="3173611" cy="891540"/>
          </a:xfrm>
          <a:prstGeom prst="rect"/>
          <a:noFill/>
        </p:spPr>
        <p:txBody>
          <a:bodyPr rtlCol="0" wrap="square">
            <a:spAutoFit/>
          </a:bodyPr>
          <a:p>
            <a:pPr algn="l"/>
            <a:r>
              <a:rPr dirty="0" lang="en-US" err="1"/>
              <a:t>S</a:t>
            </a:r>
            <a:r>
              <a:rPr dirty="0" lang="en-US" err="1"/>
              <a:t>w</a:t>
            </a:r>
            <a:r>
              <a:rPr dirty="0" lang="en-US" err="1"/>
              <a:t>e</a:t>
            </a:r>
            <a:r>
              <a:rPr dirty="0" lang="en-US" err="1"/>
              <a:t>t</a:t>
            </a:r>
            <a:r>
              <a:rPr dirty="0" lang="en-US" err="1"/>
              <a:t>h</a:t>
            </a:r>
            <a:r>
              <a:rPr dirty="0" lang="en-US" err="1"/>
              <a:t>a</a:t>
            </a:r>
            <a:r>
              <a:rPr dirty="0" lang="en-US" err="1"/>
              <a:t>.</a:t>
            </a:r>
            <a:r>
              <a:rPr dirty="0" lang="en-US" err="1"/>
              <a:t>B</a:t>
            </a:r>
            <a:endParaRPr dirty="0" lang="en-IN"/>
          </a:p>
          <a:p>
            <a:pPr algn="l"/>
            <a:r>
              <a:rPr dirty="0" lang="en-IN" err="1"/>
              <a:t>Reg</a:t>
            </a:r>
            <a:r>
              <a:rPr dirty="0" lang="en-IN"/>
              <a:t> no: 42262110404</a:t>
            </a:r>
            <a:r>
              <a:rPr dirty="0" lang="en-US"/>
              <a:t>6</a:t>
            </a:r>
            <a:endParaRPr altLang="en-US" lang="zh-CN"/>
          </a:p>
          <a:p>
            <a:pPr algn="l"/>
            <a:r>
              <a:rPr dirty="0" lang="en-IN"/>
              <a:t>Environmental Monitoring</a:t>
            </a:r>
          </a:p>
        </p:txBody>
      </p:sp>
      <p:sp>
        <p:nvSpPr>
          <p:cNvPr id="1048670" name="TextBox 12"/>
          <p:cNvSpPr txBox="1"/>
          <p:nvPr/>
        </p:nvSpPr>
        <p:spPr>
          <a:xfrm>
            <a:off x="1608795" y="2209013"/>
            <a:ext cx="7630455" cy="369332"/>
          </a:xfrm>
          <a:prstGeom prst="rect"/>
          <a:noFill/>
        </p:spPr>
        <p:txBody>
          <a:bodyPr rtlCol="0" wrap="square">
            <a:spAutoFit/>
          </a:bodyPr>
          <a:p>
            <a:pPr algn="l"/>
            <a:r>
              <a:rPr b="1" dirty="0" lang="en-IN"/>
              <a:t>These are the topics of phase-2(INNOVATION)</a:t>
            </a:r>
            <a:endParaRPr b="1"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595" name="TextBox 4"/>
          <p:cNvSpPr txBox="1"/>
          <p:nvPr/>
        </p:nvSpPr>
        <p:spPr>
          <a:xfrm>
            <a:off x="1128119" y="880943"/>
            <a:ext cx="6101952" cy="739141"/>
          </a:xfrm>
          <a:prstGeom prst="rect"/>
          <a:noFill/>
        </p:spPr>
        <p:txBody>
          <a:bodyPr wrap="square">
            <a:spAutoFit/>
          </a:bodyPr>
          <a:p>
            <a:r>
              <a:rPr dirty="0" sz="4400" i="0" lang="en-IN">
                <a:effectLst/>
                <a:latin typeface="Söhne"/>
              </a:rPr>
              <a:t>1.Area Charts:</a:t>
            </a:r>
            <a:endParaRPr dirty="0" sz="4400" lang="en-US"/>
          </a:p>
        </p:txBody>
      </p:sp>
      <p:sp>
        <p:nvSpPr>
          <p:cNvPr id="1048596" name="TextBox 10"/>
          <p:cNvSpPr txBox="1"/>
          <p:nvPr/>
        </p:nvSpPr>
        <p:spPr>
          <a:xfrm>
            <a:off x="2247304" y="2035968"/>
            <a:ext cx="8885040" cy="2987040"/>
          </a:xfrm>
          <a:prstGeom prst="rect"/>
          <a:noFill/>
        </p:spPr>
        <p:txBody>
          <a:bodyPr wrap="square">
            <a:spAutoFit/>
          </a:bodyPr>
          <a:p>
            <a:r>
              <a:rPr b="0" dirty="0" sz="3200" i="0" lang="en-IN">
                <a:solidFill>
                  <a:srgbClr val="202122"/>
                </a:solidFill>
                <a:effectLst/>
                <a:latin typeface="-apple-system"/>
              </a:rPr>
              <a:t>An </a:t>
            </a:r>
            <a:r>
              <a:rPr b="1" dirty="0" sz="3200" i="0" lang="en-IN">
                <a:solidFill>
                  <a:srgbClr val="202122"/>
                </a:solidFill>
                <a:effectLst/>
                <a:latin typeface="-apple-system"/>
              </a:rPr>
              <a:t>area chart</a:t>
            </a:r>
            <a:r>
              <a:rPr b="0" dirty="0" sz="3200" i="0" lang="en-IN">
                <a:solidFill>
                  <a:srgbClr val="202122"/>
                </a:solidFill>
                <a:effectLst/>
                <a:latin typeface="-apple-system"/>
              </a:rPr>
              <a:t> or </a:t>
            </a:r>
            <a:r>
              <a:rPr b="1" dirty="0" sz="3200" i="0" lang="en-IN">
                <a:solidFill>
                  <a:srgbClr val="202122"/>
                </a:solidFill>
                <a:effectLst/>
                <a:latin typeface="-apple-system"/>
              </a:rPr>
              <a:t>area graph</a:t>
            </a:r>
            <a:r>
              <a:rPr b="0" dirty="0" sz="3200" i="0" lang="en-IN">
                <a:solidFill>
                  <a:srgbClr val="202122"/>
                </a:solidFill>
                <a:effectLst/>
                <a:latin typeface="-apple-system"/>
              </a:rPr>
              <a:t> displays graphically quantitative data. It is based on the </a:t>
            </a:r>
            <a:r>
              <a:rPr b="0" dirty="0" sz="3200" i="0" lang="en-IN" strike="noStrike" u="none">
                <a:solidFill>
                  <a:srgbClr val="3366CC"/>
                </a:solidFill>
                <a:effectLst/>
                <a:latin typeface="-apple-system"/>
                <a:hlinkClick r:id="rId1" tooltip="Line chart"/>
              </a:rPr>
              <a:t>line chart</a:t>
            </a:r>
            <a:r>
              <a:rPr b="0" dirty="0" sz="3200" i="0" lang="en-IN">
                <a:solidFill>
                  <a:srgbClr val="202122"/>
                </a:solidFill>
                <a:effectLst/>
                <a:latin typeface="-apple-system"/>
              </a:rPr>
              <a:t>. The area between axis and line are commonly emphasized with </a:t>
            </a:r>
            <a:r>
              <a:rPr b="0" dirty="0" sz="3200" i="0" lang="en-IN" err="1">
                <a:solidFill>
                  <a:srgbClr val="202122"/>
                </a:solidFill>
                <a:effectLst/>
                <a:latin typeface="-apple-system"/>
              </a:rPr>
              <a:t>colors</a:t>
            </a:r>
            <a:r>
              <a:rPr b="0" dirty="0" sz="3200" i="0" lang="en-IN">
                <a:solidFill>
                  <a:srgbClr val="202122"/>
                </a:solidFill>
                <a:effectLst/>
                <a:latin typeface="-apple-system"/>
              </a:rPr>
              <a:t>, textures and hatchings. Commonly one compares two or more quantities with an area chart.</a:t>
            </a:r>
            <a:endParaRPr dirty="0" sz="32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pic>
        <p:nvPicPr>
          <p:cNvPr id="2097153" name="Picture 3"/>
          <p:cNvPicPr>
            <a:picLocks noChangeAspect="1"/>
          </p:cNvPicPr>
          <p:nvPr/>
        </p:nvPicPr>
        <p:blipFill>
          <a:blip xmlns:r="http://schemas.openxmlformats.org/officeDocument/2006/relationships" r:embed="rId1"/>
          <a:stretch>
            <a:fillRect/>
          </a:stretch>
        </p:blipFill>
        <p:spPr>
          <a:xfrm>
            <a:off x="1702594" y="619126"/>
            <a:ext cx="8548688" cy="4274344"/>
          </a:xfrm>
          <a:prstGeom prst="rect"/>
        </p:spPr>
      </p:pic>
      <p:sp>
        <p:nvSpPr>
          <p:cNvPr id="1048597" name="TextBox 5"/>
          <p:cNvSpPr txBox="1"/>
          <p:nvPr/>
        </p:nvSpPr>
        <p:spPr>
          <a:xfrm>
            <a:off x="3818932" y="4893470"/>
            <a:ext cx="6432350" cy="739140"/>
          </a:xfrm>
          <a:prstGeom prst="rect"/>
          <a:noFill/>
        </p:spPr>
        <p:txBody>
          <a:bodyPr wrap="square">
            <a:spAutoFit/>
          </a:bodyPr>
          <a:p>
            <a:r>
              <a:rPr b="1" dirty="0" sz="4400" i="0" lang="en-IN">
                <a:solidFill>
                  <a:srgbClr val="54595D"/>
                </a:solidFill>
                <a:effectLst/>
                <a:latin typeface="-apple-system"/>
              </a:rPr>
              <a:t>Stacked area chart</a:t>
            </a:r>
            <a:endParaRPr b="1" dirty="0" sz="44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pic>
        <p:nvPicPr>
          <p:cNvPr id="2097154" name="Picture 3"/>
          <p:cNvPicPr>
            <a:picLocks noChangeAspect="1"/>
          </p:cNvPicPr>
          <p:nvPr/>
        </p:nvPicPr>
        <p:blipFill>
          <a:blip xmlns:r="http://schemas.openxmlformats.org/officeDocument/2006/relationships" r:embed="rId1"/>
          <a:stretch>
            <a:fillRect/>
          </a:stretch>
        </p:blipFill>
        <p:spPr>
          <a:xfrm>
            <a:off x="2774156" y="540544"/>
            <a:ext cx="5643563" cy="4592098"/>
          </a:xfrm>
          <a:prstGeom prst="rect"/>
        </p:spPr>
      </p:pic>
      <p:sp>
        <p:nvSpPr>
          <p:cNvPr id="1048598" name="TextBox 5"/>
          <p:cNvSpPr txBox="1"/>
          <p:nvPr/>
        </p:nvSpPr>
        <p:spPr>
          <a:xfrm>
            <a:off x="3369465" y="5132642"/>
            <a:ext cx="7116959" cy="739140"/>
          </a:xfrm>
          <a:prstGeom prst="rect"/>
          <a:noFill/>
        </p:spPr>
        <p:txBody>
          <a:bodyPr wrap="square">
            <a:spAutoFit/>
          </a:bodyPr>
          <a:p>
            <a:r>
              <a:rPr b="1" dirty="0" sz="4400" i="0" lang="en-IN">
                <a:solidFill>
                  <a:srgbClr val="54595D"/>
                </a:solidFill>
                <a:effectLst/>
                <a:latin typeface="-apple-system"/>
              </a:rPr>
              <a:t>Layered area chart</a:t>
            </a:r>
            <a:endParaRPr b="1" dirty="0" sz="44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599" name="TextBox 2"/>
          <p:cNvSpPr txBox="1"/>
          <p:nvPr/>
        </p:nvSpPr>
        <p:spPr>
          <a:xfrm>
            <a:off x="2080616" y="2314931"/>
            <a:ext cx="8789789" cy="3291840"/>
          </a:xfrm>
          <a:prstGeom prst="rect"/>
          <a:noFill/>
        </p:spPr>
        <p:txBody>
          <a:bodyPr wrap="square">
            <a:spAutoFit/>
          </a:bodyPr>
          <a:p>
            <a:pPr algn="l" fontAlgn="base"/>
            <a:r>
              <a:rPr b="0" dirty="0" sz="2400" i="0" lang="en-IN">
                <a:solidFill>
                  <a:srgbClr val="202122"/>
                </a:solidFill>
                <a:effectLst/>
                <a:latin typeface="-apple-system"/>
              </a:rPr>
              <a:t>Area charts are used to represent cumulated totals using numbers or percentages (stacked area charts in this case) over time. Use the area chart for showing trends over time among related attributes. The area chart is like the plot chart except that the area below the plotted line is filled in with </a:t>
            </a:r>
            <a:r>
              <a:rPr b="0" dirty="0" sz="2400" i="0" lang="en-IN" err="1">
                <a:solidFill>
                  <a:srgbClr val="202122"/>
                </a:solidFill>
                <a:effectLst/>
                <a:latin typeface="-apple-system"/>
              </a:rPr>
              <a:t>color</a:t>
            </a:r>
            <a:r>
              <a:rPr b="0" dirty="0" sz="2400" i="0" lang="en-IN">
                <a:solidFill>
                  <a:srgbClr val="202122"/>
                </a:solidFill>
                <a:effectLst/>
                <a:latin typeface="-apple-system"/>
              </a:rPr>
              <a:t> to indicate volume.</a:t>
            </a:r>
          </a:p>
          <a:p>
            <a:pPr algn="l" fontAlgn="base"/>
            <a:r>
              <a:rPr b="0" dirty="0" sz="2400" i="0" lang="en-IN">
                <a:solidFill>
                  <a:srgbClr val="202122"/>
                </a:solidFill>
                <a:effectLst/>
                <a:latin typeface="-apple-system"/>
              </a:rPr>
              <a:t>When multiple attributes are included, the first attribute is plotted as a line with </a:t>
            </a:r>
            <a:r>
              <a:rPr b="0" dirty="0" sz="2400" i="0" lang="en-IN" err="1">
                <a:solidFill>
                  <a:srgbClr val="202122"/>
                </a:solidFill>
                <a:effectLst/>
                <a:latin typeface="-apple-system"/>
              </a:rPr>
              <a:t>color</a:t>
            </a:r>
            <a:r>
              <a:rPr b="0" dirty="0" sz="2400" i="0" lang="en-IN">
                <a:solidFill>
                  <a:srgbClr val="202122"/>
                </a:solidFill>
                <a:effectLst/>
                <a:latin typeface="-apple-system"/>
              </a:rPr>
              <a:t> fill followed by the second attribute, and so on.</a:t>
            </a:r>
          </a:p>
        </p:txBody>
      </p:sp>
      <p:sp>
        <p:nvSpPr>
          <p:cNvPr id="1048600" name="TextBox 6"/>
          <p:cNvSpPr txBox="1"/>
          <p:nvPr/>
        </p:nvSpPr>
        <p:spPr>
          <a:xfrm>
            <a:off x="533004" y="1356489"/>
            <a:ext cx="8444507" cy="802640"/>
          </a:xfrm>
          <a:prstGeom prst="rect"/>
          <a:noFill/>
        </p:spPr>
        <p:txBody>
          <a:bodyPr wrap="square">
            <a:spAutoFit/>
          </a:bodyPr>
          <a:p>
            <a:pPr algn="l" fontAlgn="base"/>
            <a:r>
              <a:rPr b="1" dirty="0" sz="4800" lang="en-IN">
                <a:solidFill>
                  <a:srgbClr val="202122"/>
                </a:solidFill>
                <a:latin typeface="-apple-system"/>
              </a:rPr>
              <a:t>Various uses of Area charts:</a:t>
            </a:r>
            <a:endParaRPr b="1" dirty="0" sz="4800" i="0" lang="en-IN">
              <a:solidFill>
                <a:srgbClr val="202122"/>
              </a:solidFill>
              <a:effectLst/>
              <a:latin typeface="-apple-syste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01" name="Title 1"/>
          <p:cNvSpPr>
            <a:spLocks noGrp="1"/>
          </p:cNvSpPr>
          <p:nvPr>
            <p:ph type="title"/>
          </p:nvPr>
        </p:nvSpPr>
        <p:spPr>
          <a:xfrm>
            <a:off x="1796859" y="1316488"/>
            <a:ext cx="9603275" cy="1049235"/>
          </a:xfrm>
        </p:spPr>
        <p:txBody>
          <a:bodyPr/>
          <a:p>
            <a:r>
              <a:rPr dirty="0" lang="en-IN"/>
              <a:t>2. Scatter plots</a:t>
            </a:r>
            <a:endParaRPr dirty="0" lang="en-US"/>
          </a:p>
        </p:txBody>
      </p:sp>
      <p:sp>
        <p:nvSpPr>
          <p:cNvPr id="1048602" name="Content Placeholder 2"/>
          <p:cNvSpPr>
            <a:spLocks noGrp="1"/>
          </p:cNvSpPr>
          <p:nvPr>
            <p:ph idx="1"/>
          </p:nvPr>
        </p:nvSpPr>
        <p:spPr>
          <a:xfrm>
            <a:off x="1796859" y="2274095"/>
            <a:ext cx="9603275" cy="1726406"/>
          </a:xfrm>
        </p:spPr>
        <p:txBody>
          <a:bodyPr/>
          <a:p>
            <a:r>
              <a:rPr b="1" dirty="0" lang="en-IN"/>
              <a:t>Scatter plots can help identify correlations between temperature and humidity. Each point represents a data point with temperature on one axis and humidity on the other. You can add </a:t>
            </a:r>
            <a:r>
              <a:rPr b="1" dirty="0" lang="en-IN" err="1"/>
              <a:t>trendlines</a:t>
            </a:r>
            <a:r>
              <a:rPr b="1" dirty="0" lang="en-IN"/>
              <a:t> to illustrate relationships.</a:t>
            </a:r>
            <a:endParaRPr b="1"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03" name="Title 3"/>
          <p:cNvSpPr>
            <a:spLocks noGrp="1"/>
          </p:cNvSpPr>
          <p:nvPr>
            <p:ph type="title"/>
          </p:nvPr>
        </p:nvSpPr>
        <p:spPr/>
        <p:txBody>
          <a:bodyPr/>
          <a:p>
            <a:r>
              <a:rPr dirty="0" lang="en-IN"/>
              <a:t>Correlation between humidity and temperature </a:t>
            </a:r>
            <a:endParaRPr dirty="0" lang="en-US"/>
          </a:p>
        </p:txBody>
      </p:sp>
      <p:sp>
        <p:nvSpPr>
          <p:cNvPr id="1048604" name="Content Placeholder 4"/>
          <p:cNvSpPr>
            <a:spLocks noGrp="1"/>
          </p:cNvSpPr>
          <p:nvPr>
            <p:ph idx="1"/>
          </p:nvPr>
        </p:nvSpPr>
        <p:spPr>
          <a:xfrm>
            <a:off x="2487423" y="2039545"/>
            <a:ext cx="7954358" cy="5258987"/>
          </a:xfrm>
        </p:spPr>
        <p:txBody>
          <a:bodyPr>
            <a:normAutofit/>
          </a:bodyPr>
          <a:p>
            <a:r>
              <a:rPr b="1" dirty="0" sz="2400" lang="en-IN"/>
              <a:t>Humidity and temperature are generally positively correlated, meaning as temperature rises, air can hold more moisture, leading to higher humidity. Warmer air can also evaporate water more easily. However, local conditions and geographic factors can influence this relationship</a:t>
            </a:r>
            <a:endParaRPr b="1" dirty="0" sz="2400" lang="en-US"/>
          </a:p>
        </p:txBody>
      </p:sp>
    </p:spTree>
  </p:cSld>
  <p:clrMapOvr>
    <a:masterClrMapping/>
  </p:clrMapOvr>
</p:sld>
</file>

<file path=ppt/theme/theme1.xml><?xml version="1.0" encoding="utf-8"?>
<a:theme xmlns:a="http://schemas.openxmlformats.org/drawingml/2006/main" name="Gallery">
  <a:themeElements>
    <a:clrScheme name="Gallery">
      <a:dk1>
        <a:sysClr lastClr="000000" val="windowText"/>
      </a:dk1>
      <a:lt1>
        <a:sysClr lastClr="FFFFFF" val="window"/>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r="5400000" dist="50800" rotWithShape="0" sx="96000" sy="96000">
              <a:srgbClr val="000000">
                <a:alpha val="48000"/>
              </a:srgbClr>
            </a:outerShdw>
          </a:effectLst>
          <a:scene3d>
            <a:camera prst="orthographicFront">
              <a:rot lat="0" lon="0" rev="0"/>
            </a:camera>
            <a:lightRig dir="t" rig="balanced">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Vijayalakshmi. R</dc:creator>
  <cp:lastModifiedBy>Vijayalakshmi. R</cp:lastModifiedBy>
  <dcterms:created xsi:type="dcterms:W3CDTF">2023-10-09T22:17:53Z</dcterms:created>
  <dcterms:modified xsi:type="dcterms:W3CDTF">2023-10-11T05:35:04Z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979c4696e42942d19fe9ab4e6d7b965d</vt:lpwstr>
  </property>
</Properties>
</file>