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9" r:id="rId3"/>
    <p:sldId id="257" r:id="rId4"/>
    <p:sldId id="258" r:id="rId5"/>
    <p:sldId id="260" r:id="rId6"/>
    <p:sldId id="264" r:id="rId7"/>
    <p:sldId id="261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152FE-9A32-4EC1-A1AD-60D7039DC78A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00EC105-5E03-451B-B126-AEBDAC72E776}">
      <dgm:prSet phldrT="[Text]"/>
      <dgm:spPr/>
      <dgm:t>
        <a:bodyPr/>
        <a:lstStyle/>
        <a:p>
          <a:r>
            <a:rPr lang="en-IN" dirty="0"/>
            <a:t>Theoretical Background</a:t>
          </a:r>
        </a:p>
      </dgm:t>
    </dgm:pt>
    <dgm:pt modelId="{DDED0851-E6A5-4CB3-8F18-1E8A55525D30}" type="parTrans" cxnId="{107D0F6B-049D-4251-9046-2ECC73F75664}">
      <dgm:prSet/>
      <dgm:spPr/>
      <dgm:t>
        <a:bodyPr/>
        <a:lstStyle/>
        <a:p>
          <a:endParaRPr lang="en-IN"/>
        </a:p>
      </dgm:t>
    </dgm:pt>
    <dgm:pt modelId="{0333E7E9-25D4-4E1F-ABF7-B1218503F178}" type="sibTrans" cxnId="{107D0F6B-049D-4251-9046-2ECC73F75664}">
      <dgm:prSet/>
      <dgm:spPr/>
      <dgm:t>
        <a:bodyPr/>
        <a:lstStyle/>
        <a:p>
          <a:endParaRPr lang="en-IN"/>
        </a:p>
      </dgm:t>
    </dgm:pt>
    <dgm:pt modelId="{2678714C-1746-4A5C-86E7-2A91AF6A5350}">
      <dgm:prSet phldrT="[Text]"/>
      <dgm:spPr/>
      <dgm:t>
        <a:bodyPr/>
        <a:lstStyle/>
        <a:p>
          <a:r>
            <a:rPr lang="en-IN" dirty="0"/>
            <a:t>What is Entropy</a:t>
          </a:r>
        </a:p>
      </dgm:t>
    </dgm:pt>
    <dgm:pt modelId="{59E66633-47EA-4E22-A1D9-7CE71C38E531}" type="parTrans" cxnId="{80D88769-D3D2-4CD2-9E38-0B38E2C28C02}">
      <dgm:prSet/>
      <dgm:spPr/>
      <dgm:t>
        <a:bodyPr/>
        <a:lstStyle/>
        <a:p>
          <a:endParaRPr lang="en-IN"/>
        </a:p>
      </dgm:t>
    </dgm:pt>
    <dgm:pt modelId="{A020BF76-52FF-4374-AB6F-CFE0ED01CF1F}" type="sibTrans" cxnId="{80D88769-D3D2-4CD2-9E38-0B38E2C28C02}">
      <dgm:prSet/>
      <dgm:spPr/>
      <dgm:t>
        <a:bodyPr/>
        <a:lstStyle/>
        <a:p>
          <a:endParaRPr lang="en-IN"/>
        </a:p>
      </dgm:t>
    </dgm:pt>
    <dgm:pt modelId="{580F7594-8B2E-403B-B79F-50758DB62909}">
      <dgm:prSet phldrT="[Text]"/>
      <dgm:spPr/>
      <dgm:t>
        <a:bodyPr/>
        <a:lstStyle/>
        <a:p>
          <a:r>
            <a:rPr lang="en-IN" dirty="0"/>
            <a:t>Practical Implication</a:t>
          </a:r>
        </a:p>
      </dgm:t>
    </dgm:pt>
    <dgm:pt modelId="{82C52946-6D96-4ADF-8FD5-5D8105CD6DD1}" type="parTrans" cxnId="{D6D48C86-6A0C-4598-873F-3ED6DA0CB569}">
      <dgm:prSet/>
      <dgm:spPr/>
      <dgm:t>
        <a:bodyPr/>
        <a:lstStyle/>
        <a:p>
          <a:endParaRPr lang="en-IN"/>
        </a:p>
      </dgm:t>
    </dgm:pt>
    <dgm:pt modelId="{E92805A8-30F6-42B5-9799-AC65AE0B238D}" type="sibTrans" cxnId="{D6D48C86-6A0C-4598-873F-3ED6DA0CB569}">
      <dgm:prSet/>
      <dgm:spPr/>
      <dgm:t>
        <a:bodyPr/>
        <a:lstStyle/>
        <a:p>
          <a:endParaRPr lang="en-IN"/>
        </a:p>
      </dgm:t>
    </dgm:pt>
    <dgm:pt modelId="{DBB559E5-AFFF-4390-BF6C-40240B662270}">
      <dgm:prSet phldrT="[Text]"/>
      <dgm:spPr/>
      <dgm:t>
        <a:bodyPr/>
        <a:lstStyle/>
        <a:p>
          <a:r>
            <a:rPr lang="en-IN" dirty="0"/>
            <a:t>Bulls and Cows - Analysis</a:t>
          </a:r>
        </a:p>
      </dgm:t>
    </dgm:pt>
    <dgm:pt modelId="{F3B38883-DE67-4D83-B000-C2FB7D4D397D}" type="parTrans" cxnId="{D88CACE9-7B27-4669-883E-54915D9167DF}">
      <dgm:prSet/>
      <dgm:spPr/>
      <dgm:t>
        <a:bodyPr/>
        <a:lstStyle/>
        <a:p>
          <a:endParaRPr lang="en-IN"/>
        </a:p>
      </dgm:t>
    </dgm:pt>
    <dgm:pt modelId="{FE26D92B-2476-4344-91E8-006D34FDC9AA}" type="sibTrans" cxnId="{D88CACE9-7B27-4669-883E-54915D9167DF}">
      <dgm:prSet/>
      <dgm:spPr/>
      <dgm:t>
        <a:bodyPr/>
        <a:lstStyle/>
        <a:p>
          <a:endParaRPr lang="en-IN"/>
        </a:p>
      </dgm:t>
    </dgm:pt>
    <dgm:pt modelId="{0900F3CD-EA6F-4DC7-82C4-1AAEEA8820F4}">
      <dgm:prSet phldrT="[Text]"/>
      <dgm:spPr/>
      <dgm:t>
        <a:bodyPr/>
        <a:lstStyle/>
        <a:p>
          <a:r>
            <a:rPr lang="en-IN" dirty="0"/>
            <a:t>How do we use it</a:t>
          </a:r>
        </a:p>
      </dgm:t>
    </dgm:pt>
    <dgm:pt modelId="{ED7AA61C-3687-4BE0-AB6C-9213BF4C099C}" type="parTrans" cxnId="{8C619D51-9C25-4457-998C-19B2566F9277}">
      <dgm:prSet/>
      <dgm:spPr/>
      <dgm:t>
        <a:bodyPr/>
        <a:lstStyle/>
        <a:p>
          <a:endParaRPr lang="en-IN"/>
        </a:p>
      </dgm:t>
    </dgm:pt>
    <dgm:pt modelId="{F72FB857-B18E-43A2-BE1A-A6B590C68487}" type="sibTrans" cxnId="{8C619D51-9C25-4457-998C-19B2566F9277}">
      <dgm:prSet/>
      <dgm:spPr/>
      <dgm:t>
        <a:bodyPr/>
        <a:lstStyle/>
        <a:p>
          <a:endParaRPr lang="en-IN"/>
        </a:p>
      </dgm:t>
    </dgm:pt>
    <dgm:pt modelId="{15CBAEA3-CDA5-460F-8C63-A10E72045990}">
      <dgm:prSet phldrT="[Text]"/>
      <dgm:spPr/>
      <dgm:t>
        <a:bodyPr/>
        <a:lstStyle/>
        <a:p>
          <a:r>
            <a:rPr lang="en-IN" dirty="0"/>
            <a:t>Why do we use it in ML</a:t>
          </a:r>
        </a:p>
      </dgm:t>
    </dgm:pt>
    <dgm:pt modelId="{3FAECDB5-051C-4312-9B23-FD772385F7B9}" type="parTrans" cxnId="{9216B0AC-3754-4104-B6D5-655F484FE607}">
      <dgm:prSet/>
      <dgm:spPr/>
      <dgm:t>
        <a:bodyPr/>
        <a:lstStyle/>
        <a:p>
          <a:endParaRPr lang="en-IN"/>
        </a:p>
      </dgm:t>
    </dgm:pt>
    <dgm:pt modelId="{CEE8150D-64C5-4070-B0FE-70C9426E0989}" type="sibTrans" cxnId="{9216B0AC-3754-4104-B6D5-655F484FE607}">
      <dgm:prSet/>
      <dgm:spPr/>
      <dgm:t>
        <a:bodyPr/>
        <a:lstStyle/>
        <a:p>
          <a:endParaRPr lang="en-IN"/>
        </a:p>
      </dgm:t>
    </dgm:pt>
    <dgm:pt modelId="{0FA0CF22-4049-477B-BC3B-F2D5078DDCEA}" type="pres">
      <dgm:prSet presAssocID="{EDD152FE-9A32-4EC1-A1AD-60D7039DC78A}" presName="linear" presStyleCnt="0">
        <dgm:presLayoutVars>
          <dgm:animLvl val="lvl"/>
          <dgm:resizeHandles val="exact"/>
        </dgm:presLayoutVars>
      </dgm:prSet>
      <dgm:spPr/>
    </dgm:pt>
    <dgm:pt modelId="{E94734AE-6354-4642-A172-F8F2E6EBDEE6}" type="pres">
      <dgm:prSet presAssocID="{800EC105-5E03-451B-B126-AEBDAC72E7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8E71FE-2481-44A2-96CA-6723E5F9E93E}" type="pres">
      <dgm:prSet presAssocID="{800EC105-5E03-451B-B126-AEBDAC72E776}" presName="childText" presStyleLbl="revTx" presStyleIdx="0" presStyleCnt="2">
        <dgm:presLayoutVars>
          <dgm:bulletEnabled val="1"/>
        </dgm:presLayoutVars>
      </dgm:prSet>
      <dgm:spPr/>
    </dgm:pt>
    <dgm:pt modelId="{BBCB7A50-0EB1-44C3-8EA8-6D37EABE7C5B}" type="pres">
      <dgm:prSet presAssocID="{580F7594-8B2E-403B-B79F-50758DB629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0D55BF-EF03-4E67-BA40-51C6EE956C5E}" type="pres">
      <dgm:prSet presAssocID="{580F7594-8B2E-403B-B79F-50758DB6290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ACD3F14-CA38-45A5-B201-405F5B8E107F}" type="presOf" srcId="{800EC105-5E03-451B-B126-AEBDAC72E776}" destId="{E94734AE-6354-4642-A172-F8F2E6EBDEE6}" srcOrd="0" destOrd="0" presId="urn:microsoft.com/office/officeart/2005/8/layout/vList2"/>
    <dgm:cxn modelId="{83090227-6B1F-41C8-BF4C-B7B126B10E9F}" type="presOf" srcId="{DBB559E5-AFFF-4390-BF6C-40240B662270}" destId="{C40D55BF-EF03-4E67-BA40-51C6EE956C5E}" srcOrd="0" destOrd="0" presId="urn:microsoft.com/office/officeart/2005/8/layout/vList2"/>
    <dgm:cxn modelId="{80D88769-D3D2-4CD2-9E38-0B38E2C28C02}" srcId="{800EC105-5E03-451B-B126-AEBDAC72E776}" destId="{2678714C-1746-4A5C-86E7-2A91AF6A5350}" srcOrd="0" destOrd="0" parTransId="{59E66633-47EA-4E22-A1D9-7CE71C38E531}" sibTransId="{A020BF76-52FF-4374-AB6F-CFE0ED01CF1F}"/>
    <dgm:cxn modelId="{107D0F6B-049D-4251-9046-2ECC73F75664}" srcId="{EDD152FE-9A32-4EC1-A1AD-60D7039DC78A}" destId="{800EC105-5E03-451B-B126-AEBDAC72E776}" srcOrd="0" destOrd="0" parTransId="{DDED0851-E6A5-4CB3-8F18-1E8A55525D30}" sibTransId="{0333E7E9-25D4-4E1F-ABF7-B1218503F178}"/>
    <dgm:cxn modelId="{8C619D51-9C25-4457-998C-19B2566F9277}" srcId="{800EC105-5E03-451B-B126-AEBDAC72E776}" destId="{0900F3CD-EA6F-4DC7-82C4-1AAEEA8820F4}" srcOrd="1" destOrd="0" parTransId="{ED7AA61C-3687-4BE0-AB6C-9213BF4C099C}" sibTransId="{F72FB857-B18E-43A2-BE1A-A6B590C68487}"/>
    <dgm:cxn modelId="{935CFF7A-48DB-4C72-B1EE-DA8D3218774D}" type="presOf" srcId="{EDD152FE-9A32-4EC1-A1AD-60D7039DC78A}" destId="{0FA0CF22-4049-477B-BC3B-F2D5078DDCEA}" srcOrd="0" destOrd="0" presId="urn:microsoft.com/office/officeart/2005/8/layout/vList2"/>
    <dgm:cxn modelId="{D6D48C86-6A0C-4598-873F-3ED6DA0CB569}" srcId="{EDD152FE-9A32-4EC1-A1AD-60D7039DC78A}" destId="{580F7594-8B2E-403B-B79F-50758DB62909}" srcOrd="1" destOrd="0" parTransId="{82C52946-6D96-4ADF-8FD5-5D8105CD6DD1}" sibTransId="{E92805A8-30F6-42B5-9799-AC65AE0B238D}"/>
    <dgm:cxn modelId="{6AA08C92-F2DC-4528-9B4D-0AF53F97D7AA}" type="presOf" srcId="{0900F3CD-EA6F-4DC7-82C4-1AAEEA8820F4}" destId="{618E71FE-2481-44A2-96CA-6723E5F9E93E}" srcOrd="0" destOrd="1" presId="urn:microsoft.com/office/officeart/2005/8/layout/vList2"/>
    <dgm:cxn modelId="{DEE8C393-1D88-4FE7-BC16-B11A359E6492}" type="presOf" srcId="{15CBAEA3-CDA5-460F-8C63-A10E72045990}" destId="{618E71FE-2481-44A2-96CA-6723E5F9E93E}" srcOrd="0" destOrd="2" presId="urn:microsoft.com/office/officeart/2005/8/layout/vList2"/>
    <dgm:cxn modelId="{1964999F-3F25-444B-8D8D-36466DE3E332}" type="presOf" srcId="{2678714C-1746-4A5C-86E7-2A91AF6A5350}" destId="{618E71FE-2481-44A2-96CA-6723E5F9E93E}" srcOrd="0" destOrd="0" presId="urn:microsoft.com/office/officeart/2005/8/layout/vList2"/>
    <dgm:cxn modelId="{9216B0AC-3754-4104-B6D5-655F484FE607}" srcId="{800EC105-5E03-451B-B126-AEBDAC72E776}" destId="{15CBAEA3-CDA5-460F-8C63-A10E72045990}" srcOrd="2" destOrd="0" parTransId="{3FAECDB5-051C-4312-9B23-FD772385F7B9}" sibTransId="{CEE8150D-64C5-4070-B0FE-70C9426E0989}"/>
    <dgm:cxn modelId="{656B8CAF-3ED4-4386-A63A-F8E18356414E}" type="presOf" srcId="{580F7594-8B2E-403B-B79F-50758DB62909}" destId="{BBCB7A50-0EB1-44C3-8EA8-6D37EABE7C5B}" srcOrd="0" destOrd="0" presId="urn:microsoft.com/office/officeart/2005/8/layout/vList2"/>
    <dgm:cxn modelId="{D88CACE9-7B27-4669-883E-54915D9167DF}" srcId="{580F7594-8B2E-403B-B79F-50758DB62909}" destId="{DBB559E5-AFFF-4390-BF6C-40240B662270}" srcOrd="0" destOrd="0" parTransId="{F3B38883-DE67-4D83-B000-C2FB7D4D397D}" sibTransId="{FE26D92B-2476-4344-91E8-006D34FDC9AA}"/>
    <dgm:cxn modelId="{F6CCE908-5E36-45A5-B4D0-62BBE77A4B7A}" type="presParOf" srcId="{0FA0CF22-4049-477B-BC3B-F2D5078DDCEA}" destId="{E94734AE-6354-4642-A172-F8F2E6EBDEE6}" srcOrd="0" destOrd="0" presId="urn:microsoft.com/office/officeart/2005/8/layout/vList2"/>
    <dgm:cxn modelId="{39EC1383-774D-4FFA-B798-F65308F698B8}" type="presParOf" srcId="{0FA0CF22-4049-477B-BC3B-F2D5078DDCEA}" destId="{618E71FE-2481-44A2-96CA-6723E5F9E93E}" srcOrd="1" destOrd="0" presId="urn:microsoft.com/office/officeart/2005/8/layout/vList2"/>
    <dgm:cxn modelId="{B40DF5CE-B719-4D06-A707-3D9805B95F1C}" type="presParOf" srcId="{0FA0CF22-4049-477B-BC3B-F2D5078DDCEA}" destId="{BBCB7A50-0EB1-44C3-8EA8-6D37EABE7C5B}" srcOrd="2" destOrd="0" presId="urn:microsoft.com/office/officeart/2005/8/layout/vList2"/>
    <dgm:cxn modelId="{185763CE-14BB-4434-83A3-6BE2C72BD3F6}" type="presParOf" srcId="{0FA0CF22-4049-477B-BC3B-F2D5078DDCEA}" destId="{C40D55BF-EF03-4E67-BA40-51C6EE956C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55A4FD-5583-4153-95A1-E25AAAE1E47D}" type="doc">
      <dgm:prSet loTypeId="urn:microsoft.com/office/officeart/2005/8/layout/arrow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F43005E0-1CEB-4C51-901D-45F00B2D08E0}">
      <dgm:prSet phldrT="[Text]"/>
      <dgm:spPr/>
      <dgm:t>
        <a:bodyPr/>
        <a:lstStyle/>
        <a:p>
          <a:r>
            <a:rPr lang="en-IN" dirty="0"/>
            <a:t>Theory</a:t>
          </a:r>
        </a:p>
      </dgm:t>
    </dgm:pt>
    <dgm:pt modelId="{697683FE-6B94-495A-A34C-47315BE83A50}" type="parTrans" cxnId="{CD5EC56D-4B93-4CF0-9C5B-88C491C2E60F}">
      <dgm:prSet/>
      <dgm:spPr/>
      <dgm:t>
        <a:bodyPr/>
        <a:lstStyle/>
        <a:p>
          <a:endParaRPr lang="en-IN"/>
        </a:p>
      </dgm:t>
    </dgm:pt>
    <dgm:pt modelId="{A840E1CC-0C9E-4006-AE14-8028B64F442A}" type="sibTrans" cxnId="{CD5EC56D-4B93-4CF0-9C5B-88C491C2E60F}">
      <dgm:prSet/>
      <dgm:spPr/>
      <dgm:t>
        <a:bodyPr/>
        <a:lstStyle/>
        <a:p>
          <a:endParaRPr lang="en-IN"/>
        </a:p>
      </dgm:t>
    </dgm:pt>
    <dgm:pt modelId="{3C04B1E9-B5B4-4817-8488-735EC48A5F98}">
      <dgm:prSet phldrT="[Text]"/>
      <dgm:spPr/>
      <dgm:t>
        <a:bodyPr/>
        <a:lstStyle/>
        <a:p>
          <a:r>
            <a:rPr lang="en-IN" dirty="0"/>
            <a:t>Practice</a:t>
          </a:r>
        </a:p>
      </dgm:t>
    </dgm:pt>
    <dgm:pt modelId="{6BF8A093-B794-44FD-B353-7539981CE5CA}" type="parTrans" cxnId="{50C4BA23-B7B4-4807-AB28-D5A891947D98}">
      <dgm:prSet/>
      <dgm:spPr/>
      <dgm:t>
        <a:bodyPr/>
        <a:lstStyle/>
        <a:p>
          <a:endParaRPr lang="en-IN"/>
        </a:p>
      </dgm:t>
    </dgm:pt>
    <dgm:pt modelId="{4052E1AE-3410-4C3E-BA01-03FD6A7F7034}" type="sibTrans" cxnId="{50C4BA23-B7B4-4807-AB28-D5A891947D98}">
      <dgm:prSet/>
      <dgm:spPr/>
      <dgm:t>
        <a:bodyPr/>
        <a:lstStyle/>
        <a:p>
          <a:endParaRPr lang="en-IN"/>
        </a:p>
      </dgm:t>
    </dgm:pt>
    <dgm:pt modelId="{E33DABA6-0381-4ACB-9163-FE22F599D5C8}" type="pres">
      <dgm:prSet presAssocID="{BA55A4FD-5583-4153-95A1-E25AAAE1E47D}" presName="diagram" presStyleCnt="0">
        <dgm:presLayoutVars>
          <dgm:dir/>
          <dgm:resizeHandles val="exact"/>
        </dgm:presLayoutVars>
      </dgm:prSet>
      <dgm:spPr/>
    </dgm:pt>
    <dgm:pt modelId="{D59B0A0A-7714-4E94-BF41-D0C56F4F760D}" type="pres">
      <dgm:prSet presAssocID="{F43005E0-1CEB-4C51-901D-45F00B2D08E0}" presName="arrow" presStyleLbl="node1" presStyleIdx="0" presStyleCnt="2">
        <dgm:presLayoutVars>
          <dgm:bulletEnabled val="1"/>
        </dgm:presLayoutVars>
      </dgm:prSet>
      <dgm:spPr/>
    </dgm:pt>
    <dgm:pt modelId="{5A009F8C-8914-411E-B322-19A5B088BB1D}" type="pres">
      <dgm:prSet presAssocID="{3C04B1E9-B5B4-4817-8488-735EC48A5F98}" presName="arrow" presStyleLbl="node1" presStyleIdx="1" presStyleCnt="2" custRadScaleRad="313105" custRadScaleInc="4659">
        <dgm:presLayoutVars>
          <dgm:bulletEnabled val="1"/>
        </dgm:presLayoutVars>
      </dgm:prSet>
      <dgm:spPr/>
    </dgm:pt>
  </dgm:ptLst>
  <dgm:cxnLst>
    <dgm:cxn modelId="{6D34F41B-8E57-489A-A171-3846BF04BB7D}" type="presOf" srcId="{3C04B1E9-B5B4-4817-8488-735EC48A5F98}" destId="{5A009F8C-8914-411E-B322-19A5B088BB1D}" srcOrd="0" destOrd="0" presId="urn:microsoft.com/office/officeart/2005/8/layout/arrow5"/>
    <dgm:cxn modelId="{50C4BA23-B7B4-4807-AB28-D5A891947D98}" srcId="{BA55A4FD-5583-4153-95A1-E25AAAE1E47D}" destId="{3C04B1E9-B5B4-4817-8488-735EC48A5F98}" srcOrd="1" destOrd="0" parTransId="{6BF8A093-B794-44FD-B353-7539981CE5CA}" sibTransId="{4052E1AE-3410-4C3E-BA01-03FD6A7F7034}"/>
    <dgm:cxn modelId="{CA6BFF2D-B9B5-42E2-B3AB-B036CC3B0EAB}" type="presOf" srcId="{BA55A4FD-5583-4153-95A1-E25AAAE1E47D}" destId="{E33DABA6-0381-4ACB-9163-FE22F599D5C8}" srcOrd="0" destOrd="0" presId="urn:microsoft.com/office/officeart/2005/8/layout/arrow5"/>
    <dgm:cxn modelId="{CD5EC56D-4B93-4CF0-9C5B-88C491C2E60F}" srcId="{BA55A4FD-5583-4153-95A1-E25AAAE1E47D}" destId="{F43005E0-1CEB-4C51-901D-45F00B2D08E0}" srcOrd="0" destOrd="0" parTransId="{697683FE-6B94-495A-A34C-47315BE83A50}" sibTransId="{A840E1CC-0C9E-4006-AE14-8028B64F442A}"/>
    <dgm:cxn modelId="{96FACF81-81A8-4D19-A8A8-EB5CBD30AF7A}" type="presOf" srcId="{F43005E0-1CEB-4C51-901D-45F00B2D08E0}" destId="{D59B0A0A-7714-4E94-BF41-D0C56F4F760D}" srcOrd="0" destOrd="0" presId="urn:microsoft.com/office/officeart/2005/8/layout/arrow5"/>
    <dgm:cxn modelId="{4A899BA7-28E8-4B50-8003-07825D3C58CB}" type="presParOf" srcId="{E33DABA6-0381-4ACB-9163-FE22F599D5C8}" destId="{D59B0A0A-7714-4E94-BF41-D0C56F4F760D}" srcOrd="0" destOrd="0" presId="urn:microsoft.com/office/officeart/2005/8/layout/arrow5"/>
    <dgm:cxn modelId="{2B5D406D-62A6-4DFB-B568-E312FF20158F}" type="presParOf" srcId="{E33DABA6-0381-4ACB-9163-FE22F599D5C8}" destId="{5A009F8C-8914-411E-B322-19A5B088BB1D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734AE-6354-4642-A172-F8F2E6EBDEE6}">
      <dsp:nvSpPr>
        <dsp:cNvPr id="0" name=""/>
        <dsp:cNvSpPr/>
      </dsp:nvSpPr>
      <dsp:spPr>
        <a:xfrm>
          <a:off x="0" y="13160"/>
          <a:ext cx="9849438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Theoretical Background</a:t>
          </a:r>
        </a:p>
      </dsp:txBody>
      <dsp:txXfrm>
        <a:off x="37467" y="50627"/>
        <a:ext cx="9774504" cy="692586"/>
      </dsp:txXfrm>
    </dsp:sp>
    <dsp:sp modelId="{618E71FE-2481-44A2-96CA-6723E5F9E93E}">
      <dsp:nvSpPr>
        <dsp:cNvPr id="0" name=""/>
        <dsp:cNvSpPr/>
      </dsp:nvSpPr>
      <dsp:spPr>
        <a:xfrm>
          <a:off x="0" y="780680"/>
          <a:ext cx="9849438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72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/>
            <a:t>What is Entropy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/>
            <a:t>How do we use it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/>
            <a:t>Why do we use it in ML</a:t>
          </a:r>
        </a:p>
      </dsp:txBody>
      <dsp:txXfrm>
        <a:off x="0" y="780680"/>
        <a:ext cx="9849438" cy="1291680"/>
      </dsp:txXfrm>
    </dsp:sp>
    <dsp:sp modelId="{BBCB7A50-0EB1-44C3-8EA8-6D37EABE7C5B}">
      <dsp:nvSpPr>
        <dsp:cNvPr id="0" name=""/>
        <dsp:cNvSpPr/>
      </dsp:nvSpPr>
      <dsp:spPr>
        <a:xfrm>
          <a:off x="0" y="2072360"/>
          <a:ext cx="9849438" cy="767520"/>
        </a:xfrm>
        <a:prstGeom prst="roundRect">
          <a:avLst/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Practical Implication</a:t>
          </a:r>
        </a:p>
      </dsp:txBody>
      <dsp:txXfrm>
        <a:off x="37467" y="2109827"/>
        <a:ext cx="9774504" cy="692586"/>
      </dsp:txXfrm>
    </dsp:sp>
    <dsp:sp modelId="{C40D55BF-EF03-4E67-BA40-51C6EE956C5E}">
      <dsp:nvSpPr>
        <dsp:cNvPr id="0" name=""/>
        <dsp:cNvSpPr/>
      </dsp:nvSpPr>
      <dsp:spPr>
        <a:xfrm>
          <a:off x="0" y="2839880"/>
          <a:ext cx="984943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72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/>
            <a:t>Bulls and Cows - Analysis</a:t>
          </a:r>
        </a:p>
      </dsp:txBody>
      <dsp:txXfrm>
        <a:off x="0" y="2839880"/>
        <a:ext cx="9849438" cy="52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B0A0A-7714-4E94-BF41-D0C56F4F760D}">
      <dsp:nvSpPr>
        <dsp:cNvPr id="0" name=""/>
        <dsp:cNvSpPr/>
      </dsp:nvSpPr>
      <dsp:spPr>
        <a:xfrm rot="16200000">
          <a:off x="6123" y="18"/>
          <a:ext cx="1059604" cy="1059604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Theory</a:t>
          </a:r>
        </a:p>
      </dsp:txBody>
      <dsp:txXfrm rot="5400000">
        <a:off x="6124" y="264918"/>
        <a:ext cx="874173" cy="529802"/>
      </dsp:txXfrm>
    </dsp:sp>
    <dsp:sp modelId="{5A009F8C-8914-411E-B322-19A5B088BB1D}">
      <dsp:nvSpPr>
        <dsp:cNvPr id="0" name=""/>
        <dsp:cNvSpPr/>
      </dsp:nvSpPr>
      <dsp:spPr>
        <a:xfrm rot="5400000">
          <a:off x="6594960" y="36"/>
          <a:ext cx="1059604" cy="1059604"/>
        </a:xfrm>
        <a:prstGeom prst="down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Practice</a:t>
          </a:r>
        </a:p>
      </dsp:txBody>
      <dsp:txXfrm rot="-5400000">
        <a:off x="6780392" y="264937"/>
        <a:ext cx="874173" cy="529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7ECE-847D-273A-ABD5-65AEB632B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/>
              <a:t>BULLS And Cows – An Entropy Based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A8716-83DD-0F36-CE4D-75A9B0995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Swetha </a:t>
            </a:r>
            <a:r>
              <a:rPr lang="en-IN" dirty="0" err="1"/>
              <a:t>Gendlur</a:t>
            </a:r>
            <a:r>
              <a:rPr lang="en-IN" dirty="0"/>
              <a:t> Nagarajan</a:t>
            </a:r>
          </a:p>
          <a:p>
            <a:endParaRPr lang="en-IN" dirty="0"/>
          </a:p>
        </p:txBody>
      </p:sp>
      <p:pic>
        <p:nvPicPr>
          <p:cNvPr id="3076" name="Picture 4" descr="Putting Theory Into Practice ...">
            <a:extLst>
              <a:ext uri="{FF2B5EF4-FFF2-40B4-BE49-F238E27FC236}">
                <a16:creationId xmlns:a16="http://schemas.microsoft.com/office/drawing/2014/main" id="{DE3A5016-8113-A2CD-AC1C-3EEF19FA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625" y="3228560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7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45588-B04A-4F0E-07D5-AE1F5AB33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F40C-84BF-1A6F-FB20-6007788C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Bulls and Cows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8AF723-3F6B-8599-653B-1675FE7E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Comparative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3EE3B-E684-0D3A-0DEE-CB9EEEF7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" t="14635" r="1323"/>
          <a:stretch/>
        </p:blipFill>
        <p:spPr>
          <a:xfrm>
            <a:off x="821989" y="2682571"/>
            <a:ext cx="10717342" cy="27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0DFD-DDAF-433C-CE5B-4DB379A7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112449-974D-7992-7345-2CFF5246E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184265"/>
              </p:ext>
            </p:extLst>
          </p:nvPr>
        </p:nvGraphicFramePr>
        <p:xfrm>
          <a:off x="1066801" y="2103438"/>
          <a:ext cx="9849438" cy="3382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80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3A4B-4A29-37C2-BF4B-E8E54491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93" y="661448"/>
            <a:ext cx="10058400" cy="1371600"/>
          </a:xfrm>
        </p:spPr>
        <p:txBody>
          <a:bodyPr/>
          <a:lstStyle/>
          <a:p>
            <a:r>
              <a:rPr lang="en-IN" dirty="0"/>
              <a:t>What is Entropy?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B115-1DFA-9B39-32EF-84A6DBD8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95" y="2508472"/>
            <a:ext cx="5437695" cy="3609524"/>
          </a:xfrm>
        </p:spPr>
        <p:txBody>
          <a:bodyPr/>
          <a:lstStyle/>
          <a:p>
            <a:r>
              <a:rPr lang="en-US" b="0" i="0" dirty="0">
                <a:effectLst/>
              </a:rPr>
              <a:t>Entropy is a fundamental concept in data science </a:t>
            </a:r>
          </a:p>
          <a:p>
            <a:r>
              <a:rPr lang="en-US" dirty="0"/>
              <a:t>M</a:t>
            </a:r>
            <a:r>
              <a:rPr lang="en-US" b="0" i="0" dirty="0">
                <a:effectLst/>
              </a:rPr>
              <a:t>easures the amount of uncertainty or </a:t>
            </a:r>
            <a:r>
              <a:rPr lang="en-US" b="1" i="0" dirty="0">
                <a:effectLst/>
              </a:rPr>
              <a:t>randomness</a:t>
            </a:r>
            <a:r>
              <a:rPr lang="en-US" b="0" i="0" dirty="0">
                <a:effectLst/>
              </a:rPr>
              <a:t> present in a dataset. </a:t>
            </a:r>
          </a:p>
          <a:p>
            <a:r>
              <a:rPr lang="en-US" b="0" i="0" dirty="0">
                <a:effectLst/>
              </a:rPr>
              <a:t>Quantifies the information content within data, helping us understand and analyze </a:t>
            </a:r>
            <a:r>
              <a:rPr lang="en-US" b="1" i="0" dirty="0">
                <a:effectLst/>
              </a:rPr>
              <a:t>hidden patterns and structures</a:t>
            </a:r>
            <a:endParaRPr lang="en-IN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73711E2-9A21-E913-538E-DD5656A47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95" y="102373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8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7D2F-5480-026D-A5F0-B290A406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use Entropy?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8EC27F-F43C-D3D2-F7FD-31DAC0F60D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601" y="4785849"/>
            <a:ext cx="35496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741225-ED4D-4C82-995B-449376A5456F}"/>
              </a:ext>
            </a:extLst>
          </p:cNvPr>
          <p:cNvSpPr txBox="1"/>
          <p:nvPr/>
        </p:nvSpPr>
        <p:spPr>
          <a:xfrm>
            <a:off x="721664" y="1884389"/>
            <a:ext cx="477467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Imagine you have a bag of colored marbles. The entropy formula helps us understand how uncertain we are about which color we'll pick if we reach into the bag without looking.</a:t>
            </a:r>
          </a:p>
          <a:p>
            <a:pPr algn="just" rtl="0"/>
            <a:endParaRPr lang="en-US" b="0" dirty="0">
              <a:effectLst/>
            </a:endParaRPr>
          </a:p>
          <a:p>
            <a:pPr algn="just" rtl="0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If all marbles are the same color, there's no uncertainty (entropy = 0).</a:t>
            </a:r>
          </a:p>
          <a:p>
            <a:pPr algn="just" rtl="0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If there's an equal mix of colors, uncertainty is highest (maximum entropy).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A844-6F75-3AA9-8044-60B16355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017" y="2014194"/>
            <a:ext cx="5943231" cy="24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3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0C306-A2E9-20D6-607C-723A9B79D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C1C8-CB3D-7CD8-4077-BAA36975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93" y="661448"/>
            <a:ext cx="10058400" cy="1371600"/>
          </a:xfrm>
        </p:spPr>
        <p:txBody>
          <a:bodyPr/>
          <a:lstStyle/>
          <a:p>
            <a:r>
              <a:rPr lang="en-IN" dirty="0"/>
              <a:t>Why Entropy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10E1-34A0-58C1-BB5B-F181F3A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59" y="2132470"/>
            <a:ext cx="4678837" cy="32690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Entropy is instrumental in identifying the most informative features in a dataset: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It helps select </a:t>
            </a:r>
            <a:r>
              <a:rPr lang="en-US" sz="1800" b="1" i="0" dirty="0">
                <a:effectLst/>
              </a:rPr>
              <a:t>features</a:t>
            </a:r>
            <a:r>
              <a:rPr lang="en-US" sz="1800" b="0" i="0" dirty="0">
                <a:effectLst/>
              </a:rPr>
              <a:t> with high information 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Reduces</a:t>
            </a:r>
            <a:r>
              <a:rPr lang="en-US" sz="1800" b="0" i="0" dirty="0">
                <a:effectLst/>
              </a:rPr>
              <a:t> the amount of data required for modeling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Improves the efficiency and </a:t>
            </a:r>
            <a:r>
              <a:rPr lang="en-US" sz="1800" b="1" i="0" dirty="0">
                <a:effectLst/>
              </a:rPr>
              <a:t>accuracy</a:t>
            </a:r>
            <a:r>
              <a:rPr lang="en-US" sz="1800" b="0" i="0" dirty="0">
                <a:effectLst/>
              </a:rPr>
              <a:t> of machine learning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2F3D89-65D4-D465-E519-B57808038B4D}"/>
              </a:ext>
            </a:extLst>
          </p:cNvPr>
          <p:cNvSpPr txBox="1">
            <a:spLocks/>
          </p:cNvSpPr>
          <p:nvPr/>
        </p:nvSpPr>
        <p:spPr>
          <a:xfrm>
            <a:off x="6641183" y="2132470"/>
            <a:ext cx="4678837" cy="3269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effectLst/>
              </a:rPr>
              <a:t>In Bulls and Cows, using an entropy-based approach, players can:</a:t>
            </a:r>
          </a:p>
          <a:p>
            <a:pPr marL="0" indent="0" algn="l">
              <a:buNone/>
            </a:pPr>
            <a:endParaRPr lang="en-US" b="0" i="0" dirty="0">
              <a:effectLst/>
            </a:endParaRPr>
          </a:p>
          <a:p>
            <a:pPr lvl="1"/>
            <a:r>
              <a:rPr lang="en-US" sz="1800" b="1" i="0" dirty="0">
                <a:effectLst/>
              </a:rPr>
              <a:t>Maximize</a:t>
            </a:r>
            <a:r>
              <a:rPr lang="en-US" sz="1800" b="0" i="0" dirty="0">
                <a:effectLst/>
              </a:rPr>
              <a:t> the information gained from each guess</a:t>
            </a:r>
          </a:p>
          <a:p>
            <a:pPr lvl="1"/>
            <a:r>
              <a:rPr lang="en-US" sz="1800" b="1" i="0" dirty="0">
                <a:effectLst/>
              </a:rPr>
              <a:t>Eliminate</a:t>
            </a:r>
            <a:r>
              <a:rPr lang="en-US" sz="1800" b="0" i="0" dirty="0">
                <a:effectLst/>
              </a:rPr>
              <a:t> the most possibilities with each move</a:t>
            </a:r>
          </a:p>
          <a:p>
            <a:pPr lvl="1"/>
            <a:r>
              <a:rPr lang="en-US" sz="1800" b="1" i="0" dirty="0">
                <a:effectLst/>
              </a:rPr>
              <a:t>Optimize</a:t>
            </a:r>
            <a:r>
              <a:rPr lang="en-US" sz="1800" b="0" i="0" dirty="0">
                <a:effectLst/>
              </a:rPr>
              <a:t> the strategy for discovering the hidden combination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734B6F-06AA-C054-AF1C-DC109EA77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048638"/>
              </p:ext>
            </p:extLst>
          </p:nvPr>
        </p:nvGraphicFramePr>
        <p:xfrm>
          <a:off x="2268717" y="5500980"/>
          <a:ext cx="7654565" cy="105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8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E44EF-DED6-D244-1580-568642D8B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509"/>
          <a:stretch/>
        </p:blipFill>
        <p:spPr>
          <a:xfrm>
            <a:off x="1578665" y="698590"/>
            <a:ext cx="9034669" cy="54608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293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2523-B9B8-77FB-E192-6022C356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34" y="273846"/>
            <a:ext cx="10058400" cy="1371600"/>
          </a:xfrm>
        </p:spPr>
        <p:txBody>
          <a:bodyPr/>
          <a:lstStyle/>
          <a:p>
            <a:r>
              <a:rPr lang="en-IN" dirty="0"/>
              <a:t>Bulls and Cows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C694-D6A0-054C-8E5D-7383FC32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417" y="4473070"/>
            <a:ext cx="7116418" cy="1927730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/>
              <a:t>Here if the number in the guess matches with the secret number, then the possibility set gets reduced</a:t>
            </a:r>
          </a:p>
          <a:p>
            <a:pPr>
              <a:lnSpc>
                <a:spcPct val="120000"/>
              </a:lnSpc>
            </a:pPr>
            <a:r>
              <a:rPr lang="en-IN" b="1" dirty="0"/>
              <a:t>The matching and filtering is done based on the algorithm, </a:t>
            </a:r>
          </a:p>
          <a:p>
            <a:pPr lvl="1">
              <a:lnSpc>
                <a:spcPct val="120000"/>
              </a:lnSpc>
            </a:pPr>
            <a:r>
              <a:rPr lang="en-IN" b="1" dirty="0"/>
              <a:t>Correct number in correct position and</a:t>
            </a:r>
          </a:p>
          <a:p>
            <a:pPr lvl="1">
              <a:lnSpc>
                <a:spcPct val="120000"/>
              </a:lnSpc>
            </a:pPr>
            <a:r>
              <a:rPr lang="en-IN" b="1" dirty="0"/>
              <a:t>Correct number in wrong position</a:t>
            </a:r>
          </a:p>
          <a:p>
            <a:pPr lvl="1">
              <a:lnSpc>
                <a:spcPct val="120000"/>
              </a:lnSpc>
            </a:pPr>
            <a:r>
              <a:rPr lang="en-IN" b="1" dirty="0"/>
              <a:t>This is how we select the feature and split the required data from the 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5BB16F-33A7-E115-FD3A-8D82F677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59" y="1451155"/>
            <a:ext cx="5540220" cy="284250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AB1D43B-B4B8-8A23-4EF7-E9A51C6D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87" y="1335156"/>
            <a:ext cx="4314204" cy="305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7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43570-ED95-CA1F-911C-627C57B4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135-BC1E-EE3D-E47C-0F0ADA18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0" y="44727"/>
            <a:ext cx="10058400" cy="1371600"/>
          </a:xfrm>
        </p:spPr>
        <p:txBody>
          <a:bodyPr/>
          <a:lstStyle/>
          <a:p>
            <a:r>
              <a:rPr lang="en-IN" dirty="0"/>
              <a:t>Bulls and Cows analysis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B71CD4FC-DB1E-ABBF-60E4-186793D89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09" y="1222513"/>
            <a:ext cx="511333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770BA56-1DA9-E526-A2B0-075CC664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73" y="2872551"/>
            <a:ext cx="11012557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entropy calculation </a:t>
            </a:r>
            <a:r>
              <a:rPr lang="en-US" altLang="en-US" sz="1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Shannon entropy formula, which is a fundamental concept in information theory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 this case, the entropy is calculated based on the current number of possible combinations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self.current_possibilities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and the probability p of any single combination being correct.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ower entropy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indicates that the game state is more certain and the computer/player is closer to finding the correct number.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By tracking the entropy, the game can make informed decisions about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best guessing strategy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 minimize the number of attempts required to find the secret number.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Note: If the number of possibilities is 0, the function returns 0.001 instead of 0. This is likely a safeguard to prevent division by 0 errors later in the calculation.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319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5ED7-DB1E-8ACF-BABE-65CBC573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4408-C94D-37A8-3652-E5F1CDEC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325880"/>
          </a:xfrm>
        </p:spPr>
        <p:txBody>
          <a:bodyPr>
            <a:normAutofit/>
          </a:bodyPr>
          <a:lstStyle/>
          <a:p>
            <a:r>
              <a:rPr lang="en-IN" b="1" dirty="0"/>
              <a:t>Computer Guess: </a:t>
            </a:r>
            <a:r>
              <a:rPr lang="en-IN" dirty="0"/>
              <a:t>It guesses the number within 4 Guesses Maximum</a:t>
            </a:r>
          </a:p>
          <a:p>
            <a:r>
              <a:rPr lang="en-IN" b="1" dirty="0"/>
              <a:t>Player Guess: </a:t>
            </a:r>
            <a:r>
              <a:rPr lang="en-IN" dirty="0"/>
              <a:t>Worst case the player guess the number with 6 guesses using the possibilities set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7A59EFF-37A4-0DAD-CE9F-CCFEFCB1D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7" y="3333287"/>
            <a:ext cx="8676861" cy="288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915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2492</TotalTime>
  <Words>464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</vt:lpstr>
      <vt:lpstr>BULLS And Cows – An Entropy Based approach</vt:lpstr>
      <vt:lpstr>Table of Content</vt:lpstr>
      <vt:lpstr>What is Entropy?</vt:lpstr>
      <vt:lpstr>How do we use Entropy?</vt:lpstr>
      <vt:lpstr>Why Entropy is important?</vt:lpstr>
      <vt:lpstr>PowerPoint Presentation</vt:lpstr>
      <vt:lpstr>Bulls and Cows analysis</vt:lpstr>
      <vt:lpstr>Bulls and Cows analysis</vt:lpstr>
      <vt:lpstr>Optimal Algorithm</vt:lpstr>
      <vt:lpstr>Bulls and Cows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 G N</dc:creator>
  <cp:lastModifiedBy>Swetha G N</cp:lastModifiedBy>
  <cp:revision>4</cp:revision>
  <dcterms:created xsi:type="dcterms:W3CDTF">2024-11-30T02:07:24Z</dcterms:created>
  <dcterms:modified xsi:type="dcterms:W3CDTF">2024-12-01T19:46:58Z</dcterms:modified>
</cp:coreProperties>
</file>