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341" y="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[swetha 13.csv]Sheet1!PivotTable1</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4791802509552094E-2"/>
          <c:y val="0.14538860103626944"/>
          <c:w val="0.75102925812171817"/>
          <c:h val="0.79175037058191555"/>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9344-45DC-ADDE-4DAEF49C76A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9344-45DC-ADDE-4DAEF49C76AC}"/>
            </c:ext>
          </c:extLst>
        </c:ser>
        <c:ser>
          <c:idx val="2"/>
          <c:order val="2"/>
          <c:tx>
            <c:strRef>
              <c:f>Sheet1!$D$3:$D$4</c:f>
              <c:strCache>
                <c:ptCount val="1"/>
                <c:pt idx="0">
                  <c:v>MID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9344-45DC-ADDE-4DAEF49C76A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9344-45DC-ADDE-4DAEF49C76AC}"/>
            </c:ext>
          </c:extLst>
        </c:ser>
        <c:dLbls>
          <c:showLegendKey val="0"/>
          <c:showVal val="0"/>
          <c:showCatName val="0"/>
          <c:showSerName val="0"/>
          <c:showPercent val="0"/>
          <c:showBubbleSize val="0"/>
        </c:dLbls>
        <c:gapWidth val="219"/>
        <c:overlap val="-27"/>
        <c:axId val="1068226080"/>
        <c:axId val="1068226560"/>
      </c:barChart>
      <c:catAx>
        <c:axId val="1068226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8226560"/>
        <c:crosses val="autoZero"/>
        <c:auto val="1"/>
        <c:lblAlgn val="ctr"/>
        <c:lblOffset val="100"/>
        <c:noMultiLvlLbl val="0"/>
      </c:catAx>
      <c:valAx>
        <c:axId val="1068226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82260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9</a:t>
            </a:fld>
            <a:endParaRPr lang="en-IN"/>
          </a:p>
        </p:txBody>
      </p:sp>
    </p:spTree>
    <p:extLst>
      <p:ext uri="{BB962C8B-B14F-4D97-AF65-F5344CB8AC3E}">
        <p14:creationId xmlns:p14="http://schemas.microsoft.com/office/powerpoint/2010/main" val="1703232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SWETHA E</a:t>
            </a:r>
          </a:p>
          <a:p>
            <a:r>
              <a:rPr lang="en-US" sz="2400" dirty="0"/>
              <a:t>REGISTER NO: 122202237,asunm1353122202237</a:t>
            </a:r>
          </a:p>
          <a:p>
            <a:r>
              <a:rPr lang="en-US" sz="2400" dirty="0"/>
              <a:t>DEPARTMENT: BCOM CORPORATE SECRETARYSHIP</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D3637BCC-3A8A-9785-3251-E93DD458B777}"/>
              </a:ext>
            </a:extLst>
          </p:cNvPr>
          <p:cNvSpPr>
            <a:spLocks noGrp="1"/>
          </p:cNvSpPr>
          <p:nvPr>
            <p:ph type="body" idx="1"/>
          </p:nvPr>
        </p:nvSpPr>
        <p:spPr>
          <a:xfrm>
            <a:off x="609600" y="1577340"/>
            <a:ext cx="8743950" cy="3323987"/>
          </a:xfrm>
        </p:spPr>
        <p:txBody>
          <a:bodyPr/>
          <a:lstStyle/>
          <a:p>
            <a:r>
              <a:rPr lang="en-US" dirty="0"/>
              <a:t>Modeling employee performance in Excel involves several key steps. First, define the metrics you want to measure, such as productivity, attendance, and quality of work. Next, collect data relevant to these metrics, including sales figures, hours worked, or feedback scores. Input this data into an Excel spreadsheet, organizing it with columns for employee names, dates, and each performance metric. </a:t>
            </a:r>
          </a:p>
          <a:p>
            <a:endParaRPr lang="en-US" dirty="0"/>
          </a:p>
          <a:p>
            <a:r>
              <a:rPr lang="en-US" dirty="0"/>
              <a:t>Utilize Excel formulas to calculate totals and averages, such as =AVERAGE(B2:B10), and apply conditional formatting to highlight different performance levels. For a more comprehensive analysis, create charts and graphs to visualize trends and compare performance. Pivot tables can also help summarize and analyze large datasets efficiently. Finally, compile your findings into reports and set up a dashboard to track performance over time, ensuring you update it regularly to reflect current data.</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3180BD4E-E19C-53EE-AA51-05752780E639}"/>
              </a:ext>
            </a:extLst>
          </p:cNvPr>
          <p:cNvGraphicFramePr>
            <a:graphicFrameLocks/>
          </p:cNvGraphicFramePr>
          <p:nvPr>
            <p:extLst>
              <p:ext uri="{D42A27DB-BD31-4B8C-83A1-F6EECF244321}">
                <p14:modId xmlns:p14="http://schemas.microsoft.com/office/powerpoint/2010/main" val="1422462599"/>
              </p:ext>
            </p:extLst>
          </p:nvPr>
        </p:nvGraphicFramePr>
        <p:xfrm>
          <a:off x="1371600" y="1752600"/>
          <a:ext cx="6671310" cy="36766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2582CDE-4485-A164-1829-F638117D09B5}"/>
              </a:ext>
            </a:extLst>
          </p:cNvPr>
          <p:cNvSpPr>
            <a:spLocks noGrp="1"/>
          </p:cNvSpPr>
          <p:nvPr>
            <p:ph type="body" idx="1"/>
          </p:nvPr>
        </p:nvSpPr>
        <p:spPr>
          <a:xfrm>
            <a:off x="609600" y="1577340"/>
            <a:ext cx="7086600" cy="5814060"/>
          </a:xfrm>
        </p:spPr>
        <p:txBody>
          <a:bodyPr/>
          <a:lstStyle/>
          <a:p>
            <a:r>
              <a:rPr lang="en-US" dirty="0"/>
              <a:t>In conclusion, using Excel for employee performance analysis provides a robust framework for evaluating and improving workforce effectiveness. By leveraging Excel's tools such as pivot tables, charts, and conditional formatting, organizations can systematically analyze performance metrics, track trends, and derive actionable insights. This analysis enables managers to identify high performers, address areas needing improvement, and make informed decisions regarding training, promotions, and overall employee development. The visual representation and data-driven approach facilitated by Excel ultimately support strategic planning and enhance organizational productivity.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04746C9B-FDD2-B7CD-21D5-789027FF0437}"/>
              </a:ext>
            </a:extLst>
          </p:cNvPr>
          <p:cNvSpPr>
            <a:spLocks noGrp="1"/>
          </p:cNvSpPr>
          <p:nvPr>
            <p:ph type="body" idx="1"/>
          </p:nvPr>
        </p:nvSpPr>
        <p:spPr>
          <a:xfrm>
            <a:off x="609600" y="1577340"/>
            <a:ext cx="7467600" cy="3985260"/>
          </a:xfrm>
        </p:spPr>
        <p:txBody>
          <a:bodyPr/>
          <a:lstStyle/>
          <a:p>
            <a:r>
              <a:rPr lang="en-US" dirty="0"/>
              <a:t>The company is experiencing varying levels of employee performance across departments and roles, and there is a need to understand the factors contributing to these differences. The objective is to conduct a thorough analysis of employee performance data using Excel. This will involve collecting and organizing data on key metrics such as sales figures, project completion rates, attendance, and feedback from clients and peers.</a:t>
            </a:r>
          </a:p>
          <a:p>
            <a:endParaRPr lang="en-US" dirty="0"/>
          </a:p>
          <a:p>
            <a:r>
              <a:rPr lang="en-US" dirty="0"/>
              <a:t> The analysis will utilize Excel's tools, including pivot tables, charts, and statistical functions, to identify performance trends, correlations between different factors, and top-performing employees. Visualizations such as bar charts, pie charts, and heat maps will help in presenting the findings clearly. The ultimate goal is to gain insights that will inform strategies to improve employee performance, boost productivity, and enhance overall organizational effectiveness.</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33400" y="1673840"/>
            <a:ext cx="7924800" cy="5262979"/>
          </a:xfrm>
          <a:prstGeom prst="rect">
            <a:avLst/>
          </a:prstGeom>
          <a:noFill/>
        </p:spPr>
        <p:txBody>
          <a:bodyPr wrap="square" rtlCol="0">
            <a:spAutoFit/>
          </a:bodyPr>
          <a:lstStyle/>
          <a:p>
            <a:pPr algn="l"/>
            <a:r>
              <a:rPr lang="en-US" sz="2400" b="0" i="0" dirty="0">
                <a:solidFill>
                  <a:srgbClr val="0D0D0D"/>
                </a:solidFill>
                <a:effectLst/>
                <a:cs typeface="Times New Roman" panose="02020603050405020304" pitchFamily="18" charset="0"/>
              </a:rPr>
              <a:t>This project focuses on analyzing employee performance across various departments using Excel to identify trends, key performance indicators, and factors influencing productivity. The process involves collecting data on metrics like sales, project completion, attendance, and feedback, followed by detailed analysis using Excel's statistical tools and visualizations. </a:t>
            </a:r>
          </a:p>
          <a:p>
            <a:pPr algn="l"/>
            <a:r>
              <a:rPr lang="en-US" sz="2400" b="0" i="0" dirty="0">
                <a:solidFill>
                  <a:srgbClr val="0D0D0D"/>
                </a:solidFill>
                <a:effectLst/>
                <a:cs typeface="Times New Roman" panose="02020603050405020304" pitchFamily="18" charset="0"/>
              </a:rPr>
              <a:t>The goal is to uncover insights that will guide data-driven strategies to enhance employee performance, boost productivity, and address any areas needing improvement. The outcome will be a comprehensive understanding of performance patterns, leading to informed decisions that support organizational success.</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EAA4479B-3E90-6B8B-6669-1DE4CDF8427E}"/>
              </a:ext>
            </a:extLst>
          </p:cNvPr>
          <p:cNvSpPr>
            <a:spLocks noGrp="1"/>
          </p:cNvSpPr>
          <p:nvPr>
            <p:ph type="body" idx="1"/>
          </p:nvPr>
        </p:nvSpPr>
        <p:spPr>
          <a:xfrm>
            <a:off x="609600" y="1577339"/>
            <a:ext cx="7772400" cy="3046988"/>
          </a:xfrm>
        </p:spPr>
        <p:txBody>
          <a:bodyPr/>
          <a:lstStyle/>
          <a:p>
            <a:r>
              <a:rPr lang="en-US" dirty="0"/>
              <a:t>The end users of this employee performance analysis using Excel are primarily the company's management team, including department heads, HR professionals, and executives. These stakeholders will utilize the insights gained from the analysis to make informed decisions about employee development, resource allocation, and performance improvement strategies.</a:t>
            </a:r>
          </a:p>
          <a:p>
            <a:endParaRPr lang="en-US" dirty="0"/>
          </a:p>
          <a:p>
            <a:r>
              <a:rPr lang="en-US" dirty="0"/>
              <a:t> Additionally, team leaders and supervisors may use the findings to better understand their team's strengths and areas for growth, enabling them to provide targeted support and guidance. Ultimately, the analysis serves to empower decision-makers with the data needed to enhance overall organizational performance.</a:t>
            </a:r>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B03157D-B7E2-921C-27AE-3948E6826559}"/>
              </a:ext>
            </a:extLst>
          </p:cNvPr>
          <p:cNvSpPr>
            <a:spLocks noGrp="1"/>
          </p:cNvSpPr>
          <p:nvPr>
            <p:ph type="body" idx="1"/>
          </p:nvPr>
        </p:nvSpPr>
        <p:spPr>
          <a:xfrm>
            <a:off x="3124200" y="2407889"/>
            <a:ext cx="5105400" cy="1384995"/>
          </a:xfrm>
        </p:spPr>
        <p:txBody>
          <a:bodyPr/>
          <a:lstStyle/>
          <a:p>
            <a:pPr marL="285750" indent="-285750">
              <a:buFont typeface="Arial" panose="020B0604020202020204" pitchFamily="34" charset="0"/>
              <a:buChar char="•"/>
            </a:pPr>
            <a:r>
              <a:rPr lang="en-US" dirty="0"/>
              <a:t>Conditional formatting- Missing</a:t>
            </a:r>
          </a:p>
          <a:p>
            <a:pPr marL="285750" indent="-285750">
              <a:buFont typeface="Arial" panose="020B0604020202020204" pitchFamily="34" charset="0"/>
              <a:buChar char="•"/>
            </a:pPr>
            <a:r>
              <a:rPr lang="en-US" dirty="0"/>
              <a:t>Filter-Remove</a:t>
            </a:r>
          </a:p>
          <a:p>
            <a:pPr marL="285750" indent="-285750">
              <a:buFont typeface="Arial" panose="020B0604020202020204" pitchFamily="34" charset="0"/>
              <a:buChar char="•"/>
            </a:pPr>
            <a:r>
              <a:rPr lang="en-US" dirty="0"/>
              <a:t>Formula- Performance</a:t>
            </a:r>
          </a:p>
          <a:p>
            <a:pPr marL="285750" indent="-285750">
              <a:buFont typeface="Arial" panose="020B0604020202020204" pitchFamily="34" charset="0"/>
              <a:buChar char="•"/>
            </a:pPr>
            <a:r>
              <a:rPr lang="en-US" dirty="0"/>
              <a:t>Pivot table- Summary</a:t>
            </a:r>
          </a:p>
          <a:p>
            <a:pPr marL="285750" indent="-285750">
              <a:buFont typeface="Arial" panose="020B0604020202020204" pitchFamily="34" charset="0"/>
              <a:buChar char="•"/>
            </a:pPr>
            <a:r>
              <a:rPr lang="en-US" dirty="0" err="1"/>
              <a:t>Gragh</a:t>
            </a:r>
            <a:r>
              <a:rPr lang="en-US" dirty="0"/>
              <a:t>- Data visualization</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2E3198F0-F32A-0CD3-30F5-7BBAD0371A3C}"/>
              </a:ext>
            </a:extLst>
          </p:cNvPr>
          <p:cNvSpPr>
            <a:spLocks noGrp="1"/>
          </p:cNvSpPr>
          <p:nvPr>
            <p:ph type="body" idx="1"/>
          </p:nvPr>
        </p:nvSpPr>
        <p:spPr>
          <a:xfrm>
            <a:off x="755332" y="2057400"/>
            <a:ext cx="7620000" cy="3877985"/>
          </a:xfrm>
        </p:spPr>
        <p:txBody>
          <a:bodyPr/>
          <a:lstStyle/>
          <a:p>
            <a:r>
              <a:rPr lang="en-US" dirty="0"/>
              <a:t>Employee Data: </a:t>
            </a:r>
            <a:r>
              <a:rPr lang="en-US" dirty="0" err="1"/>
              <a:t>KaggleEmployee</a:t>
            </a:r>
            <a:endParaRPr lang="en-US" dirty="0"/>
          </a:p>
          <a:p>
            <a:r>
              <a:rPr lang="en-US" dirty="0"/>
              <a:t> ID Number : 3434</a:t>
            </a:r>
          </a:p>
          <a:p>
            <a:r>
              <a:rPr lang="en-US" dirty="0"/>
              <a:t>Business Unit : </a:t>
            </a:r>
            <a:r>
              <a:rPr lang="en-US" dirty="0" err="1"/>
              <a:t>WBLJob</a:t>
            </a:r>
            <a:r>
              <a:rPr lang="en-US" dirty="0"/>
              <a:t> title </a:t>
            </a:r>
          </a:p>
          <a:p>
            <a:r>
              <a:rPr lang="en-US" dirty="0"/>
              <a:t>Hire Date:  12.12.2022</a:t>
            </a:r>
          </a:p>
          <a:p>
            <a:r>
              <a:rPr lang="en-US" dirty="0"/>
              <a:t>Manager’s name or ID :Charity Miranda</a:t>
            </a:r>
          </a:p>
          <a:p>
            <a:endParaRPr lang="en-US" dirty="0"/>
          </a:p>
          <a:p>
            <a:r>
              <a:rPr lang="en-US" dirty="0"/>
              <a:t>An employee performance analysis dataset includes key information such as Employee ID, Name, Department, Job Title, and Supervisor ID, along with performance metrics like KPIs, ratings, project completion rates, attendance records, and training hours. It also tracks productivity metrics, feedback scores, compensation details, engagement levels, and career progression. Additionally, the dataset may record rewards, recognitions, and any performance improvement plans. This data helps in identifying top performers, analyzing trends, and creating reports for management.</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2AF56C79-7677-2D18-2F8B-599B7488670E}"/>
              </a:ext>
            </a:extLst>
          </p:cNvPr>
          <p:cNvSpPr>
            <a:spLocks noGrp="1"/>
          </p:cNvSpPr>
          <p:nvPr>
            <p:ph type="body" idx="1"/>
          </p:nvPr>
        </p:nvSpPr>
        <p:spPr>
          <a:xfrm>
            <a:off x="2819399" y="2743200"/>
            <a:ext cx="6715125" cy="2362200"/>
          </a:xfrm>
        </p:spPr>
        <p:txBody>
          <a:bodyPr/>
          <a:lstStyle/>
          <a:p>
            <a:r>
              <a:rPr lang="en-US" dirty="0"/>
              <a:t>With the help of employee rating, performance level of an employee was calculated by using the formula =IFS( Z9 &gt;= 5 "VERY HIGH", Z9 &gt;= 4 "HIGH" Z9 &gt;= 3 "</a:t>
            </a:r>
            <a:r>
              <a:rPr lang="en-US" dirty="0" err="1"/>
              <a:t>MED","TRUE,"Low</a:t>
            </a:r>
            <a:r>
              <a:rPr lang="en-US" dirty="0"/>
              <a:t>")</a:t>
            </a:r>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33650" y="2014865"/>
            <a:ext cx="6901835" cy="2677656"/>
          </a:xfrm>
          <a:prstGeom prst="rect">
            <a:avLst/>
          </a:prstGeom>
          <a:noFill/>
        </p:spPr>
        <p:txBody>
          <a:bodyPr wrap="square" rtlCol="0">
            <a:spAutoFit/>
          </a:bodyPr>
          <a:lstStyle/>
          <a:p>
            <a:pPr algn="l"/>
            <a:r>
              <a:rPr lang="en-US" sz="2800" b="0" i="0" dirty="0">
                <a:solidFill>
                  <a:srgbClr val="0D0D0D"/>
                </a:solidFill>
                <a:effectLst/>
                <a:latin typeface="Times New Roman" panose="02020603050405020304" pitchFamily="18" charset="0"/>
                <a:cs typeface="Times New Roman" panose="02020603050405020304" pitchFamily="18" charset="0"/>
              </a:rPr>
              <a:t>PERFORMANCE LEVEL:</a:t>
            </a:r>
          </a:p>
          <a:p>
            <a:pPr algn="l"/>
            <a:endParaRPr lang="en-US" sz="2800" dirty="0">
              <a:solidFill>
                <a:srgbClr val="0D0D0D"/>
              </a:solidFill>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endParaRPr lang="en-US" sz="2800" dirty="0">
              <a:solidFill>
                <a:srgbClr val="0D0D0D"/>
              </a:solidFill>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311</TotalTime>
  <Words>892</Words>
  <Application>Microsoft Office PowerPoint</Application>
  <PresentationFormat>Widescreen</PresentationFormat>
  <Paragraphs>71</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aswini E</cp:lastModifiedBy>
  <cp:revision>14</cp:revision>
  <dcterms:created xsi:type="dcterms:W3CDTF">2024-03-29T15:07:22Z</dcterms:created>
  <dcterms:modified xsi:type="dcterms:W3CDTF">2024-09-01T09:57:06Z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