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1"/>
  </p:sldMasterIdLst>
  <p:notesMasterIdLst>
    <p:notesMasterId r:id="rId19"/>
  </p:notesMasterIdLst>
  <p:handoutMasterIdLst>
    <p:handoutMasterId r:id="rId20"/>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Lst>
  <p:sldSz cx="9144000" cy="5143500" type="screen16x9"/>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5">
          <p15:clr>
            <a:srgbClr val="A4A3A4"/>
          </p15:clr>
        </p15:guide>
        <p15:guide id="2" orient="horz" pos="2508" userDrawn="1">
          <p15:clr>
            <a:srgbClr val="A4A3A4"/>
          </p15:clr>
        </p15:guide>
        <p15:guide id="3" orient="horz" pos="3170">
          <p15:clr>
            <a:srgbClr val="A4A3A4"/>
          </p15:clr>
        </p15:guide>
        <p15:guide id="4" orient="horz" pos="1212" userDrawn="1">
          <p15:clr>
            <a:srgbClr val="A4A3A4"/>
          </p15:clr>
        </p15:guide>
        <p15:guide id="5" pos="5412">
          <p15:clr>
            <a:srgbClr val="A4A3A4"/>
          </p15:clr>
        </p15:guide>
        <p15:guide id="6" pos="4078">
          <p15:clr>
            <a:srgbClr val="A4A3A4"/>
          </p15:clr>
        </p15:guide>
        <p15:guide id="7" pos="347">
          <p15:clr>
            <a:srgbClr val="A4A3A4"/>
          </p15:clr>
        </p15:guide>
        <p15:guide id="8" pos="3108">
          <p15:clr>
            <a:srgbClr val="A4A3A4"/>
          </p15:clr>
        </p15:guide>
        <p15:guide id="9" pos="3875">
          <p15:clr>
            <a:srgbClr val="A4A3A4"/>
          </p15:clr>
        </p15:guide>
        <p15:guide id="10" pos="2640" userDrawn="1">
          <p15:clr>
            <a:srgbClr val="A4A3A4"/>
          </p15:clr>
        </p15:guide>
        <p15:guide id="11" pos="2878">
          <p15:clr>
            <a:srgbClr val="A4A3A4"/>
          </p15:clr>
        </p15:guide>
        <p15:guide id="12" pos="1748">
          <p15:clr>
            <a:srgbClr val="A4A3A4"/>
          </p15:clr>
        </p15:guide>
        <p15:guide id="13" pos="3505">
          <p15:clr>
            <a:srgbClr val="A4A3A4"/>
          </p15:clr>
        </p15:guide>
        <p15:guide id="14" pos="22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2" clrIdx="0"/>
  <p:cmAuthor id="2" name="Microsoft Office User" initials="Office [2]" lastIdx="1" clrIdx="1"/>
  <p:cmAuthor id="3" name="Microsoft Office User" initials="Office [3]" lastIdx="3" clrIdx="2"/>
  <p:cmAuthor id="4" name="Microsoft Office User" initials="Office [4]" lastIdx="1" clrIdx="3"/>
  <p:cmAuthor id="5" name="Microsoft Office User" initials="Office [5]" lastIdx="1" clrIdx="4"/>
  <p:cmAuthor id="6" name="Microsoft Office User" initials="Office [6]" lastIdx="1" clrIdx="5"/>
  <p:cmAuthor id="7" name="Microsoft Office User" initials="Office [6] [2]" lastIdx="1" clrIdx="6"/>
  <p:cmAuthor id="8" name="Microsoft Office User" initials="Office [6] [2] [2]" lastIdx="1" clrIdx="7"/>
  <p:cmAuthor id="9" name="Microsoft Office User" initials="Office [6] [2] [2] [2]" lastIdx="1" clrIdx="8"/>
  <p:cmAuthor id="10" name="Microsoft Office User" initials="Office [6] [2] [2] [2] [2]" lastIdx="1" clrIdx="9"/>
  <p:cmAuthor id="11" name="Microsoft Office User" initials="Office [7]" lastIdx="2" clrIdx="10"/>
  <p:cmAuthor id="12" name="Microsoft Office User" initials="Office [8]" lastIdx="1" clrIdx="11"/>
  <p:cmAuthor id="13" name="Microsoft Office User" initials="Office [9]" lastIdx="1" clrIdx="12"/>
  <p:cmAuthor id="14" name="Microsoft Office User" initials="Office [10]" lastIdx="1" clrIdx="13"/>
  <p:cmAuthor id="15" name="Microsoft Office User" initials="Office [11]" lastIdx="5" clrIdx="14"/>
  <p:cmAuthor id="16" name="Microsoft Office User" initials="Office [12]" lastIdx="3" clrIdx="15"/>
  <p:cmAuthor id="17" name="Microsoft Office User" initials="Office [13]" lastIdx="2" clrIdx="16"/>
  <p:cmAuthor id="18" name="Microsoft Office User" initials="Office [14]" lastIdx="1" clrIdx="1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0081"/>
    <a:srgbClr val="286456"/>
    <a:srgbClr val="FAFAFA"/>
    <a:srgbClr val="367AA3"/>
    <a:srgbClr val="FFFFFF"/>
    <a:srgbClr val="1E384B"/>
    <a:srgbClr val="D52B1E"/>
    <a:srgbClr val="00508F"/>
    <a:srgbClr val="BDD630"/>
    <a:srgbClr val="BCD5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p:restoredTop sz="93293" autoAdjust="0"/>
  </p:normalViewPr>
  <p:slideViewPr>
    <p:cSldViewPr snapToGrid="0" snapToObjects="1">
      <p:cViewPr varScale="1">
        <p:scale>
          <a:sx n="163" d="100"/>
          <a:sy n="163" d="100"/>
        </p:scale>
        <p:origin x="864" y="176"/>
      </p:cViewPr>
      <p:guideLst>
        <p:guide orient="horz" pos="3135"/>
        <p:guide orient="horz" pos="2508"/>
        <p:guide orient="horz" pos="3170"/>
        <p:guide orient="horz" pos="1212"/>
        <p:guide pos="5412"/>
        <p:guide pos="4078"/>
        <p:guide pos="347"/>
        <p:guide pos="3108"/>
        <p:guide pos="3875"/>
        <p:guide pos="2640"/>
        <p:guide pos="2878"/>
        <p:guide pos="1748"/>
        <p:guide pos="3505"/>
        <p:guide pos="2239"/>
      </p:guideLst>
    </p:cSldViewPr>
  </p:slideViewPr>
  <p:outlineViewPr>
    <p:cViewPr>
      <p:scale>
        <a:sx n="33" d="100"/>
        <a:sy n="33" d="100"/>
      </p:scale>
      <p:origin x="0" y="-9312"/>
    </p:cViewPr>
  </p:outlineViewPr>
  <p:notesTextViewPr>
    <p:cViewPr>
      <p:scale>
        <a:sx n="100" d="100"/>
        <a:sy n="100" d="100"/>
      </p:scale>
      <p:origin x="0" y="0"/>
    </p:cViewPr>
  </p:notesTextViewPr>
  <p:sorterViewPr>
    <p:cViewPr>
      <p:scale>
        <a:sx n="61" d="100"/>
        <a:sy n="61" d="100"/>
      </p:scale>
      <p:origin x="0" y="1032"/>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8A2D1-A7E4-224F-90CC-713001FFC31A}" type="datetimeFigureOut">
              <a:rPr lang="en-US" smtClean="0"/>
              <a:t>1/12/24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FDF623-6F43-E842-BEF4-E5BDC5AD7BD9}" type="slidenum">
              <a:rPr lang="en-US" smtClean="0"/>
              <a:t>‹#›</a:t>
            </a:fld>
            <a:endParaRPr lang="en-US"/>
          </a:p>
        </p:txBody>
      </p:sp>
    </p:spTree>
    <p:extLst>
      <p:ext uri="{BB962C8B-B14F-4D97-AF65-F5344CB8AC3E}">
        <p14:creationId xmlns:p14="http://schemas.microsoft.com/office/powerpoint/2010/main" val="23649850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41054-818E-4F4D-984E-1E834A76E119}" type="datetimeFigureOut">
              <a:rPr lang="en-US" smtClean="0"/>
              <a:t>1/12/24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83391"/>
            <a:ext cx="3181082" cy="359021"/>
          </a:xfrm>
          <a:prstGeom prst="rect">
            <a:avLst/>
          </a:prstGeom>
        </p:spPr>
        <p:txBody>
          <a:bodyPr vert="horz" lIns="91440" tIns="45720" rIns="91440" bIns="45720" rtlCol="0" anchor="b"/>
          <a:lstStyle>
            <a:lvl1pPr algn="l">
              <a:defRPr sz="900" baseline="0"/>
            </a:lvl1pPr>
          </a:lstStyle>
          <a:p>
            <a:r>
              <a:rPr lang="en-US" dirty="0"/>
              <a:t>Proprietary - Do not distribute. </a:t>
            </a:r>
            <a:br>
              <a:rPr lang="en-US" dirty="0"/>
            </a:br>
            <a:r>
              <a:rPr lang="en-US" dirty="0"/>
              <a:t>Copyright © 2019, Ping Identity Corporation. All rights reserved.</a:t>
            </a:r>
          </a:p>
        </p:txBody>
      </p:sp>
      <p:sp>
        <p:nvSpPr>
          <p:cNvPr id="7" name="Slide Number Placeholder 6"/>
          <p:cNvSpPr>
            <a:spLocks noGrp="1"/>
          </p:cNvSpPr>
          <p:nvPr>
            <p:ph type="sldNum" sz="quarter" idx="5"/>
          </p:nvPr>
        </p:nvSpPr>
        <p:spPr>
          <a:xfrm>
            <a:off x="3884613" y="8783391"/>
            <a:ext cx="2971800" cy="359022"/>
          </a:xfrm>
          <a:prstGeom prst="rect">
            <a:avLst/>
          </a:prstGeom>
        </p:spPr>
        <p:txBody>
          <a:bodyPr vert="horz" lIns="91440" tIns="45720" rIns="91440" bIns="45720" rtlCol="0" anchor="b"/>
          <a:lstStyle>
            <a:lvl1pPr algn="r">
              <a:defRPr sz="1200"/>
            </a:lvl1pPr>
          </a:lstStyle>
          <a:p>
            <a:fld id="{72DA750D-8B3A-3C4E-8503-E05317DA8BD4}" type="slidenum">
              <a:rPr lang="en-US" smtClean="0"/>
              <a:t>‹#›</a:t>
            </a:fld>
            <a:endParaRPr lang="en-US"/>
          </a:p>
        </p:txBody>
      </p:sp>
    </p:spTree>
    <p:extLst>
      <p:ext uri="{BB962C8B-B14F-4D97-AF65-F5344CB8AC3E}">
        <p14:creationId xmlns:p14="http://schemas.microsoft.com/office/powerpoint/2010/main" val="2538278656"/>
      </p:ext>
    </p:extLst>
  </p:cSld>
  <p:clrMap bg1="lt1" tx1="dk1" bg2="lt2" tx2="dk2" accent1="accent1" accent2="accent2" accent3="accent3" accent4="accent4" accent5="accent5" accent6="accent6" hlink="hlink" folHlink="folHlink"/>
  <p:hf hdr="0" ftr="0" dt="0"/>
  <p:notesStyle>
    <a:lvl1pPr marL="0" algn="l" defTabSz="457178" rtl="0" eaLnBrk="1" latinLnBrk="0" hangingPunct="1">
      <a:defRPr sz="1200" kern="1200">
        <a:solidFill>
          <a:schemeClr val="tx1"/>
        </a:solidFill>
        <a:latin typeface="+mn-lt"/>
        <a:ea typeface="+mn-ea"/>
        <a:cs typeface="+mn-cs"/>
      </a:defRPr>
    </a:lvl1pPr>
    <a:lvl2pPr marL="457178" algn="l" defTabSz="457178" rtl="0" eaLnBrk="1" latinLnBrk="0" hangingPunct="1">
      <a:defRPr sz="1200" kern="1200">
        <a:solidFill>
          <a:schemeClr val="tx1"/>
        </a:solidFill>
        <a:latin typeface="+mn-lt"/>
        <a:ea typeface="+mn-ea"/>
        <a:cs typeface="+mn-cs"/>
      </a:defRPr>
    </a:lvl2pPr>
    <a:lvl3pPr marL="914355" algn="l" defTabSz="457178" rtl="0" eaLnBrk="1" latinLnBrk="0" hangingPunct="1">
      <a:defRPr sz="1200" kern="1200">
        <a:solidFill>
          <a:schemeClr val="tx1"/>
        </a:solidFill>
        <a:latin typeface="+mn-lt"/>
        <a:ea typeface="+mn-ea"/>
        <a:cs typeface="+mn-cs"/>
      </a:defRPr>
    </a:lvl3pPr>
    <a:lvl4pPr marL="1371532" algn="l" defTabSz="457178" rtl="0" eaLnBrk="1" latinLnBrk="0" hangingPunct="1">
      <a:defRPr sz="1200" kern="1200">
        <a:solidFill>
          <a:schemeClr val="tx1"/>
        </a:solidFill>
        <a:latin typeface="+mn-lt"/>
        <a:ea typeface="+mn-ea"/>
        <a:cs typeface="+mn-cs"/>
      </a:defRPr>
    </a:lvl4pPr>
    <a:lvl5pPr marL="1828709" algn="l" defTabSz="457178" rtl="0" eaLnBrk="1" latinLnBrk="0" hangingPunct="1">
      <a:defRPr sz="1200" kern="1200">
        <a:solidFill>
          <a:schemeClr val="tx1"/>
        </a:solidFill>
        <a:latin typeface="+mn-lt"/>
        <a:ea typeface="+mn-ea"/>
        <a:cs typeface="+mn-cs"/>
      </a:defRPr>
    </a:lvl5pPr>
    <a:lvl6pPr marL="2285886" algn="l" defTabSz="457178" rtl="0" eaLnBrk="1" latinLnBrk="0" hangingPunct="1">
      <a:defRPr sz="1200" kern="1200">
        <a:solidFill>
          <a:schemeClr val="tx1"/>
        </a:solidFill>
        <a:latin typeface="+mn-lt"/>
        <a:ea typeface="+mn-ea"/>
        <a:cs typeface="+mn-cs"/>
      </a:defRPr>
    </a:lvl6pPr>
    <a:lvl7pPr marL="2743064"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95288"/>
            <a:ext cx="6700838" cy="3768725"/>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&lt;Module Title&gt;</a:t>
            </a:r>
            <a:endParaRPr lang="en-US" dirty="0"/>
          </a:p>
        </p:txBody>
      </p:sp>
      <p:sp>
        <p:nvSpPr>
          <p:cNvPr id="5" name="Footer Placeholder 4"/>
          <p:cNvSpPr>
            <a:spLocks noGrp="1"/>
          </p:cNvSpPr>
          <p:nvPr>
            <p:ph type="ftr" sz="quarter" idx="11"/>
          </p:nvPr>
        </p:nvSpPr>
        <p:spPr/>
        <p:txBody>
          <a:bodyPr/>
          <a:lstStyle/>
          <a:p>
            <a:r>
              <a:rPr lang="en-US"/>
              <a:t>Proprietary | Do not distribute — Copyright ©2018 Ping Identity Corporation. All rights reserved. </a:t>
            </a:r>
            <a:endParaRPr lang="en-US" dirty="0"/>
          </a:p>
        </p:txBody>
      </p:sp>
      <p:sp>
        <p:nvSpPr>
          <p:cNvPr id="7" name="Slide Number Placeholder 6">
            <a:extLst>
              <a:ext uri="{FF2B5EF4-FFF2-40B4-BE49-F238E27FC236}">
                <a16:creationId xmlns:a16="http://schemas.microsoft.com/office/drawing/2014/main" id="{76EE8517-21DC-8746-8955-D4DBBD635D03}"/>
              </a:ext>
            </a:extLst>
          </p:cNvPr>
          <p:cNvSpPr>
            <a:spLocks noGrp="1"/>
          </p:cNvSpPr>
          <p:nvPr>
            <p:ph type="sldNum" sz="quarter" idx="12"/>
          </p:nvPr>
        </p:nvSpPr>
        <p:spPr/>
        <p:txBody>
          <a:bodyPr/>
          <a:lstStyle/>
          <a:p>
            <a:fld id="{72DA750D-8B3A-3C4E-8503-E05317DA8BD4}" type="slidenum">
              <a:rPr lang="en-US" smtClean="0"/>
              <a:pPr/>
              <a:t>1</a:t>
            </a:fld>
            <a:endParaRPr lang="en-US" dirty="0"/>
          </a:p>
        </p:txBody>
      </p:sp>
    </p:spTree>
    <p:extLst>
      <p:ext uri="{BB962C8B-B14F-4D97-AF65-F5344CB8AC3E}">
        <p14:creationId xmlns:p14="http://schemas.microsoft.com/office/powerpoint/2010/main" val="415388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Walk to</a:t>
            </a:r>
            <a:r>
              <a:rPr lang="en-US" baseline="0" dirty="0"/>
              <a:t> </a:t>
            </a:r>
            <a:r>
              <a:rPr lang="en-US" dirty="0"/>
              <a:t>customs</a:t>
            </a:r>
            <a:r>
              <a:rPr lang="en-US" baseline="0" dirty="0"/>
              <a:t> agent, present passport. </a:t>
            </a:r>
          </a:p>
          <a:p>
            <a:pPr marL="171450" indent="-171450">
              <a:buFont typeface="Arial" charset="0"/>
              <a:buChar char="•"/>
            </a:pPr>
            <a:endParaRPr lang="en-US" baseline="0" dirty="0"/>
          </a:p>
          <a:p>
            <a:pPr marL="171450" indent="-171450">
              <a:buFont typeface="Arial" charset="0"/>
              <a:buChar char="•"/>
            </a:pPr>
            <a:r>
              <a:rPr lang="en-US" dirty="0"/>
              <a:t>Posted to salesforce</a:t>
            </a:r>
          </a:p>
        </p:txBody>
      </p:sp>
      <p:sp>
        <p:nvSpPr>
          <p:cNvPr id="4" name="Slide Number Placeholder 3"/>
          <p:cNvSpPr>
            <a:spLocks noGrp="1"/>
          </p:cNvSpPr>
          <p:nvPr>
            <p:ph type="sldNum" sz="quarter" idx="10"/>
          </p:nvPr>
        </p:nvSpPr>
        <p:spPr/>
        <p:txBody>
          <a:bodyPr/>
          <a:lstStyle/>
          <a:p>
            <a:fld id="{11719295-0743-2E40-A173-57008D3F231A}" type="slidenum">
              <a:rPr lang="en-US" smtClean="0"/>
              <a:t>10</a:t>
            </a:fld>
            <a:endParaRPr lang="en-US" dirty="0"/>
          </a:p>
        </p:txBody>
      </p:sp>
    </p:spTree>
    <p:extLst>
      <p:ext uri="{BB962C8B-B14F-4D97-AF65-F5344CB8AC3E}">
        <p14:creationId xmlns:p14="http://schemas.microsoft.com/office/powerpoint/2010/main" val="28946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19295-0743-2E40-A173-57008D3F231A}" type="slidenum">
              <a:rPr lang="en-US" smtClean="0"/>
              <a:t>11</a:t>
            </a:fld>
            <a:endParaRPr lang="en-US" dirty="0"/>
          </a:p>
        </p:txBody>
      </p:sp>
    </p:spTree>
    <p:extLst>
      <p:ext uri="{BB962C8B-B14F-4D97-AF65-F5344CB8AC3E}">
        <p14:creationId xmlns:p14="http://schemas.microsoft.com/office/powerpoint/2010/main" val="1984029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Remind</a:t>
            </a:r>
            <a:r>
              <a:rPr lang="en-US" baseline="0" dirty="0"/>
              <a:t> students that an assertion is comprised of key information needed to gain access to service provider. </a:t>
            </a:r>
          </a:p>
          <a:p>
            <a:r>
              <a:rPr lang="en-US" baseline="0" dirty="0"/>
              <a:t>Standards are used by developers to create the appropriate targeted values.</a:t>
            </a:r>
            <a:endParaRPr lang="en-US" dirty="0"/>
          </a:p>
          <a:p>
            <a:r>
              <a:rPr lang="en-US" dirty="0"/>
              <a:t>Number 2 is </a:t>
            </a:r>
            <a:r>
              <a:rPr lang="mr-IN" dirty="0"/>
              <a:t>–</a:t>
            </a:r>
            <a:r>
              <a:rPr lang="en-US" dirty="0"/>
              <a:t> what are we putting in the</a:t>
            </a:r>
            <a:r>
              <a:rPr lang="en-US" baseline="0" dirty="0"/>
              <a:t> assertion?</a:t>
            </a:r>
            <a:endParaRPr lang="en-US" dirty="0"/>
          </a:p>
        </p:txBody>
      </p:sp>
      <p:sp>
        <p:nvSpPr>
          <p:cNvPr id="4" name="Slide Number Placeholder 3"/>
          <p:cNvSpPr>
            <a:spLocks noGrp="1"/>
          </p:cNvSpPr>
          <p:nvPr>
            <p:ph type="sldNum" sz="quarter" idx="10"/>
          </p:nvPr>
        </p:nvSpPr>
        <p:spPr/>
        <p:txBody>
          <a:bodyPr/>
          <a:lstStyle/>
          <a:p>
            <a:fld id="{11719295-0743-2E40-A173-57008D3F231A}" type="slidenum">
              <a:rPr lang="en-US" smtClean="0"/>
              <a:t>12</a:t>
            </a:fld>
            <a:endParaRPr lang="en-US" dirty="0"/>
          </a:p>
        </p:txBody>
      </p:sp>
    </p:spTree>
    <p:extLst>
      <p:ext uri="{BB962C8B-B14F-4D97-AF65-F5344CB8AC3E}">
        <p14:creationId xmlns:p14="http://schemas.microsoft.com/office/powerpoint/2010/main" val="36748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Walk to customs</a:t>
            </a:r>
            <a:r>
              <a:rPr lang="en-US" baseline="0" dirty="0"/>
              <a:t> agent, passport stamped.</a:t>
            </a:r>
          </a:p>
          <a:p>
            <a:pPr marL="171450" indent="-171450">
              <a:buFont typeface="Arial" charset="0"/>
              <a:buChar char="•"/>
            </a:pPr>
            <a:endParaRPr lang="en-US" dirty="0"/>
          </a:p>
          <a:p>
            <a:pPr marL="171450" indent="-171450">
              <a:buFont typeface="Arial" charset="0"/>
              <a:buChar char="•"/>
            </a:pPr>
            <a:r>
              <a:rPr lang="en-US" dirty="0"/>
              <a:t>Posted to salesforce</a:t>
            </a:r>
          </a:p>
          <a:p>
            <a:pPr marL="171450" indent="-171450">
              <a:buFont typeface="Arial" charset="0"/>
              <a:buChar char="•"/>
            </a:pPr>
            <a:endParaRPr lang="en-US" dirty="0"/>
          </a:p>
          <a:p>
            <a:pPr marL="171450" indent="-171450">
              <a:buFont typeface="Arial" charset="0"/>
              <a:buChar char="•"/>
            </a:pPr>
            <a:r>
              <a:rPr lang="en-US" dirty="0"/>
              <a:t>Review</a:t>
            </a:r>
            <a:r>
              <a:rPr lang="en-US" baseline="0" dirty="0"/>
              <a:t> process to make sure students have a good foundation before moving on to next topic.</a:t>
            </a:r>
          </a:p>
          <a:p>
            <a:endParaRPr lang="en-US" dirty="0"/>
          </a:p>
        </p:txBody>
      </p:sp>
      <p:sp>
        <p:nvSpPr>
          <p:cNvPr id="4" name="Slide Number Placeholder 3"/>
          <p:cNvSpPr>
            <a:spLocks noGrp="1"/>
          </p:cNvSpPr>
          <p:nvPr>
            <p:ph type="sldNum" sz="quarter" idx="10"/>
          </p:nvPr>
        </p:nvSpPr>
        <p:spPr/>
        <p:txBody>
          <a:bodyPr/>
          <a:lstStyle/>
          <a:p>
            <a:fld id="{11719295-0743-2E40-A173-57008D3F231A}" type="slidenum">
              <a:rPr lang="en-US" smtClean="0"/>
              <a:t>13</a:t>
            </a:fld>
            <a:endParaRPr lang="en-US" dirty="0"/>
          </a:p>
        </p:txBody>
      </p:sp>
    </p:spTree>
    <p:extLst>
      <p:ext uri="{BB962C8B-B14F-4D97-AF65-F5344CB8AC3E}">
        <p14:creationId xmlns:p14="http://schemas.microsoft.com/office/powerpoint/2010/main" val="253913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a:noFill/>
          <a:ln/>
        </p:spPr>
        <p:txBody>
          <a:bodyPr/>
          <a:lstStyle/>
          <a:p>
            <a:pPr marL="171450" indent="-171450">
              <a:buFont typeface="Arial" charset="0"/>
              <a:buChar char="•"/>
            </a:pPr>
            <a:r>
              <a:rPr lang="en-US" sz="1200" b="1" kern="1200" dirty="0">
                <a:solidFill>
                  <a:schemeClr val="tx1"/>
                </a:solidFill>
                <a:latin typeface="Calibri" pitchFamily="34" charset="0"/>
                <a:ea typeface="+mn-ea"/>
                <a:cs typeface="+mn-cs"/>
              </a:rPr>
              <a:t>Contracts with external services (payroll, travel)</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Orgs need to share identity information</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SP not interested in maintaining your IDs – there’s no way the customs</a:t>
            </a:r>
            <a:r>
              <a:rPr lang="en-US" sz="1200" b="0" kern="1200" baseline="0" dirty="0">
                <a:solidFill>
                  <a:schemeClr val="tx1"/>
                </a:solidFill>
                <a:latin typeface="Calibri" pitchFamily="34" charset="0"/>
                <a:ea typeface="+mn-ea"/>
                <a:cs typeface="+mn-cs"/>
              </a:rPr>
              <a:t> agents</a:t>
            </a:r>
            <a:r>
              <a:rPr lang="en-US" sz="1200" b="0" kern="1200" dirty="0">
                <a:solidFill>
                  <a:schemeClr val="tx1"/>
                </a:solidFill>
                <a:latin typeface="Calibri" pitchFamily="34" charset="0"/>
                <a:ea typeface="+mn-ea"/>
                <a:cs typeface="+mn-cs"/>
              </a:rPr>
              <a:t> would have a list of every single person in the world of legal entry. They just want to be able to get a passport</a:t>
            </a:r>
            <a:r>
              <a:rPr lang="en-US" sz="1200" b="0" kern="1200" baseline="0" dirty="0">
                <a:solidFill>
                  <a:schemeClr val="tx1"/>
                </a:solidFill>
                <a:latin typeface="Calibri" pitchFamily="34" charset="0"/>
                <a:ea typeface="+mn-ea"/>
                <a:cs typeface="+mn-cs"/>
              </a:rPr>
              <a:t> that they trust.</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Send you an identity, you accept it and provide the service</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Increases security - </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From the IdP, the authentication standards are enforced across the SPs. </a:t>
            </a:r>
            <a:endParaRPr lang="en-US" sz="1100" b="0" kern="1200" dirty="0">
              <a:solidFill>
                <a:schemeClr val="tx1"/>
              </a:solidFill>
              <a:latin typeface="Calibri" pitchFamily="34" charset="0"/>
              <a:ea typeface="+mn-ea"/>
              <a:cs typeface="+mn-cs"/>
            </a:endParaRPr>
          </a:p>
          <a:p>
            <a:pPr marL="628650" lvl="1" indent="-171450">
              <a:buFont typeface="Arial" charset="0"/>
              <a:buChar char="•"/>
            </a:pPr>
            <a:r>
              <a:rPr lang="en-US" sz="1200" b="0" kern="1200" dirty="0">
                <a:solidFill>
                  <a:schemeClr val="tx1"/>
                </a:solidFill>
                <a:latin typeface="Calibri" pitchFamily="34" charset="0"/>
                <a:ea typeface="+mn-ea"/>
                <a:cs typeface="+mn-cs"/>
              </a:rPr>
              <a:t>If you have strong authentication standards, for instance numbers and mixed symbols, or multi factor authentication.</a:t>
            </a:r>
            <a:endParaRPr lang="en-US" sz="1100" b="0" kern="1200" dirty="0">
              <a:solidFill>
                <a:schemeClr val="tx1"/>
              </a:solidFill>
              <a:latin typeface="Calibri" pitchFamily="34" charset="0"/>
              <a:ea typeface="+mn-ea"/>
              <a:cs typeface="+mn-cs"/>
            </a:endParaRPr>
          </a:p>
          <a:p>
            <a:pPr marL="628650" lvl="1" indent="-171450">
              <a:buFont typeface="Arial" charset="0"/>
              <a:buChar char="•"/>
            </a:pPr>
            <a:r>
              <a:rPr lang="en-US" sz="1200" b="0" kern="1200" dirty="0">
                <a:solidFill>
                  <a:schemeClr val="tx1"/>
                </a:solidFill>
                <a:latin typeface="Calibri" pitchFamily="34" charset="0"/>
                <a:ea typeface="+mn-ea"/>
                <a:cs typeface="+mn-cs"/>
              </a:rPr>
              <a:t>Since you're the one doing the authentication as the IdP</a:t>
            </a:r>
            <a:endParaRPr lang="en-US" sz="1100" b="0" kern="1200" dirty="0">
              <a:solidFill>
                <a:schemeClr val="tx1"/>
              </a:solidFill>
              <a:latin typeface="Calibri" pitchFamily="34" charset="0"/>
              <a:ea typeface="+mn-ea"/>
              <a:cs typeface="+mn-cs"/>
            </a:endParaRPr>
          </a:p>
          <a:p>
            <a:pPr marL="628650" lvl="1" indent="-171450">
              <a:buFont typeface="Arial" charset="0"/>
              <a:buChar char="•"/>
            </a:pPr>
            <a:r>
              <a:rPr lang="en-US" sz="1200" b="0" kern="1200" dirty="0">
                <a:solidFill>
                  <a:schemeClr val="tx1"/>
                </a:solidFill>
                <a:latin typeface="Calibri" pitchFamily="34" charset="0"/>
                <a:ea typeface="+mn-ea"/>
                <a:cs typeface="+mn-cs"/>
              </a:rPr>
              <a:t>Then you are effectively enforcing that across all your SPs</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(Reduce identity theft targets)</a:t>
            </a:r>
            <a:r>
              <a:rPr lang="en-US" sz="1200" b="1" kern="1200" dirty="0">
                <a:solidFill>
                  <a:schemeClr val="tx1"/>
                </a:solidFill>
                <a:latin typeface="Calibri" pitchFamily="34" charset="0"/>
                <a:ea typeface="+mn-ea"/>
                <a:cs typeface="+mn-cs"/>
              </a:rPr>
              <a:t> </a:t>
            </a:r>
            <a:endParaRPr lang="en-US" sz="1100" b="0" kern="1200" dirty="0">
              <a:solidFill>
                <a:schemeClr val="tx1"/>
              </a:solidFill>
              <a:latin typeface="Calibri" pitchFamily="34" charset="0"/>
              <a:ea typeface="+mn-ea"/>
              <a:cs typeface="+mn-cs"/>
            </a:endParaRPr>
          </a:p>
          <a:p>
            <a:pPr marL="628650" lvl="1" indent="-171450">
              <a:buFont typeface="Arial" charset="0"/>
              <a:buChar char="•"/>
            </a:pPr>
            <a:r>
              <a:rPr lang="en-US" sz="1200" b="0" kern="1200" dirty="0">
                <a:solidFill>
                  <a:schemeClr val="tx1"/>
                </a:solidFill>
                <a:latin typeface="Calibri" pitchFamily="34" charset="0"/>
                <a:ea typeface="+mn-ea"/>
                <a:cs typeface="+mn-cs"/>
              </a:rPr>
              <a:t>Using SaaS, for example, Google or</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Salesforce</a:t>
            </a:r>
            <a:endParaRPr lang="en-US" sz="1100" b="0" kern="1200" dirty="0">
              <a:solidFill>
                <a:schemeClr val="tx1"/>
              </a:solidFill>
              <a:latin typeface="Calibri" pitchFamily="34" charset="0"/>
              <a:ea typeface="+mn-ea"/>
              <a:cs typeface="+mn-cs"/>
            </a:endParaRPr>
          </a:p>
          <a:p>
            <a:pPr marL="1085850" lvl="2" indent="-171450">
              <a:buFont typeface="Arial" charset="0"/>
              <a:buChar char="•"/>
            </a:pPr>
            <a:r>
              <a:rPr lang="en-US" sz="1200" b="0" kern="1200" dirty="0">
                <a:solidFill>
                  <a:schemeClr val="tx1"/>
                </a:solidFill>
                <a:latin typeface="Calibri" pitchFamily="34" charset="0"/>
                <a:ea typeface="+mn-ea"/>
                <a:cs typeface="+mn-cs"/>
              </a:rPr>
              <a:t>Users always authenticate through your corporate portal or corporate website.</a:t>
            </a:r>
            <a:endParaRPr lang="en-US" sz="1100" b="0" kern="1200" dirty="0">
              <a:solidFill>
                <a:schemeClr val="tx1"/>
              </a:solidFill>
              <a:latin typeface="Calibri" pitchFamily="34" charset="0"/>
              <a:ea typeface="+mn-ea"/>
              <a:cs typeface="+mn-cs"/>
            </a:endParaRPr>
          </a:p>
          <a:p>
            <a:pPr marL="1543050" lvl="3" indent="-171450">
              <a:buFont typeface="Arial" charset="0"/>
              <a:buChar char="•"/>
            </a:pPr>
            <a:r>
              <a:rPr lang="en-US" sz="1200" b="0" kern="1200" dirty="0">
                <a:solidFill>
                  <a:schemeClr val="tx1"/>
                </a:solidFill>
                <a:latin typeface="Calibri" pitchFamily="34" charset="0"/>
                <a:ea typeface="+mn-ea"/>
                <a:cs typeface="+mn-cs"/>
              </a:rPr>
              <a:t>Never authenticate directly with the SP</a:t>
            </a:r>
            <a:endParaRPr lang="en-US" sz="1100" b="0" kern="1200" dirty="0">
              <a:solidFill>
                <a:schemeClr val="tx1"/>
              </a:solidFill>
              <a:latin typeface="Calibri" pitchFamily="34" charset="0"/>
              <a:ea typeface="+mn-ea"/>
              <a:cs typeface="+mn-cs"/>
            </a:endParaRPr>
          </a:p>
          <a:p>
            <a:pPr marL="1543050" lvl="3" indent="-171450">
              <a:buFont typeface="Arial" charset="0"/>
              <a:buChar char="•"/>
            </a:pPr>
            <a:r>
              <a:rPr lang="en-US" sz="1200" b="0" kern="1200" dirty="0">
                <a:solidFill>
                  <a:schemeClr val="tx1"/>
                </a:solidFill>
                <a:latin typeface="Calibri" pitchFamily="34" charset="0"/>
                <a:ea typeface="+mn-ea"/>
                <a:cs typeface="+mn-cs"/>
              </a:rPr>
              <a:t>Actually don't have any idea or knowledge of their user IDs or PWs in those systems. </a:t>
            </a:r>
            <a:endParaRPr lang="en-US" sz="1100" b="0" kern="1200" dirty="0">
              <a:solidFill>
                <a:schemeClr val="tx1"/>
              </a:solidFill>
              <a:latin typeface="Calibri" pitchFamily="34" charset="0"/>
              <a:ea typeface="+mn-ea"/>
              <a:cs typeface="+mn-cs"/>
            </a:endParaRPr>
          </a:p>
          <a:p>
            <a:pPr marL="1085850" lvl="2" indent="-171450">
              <a:buFont typeface="Arial" charset="0"/>
              <a:buChar char="•"/>
            </a:pPr>
            <a:r>
              <a:rPr lang="en-US" sz="1200" b="0" kern="1200" dirty="0">
                <a:solidFill>
                  <a:schemeClr val="tx1"/>
                </a:solidFill>
                <a:latin typeface="Calibri" pitchFamily="34" charset="0"/>
                <a:ea typeface="+mn-ea"/>
                <a:cs typeface="+mn-cs"/>
              </a:rPr>
              <a:t>Can never be phished - </a:t>
            </a:r>
            <a:endParaRPr lang="en-US" sz="1100" b="0" kern="1200" dirty="0">
              <a:solidFill>
                <a:schemeClr val="tx1"/>
              </a:solidFill>
              <a:latin typeface="Calibri" pitchFamily="34" charset="0"/>
              <a:ea typeface="+mn-ea"/>
              <a:cs typeface="+mn-cs"/>
            </a:endParaRPr>
          </a:p>
          <a:p>
            <a:pPr marL="1543050" lvl="3" indent="-171450">
              <a:buFont typeface="Arial" charset="0"/>
              <a:buChar char="•"/>
            </a:pPr>
            <a:r>
              <a:rPr lang="en-US" sz="1200" b="0" kern="1200" dirty="0">
                <a:solidFill>
                  <a:schemeClr val="tx1"/>
                </a:solidFill>
                <a:latin typeface="Calibri" pitchFamily="34" charset="0"/>
                <a:ea typeface="+mn-ea"/>
                <a:cs typeface="+mn-cs"/>
              </a:rPr>
              <a:t>Can't be sent to a fake website which tells them they have to change their Salesforce Password</a:t>
            </a:r>
          </a:p>
          <a:p>
            <a:pPr marL="1543050" lvl="3" indent="-171450">
              <a:buFont typeface="Arial" charset="0"/>
              <a:buChar char="•"/>
            </a:pPr>
            <a:r>
              <a:rPr lang="en-US" sz="1200" b="0" kern="1200" dirty="0">
                <a:solidFill>
                  <a:schemeClr val="tx1"/>
                </a:solidFill>
                <a:latin typeface="Calibri" pitchFamily="34" charset="0"/>
                <a:ea typeface="+mn-ea"/>
                <a:cs typeface="+mn-cs"/>
              </a:rPr>
              <a:t>Clients don't even know their actual password to SalesForce; they always log in through the company portal</a:t>
            </a:r>
            <a:endParaRPr lang="en-US" sz="1100" b="0" kern="1200" dirty="0">
              <a:solidFill>
                <a:schemeClr val="tx1"/>
              </a:solidFill>
              <a:latin typeface="Calibri" pitchFamily="34" charset="0"/>
              <a:ea typeface="+mn-ea"/>
              <a:cs typeface="+mn-cs"/>
            </a:endParaRPr>
          </a:p>
          <a:p>
            <a:pPr marL="171450" indent="-171450">
              <a:buFont typeface="Arial" charset="0"/>
              <a:buChar char="•"/>
            </a:pPr>
            <a:r>
              <a:rPr lang="en-US" sz="1200" b="0" kern="1200" dirty="0">
                <a:solidFill>
                  <a:schemeClr val="tx1"/>
                </a:solidFill>
                <a:latin typeface="Calibri" pitchFamily="34" charset="0"/>
                <a:ea typeface="+mn-ea"/>
                <a:cs typeface="+mn-cs"/>
              </a:rPr>
              <a:t>Also if left to their own devices, users probably</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make the same password for everything. </a:t>
            </a:r>
          </a:p>
          <a:p>
            <a:pPr marL="171450" indent="-171450">
              <a:buFont typeface="Arial" charset="0"/>
              <a:buChar char="•"/>
            </a:pPr>
            <a:r>
              <a:rPr lang="en-US" sz="1200" b="0" kern="1200" dirty="0">
                <a:solidFill>
                  <a:schemeClr val="tx1"/>
                </a:solidFill>
                <a:latin typeface="Calibri" pitchFamily="34" charset="0"/>
                <a:ea typeface="+mn-ea"/>
                <a:cs typeface="+mn-cs"/>
              </a:rPr>
              <a:t>If password is the same for all SPs without federation then if one SP leaks the password, it exposes your access to all the SPs.</a:t>
            </a:r>
            <a:endParaRPr lang="en-US" sz="1100" b="0" kern="1200" dirty="0">
              <a:solidFill>
                <a:schemeClr val="tx1"/>
              </a:solidFill>
              <a:latin typeface="Calibri" pitchFamily="34" charset="0"/>
              <a:ea typeface="+mn-ea"/>
              <a:cs typeface="+mn-cs"/>
            </a:endParaRPr>
          </a:p>
        </p:txBody>
      </p:sp>
    </p:spTree>
    <p:extLst>
      <p:ext uri="{BB962C8B-B14F-4D97-AF65-F5344CB8AC3E}">
        <p14:creationId xmlns:p14="http://schemas.microsoft.com/office/powerpoint/2010/main" val="296523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lIns="90498" tIns="45249" rIns="90498" bIns="45249"/>
          <a:lstStyle/>
          <a:p>
            <a:pPr marL="171450" indent="-171450">
              <a:buFont typeface="Arial" charset="0"/>
              <a:buChar char="•"/>
            </a:pPr>
            <a:r>
              <a:rPr lang="en-US" dirty="0"/>
              <a:t>DOUBLES AS SUMMARY SCREEN.</a:t>
            </a:r>
          </a:p>
          <a:p>
            <a:pPr marL="171450" indent="-171450">
              <a:buFont typeface="Arial" charset="0"/>
              <a:buChar char="•"/>
            </a:pPr>
            <a:endParaRPr lang="en-US" dirty="0"/>
          </a:p>
          <a:p>
            <a:pPr marL="171450" indent="-171450">
              <a:buFont typeface="Arial" charset="0"/>
              <a:buChar char="•"/>
            </a:pPr>
            <a:r>
              <a:rPr lang="en-US" baseline="0" dirty="0"/>
              <a:t>Recap: IdP is passport office and SP is customs agent.</a:t>
            </a:r>
          </a:p>
          <a:p>
            <a:pPr marL="171450" indent="-171450">
              <a:buFont typeface="Arial" charset="0"/>
              <a:buChar char="•"/>
            </a:pPr>
            <a:endParaRPr lang="en-US" baseline="0" dirty="0"/>
          </a:p>
          <a:p>
            <a:pPr marL="171450" indent="-171450">
              <a:buFont typeface="Arial" charset="0"/>
              <a:buChar char="•"/>
            </a:pPr>
            <a:r>
              <a:rPr lang="en-US" baseline="0" dirty="0"/>
              <a:t>SAML assertion is the passport. </a:t>
            </a:r>
          </a:p>
          <a:p>
            <a:pPr marL="171450" indent="-171450">
              <a:buFont typeface="Arial" charset="0"/>
              <a:buChar char="•"/>
            </a:pPr>
            <a:endParaRPr lang="en-US" baseline="0" dirty="0"/>
          </a:p>
          <a:p>
            <a:pPr marL="171450" indent="-171450">
              <a:buFont typeface="Arial" charset="0"/>
              <a:buChar char="•"/>
            </a:pPr>
            <a:r>
              <a:rPr lang="en-US" baseline="0" dirty="0"/>
              <a:t>Federation server. The Passport Agency has the employee that checks my birth certificate and picture, but they don’t make the passport. </a:t>
            </a:r>
          </a:p>
          <a:p>
            <a:pPr marL="171450" indent="-171450">
              <a:buFont typeface="Arial" charset="0"/>
              <a:buChar char="•"/>
            </a:pPr>
            <a:r>
              <a:rPr lang="en-US" baseline="0" dirty="0"/>
              <a:t>The printer does that. Same way, my password is checked against AD, but AD can’t make an assertion. </a:t>
            </a:r>
          </a:p>
          <a:p>
            <a:pPr marL="171450" indent="-171450">
              <a:buFont typeface="Arial" charset="0"/>
              <a:buChar char="•"/>
            </a:pPr>
            <a:r>
              <a:rPr lang="en-US" baseline="0" dirty="0"/>
              <a:t>There’s another part that does.</a:t>
            </a:r>
          </a:p>
          <a:p>
            <a:pPr marL="171450" indent="-171450">
              <a:buFont typeface="Arial" charset="0"/>
              <a:buChar char="•"/>
            </a:pPr>
            <a:r>
              <a:rPr lang="en-US" baseline="0" dirty="0"/>
              <a:t>SP side, goal is entry into country. Country can’t check my ID. Passport Agency checks my ID. </a:t>
            </a:r>
          </a:p>
          <a:p>
            <a:pPr marL="171450" indent="-171450">
              <a:buFont typeface="Arial" charset="0"/>
              <a:buChar char="•"/>
            </a:pPr>
            <a:r>
              <a:rPr lang="en-US" baseline="0" dirty="0"/>
              <a:t>As an example: WebEx meeting doesn’t know what an assertion is; cisco has a federation server to check it.</a:t>
            </a:r>
            <a:endParaRPr lang="en-US" dirty="0"/>
          </a:p>
        </p:txBody>
      </p:sp>
    </p:spTree>
    <p:extLst>
      <p:ext uri="{BB962C8B-B14F-4D97-AF65-F5344CB8AC3E}">
        <p14:creationId xmlns:p14="http://schemas.microsoft.com/office/powerpoint/2010/main" val="314676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a:noFill/>
          <a:ln/>
        </p:spPr>
        <p:txBody>
          <a:bodyPr/>
          <a:lstStyle/>
          <a:p>
            <a:pPr marL="171450" indent="-171450">
              <a:buFont typeface="Arial" charset="0"/>
              <a:buChar char="•"/>
            </a:pPr>
            <a:r>
              <a:rPr lang="en-US" sz="1200" b="0" kern="1200" dirty="0">
                <a:solidFill>
                  <a:schemeClr val="tx1"/>
                </a:solidFill>
                <a:latin typeface="Calibri" pitchFamily="34" charset="0"/>
                <a:ea typeface="+mn-ea"/>
                <a:cs typeface="+mn-cs"/>
              </a:rPr>
              <a:t>IdP Init is</a:t>
            </a:r>
            <a:r>
              <a:rPr lang="en-US" sz="1200" b="0" kern="1200" baseline="0" dirty="0">
                <a:solidFill>
                  <a:schemeClr val="tx1"/>
                </a:solidFill>
                <a:latin typeface="Calibri" pitchFamily="34" charset="0"/>
                <a:ea typeface="+mn-ea"/>
                <a:cs typeface="+mn-cs"/>
              </a:rPr>
              <a:t> what we’ve talked about.</a:t>
            </a:r>
          </a:p>
          <a:p>
            <a:pPr marL="171450" indent="-171450">
              <a:buFont typeface="Arial" charset="0"/>
              <a:buChar char="•"/>
            </a:pPr>
            <a:endParaRPr lang="en-US" sz="1200" b="0" kern="1200" baseline="0" dirty="0">
              <a:solidFill>
                <a:schemeClr val="tx1"/>
              </a:solidFill>
              <a:latin typeface="Calibri" pitchFamily="34" charset="0"/>
              <a:ea typeface="+mn-ea"/>
              <a:cs typeface="+mn-cs"/>
            </a:endParaRPr>
          </a:p>
          <a:p>
            <a:pPr marL="171450" indent="-171450">
              <a:buFont typeface="Arial" charset="0"/>
              <a:buChar char="•"/>
            </a:pPr>
            <a:r>
              <a:rPr lang="en-US" sz="1200" b="0" kern="1200" baseline="0" dirty="0">
                <a:solidFill>
                  <a:schemeClr val="tx1"/>
                </a:solidFill>
                <a:latin typeface="Calibri" pitchFamily="34" charset="0"/>
                <a:ea typeface="+mn-ea"/>
                <a:cs typeface="+mn-cs"/>
              </a:rPr>
              <a:t>Note that 2 and 3 in SP are the same as the IdP side!</a:t>
            </a:r>
          </a:p>
          <a:p>
            <a:pPr marL="171450" indent="-171450">
              <a:buFont typeface="Arial" charset="0"/>
              <a:buChar char="•"/>
            </a:pPr>
            <a:endParaRPr lang="en-US" sz="1200" b="0" kern="1200" baseline="0" dirty="0">
              <a:solidFill>
                <a:schemeClr val="tx1"/>
              </a:solidFill>
              <a:latin typeface="Calibri" pitchFamily="34" charset="0"/>
              <a:ea typeface="+mn-ea"/>
              <a:cs typeface="+mn-cs"/>
            </a:endParaRPr>
          </a:p>
          <a:p>
            <a:pPr marL="171450" indent="-171450">
              <a:buFont typeface="Arial" charset="0"/>
              <a:buChar char="•"/>
            </a:pPr>
            <a:r>
              <a:rPr lang="en-US" sz="1200" b="0" kern="1200" baseline="0" dirty="0">
                <a:solidFill>
                  <a:schemeClr val="tx1"/>
                </a:solidFill>
                <a:latin typeface="Calibri" pitchFamily="34" charset="0"/>
                <a:ea typeface="+mn-ea"/>
                <a:cs typeface="+mn-cs"/>
              </a:rPr>
              <a:t>SP Init has ONE extra step </a:t>
            </a:r>
            <a:r>
              <a:rPr lang="mr-IN" sz="1200" b="0" kern="1200" baseline="0" dirty="0">
                <a:solidFill>
                  <a:schemeClr val="tx1"/>
                </a:solidFill>
                <a:latin typeface="Calibri" pitchFamily="34" charset="0"/>
                <a:ea typeface="+mn-ea"/>
                <a:cs typeface="+mn-cs"/>
              </a:rPr>
              <a:t>–</a:t>
            </a:r>
            <a:r>
              <a:rPr lang="en-US" sz="1200" b="0" kern="1200" baseline="0" dirty="0">
                <a:solidFill>
                  <a:schemeClr val="tx1"/>
                </a:solidFill>
                <a:latin typeface="Calibri" pitchFamily="34" charset="0"/>
                <a:ea typeface="+mn-ea"/>
                <a:cs typeface="+mn-cs"/>
              </a:rPr>
              <a:t> that authentication request, that redirect from the SP to the IdP. </a:t>
            </a:r>
          </a:p>
          <a:p>
            <a:pPr marL="171450" indent="-171450">
              <a:buFont typeface="Arial" charset="0"/>
              <a:buChar char="•"/>
            </a:pPr>
            <a:endParaRPr lang="en-US" sz="1200" b="0" kern="1200" baseline="0" dirty="0">
              <a:solidFill>
                <a:schemeClr val="tx1"/>
              </a:solidFill>
              <a:latin typeface="Calibri" pitchFamily="34" charset="0"/>
              <a:ea typeface="+mn-ea"/>
              <a:cs typeface="+mn-cs"/>
            </a:endParaRPr>
          </a:p>
          <a:p>
            <a:pPr marL="171450" indent="-171450">
              <a:buFont typeface="Arial" charset="0"/>
              <a:buChar char="•"/>
            </a:pPr>
            <a:r>
              <a:rPr lang="en-US" sz="1200" b="0" kern="1200" baseline="0" dirty="0">
                <a:solidFill>
                  <a:schemeClr val="tx1"/>
                </a:solidFill>
                <a:latin typeface="Calibri" pitchFamily="34" charset="0"/>
                <a:ea typeface="+mn-ea"/>
                <a:cs typeface="+mn-cs"/>
              </a:rPr>
              <a:t>I show up first at the bar, and they send me to the DMV to get a license</a:t>
            </a:r>
            <a:endParaRPr lang="en-US" sz="1100" b="0" kern="1200" dirty="0">
              <a:solidFill>
                <a:schemeClr val="tx1"/>
              </a:solidFill>
              <a:latin typeface="Calibri" pitchFamily="34" charset="0"/>
              <a:ea typeface="+mn-ea"/>
              <a:cs typeface="+mn-cs"/>
            </a:endParaRPr>
          </a:p>
        </p:txBody>
      </p:sp>
    </p:spTree>
    <p:extLst>
      <p:ext uri="{BB962C8B-B14F-4D97-AF65-F5344CB8AC3E}">
        <p14:creationId xmlns:p14="http://schemas.microsoft.com/office/powerpoint/2010/main" val="3849132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81000" y="685800"/>
            <a:ext cx="6096000" cy="3429000"/>
          </a:xfrm>
          <a:ln/>
        </p:spPr>
      </p:sp>
      <p:sp>
        <p:nvSpPr>
          <p:cNvPr id="2765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1438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95288"/>
            <a:ext cx="6700838" cy="3768725"/>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&lt;Module Title&gt;</a:t>
            </a:r>
            <a:endParaRPr lang="en-US" dirty="0"/>
          </a:p>
        </p:txBody>
      </p:sp>
      <p:sp>
        <p:nvSpPr>
          <p:cNvPr id="8" name="Footer Placeholder 7">
            <a:extLst>
              <a:ext uri="{FF2B5EF4-FFF2-40B4-BE49-F238E27FC236}">
                <a16:creationId xmlns:a16="http://schemas.microsoft.com/office/drawing/2014/main" id="{530CF3AA-6A05-5743-A0BD-92EEED8FD15F}"/>
              </a:ext>
            </a:extLst>
          </p:cNvPr>
          <p:cNvSpPr>
            <a:spLocks noGrp="1"/>
          </p:cNvSpPr>
          <p:nvPr>
            <p:ph type="ftr" sz="quarter" idx="13"/>
          </p:nvPr>
        </p:nvSpPr>
        <p:spPr/>
        <p:txBody>
          <a:bodyPr/>
          <a:lstStyle/>
          <a:p>
            <a:r>
              <a:rPr lang="en-US"/>
              <a:t>Proprietary | Do not distribute — Copyright ©2018 Ping Identity Corporation. All rights reserved. </a:t>
            </a:r>
            <a:endParaRPr lang="en-US" dirty="0"/>
          </a:p>
        </p:txBody>
      </p:sp>
      <p:sp>
        <p:nvSpPr>
          <p:cNvPr id="5" name="Slide Number Placeholder 4">
            <a:extLst>
              <a:ext uri="{FF2B5EF4-FFF2-40B4-BE49-F238E27FC236}">
                <a16:creationId xmlns:a16="http://schemas.microsoft.com/office/drawing/2014/main" id="{83B11FC1-645F-AA45-BEFC-96145A1E67D9}"/>
              </a:ext>
            </a:extLst>
          </p:cNvPr>
          <p:cNvSpPr>
            <a:spLocks noGrp="1"/>
          </p:cNvSpPr>
          <p:nvPr>
            <p:ph type="sldNum" sz="quarter" idx="14"/>
          </p:nvPr>
        </p:nvSpPr>
        <p:spPr/>
        <p:txBody>
          <a:bodyPr/>
          <a:lstStyle/>
          <a:p>
            <a:fld id="{72DA750D-8B3A-3C4E-8503-E05317DA8BD4}" type="slidenum">
              <a:rPr lang="en-US" smtClean="0"/>
              <a:pPr/>
              <a:t>2</a:t>
            </a:fld>
            <a:endParaRPr lang="en-US" dirty="0"/>
          </a:p>
        </p:txBody>
      </p:sp>
    </p:spTree>
    <p:extLst>
      <p:ext uri="{BB962C8B-B14F-4D97-AF65-F5344CB8AC3E}">
        <p14:creationId xmlns:p14="http://schemas.microsoft.com/office/powerpoint/2010/main" val="48973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Federated identity management (or “identity federation”) enables enterprises to exchange identity information securely across domains, providing browser-based Secure Single Sign-on (SSO)</a:t>
            </a:r>
          </a:p>
          <a:p>
            <a:pPr marL="171450" indent="-171450">
              <a:buFont typeface="Arial"/>
              <a:buChar char="•"/>
            </a:pPr>
            <a:r>
              <a:rPr lang="en-US" dirty="0"/>
              <a:t>Federation is also used to integrate access to applications across distinct business units within a single organization. </a:t>
            </a:r>
          </a:p>
          <a:p>
            <a:pPr marL="171450" indent="-171450">
              <a:buFont typeface="Arial"/>
              <a:buChar char="•"/>
            </a:pPr>
            <a:r>
              <a:rPr lang="en-US" dirty="0"/>
              <a:t>As organizations grow through acquisitions, or when business units maintain separate user repositories and authentication mechanisms across applications, a federated solution to browser-based SSO is desirable</a:t>
            </a:r>
          </a:p>
          <a:p>
            <a:pPr marL="171450" indent="-171450">
              <a:buFont typeface="Arial"/>
              <a:buChar char="•"/>
            </a:pPr>
            <a:r>
              <a:rPr lang="en-US" dirty="0"/>
              <a:t>This cross-domain, identity-management solution provides numerous benefits, ranging from increased end-user satisfaction and enhanced customer relations to reduced cost and greater security and accountability</a:t>
            </a:r>
          </a:p>
          <a:p>
            <a:endParaRPr lang="en-US" dirty="0"/>
          </a:p>
        </p:txBody>
      </p:sp>
      <p:sp>
        <p:nvSpPr>
          <p:cNvPr id="4" name="Slide Number Placeholder 3"/>
          <p:cNvSpPr>
            <a:spLocks noGrp="1"/>
          </p:cNvSpPr>
          <p:nvPr>
            <p:ph type="sldNum" sz="quarter" idx="10"/>
          </p:nvPr>
        </p:nvSpPr>
        <p:spPr/>
        <p:txBody>
          <a:bodyPr/>
          <a:lstStyle/>
          <a:p>
            <a:fld id="{72DA750D-8B3A-3C4E-8503-E05317DA8BD4}" type="slidenum">
              <a:rPr lang="en-US" smtClean="0"/>
              <a:t>3</a:t>
            </a:fld>
            <a:endParaRPr lang="en-US"/>
          </a:p>
        </p:txBody>
      </p:sp>
    </p:spTree>
    <p:extLst>
      <p:ext uri="{BB962C8B-B14F-4D97-AF65-F5344CB8AC3E}">
        <p14:creationId xmlns:p14="http://schemas.microsoft.com/office/powerpoint/2010/main" val="78857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i="0" dirty="0">
                <a:solidFill>
                  <a:schemeClr val="tx1"/>
                </a:solidFill>
                <a:sym typeface="Arial" charset="0"/>
              </a:rPr>
              <a:t>Single Sign-on allows</a:t>
            </a:r>
            <a:r>
              <a:rPr lang="en-US" b="0" i="0" baseline="0" dirty="0">
                <a:solidFill>
                  <a:schemeClr val="tx1"/>
                </a:solidFill>
                <a:sym typeface="Arial" charset="0"/>
              </a:rPr>
              <a:t> the user to log in once and then be granted access to all applications on that domain. Users have one password to access many applications.  </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For Secure SSO to be achieved, this process needs to be repeated for each application accessed by the user. Various mechanisms can be used to reduce or eliminate the burden of logging in to each application, such as:</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Using a centralized authentication store for all applications (i.e. leveraging LDAP and Active Directory for authentication) - the user will have the same username and password for each application however will be expected to log in to each application.</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Using a domain trust to establish SSO - this could involve using a protocol like Kerberos to achieve single-sign on when the user is on the corporate network.</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Leveraging a Web Access Management (WAM) solution where all applications are protected by an access gateway, the user logs in once to the WAM gateway and gains access to all applications they are entitled to.</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Leveraging a shared cookie or token across multiple applications.</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Vaulting passwords and replaying them as a user access an application.</a:t>
            </a:r>
          </a:p>
          <a:p>
            <a:pPr marL="171450" indent="-171450" algn="l" fontAlgn="base">
              <a:buFont typeface="Arial" charset="0"/>
              <a:buChar char="•"/>
            </a:pPr>
            <a:r>
              <a:rPr lang="en-US" sz="1200" b="0" i="0" kern="1200" dirty="0">
                <a:solidFill>
                  <a:schemeClr val="tx1"/>
                </a:solidFill>
                <a:effectLst/>
                <a:latin typeface="Gotham Book" charset="0"/>
                <a:ea typeface="Gotham Book" charset="0"/>
                <a:cs typeface="Gotham Book" charset="0"/>
              </a:rPr>
              <a:t>To achieve the end goal of SSO between applications, we must replace the password with a trusted token (i.e. a Kerberos ticket or a cookie) or system (i.e. a WAM).</a:t>
            </a:r>
          </a:p>
          <a:p>
            <a:br>
              <a:rPr lang="en-US" dirty="0"/>
            </a:br>
            <a:endParaRPr lang="en-GB" dirty="0"/>
          </a:p>
        </p:txBody>
      </p:sp>
      <p:sp>
        <p:nvSpPr>
          <p:cNvPr id="4" name="Slide Number Placeholder 3"/>
          <p:cNvSpPr>
            <a:spLocks noGrp="1"/>
          </p:cNvSpPr>
          <p:nvPr>
            <p:ph type="sldNum" sz="quarter" idx="10"/>
          </p:nvPr>
        </p:nvSpPr>
        <p:spPr/>
        <p:txBody>
          <a:bodyPr/>
          <a:lstStyle/>
          <a:p>
            <a:fld id="{72DA750D-8B3A-3C4E-8503-E05317DA8BD4}" type="slidenum">
              <a:rPr lang="en-US" smtClean="0"/>
              <a:t>4</a:t>
            </a:fld>
            <a:endParaRPr lang="en-US" dirty="0"/>
          </a:p>
        </p:txBody>
      </p:sp>
    </p:spTree>
    <p:extLst>
      <p:ext uri="{BB962C8B-B14F-4D97-AF65-F5344CB8AC3E}">
        <p14:creationId xmlns:p14="http://schemas.microsoft.com/office/powerpoint/2010/main" val="427933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i="0" dirty="0">
                <a:solidFill>
                  <a:schemeClr val="tx1"/>
                </a:solidFill>
                <a:sym typeface="Arial" charset="0"/>
              </a:rPr>
              <a:t>Single sign on states</a:t>
            </a:r>
            <a:r>
              <a:rPr lang="en-US" b="0" i="0" baseline="0" dirty="0">
                <a:solidFill>
                  <a:schemeClr val="tx1"/>
                </a:solidFill>
                <a:sym typeface="Arial" charset="0"/>
              </a:rPr>
              <a:t> </a:t>
            </a:r>
            <a:r>
              <a:rPr lang="en-US" b="0" i="0" dirty="0">
                <a:solidFill>
                  <a:schemeClr val="tx1"/>
                </a:solidFill>
                <a:sym typeface="Arial" charset="0"/>
              </a:rPr>
              <a:t>that</a:t>
            </a:r>
            <a:r>
              <a:rPr lang="en-US" b="0" i="0" baseline="0" dirty="0">
                <a:solidFill>
                  <a:schemeClr val="tx1"/>
                </a:solidFill>
                <a:sym typeface="Arial" charset="0"/>
              </a:rPr>
              <a:t> the user logs in once and has access to all applications on that domain(s). Users have one password to remember.  Similar to logging in to Gmail today, the user then has access to applications that Google provides. Examples of connecting from Google by logging in with one password gives admittance to Google Docs, Google Calendar, and Google Drive.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i="0" baseline="0" dirty="0">
                <a:solidFill>
                  <a:schemeClr val="tx1"/>
                </a:solidFill>
                <a:sym typeface="Arial" charset="0"/>
              </a:rPr>
              <a:t>Different applications – Gmail isn’t the same as google docs! – When logged in to the whole google domain a user can access any application within the domain.</a:t>
            </a:r>
            <a:endParaRPr lang="en-GB"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Current implementations have been at the enterprise level where some comparable access has been implemented.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Users will log in to enterprise once, and then has access to all these applications.  </a:t>
            </a:r>
            <a:endParaRPr lang="en-US" dirty="0"/>
          </a:p>
          <a:p>
            <a:pPr marL="171450" indent="-171450">
              <a:buFont typeface="Arial" charset="0"/>
              <a:buChar char="•"/>
            </a:pPr>
            <a:endParaRPr lang="en-GB" dirty="0"/>
          </a:p>
        </p:txBody>
      </p:sp>
      <p:sp>
        <p:nvSpPr>
          <p:cNvPr id="4" name="Slide Number Placeholder 3"/>
          <p:cNvSpPr>
            <a:spLocks noGrp="1"/>
          </p:cNvSpPr>
          <p:nvPr>
            <p:ph type="sldNum" sz="quarter" idx="10"/>
          </p:nvPr>
        </p:nvSpPr>
        <p:spPr/>
        <p:txBody>
          <a:bodyPr/>
          <a:lstStyle/>
          <a:p>
            <a:fld id="{72DA750D-8B3A-3C4E-8503-E05317DA8BD4}" type="slidenum">
              <a:rPr lang="en-US" smtClean="0"/>
              <a:t>5</a:t>
            </a:fld>
            <a:endParaRPr lang="en-US" dirty="0"/>
          </a:p>
        </p:txBody>
      </p:sp>
    </p:spTree>
    <p:extLst>
      <p:ext uri="{BB962C8B-B14F-4D97-AF65-F5344CB8AC3E}">
        <p14:creationId xmlns:p14="http://schemas.microsoft.com/office/powerpoint/2010/main" val="25624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GB" dirty="0"/>
              <a:t>Give</a:t>
            </a:r>
            <a:r>
              <a:rPr lang="en-GB" baseline="0" dirty="0"/>
              <a:t> examples of additional applications that corporate users need access to.</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GB"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GB" baseline="0" dirty="0"/>
              <a:t>Emphasize the need for one password allowing for access to their customized environment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GB"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GB" baseline="0" dirty="0"/>
              <a:t>Give real world example from your experience. </a:t>
            </a:r>
            <a:endParaRPr lang="en-GB" dirty="0"/>
          </a:p>
        </p:txBody>
      </p:sp>
      <p:sp>
        <p:nvSpPr>
          <p:cNvPr id="4" name="Slide Number Placeholder 3"/>
          <p:cNvSpPr>
            <a:spLocks noGrp="1"/>
          </p:cNvSpPr>
          <p:nvPr>
            <p:ph type="sldNum" sz="quarter" idx="10"/>
          </p:nvPr>
        </p:nvSpPr>
        <p:spPr/>
        <p:txBody>
          <a:bodyPr/>
          <a:lstStyle/>
          <a:p>
            <a:fld id="{72DA750D-8B3A-3C4E-8503-E05317DA8BD4}" type="slidenum">
              <a:rPr lang="en-US" smtClean="0"/>
              <a:t>6</a:t>
            </a:fld>
            <a:endParaRPr lang="en-US" dirty="0"/>
          </a:p>
        </p:txBody>
      </p:sp>
    </p:spTree>
    <p:extLst>
      <p:ext uri="{BB962C8B-B14F-4D97-AF65-F5344CB8AC3E}">
        <p14:creationId xmlns:p14="http://schemas.microsoft.com/office/powerpoint/2010/main" val="153100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Gotham Book" charset="0"/>
                <a:ea typeface="Gotham Book" charset="0"/>
                <a:cs typeface="Gotham Book" charset="0"/>
              </a:rPr>
              <a:t>Federation is the</a:t>
            </a:r>
            <a:r>
              <a:rPr lang="en-US" sz="1200" b="0" kern="1200" baseline="0" dirty="0">
                <a:solidFill>
                  <a:schemeClr val="tx1"/>
                </a:solidFill>
                <a:latin typeface="Gotham Book" charset="0"/>
                <a:ea typeface="Gotham Book" charset="0"/>
                <a:cs typeface="Gotham Book" charset="0"/>
              </a:rPr>
              <a:t> </a:t>
            </a:r>
            <a:r>
              <a:rPr lang="en-US" sz="1200" b="0" kern="1200" dirty="0">
                <a:solidFill>
                  <a:schemeClr val="tx1"/>
                </a:solidFill>
                <a:latin typeface="Gotham Book" charset="0"/>
                <a:ea typeface="Gotham Book" charset="0"/>
                <a:cs typeface="Gotham Book" charset="0"/>
              </a:rPr>
              <a:t>building of a trust between different organizations. Once</a:t>
            </a:r>
            <a:r>
              <a:rPr lang="en-US" sz="1200" b="0" kern="1200" baseline="0" dirty="0">
                <a:solidFill>
                  <a:schemeClr val="tx1"/>
                </a:solidFill>
                <a:latin typeface="Gotham Book" charset="0"/>
                <a:ea typeface="Gotham Book" charset="0"/>
                <a:cs typeface="Gotham Book" charset="0"/>
              </a:rPr>
              <a:t> trust is defined, then the concept of</a:t>
            </a:r>
            <a:r>
              <a:rPr lang="en-US" sz="1200" b="0" kern="1200" dirty="0">
                <a:solidFill>
                  <a:schemeClr val="tx1"/>
                </a:solidFill>
                <a:latin typeface="Gotham Book" charset="0"/>
                <a:ea typeface="Gotham Book" charset="0"/>
                <a:cs typeface="Gotham Book" charset="0"/>
              </a:rPr>
              <a:t> identity federation, or internet single sign on, which is simplified to SSO</a:t>
            </a:r>
            <a:r>
              <a:rPr lang="en-US" sz="1200" b="0" kern="1200" baseline="0" dirty="0">
                <a:solidFill>
                  <a:schemeClr val="tx1"/>
                </a:solidFill>
                <a:latin typeface="Gotham Book" charset="0"/>
                <a:ea typeface="Gotham Book" charset="0"/>
                <a:cs typeface="Gotham Book" charset="0"/>
              </a:rPr>
              <a:t> is defined.</a:t>
            </a:r>
            <a:endParaRPr lang="en-US" sz="1200" b="0" kern="1200" dirty="0">
              <a:solidFill>
                <a:schemeClr val="tx1"/>
              </a:solidFill>
              <a:latin typeface="Gotham Book" charset="0"/>
              <a:ea typeface="Gotham Book" charset="0"/>
              <a:cs typeface="Gotham Book" charset="0"/>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Gotham Book" charset="0"/>
              <a:ea typeface="Gotham Book" charset="0"/>
              <a:cs typeface="Gotham Book" charset="0"/>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Gotham Book" charset="0"/>
                <a:ea typeface="Gotham Book" charset="0"/>
                <a:cs typeface="Gotham Book" charset="0"/>
              </a:rPr>
              <a:t>There is one company (company a) that does the authentication, and one company that has the application (company b).</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Gotham Book" charset="0"/>
              <a:ea typeface="Gotham Book" charset="0"/>
              <a:cs typeface="Gotham Book" charset="0"/>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Gotham Book" charset="0"/>
                <a:ea typeface="Gotham Book" charset="0"/>
                <a:cs typeface="Gotham Book" charset="0"/>
              </a:rPr>
              <a:t>Company A (ping identity) authenticates</a:t>
            </a:r>
            <a:r>
              <a:rPr lang="en-US" sz="1200" b="0" kern="1200" baseline="0" dirty="0">
                <a:solidFill>
                  <a:schemeClr val="tx1"/>
                </a:solidFill>
                <a:latin typeface="Gotham Book" charset="0"/>
                <a:ea typeface="Gotham Book" charset="0"/>
                <a:cs typeface="Gotham Book" charset="0"/>
              </a:rPr>
              <a:t> and </a:t>
            </a:r>
            <a:r>
              <a:rPr lang="en-US" sz="1200" b="0" kern="1200" dirty="0">
                <a:solidFill>
                  <a:schemeClr val="tx1"/>
                </a:solidFill>
                <a:latin typeface="Gotham Book" charset="0"/>
                <a:ea typeface="Gotham Book" charset="0"/>
                <a:cs typeface="Gotham Book" charset="0"/>
              </a:rPr>
              <a:t> It asks us for our username and password.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Gotham Book" charset="0"/>
                <a:ea typeface="Gotham Book" charset="0"/>
                <a:cs typeface="Gotham Book" charset="0"/>
              </a:rPr>
              <a:t>Company</a:t>
            </a:r>
            <a:r>
              <a:rPr lang="en-US" sz="1200" b="0" kern="1200" baseline="0" dirty="0">
                <a:solidFill>
                  <a:schemeClr val="tx1"/>
                </a:solidFill>
                <a:latin typeface="Gotham Book" charset="0"/>
                <a:ea typeface="Gotham Book" charset="0"/>
                <a:cs typeface="Gotham Book" charset="0"/>
              </a:rPr>
              <a:t> B (Gmail) grants access to email without asking for Gmail login and password again. </a:t>
            </a:r>
            <a:r>
              <a:rPr lang="en-US" sz="1200" b="0" kern="1200" dirty="0">
                <a:solidFill>
                  <a:schemeClr val="tx1"/>
                </a:solidFill>
                <a:latin typeface="Calibri" pitchFamily="34" charset="0"/>
                <a:ea typeface="+mn-ea"/>
                <a:cs typeface="+mn-cs"/>
              </a:rPr>
              <a:t>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Calibri" pitchFamily="34" charset="0"/>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Calibri" pitchFamily="34" charset="0"/>
                <a:ea typeface="+mn-ea"/>
                <a:cs typeface="+mn-cs"/>
              </a:rPr>
              <a:t>A real life example is if I want to get a passport for my upcoming</a:t>
            </a:r>
            <a:r>
              <a:rPr lang="en-US" sz="1200" b="0" kern="1200" baseline="0" dirty="0">
                <a:solidFill>
                  <a:schemeClr val="tx1"/>
                </a:solidFill>
                <a:latin typeface="Calibri" pitchFamily="34" charset="0"/>
                <a:ea typeface="+mn-ea"/>
                <a:cs typeface="+mn-cs"/>
              </a:rPr>
              <a:t> trip to Australia</a:t>
            </a:r>
            <a:r>
              <a:rPr lang="en-US" sz="1200" b="0" kern="1200" dirty="0">
                <a:solidFill>
                  <a:schemeClr val="tx1"/>
                </a:solidFill>
                <a:latin typeface="Calibri" pitchFamily="34" charset="0"/>
                <a:ea typeface="+mn-ea"/>
                <a:cs typeface="+mn-cs"/>
              </a:rPr>
              <a:t>. If I just go to the passport</a:t>
            </a:r>
            <a:r>
              <a:rPr lang="en-US" sz="1200" b="0" kern="1200" baseline="0" dirty="0">
                <a:solidFill>
                  <a:schemeClr val="tx1"/>
                </a:solidFill>
                <a:latin typeface="Calibri" pitchFamily="34" charset="0"/>
                <a:ea typeface="+mn-ea"/>
                <a:cs typeface="+mn-cs"/>
              </a:rPr>
              <a:t> office</a:t>
            </a:r>
            <a:r>
              <a:rPr lang="en-US" sz="1200" b="0" kern="1200" dirty="0">
                <a:solidFill>
                  <a:schemeClr val="tx1"/>
                </a:solidFill>
                <a:latin typeface="Calibri" pitchFamily="34" charset="0"/>
                <a:ea typeface="+mn-ea"/>
                <a:cs typeface="+mn-cs"/>
              </a:rPr>
              <a:t> and ask for a passport, they’ll request</a:t>
            </a:r>
            <a:r>
              <a:rPr lang="en-US" sz="1200" b="0" kern="1200" baseline="0" dirty="0">
                <a:solidFill>
                  <a:schemeClr val="tx1"/>
                </a:solidFill>
                <a:latin typeface="Calibri" pitchFamily="34" charset="0"/>
                <a:ea typeface="+mn-ea"/>
                <a:cs typeface="+mn-cs"/>
              </a:rPr>
              <a:t> that an accepted form of documentation be provided. Once I have retrieved the accepted documentation and </a:t>
            </a:r>
            <a:r>
              <a:rPr lang="en-US" sz="1200" b="0" kern="1200" dirty="0">
                <a:solidFill>
                  <a:schemeClr val="tx1"/>
                </a:solidFill>
                <a:latin typeface="Calibri" pitchFamily="34" charset="0"/>
                <a:ea typeface="+mn-ea"/>
                <a:cs typeface="+mn-cs"/>
              </a:rPr>
              <a:t>I go to the passport</a:t>
            </a:r>
            <a:r>
              <a:rPr lang="en-US" sz="1200" b="0" kern="1200" baseline="0" dirty="0">
                <a:solidFill>
                  <a:schemeClr val="tx1"/>
                </a:solidFill>
                <a:latin typeface="Calibri" pitchFamily="34" charset="0"/>
                <a:ea typeface="+mn-ea"/>
                <a:cs typeface="+mn-cs"/>
              </a:rPr>
              <a:t> office and submit my application along with proof of citizenship I will receive a</a:t>
            </a:r>
            <a:r>
              <a:rPr lang="en-US" sz="1200" b="0" kern="1200" dirty="0">
                <a:solidFill>
                  <a:schemeClr val="tx1"/>
                </a:solidFill>
                <a:latin typeface="Calibri" pitchFamily="34" charset="0"/>
                <a:ea typeface="+mn-ea"/>
                <a:cs typeface="+mn-cs"/>
              </a:rPr>
              <a:t> passport– only if I get authenticated by the</a:t>
            </a:r>
            <a:r>
              <a:rPr lang="en-US" sz="1200" b="0" kern="1200" baseline="0" dirty="0">
                <a:solidFill>
                  <a:schemeClr val="tx1"/>
                </a:solidFill>
                <a:latin typeface="Calibri" pitchFamily="34" charset="0"/>
                <a:ea typeface="+mn-ea"/>
                <a:cs typeface="+mn-cs"/>
              </a:rPr>
              <a:t> Issuing Passport Agency. I can then travel to Australia with my new passport and gain entry into the country. </a:t>
            </a:r>
            <a:r>
              <a:rPr lang="en-US" sz="1200" b="0" kern="1200" dirty="0">
                <a:solidFill>
                  <a:schemeClr val="tx1"/>
                </a:solidFill>
                <a:latin typeface="Calibri" pitchFamily="34" charset="0"/>
                <a:ea typeface="+mn-ea"/>
                <a:cs typeface="+mn-cs"/>
              </a:rPr>
              <a:t>– then I can bring that passport to</a:t>
            </a:r>
            <a:r>
              <a:rPr lang="en-US" sz="1200" b="0" kern="1200" baseline="0" dirty="0">
                <a:solidFill>
                  <a:schemeClr val="tx1"/>
                </a:solidFill>
                <a:latin typeface="Calibri" pitchFamily="34" charset="0"/>
                <a:ea typeface="+mn-ea"/>
                <a:cs typeface="+mn-cs"/>
              </a:rPr>
              <a:t> Australian customs to gain access to the country</a:t>
            </a:r>
            <a:r>
              <a:rPr lang="en-US" sz="1200" b="0" kern="1200" dirty="0">
                <a:solidFill>
                  <a:schemeClr val="tx1"/>
                </a:solidFill>
                <a:latin typeface="Calibri" pitchFamily="34" charset="0"/>
                <a:ea typeface="+mn-ea"/>
                <a:cs typeface="+mn-cs"/>
              </a:rPr>
              <a:t>. The customs</a:t>
            </a:r>
            <a:r>
              <a:rPr lang="en-US" sz="1200" b="0" kern="1200" baseline="0" dirty="0">
                <a:solidFill>
                  <a:schemeClr val="tx1"/>
                </a:solidFill>
                <a:latin typeface="Calibri" pitchFamily="34" charset="0"/>
                <a:ea typeface="+mn-ea"/>
                <a:cs typeface="+mn-cs"/>
              </a:rPr>
              <a:t> agent will accept my passport</a:t>
            </a:r>
            <a:r>
              <a:rPr lang="en-US" sz="1200" b="0" kern="1200" dirty="0">
                <a:solidFill>
                  <a:schemeClr val="tx1"/>
                </a:solidFill>
                <a:latin typeface="Calibri" pitchFamily="34" charset="0"/>
                <a:ea typeface="+mn-ea"/>
                <a:cs typeface="+mn-cs"/>
              </a:rPr>
              <a:t> because the customs</a:t>
            </a:r>
            <a:r>
              <a:rPr lang="en-US" sz="1200" b="0" kern="1200" baseline="0" dirty="0">
                <a:solidFill>
                  <a:schemeClr val="tx1"/>
                </a:solidFill>
                <a:latin typeface="Calibri" pitchFamily="34" charset="0"/>
                <a:ea typeface="+mn-ea"/>
                <a:cs typeface="+mn-cs"/>
              </a:rPr>
              <a:t> agent </a:t>
            </a:r>
            <a:r>
              <a:rPr lang="en-US" sz="1200" b="0" kern="1200" dirty="0">
                <a:solidFill>
                  <a:schemeClr val="tx1"/>
                </a:solidFill>
                <a:latin typeface="Calibri" pitchFamily="34" charset="0"/>
                <a:ea typeface="+mn-ea"/>
                <a:cs typeface="+mn-cs"/>
              </a:rPr>
              <a:t>trusts the Passport</a:t>
            </a:r>
            <a:r>
              <a:rPr lang="en-US" sz="1200" b="0" kern="1200" baseline="0" dirty="0">
                <a:solidFill>
                  <a:schemeClr val="tx1"/>
                </a:solidFill>
                <a:latin typeface="Calibri" pitchFamily="34" charset="0"/>
                <a:ea typeface="+mn-ea"/>
                <a:cs typeface="+mn-cs"/>
              </a:rPr>
              <a:t> Agency’s government</a:t>
            </a:r>
            <a:r>
              <a:rPr lang="en-US" sz="1200" b="0" kern="1200" dirty="0">
                <a:solidFill>
                  <a:schemeClr val="tx1"/>
                </a:solidFill>
                <a:latin typeface="Calibri" pitchFamily="34" charset="0"/>
                <a:ea typeface="+mn-ea"/>
                <a:cs typeface="+mn-cs"/>
              </a:rPr>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Calibri" pitchFamily="34" charset="0"/>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Calibri" pitchFamily="34" charset="0"/>
                <a:ea typeface="+mn-ea"/>
                <a:cs typeface="+mn-cs"/>
              </a:rPr>
              <a:t>How</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does company know that I’m authenticated? Well, the Passport</a:t>
            </a:r>
            <a:r>
              <a:rPr lang="en-US" sz="1200" b="0" kern="1200" baseline="0" dirty="0">
                <a:solidFill>
                  <a:schemeClr val="tx1"/>
                </a:solidFill>
                <a:latin typeface="Calibri" pitchFamily="34" charset="0"/>
                <a:ea typeface="+mn-ea"/>
                <a:cs typeface="+mn-cs"/>
              </a:rPr>
              <a:t> Agency</a:t>
            </a:r>
            <a:r>
              <a:rPr lang="en-US" sz="1200" b="0" kern="1200" dirty="0">
                <a:solidFill>
                  <a:schemeClr val="tx1"/>
                </a:solidFill>
                <a:latin typeface="Calibri" pitchFamily="34" charset="0"/>
                <a:ea typeface="+mn-ea"/>
                <a:cs typeface="+mn-cs"/>
              </a:rPr>
              <a:t>, right? I brought my passport</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proving I was authenticated.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Calibri" pitchFamily="34" charset="0"/>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Calibri" pitchFamily="34" charset="0"/>
                <a:ea typeface="+mn-ea"/>
                <a:cs typeface="+mn-cs"/>
              </a:rPr>
              <a:t>It’s the same thing online. Company B, Gmail, needs something to prove we’ve been authenticated. So we give it the digital equivalent of a passport, which is an assertion. And that assertion basically says “I’ve authenticated Bob; he’s my user.” So Ping logs Bob in and makes an assertion, and sends that assertion to Gmail. And</a:t>
            </a:r>
            <a:r>
              <a:rPr lang="en-US" sz="1200" b="0" kern="1200" baseline="0" dirty="0">
                <a:solidFill>
                  <a:schemeClr val="tx1"/>
                </a:solidFill>
                <a:latin typeface="Calibri" pitchFamily="34" charset="0"/>
                <a:ea typeface="+mn-ea"/>
                <a:cs typeface="+mn-cs"/>
              </a:rPr>
              <a:t> </a:t>
            </a:r>
            <a:r>
              <a:rPr lang="en-US" sz="1200" b="0" kern="1200" dirty="0">
                <a:solidFill>
                  <a:schemeClr val="tx1"/>
                </a:solidFill>
                <a:latin typeface="Calibri" pitchFamily="34" charset="0"/>
                <a:ea typeface="+mn-ea"/>
                <a:cs typeface="+mn-cs"/>
              </a:rPr>
              <a:t>just like the customs</a:t>
            </a:r>
            <a:r>
              <a:rPr lang="en-US" sz="1200" b="0" kern="1200" baseline="0" dirty="0">
                <a:solidFill>
                  <a:schemeClr val="tx1"/>
                </a:solidFill>
                <a:latin typeface="Calibri" pitchFamily="34" charset="0"/>
                <a:ea typeface="+mn-ea"/>
                <a:cs typeface="+mn-cs"/>
              </a:rPr>
              <a:t> agent</a:t>
            </a:r>
            <a:r>
              <a:rPr lang="en-US" sz="1200" b="0" kern="1200" dirty="0">
                <a:solidFill>
                  <a:schemeClr val="tx1"/>
                </a:solidFill>
                <a:latin typeface="Calibri" pitchFamily="34" charset="0"/>
                <a:ea typeface="+mn-ea"/>
                <a:cs typeface="+mn-cs"/>
              </a:rPr>
              <a:t> looks at my license and then lets me in, Gmail looks at the assertion and says, okay, well come on in then.</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Calibri" pitchFamily="34" charset="0"/>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Calibri" pitchFamily="34" charset="0"/>
                <a:ea typeface="+mn-ea"/>
                <a:cs typeface="+mn-cs"/>
              </a:rPr>
              <a:t>And you can put whatever info you want in the assertion. Just like my passport doesn’t only have my date of birth, it also has my name and address and eye color,  an assertion has to have the user id, but it can also have an email address, a name, a role, or whatever else you want.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b="0" kern="1200" dirty="0">
              <a:solidFill>
                <a:schemeClr val="tx1"/>
              </a:solidFill>
              <a:latin typeface="Calibri" pitchFamily="34" charset="0"/>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Calibri" pitchFamily="34" charset="0"/>
                <a:ea typeface="+mn-ea"/>
                <a:cs typeface="+mn-cs"/>
              </a:rPr>
              <a:t>NOTES IN REAL LANGUAGE: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mn-lt"/>
                <a:ea typeface="+mn-ea"/>
                <a:cs typeface="+mn-cs"/>
              </a:rPr>
              <a:t>Federated identity management (or “identity federation”) enables enterprises to exchange identity information securely across domains, providing browser-based SSO. Federation is also used to integrate access to applications across distinct business units within a single organization. As organizations grow through acquisitions, or when business units maintain separate user repositories and authentication mechanisms across applications, a federated solution to browser-based SSO is desirable.</a:t>
            </a:r>
            <a:endParaRPr lang="en-US" sz="1200" b="0" kern="1200" dirty="0">
              <a:solidFill>
                <a:schemeClr val="tx1"/>
              </a:solidFill>
              <a:latin typeface="Calibri" pitchFamily="34" charset="0"/>
              <a:ea typeface="+mn-ea"/>
              <a:cs typeface="+mn-cs"/>
            </a:endParaRPr>
          </a:p>
          <a:p>
            <a:pPr marL="171450" indent="-171450">
              <a:buFont typeface="Arial" charset="0"/>
              <a:buChar char="•"/>
            </a:pPr>
            <a:endParaRPr lang="en-US" b="0" dirty="0"/>
          </a:p>
        </p:txBody>
      </p:sp>
      <p:sp>
        <p:nvSpPr>
          <p:cNvPr id="4" name="Slide Number Placeholder 3"/>
          <p:cNvSpPr>
            <a:spLocks noGrp="1"/>
          </p:cNvSpPr>
          <p:nvPr>
            <p:ph type="sldNum" sz="quarter" idx="10"/>
          </p:nvPr>
        </p:nvSpPr>
        <p:spPr/>
        <p:txBody>
          <a:bodyPr/>
          <a:lstStyle/>
          <a:p>
            <a:fld id="{130FCCEB-BF07-B54A-974B-FC7F5774B5F0}" type="slidenum">
              <a:rPr lang="en-US" smtClean="0"/>
              <a:t>7</a:t>
            </a:fld>
            <a:endParaRPr lang="en-US" dirty="0"/>
          </a:p>
        </p:txBody>
      </p:sp>
    </p:spTree>
    <p:extLst>
      <p:ext uri="{BB962C8B-B14F-4D97-AF65-F5344CB8AC3E}">
        <p14:creationId xmlns:p14="http://schemas.microsoft.com/office/powerpoint/2010/main" val="279632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a:t>The IdP</a:t>
            </a:r>
            <a:r>
              <a:rPr lang="en-US" baseline="0" dirty="0"/>
              <a:t> is the company doing the authentication.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This is the passport office; the passport agency authenticates and gives me a passport proving it’s checked my photograph and identity.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The same way, the IdP might be your company.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Log in – I put my username and password into PingIdentity.com in the morning, and PingIdentity checks my credentials and then makes an assertion for the session.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“Traveler has been authenticated.”</a:t>
            </a:r>
          </a:p>
          <a:p>
            <a:endParaRPr lang="en-US" dirty="0"/>
          </a:p>
        </p:txBody>
      </p:sp>
      <p:sp>
        <p:nvSpPr>
          <p:cNvPr id="4" name="Slide Number Placeholder 3"/>
          <p:cNvSpPr>
            <a:spLocks noGrp="1"/>
          </p:cNvSpPr>
          <p:nvPr>
            <p:ph type="sldNum" sz="quarter" idx="10"/>
          </p:nvPr>
        </p:nvSpPr>
        <p:spPr/>
        <p:txBody>
          <a:bodyPr/>
          <a:lstStyle/>
          <a:p>
            <a:fld id="{130FCCEB-BF07-B54A-974B-FC7F5774B5F0}" type="slidenum">
              <a:rPr lang="en-US" smtClean="0"/>
              <a:t>8</a:t>
            </a:fld>
            <a:endParaRPr lang="en-US" dirty="0"/>
          </a:p>
        </p:txBody>
      </p:sp>
    </p:spTree>
    <p:extLst>
      <p:ext uri="{BB962C8B-B14F-4D97-AF65-F5344CB8AC3E}">
        <p14:creationId xmlns:p14="http://schemas.microsoft.com/office/powerpoint/2010/main" val="398203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dirty="0"/>
              <a:t>Company</a:t>
            </a:r>
            <a:r>
              <a:rPr lang="en-US" baseline="0" dirty="0"/>
              <a:t> B is the service provider (SP). This is the customs agent. I take my passport to him, and he lets me in.</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baseline="0" dirty="0"/>
              <a:t>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baseline="0" dirty="0"/>
              <a:t>Company B, (SalesForce), they get the assertion containing the user information.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baseline="0" dirty="0"/>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baseline="0" dirty="0"/>
              <a:t>The user information, is then verified and shown to come from a user we trust.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baseline="0" dirty="0"/>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baseline="0" dirty="0"/>
              <a:t>Then they create a session for the user on the application. “Okay, everything checks out, you can come into mail”).</a:t>
            </a:r>
            <a:endParaRPr lang="en-US" dirty="0"/>
          </a:p>
        </p:txBody>
      </p:sp>
      <p:sp>
        <p:nvSpPr>
          <p:cNvPr id="4" name="Slide Number Placeholder 3"/>
          <p:cNvSpPr>
            <a:spLocks noGrp="1"/>
          </p:cNvSpPr>
          <p:nvPr>
            <p:ph type="sldNum" sz="quarter" idx="10"/>
          </p:nvPr>
        </p:nvSpPr>
        <p:spPr/>
        <p:txBody>
          <a:bodyPr/>
          <a:lstStyle/>
          <a:p>
            <a:fld id="{130FCCEB-BF07-B54A-974B-FC7F5774B5F0}" type="slidenum">
              <a:rPr lang="en-US" smtClean="0"/>
              <a:t>9</a:t>
            </a:fld>
            <a:endParaRPr lang="en-US" dirty="0"/>
          </a:p>
        </p:txBody>
      </p:sp>
    </p:spTree>
    <p:extLst>
      <p:ext uri="{BB962C8B-B14F-4D97-AF65-F5344CB8AC3E}">
        <p14:creationId xmlns:p14="http://schemas.microsoft.com/office/powerpoint/2010/main" val="105371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Brand Bump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38224"/>
          </a:xfrm>
          <a:prstGeom prst="rect">
            <a:avLst/>
          </a:prstGeom>
        </p:spPr>
      </p:pic>
    </p:spTree>
    <p:extLst>
      <p:ext uri="{BB962C8B-B14F-4D97-AF65-F5344CB8AC3E}">
        <p14:creationId xmlns:p14="http://schemas.microsoft.com/office/powerpoint/2010/main" val="298319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side title+visual">
    <p:spTree>
      <p:nvGrpSpPr>
        <p:cNvPr id="1" name=""/>
        <p:cNvGrpSpPr/>
        <p:nvPr/>
      </p:nvGrpSpPr>
      <p:grpSpPr>
        <a:xfrm>
          <a:off x="0" y="0"/>
          <a:ext cx="0" cy="0"/>
          <a:chOff x="0" y="0"/>
          <a:chExt cx="0" cy="0"/>
        </a:xfrm>
      </p:grpSpPr>
      <p:cxnSp>
        <p:nvCxnSpPr>
          <p:cNvPr id="6" name="Straight Connector 5"/>
          <p:cNvCxnSpPr/>
          <p:nvPr userDrawn="1"/>
        </p:nvCxnSpPr>
        <p:spPr>
          <a:xfrm>
            <a:off x="3435350" y="585788"/>
            <a:ext cx="0" cy="3971925"/>
          </a:xfrm>
          <a:prstGeom prst="line">
            <a:avLst/>
          </a:prstGeom>
          <a:ln w="12700" cmpd="sng">
            <a:solidFill>
              <a:schemeClr val="accent5"/>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pPr>
              <a:defRPr/>
            </a:pPr>
            <a:fld id="{59F70707-15F4-704E-A6B5-E0B9F7A92E0F}" type="slidenum">
              <a:rPr lang="uk-UA" smtClean="0"/>
              <a:pPr>
                <a:defRPr/>
              </a:pPr>
              <a:t>‹#›</a:t>
            </a:fld>
            <a:endParaRPr lang="uk-UA"/>
          </a:p>
        </p:txBody>
      </p:sp>
      <p:sp>
        <p:nvSpPr>
          <p:cNvPr id="8" name="Title 5"/>
          <p:cNvSpPr>
            <a:spLocks noGrp="1"/>
          </p:cNvSpPr>
          <p:nvPr>
            <p:ph type="title"/>
          </p:nvPr>
        </p:nvSpPr>
        <p:spPr>
          <a:xfrm>
            <a:off x="1" y="585787"/>
            <a:ext cx="2948762" cy="3971925"/>
          </a:xfrm>
        </p:spPr>
        <p:txBody>
          <a:bodyPr/>
          <a:lstStyle>
            <a:lvl1pPr>
              <a:defRPr>
                <a:solidFill>
                  <a:schemeClr val="tx1"/>
                </a:solidFill>
              </a:defRPr>
            </a:lvl1pPr>
          </a:lstStyle>
          <a:p>
            <a:r>
              <a:rPr lang="en-US"/>
              <a:t>Click to edit Master title style</a:t>
            </a:r>
          </a:p>
        </p:txBody>
      </p:sp>
      <p:sp>
        <p:nvSpPr>
          <p:cNvPr id="7" name="Footer Placeholder 3">
            <a:extLst>
              <a:ext uri="{FF2B5EF4-FFF2-40B4-BE49-F238E27FC236}">
                <a16:creationId xmlns:a16="http://schemas.microsoft.com/office/drawing/2014/main" id="{C845384E-6B75-9141-A703-2C9A3048A5F1}"/>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20264725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side title+copy+visual">
    <p:spTree>
      <p:nvGrpSpPr>
        <p:cNvPr id="1" name=""/>
        <p:cNvGrpSpPr/>
        <p:nvPr/>
      </p:nvGrpSpPr>
      <p:grpSpPr>
        <a:xfrm>
          <a:off x="0" y="0"/>
          <a:ext cx="0" cy="0"/>
          <a:chOff x="0" y="0"/>
          <a:chExt cx="0" cy="0"/>
        </a:xfrm>
      </p:grpSpPr>
      <p:cxnSp>
        <p:nvCxnSpPr>
          <p:cNvPr id="6" name="Straight Connector 5"/>
          <p:cNvCxnSpPr/>
          <p:nvPr userDrawn="1"/>
        </p:nvCxnSpPr>
        <p:spPr>
          <a:xfrm>
            <a:off x="5591687" y="585788"/>
            <a:ext cx="0" cy="3971925"/>
          </a:xfrm>
          <a:prstGeom prst="line">
            <a:avLst/>
          </a:prstGeom>
          <a:ln w="12700" cmpd="sng">
            <a:solidFill>
              <a:schemeClr val="accent5"/>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8"/>
          </p:nvPr>
        </p:nvSpPr>
        <p:spPr/>
        <p:txBody>
          <a:bodyPr/>
          <a:lstStyle/>
          <a:p>
            <a:pPr>
              <a:defRPr/>
            </a:pPr>
            <a:fld id="{59F70707-15F4-704E-A6B5-E0B9F7A92E0F}" type="slidenum">
              <a:rPr lang="uk-UA" smtClean="0"/>
              <a:pPr>
                <a:defRPr/>
              </a:pPr>
              <a:t>‹#›</a:t>
            </a:fld>
            <a:endParaRPr lang="uk-UA"/>
          </a:p>
        </p:txBody>
      </p:sp>
      <p:sp>
        <p:nvSpPr>
          <p:cNvPr id="8" name="Title 5"/>
          <p:cNvSpPr>
            <a:spLocks noGrp="1"/>
          </p:cNvSpPr>
          <p:nvPr>
            <p:ph type="title"/>
          </p:nvPr>
        </p:nvSpPr>
        <p:spPr>
          <a:xfrm>
            <a:off x="5591686" y="585787"/>
            <a:ext cx="3353839" cy="3971925"/>
          </a:xfrm>
        </p:spPr>
        <p:txBody>
          <a:bodyPr/>
          <a:lstStyle>
            <a:lvl1pPr>
              <a:defRPr>
                <a:solidFill>
                  <a:schemeClr val="tx1"/>
                </a:solidFill>
              </a:defRPr>
            </a:lvl1pPr>
          </a:lstStyle>
          <a:p>
            <a:r>
              <a:rPr lang="en-US"/>
              <a:t>Click to edit Master title style</a:t>
            </a:r>
          </a:p>
        </p:txBody>
      </p:sp>
      <p:sp>
        <p:nvSpPr>
          <p:cNvPr id="7" name="Footer Placeholder 3">
            <a:extLst>
              <a:ext uri="{FF2B5EF4-FFF2-40B4-BE49-F238E27FC236}">
                <a16:creationId xmlns:a16="http://schemas.microsoft.com/office/drawing/2014/main" id="{F93810F7-B5C1-FF44-85A1-203ED1B93645}"/>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3467456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No titl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9F70707-15F4-704E-A6B5-E0B9F7A92E0F}" type="slidenum">
              <a:rPr lang="uk-UA" smtClean="0"/>
              <a:pPr>
                <a:defRPr/>
              </a:pPr>
              <a:t>‹#›</a:t>
            </a:fld>
            <a:endParaRPr lang="uk-UA"/>
          </a:p>
        </p:txBody>
      </p:sp>
      <p:sp>
        <p:nvSpPr>
          <p:cNvPr id="6" name="Footer Placeholder 3">
            <a:extLst>
              <a:ext uri="{FF2B5EF4-FFF2-40B4-BE49-F238E27FC236}">
                <a16:creationId xmlns:a16="http://schemas.microsoft.com/office/drawing/2014/main" id="{7EB9F329-CE77-ED47-98F2-179A0742C302}"/>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2126184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598D48-B395-734C-9451-32EDAC4AA617}"/>
              </a:ext>
            </a:extLst>
          </p:cNvPr>
          <p:cNvSpPr>
            <a:spLocks noGrp="1"/>
          </p:cNvSpPr>
          <p:nvPr>
            <p:ph sz="quarter" idx="19"/>
          </p:nvPr>
        </p:nvSpPr>
        <p:spPr>
          <a:xfrm>
            <a:off x="147638" y="857250"/>
            <a:ext cx="8815387" cy="393858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8"/>
          </p:nvPr>
        </p:nvSpPr>
        <p:spPr/>
        <p:txBody>
          <a:bodyPr/>
          <a:lstStyle/>
          <a:p>
            <a:pPr>
              <a:defRPr/>
            </a:pPr>
            <a:fld id="{59F70707-15F4-704E-A6B5-E0B9F7A92E0F}" type="slidenum">
              <a:rPr lang="uk-UA" smtClean="0"/>
              <a:pPr>
                <a:defRPr/>
              </a:pPr>
              <a:t>‹#›</a:t>
            </a:fld>
            <a:endParaRPr lang="uk-UA" dirty="0"/>
          </a:p>
        </p:txBody>
      </p:sp>
      <p:sp>
        <p:nvSpPr>
          <p:cNvPr id="3" name="Title 2">
            <a:extLst>
              <a:ext uri="{FF2B5EF4-FFF2-40B4-BE49-F238E27FC236}">
                <a16:creationId xmlns:a16="http://schemas.microsoft.com/office/drawing/2014/main" id="{8DAF9BAE-6A87-5D4B-924C-81E2A6749D35}"/>
              </a:ext>
            </a:extLst>
          </p:cNvPr>
          <p:cNvSpPr>
            <a:spLocks noGrp="1"/>
          </p:cNvSpPr>
          <p:nvPr>
            <p:ph type="title"/>
          </p:nvPr>
        </p:nvSpPr>
        <p:spPr/>
        <p:txBody>
          <a:body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021FC3E5-83D1-7C4F-9A5B-67D4E67B25F9}"/>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46803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22313" y="711202"/>
            <a:ext cx="1265894" cy="126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3200" b="0" i="0" cap="none">
                <a:solidFill>
                  <a:srgbClr val="0000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1"/>
          </p:nvPr>
        </p:nvSpPr>
        <p:spPr/>
        <p:txBody>
          <a:bodyPr/>
          <a:lstStyle/>
          <a:p>
            <a:pPr>
              <a:defRPr/>
            </a:pPr>
            <a:fld id="{59F70707-15F4-704E-A6B5-E0B9F7A92E0F}" type="slidenum">
              <a:rPr lang="uk-UA" smtClean="0"/>
              <a:pPr>
                <a:defRPr/>
              </a:pPr>
              <a:t>‹#›</a:t>
            </a:fld>
            <a:endParaRPr lang="uk-UA"/>
          </a:p>
        </p:txBody>
      </p:sp>
      <p:sp>
        <p:nvSpPr>
          <p:cNvPr id="9" name="Rectangle 8"/>
          <p:cNvSpPr/>
          <p:nvPr userDrawn="1"/>
        </p:nvSpPr>
        <p:spPr>
          <a:xfrm>
            <a:off x="8359968" y="4353730"/>
            <a:ext cx="648696" cy="6532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ooter Placeholder 3">
            <a:extLst>
              <a:ext uri="{FF2B5EF4-FFF2-40B4-BE49-F238E27FC236}">
                <a16:creationId xmlns:a16="http://schemas.microsoft.com/office/drawing/2014/main" id="{8BD0A228-B9AF-2A48-9DB1-5F7784DC1874}"/>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3056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eader and Blank">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9F70707-15F4-704E-A6B5-E0B9F7A92E0F}" type="slidenum">
              <a:rPr lang="uk-UA" smtClean="0"/>
              <a:pPr>
                <a:defRPr/>
              </a:pPr>
              <a:t>‹#›</a:t>
            </a:fld>
            <a:endParaRPr lang="uk-UA" dirty="0"/>
          </a:p>
        </p:txBody>
      </p:sp>
      <p:sp>
        <p:nvSpPr>
          <p:cNvPr id="3" name="Title 2">
            <a:extLst>
              <a:ext uri="{FF2B5EF4-FFF2-40B4-BE49-F238E27FC236}">
                <a16:creationId xmlns:a16="http://schemas.microsoft.com/office/drawing/2014/main" id="{50FDEC84-BCBE-1D4A-BEA8-960F1AD83BA3}"/>
              </a:ext>
            </a:extLst>
          </p:cNvPr>
          <p:cNvSpPr>
            <a:spLocks noGrp="1"/>
          </p:cNvSpPr>
          <p:nvPr>
            <p:ph type="title"/>
          </p:nvPr>
        </p:nvSpPr>
        <p:spPr/>
        <p:txBody>
          <a:bodyPr/>
          <a:lstStyle/>
          <a:p>
            <a:r>
              <a:rPr lang="en-US"/>
              <a:t>Click to edit Master title style</a:t>
            </a:r>
            <a:endParaRPr lang="en-US" dirty="0"/>
          </a:p>
        </p:txBody>
      </p:sp>
      <p:sp>
        <p:nvSpPr>
          <p:cNvPr id="8" name="Footer Placeholder 3">
            <a:extLst>
              <a:ext uri="{FF2B5EF4-FFF2-40B4-BE49-F238E27FC236}">
                <a16:creationId xmlns:a16="http://schemas.microsoft.com/office/drawing/2014/main" id="{FCCD4656-A7E8-2E45-AACE-75C88B07A84E}"/>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37520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139" y="1508715"/>
            <a:ext cx="1904335" cy="1904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Placeholder 11"/>
          <p:cNvSpPr>
            <a:spLocks noGrp="1"/>
          </p:cNvSpPr>
          <p:nvPr>
            <p:ph type="body" sz="quarter" idx="13"/>
          </p:nvPr>
        </p:nvSpPr>
        <p:spPr>
          <a:xfrm>
            <a:off x="3604379" y="2962939"/>
            <a:ext cx="4572000" cy="886047"/>
          </a:xfrm>
        </p:spPr>
        <p:txBody>
          <a:bodyPr anchor="t">
            <a:noAutofit/>
          </a:bodyPr>
          <a:lstStyle>
            <a:lvl1pPr marL="0" indent="0">
              <a:buFont typeface="Arial"/>
              <a:buNone/>
              <a:defRPr sz="2000" b="0" i="0" spc="0">
                <a:solidFill>
                  <a:schemeClr val="tx2"/>
                </a:solidFill>
                <a:latin typeface="+mn-lt"/>
              </a:defRPr>
            </a:lvl1pPr>
            <a:lvl2pPr marL="457178" indent="0">
              <a:buNone/>
              <a:defRPr sz="2000">
                <a:solidFill>
                  <a:schemeClr val="bg1"/>
                </a:solidFill>
                <a:latin typeface="+mn-lt"/>
              </a:defRPr>
            </a:lvl2pPr>
            <a:lvl3pPr marL="914355" indent="0">
              <a:buNone/>
              <a:defRPr sz="2000">
                <a:solidFill>
                  <a:schemeClr val="bg1"/>
                </a:solidFill>
                <a:latin typeface="+mn-lt"/>
              </a:defRPr>
            </a:lvl3pPr>
            <a:lvl4pPr marL="1371532" indent="0">
              <a:buNone/>
              <a:defRPr sz="2000">
                <a:solidFill>
                  <a:schemeClr val="bg1"/>
                </a:solidFill>
                <a:latin typeface="+mn-lt"/>
              </a:defRPr>
            </a:lvl4pPr>
            <a:lvl5pPr marL="1828709" indent="0">
              <a:buNone/>
              <a:defRPr sz="2000">
                <a:solidFill>
                  <a:schemeClr val="bg1"/>
                </a:solidFill>
                <a:latin typeface="+mn-lt"/>
              </a:defRPr>
            </a:lvl5pPr>
          </a:lstStyle>
          <a:p>
            <a:pPr lvl="0"/>
            <a:r>
              <a:rPr lang="en-US"/>
              <a:t>Edit Master text styles</a:t>
            </a:r>
          </a:p>
        </p:txBody>
      </p:sp>
      <p:sp>
        <p:nvSpPr>
          <p:cNvPr id="2" name="Title 1"/>
          <p:cNvSpPr>
            <a:spLocks noGrp="1"/>
          </p:cNvSpPr>
          <p:nvPr>
            <p:ph type="title"/>
          </p:nvPr>
        </p:nvSpPr>
        <p:spPr>
          <a:xfrm>
            <a:off x="3604379" y="1091609"/>
            <a:ext cx="4572000" cy="1779181"/>
          </a:xfrm>
        </p:spPr>
        <p:txBody>
          <a:bodyPr anchor="b">
            <a:normAutofit/>
          </a:bodyPr>
          <a:lstStyle>
            <a:lvl1pPr marL="6350" indent="0">
              <a:tabLst/>
              <a:defRPr sz="3600"/>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FE0B2D47-7B5A-3143-A7DF-72938F9A456F}"/>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
        <p:nvSpPr>
          <p:cNvPr id="6" name="Slide Number Placeholder 3">
            <a:extLst>
              <a:ext uri="{FF2B5EF4-FFF2-40B4-BE49-F238E27FC236}">
                <a16:creationId xmlns:a16="http://schemas.microsoft.com/office/drawing/2014/main" id="{19FF2EC2-35E5-DB41-98A3-B2BC8CFF0E7C}"/>
              </a:ext>
            </a:extLst>
          </p:cNvPr>
          <p:cNvSpPr>
            <a:spLocks noGrp="1"/>
          </p:cNvSpPr>
          <p:nvPr>
            <p:ph type="sldNum" sz="quarter" idx="14"/>
          </p:nvPr>
        </p:nvSpPr>
        <p:spPr>
          <a:xfrm>
            <a:off x="143760" y="4794145"/>
            <a:ext cx="246099" cy="219288"/>
          </a:xfrm>
        </p:spPr>
        <p:txBody>
          <a:bodyPr/>
          <a:lstStyle/>
          <a:p>
            <a:pPr>
              <a:defRPr/>
            </a:pPr>
            <a:fld id="{59F70707-15F4-704E-A6B5-E0B9F7A92E0F}" type="slidenum">
              <a:rPr lang="uk-UA" smtClean="0"/>
              <a:pPr>
                <a:defRPr/>
              </a:pPr>
              <a:t>‹#›</a:t>
            </a:fld>
            <a:endParaRPr lang="uk-UA"/>
          </a:p>
        </p:txBody>
      </p:sp>
    </p:spTree>
    <p:extLst>
      <p:ext uri="{BB962C8B-B14F-4D97-AF65-F5344CB8AC3E}">
        <p14:creationId xmlns:p14="http://schemas.microsoft.com/office/powerpoint/2010/main" val="19261921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22314" y="711202"/>
            <a:ext cx="1265894" cy="126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idx="1"/>
          </p:nvPr>
        </p:nvSpPr>
        <p:spPr>
          <a:xfrm>
            <a:off x="722313" y="2180035"/>
            <a:ext cx="7772400" cy="1125140"/>
          </a:xfrm>
        </p:spPr>
        <p:txBody>
          <a:bodyPr anchor="b"/>
          <a:lstStyle>
            <a:lvl1pPr marL="0" indent="0">
              <a:buNone/>
              <a:defRPr sz="2000" b="0" i="0" cap="none">
                <a:solidFill>
                  <a:schemeClr val="tx2"/>
                </a:solidFill>
                <a:latin typeface="+mn-lt"/>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Edit Master text styles</a:t>
            </a:r>
          </a:p>
        </p:txBody>
      </p:sp>
      <p:sp>
        <p:nvSpPr>
          <p:cNvPr id="7" name="Title 6"/>
          <p:cNvSpPr>
            <a:spLocks noGrp="1"/>
          </p:cNvSpPr>
          <p:nvPr>
            <p:ph type="title"/>
          </p:nvPr>
        </p:nvSpPr>
        <p:spPr>
          <a:xfrm>
            <a:off x="722314" y="3298087"/>
            <a:ext cx="7772400" cy="993775"/>
          </a:xfrm>
        </p:spPr>
        <p:txBody>
          <a:bodyPr anchor="t">
            <a:normAutofit/>
          </a:bodyPr>
          <a:lstStyle>
            <a:lvl1pPr marL="6350" indent="0">
              <a:tabLst/>
              <a:defRPr sz="3600"/>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46D7ED2-0715-EB49-B476-5EDABADDBD44}"/>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
        <p:nvSpPr>
          <p:cNvPr id="6" name="Slide Number Placeholder 3">
            <a:extLst>
              <a:ext uri="{FF2B5EF4-FFF2-40B4-BE49-F238E27FC236}">
                <a16:creationId xmlns:a16="http://schemas.microsoft.com/office/drawing/2014/main" id="{3776497E-402F-5A40-8EC0-52FDE52DA98C}"/>
              </a:ext>
            </a:extLst>
          </p:cNvPr>
          <p:cNvSpPr>
            <a:spLocks noGrp="1"/>
          </p:cNvSpPr>
          <p:nvPr>
            <p:ph type="sldNum" sz="quarter" idx="14"/>
          </p:nvPr>
        </p:nvSpPr>
        <p:spPr>
          <a:xfrm>
            <a:off x="143760" y="4794145"/>
            <a:ext cx="246099" cy="219288"/>
          </a:xfrm>
        </p:spPr>
        <p:txBody>
          <a:bodyPr/>
          <a:lstStyle/>
          <a:p>
            <a:pPr>
              <a:defRPr/>
            </a:pPr>
            <a:fld id="{59F70707-15F4-704E-A6B5-E0B9F7A92E0F}" type="slidenum">
              <a:rPr lang="uk-UA" smtClean="0"/>
              <a:pPr>
                <a:defRPr/>
              </a:pPr>
              <a:t>‹#›</a:t>
            </a:fld>
            <a:endParaRPr lang="uk-UA"/>
          </a:p>
        </p:txBody>
      </p:sp>
    </p:spTree>
    <p:extLst>
      <p:ext uri="{BB962C8B-B14F-4D97-AF65-F5344CB8AC3E}">
        <p14:creationId xmlns:p14="http://schemas.microsoft.com/office/powerpoint/2010/main" val="35601854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59F70707-15F4-704E-A6B5-E0B9F7A92E0F}" type="slidenum">
              <a:rPr lang="uk-UA" smtClean="0"/>
              <a:pPr>
                <a:defRPr/>
              </a:pPr>
              <a:t>‹#›</a:t>
            </a:fld>
            <a:endParaRPr lang="uk-UA"/>
          </a:p>
        </p:txBody>
      </p:sp>
      <p:sp>
        <p:nvSpPr>
          <p:cNvPr id="7" name="Title 6"/>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6"/>
          </p:nvPr>
        </p:nvSpPr>
        <p:spPr>
          <a:xfrm>
            <a:off x="0" y="985284"/>
            <a:ext cx="8959850" cy="338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a:extLst>
              <a:ext uri="{FF2B5EF4-FFF2-40B4-BE49-F238E27FC236}">
                <a16:creationId xmlns:a16="http://schemas.microsoft.com/office/drawing/2014/main" id="{E65FAD90-FE4C-2847-B772-942CD9B22F13}"/>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7228792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mple bullet list">
    <p:spTree>
      <p:nvGrpSpPr>
        <p:cNvPr id="1" name=""/>
        <p:cNvGrpSpPr/>
        <p:nvPr/>
      </p:nvGrpSpPr>
      <p:grpSpPr>
        <a:xfrm>
          <a:off x="0" y="0"/>
          <a:ext cx="0" cy="0"/>
          <a:chOff x="0" y="0"/>
          <a:chExt cx="0" cy="0"/>
        </a:xfrm>
      </p:grpSpPr>
      <p:sp>
        <p:nvSpPr>
          <p:cNvPr id="5" name="Slide Number Placeholder 4"/>
          <p:cNvSpPr>
            <a:spLocks noGrp="1"/>
          </p:cNvSpPr>
          <p:nvPr>
            <p:ph type="sldNum" sz="quarter" idx="18"/>
          </p:nvPr>
        </p:nvSpPr>
        <p:spPr/>
        <p:txBody>
          <a:bodyPr/>
          <a:lstStyle/>
          <a:p>
            <a:pPr>
              <a:defRPr/>
            </a:pPr>
            <a:fld id="{59F70707-15F4-704E-A6B5-E0B9F7A92E0F}" type="slidenum">
              <a:rPr lang="uk-UA" smtClean="0"/>
              <a:pPr>
                <a:defRPr/>
              </a:pPr>
              <a:t>‹#›</a:t>
            </a:fld>
            <a:endParaRPr lang="uk-UA"/>
          </a:p>
        </p:txBody>
      </p:sp>
      <p:sp>
        <p:nvSpPr>
          <p:cNvPr id="7" name="Title 6"/>
          <p:cNvSpPr>
            <a:spLocks noGrp="1"/>
          </p:cNvSpPr>
          <p:nvPr>
            <p:ph type="title"/>
          </p:nvPr>
        </p:nvSpPr>
        <p:spPr/>
        <p:txBody>
          <a:bodyPr/>
          <a:lstStyle/>
          <a:p>
            <a:r>
              <a:rPr lang="en-US"/>
              <a:t>Click to edit Master title style</a:t>
            </a:r>
          </a:p>
        </p:txBody>
      </p:sp>
      <p:sp>
        <p:nvSpPr>
          <p:cNvPr id="11" name="Content Placeholder 6"/>
          <p:cNvSpPr>
            <a:spLocks noGrp="1"/>
          </p:cNvSpPr>
          <p:nvPr>
            <p:ph sz="quarter" idx="13"/>
          </p:nvPr>
        </p:nvSpPr>
        <p:spPr>
          <a:xfrm>
            <a:off x="4586177" y="985284"/>
            <a:ext cx="4366437" cy="3381153"/>
          </a:xfrm>
        </p:spPr>
        <p:txBody>
          <a:bodyPr lIns="548613" tIns="0" rIns="548613" anchor="ctr">
            <a:noAutofit/>
          </a:bodyPr>
          <a:lstStyle>
            <a:lvl1pPr marL="0" indent="0" algn="ctr" defTabSz="457178" rtl="0" eaLnBrk="1" latinLnBrk="0" hangingPunct="1">
              <a:spcBef>
                <a:spcPct val="0"/>
              </a:spcBef>
              <a:buFontTx/>
              <a:buNone/>
              <a:defRPr lang="en-US" sz="2000" b="0" i="0" kern="1200" cap="none" spc="0" dirty="0" smtClean="0">
                <a:solidFill>
                  <a:schemeClr val="tx1"/>
                </a:solidFill>
                <a:latin typeface="+mn-lt"/>
                <a:ea typeface="+mj-ea"/>
                <a:cs typeface="+mj-cs"/>
              </a:defRPr>
            </a:lvl1pPr>
            <a:lvl2pPr marL="0" indent="0" algn="l" defTabSz="457178" rtl="0" eaLnBrk="1" latinLnBrk="0" hangingPunct="1">
              <a:spcBef>
                <a:spcPct val="0"/>
              </a:spcBef>
              <a:buFontTx/>
              <a:buNone/>
              <a:defRPr lang="en-US" sz="2800" kern="1200" cap="none" dirty="0" smtClean="0">
                <a:solidFill>
                  <a:srgbClr val="434343"/>
                </a:solidFill>
                <a:latin typeface="+mn-lt"/>
                <a:ea typeface="+mj-ea"/>
                <a:cs typeface="+mj-cs"/>
              </a:defRPr>
            </a:lvl2pPr>
            <a:lvl3pPr marL="0" indent="0" algn="l" defTabSz="457178" rtl="0" eaLnBrk="1" latinLnBrk="0" hangingPunct="1">
              <a:spcBef>
                <a:spcPct val="0"/>
              </a:spcBef>
              <a:buFontTx/>
              <a:buNone/>
              <a:defRPr lang="en-US" sz="2800" kern="1200" cap="none" dirty="0" smtClean="0">
                <a:solidFill>
                  <a:srgbClr val="434343"/>
                </a:solidFill>
                <a:latin typeface="+mn-lt"/>
                <a:ea typeface="+mj-ea"/>
                <a:cs typeface="+mj-cs"/>
              </a:defRPr>
            </a:lvl3pPr>
            <a:lvl4pPr marL="0" indent="0" algn="l" defTabSz="457178" rtl="0" eaLnBrk="1" latinLnBrk="0" hangingPunct="1">
              <a:spcBef>
                <a:spcPct val="0"/>
              </a:spcBef>
              <a:buFontTx/>
              <a:buNone/>
              <a:defRPr lang="en-US" sz="2800" kern="1200" cap="none" dirty="0" smtClean="0">
                <a:solidFill>
                  <a:srgbClr val="434343"/>
                </a:solidFill>
                <a:latin typeface="+mn-lt"/>
                <a:ea typeface="+mj-ea"/>
                <a:cs typeface="+mj-cs"/>
              </a:defRPr>
            </a:lvl4pPr>
            <a:lvl5pPr marL="0" indent="0" algn="l" defTabSz="457178" rtl="0" eaLnBrk="1" latinLnBrk="0" hangingPunct="1">
              <a:spcBef>
                <a:spcPct val="0"/>
              </a:spcBef>
              <a:buFontTx/>
              <a:buNone/>
              <a:defRPr lang="en-US" sz="2800" kern="1200" cap="none" dirty="0">
                <a:solidFill>
                  <a:srgbClr val="434343"/>
                </a:solidFill>
                <a:latin typeface="+mn-lt"/>
                <a:ea typeface="+mj-ea"/>
                <a:cs typeface="+mj-cs"/>
              </a:defRPr>
            </a:lvl5pPr>
          </a:lstStyle>
          <a:p>
            <a:pPr lvl="0"/>
            <a:r>
              <a:rPr lang="en-US"/>
              <a:t>Edit Master text styles</a:t>
            </a:r>
          </a:p>
        </p:txBody>
      </p:sp>
      <p:sp>
        <p:nvSpPr>
          <p:cNvPr id="14" name="Text Placeholder 9"/>
          <p:cNvSpPr>
            <a:spLocks noGrp="1"/>
          </p:cNvSpPr>
          <p:nvPr>
            <p:ph type="body" sz="quarter" idx="16"/>
          </p:nvPr>
        </p:nvSpPr>
        <p:spPr>
          <a:xfrm>
            <a:off x="0" y="985284"/>
            <a:ext cx="4451498" cy="338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3">
            <a:extLst>
              <a:ext uri="{FF2B5EF4-FFF2-40B4-BE49-F238E27FC236}">
                <a16:creationId xmlns:a16="http://schemas.microsoft.com/office/drawing/2014/main" id="{4AF5C7A1-7B64-B64E-B99C-0A7991F20093}"/>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21938751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two list">
    <p:spTree>
      <p:nvGrpSpPr>
        <p:cNvPr id="1" name=""/>
        <p:cNvGrpSpPr/>
        <p:nvPr/>
      </p:nvGrpSpPr>
      <p:grpSpPr>
        <a:xfrm>
          <a:off x="0" y="0"/>
          <a:ext cx="0" cy="0"/>
          <a:chOff x="0" y="0"/>
          <a:chExt cx="0" cy="0"/>
        </a:xfrm>
      </p:grpSpPr>
      <p:sp>
        <p:nvSpPr>
          <p:cNvPr id="5" name="Slide Number Placeholder 4"/>
          <p:cNvSpPr>
            <a:spLocks noGrp="1"/>
          </p:cNvSpPr>
          <p:nvPr>
            <p:ph type="sldNum" sz="quarter" idx="19"/>
          </p:nvPr>
        </p:nvSpPr>
        <p:spPr/>
        <p:txBody>
          <a:bodyPr/>
          <a:lstStyle/>
          <a:p>
            <a:pPr>
              <a:defRPr/>
            </a:pPr>
            <a:fld id="{59F70707-15F4-704E-A6B5-E0B9F7A92E0F}" type="slidenum">
              <a:rPr lang="uk-UA" smtClean="0"/>
              <a:pPr>
                <a:defRPr/>
              </a:pPr>
              <a:t>‹#›</a:t>
            </a:fld>
            <a:endParaRPr lang="uk-UA"/>
          </a:p>
        </p:txBody>
      </p:sp>
      <p:sp>
        <p:nvSpPr>
          <p:cNvPr id="4" name="Title 3"/>
          <p:cNvSpPr>
            <a:spLocks noGrp="1"/>
          </p:cNvSpPr>
          <p:nvPr>
            <p:ph type="title"/>
          </p:nvPr>
        </p:nvSpPr>
        <p:spPr/>
        <p:txBody>
          <a:bodyPr/>
          <a:lstStyle/>
          <a:p>
            <a:r>
              <a:rPr lang="en-US"/>
              <a:t>Click to edit Master title style</a:t>
            </a:r>
          </a:p>
        </p:txBody>
      </p:sp>
      <p:sp>
        <p:nvSpPr>
          <p:cNvPr id="14" name="Text Placeholder 9"/>
          <p:cNvSpPr>
            <a:spLocks noGrp="1"/>
          </p:cNvSpPr>
          <p:nvPr>
            <p:ph type="body" sz="quarter" idx="16"/>
          </p:nvPr>
        </p:nvSpPr>
        <p:spPr>
          <a:xfrm>
            <a:off x="0" y="985284"/>
            <a:ext cx="4451498" cy="338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p:cNvSpPr>
            <a:spLocks noGrp="1"/>
          </p:cNvSpPr>
          <p:nvPr>
            <p:ph type="body" sz="quarter" idx="21"/>
          </p:nvPr>
        </p:nvSpPr>
        <p:spPr>
          <a:xfrm>
            <a:off x="4451498" y="985284"/>
            <a:ext cx="4451498" cy="338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3">
            <a:extLst>
              <a:ext uri="{FF2B5EF4-FFF2-40B4-BE49-F238E27FC236}">
                <a16:creationId xmlns:a16="http://schemas.microsoft.com/office/drawing/2014/main" id="{C6299694-58F2-BA41-A73A-B39ABE2227D2}"/>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34177759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with subtitle">
    <p:spTree>
      <p:nvGrpSpPr>
        <p:cNvPr id="1" name=""/>
        <p:cNvGrpSpPr/>
        <p:nvPr/>
      </p:nvGrpSpPr>
      <p:grpSpPr>
        <a:xfrm>
          <a:off x="0" y="0"/>
          <a:ext cx="0" cy="0"/>
          <a:chOff x="0" y="0"/>
          <a:chExt cx="0" cy="0"/>
        </a:xfrm>
      </p:grpSpPr>
      <p:cxnSp>
        <p:nvCxnSpPr>
          <p:cNvPr id="6" name="Straight Connector 5"/>
          <p:cNvCxnSpPr/>
          <p:nvPr userDrawn="1"/>
        </p:nvCxnSpPr>
        <p:spPr>
          <a:xfrm>
            <a:off x="389858" y="1710291"/>
            <a:ext cx="2322576" cy="0"/>
          </a:xfrm>
          <a:prstGeom prst="line">
            <a:avLst/>
          </a:prstGeom>
          <a:ln w="12700" cmpd="sng">
            <a:solidFill>
              <a:schemeClr val="accent5"/>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3325652" y="1710291"/>
            <a:ext cx="2322576" cy="0"/>
          </a:xfrm>
          <a:prstGeom prst="line">
            <a:avLst/>
          </a:prstGeom>
          <a:ln w="12700" cmpd="sng">
            <a:solidFill>
              <a:schemeClr val="accent5"/>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6268974" y="1707439"/>
            <a:ext cx="2322576" cy="5704"/>
          </a:xfrm>
          <a:prstGeom prst="line">
            <a:avLst/>
          </a:prstGeom>
          <a:ln w="12700" cmpd="sng">
            <a:solidFill>
              <a:schemeClr val="accent5"/>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23"/>
          </p:nvPr>
        </p:nvSpPr>
        <p:spPr/>
        <p:txBody>
          <a:bodyPr/>
          <a:lstStyle/>
          <a:p>
            <a:pPr>
              <a:defRPr/>
            </a:pPr>
            <a:fld id="{59F70707-15F4-704E-A6B5-E0B9F7A92E0F}" type="slidenum">
              <a:rPr lang="uk-UA" smtClean="0"/>
              <a:pPr>
                <a:defRPr/>
              </a:pPr>
              <a:t>‹#›</a:t>
            </a:fld>
            <a:endParaRPr lang="uk-UA"/>
          </a:p>
        </p:txBody>
      </p:sp>
      <p:sp>
        <p:nvSpPr>
          <p:cNvPr id="19" name="Text Placeholder 13"/>
          <p:cNvSpPr>
            <a:spLocks noGrp="1"/>
          </p:cNvSpPr>
          <p:nvPr>
            <p:ph type="body" sz="quarter" idx="26"/>
          </p:nvPr>
        </p:nvSpPr>
        <p:spPr>
          <a:xfrm>
            <a:off x="3202603" y="1254116"/>
            <a:ext cx="2445625" cy="354086"/>
          </a:xfrm>
        </p:spPr>
        <p:txBody>
          <a:bodyPr>
            <a:noAutofit/>
          </a:bodyPr>
          <a:lstStyle>
            <a:lvl1pPr marL="6350" indent="0">
              <a:buNone/>
              <a:tabLst/>
              <a:defRPr sz="1800" b="0" i="0" baseline="0">
                <a:latin typeface="Gotham Medium" charset="0"/>
                <a:ea typeface="Gotham Medium" charset="0"/>
                <a:cs typeface="Gotham Medium" charset="0"/>
              </a:defRPr>
            </a:lvl1pPr>
            <a:lvl2pPr marL="768350" indent="0">
              <a:buNone/>
              <a:defRPr sz="1600"/>
            </a:lvl2pPr>
            <a:lvl3pPr marL="1120775" indent="0">
              <a:buNone/>
              <a:defRPr sz="1400"/>
            </a:lvl3pPr>
            <a:lvl4pPr marL="1371532" indent="0">
              <a:buNone/>
              <a:defRPr sz="1200"/>
            </a:lvl4pPr>
            <a:lvl5pPr marL="1828709" indent="0">
              <a:buNone/>
              <a:defRPr sz="1200"/>
            </a:lvl5pPr>
          </a:lstStyle>
          <a:p>
            <a:pPr lvl="0"/>
            <a:r>
              <a:rPr lang="en-US"/>
              <a:t>Edit Master text styles</a:t>
            </a:r>
          </a:p>
        </p:txBody>
      </p:sp>
      <p:sp>
        <p:nvSpPr>
          <p:cNvPr id="20" name="Text Placeholder 13"/>
          <p:cNvSpPr>
            <a:spLocks noGrp="1"/>
          </p:cNvSpPr>
          <p:nvPr>
            <p:ph type="body" sz="quarter" idx="27"/>
          </p:nvPr>
        </p:nvSpPr>
        <p:spPr>
          <a:xfrm>
            <a:off x="6145925" y="1254116"/>
            <a:ext cx="2445625" cy="354086"/>
          </a:xfrm>
        </p:spPr>
        <p:txBody>
          <a:bodyPr>
            <a:noAutofit/>
          </a:bodyPr>
          <a:lstStyle>
            <a:lvl1pPr marL="6350" indent="0">
              <a:buNone/>
              <a:tabLst/>
              <a:defRPr sz="1800" b="0" i="0" baseline="0">
                <a:latin typeface="Gotham Medium" charset="0"/>
                <a:ea typeface="Gotham Medium" charset="0"/>
                <a:cs typeface="Gotham Medium" charset="0"/>
              </a:defRPr>
            </a:lvl1pPr>
            <a:lvl2pPr marL="768350" indent="0">
              <a:buNone/>
              <a:defRPr sz="1600"/>
            </a:lvl2pPr>
            <a:lvl3pPr marL="1120775" indent="0">
              <a:buNone/>
              <a:defRPr sz="1400"/>
            </a:lvl3pPr>
            <a:lvl4pPr marL="1371532" indent="0">
              <a:buNone/>
              <a:defRPr sz="1200"/>
            </a:lvl4pPr>
            <a:lvl5pPr marL="1828709" indent="0">
              <a:buNone/>
              <a:defRPr sz="1200"/>
            </a:lvl5pPr>
          </a:lstStyle>
          <a:p>
            <a:pPr lvl="0"/>
            <a:r>
              <a:rPr lang="en-US"/>
              <a:t>Edit Master text styles</a:t>
            </a:r>
          </a:p>
        </p:txBody>
      </p:sp>
      <p:sp>
        <p:nvSpPr>
          <p:cNvPr id="21" name="Title 20"/>
          <p:cNvSpPr>
            <a:spLocks noGrp="1"/>
          </p:cNvSpPr>
          <p:nvPr>
            <p:ph type="title"/>
          </p:nvPr>
        </p:nvSpPr>
        <p:spPr/>
        <p:txBody>
          <a:bodyPr/>
          <a:lstStyle/>
          <a:p>
            <a:r>
              <a:rPr lang="en-US"/>
              <a:t>Click to edit Master title style</a:t>
            </a:r>
          </a:p>
        </p:txBody>
      </p:sp>
      <p:sp>
        <p:nvSpPr>
          <p:cNvPr id="23" name="Content Placeholder 22"/>
          <p:cNvSpPr>
            <a:spLocks noGrp="1"/>
          </p:cNvSpPr>
          <p:nvPr>
            <p:ph sz="quarter" idx="28"/>
          </p:nvPr>
        </p:nvSpPr>
        <p:spPr>
          <a:xfrm>
            <a:off x="266809" y="1906588"/>
            <a:ext cx="2446229" cy="2090737"/>
          </a:xfrm>
        </p:spPr>
        <p:txBody>
          <a:bodyPr>
            <a:noAutofit/>
          </a:bodyPr>
          <a:lstStyle>
            <a:lvl1pPr marL="6350" indent="0">
              <a:buNone/>
              <a:tabLst/>
              <a:defRPr sz="1800"/>
            </a:lvl1pPr>
            <a:lvl2pPr marL="6350" indent="0">
              <a:buNone/>
              <a:tabLst/>
              <a:defRPr sz="1600"/>
            </a:lvl2pPr>
            <a:lvl3pPr marL="6350" indent="0">
              <a:buNone/>
              <a:tabLst/>
              <a:defRPr sz="1400"/>
            </a:lvl3pPr>
            <a:lvl4pPr marL="6350" indent="0">
              <a:buNone/>
              <a:tabLst/>
              <a:defRPr sz="1200"/>
            </a:lvl4pPr>
            <a:lvl5pPr marL="6350" indent="0">
              <a:buNone/>
              <a:tabLs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2"/>
          <p:cNvSpPr>
            <a:spLocks noGrp="1"/>
          </p:cNvSpPr>
          <p:nvPr>
            <p:ph sz="quarter" idx="29"/>
          </p:nvPr>
        </p:nvSpPr>
        <p:spPr>
          <a:xfrm>
            <a:off x="3202603" y="1906588"/>
            <a:ext cx="2446229" cy="2090737"/>
          </a:xfrm>
        </p:spPr>
        <p:txBody>
          <a:bodyPr>
            <a:noAutofit/>
          </a:bodyPr>
          <a:lstStyle>
            <a:lvl1pPr marL="6350" indent="0">
              <a:buNone/>
              <a:tabLst/>
              <a:defRPr sz="1800"/>
            </a:lvl1pPr>
            <a:lvl2pPr marL="6350" indent="0">
              <a:buNone/>
              <a:tabLst/>
              <a:defRPr sz="1600"/>
            </a:lvl2pPr>
            <a:lvl3pPr marL="6350" indent="0">
              <a:buNone/>
              <a:tabLst/>
              <a:defRPr sz="1400"/>
            </a:lvl3pPr>
            <a:lvl4pPr marL="6350" indent="0">
              <a:buNone/>
              <a:tabLst/>
              <a:defRPr sz="1200"/>
            </a:lvl4pPr>
            <a:lvl5pPr marL="6350" indent="0">
              <a:buNone/>
              <a:tabLs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22"/>
          <p:cNvSpPr>
            <a:spLocks noGrp="1"/>
          </p:cNvSpPr>
          <p:nvPr>
            <p:ph sz="quarter" idx="30"/>
          </p:nvPr>
        </p:nvSpPr>
        <p:spPr>
          <a:xfrm>
            <a:off x="6143980" y="1906588"/>
            <a:ext cx="2446229" cy="2090737"/>
          </a:xfrm>
        </p:spPr>
        <p:txBody>
          <a:bodyPr>
            <a:noAutofit/>
          </a:bodyPr>
          <a:lstStyle>
            <a:lvl1pPr marL="6350" indent="0">
              <a:buNone/>
              <a:tabLst/>
              <a:defRPr sz="1800"/>
            </a:lvl1pPr>
            <a:lvl2pPr marL="6350" indent="0">
              <a:buNone/>
              <a:tabLst/>
              <a:defRPr sz="1600"/>
            </a:lvl2pPr>
            <a:lvl3pPr marL="6350" indent="0">
              <a:buNone/>
              <a:tabLst/>
              <a:defRPr sz="1400"/>
            </a:lvl3pPr>
            <a:lvl4pPr marL="6350" indent="0">
              <a:buNone/>
              <a:tabLst/>
              <a:defRPr sz="1200"/>
            </a:lvl4pPr>
            <a:lvl5pPr marL="6350" indent="0">
              <a:buNone/>
              <a:tabLs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3"/>
          <p:cNvSpPr>
            <a:spLocks noGrp="1"/>
          </p:cNvSpPr>
          <p:nvPr>
            <p:ph type="body" sz="quarter" idx="31"/>
          </p:nvPr>
        </p:nvSpPr>
        <p:spPr>
          <a:xfrm>
            <a:off x="266809" y="1254116"/>
            <a:ext cx="2445625" cy="354086"/>
          </a:xfrm>
        </p:spPr>
        <p:txBody>
          <a:bodyPr>
            <a:noAutofit/>
          </a:bodyPr>
          <a:lstStyle>
            <a:lvl1pPr marL="6350" indent="0">
              <a:buNone/>
              <a:tabLst/>
              <a:defRPr sz="1800" b="0" i="0" baseline="0">
                <a:latin typeface="Gotham Medium" charset="0"/>
                <a:ea typeface="Gotham Medium" charset="0"/>
                <a:cs typeface="Gotham Medium" charset="0"/>
              </a:defRPr>
            </a:lvl1pPr>
            <a:lvl2pPr marL="768350" indent="0">
              <a:buNone/>
              <a:defRPr sz="1600"/>
            </a:lvl2pPr>
            <a:lvl3pPr marL="1120775" indent="0">
              <a:buNone/>
              <a:defRPr sz="1400"/>
            </a:lvl3pPr>
            <a:lvl4pPr marL="1371532" indent="0">
              <a:buNone/>
              <a:defRPr sz="1200"/>
            </a:lvl4pPr>
            <a:lvl5pPr marL="1828709" indent="0">
              <a:buNone/>
              <a:defRPr sz="1200"/>
            </a:lvl5pPr>
          </a:lstStyle>
          <a:p>
            <a:pPr lvl="0"/>
            <a:r>
              <a:rPr lang="en-US"/>
              <a:t>Edit Master text styles</a:t>
            </a:r>
          </a:p>
        </p:txBody>
      </p:sp>
      <p:sp>
        <p:nvSpPr>
          <p:cNvPr id="16" name="Footer Placeholder 3">
            <a:extLst>
              <a:ext uri="{FF2B5EF4-FFF2-40B4-BE49-F238E27FC236}">
                <a16:creationId xmlns:a16="http://schemas.microsoft.com/office/drawing/2014/main" id="{38A07CFF-E4E3-1242-AB6B-2F92030A463D}"/>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434957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with subtitle and visual">
    <p:spTree>
      <p:nvGrpSpPr>
        <p:cNvPr id="1" name=""/>
        <p:cNvGrpSpPr/>
        <p:nvPr/>
      </p:nvGrpSpPr>
      <p:grpSpPr>
        <a:xfrm>
          <a:off x="0" y="0"/>
          <a:ext cx="0" cy="0"/>
          <a:chOff x="0" y="0"/>
          <a:chExt cx="0" cy="0"/>
        </a:xfrm>
      </p:grpSpPr>
      <p:sp>
        <p:nvSpPr>
          <p:cNvPr id="13" name="Picture Placeholder 12"/>
          <p:cNvSpPr>
            <a:spLocks noGrp="1"/>
          </p:cNvSpPr>
          <p:nvPr>
            <p:ph type="pic" sz="quarter" idx="19"/>
          </p:nvPr>
        </p:nvSpPr>
        <p:spPr>
          <a:xfrm>
            <a:off x="4568827" y="1252396"/>
            <a:ext cx="4022725" cy="2738520"/>
          </a:xfrm>
        </p:spPr>
        <p:txBody>
          <a:bodyPr anchor="ctr">
            <a:normAutofit/>
          </a:bodyPr>
          <a:lstStyle>
            <a:lvl1pPr marL="0" indent="0" algn="ctr">
              <a:buNone/>
              <a:defRPr sz="1600">
                <a:solidFill>
                  <a:schemeClr val="tx1"/>
                </a:solidFill>
              </a:defRPr>
            </a:lvl1pPr>
          </a:lstStyle>
          <a:p>
            <a:r>
              <a:rPr lang="en-US"/>
              <a:t>Click icon to add picture</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cxnSp>
        <p:nvCxnSpPr>
          <p:cNvPr id="12" name="Straight Connector 11"/>
          <p:cNvCxnSpPr/>
          <p:nvPr userDrawn="1"/>
        </p:nvCxnSpPr>
        <p:spPr>
          <a:xfrm>
            <a:off x="389858" y="1710291"/>
            <a:ext cx="3806458" cy="0"/>
          </a:xfrm>
          <a:prstGeom prst="line">
            <a:avLst/>
          </a:prstGeom>
          <a:ln w="12700" cmpd="sng">
            <a:solidFill>
              <a:schemeClr val="accent5"/>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14" name="Content Placeholder 22"/>
          <p:cNvSpPr>
            <a:spLocks noGrp="1"/>
          </p:cNvSpPr>
          <p:nvPr>
            <p:ph sz="quarter" idx="28"/>
          </p:nvPr>
        </p:nvSpPr>
        <p:spPr>
          <a:xfrm>
            <a:off x="266809" y="1906588"/>
            <a:ext cx="3929507" cy="2090737"/>
          </a:xfrm>
        </p:spPr>
        <p:txBody>
          <a:bodyPr>
            <a:noAutofit/>
          </a:bodyPr>
          <a:lstStyle>
            <a:lvl1pPr marL="6350" indent="0">
              <a:buNone/>
              <a:tabLst/>
              <a:defRPr sz="1800"/>
            </a:lvl1pPr>
            <a:lvl2pPr marL="6350" indent="0">
              <a:buNone/>
              <a:tabLst/>
              <a:defRPr sz="1600"/>
            </a:lvl2pPr>
            <a:lvl3pPr marL="6350" indent="0">
              <a:buNone/>
              <a:tabLst/>
              <a:defRPr sz="1400"/>
            </a:lvl3pPr>
            <a:lvl4pPr marL="6350" indent="0">
              <a:buNone/>
              <a:tabLst/>
              <a:defRPr sz="1200"/>
            </a:lvl4pPr>
            <a:lvl5pPr marL="6350" indent="0">
              <a:buNone/>
              <a:tabLs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31" hasCustomPrompt="1"/>
          </p:nvPr>
        </p:nvSpPr>
        <p:spPr>
          <a:xfrm>
            <a:off x="266809" y="913471"/>
            <a:ext cx="3929507" cy="694731"/>
          </a:xfrm>
        </p:spPr>
        <p:txBody>
          <a:bodyPr anchor="b">
            <a:noAutofit/>
          </a:bodyPr>
          <a:lstStyle>
            <a:lvl1pPr marL="6350" indent="0">
              <a:buNone/>
              <a:tabLst/>
              <a:defRPr sz="2000" b="1" i="0" baseline="0">
                <a:latin typeface="+mn-lt"/>
                <a:ea typeface="Gotham Medium" charset="0"/>
                <a:cs typeface="Gotham Medium" charset="0"/>
              </a:defRPr>
            </a:lvl1pPr>
            <a:lvl2pPr marL="768350" indent="0">
              <a:buNone/>
              <a:defRPr sz="1600"/>
            </a:lvl2pPr>
            <a:lvl3pPr marL="1120775" indent="0">
              <a:buNone/>
              <a:defRPr sz="1400"/>
            </a:lvl3pPr>
            <a:lvl4pPr marL="1371532" indent="0">
              <a:buNone/>
              <a:defRPr sz="1200"/>
            </a:lvl4pPr>
            <a:lvl5pPr marL="1828709" indent="0">
              <a:buNone/>
              <a:defRPr sz="1200"/>
            </a:lvl5pPr>
          </a:lstStyle>
          <a:p>
            <a:pPr lvl="0"/>
            <a:r>
              <a:rPr lang="en-US" baseline="0" dirty="0">
                <a:latin typeface="+mn-lt"/>
              </a:rPr>
              <a:t>Click to edit subtitle</a:t>
            </a:r>
            <a:endParaRPr lang="en-US" dirty="0"/>
          </a:p>
        </p:txBody>
      </p:sp>
      <p:sp>
        <p:nvSpPr>
          <p:cNvPr id="17" name="Slide Number Placeholder 16"/>
          <p:cNvSpPr>
            <a:spLocks noGrp="1"/>
          </p:cNvSpPr>
          <p:nvPr>
            <p:ph type="sldNum" sz="quarter" idx="33"/>
          </p:nvPr>
        </p:nvSpPr>
        <p:spPr/>
        <p:txBody>
          <a:bodyPr/>
          <a:lstStyle/>
          <a:p>
            <a:pPr>
              <a:defRPr/>
            </a:pPr>
            <a:fld id="{59F70707-15F4-704E-A6B5-E0B9F7A92E0F}" type="slidenum">
              <a:rPr lang="uk-UA" smtClean="0"/>
              <a:pPr>
                <a:defRPr/>
              </a:pPr>
              <a:t>‹#›</a:t>
            </a:fld>
            <a:endParaRPr lang="uk-UA" dirty="0"/>
          </a:p>
        </p:txBody>
      </p:sp>
      <p:sp>
        <p:nvSpPr>
          <p:cNvPr id="11" name="Footer Placeholder 3">
            <a:extLst>
              <a:ext uri="{FF2B5EF4-FFF2-40B4-BE49-F238E27FC236}">
                <a16:creationId xmlns:a16="http://schemas.microsoft.com/office/drawing/2014/main" id="{1350A871-6981-5946-BB37-F62B3C7C692D}"/>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9301684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side title with image and caption">
    <p:spTree>
      <p:nvGrpSpPr>
        <p:cNvPr id="1" name=""/>
        <p:cNvGrpSpPr/>
        <p:nvPr/>
      </p:nvGrpSpPr>
      <p:grpSpPr>
        <a:xfrm>
          <a:off x="0" y="0"/>
          <a:ext cx="0" cy="0"/>
          <a:chOff x="0" y="0"/>
          <a:chExt cx="0" cy="0"/>
        </a:xfrm>
      </p:grpSpPr>
      <p:cxnSp>
        <p:nvCxnSpPr>
          <p:cNvPr id="5" name="Straight Connector 4"/>
          <p:cNvCxnSpPr/>
          <p:nvPr/>
        </p:nvCxnSpPr>
        <p:spPr>
          <a:xfrm>
            <a:off x="3435350" y="585788"/>
            <a:ext cx="0" cy="3971925"/>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Content Placeholder 20"/>
          <p:cNvSpPr>
            <a:spLocks noGrp="1"/>
          </p:cNvSpPr>
          <p:nvPr>
            <p:ph sz="quarter" idx="13"/>
          </p:nvPr>
        </p:nvSpPr>
        <p:spPr>
          <a:xfrm>
            <a:off x="3976413" y="2757488"/>
            <a:ext cx="4626523" cy="1800225"/>
          </a:xfrm>
        </p:spPr>
        <p:txBody>
          <a:bodyPr lIns="548613" tIns="182872" rIns="548613" bIns="457178" anchor="ctr" anchorCtr="0">
            <a:noAutofit/>
          </a:bodyPr>
          <a:lstStyle>
            <a:lvl1pPr marL="0" indent="0" algn="ctr">
              <a:buFontTx/>
              <a:buNone/>
              <a:defRPr lang="en-US" sz="1800" spc="0" dirty="0" smtClean="0">
                <a:solidFill>
                  <a:schemeClr val="tx1"/>
                </a:solidFill>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6" name="Picture Placeholder 25"/>
          <p:cNvSpPr>
            <a:spLocks noGrp="1"/>
          </p:cNvSpPr>
          <p:nvPr>
            <p:ph type="pic" sz="quarter" idx="15"/>
          </p:nvPr>
        </p:nvSpPr>
        <p:spPr>
          <a:xfrm>
            <a:off x="3976414" y="585788"/>
            <a:ext cx="4626522" cy="2171700"/>
          </a:xfrm>
        </p:spPr>
        <p:txBody>
          <a:bodyPr anchor="ctr" anchorCtr="0"/>
          <a:lstStyle>
            <a:lvl1pPr marL="0" indent="0" algn="ctr">
              <a:buNone/>
              <a:defRPr>
                <a:solidFill>
                  <a:schemeClr val="tx1"/>
                </a:solidFill>
              </a:defRPr>
            </a:lvl1pPr>
          </a:lstStyle>
          <a:p>
            <a:pPr lvl="0"/>
            <a:r>
              <a:rPr lang="en-US" noProof="0"/>
              <a:t>Click icon to add picture</a:t>
            </a:r>
            <a:endParaRPr lang="en-US" noProof="0" dirty="0"/>
          </a:p>
        </p:txBody>
      </p:sp>
      <p:cxnSp>
        <p:nvCxnSpPr>
          <p:cNvPr id="3" name="Straight Connector 2"/>
          <p:cNvCxnSpPr/>
          <p:nvPr userDrawn="1"/>
        </p:nvCxnSpPr>
        <p:spPr>
          <a:xfrm>
            <a:off x="3435350" y="585788"/>
            <a:ext cx="0" cy="3971925"/>
          </a:xfrm>
          <a:prstGeom prst="line">
            <a:avLst/>
          </a:prstGeom>
          <a:ln w="12700" cmpd="sng">
            <a:solidFill>
              <a:schemeClr val="accent5"/>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7"/>
          </p:nvPr>
        </p:nvSpPr>
        <p:spPr/>
        <p:txBody>
          <a:bodyPr/>
          <a:lstStyle/>
          <a:p>
            <a:pPr>
              <a:defRPr/>
            </a:pPr>
            <a:fld id="{59F70707-15F4-704E-A6B5-E0B9F7A92E0F}" type="slidenum">
              <a:rPr lang="uk-UA" smtClean="0"/>
              <a:pPr>
                <a:defRPr/>
              </a:pPr>
              <a:t>‹#›</a:t>
            </a:fld>
            <a:endParaRPr lang="uk-UA"/>
          </a:p>
        </p:txBody>
      </p:sp>
      <p:sp>
        <p:nvSpPr>
          <p:cNvPr id="6" name="Title 5"/>
          <p:cNvSpPr>
            <a:spLocks noGrp="1"/>
          </p:cNvSpPr>
          <p:nvPr>
            <p:ph type="title"/>
          </p:nvPr>
        </p:nvSpPr>
        <p:spPr>
          <a:xfrm>
            <a:off x="1" y="585787"/>
            <a:ext cx="2948762" cy="3971925"/>
          </a:xfrm>
        </p:spPr>
        <p:txBody>
          <a:bodyPr/>
          <a:lstStyle/>
          <a:p>
            <a:r>
              <a:rPr lang="en-US"/>
              <a:t>Click to edit Master title style</a:t>
            </a:r>
          </a:p>
        </p:txBody>
      </p:sp>
      <p:sp>
        <p:nvSpPr>
          <p:cNvPr id="9" name="Footer Placeholder 3">
            <a:extLst>
              <a:ext uri="{FF2B5EF4-FFF2-40B4-BE49-F238E27FC236}">
                <a16:creationId xmlns:a16="http://schemas.microsoft.com/office/drawing/2014/main" id="{8AAEBD48-1A7A-D946-B7F7-0984DB2DE10A}"/>
              </a:ext>
            </a:extLst>
          </p:cNvPr>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26599491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16043"/>
            <a:ext cx="8963025" cy="3394075"/>
          </a:xfrm>
          <a:prstGeom prst="rect">
            <a:avLst/>
          </a:prstGeom>
        </p:spPr>
        <p:txBody>
          <a:bodyPr vert="horz" lIns="91436" tIns="45718" rIns="91436" bIns="45718"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43760" y="4794145"/>
            <a:ext cx="246099" cy="219288"/>
          </a:xfrm>
          <a:prstGeom prst="rect">
            <a:avLst/>
          </a:prstGeom>
        </p:spPr>
        <p:txBody>
          <a:bodyPr vert="horz" wrap="square" lIns="0" tIns="45718" rIns="0" bIns="45718" rtlCol="0" anchor="ctr">
            <a:spAutoFit/>
          </a:bodyPr>
          <a:lstStyle>
            <a:lvl1pPr algn="ctr" fontAlgn="auto">
              <a:spcBef>
                <a:spcPts val="0"/>
              </a:spcBef>
              <a:spcAft>
                <a:spcPts val="0"/>
              </a:spcAft>
              <a:defRPr lang="en-US" sz="800" b="1" i="0" smtClean="0">
                <a:solidFill>
                  <a:schemeClr val="accent2"/>
                </a:solidFill>
                <a:latin typeface="Arial" charset="0"/>
                <a:ea typeface="Arial" charset="0"/>
                <a:cs typeface="Arial" charset="0"/>
              </a:defRPr>
            </a:lvl1pPr>
          </a:lstStyle>
          <a:p>
            <a:pPr>
              <a:defRPr/>
            </a:pPr>
            <a:fld id="{59F70707-15F4-704E-A6B5-E0B9F7A92E0F}" type="slidenum">
              <a:rPr lang="uk-UA" smtClean="0"/>
              <a:pPr>
                <a:defRPr/>
              </a:pPr>
              <a:t>‹#›</a:t>
            </a:fld>
            <a:endParaRPr lang="uk-UA" dirty="0"/>
          </a:p>
        </p:txBody>
      </p:sp>
      <p:sp>
        <p:nvSpPr>
          <p:cNvPr id="4" name="Footer Placeholder 3"/>
          <p:cNvSpPr>
            <a:spLocks noGrp="1"/>
          </p:cNvSpPr>
          <p:nvPr>
            <p:ph type="ftr" sz="quarter" idx="3"/>
          </p:nvPr>
        </p:nvSpPr>
        <p:spPr>
          <a:xfrm>
            <a:off x="389858" y="4767263"/>
            <a:ext cx="4813007" cy="274637"/>
          </a:xfrm>
          <a:prstGeom prst="rect">
            <a:avLst/>
          </a:prstGeom>
        </p:spPr>
        <p:txBody>
          <a:bodyPr vert="horz" lIns="91440" tIns="45720" rIns="91440" bIns="45720" rtlCol="0" anchor="ctr"/>
          <a:lstStyle>
            <a:lvl1pPr algn="l">
              <a:defRPr sz="600">
                <a:solidFill>
                  <a:schemeClr val="bg1">
                    <a:lumMod val="65000"/>
                  </a:schemeClr>
                </a:solidFill>
                <a:latin typeface="Arial" charset="0"/>
                <a:ea typeface="Arial" charset="0"/>
                <a:cs typeface="Arial" charset="0"/>
              </a:defRPr>
            </a:lvl1pPr>
          </a:lstStyle>
          <a:p>
            <a:r>
              <a:rPr lang="en-US"/>
              <a:t>Confidential | Do not distribute — Copyright ©2022 Ping Identity Corporation. All rights reserved.</a:t>
            </a:r>
            <a:endParaRPr lang="en-US" dirty="0"/>
          </a:p>
        </p:txBody>
      </p:sp>
      <p:sp>
        <p:nvSpPr>
          <p:cNvPr id="7" name="Title Placeholder 6"/>
          <p:cNvSpPr>
            <a:spLocks noGrp="1"/>
          </p:cNvSpPr>
          <p:nvPr>
            <p:ph type="title"/>
          </p:nvPr>
        </p:nvSpPr>
        <p:spPr>
          <a:xfrm>
            <a:off x="0" y="1"/>
            <a:ext cx="9143999" cy="831854"/>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0"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541488" y="4620363"/>
            <a:ext cx="421536" cy="42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418337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6" r:id="rId3"/>
    <p:sldLayoutId id="2147483768" r:id="rId4"/>
    <p:sldLayoutId id="2147483749" r:id="rId5"/>
    <p:sldLayoutId id="2147483751" r:id="rId6"/>
    <p:sldLayoutId id="2147483771" r:id="rId7"/>
    <p:sldLayoutId id="2147483772" r:id="rId8"/>
    <p:sldLayoutId id="2147483747" r:id="rId9"/>
    <p:sldLayoutId id="2147483784" r:id="rId10"/>
    <p:sldLayoutId id="2147483760" r:id="rId11"/>
    <p:sldLayoutId id="2147483757" r:id="rId12"/>
    <p:sldLayoutId id="2147483786" r:id="rId13"/>
    <p:sldLayoutId id="2147483787" r:id="rId14"/>
    <p:sldLayoutId id="2147483788" r:id="rId15"/>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marL="231775" indent="0" algn="l" defTabSz="457178" rtl="0" eaLnBrk="1" fontAlgn="base" hangingPunct="1">
        <a:spcBef>
          <a:spcPct val="0"/>
        </a:spcBef>
        <a:spcAft>
          <a:spcPct val="0"/>
        </a:spcAft>
        <a:tabLst/>
        <a:defRPr sz="2800" b="0" i="0" kern="1200" cap="none" spc="0" baseline="0">
          <a:solidFill>
            <a:schemeClr val="tx1"/>
          </a:solidFill>
          <a:latin typeface="Arial" panose="020B0604020202020204" pitchFamily="34" charset="0"/>
          <a:ea typeface="Gotham Light" charset="0"/>
          <a:cs typeface="Gotham Light" charset="0"/>
        </a:defRPr>
      </a:lvl1pPr>
      <a:lvl2pPr algn="l" defTabSz="457178" rtl="0" eaLnBrk="1" fontAlgn="base" hangingPunct="1">
        <a:spcBef>
          <a:spcPct val="0"/>
        </a:spcBef>
        <a:spcAft>
          <a:spcPct val="0"/>
        </a:spcAft>
        <a:defRPr sz="3200">
          <a:solidFill>
            <a:schemeClr val="tx1"/>
          </a:solidFill>
          <a:latin typeface="Helvetica Neue Thin" charset="0"/>
          <a:ea typeface="ＭＳ Ｐゴシック" charset="0"/>
        </a:defRPr>
      </a:lvl2pPr>
      <a:lvl3pPr algn="l" defTabSz="457178" rtl="0" eaLnBrk="1" fontAlgn="base" hangingPunct="1">
        <a:spcBef>
          <a:spcPct val="0"/>
        </a:spcBef>
        <a:spcAft>
          <a:spcPct val="0"/>
        </a:spcAft>
        <a:defRPr sz="3200">
          <a:solidFill>
            <a:schemeClr val="tx1"/>
          </a:solidFill>
          <a:latin typeface="Helvetica Neue Thin" charset="0"/>
          <a:ea typeface="ＭＳ Ｐゴシック" charset="0"/>
        </a:defRPr>
      </a:lvl3pPr>
      <a:lvl4pPr algn="l" defTabSz="457178" rtl="0" eaLnBrk="1" fontAlgn="base" hangingPunct="1">
        <a:spcBef>
          <a:spcPct val="0"/>
        </a:spcBef>
        <a:spcAft>
          <a:spcPct val="0"/>
        </a:spcAft>
        <a:defRPr sz="3200">
          <a:solidFill>
            <a:schemeClr val="tx1"/>
          </a:solidFill>
          <a:latin typeface="Helvetica Neue Thin" charset="0"/>
          <a:ea typeface="ＭＳ Ｐゴシック" charset="0"/>
        </a:defRPr>
      </a:lvl4pPr>
      <a:lvl5pPr algn="l" defTabSz="457178" rtl="0" eaLnBrk="1" fontAlgn="base" hangingPunct="1">
        <a:spcBef>
          <a:spcPct val="0"/>
        </a:spcBef>
        <a:spcAft>
          <a:spcPct val="0"/>
        </a:spcAft>
        <a:defRPr sz="3200">
          <a:solidFill>
            <a:schemeClr val="tx1"/>
          </a:solidFill>
          <a:latin typeface="Helvetica Neue Thin" charset="0"/>
          <a:ea typeface="ＭＳ Ｐゴシック" charset="0"/>
        </a:defRPr>
      </a:lvl5pPr>
      <a:lvl6pPr marL="457178" algn="l" defTabSz="457178" rtl="0" eaLnBrk="1" fontAlgn="base" hangingPunct="1">
        <a:spcBef>
          <a:spcPct val="0"/>
        </a:spcBef>
        <a:spcAft>
          <a:spcPct val="0"/>
        </a:spcAft>
        <a:defRPr sz="3200">
          <a:solidFill>
            <a:schemeClr val="tx1"/>
          </a:solidFill>
          <a:latin typeface="Helvetica Neue Thin" charset="0"/>
          <a:ea typeface="ＭＳ Ｐゴシック" charset="0"/>
        </a:defRPr>
      </a:lvl6pPr>
      <a:lvl7pPr marL="914355" algn="l" defTabSz="457178" rtl="0" eaLnBrk="1" fontAlgn="base" hangingPunct="1">
        <a:spcBef>
          <a:spcPct val="0"/>
        </a:spcBef>
        <a:spcAft>
          <a:spcPct val="0"/>
        </a:spcAft>
        <a:defRPr sz="3200">
          <a:solidFill>
            <a:schemeClr val="tx1"/>
          </a:solidFill>
          <a:latin typeface="Helvetica Neue Thin" charset="0"/>
          <a:ea typeface="ＭＳ Ｐゴシック" charset="0"/>
        </a:defRPr>
      </a:lvl7pPr>
      <a:lvl8pPr marL="1371532" algn="l" defTabSz="457178" rtl="0" eaLnBrk="1" fontAlgn="base" hangingPunct="1">
        <a:spcBef>
          <a:spcPct val="0"/>
        </a:spcBef>
        <a:spcAft>
          <a:spcPct val="0"/>
        </a:spcAft>
        <a:defRPr sz="3200">
          <a:solidFill>
            <a:schemeClr val="tx1"/>
          </a:solidFill>
          <a:latin typeface="Helvetica Neue Thin" charset="0"/>
          <a:ea typeface="ＭＳ Ｐゴシック" charset="0"/>
        </a:defRPr>
      </a:lvl8pPr>
      <a:lvl9pPr marL="1828709" algn="l" defTabSz="457178" rtl="0" eaLnBrk="1" fontAlgn="base" hangingPunct="1">
        <a:spcBef>
          <a:spcPct val="0"/>
        </a:spcBef>
        <a:spcAft>
          <a:spcPct val="0"/>
        </a:spcAft>
        <a:defRPr sz="3200">
          <a:solidFill>
            <a:schemeClr val="tx1"/>
          </a:solidFill>
          <a:latin typeface="Helvetica Neue Thin" charset="0"/>
          <a:ea typeface="ＭＳ Ｐゴシック" charset="0"/>
        </a:defRPr>
      </a:lvl9pPr>
    </p:titleStyle>
    <p:bodyStyle>
      <a:lvl1pPr marL="690563" indent="-430213" algn="l" defTabSz="457178" rtl="0" eaLnBrk="1" fontAlgn="base" hangingPunct="1">
        <a:spcBef>
          <a:spcPct val="20000"/>
        </a:spcBef>
        <a:spcAft>
          <a:spcPct val="0"/>
        </a:spcAft>
        <a:buFont typeface="Wingdings" charset="2"/>
        <a:buChar char="§"/>
        <a:tabLst>
          <a:tab pos="796925" algn="l"/>
        </a:tabLst>
        <a:defRPr sz="2400" b="0" i="0" kern="1200" spc="0">
          <a:solidFill>
            <a:schemeClr val="tx1"/>
          </a:solidFill>
          <a:latin typeface="+mn-lt"/>
          <a:ea typeface="ＭＳ Ｐゴシック" charset="0"/>
          <a:cs typeface="Helvetica Neue Light"/>
        </a:defRPr>
      </a:lvl1pPr>
      <a:lvl2pPr marL="1028700" indent="-260350" algn="l" defTabSz="457178" rtl="0" eaLnBrk="1" fontAlgn="base" hangingPunct="1">
        <a:spcBef>
          <a:spcPct val="20000"/>
        </a:spcBef>
        <a:spcAft>
          <a:spcPct val="0"/>
        </a:spcAft>
        <a:buFont typeface="Arial"/>
        <a:buChar char="–"/>
        <a:tabLst/>
        <a:defRPr sz="2000" b="0" i="0" kern="1200" spc="0">
          <a:solidFill>
            <a:schemeClr val="tx1"/>
          </a:solidFill>
          <a:latin typeface="+mn-lt"/>
          <a:ea typeface="ＭＳ Ｐゴシック" charset="0"/>
          <a:cs typeface="Helvetica Neue Light"/>
        </a:defRPr>
      </a:lvl2pPr>
      <a:lvl3pPr marL="1374775" indent="-254000" algn="l" defTabSz="457178" rtl="0" eaLnBrk="1" fontAlgn="base" hangingPunct="1">
        <a:spcBef>
          <a:spcPct val="20000"/>
        </a:spcBef>
        <a:spcAft>
          <a:spcPct val="0"/>
        </a:spcAft>
        <a:buSzPct val="100000"/>
        <a:buFont typeface="Lucida Grande"/>
        <a:buChar char="›"/>
        <a:tabLst/>
        <a:defRPr sz="1800" b="0" i="0" kern="1200" spc="0">
          <a:solidFill>
            <a:schemeClr val="tx1"/>
          </a:solidFill>
          <a:latin typeface="+mn-lt"/>
          <a:ea typeface="ＭＳ Ｐゴシック" charset="0"/>
          <a:cs typeface="Helvetica Neue Light"/>
        </a:defRPr>
      </a:lvl3pPr>
      <a:lvl4pPr marL="1600120" indent="-228588" algn="l" defTabSz="457178" rtl="0" eaLnBrk="1" fontAlgn="base" hangingPunct="1">
        <a:spcBef>
          <a:spcPct val="20000"/>
        </a:spcBef>
        <a:spcAft>
          <a:spcPct val="0"/>
        </a:spcAft>
        <a:buFont typeface="Lucida Grande"/>
        <a:buChar char="-"/>
        <a:defRPr sz="1600" b="0" i="0" kern="1200" spc="0">
          <a:solidFill>
            <a:schemeClr val="tx1"/>
          </a:solidFill>
          <a:latin typeface="+mn-lt"/>
          <a:ea typeface="ＭＳ Ｐゴシック" charset="0"/>
          <a:cs typeface="Helvetica Neue Light"/>
        </a:defRPr>
      </a:lvl4pPr>
      <a:lvl5pPr marL="2057297" indent="-228588" algn="l" defTabSz="457178" rtl="0" eaLnBrk="1" fontAlgn="base" hangingPunct="1">
        <a:spcBef>
          <a:spcPct val="20000"/>
        </a:spcBef>
        <a:spcAft>
          <a:spcPct val="0"/>
        </a:spcAft>
        <a:buFont typeface="Arial" charset="0"/>
        <a:buChar char="»"/>
        <a:defRPr sz="1600" b="0" i="0" kern="1200" spc="0">
          <a:solidFill>
            <a:schemeClr val="tx1"/>
          </a:solidFill>
          <a:latin typeface="+mn-lt"/>
          <a:ea typeface="ＭＳ Ｐゴシック" charset="0"/>
          <a:cs typeface="Helvetica Neue Light"/>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CAB9A-F0B1-2548-A5EB-F12BAA59C514}"/>
              </a:ext>
            </a:extLst>
          </p:cNvPr>
          <p:cNvSpPr>
            <a:spLocks noGrp="1"/>
          </p:cNvSpPr>
          <p:nvPr>
            <p:ph type="body" sz="quarter" idx="13"/>
          </p:nvPr>
        </p:nvSpPr>
        <p:spPr/>
        <p:txBody>
          <a:bodyPr/>
          <a:lstStyle/>
          <a:p>
            <a:r>
              <a:rPr lang="en-US"/>
              <a:t>v20220316</a:t>
            </a:r>
            <a:endParaRPr lang="en-US" dirty="0"/>
          </a:p>
        </p:txBody>
      </p:sp>
      <p:sp>
        <p:nvSpPr>
          <p:cNvPr id="2" name="Title 1">
            <a:extLst>
              <a:ext uri="{FF2B5EF4-FFF2-40B4-BE49-F238E27FC236}">
                <a16:creationId xmlns:a16="http://schemas.microsoft.com/office/drawing/2014/main" id="{9B28FFEC-AD2B-7545-9E2E-85F2620CAE71}"/>
              </a:ext>
            </a:extLst>
          </p:cNvPr>
          <p:cNvSpPr>
            <a:spLocks noGrp="1"/>
          </p:cNvSpPr>
          <p:nvPr>
            <p:ph type="title"/>
          </p:nvPr>
        </p:nvSpPr>
        <p:spPr/>
        <p:txBody>
          <a:bodyPr/>
          <a:lstStyle/>
          <a:p>
            <a:r>
              <a:rPr lang="en-US"/>
              <a:t>Federation Overview</a:t>
            </a:r>
            <a:endParaRPr lang="en-US" dirty="0"/>
          </a:p>
        </p:txBody>
      </p:sp>
      <p:sp>
        <p:nvSpPr>
          <p:cNvPr id="12" name="Slide Number Placeholder 11">
            <a:extLst>
              <a:ext uri="{FF2B5EF4-FFF2-40B4-BE49-F238E27FC236}">
                <a16:creationId xmlns:a16="http://schemas.microsoft.com/office/drawing/2014/main" id="{5D334D09-16C1-2044-BD61-2F80B1F1E7EC}"/>
              </a:ext>
            </a:extLst>
          </p:cNvPr>
          <p:cNvSpPr>
            <a:spLocks noGrp="1"/>
          </p:cNvSpPr>
          <p:nvPr>
            <p:ph type="sldNum" sz="quarter" idx="14"/>
          </p:nvPr>
        </p:nvSpPr>
        <p:spPr/>
        <p:txBody>
          <a:bodyPr/>
          <a:lstStyle/>
          <a:p>
            <a:pPr>
              <a:defRPr/>
            </a:pPr>
            <a:fld id="{59F70707-15F4-704E-A6B5-E0B9F7A92E0F}" type="slidenum">
              <a:rPr lang="uk-UA" smtClean="0"/>
              <a:pPr>
                <a:defRPr/>
              </a:pPr>
              <a:t>1</a:t>
            </a:fld>
            <a:endParaRPr lang="uk-UA"/>
          </a:p>
        </p:txBody>
      </p:sp>
      <p:sp>
        <p:nvSpPr>
          <p:cNvPr id="4" name="Footer Placeholder 3">
            <a:extLst>
              <a:ext uri="{FF2B5EF4-FFF2-40B4-BE49-F238E27FC236}">
                <a16:creationId xmlns:a16="http://schemas.microsoft.com/office/drawing/2014/main" id="{F0AC3B06-089D-FE44-9492-FD581B947E68}"/>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1265492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SSO: User’s Perspective </a:t>
            </a:r>
          </a:p>
        </p:txBody>
      </p:sp>
      <p:sp>
        <p:nvSpPr>
          <p:cNvPr id="68" name="Text Placeholder 44"/>
          <p:cNvSpPr>
            <a:spLocks noGrp="1"/>
          </p:cNvSpPr>
          <p:nvPr>
            <p:ph idx="4294967295"/>
          </p:nvPr>
        </p:nvSpPr>
        <p:spPr>
          <a:xfrm>
            <a:off x="267523" y="777756"/>
            <a:ext cx="8229600" cy="958850"/>
          </a:xfrm>
        </p:spPr>
        <p:txBody>
          <a:bodyPr>
            <a:noAutofit/>
          </a:bodyPr>
          <a:lstStyle/>
          <a:p>
            <a:pPr marL="457200" indent="-457200">
              <a:buFont typeface="+mj-lt"/>
              <a:buAutoNum type="arabicPeriod"/>
            </a:pPr>
            <a:r>
              <a:rPr lang="en-US" sz="1800" dirty="0"/>
              <a:t>User authenticates to the IdP.</a:t>
            </a:r>
          </a:p>
          <a:p>
            <a:pPr marL="457200" indent="-457200">
              <a:buFont typeface="+mj-lt"/>
              <a:buAutoNum type="arabicPeriod"/>
            </a:pPr>
            <a:r>
              <a:rPr lang="en-US" sz="1800" dirty="0"/>
              <a:t>User clicks a link for the target application, for example, Google Mail, and is taken directly there without having to authenticate a second time.</a:t>
            </a:r>
          </a:p>
        </p:txBody>
      </p:sp>
      <p:sp>
        <p:nvSpPr>
          <p:cNvPr id="36" name="TextBox 35"/>
          <p:cNvSpPr txBox="1"/>
          <p:nvPr/>
        </p:nvSpPr>
        <p:spPr>
          <a:xfrm>
            <a:off x="4756156" y="2957349"/>
            <a:ext cx="1082349" cy="307777"/>
          </a:xfrm>
          <a:prstGeom prst="rect">
            <a:avLst/>
          </a:prstGeom>
          <a:noFill/>
        </p:spPr>
        <p:txBody>
          <a:bodyPr wrap="none" rtlCol="0">
            <a:spAutoFit/>
          </a:bodyPr>
          <a:lstStyle/>
          <a:p>
            <a:pPr algn="ctr"/>
            <a:r>
              <a:rPr lang="en-GB" sz="1400" dirty="0"/>
              <a:t>2. In the app</a:t>
            </a:r>
          </a:p>
        </p:txBody>
      </p:sp>
      <p:sp>
        <p:nvSpPr>
          <p:cNvPr id="49" name="TextBox 48"/>
          <p:cNvSpPr txBox="1"/>
          <p:nvPr/>
        </p:nvSpPr>
        <p:spPr>
          <a:xfrm>
            <a:off x="3043022" y="3018506"/>
            <a:ext cx="1272849" cy="307777"/>
          </a:xfrm>
          <a:prstGeom prst="rect">
            <a:avLst/>
          </a:prstGeom>
          <a:noFill/>
        </p:spPr>
        <p:txBody>
          <a:bodyPr wrap="none" rtlCol="0">
            <a:spAutoFit/>
          </a:bodyPr>
          <a:lstStyle/>
          <a:p>
            <a:r>
              <a:rPr lang="en-GB" sz="1400" dirty="0"/>
              <a:t>1. Authenticate</a:t>
            </a:r>
          </a:p>
        </p:txBody>
      </p:sp>
      <p:sp>
        <p:nvSpPr>
          <p:cNvPr id="9" name="Slide Number Placeholder 8">
            <a:extLst>
              <a:ext uri="{FF2B5EF4-FFF2-40B4-BE49-F238E27FC236}">
                <a16:creationId xmlns:a16="http://schemas.microsoft.com/office/drawing/2014/main" id="{73C6D13E-DB5E-1E4D-94CD-4DF8AD839A71}"/>
              </a:ext>
            </a:extLst>
          </p:cNvPr>
          <p:cNvSpPr>
            <a:spLocks noGrp="1"/>
          </p:cNvSpPr>
          <p:nvPr>
            <p:ph type="sldNum" sz="quarter" idx="11"/>
          </p:nvPr>
        </p:nvSpPr>
        <p:spPr/>
        <p:txBody>
          <a:bodyPr/>
          <a:lstStyle/>
          <a:p>
            <a:pPr>
              <a:defRPr/>
            </a:pPr>
            <a:fld id="{59F70707-15F4-704E-A6B5-E0B9F7A92E0F}" type="slidenum">
              <a:rPr lang="uk-UA" smtClean="0"/>
              <a:pPr>
                <a:defRPr/>
              </a:pPr>
              <a:t>10</a:t>
            </a:fld>
            <a:endParaRPr lang="uk-UA" dirty="0"/>
          </a:p>
        </p:txBody>
      </p:sp>
      <p:sp>
        <p:nvSpPr>
          <p:cNvPr id="4" name="Footer Placeholder 3">
            <a:extLst>
              <a:ext uri="{FF2B5EF4-FFF2-40B4-BE49-F238E27FC236}">
                <a16:creationId xmlns:a16="http://schemas.microsoft.com/office/drawing/2014/main" id="{3CC69C00-80AA-D542-A39B-4F9DE1F46361}"/>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pic>
        <p:nvPicPr>
          <p:cNvPr id="34" name="Graphic 33">
            <a:extLst>
              <a:ext uri="{FF2B5EF4-FFF2-40B4-BE49-F238E27FC236}">
                <a16:creationId xmlns:a16="http://schemas.microsoft.com/office/drawing/2014/main" id="{D85DB57D-BDAB-524C-B993-04C54F2195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929" y="3657178"/>
            <a:ext cx="1371600" cy="1371600"/>
          </a:xfrm>
          <a:prstGeom prst="rect">
            <a:avLst/>
          </a:prstGeom>
        </p:spPr>
      </p:pic>
      <p:grpSp>
        <p:nvGrpSpPr>
          <p:cNvPr id="7" name="Group 6">
            <a:extLst>
              <a:ext uri="{FF2B5EF4-FFF2-40B4-BE49-F238E27FC236}">
                <a16:creationId xmlns:a16="http://schemas.microsoft.com/office/drawing/2014/main" id="{53A833D6-4B41-2642-8732-46399871236A}"/>
              </a:ext>
            </a:extLst>
          </p:cNvPr>
          <p:cNvGrpSpPr/>
          <p:nvPr/>
        </p:nvGrpSpPr>
        <p:grpSpPr>
          <a:xfrm>
            <a:off x="266809" y="2180055"/>
            <a:ext cx="3001492" cy="2435888"/>
            <a:chOff x="266809" y="2070406"/>
            <a:chExt cx="2811334" cy="2527369"/>
          </a:xfrm>
        </p:grpSpPr>
        <p:sp>
          <p:nvSpPr>
            <p:cNvPr id="5" name="Rounded Rectangle 4">
              <a:extLst>
                <a:ext uri="{FF2B5EF4-FFF2-40B4-BE49-F238E27FC236}">
                  <a16:creationId xmlns:a16="http://schemas.microsoft.com/office/drawing/2014/main" id="{70A63E8D-EB0E-6F41-9622-61E358AEAA59}"/>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C85C5F8-6F01-8B41-8306-C8588512FF22}"/>
                </a:ext>
              </a:extLst>
            </p:cNvPr>
            <p:cNvSpPr txBox="1"/>
            <p:nvPr/>
          </p:nvSpPr>
          <p:spPr>
            <a:xfrm>
              <a:off x="1417830" y="2121679"/>
              <a:ext cx="509291" cy="383202"/>
            </a:xfrm>
            <a:prstGeom prst="rect">
              <a:avLst/>
            </a:prstGeom>
            <a:noFill/>
            <a:ln>
              <a:noFill/>
            </a:ln>
          </p:spPr>
          <p:txBody>
            <a:bodyPr wrap="none" rtlCol="0">
              <a:spAutoFit/>
            </a:bodyPr>
            <a:lstStyle/>
            <a:p>
              <a:r>
                <a:rPr lang="en-US" b="1" dirty="0"/>
                <a:t>IdP</a:t>
              </a:r>
            </a:p>
          </p:txBody>
        </p:sp>
      </p:grpSp>
      <p:grpSp>
        <p:nvGrpSpPr>
          <p:cNvPr id="39" name="Group 38">
            <a:extLst>
              <a:ext uri="{FF2B5EF4-FFF2-40B4-BE49-F238E27FC236}">
                <a16:creationId xmlns:a16="http://schemas.microsoft.com/office/drawing/2014/main" id="{4988B3B5-82C8-E244-84BF-109B87144C15}"/>
              </a:ext>
            </a:extLst>
          </p:cNvPr>
          <p:cNvGrpSpPr/>
          <p:nvPr/>
        </p:nvGrpSpPr>
        <p:grpSpPr>
          <a:xfrm>
            <a:off x="5803726" y="2180055"/>
            <a:ext cx="2951193" cy="2435888"/>
            <a:chOff x="266809" y="2070406"/>
            <a:chExt cx="2811334" cy="2527369"/>
          </a:xfrm>
        </p:grpSpPr>
        <p:sp>
          <p:nvSpPr>
            <p:cNvPr id="41" name="Rounded Rectangle 40">
              <a:extLst>
                <a:ext uri="{FF2B5EF4-FFF2-40B4-BE49-F238E27FC236}">
                  <a16:creationId xmlns:a16="http://schemas.microsoft.com/office/drawing/2014/main" id="{DDC9296C-D0C9-B54A-9928-5B25A2969B6A}"/>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0FECAAA-904D-7C4D-9ABE-18A848A6B17B}"/>
                </a:ext>
              </a:extLst>
            </p:cNvPr>
            <p:cNvSpPr txBox="1"/>
            <p:nvPr/>
          </p:nvSpPr>
          <p:spPr>
            <a:xfrm>
              <a:off x="1437922" y="2152318"/>
              <a:ext cx="469106" cy="383202"/>
            </a:xfrm>
            <a:prstGeom prst="rect">
              <a:avLst/>
            </a:prstGeom>
            <a:noFill/>
            <a:ln>
              <a:noFill/>
            </a:ln>
          </p:spPr>
          <p:txBody>
            <a:bodyPr wrap="none" rtlCol="0">
              <a:spAutoFit/>
            </a:bodyPr>
            <a:lstStyle/>
            <a:p>
              <a:r>
                <a:rPr lang="en-US" b="1" dirty="0"/>
                <a:t>SP</a:t>
              </a:r>
            </a:p>
          </p:txBody>
        </p:sp>
      </p:grpSp>
      <p:grpSp>
        <p:nvGrpSpPr>
          <p:cNvPr id="22" name="Group 21">
            <a:extLst>
              <a:ext uri="{FF2B5EF4-FFF2-40B4-BE49-F238E27FC236}">
                <a16:creationId xmlns:a16="http://schemas.microsoft.com/office/drawing/2014/main" id="{1AAC8383-7E69-2045-850D-3E749325921D}"/>
              </a:ext>
            </a:extLst>
          </p:cNvPr>
          <p:cNvGrpSpPr/>
          <p:nvPr/>
        </p:nvGrpSpPr>
        <p:grpSpPr>
          <a:xfrm>
            <a:off x="6691307" y="2566123"/>
            <a:ext cx="1371600" cy="1903480"/>
            <a:chOff x="6803270" y="1142173"/>
            <a:chExt cx="1371600" cy="1903480"/>
          </a:xfrm>
        </p:grpSpPr>
        <p:sp>
          <p:nvSpPr>
            <p:cNvPr id="24" name="Text Box 7">
              <a:extLst>
                <a:ext uri="{FF2B5EF4-FFF2-40B4-BE49-F238E27FC236}">
                  <a16:creationId xmlns:a16="http://schemas.microsoft.com/office/drawing/2014/main" id="{915A411B-AC0E-AE46-8AA3-2DBA35AAE7DF}"/>
                </a:ext>
              </a:extLst>
            </p:cNvPr>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28" name="Graphic 27">
              <a:extLst>
                <a:ext uri="{FF2B5EF4-FFF2-40B4-BE49-F238E27FC236}">
                  <a16:creationId xmlns:a16="http://schemas.microsoft.com/office/drawing/2014/main" id="{938D688F-9014-B64A-A612-711948B61D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grpSp>
        <p:nvGrpSpPr>
          <p:cNvPr id="29" name="Group 28">
            <a:extLst>
              <a:ext uri="{FF2B5EF4-FFF2-40B4-BE49-F238E27FC236}">
                <a16:creationId xmlns:a16="http://schemas.microsoft.com/office/drawing/2014/main" id="{389EC3F8-54E5-F34B-8062-1D643CBE4160}"/>
              </a:ext>
            </a:extLst>
          </p:cNvPr>
          <p:cNvGrpSpPr/>
          <p:nvPr/>
        </p:nvGrpSpPr>
        <p:grpSpPr>
          <a:xfrm>
            <a:off x="900743" y="2579326"/>
            <a:ext cx="1483098" cy="1877074"/>
            <a:chOff x="4957534" y="2551541"/>
            <a:chExt cx="1483098" cy="1877074"/>
          </a:xfrm>
        </p:grpSpPr>
        <p:sp>
          <p:nvSpPr>
            <p:cNvPr id="30" name="Text Box 7">
              <a:extLst>
                <a:ext uri="{FF2B5EF4-FFF2-40B4-BE49-F238E27FC236}">
                  <a16:creationId xmlns:a16="http://schemas.microsoft.com/office/drawing/2014/main" id="{9978E18F-8200-F844-8CEF-F0C2538DEE1D}"/>
                </a:ext>
              </a:extLst>
            </p:cNvPr>
            <p:cNvSpPr txBox="1">
              <a:spLocks noChangeArrowheads="1"/>
            </p:cNvSpPr>
            <p:nvPr/>
          </p:nvSpPr>
          <p:spPr bwMode="auto">
            <a:xfrm>
              <a:off x="4957534" y="3843840"/>
              <a:ext cx="1483098" cy="584775"/>
            </a:xfrm>
            <a:prstGeom prst="rect">
              <a:avLst/>
            </a:prstGeom>
            <a:noFill/>
            <a:ln w="9525">
              <a:noFill/>
              <a:miter lim="800000"/>
              <a:headEnd/>
              <a:tailEnd/>
            </a:ln>
          </p:spPr>
          <p:txBody>
            <a:bodyPr wrap="none">
              <a:spAutoFit/>
            </a:bodyPr>
            <a:lstStyle/>
            <a:p>
              <a:pPr algn="ctr"/>
              <a:r>
                <a:rPr lang="en-US" sz="1600" dirty="0"/>
                <a:t>User </a:t>
              </a:r>
            </a:p>
            <a:p>
              <a:pPr algn="ctr"/>
              <a:r>
                <a:rPr lang="en-US" sz="1600" dirty="0"/>
                <a:t>Authentication</a:t>
              </a:r>
            </a:p>
          </p:txBody>
        </p:sp>
        <p:pic>
          <p:nvPicPr>
            <p:cNvPr id="31" name="Graphic 30">
              <a:extLst>
                <a:ext uri="{FF2B5EF4-FFF2-40B4-BE49-F238E27FC236}">
                  <a16:creationId xmlns:a16="http://schemas.microsoft.com/office/drawing/2014/main" id="{F28E7AD8-558A-9349-A7E5-FD25164492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sp>
        <p:nvSpPr>
          <p:cNvPr id="10" name="Bent Arrow 9">
            <a:extLst>
              <a:ext uri="{FF2B5EF4-FFF2-40B4-BE49-F238E27FC236}">
                <a16:creationId xmlns:a16="http://schemas.microsoft.com/office/drawing/2014/main" id="{EB5AF960-6CEA-0B44-B06E-2A657C425E14}"/>
              </a:ext>
            </a:extLst>
          </p:cNvPr>
          <p:cNvSpPr/>
          <p:nvPr/>
        </p:nvSpPr>
        <p:spPr>
          <a:xfrm>
            <a:off x="4626978" y="3108170"/>
            <a:ext cx="2233492" cy="731520"/>
          </a:xfrm>
          <a:prstGeom prst="bentArrow">
            <a:avLst>
              <a:gd name="adj1" fmla="val 18182"/>
              <a:gd name="adj2" fmla="val 25000"/>
              <a:gd name="adj3" fmla="val 25000"/>
              <a:gd name="adj4" fmla="val 43750"/>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3" name="Bent Arrow 42">
            <a:extLst>
              <a:ext uri="{FF2B5EF4-FFF2-40B4-BE49-F238E27FC236}">
                <a16:creationId xmlns:a16="http://schemas.microsoft.com/office/drawing/2014/main" id="{F368FC8F-71A9-D44A-B584-962F11306D44}"/>
              </a:ext>
            </a:extLst>
          </p:cNvPr>
          <p:cNvSpPr/>
          <p:nvPr/>
        </p:nvSpPr>
        <p:spPr>
          <a:xfrm flipH="1">
            <a:off x="2133418" y="3251923"/>
            <a:ext cx="2217573" cy="606580"/>
          </a:xfrm>
          <a:prstGeom prst="bentArrow">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5429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SSO: Detailed Flow</a:t>
            </a:r>
          </a:p>
        </p:txBody>
      </p:sp>
      <p:sp>
        <p:nvSpPr>
          <p:cNvPr id="2" name="TextBox 1"/>
          <p:cNvSpPr txBox="1"/>
          <p:nvPr/>
        </p:nvSpPr>
        <p:spPr>
          <a:xfrm>
            <a:off x="9384090" y="3163426"/>
            <a:ext cx="184666" cy="461665"/>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D58D5FA0-269C-DD46-9F64-681199DBB65C}"/>
              </a:ext>
            </a:extLst>
          </p:cNvPr>
          <p:cNvSpPr txBox="1"/>
          <p:nvPr/>
        </p:nvSpPr>
        <p:spPr>
          <a:xfrm>
            <a:off x="206942" y="805292"/>
            <a:ext cx="8730114" cy="646331"/>
          </a:xfrm>
          <a:prstGeom prst="rect">
            <a:avLst/>
          </a:prstGeom>
          <a:noFill/>
        </p:spPr>
        <p:txBody>
          <a:bodyPr wrap="square" rtlCol="0">
            <a:spAutoFit/>
          </a:bodyPr>
          <a:lstStyle/>
          <a:p>
            <a:pPr marL="342900" indent="-342900">
              <a:buFont typeface="+mj-lt"/>
              <a:buAutoNum type="arabicPeriod"/>
            </a:pPr>
            <a:r>
              <a:rPr lang="en-US" dirty="0"/>
              <a:t>User requests access to a web application and the IdP verifies the user is authenticated.</a:t>
            </a:r>
          </a:p>
        </p:txBody>
      </p:sp>
      <p:sp>
        <p:nvSpPr>
          <p:cNvPr id="10" name="Slide Number Placeholder 9">
            <a:extLst>
              <a:ext uri="{FF2B5EF4-FFF2-40B4-BE49-F238E27FC236}">
                <a16:creationId xmlns:a16="http://schemas.microsoft.com/office/drawing/2014/main" id="{81A47E5A-6F05-1949-A868-635919B02861}"/>
              </a:ext>
            </a:extLst>
          </p:cNvPr>
          <p:cNvSpPr>
            <a:spLocks noGrp="1"/>
          </p:cNvSpPr>
          <p:nvPr>
            <p:ph type="sldNum" sz="quarter" idx="11"/>
          </p:nvPr>
        </p:nvSpPr>
        <p:spPr/>
        <p:txBody>
          <a:bodyPr/>
          <a:lstStyle/>
          <a:p>
            <a:pPr>
              <a:defRPr/>
            </a:pPr>
            <a:fld id="{59F70707-15F4-704E-A6B5-E0B9F7A92E0F}" type="slidenum">
              <a:rPr lang="uk-UA" smtClean="0"/>
              <a:pPr>
                <a:defRPr/>
              </a:pPr>
              <a:t>11</a:t>
            </a:fld>
            <a:endParaRPr lang="uk-UA" dirty="0"/>
          </a:p>
        </p:txBody>
      </p:sp>
      <p:sp>
        <p:nvSpPr>
          <p:cNvPr id="3" name="Footer Placeholder 2">
            <a:extLst>
              <a:ext uri="{FF2B5EF4-FFF2-40B4-BE49-F238E27FC236}">
                <a16:creationId xmlns:a16="http://schemas.microsoft.com/office/drawing/2014/main" id="{E494BF7E-76A4-FD45-B8BD-117199CE2BBD}"/>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
        <p:nvSpPr>
          <p:cNvPr id="48" name="TextBox 47">
            <a:extLst>
              <a:ext uri="{FF2B5EF4-FFF2-40B4-BE49-F238E27FC236}">
                <a16:creationId xmlns:a16="http://schemas.microsoft.com/office/drawing/2014/main" id="{FA85BDDD-E965-F544-952A-9544EE03643B}"/>
              </a:ext>
            </a:extLst>
          </p:cNvPr>
          <p:cNvSpPr txBox="1"/>
          <p:nvPr/>
        </p:nvSpPr>
        <p:spPr>
          <a:xfrm>
            <a:off x="3258236" y="2784483"/>
            <a:ext cx="1272849" cy="307777"/>
          </a:xfrm>
          <a:prstGeom prst="rect">
            <a:avLst/>
          </a:prstGeom>
          <a:noFill/>
        </p:spPr>
        <p:txBody>
          <a:bodyPr wrap="none" rtlCol="0">
            <a:spAutoFit/>
          </a:bodyPr>
          <a:lstStyle/>
          <a:p>
            <a:r>
              <a:rPr lang="en-GB" sz="1400" dirty="0"/>
              <a:t>1. Authenticate</a:t>
            </a:r>
          </a:p>
        </p:txBody>
      </p:sp>
      <p:pic>
        <p:nvPicPr>
          <p:cNvPr id="49" name="Graphic 48">
            <a:extLst>
              <a:ext uri="{FF2B5EF4-FFF2-40B4-BE49-F238E27FC236}">
                <a16:creationId xmlns:a16="http://schemas.microsoft.com/office/drawing/2014/main" id="{F4120324-70AF-4F40-90A6-E2B919AA62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7821" y="3422545"/>
            <a:ext cx="1371600" cy="1371600"/>
          </a:xfrm>
          <a:prstGeom prst="rect">
            <a:avLst/>
          </a:prstGeom>
        </p:spPr>
      </p:pic>
      <p:grpSp>
        <p:nvGrpSpPr>
          <p:cNvPr id="50" name="Group 49">
            <a:extLst>
              <a:ext uri="{FF2B5EF4-FFF2-40B4-BE49-F238E27FC236}">
                <a16:creationId xmlns:a16="http://schemas.microsoft.com/office/drawing/2014/main" id="{E28EC714-44B6-0443-9C0D-F42F577D14F4}"/>
              </a:ext>
            </a:extLst>
          </p:cNvPr>
          <p:cNvGrpSpPr/>
          <p:nvPr/>
        </p:nvGrpSpPr>
        <p:grpSpPr>
          <a:xfrm>
            <a:off x="285319" y="1861643"/>
            <a:ext cx="2811334" cy="2527369"/>
            <a:chOff x="286305" y="1979599"/>
            <a:chExt cx="2811334" cy="2527369"/>
          </a:xfrm>
        </p:grpSpPr>
        <p:sp>
          <p:nvSpPr>
            <p:cNvPr id="51" name="Rounded Rectangle 50">
              <a:extLst>
                <a:ext uri="{FF2B5EF4-FFF2-40B4-BE49-F238E27FC236}">
                  <a16:creationId xmlns:a16="http://schemas.microsoft.com/office/drawing/2014/main" id="{F6E3070A-8322-1342-9DF7-25CE1BAE8B6A}"/>
                </a:ext>
              </a:extLst>
            </p:cNvPr>
            <p:cNvSpPr/>
            <p:nvPr/>
          </p:nvSpPr>
          <p:spPr>
            <a:xfrm>
              <a:off x="286305" y="1979599"/>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7944E18A-3CB6-064D-B4B1-E7332072A7B8}"/>
                </a:ext>
              </a:extLst>
            </p:cNvPr>
            <p:cNvSpPr txBox="1"/>
            <p:nvPr/>
          </p:nvSpPr>
          <p:spPr>
            <a:xfrm>
              <a:off x="1420102" y="2071383"/>
              <a:ext cx="543739" cy="369332"/>
            </a:xfrm>
            <a:prstGeom prst="rect">
              <a:avLst/>
            </a:prstGeom>
            <a:noFill/>
            <a:ln>
              <a:noFill/>
            </a:ln>
          </p:spPr>
          <p:txBody>
            <a:bodyPr wrap="none" rtlCol="0">
              <a:spAutoFit/>
            </a:bodyPr>
            <a:lstStyle/>
            <a:p>
              <a:r>
                <a:rPr lang="en-US" b="1" dirty="0"/>
                <a:t>IdP</a:t>
              </a:r>
            </a:p>
          </p:txBody>
        </p:sp>
      </p:grpSp>
      <p:grpSp>
        <p:nvGrpSpPr>
          <p:cNvPr id="53" name="Group 52">
            <a:extLst>
              <a:ext uri="{FF2B5EF4-FFF2-40B4-BE49-F238E27FC236}">
                <a16:creationId xmlns:a16="http://schemas.microsoft.com/office/drawing/2014/main" id="{14ECCB3A-155F-D34F-9453-16893C8F3BA0}"/>
              </a:ext>
            </a:extLst>
          </p:cNvPr>
          <p:cNvGrpSpPr/>
          <p:nvPr/>
        </p:nvGrpSpPr>
        <p:grpSpPr>
          <a:xfrm>
            <a:off x="5478544" y="1845758"/>
            <a:ext cx="2811334" cy="2527369"/>
            <a:chOff x="266809" y="2070406"/>
            <a:chExt cx="2811334" cy="2527369"/>
          </a:xfrm>
        </p:grpSpPr>
        <p:sp>
          <p:nvSpPr>
            <p:cNvPr id="54" name="Rounded Rectangle 53">
              <a:extLst>
                <a:ext uri="{FF2B5EF4-FFF2-40B4-BE49-F238E27FC236}">
                  <a16:creationId xmlns:a16="http://schemas.microsoft.com/office/drawing/2014/main" id="{E0712444-3A99-0940-B5F0-D9FF10546848}"/>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AD1633CD-F805-F249-B162-17C5E27F5F3D}"/>
                </a:ext>
              </a:extLst>
            </p:cNvPr>
            <p:cNvSpPr txBox="1"/>
            <p:nvPr/>
          </p:nvSpPr>
          <p:spPr>
            <a:xfrm>
              <a:off x="1483277" y="2163075"/>
              <a:ext cx="492443" cy="369332"/>
            </a:xfrm>
            <a:prstGeom prst="rect">
              <a:avLst/>
            </a:prstGeom>
            <a:noFill/>
            <a:ln>
              <a:noFill/>
            </a:ln>
          </p:spPr>
          <p:txBody>
            <a:bodyPr wrap="none" rtlCol="0">
              <a:spAutoFit/>
            </a:bodyPr>
            <a:lstStyle/>
            <a:p>
              <a:r>
                <a:rPr lang="en-US" b="1" dirty="0"/>
                <a:t>SP</a:t>
              </a:r>
            </a:p>
          </p:txBody>
        </p:sp>
      </p:grpSp>
      <p:grpSp>
        <p:nvGrpSpPr>
          <p:cNvPr id="56" name="Group 55">
            <a:extLst>
              <a:ext uri="{FF2B5EF4-FFF2-40B4-BE49-F238E27FC236}">
                <a16:creationId xmlns:a16="http://schemas.microsoft.com/office/drawing/2014/main" id="{4959678A-DC9E-CE48-9D86-D954FF23ECE3}"/>
              </a:ext>
            </a:extLst>
          </p:cNvPr>
          <p:cNvGrpSpPr/>
          <p:nvPr/>
        </p:nvGrpSpPr>
        <p:grpSpPr>
          <a:xfrm>
            <a:off x="6255434" y="2320028"/>
            <a:ext cx="1371600" cy="1903480"/>
            <a:chOff x="6803270" y="1142173"/>
            <a:chExt cx="1371600" cy="1903480"/>
          </a:xfrm>
        </p:grpSpPr>
        <p:sp>
          <p:nvSpPr>
            <p:cNvPr id="57" name="Text Box 7">
              <a:extLst>
                <a:ext uri="{FF2B5EF4-FFF2-40B4-BE49-F238E27FC236}">
                  <a16:creationId xmlns:a16="http://schemas.microsoft.com/office/drawing/2014/main" id="{33AF42F7-E292-1D42-91BC-1ED5061C56A6}"/>
                </a:ext>
              </a:extLst>
            </p:cNvPr>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58" name="Graphic 57">
              <a:extLst>
                <a:ext uri="{FF2B5EF4-FFF2-40B4-BE49-F238E27FC236}">
                  <a16:creationId xmlns:a16="http://schemas.microsoft.com/office/drawing/2014/main" id="{98419D52-C91E-D647-851C-7665621E7E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grpSp>
        <p:nvGrpSpPr>
          <p:cNvPr id="59" name="Group 58">
            <a:extLst>
              <a:ext uri="{FF2B5EF4-FFF2-40B4-BE49-F238E27FC236}">
                <a16:creationId xmlns:a16="http://schemas.microsoft.com/office/drawing/2014/main" id="{C0761A1E-0E45-744F-B341-E96E7ED1DA9E}"/>
              </a:ext>
            </a:extLst>
          </p:cNvPr>
          <p:cNvGrpSpPr/>
          <p:nvPr/>
        </p:nvGrpSpPr>
        <p:grpSpPr>
          <a:xfrm>
            <a:off x="942387" y="2417375"/>
            <a:ext cx="1483098" cy="1877074"/>
            <a:chOff x="4957534" y="2551541"/>
            <a:chExt cx="1483098" cy="1877074"/>
          </a:xfrm>
        </p:grpSpPr>
        <p:sp>
          <p:nvSpPr>
            <p:cNvPr id="60" name="Text Box 7">
              <a:extLst>
                <a:ext uri="{FF2B5EF4-FFF2-40B4-BE49-F238E27FC236}">
                  <a16:creationId xmlns:a16="http://schemas.microsoft.com/office/drawing/2014/main" id="{413DC05B-217D-D245-A082-34A4C0FDF298}"/>
                </a:ext>
              </a:extLst>
            </p:cNvPr>
            <p:cNvSpPr txBox="1">
              <a:spLocks noChangeArrowheads="1"/>
            </p:cNvSpPr>
            <p:nvPr/>
          </p:nvSpPr>
          <p:spPr bwMode="auto">
            <a:xfrm>
              <a:off x="4957534" y="3843840"/>
              <a:ext cx="1483098" cy="584775"/>
            </a:xfrm>
            <a:prstGeom prst="rect">
              <a:avLst/>
            </a:prstGeom>
            <a:noFill/>
            <a:ln w="9525">
              <a:noFill/>
              <a:miter lim="800000"/>
              <a:headEnd/>
              <a:tailEnd/>
            </a:ln>
          </p:spPr>
          <p:txBody>
            <a:bodyPr wrap="none">
              <a:spAutoFit/>
            </a:bodyPr>
            <a:lstStyle/>
            <a:p>
              <a:pPr algn="ctr"/>
              <a:r>
                <a:rPr lang="en-US" sz="1600" dirty="0"/>
                <a:t>User </a:t>
              </a:r>
            </a:p>
            <a:p>
              <a:pPr algn="ctr"/>
              <a:r>
                <a:rPr lang="en-US" sz="1600" dirty="0"/>
                <a:t>Authentication</a:t>
              </a:r>
            </a:p>
          </p:txBody>
        </p:sp>
        <p:pic>
          <p:nvPicPr>
            <p:cNvPr id="61" name="Graphic 60">
              <a:extLst>
                <a:ext uri="{FF2B5EF4-FFF2-40B4-BE49-F238E27FC236}">
                  <a16:creationId xmlns:a16="http://schemas.microsoft.com/office/drawing/2014/main" id="{22C4FB14-0558-AC45-8A71-677A75A89D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sp>
        <p:nvSpPr>
          <p:cNvPr id="63" name="Bent Arrow 62">
            <a:extLst>
              <a:ext uri="{FF2B5EF4-FFF2-40B4-BE49-F238E27FC236}">
                <a16:creationId xmlns:a16="http://schemas.microsoft.com/office/drawing/2014/main" id="{AE5287D4-A3FE-DC45-AFF8-A2585746B4D7}"/>
              </a:ext>
            </a:extLst>
          </p:cNvPr>
          <p:cNvSpPr/>
          <p:nvPr/>
        </p:nvSpPr>
        <p:spPr>
          <a:xfrm flipH="1">
            <a:off x="2313512" y="3052622"/>
            <a:ext cx="2217573" cy="606580"/>
          </a:xfrm>
          <a:prstGeom prst="bentArrow">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3921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SSO: Detailed Flow (cont.)</a:t>
            </a:r>
          </a:p>
        </p:txBody>
      </p:sp>
      <p:sp>
        <p:nvSpPr>
          <p:cNvPr id="2" name="TextBox 1"/>
          <p:cNvSpPr txBox="1"/>
          <p:nvPr/>
        </p:nvSpPr>
        <p:spPr>
          <a:xfrm>
            <a:off x="9384090" y="3163426"/>
            <a:ext cx="184666" cy="461665"/>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9105E92F-B027-7846-B20A-DD74013529D0}"/>
              </a:ext>
            </a:extLst>
          </p:cNvPr>
          <p:cNvSpPr txBox="1"/>
          <p:nvPr/>
        </p:nvSpPr>
        <p:spPr>
          <a:xfrm>
            <a:off x="206942" y="805292"/>
            <a:ext cx="8730114" cy="646331"/>
          </a:xfrm>
          <a:prstGeom prst="rect">
            <a:avLst/>
          </a:prstGeom>
          <a:noFill/>
        </p:spPr>
        <p:txBody>
          <a:bodyPr wrap="square" rtlCol="0">
            <a:spAutoFit/>
          </a:bodyPr>
          <a:lstStyle/>
          <a:p>
            <a:pPr marL="457200" indent="-457200">
              <a:buFont typeface="+mj-lt"/>
              <a:buAutoNum type="arabicPeriod" startAt="2"/>
            </a:pPr>
            <a:r>
              <a:rPr lang="en-US" dirty="0"/>
              <a:t>IdP looks up the user’s attributes, such as username, email, and department.</a:t>
            </a:r>
          </a:p>
          <a:p>
            <a:pPr marL="457200" indent="-457200">
              <a:buFont typeface="+mj-lt"/>
              <a:buAutoNum type="arabicPeriod" startAt="2"/>
            </a:pPr>
            <a:r>
              <a:rPr lang="en-US" dirty="0"/>
              <a:t>IdP sends an assertion or security token to the SP.</a:t>
            </a:r>
          </a:p>
        </p:txBody>
      </p:sp>
      <p:sp>
        <p:nvSpPr>
          <p:cNvPr id="6" name="Slide Number Placeholder 5">
            <a:extLst>
              <a:ext uri="{FF2B5EF4-FFF2-40B4-BE49-F238E27FC236}">
                <a16:creationId xmlns:a16="http://schemas.microsoft.com/office/drawing/2014/main" id="{31EBBF4C-AF8B-F948-949D-30E5AA935D98}"/>
              </a:ext>
            </a:extLst>
          </p:cNvPr>
          <p:cNvSpPr>
            <a:spLocks noGrp="1"/>
          </p:cNvSpPr>
          <p:nvPr>
            <p:ph type="sldNum" sz="quarter" idx="11"/>
          </p:nvPr>
        </p:nvSpPr>
        <p:spPr/>
        <p:txBody>
          <a:bodyPr/>
          <a:lstStyle/>
          <a:p>
            <a:pPr>
              <a:defRPr/>
            </a:pPr>
            <a:fld id="{59F70707-15F4-704E-A6B5-E0B9F7A92E0F}" type="slidenum">
              <a:rPr lang="uk-UA" smtClean="0"/>
              <a:pPr>
                <a:defRPr/>
              </a:pPr>
              <a:t>12</a:t>
            </a:fld>
            <a:endParaRPr lang="uk-UA" dirty="0"/>
          </a:p>
        </p:txBody>
      </p:sp>
      <p:sp>
        <p:nvSpPr>
          <p:cNvPr id="3" name="Footer Placeholder 2">
            <a:extLst>
              <a:ext uri="{FF2B5EF4-FFF2-40B4-BE49-F238E27FC236}">
                <a16:creationId xmlns:a16="http://schemas.microsoft.com/office/drawing/2014/main" id="{FD7E6948-3058-584A-A69E-776B875C6C23}"/>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
        <p:nvSpPr>
          <p:cNvPr id="25" name="TextBox 24">
            <a:extLst>
              <a:ext uri="{FF2B5EF4-FFF2-40B4-BE49-F238E27FC236}">
                <a16:creationId xmlns:a16="http://schemas.microsoft.com/office/drawing/2014/main" id="{BEE591E9-D21C-2E42-B54E-7863D3163A4E}"/>
              </a:ext>
            </a:extLst>
          </p:cNvPr>
          <p:cNvSpPr txBox="1"/>
          <p:nvPr/>
        </p:nvSpPr>
        <p:spPr>
          <a:xfrm>
            <a:off x="3043022" y="3018506"/>
            <a:ext cx="1555947" cy="307777"/>
          </a:xfrm>
          <a:prstGeom prst="rect">
            <a:avLst/>
          </a:prstGeom>
          <a:noFill/>
        </p:spPr>
        <p:txBody>
          <a:bodyPr wrap="square" rtlCol="0">
            <a:spAutoFit/>
          </a:bodyPr>
          <a:lstStyle/>
          <a:p>
            <a:r>
              <a:rPr lang="en-GB" sz="1400" dirty="0"/>
              <a:t>1.Authenticate</a:t>
            </a:r>
          </a:p>
        </p:txBody>
      </p:sp>
      <p:pic>
        <p:nvPicPr>
          <p:cNvPr id="31" name="Graphic 30">
            <a:extLst>
              <a:ext uri="{FF2B5EF4-FFF2-40B4-BE49-F238E27FC236}">
                <a16:creationId xmlns:a16="http://schemas.microsoft.com/office/drawing/2014/main" id="{6F6D3B1B-D40B-B04E-A700-A56453C228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929" y="3657178"/>
            <a:ext cx="1371600" cy="1371600"/>
          </a:xfrm>
          <a:prstGeom prst="rect">
            <a:avLst/>
          </a:prstGeom>
        </p:spPr>
      </p:pic>
      <p:grpSp>
        <p:nvGrpSpPr>
          <p:cNvPr id="32" name="Group 31">
            <a:extLst>
              <a:ext uri="{FF2B5EF4-FFF2-40B4-BE49-F238E27FC236}">
                <a16:creationId xmlns:a16="http://schemas.microsoft.com/office/drawing/2014/main" id="{3C0A93F1-AC57-9045-B50F-378E94CF3FE4}"/>
              </a:ext>
            </a:extLst>
          </p:cNvPr>
          <p:cNvGrpSpPr/>
          <p:nvPr/>
        </p:nvGrpSpPr>
        <p:grpSpPr>
          <a:xfrm>
            <a:off x="266809" y="2088574"/>
            <a:ext cx="2811334" cy="2527369"/>
            <a:chOff x="266809" y="2070406"/>
            <a:chExt cx="2811334" cy="2527369"/>
          </a:xfrm>
        </p:grpSpPr>
        <p:sp>
          <p:nvSpPr>
            <p:cNvPr id="33" name="Rounded Rectangle 32">
              <a:extLst>
                <a:ext uri="{FF2B5EF4-FFF2-40B4-BE49-F238E27FC236}">
                  <a16:creationId xmlns:a16="http://schemas.microsoft.com/office/drawing/2014/main" id="{E9ABF2EB-1FF1-664D-90CA-44B6A45E3E56}"/>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3BDB70D9-2AE9-6C4C-8DB8-F4B800B2AD53}"/>
                </a:ext>
              </a:extLst>
            </p:cNvPr>
            <p:cNvSpPr txBox="1"/>
            <p:nvPr/>
          </p:nvSpPr>
          <p:spPr>
            <a:xfrm>
              <a:off x="1400606" y="2178623"/>
              <a:ext cx="543739" cy="369332"/>
            </a:xfrm>
            <a:prstGeom prst="rect">
              <a:avLst/>
            </a:prstGeom>
            <a:noFill/>
            <a:ln>
              <a:noFill/>
            </a:ln>
          </p:spPr>
          <p:txBody>
            <a:bodyPr wrap="none" rtlCol="0">
              <a:spAutoFit/>
            </a:bodyPr>
            <a:lstStyle/>
            <a:p>
              <a:r>
                <a:rPr lang="en-US" b="1" dirty="0"/>
                <a:t>IdP</a:t>
              </a:r>
            </a:p>
          </p:txBody>
        </p:sp>
      </p:grpSp>
      <p:grpSp>
        <p:nvGrpSpPr>
          <p:cNvPr id="35" name="Group 34">
            <a:extLst>
              <a:ext uri="{FF2B5EF4-FFF2-40B4-BE49-F238E27FC236}">
                <a16:creationId xmlns:a16="http://schemas.microsoft.com/office/drawing/2014/main" id="{D944AF8B-1CC2-BC40-91FB-655B27CC9ACE}"/>
              </a:ext>
            </a:extLst>
          </p:cNvPr>
          <p:cNvGrpSpPr/>
          <p:nvPr/>
        </p:nvGrpSpPr>
        <p:grpSpPr>
          <a:xfrm>
            <a:off x="5943585" y="2088574"/>
            <a:ext cx="2811334" cy="2527369"/>
            <a:chOff x="266809" y="2070406"/>
            <a:chExt cx="2811334" cy="2527369"/>
          </a:xfrm>
        </p:grpSpPr>
        <p:sp>
          <p:nvSpPr>
            <p:cNvPr id="36" name="Rounded Rectangle 35">
              <a:extLst>
                <a:ext uri="{FF2B5EF4-FFF2-40B4-BE49-F238E27FC236}">
                  <a16:creationId xmlns:a16="http://schemas.microsoft.com/office/drawing/2014/main" id="{5E57DD21-E838-2A4E-BCBB-667E47877328}"/>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2AD45115-A252-8740-94A1-232E2F2ADE4D}"/>
                </a:ext>
              </a:extLst>
            </p:cNvPr>
            <p:cNvSpPr txBox="1"/>
            <p:nvPr/>
          </p:nvSpPr>
          <p:spPr>
            <a:xfrm>
              <a:off x="1426254" y="2178623"/>
              <a:ext cx="492443" cy="369332"/>
            </a:xfrm>
            <a:prstGeom prst="rect">
              <a:avLst/>
            </a:prstGeom>
            <a:noFill/>
            <a:ln>
              <a:noFill/>
            </a:ln>
          </p:spPr>
          <p:txBody>
            <a:bodyPr wrap="none" rtlCol="0">
              <a:spAutoFit/>
            </a:bodyPr>
            <a:lstStyle/>
            <a:p>
              <a:r>
                <a:rPr lang="en-US" b="1" dirty="0"/>
                <a:t>SP</a:t>
              </a:r>
            </a:p>
          </p:txBody>
        </p:sp>
      </p:grpSp>
      <p:grpSp>
        <p:nvGrpSpPr>
          <p:cNvPr id="38" name="Group 37">
            <a:extLst>
              <a:ext uri="{FF2B5EF4-FFF2-40B4-BE49-F238E27FC236}">
                <a16:creationId xmlns:a16="http://schemas.microsoft.com/office/drawing/2014/main" id="{C94BC096-C05B-4F4A-A75F-470EBAA17990}"/>
              </a:ext>
            </a:extLst>
          </p:cNvPr>
          <p:cNvGrpSpPr/>
          <p:nvPr/>
        </p:nvGrpSpPr>
        <p:grpSpPr>
          <a:xfrm>
            <a:off x="6691307" y="2566123"/>
            <a:ext cx="1371600" cy="1903480"/>
            <a:chOff x="6803270" y="1142173"/>
            <a:chExt cx="1371600" cy="1903480"/>
          </a:xfrm>
        </p:grpSpPr>
        <p:sp>
          <p:nvSpPr>
            <p:cNvPr id="40" name="Text Box 7">
              <a:extLst>
                <a:ext uri="{FF2B5EF4-FFF2-40B4-BE49-F238E27FC236}">
                  <a16:creationId xmlns:a16="http://schemas.microsoft.com/office/drawing/2014/main" id="{44C2B04F-443F-AA49-8BED-569D1205D595}"/>
                </a:ext>
              </a:extLst>
            </p:cNvPr>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50" name="Graphic 49">
              <a:extLst>
                <a:ext uri="{FF2B5EF4-FFF2-40B4-BE49-F238E27FC236}">
                  <a16:creationId xmlns:a16="http://schemas.microsoft.com/office/drawing/2014/main" id="{974D5771-5504-D845-B196-FAEBC974CE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grpSp>
        <p:nvGrpSpPr>
          <p:cNvPr id="51" name="Group 50">
            <a:extLst>
              <a:ext uri="{FF2B5EF4-FFF2-40B4-BE49-F238E27FC236}">
                <a16:creationId xmlns:a16="http://schemas.microsoft.com/office/drawing/2014/main" id="{E53AC8F8-3916-5644-91A7-274CDD77CE1F}"/>
              </a:ext>
            </a:extLst>
          </p:cNvPr>
          <p:cNvGrpSpPr/>
          <p:nvPr/>
        </p:nvGrpSpPr>
        <p:grpSpPr>
          <a:xfrm>
            <a:off x="900743" y="2579326"/>
            <a:ext cx="1483098" cy="1877074"/>
            <a:chOff x="4957534" y="2551541"/>
            <a:chExt cx="1483098" cy="1877074"/>
          </a:xfrm>
        </p:grpSpPr>
        <p:sp>
          <p:nvSpPr>
            <p:cNvPr id="52" name="Text Box 7">
              <a:extLst>
                <a:ext uri="{FF2B5EF4-FFF2-40B4-BE49-F238E27FC236}">
                  <a16:creationId xmlns:a16="http://schemas.microsoft.com/office/drawing/2014/main" id="{500E5A5F-AF92-EA4F-A8F5-00D0F7A26C83}"/>
                </a:ext>
              </a:extLst>
            </p:cNvPr>
            <p:cNvSpPr txBox="1">
              <a:spLocks noChangeArrowheads="1"/>
            </p:cNvSpPr>
            <p:nvPr/>
          </p:nvSpPr>
          <p:spPr bwMode="auto">
            <a:xfrm>
              <a:off x="4957534" y="3843840"/>
              <a:ext cx="1483098" cy="584775"/>
            </a:xfrm>
            <a:prstGeom prst="rect">
              <a:avLst/>
            </a:prstGeom>
            <a:noFill/>
            <a:ln w="9525">
              <a:noFill/>
              <a:miter lim="800000"/>
              <a:headEnd/>
              <a:tailEnd/>
            </a:ln>
          </p:spPr>
          <p:txBody>
            <a:bodyPr wrap="none">
              <a:spAutoFit/>
            </a:bodyPr>
            <a:lstStyle/>
            <a:p>
              <a:pPr algn="ctr"/>
              <a:r>
                <a:rPr lang="en-US" sz="1600" dirty="0"/>
                <a:t>User </a:t>
              </a:r>
            </a:p>
            <a:p>
              <a:pPr algn="ctr"/>
              <a:r>
                <a:rPr lang="en-US" sz="1600" dirty="0"/>
                <a:t>Authentication</a:t>
              </a:r>
            </a:p>
          </p:txBody>
        </p:sp>
        <p:pic>
          <p:nvPicPr>
            <p:cNvPr id="53" name="Graphic 52">
              <a:extLst>
                <a:ext uri="{FF2B5EF4-FFF2-40B4-BE49-F238E27FC236}">
                  <a16:creationId xmlns:a16="http://schemas.microsoft.com/office/drawing/2014/main" id="{220C3ECE-966A-9B47-B9AF-F034EA11C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sp>
        <p:nvSpPr>
          <p:cNvPr id="54" name="Bent Arrow 53">
            <a:extLst>
              <a:ext uri="{FF2B5EF4-FFF2-40B4-BE49-F238E27FC236}">
                <a16:creationId xmlns:a16="http://schemas.microsoft.com/office/drawing/2014/main" id="{2C26C4B4-EC85-8C45-8A6D-8D5AA3EFD691}"/>
              </a:ext>
            </a:extLst>
          </p:cNvPr>
          <p:cNvSpPr/>
          <p:nvPr/>
        </p:nvSpPr>
        <p:spPr>
          <a:xfrm>
            <a:off x="2200438" y="2763232"/>
            <a:ext cx="4242891" cy="377761"/>
          </a:xfrm>
          <a:prstGeom prst="bentArrow">
            <a:avLst>
              <a:gd name="adj1" fmla="val 39131"/>
              <a:gd name="adj2" fmla="val 41888"/>
              <a:gd name="adj3" fmla="val 30629"/>
              <a:gd name="adj4" fmla="val 43750"/>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5" name="Bent Arrow 54">
            <a:extLst>
              <a:ext uri="{FF2B5EF4-FFF2-40B4-BE49-F238E27FC236}">
                <a16:creationId xmlns:a16="http://schemas.microsoft.com/office/drawing/2014/main" id="{0DDC9ED8-9052-9745-84C5-0A1E0AC1FC3B}"/>
              </a:ext>
            </a:extLst>
          </p:cNvPr>
          <p:cNvSpPr/>
          <p:nvPr/>
        </p:nvSpPr>
        <p:spPr>
          <a:xfrm flipH="1">
            <a:off x="2133418" y="3251923"/>
            <a:ext cx="2217573" cy="606580"/>
          </a:xfrm>
          <a:prstGeom prst="bentArrow">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6" name="TextBox 55">
            <a:extLst>
              <a:ext uri="{FF2B5EF4-FFF2-40B4-BE49-F238E27FC236}">
                <a16:creationId xmlns:a16="http://schemas.microsoft.com/office/drawing/2014/main" id="{0D6180EB-21A5-764A-9634-894A3080B876}"/>
              </a:ext>
            </a:extLst>
          </p:cNvPr>
          <p:cNvSpPr txBox="1"/>
          <p:nvPr/>
        </p:nvSpPr>
        <p:spPr>
          <a:xfrm>
            <a:off x="2293899" y="3491664"/>
            <a:ext cx="1823267" cy="307777"/>
          </a:xfrm>
          <a:prstGeom prst="rect">
            <a:avLst/>
          </a:prstGeom>
          <a:noFill/>
        </p:spPr>
        <p:txBody>
          <a:bodyPr wrap="square" rtlCol="0">
            <a:spAutoFit/>
          </a:bodyPr>
          <a:lstStyle/>
          <a:p>
            <a:r>
              <a:rPr lang="en-GB" sz="1400" dirty="0"/>
              <a:t>2. Attribute Lookup</a:t>
            </a:r>
          </a:p>
        </p:txBody>
      </p:sp>
      <p:sp>
        <p:nvSpPr>
          <p:cNvPr id="24" name="TextBox 23">
            <a:extLst>
              <a:ext uri="{FF2B5EF4-FFF2-40B4-BE49-F238E27FC236}">
                <a16:creationId xmlns:a16="http://schemas.microsoft.com/office/drawing/2014/main" id="{F3118778-5DD1-804A-B1B3-E21FC8356958}"/>
              </a:ext>
            </a:extLst>
          </p:cNvPr>
          <p:cNvSpPr txBox="1"/>
          <p:nvPr/>
        </p:nvSpPr>
        <p:spPr>
          <a:xfrm>
            <a:off x="3133746" y="2544333"/>
            <a:ext cx="3212668" cy="307777"/>
          </a:xfrm>
          <a:prstGeom prst="rect">
            <a:avLst/>
          </a:prstGeom>
          <a:noFill/>
        </p:spPr>
        <p:txBody>
          <a:bodyPr wrap="square" rtlCol="0">
            <a:spAutoFit/>
          </a:bodyPr>
          <a:lstStyle/>
          <a:p>
            <a:r>
              <a:rPr lang="en-GB" sz="1400" dirty="0"/>
              <a:t>3. Send token using standard protocol</a:t>
            </a:r>
          </a:p>
        </p:txBody>
      </p:sp>
    </p:spTree>
    <p:extLst>
      <p:ext uri="{BB962C8B-B14F-4D97-AF65-F5344CB8AC3E}">
        <p14:creationId xmlns:p14="http://schemas.microsoft.com/office/powerpoint/2010/main" val="311875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SSO: Detailed Flow (cont.)</a:t>
            </a:r>
          </a:p>
        </p:txBody>
      </p:sp>
      <p:sp>
        <p:nvSpPr>
          <p:cNvPr id="2" name="TextBox 1"/>
          <p:cNvSpPr txBox="1"/>
          <p:nvPr/>
        </p:nvSpPr>
        <p:spPr>
          <a:xfrm>
            <a:off x="9384090" y="3163426"/>
            <a:ext cx="184666" cy="461665"/>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9ECA69F3-07FB-CD44-8D1A-EFDFEC42C28B}"/>
              </a:ext>
            </a:extLst>
          </p:cNvPr>
          <p:cNvSpPr txBox="1"/>
          <p:nvPr/>
        </p:nvSpPr>
        <p:spPr>
          <a:xfrm>
            <a:off x="206942" y="805292"/>
            <a:ext cx="8730114" cy="646331"/>
          </a:xfrm>
          <a:prstGeom prst="rect">
            <a:avLst/>
          </a:prstGeom>
          <a:noFill/>
        </p:spPr>
        <p:txBody>
          <a:bodyPr wrap="square" rtlCol="0">
            <a:spAutoFit/>
          </a:bodyPr>
          <a:lstStyle/>
          <a:p>
            <a:pPr marL="457200" indent="-457200">
              <a:buFont typeface="+mj-lt"/>
              <a:buAutoNum type="arabicPeriod" startAt="4"/>
            </a:pPr>
            <a:r>
              <a:rPr lang="en-US" dirty="0"/>
              <a:t>SP receives the assertion or security token with the user’s attributes and creates an application session for the user.</a:t>
            </a:r>
          </a:p>
        </p:txBody>
      </p:sp>
      <p:sp>
        <p:nvSpPr>
          <p:cNvPr id="10" name="Slide Number Placeholder 9">
            <a:extLst>
              <a:ext uri="{FF2B5EF4-FFF2-40B4-BE49-F238E27FC236}">
                <a16:creationId xmlns:a16="http://schemas.microsoft.com/office/drawing/2014/main" id="{DF5B7C8C-F973-A143-9090-9DA5A7FC38FE}"/>
              </a:ext>
            </a:extLst>
          </p:cNvPr>
          <p:cNvSpPr>
            <a:spLocks noGrp="1"/>
          </p:cNvSpPr>
          <p:nvPr>
            <p:ph type="sldNum" sz="quarter" idx="11"/>
          </p:nvPr>
        </p:nvSpPr>
        <p:spPr/>
        <p:txBody>
          <a:bodyPr/>
          <a:lstStyle/>
          <a:p>
            <a:pPr>
              <a:defRPr/>
            </a:pPr>
            <a:fld id="{59F70707-15F4-704E-A6B5-E0B9F7A92E0F}" type="slidenum">
              <a:rPr lang="uk-UA" smtClean="0"/>
              <a:pPr>
                <a:defRPr/>
              </a:pPr>
              <a:t>13</a:t>
            </a:fld>
            <a:endParaRPr lang="uk-UA" dirty="0"/>
          </a:p>
        </p:txBody>
      </p:sp>
      <p:sp>
        <p:nvSpPr>
          <p:cNvPr id="4" name="Footer Placeholder 3">
            <a:extLst>
              <a:ext uri="{FF2B5EF4-FFF2-40B4-BE49-F238E27FC236}">
                <a16:creationId xmlns:a16="http://schemas.microsoft.com/office/drawing/2014/main" id="{0A29CECD-5302-D24A-8C2B-1C138E9C5681}"/>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
        <p:nvSpPr>
          <p:cNvPr id="28" name="TextBox 27">
            <a:extLst>
              <a:ext uri="{FF2B5EF4-FFF2-40B4-BE49-F238E27FC236}">
                <a16:creationId xmlns:a16="http://schemas.microsoft.com/office/drawing/2014/main" id="{FCE7AF68-A5DA-2B4B-BC22-247EFB3F0215}"/>
              </a:ext>
            </a:extLst>
          </p:cNvPr>
          <p:cNvSpPr txBox="1"/>
          <p:nvPr/>
        </p:nvSpPr>
        <p:spPr>
          <a:xfrm>
            <a:off x="9384090" y="3163426"/>
            <a:ext cx="184666" cy="461665"/>
          </a:xfrm>
          <a:prstGeom prst="rect">
            <a:avLst/>
          </a:prstGeom>
          <a:noFill/>
        </p:spPr>
        <p:txBody>
          <a:bodyPr wrap="none" rtlCol="0">
            <a:spAutoFit/>
          </a:bodyPr>
          <a:lstStyle/>
          <a:p>
            <a:endParaRPr lang="en-US" dirty="0"/>
          </a:p>
        </p:txBody>
      </p:sp>
      <p:sp>
        <p:nvSpPr>
          <p:cNvPr id="29" name="TextBox 28">
            <a:extLst>
              <a:ext uri="{FF2B5EF4-FFF2-40B4-BE49-F238E27FC236}">
                <a16:creationId xmlns:a16="http://schemas.microsoft.com/office/drawing/2014/main" id="{5FED2F9C-2AC6-8B43-AB0E-D387C0356197}"/>
              </a:ext>
            </a:extLst>
          </p:cNvPr>
          <p:cNvSpPr txBox="1"/>
          <p:nvPr/>
        </p:nvSpPr>
        <p:spPr>
          <a:xfrm>
            <a:off x="3043022" y="3018506"/>
            <a:ext cx="1555947" cy="307777"/>
          </a:xfrm>
          <a:prstGeom prst="rect">
            <a:avLst/>
          </a:prstGeom>
          <a:noFill/>
        </p:spPr>
        <p:txBody>
          <a:bodyPr wrap="square" rtlCol="0">
            <a:spAutoFit/>
          </a:bodyPr>
          <a:lstStyle/>
          <a:p>
            <a:r>
              <a:rPr lang="en-GB" sz="1400" dirty="0"/>
              <a:t>1.Authenticate</a:t>
            </a:r>
          </a:p>
        </p:txBody>
      </p:sp>
      <p:pic>
        <p:nvPicPr>
          <p:cNvPr id="30" name="Graphic 29">
            <a:extLst>
              <a:ext uri="{FF2B5EF4-FFF2-40B4-BE49-F238E27FC236}">
                <a16:creationId xmlns:a16="http://schemas.microsoft.com/office/drawing/2014/main" id="{23FBEB28-078B-DB45-AB9B-24F5071C85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929" y="3657178"/>
            <a:ext cx="1371600" cy="1371600"/>
          </a:xfrm>
          <a:prstGeom prst="rect">
            <a:avLst/>
          </a:prstGeom>
        </p:spPr>
      </p:pic>
      <p:grpSp>
        <p:nvGrpSpPr>
          <p:cNvPr id="31" name="Group 30">
            <a:extLst>
              <a:ext uri="{FF2B5EF4-FFF2-40B4-BE49-F238E27FC236}">
                <a16:creationId xmlns:a16="http://schemas.microsoft.com/office/drawing/2014/main" id="{3966777F-07A9-364E-A707-A632F62DFB6C}"/>
              </a:ext>
            </a:extLst>
          </p:cNvPr>
          <p:cNvGrpSpPr/>
          <p:nvPr/>
        </p:nvGrpSpPr>
        <p:grpSpPr>
          <a:xfrm>
            <a:off x="266809" y="2088574"/>
            <a:ext cx="2811334" cy="2527369"/>
            <a:chOff x="266809" y="2070406"/>
            <a:chExt cx="2811334" cy="2527369"/>
          </a:xfrm>
        </p:grpSpPr>
        <p:sp>
          <p:nvSpPr>
            <p:cNvPr id="39" name="Rounded Rectangle 38">
              <a:extLst>
                <a:ext uri="{FF2B5EF4-FFF2-40B4-BE49-F238E27FC236}">
                  <a16:creationId xmlns:a16="http://schemas.microsoft.com/office/drawing/2014/main" id="{D6AB8F5B-5666-A340-A4A4-75400FBB6A27}"/>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5890108-2CD2-EB47-A9A0-80EC18779216}"/>
                </a:ext>
              </a:extLst>
            </p:cNvPr>
            <p:cNvSpPr txBox="1"/>
            <p:nvPr/>
          </p:nvSpPr>
          <p:spPr>
            <a:xfrm>
              <a:off x="1421892" y="2162476"/>
              <a:ext cx="543739" cy="369332"/>
            </a:xfrm>
            <a:prstGeom prst="rect">
              <a:avLst/>
            </a:prstGeom>
            <a:noFill/>
            <a:ln>
              <a:noFill/>
            </a:ln>
          </p:spPr>
          <p:txBody>
            <a:bodyPr wrap="none" rtlCol="0">
              <a:spAutoFit/>
            </a:bodyPr>
            <a:lstStyle/>
            <a:p>
              <a:r>
                <a:rPr lang="en-US" b="1" dirty="0"/>
                <a:t>IdP</a:t>
              </a:r>
            </a:p>
          </p:txBody>
        </p:sp>
      </p:grpSp>
      <p:grpSp>
        <p:nvGrpSpPr>
          <p:cNvPr id="42" name="Group 41">
            <a:extLst>
              <a:ext uri="{FF2B5EF4-FFF2-40B4-BE49-F238E27FC236}">
                <a16:creationId xmlns:a16="http://schemas.microsoft.com/office/drawing/2014/main" id="{30009FE5-89D0-8E43-A550-019D4A2448E3}"/>
              </a:ext>
            </a:extLst>
          </p:cNvPr>
          <p:cNvGrpSpPr/>
          <p:nvPr/>
        </p:nvGrpSpPr>
        <p:grpSpPr>
          <a:xfrm>
            <a:off x="5943585" y="2088574"/>
            <a:ext cx="2811334" cy="2527369"/>
            <a:chOff x="266809" y="2070406"/>
            <a:chExt cx="2811334" cy="2527369"/>
          </a:xfrm>
        </p:grpSpPr>
        <p:sp>
          <p:nvSpPr>
            <p:cNvPr id="43" name="Rounded Rectangle 42">
              <a:extLst>
                <a:ext uri="{FF2B5EF4-FFF2-40B4-BE49-F238E27FC236}">
                  <a16:creationId xmlns:a16="http://schemas.microsoft.com/office/drawing/2014/main" id="{3DEF5606-34D6-0A4C-8893-015A3F56CC00}"/>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9E05B34-0961-594C-B7CB-0C4F7082B531}"/>
                </a:ext>
              </a:extLst>
            </p:cNvPr>
            <p:cNvSpPr txBox="1"/>
            <p:nvPr/>
          </p:nvSpPr>
          <p:spPr>
            <a:xfrm>
              <a:off x="1426254" y="2124515"/>
              <a:ext cx="492443" cy="369332"/>
            </a:xfrm>
            <a:prstGeom prst="rect">
              <a:avLst/>
            </a:prstGeom>
            <a:noFill/>
            <a:ln>
              <a:noFill/>
            </a:ln>
          </p:spPr>
          <p:txBody>
            <a:bodyPr wrap="none" rtlCol="0">
              <a:spAutoFit/>
            </a:bodyPr>
            <a:lstStyle/>
            <a:p>
              <a:r>
                <a:rPr lang="en-US" b="1" dirty="0"/>
                <a:t>SP</a:t>
              </a:r>
            </a:p>
          </p:txBody>
        </p:sp>
      </p:grpSp>
      <p:grpSp>
        <p:nvGrpSpPr>
          <p:cNvPr id="45" name="Group 44">
            <a:extLst>
              <a:ext uri="{FF2B5EF4-FFF2-40B4-BE49-F238E27FC236}">
                <a16:creationId xmlns:a16="http://schemas.microsoft.com/office/drawing/2014/main" id="{234133BD-8B83-2C4D-8062-D3B8E70D8FA1}"/>
              </a:ext>
            </a:extLst>
          </p:cNvPr>
          <p:cNvGrpSpPr/>
          <p:nvPr/>
        </p:nvGrpSpPr>
        <p:grpSpPr>
          <a:xfrm>
            <a:off x="6691307" y="2566123"/>
            <a:ext cx="1371600" cy="1903480"/>
            <a:chOff x="6803270" y="1142173"/>
            <a:chExt cx="1371600" cy="1903480"/>
          </a:xfrm>
        </p:grpSpPr>
        <p:sp>
          <p:nvSpPr>
            <p:cNvPr id="46" name="Text Box 7">
              <a:extLst>
                <a:ext uri="{FF2B5EF4-FFF2-40B4-BE49-F238E27FC236}">
                  <a16:creationId xmlns:a16="http://schemas.microsoft.com/office/drawing/2014/main" id="{16D4A9C4-A592-3747-91D3-9DF16073ADE9}"/>
                </a:ext>
              </a:extLst>
            </p:cNvPr>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47" name="Graphic 46">
              <a:extLst>
                <a:ext uri="{FF2B5EF4-FFF2-40B4-BE49-F238E27FC236}">
                  <a16:creationId xmlns:a16="http://schemas.microsoft.com/office/drawing/2014/main" id="{F859A90D-A972-E741-AC37-9241ED90D7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grpSp>
        <p:nvGrpSpPr>
          <p:cNvPr id="48" name="Group 47">
            <a:extLst>
              <a:ext uri="{FF2B5EF4-FFF2-40B4-BE49-F238E27FC236}">
                <a16:creationId xmlns:a16="http://schemas.microsoft.com/office/drawing/2014/main" id="{B632F7EA-21C9-D346-A5D9-FCCDF16842AF}"/>
              </a:ext>
            </a:extLst>
          </p:cNvPr>
          <p:cNvGrpSpPr/>
          <p:nvPr/>
        </p:nvGrpSpPr>
        <p:grpSpPr>
          <a:xfrm>
            <a:off x="900743" y="2579326"/>
            <a:ext cx="1483098" cy="1877074"/>
            <a:chOff x="4957534" y="2551541"/>
            <a:chExt cx="1483098" cy="1877074"/>
          </a:xfrm>
        </p:grpSpPr>
        <p:sp>
          <p:nvSpPr>
            <p:cNvPr id="49" name="Text Box 7">
              <a:extLst>
                <a:ext uri="{FF2B5EF4-FFF2-40B4-BE49-F238E27FC236}">
                  <a16:creationId xmlns:a16="http://schemas.microsoft.com/office/drawing/2014/main" id="{65D45E1D-FCC1-F642-A2BB-03A995E44970}"/>
                </a:ext>
              </a:extLst>
            </p:cNvPr>
            <p:cNvSpPr txBox="1">
              <a:spLocks noChangeArrowheads="1"/>
            </p:cNvSpPr>
            <p:nvPr/>
          </p:nvSpPr>
          <p:spPr bwMode="auto">
            <a:xfrm>
              <a:off x="4957534" y="3843840"/>
              <a:ext cx="1483098" cy="584775"/>
            </a:xfrm>
            <a:prstGeom prst="rect">
              <a:avLst/>
            </a:prstGeom>
            <a:noFill/>
            <a:ln w="9525">
              <a:noFill/>
              <a:miter lim="800000"/>
              <a:headEnd/>
              <a:tailEnd/>
            </a:ln>
          </p:spPr>
          <p:txBody>
            <a:bodyPr wrap="none">
              <a:spAutoFit/>
            </a:bodyPr>
            <a:lstStyle/>
            <a:p>
              <a:pPr algn="ctr"/>
              <a:r>
                <a:rPr lang="en-US" sz="1600" dirty="0"/>
                <a:t>User </a:t>
              </a:r>
            </a:p>
            <a:p>
              <a:pPr algn="ctr"/>
              <a:r>
                <a:rPr lang="en-US" sz="1600" dirty="0"/>
                <a:t>Authentication</a:t>
              </a:r>
            </a:p>
          </p:txBody>
        </p:sp>
        <p:pic>
          <p:nvPicPr>
            <p:cNvPr id="50" name="Graphic 49">
              <a:extLst>
                <a:ext uri="{FF2B5EF4-FFF2-40B4-BE49-F238E27FC236}">
                  <a16:creationId xmlns:a16="http://schemas.microsoft.com/office/drawing/2014/main" id="{91F72F03-BEEE-8342-A194-F74C7554E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sp>
        <p:nvSpPr>
          <p:cNvPr id="51" name="Bent Arrow 50">
            <a:extLst>
              <a:ext uri="{FF2B5EF4-FFF2-40B4-BE49-F238E27FC236}">
                <a16:creationId xmlns:a16="http://schemas.microsoft.com/office/drawing/2014/main" id="{2945A0EB-3600-A046-99B3-18234B6FAFF4}"/>
              </a:ext>
            </a:extLst>
          </p:cNvPr>
          <p:cNvSpPr/>
          <p:nvPr/>
        </p:nvSpPr>
        <p:spPr>
          <a:xfrm>
            <a:off x="2200438" y="2763232"/>
            <a:ext cx="4242891" cy="377761"/>
          </a:xfrm>
          <a:prstGeom prst="bentArrow">
            <a:avLst>
              <a:gd name="adj1" fmla="val 39131"/>
              <a:gd name="adj2" fmla="val 41888"/>
              <a:gd name="adj3" fmla="val 30629"/>
              <a:gd name="adj4" fmla="val 43750"/>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2" name="Bent Arrow 51">
            <a:extLst>
              <a:ext uri="{FF2B5EF4-FFF2-40B4-BE49-F238E27FC236}">
                <a16:creationId xmlns:a16="http://schemas.microsoft.com/office/drawing/2014/main" id="{BDB216FC-E760-ED4E-A43B-7B5E466EA8B0}"/>
              </a:ext>
            </a:extLst>
          </p:cNvPr>
          <p:cNvSpPr/>
          <p:nvPr/>
        </p:nvSpPr>
        <p:spPr>
          <a:xfrm flipH="1">
            <a:off x="2133418" y="3251923"/>
            <a:ext cx="2217573" cy="606580"/>
          </a:xfrm>
          <a:prstGeom prst="bentArrow">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a:extLst>
              <a:ext uri="{FF2B5EF4-FFF2-40B4-BE49-F238E27FC236}">
                <a16:creationId xmlns:a16="http://schemas.microsoft.com/office/drawing/2014/main" id="{4DDFB5B3-DC2D-134C-9C9E-13602EB9E5F4}"/>
              </a:ext>
            </a:extLst>
          </p:cNvPr>
          <p:cNvSpPr txBox="1"/>
          <p:nvPr/>
        </p:nvSpPr>
        <p:spPr>
          <a:xfrm>
            <a:off x="2293899" y="3491664"/>
            <a:ext cx="1823267" cy="307777"/>
          </a:xfrm>
          <a:prstGeom prst="rect">
            <a:avLst/>
          </a:prstGeom>
          <a:noFill/>
        </p:spPr>
        <p:txBody>
          <a:bodyPr wrap="square" rtlCol="0">
            <a:spAutoFit/>
          </a:bodyPr>
          <a:lstStyle/>
          <a:p>
            <a:r>
              <a:rPr lang="en-GB" sz="1400" dirty="0"/>
              <a:t>2. Attribute Lookup</a:t>
            </a:r>
          </a:p>
        </p:txBody>
      </p:sp>
      <p:sp>
        <p:nvSpPr>
          <p:cNvPr id="54" name="TextBox 53">
            <a:extLst>
              <a:ext uri="{FF2B5EF4-FFF2-40B4-BE49-F238E27FC236}">
                <a16:creationId xmlns:a16="http://schemas.microsoft.com/office/drawing/2014/main" id="{8540EAF7-ADFB-AE48-B25B-7BD0F94254E6}"/>
              </a:ext>
            </a:extLst>
          </p:cNvPr>
          <p:cNvSpPr txBox="1"/>
          <p:nvPr/>
        </p:nvSpPr>
        <p:spPr>
          <a:xfrm>
            <a:off x="3133746" y="2544333"/>
            <a:ext cx="3212668" cy="307777"/>
          </a:xfrm>
          <a:prstGeom prst="rect">
            <a:avLst/>
          </a:prstGeom>
          <a:noFill/>
        </p:spPr>
        <p:txBody>
          <a:bodyPr wrap="square" rtlCol="0">
            <a:spAutoFit/>
          </a:bodyPr>
          <a:lstStyle/>
          <a:p>
            <a:r>
              <a:rPr lang="en-GB" sz="1400" dirty="0"/>
              <a:t>3. Send token using standard protocol</a:t>
            </a:r>
          </a:p>
        </p:txBody>
      </p:sp>
      <p:sp>
        <p:nvSpPr>
          <p:cNvPr id="74" name="TextBox 73">
            <a:extLst>
              <a:ext uri="{FF2B5EF4-FFF2-40B4-BE49-F238E27FC236}">
                <a16:creationId xmlns:a16="http://schemas.microsoft.com/office/drawing/2014/main" id="{A2DF5206-BFE5-A644-916C-A24EBBD5CFF1}"/>
              </a:ext>
            </a:extLst>
          </p:cNvPr>
          <p:cNvSpPr txBox="1"/>
          <p:nvPr/>
        </p:nvSpPr>
        <p:spPr>
          <a:xfrm>
            <a:off x="5484830" y="3172394"/>
            <a:ext cx="1564764" cy="738664"/>
          </a:xfrm>
          <a:prstGeom prst="rect">
            <a:avLst/>
          </a:prstGeom>
          <a:noFill/>
        </p:spPr>
        <p:txBody>
          <a:bodyPr wrap="square" rtlCol="0">
            <a:spAutoFit/>
          </a:bodyPr>
          <a:lstStyle/>
          <a:p>
            <a:r>
              <a:rPr lang="en-GB" sz="1400" dirty="0"/>
              <a:t>4. User placed into application session</a:t>
            </a:r>
          </a:p>
        </p:txBody>
      </p:sp>
    </p:spTree>
    <p:extLst>
      <p:ext uri="{BB962C8B-B14F-4D97-AF65-F5344CB8AC3E}">
        <p14:creationId xmlns:p14="http://schemas.microsoft.com/office/powerpoint/2010/main" val="155574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pPr eaLnBrk="1" hangingPunct="1"/>
            <a:r>
              <a:rPr lang="en-US" dirty="0">
                <a:latin typeface="+mj-lt"/>
                <a:ea typeface="ヒラギノ角ゴ Pro W3"/>
                <a:cs typeface="Arial" charset="0"/>
              </a:rPr>
              <a:t>Why Use SSO/Federation?</a:t>
            </a:r>
          </a:p>
        </p:txBody>
      </p:sp>
      <p:sp>
        <p:nvSpPr>
          <p:cNvPr id="3" name="Content Placeholder 2"/>
          <p:cNvSpPr>
            <a:spLocks noGrp="1"/>
          </p:cNvSpPr>
          <p:nvPr>
            <p:ph type="body" sz="quarter" idx="16"/>
          </p:nvPr>
        </p:nvSpPr>
        <p:spPr/>
        <p:txBody>
          <a:bodyPr>
            <a:normAutofit/>
          </a:bodyPr>
          <a:lstStyle/>
          <a:p>
            <a:r>
              <a:rPr lang="en-US" sz="1800" dirty="0"/>
              <a:t>Simplifies Administration:</a:t>
            </a:r>
          </a:p>
          <a:p>
            <a:pPr lvl="1"/>
            <a:r>
              <a:rPr lang="en-US" sz="1600" dirty="0"/>
              <a:t>Reduces number of accounts and passwords to maintain.</a:t>
            </a:r>
          </a:p>
          <a:p>
            <a:pPr lvl="1"/>
            <a:r>
              <a:rPr lang="en-US" sz="1600" dirty="0"/>
              <a:t>Partners manage their own users.</a:t>
            </a:r>
          </a:p>
          <a:p>
            <a:pPr lvl="1"/>
            <a:r>
              <a:rPr lang="en-US" sz="1600" dirty="0"/>
              <a:t>Replaces proprietary solutions with industry standard solutions and protocols.</a:t>
            </a:r>
          </a:p>
          <a:p>
            <a:endParaRPr lang="en-US" sz="1200" dirty="0"/>
          </a:p>
          <a:p>
            <a:r>
              <a:rPr lang="en-US" sz="1800" dirty="0"/>
              <a:t>Increases Security:</a:t>
            </a:r>
          </a:p>
          <a:p>
            <a:pPr lvl="1"/>
            <a:r>
              <a:rPr lang="en-US" sz="1600" dirty="0"/>
              <a:t>Propagates strong authentication.</a:t>
            </a:r>
          </a:p>
          <a:p>
            <a:pPr lvl="1"/>
            <a:r>
              <a:rPr lang="en-US" sz="1600" dirty="0"/>
              <a:t>Reduces identity theft targets.</a:t>
            </a:r>
          </a:p>
          <a:p>
            <a:pPr lvl="1"/>
            <a:r>
              <a:rPr lang="en-US" sz="1600" dirty="0"/>
              <a:t>Extends enterprise security to hosted services.</a:t>
            </a:r>
          </a:p>
          <a:p>
            <a:pPr lvl="1"/>
            <a:r>
              <a:rPr lang="en-US" sz="1600" dirty="0"/>
              <a:t>Protects against password proliferation</a:t>
            </a:r>
          </a:p>
        </p:txBody>
      </p:sp>
      <p:sp>
        <p:nvSpPr>
          <p:cNvPr id="8" name="Slide Number Placeholder 7">
            <a:extLst>
              <a:ext uri="{FF2B5EF4-FFF2-40B4-BE49-F238E27FC236}">
                <a16:creationId xmlns:a16="http://schemas.microsoft.com/office/drawing/2014/main" id="{7B97475F-3C3F-2B46-8E41-8D4586501CCF}"/>
              </a:ext>
            </a:extLst>
          </p:cNvPr>
          <p:cNvSpPr>
            <a:spLocks noGrp="1"/>
          </p:cNvSpPr>
          <p:nvPr>
            <p:ph type="sldNum" sz="quarter" idx="14"/>
          </p:nvPr>
        </p:nvSpPr>
        <p:spPr/>
        <p:txBody>
          <a:bodyPr/>
          <a:lstStyle/>
          <a:p>
            <a:pPr>
              <a:defRPr/>
            </a:pPr>
            <a:fld id="{59F70707-15F4-704E-A6B5-E0B9F7A92E0F}" type="slidenum">
              <a:rPr lang="uk-UA" smtClean="0"/>
              <a:pPr>
                <a:defRPr/>
              </a:pPr>
              <a:t>14</a:t>
            </a:fld>
            <a:endParaRPr lang="uk-UA"/>
          </a:p>
        </p:txBody>
      </p:sp>
      <p:sp>
        <p:nvSpPr>
          <p:cNvPr id="2" name="Footer Placeholder 1">
            <a:extLst>
              <a:ext uri="{FF2B5EF4-FFF2-40B4-BE49-F238E27FC236}">
                <a16:creationId xmlns:a16="http://schemas.microsoft.com/office/drawing/2014/main" id="{9C564218-6564-5C4B-BA03-B5A53C5DA22F}"/>
              </a:ext>
            </a:extLst>
          </p:cNvPr>
          <p:cNvSpPr>
            <a:spLocks noGrp="1"/>
          </p:cNvSpPr>
          <p:nvPr>
            <p:ph type="ftr" sz="quarter" idx="3"/>
          </p:nvPr>
        </p:nvSpPr>
        <p:spPr/>
        <p:txBody>
          <a:bodyPr/>
          <a:lstStyle/>
          <a:p>
            <a:r>
              <a:rPr lang="en-US" dirty="0"/>
              <a:t>Confidential | Do not distribute — Copyright ©2022 Ping Identity Corporation. All rights reserved.</a:t>
            </a:r>
          </a:p>
        </p:txBody>
      </p:sp>
    </p:spTree>
    <p:extLst>
      <p:ext uri="{BB962C8B-B14F-4D97-AF65-F5344CB8AC3E}">
        <p14:creationId xmlns:p14="http://schemas.microsoft.com/office/powerpoint/2010/main" val="7405686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SSO Summary</a:t>
            </a:r>
          </a:p>
        </p:txBody>
      </p:sp>
      <p:sp>
        <p:nvSpPr>
          <p:cNvPr id="2" name="Content Placeholder 1"/>
          <p:cNvSpPr>
            <a:spLocks noGrp="1"/>
          </p:cNvSpPr>
          <p:nvPr>
            <p:ph type="body" sz="quarter" idx="16"/>
          </p:nvPr>
        </p:nvSpPr>
        <p:spPr>
          <a:xfrm>
            <a:off x="27804" y="768992"/>
            <a:ext cx="8959850" cy="1158702"/>
          </a:xfrm>
        </p:spPr>
        <p:txBody>
          <a:bodyPr>
            <a:noAutofit/>
          </a:bodyPr>
          <a:lstStyle/>
          <a:p>
            <a:r>
              <a:rPr lang="en-US" sz="1800" dirty="0"/>
              <a:t>IdP federation server creates and sends assertion.</a:t>
            </a:r>
          </a:p>
          <a:p>
            <a:r>
              <a:rPr lang="en-US" sz="1800" dirty="0"/>
              <a:t>SP federation server receives and parses assertion.</a:t>
            </a:r>
          </a:p>
          <a:p>
            <a:r>
              <a:rPr lang="en-US" sz="1800" dirty="0"/>
              <a:t>PingFederate is a federation server.</a:t>
            </a:r>
          </a:p>
        </p:txBody>
      </p:sp>
      <p:sp>
        <p:nvSpPr>
          <p:cNvPr id="28" name="Slide Number Placeholder 27">
            <a:extLst>
              <a:ext uri="{FF2B5EF4-FFF2-40B4-BE49-F238E27FC236}">
                <a16:creationId xmlns:a16="http://schemas.microsoft.com/office/drawing/2014/main" id="{F76D3500-5A3A-DE44-8EF5-B5B8529795AB}"/>
              </a:ext>
            </a:extLst>
          </p:cNvPr>
          <p:cNvSpPr>
            <a:spLocks noGrp="1"/>
          </p:cNvSpPr>
          <p:nvPr>
            <p:ph type="sldNum" sz="quarter" idx="14"/>
          </p:nvPr>
        </p:nvSpPr>
        <p:spPr/>
        <p:txBody>
          <a:bodyPr/>
          <a:lstStyle/>
          <a:p>
            <a:pPr>
              <a:defRPr/>
            </a:pPr>
            <a:fld id="{59F70707-15F4-704E-A6B5-E0B9F7A92E0F}" type="slidenum">
              <a:rPr lang="uk-UA" smtClean="0"/>
              <a:pPr>
                <a:defRPr/>
              </a:pPr>
              <a:t>15</a:t>
            </a:fld>
            <a:endParaRPr lang="uk-UA"/>
          </a:p>
        </p:txBody>
      </p:sp>
      <p:sp>
        <p:nvSpPr>
          <p:cNvPr id="3" name="Footer Placeholder 2">
            <a:extLst>
              <a:ext uri="{FF2B5EF4-FFF2-40B4-BE49-F238E27FC236}">
                <a16:creationId xmlns:a16="http://schemas.microsoft.com/office/drawing/2014/main" id="{EF2DB8E7-A871-0C48-9EA3-8EE710130AB5}"/>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pic>
        <p:nvPicPr>
          <p:cNvPr id="29" name="Graphic 28">
            <a:extLst>
              <a:ext uri="{FF2B5EF4-FFF2-40B4-BE49-F238E27FC236}">
                <a16:creationId xmlns:a16="http://schemas.microsoft.com/office/drawing/2014/main" id="{7D92B9C8-AEEC-E740-A92D-4FBD3E1CC9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929" y="3657178"/>
            <a:ext cx="1371600" cy="1371600"/>
          </a:xfrm>
          <a:prstGeom prst="rect">
            <a:avLst/>
          </a:prstGeom>
        </p:spPr>
      </p:pic>
      <p:grpSp>
        <p:nvGrpSpPr>
          <p:cNvPr id="30" name="Group 29">
            <a:extLst>
              <a:ext uri="{FF2B5EF4-FFF2-40B4-BE49-F238E27FC236}">
                <a16:creationId xmlns:a16="http://schemas.microsoft.com/office/drawing/2014/main" id="{32808FDD-A7D8-4441-A774-1D9AE8E7B4E5}"/>
              </a:ext>
            </a:extLst>
          </p:cNvPr>
          <p:cNvGrpSpPr/>
          <p:nvPr/>
        </p:nvGrpSpPr>
        <p:grpSpPr>
          <a:xfrm>
            <a:off x="266809" y="2088574"/>
            <a:ext cx="2811334" cy="2527369"/>
            <a:chOff x="266809" y="2070406"/>
            <a:chExt cx="2811334" cy="2527369"/>
          </a:xfrm>
        </p:grpSpPr>
        <p:sp>
          <p:nvSpPr>
            <p:cNvPr id="31" name="Rounded Rectangle 30">
              <a:extLst>
                <a:ext uri="{FF2B5EF4-FFF2-40B4-BE49-F238E27FC236}">
                  <a16:creationId xmlns:a16="http://schemas.microsoft.com/office/drawing/2014/main" id="{632F6823-1810-BB4D-A4F9-84932650B283}"/>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88D80F70-E371-0E48-A267-43617A02C943}"/>
                </a:ext>
              </a:extLst>
            </p:cNvPr>
            <p:cNvSpPr txBox="1"/>
            <p:nvPr/>
          </p:nvSpPr>
          <p:spPr>
            <a:xfrm>
              <a:off x="1370417" y="2161887"/>
              <a:ext cx="543739" cy="369332"/>
            </a:xfrm>
            <a:prstGeom prst="rect">
              <a:avLst/>
            </a:prstGeom>
            <a:noFill/>
            <a:ln>
              <a:noFill/>
            </a:ln>
          </p:spPr>
          <p:txBody>
            <a:bodyPr wrap="none" rtlCol="0">
              <a:spAutoFit/>
            </a:bodyPr>
            <a:lstStyle/>
            <a:p>
              <a:r>
                <a:rPr lang="en-US" b="1" dirty="0"/>
                <a:t>IdP</a:t>
              </a:r>
            </a:p>
          </p:txBody>
        </p:sp>
      </p:grpSp>
      <p:grpSp>
        <p:nvGrpSpPr>
          <p:cNvPr id="33" name="Group 32">
            <a:extLst>
              <a:ext uri="{FF2B5EF4-FFF2-40B4-BE49-F238E27FC236}">
                <a16:creationId xmlns:a16="http://schemas.microsoft.com/office/drawing/2014/main" id="{BD38336C-5DBD-D348-81CD-4A2026F0C412}"/>
              </a:ext>
            </a:extLst>
          </p:cNvPr>
          <p:cNvGrpSpPr/>
          <p:nvPr/>
        </p:nvGrpSpPr>
        <p:grpSpPr>
          <a:xfrm>
            <a:off x="5943585" y="2088574"/>
            <a:ext cx="2811334" cy="2527369"/>
            <a:chOff x="266809" y="2070406"/>
            <a:chExt cx="2811334" cy="2527369"/>
          </a:xfrm>
        </p:grpSpPr>
        <p:sp>
          <p:nvSpPr>
            <p:cNvPr id="34" name="Rounded Rectangle 33">
              <a:extLst>
                <a:ext uri="{FF2B5EF4-FFF2-40B4-BE49-F238E27FC236}">
                  <a16:creationId xmlns:a16="http://schemas.microsoft.com/office/drawing/2014/main" id="{B8F4E293-1255-9D45-AA1F-81D47666998E}"/>
                </a:ext>
              </a:extLst>
            </p:cNvPr>
            <p:cNvSpPr/>
            <p:nvPr/>
          </p:nvSpPr>
          <p:spPr>
            <a:xfrm>
              <a:off x="266809" y="2070406"/>
              <a:ext cx="2811334" cy="2527369"/>
            </a:xfrm>
            <a:prstGeom prst="round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9E6B86D-8DAA-A540-A40A-56699D8A4172}"/>
                </a:ext>
              </a:extLst>
            </p:cNvPr>
            <p:cNvSpPr txBox="1"/>
            <p:nvPr/>
          </p:nvSpPr>
          <p:spPr>
            <a:xfrm>
              <a:off x="1454109" y="2133255"/>
              <a:ext cx="492443" cy="369332"/>
            </a:xfrm>
            <a:prstGeom prst="rect">
              <a:avLst/>
            </a:prstGeom>
            <a:noFill/>
            <a:ln>
              <a:noFill/>
            </a:ln>
          </p:spPr>
          <p:txBody>
            <a:bodyPr wrap="none" rtlCol="0">
              <a:spAutoFit/>
            </a:bodyPr>
            <a:lstStyle/>
            <a:p>
              <a:r>
                <a:rPr lang="en-US" b="1" dirty="0"/>
                <a:t>SP</a:t>
              </a:r>
            </a:p>
          </p:txBody>
        </p:sp>
      </p:grpSp>
      <p:grpSp>
        <p:nvGrpSpPr>
          <p:cNvPr id="36" name="Group 35">
            <a:extLst>
              <a:ext uri="{FF2B5EF4-FFF2-40B4-BE49-F238E27FC236}">
                <a16:creationId xmlns:a16="http://schemas.microsoft.com/office/drawing/2014/main" id="{7AC011A8-9FC9-A245-BE04-49CB13A138DB}"/>
              </a:ext>
            </a:extLst>
          </p:cNvPr>
          <p:cNvGrpSpPr/>
          <p:nvPr/>
        </p:nvGrpSpPr>
        <p:grpSpPr>
          <a:xfrm>
            <a:off x="6691307" y="2566123"/>
            <a:ext cx="1371600" cy="1903480"/>
            <a:chOff x="6803270" y="1142173"/>
            <a:chExt cx="1371600" cy="1903480"/>
          </a:xfrm>
        </p:grpSpPr>
        <p:sp>
          <p:nvSpPr>
            <p:cNvPr id="37" name="Text Box 7">
              <a:extLst>
                <a:ext uri="{FF2B5EF4-FFF2-40B4-BE49-F238E27FC236}">
                  <a16:creationId xmlns:a16="http://schemas.microsoft.com/office/drawing/2014/main" id="{27B32BB0-CEDA-994C-B594-50263B21714C}"/>
                </a:ext>
              </a:extLst>
            </p:cNvPr>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38" name="Graphic 37">
              <a:extLst>
                <a:ext uri="{FF2B5EF4-FFF2-40B4-BE49-F238E27FC236}">
                  <a16:creationId xmlns:a16="http://schemas.microsoft.com/office/drawing/2014/main" id="{1C37307E-CDDB-5642-AAB6-91ED29BCC7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grpSp>
        <p:nvGrpSpPr>
          <p:cNvPr id="39" name="Group 38">
            <a:extLst>
              <a:ext uri="{FF2B5EF4-FFF2-40B4-BE49-F238E27FC236}">
                <a16:creationId xmlns:a16="http://schemas.microsoft.com/office/drawing/2014/main" id="{D471224A-0E62-A543-9A4D-0E35AAB1C400}"/>
              </a:ext>
            </a:extLst>
          </p:cNvPr>
          <p:cNvGrpSpPr/>
          <p:nvPr/>
        </p:nvGrpSpPr>
        <p:grpSpPr>
          <a:xfrm>
            <a:off x="900743" y="2579326"/>
            <a:ext cx="1483098" cy="1877074"/>
            <a:chOff x="4957534" y="2551541"/>
            <a:chExt cx="1483098" cy="1877074"/>
          </a:xfrm>
        </p:grpSpPr>
        <p:sp>
          <p:nvSpPr>
            <p:cNvPr id="40" name="Text Box 7">
              <a:extLst>
                <a:ext uri="{FF2B5EF4-FFF2-40B4-BE49-F238E27FC236}">
                  <a16:creationId xmlns:a16="http://schemas.microsoft.com/office/drawing/2014/main" id="{88CDE56C-D57C-5240-B5D7-0C288CB51828}"/>
                </a:ext>
              </a:extLst>
            </p:cNvPr>
            <p:cNvSpPr txBox="1">
              <a:spLocks noChangeArrowheads="1"/>
            </p:cNvSpPr>
            <p:nvPr/>
          </p:nvSpPr>
          <p:spPr bwMode="auto">
            <a:xfrm>
              <a:off x="4957534" y="3843840"/>
              <a:ext cx="1483098" cy="584775"/>
            </a:xfrm>
            <a:prstGeom prst="rect">
              <a:avLst/>
            </a:prstGeom>
            <a:noFill/>
            <a:ln w="9525">
              <a:noFill/>
              <a:miter lim="800000"/>
              <a:headEnd/>
              <a:tailEnd/>
            </a:ln>
          </p:spPr>
          <p:txBody>
            <a:bodyPr wrap="none">
              <a:spAutoFit/>
            </a:bodyPr>
            <a:lstStyle/>
            <a:p>
              <a:pPr algn="ctr"/>
              <a:r>
                <a:rPr lang="en-US" sz="1600" dirty="0"/>
                <a:t>User </a:t>
              </a:r>
            </a:p>
            <a:p>
              <a:pPr algn="ctr"/>
              <a:r>
                <a:rPr lang="en-US" sz="1600" dirty="0"/>
                <a:t>Authentication</a:t>
              </a:r>
            </a:p>
          </p:txBody>
        </p:sp>
        <p:pic>
          <p:nvPicPr>
            <p:cNvPr id="41" name="Graphic 40">
              <a:extLst>
                <a:ext uri="{FF2B5EF4-FFF2-40B4-BE49-F238E27FC236}">
                  <a16:creationId xmlns:a16="http://schemas.microsoft.com/office/drawing/2014/main" id="{4E230BB7-84E8-1845-B1DB-BDCC293FC7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grpSp>
        <p:nvGrpSpPr>
          <p:cNvPr id="50" name="Group 49">
            <a:extLst>
              <a:ext uri="{FF2B5EF4-FFF2-40B4-BE49-F238E27FC236}">
                <a16:creationId xmlns:a16="http://schemas.microsoft.com/office/drawing/2014/main" id="{1EF022B0-908E-F749-B427-4A7DA789DCE0}"/>
              </a:ext>
            </a:extLst>
          </p:cNvPr>
          <p:cNvGrpSpPr/>
          <p:nvPr/>
        </p:nvGrpSpPr>
        <p:grpSpPr>
          <a:xfrm>
            <a:off x="2455495" y="2558371"/>
            <a:ext cx="1079703" cy="1153271"/>
            <a:chOff x="6117380" y="1715835"/>
            <a:chExt cx="1784227" cy="1905800"/>
          </a:xfrm>
        </p:grpSpPr>
        <p:sp>
          <p:nvSpPr>
            <p:cNvPr id="51" name="Text Box 7">
              <a:extLst>
                <a:ext uri="{FF2B5EF4-FFF2-40B4-BE49-F238E27FC236}">
                  <a16:creationId xmlns:a16="http://schemas.microsoft.com/office/drawing/2014/main" id="{CCF29CDA-4444-0243-909A-19DE689ADAB9}"/>
                </a:ext>
              </a:extLst>
            </p:cNvPr>
            <p:cNvSpPr txBox="1">
              <a:spLocks noChangeArrowheads="1"/>
            </p:cNvSpPr>
            <p:nvPr/>
          </p:nvSpPr>
          <p:spPr bwMode="auto">
            <a:xfrm>
              <a:off x="6117380" y="2757005"/>
              <a:ext cx="1784227" cy="864630"/>
            </a:xfrm>
            <a:prstGeom prst="rect">
              <a:avLst/>
            </a:prstGeom>
            <a:noFill/>
            <a:ln w="9525">
              <a:noFill/>
              <a:miter lim="800000"/>
              <a:headEnd/>
              <a:tailEnd/>
            </a:ln>
          </p:spPr>
          <p:txBody>
            <a:bodyPr wrap="square">
              <a:spAutoFit/>
            </a:bodyPr>
            <a:lstStyle/>
            <a:p>
              <a:pPr algn="ctr"/>
              <a:r>
                <a:rPr lang="en-US" sz="1400" dirty="0"/>
                <a:t>Federation Server</a:t>
              </a:r>
            </a:p>
          </p:txBody>
        </p:sp>
        <p:pic>
          <p:nvPicPr>
            <p:cNvPr id="52" name="Graphic 51">
              <a:extLst>
                <a:ext uri="{FF2B5EF4-FFF2-40B4-BE49-F238E27FC236}">
                  <a16:creationId xmlns:a16="http://schemas.microsoft.com/office/drawing/2014/main" id="{0E7A32E7-16DA-0D4E-8847-0272CCA2C62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330"/>
            <a:stretch/>
          </p:blipFill>
          <p:spPr>
            <a:xfrm>
              <a:off x="6345265" y="1715835"/>
              <a:ext cx="1371600" cy="1106467"/>
            </a:xfrm>
            <a:prstGeom prst="rect">
              <a:avLst/>
            </a:prstGeom>
          </p:spPr>
        </p:pic>
      </p:grpSp>
      <p:grpSp>
        <p:nvGrpSpPr>
          <p:cNvPr id="53" name="Group 52">
            <a:extLst>
              <a:ext uri="{FF2B5EF4-FFF2-40B4-BE49-F238E27FC236}">
                <a16:creationId xmlns:a16="http://schemas.microsoft.com/office/drawing/2014/main" id="{AE91B93C-7F0B-4C48-B74F-122AE80EE527}"/>
              </a:ext>
            </a:extLst>
          </p:cNvPr>
          <p:cNvGrpSpPr/>
          <p:nvPr/>
        </p:nvGrpSpPr>
        <p:grpSpPr>
          <a:xfrm>
            <a:off x="5429844" y="2558371"/>
            <a:ext cx="1079703" cy="1153271"/>
            <a:chOff x="6117380" y="1715835"/>
            <a:chExt cx="1784227" cy="1905800"/>
          </a:xfrm>
        </p:grpSpPr>
        <p:sp>
          <p:nvSpPr>
            <p:cNvPr id="54" name="Text Box 7">
              <a:extLst>
                <a:ext uri="{FF2B5EF4-FFF2-40B4-BE49-F238E27FC236}">
                  <a16:creationId xmlns:a16="http://schemas.microsoft.com/office/drawing/2014/main" id="{91687329-6042-E64A-B3FA-E282AACDC0DD}"/>
                </a:ext>
              </a:extLst>
            </p:cNvPr>
            <p:cNvSpPr txBox="1">
              <a:spLocks noChangeArrowheads="1"/>
            </p:cNvSpPr>
            <p:nvPr/>
          </p:nvSpPr>
          <p:spPr bwMode="auto">
            <a:xfrm>
              <a:off x="6117380" y="2757005"/>
              <a:ext cx="1784227" cy="864630"/>
            </a:xfrm>
            <a:prstGeom prst="rect">
              <a:avLst/>
            </a:prstGeom>
            <a:noFill/>
            <a:ln w="9525">
              <a:noFill/>
              <a:miter lim="800000"/>
              <a:headEnd/>
              <a:tailEnd/>
            </a:ln>
          </p:spPr>
          <p:txBody>
            <a:bodyPr wrap="square">
              <a:spAutoFit/>
            </a:bodyPr>
            <a:lstStyle/>
            <a:p>
              <a:pPr algn="ctr"/>
              <a:r>
                <a:rPr lang="en-US" sz="1400" dirty="0"/>
                <a:t>Federation Server</a:t>
              </a:r>
            </a:p>
          </p:txBody>
        </p:sp>
        <p:pic>
          <p:nvPicPr>
            <p:cNvPr id="55" name="Graphic 54">
              <a:extLst>
                <a:ext uri="{FF2B5EF4-FFF2-40B4-BE49-F238E27FC236}">
                  <a16:creationId xmlns:a16="http://schemas.microsoft.com/office/drawing/2014/main" id="{1A0FDD04-8E92-D847-8ED7-6CEE427381F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330"/>
            <a:stretch/>
          </p:blipFill>
          <p:spPr>
            <a:xfrm>
              <a:off x="6345265" y="1715835"/>
              <a:ext cx="1371600" cy="1106467"/>
            </a:xfrm>
            <a:prstGeom prst="rect">
              <a:avLst/>
            </a:prstGeom>
          </p:spPr>
        </p:pic>
      </p:grpSp>
      <p:sp>
        <p:nvSpPr>
          <p:cNvPr id="24" name="Right Arrow 23">
            <a:extLst>
              <a:ext uri="{FF2B5EF4-FFF2-40B4-BE49-F238E27FC236}">
                <a16:creationId xmlns:a16="http://schemas.microsoft.com/office/drawing/2014/main" id="{3786A21D-36DD-8849-B085-FB7177AC7E87}"/>
              </a:ext>
            </a:extLst>
          </p:cNvPr>
          <p:cNvSpPr/>
          <p:nvPr/>
        </p:nvSpPr>
        <p:spPr>
          <a:xfrm>
            <a:off x="3432285" y="2712936"/>
            <a:ext cx="2192393" cy="358770"/>
          </a:xfrm>
          <a:prstGeom prst="rightArrow">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26230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dirty="0"/>
              <a:t>SP- vs IdP-Initiated SSO</a:t>
            </a:r>
            <a:endParaRPr lang="en-US" dirty="0">
              <a:latin typeface="+mj-lt"/>
              <a:ea typeface="ヒラギノ角ゴ Pro W3"/>
              <a:cs typeface="Arial" charset="0"/>
            </a:endParaRPr>
          </a:p>
        </p:txBody>
      </p:sp>
      <p:sp>
        <p:nvSpPr>
          <p:cNvPr id="3" name="Content Placeholder 2"/>
          <p:cNvSpPr>
            <a:spLocks noGrp="1"/>
          </p:cNvSpPr>
          <p:nvPr>
            <p:ph type="body" sz="quarter" idx="16"/>
          </p:nvPr>
        </p:nvSpPr>
        <p:spPr>
          <a:xfrm>
            <a:off x="-1" y="985284"/>
            <a:ext cx="5667829" cy="3381153"/>
          </a:xfrm>
        </p:spPr>
        <p:txBody>
          <a:bodyPr>
            <a:normAutofit/>
          </a:bodyPr>
          <a:lstStyle/>
          <a:p>
            <a:pPr marL="571500" indent="-457200"/>
            <a:r>
              <a:rPr lang="en-US" sz="1800" dirty="0" err="1"/>
              <a:t>IdP</a:t>
            </a:r>
            <a:r>
              <a:rPr lang="en-US" sz="1800" dirty="0"/>
              <a:t>-initiated SSO:</a:t>
            </a:r>
          </a:p>
          <a:p>
            <a:pPr marL="971550" lvl="1" indent="-514350"/>
            <a:r>
              <a:rPr lang="en-US" sz="1600"/>
              <a:t>Authenticate </a:t>
            </a:r>
            <a:r>
              <a:rPr lang="en-US" sz="1600" dirty="0"/>
              <a:t>at IdP</a:t>
            </a:r>
          </a:p>
          <a:p>
            <a:pPr marL="971550" lvl="1" indent="-514350"/>
            <a:r>
              <a:rPr lang="en-US" sz="1600" dirty="0"/>
              <a:t>Assertion sent to SP</a:t>
            </a:r>
          </a:p>
          <a:p>
            <a:pPr marL="971550" lvl="1" indent="-514350"/>
            <a:endParaRPr lang="en-US" sz="1600" dirty="0"/>
          </a:p>
          <a:p>
            <a:r>
              <a:rPr lang="en-US" sz="1800" dirty="0"/>
              <a:t>SP-initiated SSO:</a:t>
            </a:r>
          </a:p>
          <a:p>
            <a:pPr marL="914400" lvl="1" indent="-457200"/>
            <a:r>
              <a:rPr lang="en-US" sz="1600" dirty="0"/>
              <a:t>Start at SP: “Who are you?”</a:t>
            </a:r>
          </a:p>
          <a:p>
            <a:pPr lvl="2"/>
            <a:r>
              <a:rPr lang="en-US" sz="1400" dirty="0"/>
              <a:t>Authentication request to IdP: “Who is this?”</a:t>
            </a:r>
          </a:p>
          <a:p>
            <a:pPr marL="914400" lvl="1" indent="-457200"/>
            <a:r>
              <a:rPr lang="en-US" sz="1600" dirty="0"/>
              <a:t>Authenticate at IdP</a:t>
            </a:r>
          </a:p>
          <a:p>
            <a:pPr marL="914400" lvl="1" indent="-457200"/>
            <a:r>
              <a:rPr lang="en-US" sz="1600" dirty="0"/>
              <a:t>Assertion sent to SP</a:t>
            </a:r>
          </a:p>
          <a:p>
            <a:pPr marL="971550" lvl="1" indent="-514350"/>
            <a:endParaRPr lang="en-US" sz="1600" dirty="0"/>
          </a:p>
        </p:txBody>
      </p:sp>
      <p:sp>
        <p:nvSpPr>
          <p:cNvPr id="10" name="Slide Number Placeholder 9">
            <a:extLst>
              <a:ext uri="{FF2B5EF4-FFF2-40B4-BE49-F238E27FC236}">
                <a16:creationId xmlns:a16="http://schemas.microsoft.com/office/drawing/2014/main" id="{B9ECD94C-1CA4-6341-AE8E-534F1B69B95C}"/>
              </a:ext>
            </a:extLst>
          </p:cNvPr>
          <p:cNvSpPr>
            <a:spLocks noGrp="1"/>
          </p:cNvSpPr>
          <p:nvPr>
            <p:ph type="sldNum" sz="quarter" idx="19"/>
          </p:nvPr>
        </p:nvSpPr>
        <p:spPr/>
        <p:txBody>
          <a:bodyPr/>
          <a:lstStyle/>
          <a:p>
            <a:pPr>
              <a:defRPr/>
            </a:pPr>
            <a:fld id="{59F70707-15F4-704E-A6B5-E0B9F7A92E0F}" type="slidenum">
              <a:rPr lang="uk-UA" smtClean="0"/>
              <a:pPr>
                <a:defRPr/>
              </a:pPr>
              <a:t>16</a:t>
            </a:fld>
            <a:endParaRPr lang="uk-UA"/>
          </a:p>
        </p:txBody>
      </p:sp>
      <p:sp>
        <p:nvSpPr>
          <p:cNvPr id="4" name="Footer Placeholder 3">
            <a:extLst>
              <a:ext uri="{FF2B5EF4-FFF2-40B4-BE49-F238E27FC236}">
                <a16:creationId xmlns:a16="http://schemas.microsoft.com/office/drawing/2014/main" id="{21461ACD-A7D7-AA4C-A296-6AD93BDF3FEE}"/>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7345425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a:bodyPr>
          <a:lstStyle/>
          <a:p>
            <a:r>
              <a:rPr lang="en-US" dirty="0"/>
              <a:t>Section Review</a:t>
            </a:r>
          </a:p>
        </p:txBody>
      </p:sp>
      <p:sp>
        <p:nvSpPr>
          <p:cNvPr id="2" name="Content Placeholder 1"/>
          <p:cNvSpPr>
            <a:spLocks noGrp="1"/>
          </p:cNvSpPr>
          <p:nvPr>
            <p:ph type="body" sz="quarter" idx="16"/>
          </p:nvPr>
        </p:nvSpPr>
        <p:spPr>
          <a:xfrm>
            <a:off x="0" y="985284"/>
            <a:ext cx="4451498" cy="3933225"/>
          </a:xfrm>
        </p:spPr>
        <p:txBody>
          <a:bodyPr numCol="1">
            <a:noAutofit/>
          </a:bodyPr>
          <a:lstStyle/>
          <a:p>
            <a:r>
              <a:rPr lang="en-US" sz="1800" dirty="0"/>
              <a:t>SSO:</a:t>
            </a:r>
          </a:p>
          <a:p>
            <a:pPr lvl="1"/>
            <a:r>
              <a:rPr lang="en-US" sz="1600" dirty="0"/>
              <a:t>Authenticating once and accessing all your applications</a:t>
            </a:r>
          </a:p>
          <a:p>
            <a:r>
              <a:rPr lang="en-US" sz="1800" dirty="0"/>
              <a:t>IdP:</a:t>
            </a:r>
          </a:p>
          <a:p>
            <a:pPr lvl="1"/>
            <a:r>
              <a:rPr lang="en-US" sz="1600" dirty="0"/>
              <a:t>Authenticates users</a:t>
            </a:r>
          </a:p>
          <a:p>
            <a:pPr lvl="1"/>
            <a:r>
              <a:rPr lang="en-US" sz="1600" dirty="0"/>
              <a:t>Creates and sends assertions</a:t>
            </a:r>
          </a:p>
          <a:p>
            <a:r>
              <a:rPr lang="en-US" sz="1800" dirty="0"/>
              <a:t>SP:</a:t>
            </a:r>
          </a:p>
          <a:p>
            <a:pPr lvl="1"/>
            <a:r>
              <a:rPr lang="en-US" sz="1600" dirty="0"/>
              <a:t>Receives assertions</a:t>
            </a:r>
          </a:p>
          <a:p>
            <a:pPr lvl="1"/>
            <a:r>
              <a:rPr lang="en-US" sz="1600" dirty="0"/>
              <a:t>Target application</a:t>
            </a:r>
          </a:p>
        </p:txBody>
      </p:sp>
      <p:sp>
        <p:nvSpPr>
          <p:cNvPr id="3" name="Text Placeholder 2">
            <a:extLst>
              <a:ext uri="{FF2B5EF4-FFF2-40B4-BE49-F238E27FC236}">
                <a16:creationId xmlns:a16="http://schemas.microsoft.com/office/drawing/2014/main" id="{A24CE20B-A1A2-0A45-BAB8-0537D53ED8A1}"/>
              </a:ext>
            </a:extLst>
          </p:cNvPr>
          <p:cNvSpPr>
            <a:spLocks noGrp="1"/>
          </p:cNvSpPr>
          <p:nvPr>
            <p:ph type="body" sz="quarter" idx="21"/>
          </p:nvPr>
        </p:nvSpPr>
        <p:spPr/>
        <p:txBody>
          <a:bodyPr>
            <a:noAutofit/>
          </a:bodyPr>
          <a:lstStyle/>
          <a:p>
            <a:r>
              <a:rPr lang="en-US" sz="1800" dirty="0"/>
              <a:t>Federation Server:</a:t>
            </a:r>
          </a:p>
          <a:p>
            <a:pPr lvl="1"/>
            <a:r>
              <a:rPr lang="en-US" sz="1600" dirty="0"/>
              <a:t>Handles assertions</a:t>
            </a:r>
          </a:p>
          <a:p>
            <a:pPr lvl="1"/>
            <a:r>
              <a:rPr lang="en-US" sz="1600" dirty="0"/>
              <a:t>IdP: creates and sends</a:t>
            </a:r>
          </a:p>
          <a:p>
            <a:pPr lvl="1"/>
            <a:r>
              <a:rPr lang="en-US" sz="1600" dirty="0"/>
              <a:t>SP: receives and parses</a:t>
            </a:r>
          </a:p>
          <a:p>
            <a:r>
              <a:rPr lang="en-US" sz="1800" dirty="0"/>
              <a:t>SP- vs IdP-Initiated SSO:</a:t>
            </a:r>
          </a:p>
          <a:p>
            <a:pPr lvl="1"/>
            <a:r>
              <a:rPr lang="en-US" sz="1600" dirty="0"/>
              <a:t>Where does the user start?</a:t>
            </a:r>
          </a:p>
          <a:p>
            <a:pPr lvl="1"/>
            <a:r>
              <a:rPr lang="en-US" sz="1600" dirty="0"/>
              <a:t>SP-Initiated SSO has extra authentication request</a:t>
            </a:r>
          </a:p>
        </p:txBody>
      </p:sp>
      <p:sp>
        <p:nvSpPr>
          <p:cNvPr id="7" name="Content Placeholder 1"/>
          <p:cNvSpPr txBox="1">
            <a:spLocks/>
          </p:cNvSpPr>
          <p:nvPr/>
        </p:nvSpPr>
        <p:spPr>
          <a:xfrm>
            <a:off x="4502552" y="990031"/>
            <a:ext cx="4123888" cy="3448707"/>
          </a:xfrm>
          <a:prstGeom prst="rect">
            <a:avLst/>
          </a:prstGeom>
        </p:spPr>
        <p:txBody>
          <a:bodyPr vert="horz" lIns="91440" tIns="45720" rIns="91440" bIns="45720" numCol="1" rtlCol="0">
            <a:noAutofit/>
          </a:bodyPr>
          <a:lstStyle>
            <a:lvl1pPr marL="228600" indent="-228600" algn="l" defTabSz="457200" rtl="0" eaLnBrk="1" latinLnBrk="0" hangingPunct="1">
              <a:spcBef>
                <a:spcPts val="600"/>
              </a:spcBef>
              <a:spcAft>
                <a:spcPts val="600"/>
              </a:spcAft>
              <a:buFont typeface="Arial"/>
              <a:buChar char="•"/>
              <a:defRPr sz="3200" kern="1200">
                <a:solidFill>
                  <a:schemeClr val="tx1"/>
                </a:solidFill>
                <a:latin typeface="Frutiger LT Com 47 Light Cn"/>
                <a:ea typeface="+mn-ea"/>
                <a:cs typeface="Frutiger LT Com 47 Light Cn"/>
              </a:defRPr>
            </a:lvl1pPr>
            <a:lvl2pPr marL="742950" indent="-285750" algn="l" defTabSz="457200" rtl="0" eaLnBrk="1" latinLnBrk="0" hangingPunct="1">
              <a:spcBef>
                <a:spcPts val="600"/>
              </a:spcBef>
              <a:spcAft>
                <a:spcPts val="600"/>
              </a:spcAft>
              <a:buFont typeface="Arial"/>
              <a:buChar char="–"/>
              <a:defRPr sz="2800" kern="1200">
                <a:solidFill>
                  <a:schemeClr val="tx1"/>
                </a:solidFill>
                <a:latin typeface="Frutiger LT Com 47 Light Cn"/>
                <a:ea typeface="+mn-ea"/>
                <a:cs typeface="Frutiger LT Com 47 Light Cn"/>
              </a:defRPr>
            </a:lvl2pPr>
            <a:lvl3pPr marL="1143000" indent="-228600" algn="l" defTabSz="457200" rtl="0" eaLnBrk="1" latinLnBrk="0" hangingPunct="1">
              <a:spcBef>
                <a:spcPts val="600"/>
              </a:spcBef>
              <a:spcAft>
                <a:spcPts val="600"/>
              </a:spcAft>
              <a:buFont typeface="Arial"/>
              <a:buChar char="•"/>
              <a:defRPr sz="2400" kern="1200">
                <a:solidFill>
                  <a:schemeClr val="tx1"/>
                </a:solidFill>
                <a:latin typeface="Frutiger LT Com 47 Light Cn"/>
                <a:ea typeface="+mn-ea"/>
                <a:cs typeface="Frutiger LT Com 47 Light Cn"/>
              </a:defRPr>
            </a:lvl3pPr>
            <a:lvl4pPr marL="1600200" indent="-228600" algn="l" defTabSz="457200" rtl="0" eaLnBrk="1" latinLnBrk="0" hangingPunct="1">
              <a:spcBef>
                <a:spcPts val="600"/>
              </a:spcBef>
              <a:spcAft>
                <a:spcPts val="600"/>
              </a:spcAft>
              <a:buFont typeface="Arial"/>
              <a:buChar char="–"/>
              <a:defRPr sz="2000" kern="1200">
                <a:solidFill>
                  <a:schemeClr val="tx1"/>
                </a:solidFill>
                <a:latin typeface="Frutiger LT Com 47 Light Cn"/>
                <a:ea typeface="+mn-ea"/>
                <a:cs typeface="Frutiger LT Com 47 Light Cn"/>
              </a:defRPr>
            </a:lvl4pPr>
            <a:lvl5pPr marL="2057400" indent="-228600" algn="l" defTabSz="457200" rtl="0" eaLnBrk="1" latinLnBrk="0" hangingPunct="1">
              <a:spcBef>
                <a:spcPts val="600"/>
              </a:spcBef>
              <a:spcAft>
                <a:spcPts val="600"/>
              </a:spcAft>
              <a:buFont typeface="Arial"/>
              <a:buChar char="»"/>
              <a:defRPr sz="2000" kern="1200">
                <a:solidFill>
                  <a:schemeClr val="tx1"/>
                </a:solidFill>
                <a:latin typeface="Frutiger LT Com 47 Light Cn"/>
                <a:ea typeface="+mn-ea"/>
                <a:cs typeface="Frutiger LT Com 47 Light C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latin typeface="+mn-lt"/>
            </a:endParaRPr>
          </a:p>
        </p:txBody>
      </p:sp>
      <p:sp>
        <p:nvSpPr>
          <p:cNvPr id="10" name="Slide Number Placeholder 9">
            <a:extLst>
              <a:ext uri="{FF2B5EF4-FFF2-40B4-BE49-F238E27FC236}">
                <a16:creationId xmlns:a16="http://schemas.microsoft.com/office/drawing/2014/main" id="{1CED7CFE-4D76-3640-8914-F722CE996BB4}"/>
              </a:ext>
            </a:extLst>
          </p:cNvPr>
          <p:cNvSpPr>
            <a:spLocks noGrp="1"/>
          </p:cNvSpPr>
          <p:nvPr>
            <p:ph type="sldNum" sz="quarter" idx="19"/>
          </p:nvPr>
        </p:nvSpPr>
        <p:spPr/>
        <p:txBody>
          <a:bodyPr/>
          <a:lstStyle/>
          <a:p>
            <a:pPr>
              <a:defRPr/>
            </a:pPr>
            <a:fld id="{59F70707-15F4-704E-A6B5-E0B9F7A92E0F}" type="slidenum">
              <a:rPr lang="uk-UA" smtClean="0"/>
              <a:pPr>
                <a:defRPr/>
              </a:pPr>
              <a:t>17</a:t>
            </a:fld>
            <a:endParaRPr lang="uk-UA"/>
          </a:p>
        </p:txBody>
      </p:sp>
      <p:sp>
        <p:nvSpPr>
          <p:cNvPr id="4" name="Footer Placeholder 3">
            <a:extLst>
              <a:ext uri="{FF2B5EF4-FFF2-40B4-BE49-F238E27FC236}">
                <a16:creationId xmlns:a16="http://schemas.microsoft.com/office/drawing/2014/main" id="{F13F2284-1763-4B4F-85E6-D1919DA1AEE5}"/>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12549696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041B29C-18D8-0F44-B8EA-518FFEA12821}"/>
              </a:ext>
            </a:extLst>
          </p:cNvPr>
          <p:cNvPicPr>
            <a:picLocks noGrp="1" noChangeAspect="1"/>
          </p:cNvPicPr>
          <p:nvPr>
            <p:ph type="pic" sz="quarter" idx="19"/>
          </p:nvPr>
        </p:nvPicPr>
        <p:blipFill>
          <a:blip r:embed="rId3">
            <a:extLst>
              <a:ext uri="{96DAC541-7B7A-43D3-8B79-37D633B846F1}">
                <asvg:svgBlip xmlns:asvg="http://schemas.microsoft.com/office/drawing/2016/SVG/main" r:embed="rId4"/>
              </a:ext>
            </a:extLst>
          </a:blip>
          <a:srcRect t="15963" b="15963"/>
          <a:stretch>
            <a:fillRect/>
          </a:stretch>
        </p:blipFill>
        <p:spPr>
          <a:xfrm>
            <a:off x="5109561" y="1289319"/>
            <a:ext cx="3767630" cy="2564861"/>
          </a:xfrm>
        </p:spPr>
      </p:pic>
      <p:sp>
        <p:nvSpPr>
          <p:cNvPr id="5" name="Title 4">
            <a:extLst>
              <a:ext uri="{FF2B5EF4-FFF2-40B4-BE49-F238E27FC236}">
                <a16:creationId xmlns:a16="http://schemas.microsoft.com/office/drawing/2014/main" id="{4FEDE2DD-57B1-1140-B98F-AACAF9F38A38}"/>
              </a:ext>
            </a:extLst>
          </p:cNvPr>
          <p:cNvSpPr>
            <a:spLocks noGrp="1"/>
          </p:cNvSpPr>
          <p:nvPr>
            <p:ph type="title"/>
          </p:nvPr>
        </p:nvSpPr>
        <p:spPr/>
        <p:txBody>
          <a:bodyPr/>
          <a:lstStyle/>
          <a:p>
            <a:r>
              <a:rPr lang="en-US"/>
              <a:t>Objectives</a:t>
            </a:r>
            <a:endParaRPr lang="en-US" dirty="0"/>
          </a:p>
        </p:txBody>
      </p:sp>
      <p:sp>
        <p:nvSpPr>
          <p:cNvPr id="2" name="Text Placeholder 1">
            <a:extLst>
              <a:ext uri="{FF2B5EF4-FFF2-40B4-BE49-F238E27FC236}">
                <a16:creationId xmlns:a16="http://schemas.microsoft.com/office/drawing/2014/main" id="{4B3435C4-D18A-D945-89F9-363ED43AC2B6}"/>
              </a:ext>
            </a:extLst>
          </p:cNvPr>
          <p:cNvSpPr>
            <a:spLocks noGrp="1"/>
          </p:cNvSpPr>
          <p:nvPr>
            <p:ph sz="quarter" idx="28"/>
          </p:nvPr>
        </p:nvSpPr>
        <p:spPr>
          <a:xfrm>
            <a:off x="266809" y="1906588"/>
            <a:ext cx="5248620" cy="2090737"/>
          </a:xfrm>
        </p:spPr>
        <p:txBody>
          <a:bodyPr/>
          <a:lstStyle/>
          <a:p>
            <a:pPr marL="292100" indent="-285750">
              <a:buFont typeface="Arial" panose="020B0604020202020204" pitchFamily="34" charset="0"/>
              <a:buChar char="•"/>
            </a:pPr>
            <a:r>
              <a:rPr lang="en-US" dirty="0"/>
              <a:t>Describe Federation.</a:t>
            </a:r>
          </a:p>
          <a:p>
            <a:pPr marL="292100" indent="-285750">
              <a:buFont typeface="Arial" panose="020B0604020202020204" pitchFamily="34" charset="0"/>
              <a:buChar char="•"/>
            </a:pPr>
            <a:r>
              <a:rPr lang="en-US" dirty="0"/>
              <a:t>Define the SSO process.</a:t>
            </a:r>
          </a:p>
          <a:p>
            <a:pPr marL="292100" indent="-285750">
              <a:buFont typeface="Arial" panose="020B0604020202020204" pitchFamily="34" charset="0"/>
              <a:buChar char="•"/>
            </a:pPr>
            <a:r>
              <a:rPr lang="en-US" dirty="0"/>
              <a:t>List roles defined by the SSO specification.</a:t>
            </a:r>
          </a:p>
        </p:txBody>
      </p:sp>
      <p:sp>
        <p:nvSpPr>
          <p:cNvPr id="8" name="Text Placeholder 7">
            <a:extLst>
              <a:ext uri="{FF2B5EF4-FFF2-40B4-BE49-F238E27FC236}">
                <a16:creationId xmlns:a16="http://schemas.microsoft.com/office/drawing/2014/main" id="{ECCFD46C-E598-4246-B1AD-089BF3A20F6D}"/>
              </a:ext>
            </a:extLst>
          </p:cNvPr>
          <p:cNvSpPr>
            <a:spLocks noGrp="1"/>
          </p:cNvSpPr>
          <p:nvPr>
            <p:ph type="body" sz="quarter" idx="31"/>
          </p:nvPr>
        </p:nvSpPr>
        <p:spPr/>
        <p:txBody>
          <a:bodyPr/>
          <a:lstStyle/>
          <a:p>
            <a:r>
              <a:rPr lang="en-US" dirty="0"/>
              <a:t>After completing this module, </a:t>
            </a:r>
            <a:br>
              <a:rPr lang="en-US" dirty="0"/>
            </a:br>
            <a:r>
              <a:rPr lang="en-US" dirty="0"/>
              <a:t>you should be able to:</a:t>
            </a:r>
          </a:p>
        </p:txBody>
      </p:sp>
      <p:sp>
        <p:nvSpPr>
          <p:cNvPr id="16" name="Slide Number Placeholder 15">
            <a:extLst>
              <a:ext uri="{FF2B5EF4-FFF2-40B4-BE49-F238E27FC236}">
                <a16:creationId xmlns:a16="http://schemas.microsoft.com/office/drawing/2014/main" id="{DE85AAF5-7ACC-7344-B0B0-FCFF072AE894}"/>
              </a:ext>
            </a:extLst>
          </p:cNvPr>
          <p:cNvSpPr>
            <a:spLocks noGrp="1"/>
          </p:cNvSpPr>
          <p:nvPr>
            <p:ph type="sldNum" sz="quarter" idx="33"/>
          </p:nvPr>
        </p:nvSpPr>
        <p:spPr/>
        <p:txBody>
          <a:bodyPr/>
          <a:lstStyle/>
          <a:p>
            <a:pPr>
              <a:defRPr/>
            </a:pPr>
            <a:fld id="{59F70707-15F4-704E-A6B5-E0B9F7A92E0F}" type="slidenum">
              <a:rPr lang="uk-UA" smtClean="0"/>
              <a:pPr>
                <a:defRPr/>
              </a:pPr>
              <a:t>2</a:t>
            </a:fld>
            <a:endParaRPr lang="uk-UA" dirty="0"/>
          </a:p>
        </p:txBody>
      </p:sp>
      <p:sp>
        <p:nvSpPr>
          <p:cNvPr id="3" name="Footer Placeholder 2">
            <a:extLst>
              <a:ext uri="{FF2B5EF4-FFF2-40B4-BE49-F238E27FC236}">
                <a16:creationId xmlns:a16="http://schemas.microsoft.com/office/drawing/2014/main" id="{2B4B2A05-4960-E642-8AD3-D72198A32D7F}"/>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6242826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Ping Federate?</a:t>
            </a:r>
            <a:endParaRPr lang="en-US" dirty="0"/>
          </a:p>
        </p:txBody>
      </p:sp>
      <p:sp>
        <p:nvSpPr>
          <p:cNvPr id="3" name="Text Placeholder 2"/>
          <p:cNvSpPr>
            <a:spLocks noGrp="1"/>
          </p:cNvSpPr>
          <p:nvPr>
            <p:ph type="body" sz="quarter" idx="16"/>
          </p:nvPr>
        </p:nvSpPr>
        <p:spPr/>
        <p:txBody>
          <a:bodyPr>
            <a:normAutofit/>
          </a:bodyPr>
          <a:lstStyle/>
          <a:p>
            <a:r>
              <a:rPr lang="en-US" sz="1800" dirty="0"/>
              <a:t>Identity Federation</a:t>
            </a:r>
          </a:p>
          <a:p>
            <a:r>
              <a:rPr lang="en-US" sz="1800" dirty="0"/>
              <a:t>Integration of access to applications </a:t>
            </a:r>
          </a:p>
          <a:p>
            <a:r>
              <a:rPr lang="en-US" sz="1800" dirty="0"/>
              <a:t>Browser-based SSO</a:t>
            </a:r>
          </a:p>
          <a:p>
            <a:r>
              <a:rPr lang="en-US" sz="1800" dirty="0"/>
              <a:t>OAuth2 and OIDC authorization server</a:t>
            </a:r>
          </a:p>
        </p:txBody>
      </p:sp>
      <p:sp>
        <p:nvSpPr>
          <p:cNvPr id="12" name="Slide Number Placeholder 11">
            <a:extLst>
              <a:ext uri="{FF2B5EF4-FFF2-40B4-BE49-F238E27FC236}">
                <a16:creationId xmlns:a16="http://schemas.microsoft.com/office/drawing/2014/main" id="{EEF5DA94-A30E-3D40-8936-16EBFE98A961}"/>
              </a:ext>
            </a:extLst>
          </p:cNvPr>
          <p:cNvSpPr>
            <a:spLocks noGrp="1"/>
          </p:cNvSpPr>
          <p:nvPr>
            <p:ph type="sldNum" sz="quarter" idx="14"/>
          </p:nvPr>
        </p:nvSpPr>
        <p:spPr/>
        <p:txBody>
          <a:bodyPr/>
          <a:lstStyle/>
          <a:p>
            <a:pPr>
              <a:defRPr/>
            </a:pPr>
            <a:fld id="{59F70707-15F4-704E-A6B5-E0B9F7A92E0F}" type="slidenum">
              <a:rPr lang="uk-UA" smtClean="0"/>
              <a:pPr>
                <a:defRPr/>
              </a:pPr>
              <a:t>3</a:t>
            </a:fld>
            <a:endParaRPr lang="uk-UA"/>
          </a:p>
        </p:txBody>
      </p:sp>
      <p:sp>
        <p:nvSpPr>
          <p:cNvPr id="4" name="Footer Placeholder 3">
            <a:extLst>
              <a:ext uri="{FF2B5EF4-FFF2-40B4-BE49-F238E27FC236}">
                <a16:creationId xmlns:a16="http://schemas.microsoft.com/office/drawing/2014/main" id="{D725B9C1-099C-BF40-9D60-863ADA2917E5}"/>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pic>
        <p:nvPicPr>
          <p:cNvPr id="6" name="Graphic 5">
            <a:extLst>
              <a:ext uri="{FF2B5EF4-FFF2-40B4-BE49-F238E27FC236}">
                <a16:creationId xmlns:a16="http://schemas.microsoft.com/office/drawing/2014/main" id="{326B0277-7B7E-E540-B9B6-FF6BE3686E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3310" y="2465401"/>
            <a:ext cx="2231366" cy="2231366"/>
          </a:xfrm>
          <a:prstGeom prst="rect">
            <a:avLst/>
          </a:prstGeom>
        </p:spPr>
      </p:pic>
      <p:pic>
        <p:nvPicPr>
          <p:cNvPr id="8" name="Graphic 7">
            <a:extLst>
              <a:ext uri="{FF2B5EF4-FFF2-40B4-BE49-F238E27FC236}">
                <a16:creationId xmlns:a16="http://schemas.microsoft.com/office/drawing/2014/main" id="{5921AE58-5F36-DD45-BFBC-7EDDAE8EFD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1332" y="2394905"/>
            <a:ext cx="2301862" cy="2301862"/>
          </a:xfrm>
          <a:prstGeom prst="rect">
            <a:avLst/>
          </a:prstGeom>
        </p:spPr>
      </p:pic>
      <p:pic>
        <p:nvPicPr>
          <p:cNvPr id="10" name="Graphic 9">
            <a:extLst>
              <a:ext uri="{FF2B5EF4-FFF2-40B4-BE49-F238E27FC236}">
                <a16:creationId xmlns:a16="http://schemas.microsoft.com/office/drawing/2014/main" id="{22DB7DB2-9C52-B740-9494-DA05B5331C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4995" y="2465401"/>
            <a:ext cx="2231366" cy="2231366"/>
          </a:xfrm>
          <a:prstGeom prst="rect">
            <a:avLst/>
          </a:prstGeom>
        </p:spPr>
      </p:pic>
    </p:spTree>
    <p:extLst>
      <p:ext uri="{BB962C8B-B14F-4D97-AF65-F5344CB8AC3E}">
        <p14:creationId xmlns:p14="http://schemas.microsoft.com/office/powerpoint/2010/main" val="38346590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SSO</a:t>
            </a:r>
          </a:p>
        </p:txBody>
      </p:sp>
      <p:sp>
        <p:nvSpPr>
          <p:cNvPr id="5" name="Text Placeholder 4"/>
          <p:cNvSpPr>
            <a:spLocks noGrp="1"/>
          </p:cNvSpPr>
          <p:nvPr>
            <p:ph type="body" sz="quarter" idx="16"/>
          </p:nvPr>
        </p:nvSpPr>
        <p:spPr>
          <a:xfrm>
            <a:off x="0" y="993910"/>
            <a:ext cx="7004649" cy="3381153"/>
          </a:xfrm>
        </p:spPr>
        <p:txBody>
          <a:bodyPr/>
          <a:lstStyle/>
          <a:p>
            <a:r>
              <a:rPr lang="en-US" sz="1800" dirty="0"/>
              <a:t>What is SSO?</a:t>
            </a:r>
          </a:p>
          <a:p>
            <a:pPr lvl="1"/>
            <a:r>
              <a:rPr lang="en-US" sz="1800" dirty="0"/>
              <a:t>Single login to access multiple applications.</a:t>
            </a:r>
          </a:p>
          <a:p>
            <a:pPr lvl="1"/>
            <a:r>
              <a:rPr lang="en-US" sz="1800" dirty="0"/>
              <a:t>Remove the need to know/remember multiple passwords.</a:t>
            </a:r>
          </a:p>
          <a:p>
            <a:pPr lvl="1"/>
            <a:r>
              <a:rPr lang="en-US" sz="1800" dirty="0"/>
              <a:t>Used in cross-domain access of applications.</a:t>
            </a:r>
          </a:p>
          <a:p>
            <a:pPr lvl="1"/>
            <a:r>
              <a:rPr lang="en-US" sz="1800" dirty="0"/>
              <a:t>Developers use standards to create trusted tokens:</a:t>
            </a:r>
          </a:p>
          <a:p>
            <a:pPr lvl="2"/>
            <a:r>
              <a:rPr lang="en-US" sz="1600" dirty="0"/>
              <a:t>SAML</a:t>
            </a:r>
          </a:p>
          <a:p>
            <a:pPr lvl="2"/>
            <a:r>
              <a:rPr lang="en-US" sz="1600" dirty="0"/>
              <a:t>OAuth2</a:t>
            </a:r>
          </a:p>
          <a:p>
            <a:pPr lvl="2"/>
            <a:r>
              <a:rPr lang="en-US" sz="1600" dirty="0"/>
              <a:t>OIDC</a:t>
            </a:r>
          </a:p>
          <a:p>
            <a:pPr lvl="1"/>
            <a:endParaRPr lang="en-US" dirty="0"/>
          </a:p>
        </p:txBody>
      </p:sp>
      <p:sp>
        <p:nvSpPr>
          <p:cNvPr id="19" name="Slide Number Placeholder 18">
            <a:extLst>
              <a:ext uri="{FF2B5EF4-FFF2-40B4-BE49-F238E27FC236}">
                <a16:creationId xmlns:a16="http://schemas.microsoft.com/office/drawing/2014/main" id="{0C86F697-ADB0-8743-9916-08FE22F9B15C}"/>
              </a:ext>
            </a:extLst>
          </p:cNvPr>
          <p:cNvSpPr>
            <a:spLocks noGrp="1"/>
          </p:cNvSpPr>
          <p:nvPr>
            <p:ph type="sldNum" sz="quarter" idx="14"/>
          </p:nvPr>
        </p:nvSpPr>
        <p:spPr/>
        <p:txBody>
          <a:bodyPr/>
          <a:lstStyle/>
          <a:p>
            <a:pPr>
              <a:defRPr/>
            </a:pPr>
            <a:fld id="{59F70707-15F4-704E-A6B5-E0B9F7A92E0F}" type="slidenum">
              <a:rPr lang="uk-UA" smtClean="0"/>
              <a:pPr>
                <a:defRPr/>
              </a:pPr>
              <a:t>4</a:t>
            </a:fld>
            <a:endParaRPr lang="uk-UA"/>
          </a:p>
        </p:txBody>
      </p:sp>
      <p:sp>
        <p:nvSpPr>
          <p:cNvPr id="2" name="Footer Placeholder 1">
            <a:extLst>
              <a:ext uri="{FF2B5EF4-FFF2-40B4-BE49-F238E27FC236}">
                <a16:creationId xmlns:a16="http://schemas.microsoft.com/office/drawing/2014/main" id="{A60AE321-FCF6-784A-A6AB-CCA54FE87BD6}"/>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pic>
        <p:nvPicPr>
          <p:cNvPr id="6" name="Graphic 5">
            <a:extLst>
              <a:ext uri="{FF2B5EF4-FFF2-40B4-BE49-F238E27FC236}">
                <a16:creationId xmlns:a16="http://schemas.microsoft.com/office/drawing/2014/main" id="{C7EA8F1F-CC87-ED49-A319-E76449920B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1869" y="574828"/>
            <a:ext cx="2424074" cy="2424074"/>
          </a:xfrm>
          <a:prstGeom prst="rect">
            <a:avLst/>
          </a:prstGeom>
        </p:spPr>
      </p:pic>
    </p:spTree>
    <p:extLst>
      <p:ext uri="{BB962C8B-B14F-4D97-AF65-F5344CB8AC3E}">
        <p14:creationId xmlns:p14="http://schemas.microsoft.com/office/powerpoint/2010/main" val="1940999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108F60B-4D31-CF4E-A794-773644DF08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0464" y="1769839"/>
            <a:ext cx="1371600" cy="1371600"/>
          </a:xfrm>
          <a:prstGeom prst="rect">
            <a:avLst/>
          </a:prstGeom>
        </p:spPr>
      </p:pic>
      <p:pic>
        <p:nvPicPr>
          <p:cNvPr id="10" name="Graphic 9">
            <a:extLst>
              <a:ext uri="{FF2B5EF4-FFF2-40B4-BE49-F238E27FC236}">
                <a16:creationId xmlns:a16="http://schemas.microsoft.com/office/drawing/2014/main" id="{A300055C-588A-3B42-875C-63CDFC6ECA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1091" y="457605"/>
            <a:ext cx="1371600" cy="1371600"/>
          </a:xfrm>
          <a:prstGeom prst="rect">
            <a:avLst/>
          </a:prstGeom>
        </p:spPr>
      </p:pic>
      <p:pic>
        <p:nvPicPr>
          <p:cNvPr id="25" name="Graphic 24">
            <a:extLst>
              <a:ext uri="{FF2B5EF4-FFF2-40B4-BE49-F238E27FC236}">
                <a16:creationId xmlns:a16="http://schemas.microsoft.com/office/drawing/2014/main" id="{BA6F109A-1F3A-2B48-9975-A0C4794B2E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93286" y="2768988"/>
            <a:ext cx="1371600" cy="1371600"/>
          </a:xfrm>
          <a:prstGeom prst="rect">
            <a:avLst/>
          </a:prstGeom>
        </p:spPr>
      </p:pic>
      <p:pic>
        <p:nvPicPr>
          <p:cNvPr id="28" name="Graphic 27">
            <a:extLst>
              <a:ext uri="{FF2B5EF4-FFF2-40B4-BE49-F238E27FC236}">
                <a16:creationId xmlns:a16="http://schemas.microsoft.com/office/drawing/2014/main" id="{15B7F65A-35CC-6245-AEA7-396F6448CC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6108" y="1769839"/>
            <a:ext cx="1371600" cy="1371600"/>
          </a:xfrm>
          <a:prstGeom prst="rect">
            <a:avLst/>
          </a:prstGeom>
        </p:spPr>
      </p:pic>
      <p:sp>
        <p:nvSpPr>
          <p:cNvPr id="2" name="Title 1"/>
          <p:cNvSpPr>
            <a:spLocks noGrp="1"/>
          </p:cNvSpPr>
          <p:nvPr>
            <p:ph type="title"/>
          </p:nvPr>
        </p:nvSpPr>
        <p:spPr/>
        <p:txBody>
          <a:bodyPr/>
          <a:lstStyle/>
          <a:p>
            <a:r>
              <a:rPr lang="en-US" dirty="0"/>
              <a:t>History of SSO</a:t>
            </a:r>
          </a:p>
        </p:txBody>
      </p:sp>
      <p:sp>
        <p:nvSpPr>
          <p:cNvPr id="5" name="Text Placeholder 4"/>
          <p:cNvSpPr>
            <a:spLocks noGrp="1"/>
          </p:cNvSpPr>
          <p:nvPr>
            <p:ph type="body" sz="quarter" idx="16"/>
          </p:nvPr>
        </p:nvSpPr>
        <p:spPr>
          <a:xfrm>
            <a:off x="0" y="985284"/>
            <a:ext cx="4195505" cy="3381153"/>
          </a:xfrm>
        </p:spPr>
        <p:txBody>
          <a:bodyPr/>
          <a:lstStyle/>
          <a:p>
            <a:r>
              <a:rPr lang="en-US" sz="1800" dirty="0"/>
              <a:t>Traditionally:</a:t>
            </a:r>
          </a:p>
          <a:p>
            <a:pPr lvl="1"/>
            <a:r>
              <a:rPr lang="en-US" sz="1600" dirty="0"/>
              <a:t>SSO was done within a single company for internal apps only.</a:t>
            </a:r>
          </a:p>
          <a:p>
            <a:pPr lvl="1"/>
            <a:r>
              <a:rPr lang="en-US" sz="1600" dirty="0"/>
              <a:t>Applications validate the security token against a central server.</a:t>
            </a:r>
          </a:p>
          <a:p>
            <a:pPr lvl="1"/>
            <a:r>
              <a:rPr lang="en-US" sz="1600" dirty="0"/>
              <a:t>External applications still required a separate account and login.</a:t>
            </a:r>
          </a:p>
        </p:txBody>
      </p:sp>
      <p:cxnSp>
        <p:nvCxnSpPr>
          <p:cNvPr id="18" name="Straight Arrow Connector 17"/>
          <p:cNvCxnSpPr>
            <a:cxnSpLocks/>
          </p:cNvCxnSpPr>
          <p:nvPr/>
        </p:nvCxnSpPr>
        <p:spPr>
          <a:xfrm flipH="1">
            <a:off x="5683169" y="1335358"/>
            <a:ext cx="736483" cy="817513"/>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Slide Number Placeholder 26">
            <a:extLst>
              <a:ext uri="{FF2B5EF4-FFF2-40B4-BE49-F238E27FC236}">
                <a16:creationId xmlns:a16="http://schemas.microsoft.com/office/drawing/2014/main" id="{BEEF3AE1-6E2B-D54A-B762-345D6EAD9970}"/>
              </a:ext>
            </a:extLst>
          </p:cNvPr>
          <p:cNvSpPr>
            <a:spLocks noGrp="1"/>
          </p:cNvSpPr>
          <p:nvPr>
            <p:ph type="sldNum" sz="quarter" idx="14"/>
          </p:nvPr>
        </p:nvSpPr>
        <p:spPr/>
        <p:txBody>
          <a:bodyPr/>
          <a:lstStyle/>
          <a:p>
            <a:pPr>
              <a:defRPr/>
            </a:pPr>
            <a:fld id="{59F70707-15F4-704E-A6B5-E0B9F7A92E0F}" type="slidenum">
              <a:rPr lang="uk-UA" smtClean="0"/>
              <a:pPr>
                <a:defRPr/>
              </a:pPr>
              <a:t>5</a:t>
            </a:fld>
            <a:endParaRPr lang="uk-UA"/>
          </a:p>
        </p:txBody>
      </p:sp>
      <p:sp>
        <p:nvSpPr>
          <p:cNvPr id="4" name="Footer Placeholder 3">
            <a:extLst>
              <a:ext uri="{FF2B5EF4-FFF2-40B4-BE49-F238E27FC236}">
                <a16:creationId xmlns:a16="http://schemas.microsoft.com/office/drawing/2014/main" id="{831E8997-1A60-D945-8916-8616989FC65D}"/>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cxnSp>
        <p:nvCxnSpPr>
          <p:cNvPr id="29" name="Straight Arrow Connector 28">
            <a:extLst>
              <a:ext uri="{FF2B5EF4-FFF2-40B4-BE49-F238E27FC236}">
                <a16:creationId xmlns:a16="http://schemas.microsoft.com/office/drawing/2014/main" id="{1F5C8E32-8C93-F644-9150-912F8D4ECC62}"/>
              </a:ext>
            </a:extLst>
          </p:cNvPr>
          <p:cNvCxnSpPr>
            <a:cxnSpLocks/>
            <a:stCxn id="10" idx="2"/>
          </p:cNvCxnSpPr>
          <p:nvPr/>
        </p:nvCxnSpPr>
        <p:spPr>
          <a:xfrm>
            <a:off x="6796891" y="1829205"/>
            <a:ext cx="0" cy="1047513"/>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0356E4D-D0EA-504C-B39B-D31B04623A75}"/>
              </a:ext>
            </a:extLst>
          </p:cNvPr>
          <p:cNvCxnSpPr>
            <a:cxnSpLocks/>
          </p:cNvCxnSpPr>
          <p:nvPr/>
        </p:nvCxnSpPr>
        <p:spPr>
          <a:xfrm>
            <a:off x="7194479" y="1335358"/>
            <a:ext cx="665451" cy="796492"/>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EEAA69F-B079-EA41-864D-9B07468740ED}"/>
              </a:ext>
            </a:extLst>
          </p:cNvPr>
          <p:cNvSpPr txBox="1"/>
          <p:nvPr/>
        </p:nvSpPr>
        <p:spPr>
          <a:xfrm>
            <a:off x="5083838" y="4018041"/>
            <a:ext cx="3426106" cy="738664"/>
          </a:xfrm>
          <a:prstGeom prst="rect">
            <a:avLst/>
          </a:prstGeom>
          <a:noFill/>
        </p:spPr>
        <p:txBody>
          <a:bodyPr wrap="square" rtlCol="0">
            <a:spAutoFit/>
          </a:bodyPr>
          <a:lstStyle/>
          <a:p>
            <a:pPr algn="ctr"/>
            <a:r>
              <a:rPr lang="en-US" sz="1400" dirty="0"/>
              <a:t>User session is verified against a central source when trying to access an internal application</a:t>
            </a:r>
          </a:p>
        </p:txBody>
      </p:sp>
    </p:spTree>
    <p:extLst>
      <p:ext uri="{BB962C8B-B14F-4D97-AF65-F5344CB8AC3E}">
        <p14:creationId xmlns:p14="http://schemas.microsoft.com/office/powerpoint/2010/main" val="3999954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SSO: Across Multiple Domains</a:t>
            </a:r>
          </a:p>
        </p:txBody>
      </p:sp>
      <p:sp>
        <p:nvSpPr>
          <p:cNvPr id="5" name="Text Placeholder 4"/>
          <p:cNvSpPr>
            <a:spLocks noGrp="1"/>
          </p:cNvSpPr>
          <p:nvPr>
            <p:ph type="body" sz="quarter" idx="16"/>
          </p:nvPr>
        </p:nvSpPr>
        <p:spPr/>
        <p:txBody>
          <a:bodyPr/>
          <a:lstStyle/>
          <a:p>
            <a:pPr marL="260350" indent="0">
              <a:buNone/>
            </a:pPr>
            <a:r>
              <a:rPr lang="en-US" sz="2000" dirty="0"/>
              <a:t>What about SSO outside the enterprise security realm?</a:t>
            </a:r>
          </a:p>
          <a:p>
            <a:pPr marL="260350" indent="0">
              <a:buNone/>
            </a:pPr>
            <a:endParaRPr lang="en-US" sz="1800" dirty="0"/>
          </a:p>
          <a:p>
            <a:r>
              <a:rPr lang="en-US" sz="2000" dirty="0"/>
              <a:t>SaaS applications provided by third parties:</a:t>
            </a:r>
          </a:p>
          <a:p>
            <a:pPr lvl="1"/>
            <a:r>
              <a:rPr lang="en-US" sz="1800" dirty="0"/>
              <a:t>Payroll applications </a:t>
            </a:r>
          </a:p>
          <a:p>
            <a:pPr lvl="1"/>
            <a:r>
              <a:rPr lang="en-US" sz="1800" dirty="0"/>
              <a:t>Travel organizations</a:t>
            </a:r>
          </a:p>
          <a:p>
            <a:r>
              <a:rPr lang="en-US" sz="1800" dirty="0"/>
              <a:t>How do you allow users access to everything with a single login?</a:t>
            </a:r>
          </a:p>
          <a:p>
            <a:r>
              <a:rPr lang="en-US" sz="1800" dirty="0"/>
              <a:t>How do you allow your customers access?</a:t>
            </a:r>
          </a:p>
          <a:p>
            <a:pPr lvl="1"/>
            <a:r>
              <a:rPr lang="en-US" sz="1600" dirty="0"/>
              <a:t>Customer Identity Access Management (CIAM)</a:t>
            </a:r>
            <a:br>
              <a:rPr lang="en-US" dirty="0"/>
            </a:br>
            <a:endParaRPr lang="en-US" dirty="0"/>
          </a:p>
        </p:txBody>
      </p:sp>
      <p:sp>
        <p:nvSpPr>
          <p:cNvPr id="17" name="Slide Number Placeholder 16">
            <a:extLst>
              <a:ext uri="{FF2B5EF4-FFF2-40B4-BE49-F238E27FC236}">
                <a16:creationId xmlns:a16="http://schemas.microsoft.com/office/drawing/2014/main" id="{552C939E-642B-164D-B723-5CFD2D5AC723}"/>
              </a:ext>
            </a:extLst>
          </p:cNvPr>
          <p:cNvSpPr>
            <a:spLocks noGrp="1"/>
          </p:cNvSpPr>
          <p:nvPr>
            <p:ph type="sldNum" sz="quarter" idx="14"/>
          </p:nvPr>
        </p:nvSpPr>
        <p:spPr/>
        <p:txBody>
          <a:bodyPr/>
          <a:lstStyle/>
          <a:p>
            <a:pPr>
              <a:defRPr/>
            </a:pPr>
            <a:fld id="{59F70707-15F4-704E-A6B5-E0B9F7A92E0F}" type="slidenum">
              <a:rPr lang="uk-UA" smtClean="0"/>
              <a:pPr>
                <a:defRPr/>
              </a:pPr>
              <a:t>6</a:t>
            </a:fld>
            <a:endParaRPr lang="uk-UA"/>
          </a:p>
        </p:txBody>
      </p:sp>
      <p:sp>
        <p:nvSpPr>
          <p:cNvPr id="3" name="Footer Placeholder 2">
            <a:extLst>
              <a:ext uri="{FF2B5EF4-FFF2-40B4-BE49-F238E27FC236}">
                <a16:creationId xmlns:a16="http://schemas.microsoft.com/office/drawing/2014/main" id="{A498E6F5-5354-6E4C-98A8-37616DC6CD99}"/>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spTree>
    <p:extLst>
      <p:ext uri="{BB962C8B-B14F-4D97-AF65-F5344CB8AC3E}">
        <p14:creationId xmlns:p14="http://schemas.microsoft.com/office/powerpoint/2010/main" val="21047763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EF99CA6-E34F-BC43-9F67-698623BFB7E2}"/>
              </a:ext>
            </a:extLst>
          </p:cNvPr>
          <p:cNvGrpSpPr/>
          <p:nvPr/>
        </p:nvGrpSpPr>
        <p:grpSpPr>
          <a:xfrm>
            <a:off x="4318194" y="343382"/>
            <a:ext cx="4644492" cy="4492319"/>
            <a:chOff x="4318194" y="343382"/>
            <a:chExt cx="4644492" cy="4492319"/>
          </a:xfrm>
        </p:grpSpPr>
        <p:sp>
          <p:nvSpPr>
            <p:cNvPr id="29" name="Circular Arrow 28">
              <a:extLst>
                <a:ext uri="{FF2B5EF4-FFF2-40B4-BE49-F238E27FC236}">
                  <a16:creationId xmlns:a16="http://schemas.microsoft.com/office/drawing/2014/main" id="{290268C1-F61E-E74B-9DDF-ADC4BB243571}"/>
                </a:ext>
              </a:extLst>
            </p:cNvPr>
            <p:cNvSpPr/>
            <p:nvPr/>
          </p:nvSpPr>
          <p:spPr>
            <a:xfrm>
              <a:off x="4318194" y="343382"/>
              <a:ext cx="4644491" cy="4492319"/>
            </a:xfrm>
            <a:prstGeom prst="circularArrow">
              <a:avLst>
                <a:gd name="adj1" fmla="val 8183"/>
                <a:gd name="adj2" fmla="val 858706"/>
                <a:gd name="adj3" fmla="val 20646080"/>
                <a:gd name="adj4" fmla="val 10901338"/>
                <a:gd name="adj5" fmla="val 8204"/>
              </a:avLst>
            </a:prstGeom>
            <a:gradFill flip="none" rotWithShape="1">
              <a:gsLst>
                <a:gs pos="3000">
                  <a:schemeClr val="accent6">
                    <a:lumMod val="40000"/>
                    <a:lumOff val="60000"/>
                  </a:schemeClr>
                </a:gs>
                <a:gs pos="40000">
                  <a:schemeClr val="accent6">
                    <a:lumMod val="95000"/>
                    <a:lumOff val="5000"/>
                  </a:schemeClr>
                </a:gs>
                <a:gs pos="100000">
                  <a:schemeClr val="accent6">
                    <a:lumMod val="60000"/>
                  </a:schemeClr>
                </a:gs>
              </a:gsLst>
              <a:path path="circle">
                <a:fillToRect t="100000" r="100000"/>
              </a:path>
              <a:tileRect l="-100000" b="-100000"/>
            </a:gradFill>
            <a:ln w="12700">
              <a:solidFill>
                <a:schemeClr val="accent6">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 name="Circular Arrow 29">
              <a:extLst>
                <a:ext uri="{FF2B5EF4-FFF2-40B4-BE49-F238E27FC236}">
                  <a16:creationId xmlns:a16="http://schemas.microsoft.com/office/drawing/2014/main" id="{5B13C0FF-E576-6A42-98B8-BCC508F0BB8A}"/>
                </a:ext>
              </a:extLst>
            </p:cNvPr>
            <p:cNvSpPr/>
            <p:nvPr/>
          </p:nvSpPr>
          <p:spPr>
            <a:xfrm flipH="1" flipV="1">
              <a:off x="4318195" y="343382"/>
              <a:ext cx="4644491" cy="4492319"/>
            </a:xfrm>
            <a:prstGeom prst="circularArrow">
              <a:avLst>
                <a:gd name="adj1" fmla="val 8183"/>
                <a:gd name="adj2" fmla="val 858706"/>
                <a:gd name="adj3" fmla="val 20646080"/>
                <a:gd name="adj4" fmla="val 10901338"/>
                <a:gd name="adj5" fmla="val 8204"/>
              </a:avLst>
            </a:prstGeom>
            <a:gradFill flip="none" rotWithShape="1">
              <a:gsLst>
                <a:gs pos="3000">
                  <a:schemeClr val="accent6">
                    <a:lumMod val="40000"/>
                    <a:lumOff val="60000"/>
                  </a:schemeClr>
                </a:gs>
                <a:gs pos="40000">
                  <a:schemeClr val="accent6">
                    <a:lumMod val="95000"/>
                    <a:lumOff val="5000"/>
                  </a:schemeClr>
                </a:gs>
                <a:gs pos="100000">
                  <a:schemeClr val="accent6">
                    <a:lumMod val="60000"/>
                  </a:schemeClr>
                </a:gs>
              </a:gsLst>
              <a:path path="circle">
                <a:fillToRect t="100000" r="100000"/>
              </a:path>
              <a:tileRect l="-100000" b="-100000"/>
            </a:gradFill>
            <a:ln w="12700">
              <a:solidFill>
                <a:schemeClr val="accent6">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p:cNvSpPr>
            <a:spLocks noGrp="1"/>
          </p:cNvSpPr>
          <p:nvPr>
            <p:ph type="title"/>
          </p:nvPr>
        </p:nvSpPr>
        <p:spPr/>
        <p:txBody>
          <a:bodyPr/>
          <a:lstStyle/>
          <a:p>
            <a:r>
              <a:rPr lang="en-US"/>
              <a:t>Identity Federation</a:t>
            </a:r>
            <a:endParaRPr lang="en-US" dirty="0"/>
          </a:p>
        </p:txBody>
      </p:sp>
      <p:sp>
        <p:nvSpPr>
          <p:cNvPr id="4" name="Content Placeholder 3"/>
          <p:cNvSpPr>
            <a:spLocks noGrp="1"/>
          </p:cNvSpPr>
          <p:nvPr>
            <p:ph type="body" sz="quarter" idx="16"/>
          </p:nvPr>
        </p:nvSpPr>
        <p:spPr>
          <a:xfrm>
            <a:off x="0" y="985284"/>
            <a:ext cx="4464471" cy="3381153"/>
          </a:xfrm>
        </p:spPr>
        <p:txBody>
          <a:bodyPr/>
          <a:lstStyle/>
          <a:p>
            <a:r>
              <a:rPr lang="en-US" sz="1800" dirty="0"/>
              <a:t>Federation is a trust relationship between two companies.</a:t>
            </a:r>
            <a:endParaRPr lang="en-US" dirty="0"/>
          </a:p>
          <a:p>
            <a:r>
              <a:rPr lang="en-US" sz="1800" dirty="0"/>
              <a:t>The user can:</a:t>
            </a:r>
          </a:p>
          <a:p>
            <a:pPr lvl="1"/>
            <a:r>
              <a:rPr lang="en-US" sz="1600" dirty="0"/>
              <a:t>Authenticate to one organization.</a:t>
            </a:r>
          </a:p>
          <a:p>
            <a:pPr lvl="1"/>
            <a:r>
              <a:rPr lang="en-US" sz="1600" dirty="0"/>
              <a:t>Access a resource at another organization. </a:t>
            </a:r>
          </a:p>
        </p:txBody>
      </p:sp>
      <p:sp>
        <p:nvSpPr>
          <p:cNvPr id="16" name="Text Box 7"/>
          <p:cNvSpPr txBox="1">
            <a:spLocks noChangeArrowheads="1"/>
          </p:cNvSpPr>
          <p:nvPr/>
        </p:nvSpPr>
        <p:spPr bwMode="auto">
          <a:xfrm>
            <a:off x="5673346" y="1574236"/>
            <a:ext cx="1337226" cy="523220"/>
          </a:xfrm>
          <a:prstGeom prst="rect">
            <a:avLst/>
          </a:prstGeom>
          <a:noFill/>
          <a:ln w="9525">
            <a:noFill/>
            <a:miter lim="800000"/>
            <a:headEnd/>
            <a:tailEnd/>
          </a:ln>
        </p:spPr>
        <p:txBody>
          <a:bodyPr wrap="none">
            <a:spAutoFit/>
          </a:bodyPr>
          <a:lstStyle/>
          <a:p>
            <a:pPr algn="ctr"/>
            <a:r>
              <a:rPr lang="en-US" sz="1400" b="1" dirty="0"/>
              <a:t>E</a:t>
            </a:r>
            <a:r>
              <a:rPr lang="en-US" sz="1400" b="1" dirty="0">
                <a:latin typeface="+mn-lt"/>
              </a:rPr>
              <a:t>mployee </a:t>
            </a:r>
            <a:br>
              <a:rPr lang="en-US" sz="1400" b="1" dirty="0">
                <a:latin typeface="+mn-lt"/>
              </a:rPr>
            </a:br>
            <a:r>
              <a:rPr lang="en-US" sz="1400" b="1" dirty="0">
                <a:latin typeface="+mn-lt"/>
              </a:rPr>
              <a:t>Organization</a:t>
            </a:r>
          </a:p>
        </p:txBody>
      </p:sp>
      <p:sp>
        <p:nvSpPr>
          <p:cNvPr id="25" name="Slide Number Placeholder 24">
            <a:extLst>
              <a:ext uri="{FF2B5EF4-FFF2-40B4-BE49-F238E27FC236}">
                <a16:creationId xmlns:a16="http://schemas.microsoft.com/office/drawing/2014/main" id="{629713AF-3848-CB4D-86DE-356035129932}"/>
              </a:ext>
            </a:extLst>
          </p:cNvPr>
          <p:cNvSpPr>
            <a:spLocks noGrp="1"/>
          </p:cNvSpPr>
          <p:nvPr>
            <p:ph type="sldNum" sz="quarter" idx="14"/>
          </p:nvPr>
        </p:nvSpPr>
        <p:spPr/>
        <p:txBody>
          <a:bodyPr/>
          <a:lstStyle/>
          <a:p>
            <a:pPr>
              <a:defRPr/>
            </a:pPr>
            <a:fld id="{59F70707-15F4-704E-A6B5-E0B9F7A92E0F}" type="slidenum">
              <a:rPr lang="uk-UA" smtClean="0"/>
              <a:pPr>
                <a:defRPr/>
              </a:pPr>
              <a:t>7</a:t>
            </a:fld>
            <a:endParaRPr lang="uk-UA"/>
          </a:p>
        </p:txBody>
      </p:sp>
      <p:sp>
        <p:nvSpPr>
          <p:cNvPr id="3" name="Footer Placeholder 2">
            <a:extLst>
              <a:ext uri="{FF2B5EF4-FFF2-40B4-BE49-F238E27FC236}">
                <a16:creationId xmlns:a16="http://schemas.microsoft.com/office/drawing/2014/main" id="{0D728C1E-0779-8843-9465-D54A61225271}"/>
              </a:ext>
            </a:extLst>
          </p:cNvPr>
          <p:cNvSpPr>
            <a:spLocks noGrp="1"/>
          </p:cNvSpPr>
          <p:nvPr>
            <p:ph type="ftr" sz="quarter" idx="3"/>
          </p:nvPr>
        </p:nvSpPr>
        <p:spPr/>
        <p:txBody>
          <a:bodyPr/>
          <a:lstStyle/>
          <a:p>
            <a:r>
              <a:rPr lang="en-US" dirty="0"/>
              <a:t>Confidential | Do not distribute — Copyright ©2022 Ping Identity Corporation. All rights reserved.</a:t>
            </a:r>
          </a:p>
        </p:txBody>
      </p:sp>
      <p:pic>
        <p:nvPicPr>
          <p:cNvPr id="6" name="Graphic 5">
            <a:extLst>
              <a:ext uri="{FF2B5EF4-FFF2-40B4-BE49-F238E27FC236}">
                <a16:creationId xmlns:a16="http://schemas.microsoft.com/office/drawing/2014/main" id="{7CFFC7E3-7521-F54C-AD34-5900B1875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6570" y="2629823"/>
            <a:ext cx="1371600" cy="1371600"/>
          </a:xfrm>
          <a:prstGeom prst="rect">
            <a:avLst/>
          </a:prstGeom>
        </p:spPr>
      </p:pic>
      <p:pic>
        <p:nvPicPr>
          <p:cNvPr id="8" name="Graphic 7">
            <a:extLst>
              <a:ext uri="{FF2B5EF4-FFF2-40B4-BE49-F238E27FC236}">
                <a16:creationId xmlns:a16="http://schemas.microsoft.com/office/drawing/2014/main" id="{555E847C-07BF-5B4E-B12D-A746BED395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4661" y="1145682"/>
            <a:ext cx="1371600" cy="1371600"/>
          </a:xfrm>
          <a:prstGeom prst="rect">
            <a:avLst/>
          </a:prstGeom>
        </p:spPr>
      </p:pic>
      <p:sp>
        <p:nvSpPr>
          <p:cNvPr id="26" name="Text Box 7">
            <a:extLst>
              <a:ext uri="{FF2B5EF4-FFF2-40B4-BE49-F238E27FC236}">
                <a16:creationId xmlns:a16="http://schemas.microsoft.com/office/drawing/2014/main" id="{17042F75-AA5E-9645-AC93-42430D0B2E4E}"/>
              </a:ext>
            </a:extLst>
          </p:cNvPr>
          <p:cNvSpPr txBox="1">
            <a:spLocks noChangeArrowheads="1"/>
          </p:cNvSpPr>
          <p:nvPr/>
        </p:nvSpPr>
        <p:spPr bwMode="auto">
          <a:xfrm>
            <a:off x="6341959" y="3054013"/>
            <a:ext cx="1013311" cy="523220"/>
          </a:xfrm>
          <a:prstGeom prst="rect">
            <a:avLst/>
          </a:prstGeom>
          <a:noFill/>
          <a:ln w="9525">
            <a:noFill/>
            <a:miter lim="800000"/>
            <a:headEnd/>
            <a:tailEnd/>
          </a:ln>
        </p:spPr>
        <p:txBody>
          <a:bodyPr wrap="square">
            <a:spAutoFit/>
          </a:bodyPr>
          <a:lstStyle/>
          <a:p>
            <a:pPr algn="ctr"/>
            <a:r>
              <a:rPr lang="en-US" sz="1400" b="1" dirty="0">
                <a:latin typeface="+mn-lt"/>
              </a:rPr>
              <a:t>SaaS Partner</a:t>
            </a:r>
          </a:p>
        </p:txBody>
      </p:sp>
      <p:sp>
        <p:nvSpPr>
          <p:cNvPr id="32" name="Text Box 7">
            <a:extLst>
              <a:ext uri="{FF2B5EF4-FFF2-40B4-BE49-F238E27FC236}">
                <a16:creationId xmlns:a16="http://schemas.microsoft.com/office/drawing/2014/main" id="{AE19C7DE-30CD-BB42-AB9A-FC86CB5621E0}"/>
              </a:ext>
            </a:extLst>
          </p:cNvPr>
          <p:cNvSpPr txBox="1">
            <a:spLocks noChangeArrowheads="1"/>
          </p:cNvSpPr>
          <p:nvPr/>
        </p:nvSpPr>
        <p:spPr bwMode="auto">
          <a:xfrm>
            <a:off x="5476101" y="2380203"/>
            <a:ext cx="2421112" cy="400110"/>
          </a:xfrm>
          <a:prstGeom prst="rect">
            <a:avLst/>
          </a:prstGeom>
          <a:noFill/>
          <a:ln w="9525">
            <a:noFill/>
            <a:miter lim="800000"/>
            <a:headEnd/>
            <a:tailEnd/>
          </a:ln>
        </p:spPr>
        <p:txBody>
          <a:bodyPr wrap="none">
            <a:spAutoFit/>
          </a:bodyPr>
          <a:lstStyle/>
          <a:p>
            <a:pPr algn="ctr"/>
            <a:r>
              <a:rPr lang="en-US" sz="2000" b="1" dirty="0"/>
              <a:t>Trust Relationship</a:t>
            </a:r>
            <a:endParaRPr lang="en-US" sz="2000" b="1" dirty="0">
              <a:latin typeface="+mn-lt"/>
            </a:endParaRPr>
          </a:p>
        </p:txBody>
      </p:sp>
    </p:spTree>
    <p:extLst>
      <p:ext uri="{BB962C8B-B14F-4D97-AF65-F5344CB8AC3E}">
        <p14:creationId xmlns:p14="http://schemas.microsoft.com/office/powerpoint/2010/main" val="1772858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IdP</a:t>
            </a:r>
          </a:p>
        </p:txBody>
      </p:sp>
      <p:sp>
        <p:nvSpPr>
          <p:cNvPr id="4" name="Content Placeholder 3"/>
          <p:cNvSpPr>
            <a:spLocks noGrp="1"/>
          </p:cNvSpPr>
          <p:nvPr>
            <p:ph type="body" sz="quarter" idx="16"/>
          </p:nvPr>
        </p:nvSpPr>
        <p:spPr>
          <a:xfrm>
            <a:off x="0" y="985284"/>
            <a:ext cx="4169263" cy="3381153"/>
          </a:xfrm>
        </p:spPr>
        <p:txBody>
          <a:bodyPr>
            <a:normAutofit/>
          </a:bodyPr>
          <a:lstStyle/>
          <a:p>
            <a:pPr marL="260350" indent="0">
              <a:buNone/>
            </a:pPr>
            <a:r>
              <a:rPr lang="en-US" sz="1800" dirty="0"/>
              <a:t>The IdP is responsible for:</a:t>
            </a:r>
          </a:p>
          <a:p>
            <a:endParaRPr lang="en-US" sz="1200" dirty="0"/>
          </a:p>
          <a:p>
            <a:r>
              <a:rPr lang="en-US" sz="1800" dirty="0"/>
              <a:t>Authenticating the user.</a:t>
            </a:r>
          </a:p>
          <a:p>
            <a:r>
              <a:rPr lang="en-US" sz="1800" dirty="0"/>
              <a:t>Sending the target company an assertion or security token:</a:t>
            </a:r>
          </a:p>
          <a:p>
            <a:pPr marL="1111250" lvl="1" indent="-342900"/>
            <a:r>
              <a:rPr lang="en-US" sz="1600" dirty="0"/>
              <a:t>“This user has already been authenticated”</a:t>
            </a:r>
            <a:br>
              <a:rPr lang="en-US" sz="1800" dirty="0"/>
            </a:br>
            <a:endParaRPr lang="en-US" sz="1800" dirty="0"/>
          </a:p>
          <a:p>
            <a:endParaRPr lang="en-US" dirty="0"/>
          </a:p>
        </p:txBody>
      </p:sp>
      <p:cxnSp>
        <p:nvCxnSpPr>
          <p:cNvPr id="12" name="AutoShape 23"/>
          <p:cNvCxnSpPr>
            <a:cxnSpLocks noChangeShapeType="1"/>
          </p:cNvCxnSpPr>
          <p:nvPr/>
        </p:nvCxnSpPr>
        <p:spPr bwMode="auto">
          <a:xfrm rot="10800000">
            <a:off x="3271814" y="2423192"/>
            <a:ext cx="2031596" cy="742323"/>
          </a:xfrm>
          <a:prstGeom prst="curvedConnector2">
            <a:avLst/>
          </a:prstGeom>
          <a:noFill/>
          <a:ln w="19050">
            <a:noFill/>
            <a:round/>
            <a:headEnd type="triangle" w="med" len="med"/>
            <a:tailEnd type="triangle" w="med" len="med"/>
          </a:ln>
        </p:spPr>
      </p:cxnSp>
      <p:cxnSp>
        <p:nvCxnSpPr>
          <p:cNvPr id="16" name="AutoShape 23"/>
          <p:cNvCxnSpPr>
            <a:cxnSpLocks noChangeShapeType="1"/>
          </p:cNvCxnSpPr>
          <p:nvPr/>
        </p:nvCxnSpPr>
        <p:spPr bwMode="auto">
          <a:xfrm rot="10800000" flipV="1">
            <a:off x="4818210" y="3086215"/>
            <a:ext cx="1901593" cy="1266851"/>
          </a:xfrm>
          <a:prstGeom prst="curvedConnector2">
            <a:avLst/>
          </a:prstGeom>
          <a:noFill/>
          <a:ln w="19050">
            <a:noFill/>
            <a:round/>
            <a:headEnd type="triangle" w="med" len="med"/>
            <a:tailEnd type="triangle" w="med" len="med"/>
          </a:ln>
        </p:spPr>
      </p:cxnSp>
      <p:sp>
        <p:nvSpPr>
          <p:cNvPr id="27" name="Slide Number Placeholder 26">
            <a:extLst>
              <a:ext uri="{FF2B5EF4-FFF2-40B4-BE49-F238E27FC236}">
                <a16:creationId xmlns:a16="http://schemas.microsoft.com/office/drawing/2014/main" id="{C449BDF2-B4F4-F74F-847E-611556ED6C04}"/>
              </a:ext>
            </a:extLst>
          </p:cNvPr>
          <p:cNvSpPr>
            <a:spLocks noGrp="1"/>
          </p:cNvSpPr>
          <p:nvPr>
            <p:ph type="sldNum" sz="quarter" idx="14"/>
          </p:nvPr>
        </p:nvSpPr>
        <p:spPr/>
        <p:txBody>
          <a:bodyPr/>
          <a:lstStyle/>
          <a:p>
            <a:pPr>
              <a:defRPr/>
            </a:pPr>
            <a:fld id="{59F70707-15F4-704E-A6B5-E0B9F7A92E0F}" type="slidenum">
              <a:rPr lang="uk-UA" smtClean="0"/>
              <a:pPr>
                <a:defRPr/>
              </a:pPr>
              <a:t>8</a:t>
            </a:fld>
            <a:endParaRPr lang="uk-UA"/>
          </a:p>
        </p:txBody>
      </p:sp>
      <p:sp>
        <p:nvSpPr>
          <p:cNvPr id="3" name="Footer Placeholder 2">
            <a:extLst>
              <a:ext uri="{FF2B5EF4-FFF2-40B4-BE49-F238E27FC236}">
                <a16:creationId xmlns:a16="http://schemas.microsoft.com/office/drawing/2014/main" id="{B41BCBC4-32CB-134E-817B-6AE6B0417458}"/>
              </a:ext>
            </a:extLst>
          </p:cNvPr>
          <p:cNvSpPr>
            <a:spLocks noGrp="1"/>
          </p:cNvSpPr>
          <p:nvPr>
            <p:ph type="ftr" sz="quarter" idx="3"/>
          </p:nvPr>
        </p:nvSpPr>
        <p:spPr/>
        <p:txBody>
          <a:bodyPr/>
          <a:lstStyle/>
          <a:p>
            <a:r>
              <a:rPr lang="en-US" dirty="0"/>
              <a:t>Confidential | Do not distribute — Copyright ©2022 Ping Identity Corporation. All rights reserved.</a:t>
            </a:r>
          </a:p>
        </p:txBody>
      </p:sp>
      <p:grpSp>
        <p:nvGrpSpPr>
          <p:cNvPr id="33" name="Group 32">
            <a:extLst>
              <a:ext uri="{FF2B5EF4-FFF2-40B4-BE49-F238E27FC236}">
                <a16:creationId xmlns:a16="http://schemas.microsoft.com/office/drawing/2014/main" id="{C81A8933-AD76-7E40-B413-1A29CE372EF4}"/>
              </a:ext>
            </a:extLst>
          </p:cNvPr>
          <p:cNvGrpSpPr/>
          <p:nvPr/>
        </p:nvGrpSpPr>
        <p:grpSpPr>
          <a:xfrm>
            <a:off x="7844482" y="1715835"/>
            <a:ext cx="1465810" cy="1948949"/>
            <a:chOff x="7842319" y="909838"/>
            <a:chExt cx="1465810" cy="1948949"/>
          </a:xfrm>
        </p:grpSpPr>
        <p:sp>
          <p:nvSpPr>
            <p:cNvPr id="19" name="Content Placeholder 5"/>
            <p:cNvSpPr>
              <a:spLocks/>
            </p:cNvSpPr>
            <p:nvPr/>
          </p:nvSpPr>
          <p:spPr bwMode="auto">
            <a:xfrm>
              <a:off x="7842319" y="2225912"/>
              <a:ext cx="1465810" cy="632875"/>
            </a:xfrm>
            <a:prstGeom prst="rect">
              <a:avLst/>
            </a:prstGeom>
            <a:noFill/>
            <a:ln w="9525">
              <a:noFill/>
              <a:miter lim="800000"/>
              <a:headEnd/>
              <a:tailEnd/>
            </a:ln>
          </p:spPr>
          <p:txBody>
            <a:bodyPr lIns="0" tIns="0" rIns="0" bIns="0"/>
            <a:lstStyle/>
            <a:p>
              <a:pPr marL="169863" indent="-169863" algn="ctr">
                <a:spcBef>
                  <a:spcPts val="0"/>
                </a:spcBef>
                <a:spcAft>
                  <a:spcPts val="0"/>
                </a:spcAft>
                <a:buFont typeface="Arial" charset="0"/>
                <a:buNone/>
              </a:pPr>
              <a:r>
                <a:rPr lang="en-US" sz="1400" dirty="0">
                  <a:ea typeface="ヒラギノ角ゴ Pro W3"/>
                  <a:cs typeface="Arial" charset="0"/>
                </a:rPr>
                <a:t>Outbound</a:t>
              </a:r>
            </a:p>
            <a:p>
              <a:pPr marL="169863" indent="-169863" algn="ctr">
                <a:spcBef>
                  <a:spcPts val="0"/>
                </a:spcBef>
                <a:spcAft>
                  <a:spcPts val="0"/>
                </a:spcAft>
                <a:buFont typeface="Arial" charset="0"/>
                <a:buNone/>
              </a:pPr>
              <a:r>
                <a:rPr lang="en-US" sz="1400" dirty="0">
                  <a:ea typeface="ヒラギノ角ゴ Pro W3"/>
                  <a:cs typeface="Arial" charset="0"/>
                </a:rPr>
                <a:t>Assertion</a:t>
              </a:r>
            </a:p>
          </p:txBody>
        </p:sp>
        <p:pic>
          <p:nvPicPr>
            <p:cNvPr id="21" name="Graphic 20">
              <a:extLst>
                <a:ext uri="{FF2B5EF4-FFF2-40B4-BE49-F238E27FC236}">
                  <a16:creationId xmlns:a16="http://schemas.microsoft.com/office/drawing/2014/main" id="{97D5014E-41FD-8344-8861-0FB91C12CF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9424" y="909838"/>
              <a:ext cx="1371600" cy="1371600"/>
            </a:xfrm>
            <a:prstGeom prst="rect">
              <a:avLst/>
            </a:prstGeom>
          </p:spPr>
        </p:pic>
      </p:grpSp>
      <p:grpSp>
        <p:nvGrpSpPr>
          <p:cNvPr id="31" name="Group 30">
            <a:extLst>
              <a:ext uri="{FF2B5EF4-FFF2-40B4-BE49-F238E27FC236}">
                <a16:creationId xmlns:a16="http://schemas.microsoft.com/office/drawing/2014/main" id="{A2EF23B2-56AF-8241-A165-FC4B7D03C8D7}"/>
              </a:ext>
            </a:extLst>
          </p:cNvPr>
          <p:cNvGrpSpPr/>
          <p:nvPr/>
        </p:nvGrpSpPr>
        <p:grpSpPr>
          <a:xfrm>
            <a:off x="6134903" y="1715835"/>
            <a:ext cx="1371600" cy="1727288"/>
            <a:chOff x="6134903" y="1715835"/>
            <a:chExt cx="1371600" cy="1727288"/>
          </a:xfrm>
        </p:grpSpPr>
        <p:sp>
          <p:nvSpPr>
            <p:cNvPr id="15" name="Text Box 7"/>
            <p:cNvSpPr txBox="1">
              <a:spLocks noChangeArrowheads="1"/>
            </p:cNvSpPr>
            <p:nvPr/>
          </p:nvSpPr>
          <p:spPr bwMode="auto">
            <a:xfrm>
              <a:off x="6143000" y="2919903"/>
              <a:ext cx="1355407" cy="523220"/>
            </a:xfrm>
            <a:prstGeom prst="rect">
              <a:avLst/>
            </a:prstGeom>
            <a:noFill/>
            <a:ln w="9525">
              <a:noFill/>
              <a:miter lim="800000"/>
              <a:headEnd/>
              <a:tailEnd/>
            </a:ln>
          </p:spPr>
          <p:txBody>
            <a:bodyPr wrap="square">
              <a:spAutoFit/>
            </a:bodyPr>
            <a:lstStyle/>
            <a:p>
              <a:pPr algn="ctr"/>
              <a:r>
                <a:rPr lang="en-US" sz="1400" dirty="0"/>
                <a:t>Federation Server</a:t>
              </a:r>
            </a:p>
          </p:txBody>
        </p:sp>
        <p:pic>
          <p:nvPicPr>
            <p:cNvPr id="24" name="Graphic 23">
              <a:extLst>
                <a:ext uri="{FF2B5EF4-FFF2-40B4-BE49-F238E27FC236}">
                  <a16:creationId xmlns:a16="http://schemas.microsoft.com/office/drawing/2014/main" id="{CB27CE0D-0909-754F-9D56-2BE71CC481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4903" y="1715835"/>
              <a:ext cx="1371600" cy="1371600"/>
            </a:xfrm>
            <a:prstGeom prst="rect">
              <a:avLst/>
            </a:prstGeom>
          </p:spPr>
        </p:pic>
      </p:grpSp>
      <p:grpSp>
        <p:nvGrpSpPr>
          <p:cNvPr id="32" name="Group 31">
            <a:extLst>
              <a:ext uri="{FF2B5EF4-FFF2-40B4-BE49-F238E27FC236}">
                <a16:creationId xmlns:a16="http://schemas.microsoft.com/office/drawing/2014/main" id="{7F3541A3-0C25-EC4D-8C40-2669C62C3FA5}"/>
              </a:ext>
            </a:extLst>
          </p:cNvPr>
          <p:cNvGrpSpPr/>
          <p:nvPr/>
        </p:nvGrpSpPr>
        <p:grpSpPr>
          <a:xfrm>
            <a:off x="3820316" y="2949772"/>
            <a:ext cx="2582502" cy="1815519"/>
            <a:chOff x="4407828" y="2551541"/>
            <a:chExt cx="2582502" cy="1815519"/>
          </a:xfrm>
        </p:grpSpPr>
        <p:sp>
          <p:nvSpPr>
            <p:cNvPr id="11" name="Text Box 7"/>
            <p:cNvSpPr txBox="1">
              <a:spLocks noChangeArrowheads="1"/>
            </p:cNvSpPr>
            <p:nvPr/>
          </p:nvSpPr>
          <p:spPr bwMode="auto">
            <a:xfrm>
              <a:off x="4407828" y="3843840"/>
              <a:ext cx="2582502" cy="523220"/>
            </a:xfrm>
            <a:prstGeom prst="rect">
              <a:avLst/>
            </a:prstGeom>
            <a:noFill/>
            <a:ln w="9525">
              <a:noFill/>
              <a:miter lim="800000"/>
              <a:headEnd/>
              <a:tailEnd/>
            </a:ln>
          </p:spPr>
          <p:txBody>
            <a:bodyPr wrap="none">
              <a:spAutoFit/>
            </a:bodyPr>
            <a:lstStyle/>
            <a:p>
              <a:pPr algn="ctr"/>
              <a:r>
                <a:rPr lang="en-US" sz="1400" dirty="0"/>
                <a:t>Authenticate user</a:t>
              </a:r>
            </a:p>
            <a:p>
              <a:pPr algn="ctr"/>
              <a:r>
                <a:rPr lang="en-US" sz="1400" dirty="0"/>
                <a:t>(for example, Active Directory)</a:t>
              </a:r>
            </a:p>
          </p:txBody>
        </p:sp>
        <p:pic>
          <p:nvPicPr>
            <p:cNvPr id="26" name="Graphic 25">
              <a:extLst>
                <a:ext uri="{FF2B5EF4-FFF2-40B4-BE49-F238E27FC236}">
                  <a16:creationId xmlns:a16="http://schemas.microsoft.com/office/drawing/2014/main" id="{BE00F602-F952-A948-886C-D89A49B5D5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3278" y="2551541"/>
              <a:ext cx="1371600" cy="1371600"/>
            </a:xfrm>
            <a:prstGeom prst="rect">
              <a:avLst/>
            </a:prstGeom>
          </p:spPr>
        </p:pic>
      </p:grpSp>
      <p:pic>
        <p:nvPicPr>
          <p:cNvPr id="29" name="Graphic 28">
            <a:extLst>
              <a:ext uri="{FF2B5EF4-FFF2-40B4-BE49-F238E27FC236}">
                <a16:creationId xmlns:a16="http://schemas.microsoft.com/office/drawing/2014/main" id="{F0CA0ACD-AECF-A44B-AD27-388B820C2A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25766" y="586550"/>
            <a:ext cx="1371600" cy="1371600"/>
          </a:xfrm>
          <a:prstGeom prst="rect">
            <a:avLst/>
          </a:prstGeom>
        </p:spPr>
      </p:pic>
      <p:cxnSp>
        <p:nvCxnSpPr>
          <p:cNvPr id="30" name="Straight Arrow Connector 29">
            <a:extLst>
              <a:ext uri="{FF2B5EF4-FFF2-40B4-BE49-F238E27FC236}">
                <a16:creationId xmlns:a16="http://schemas.microsoft.com/office/drawing/2014/main" id="{80F97C96-9055-9943-BB19-6CA4C7862F92}"/>
              </a:ext>
            </a:extLst>
          </p:cNvPr>
          <p:cNvCxnSpPr>
            <a:cxnSpLocks/>
          </p:cNvCxnSpPr>
          <p:nvPr/>
        </p:nvCxnSpPr>
        <p:spPr>
          <a:xfrm>
            <a:off x="5529943" y="1494971"/>
            <a:ext cx="841828" cy="515453"/>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2F84882-4764-5F46-B60E-77E5F11D82B5}"/>
              </a:ext>
            </a:extLst>
          </p:cNvPr>
          <p:cNvCxnSpPr>
            <a:cxnSpLocks/>
          </p:cNvCxnSpPr>
          <p:nvPr/>
        </p:nvCxnSpPr>
        <p:spPr>
          <a:xfrm flipV="1">
            <a:off x="5383657" y="2503881"/>
            <a:ext cx="1016133" cy="944195"/>
          </a:xfrm>
          <a:prstGeom prst="straightConnector1">
            <a:avLst/>
          </a:prstGeom>
          <a:ln w="50800" cmpd="sng">
            <a:solidFill>
              <a:schemeClr val="accent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2B22BE58-0A36-E84C-A2B5-B564B2DF6483}"/>
              </a:ext>
            </a:extLst>
          </p:cNvPr>
          <p:cNvCxnSpPr>
            <a:cxnSpLocks/>
          </p:cNvCxnSpPr>
          <p:nvPr/>
        </p:nvCxnSpPr>
        <p:spPr>
          <a:xfrm>
            <a:off x="7286171" y="2293257"/>
            <a:ext cx="825292" cy="0"/>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4537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SP</a:t>
            </a:r>
          </a:p>
        </p:txBody>
      </p:sp>
      <p:sp>
        <p:nvSpPr>
          <p:cNvPr id="4" name="Content Placeholder 3"/>
          <p:cNvSpPr>
            <a:spLocks noGrp="1"/>
          </p:cNvSpPr>
          <p:nvPr>
            <p:ph type="body" sz="quarter" idx="16"/>
          </p:nvPr>
        </p:nvSpPr>
        <p:spPr>
          <a:xfrm>
            <a:off x="-1" y="985284"/>
            <a:ext cx="4325793" cy="3540063"/>
          </a:xfrm>
        </p:spPr>
        <p:txBody>
          <a:bodyPr>
            <a:normAutofit/>
          </a:bodyPr>
          <a:lstStyle/>
          <a:p>
            <a:pPr marL="260350" indent="0">
              <a:buNone/>
            </a:pPr>
            <a:r>
              <a:rPr lang="en-US" sz="1800" dirty="0"/>
              <a:t>The SP is responsible for:</a:t>
            </a:r>
          </a:p>
          <a:p>
            <a:pPr marL="260350" indent="0">
              <a:buNone/>
            </a:pPr>
            <a:endParaRPr lang="en-US" sz="1200" dirty="0"/>
          </a:p>
          <a:p>
            <a:pPr marL="717550" indent="-457200"/>
            <a:r>
              <a:rPr lang="en-US" sz="1800" dirty="0"/>
              <a:t>Receiving and verifying assertions or security tokens:</a:t>
            </a:r>
          </a:p>
          <a:p>
            <a:pPr marL="1055687" lvl="1" indent="-457200"/>
            <a:r>
              <a:rPr lang="en-US" sz="1600" dirty="0"/>
              <a:t>“Has already been authenticated”</a:t>
            </a:r>
          </a:p>
          <a:p>
            <a:pPr marL="717550" indent="-457200"/>
            <a:r>
              <a:rPr lang="en-US" sz="1800" dirty="0"/>
              <a:t>Providing access to an application or resource.</a:t>
            </a:r>
            <a:br>
              <a:rPr lang="en-US" sz="1800" dirty="0"/>
            </a:br>
            <a:endParaRPr lang="en-US" sz="1800" dirty="0"/>
          </a:p>
        </p:txBody>
      </p:sp>
      <p:sp>
        <p:nvSpPr>
          <p:cNvPr id="14" name="Slide Number Placeholder 13">
            <a:extLst>
              <a:ext uri="{FF2B5EF4-FFF2-40B4-BE49-F238E27FC236}">
                <a16:creationId xmlns:a16="http://schemas.microsoft.com/office/drawing/2014/main" id="{6278D243-F042-7E46-A5A4-44B63319FFAA}"/>
              </a:ext>
            </a:extLst>
          </p:cNvPr>
          <p:cNvSpPr>
            <a:spLocks noGrp="1"/>
          </p:cNvSpPr>
          <p:nvPr>
            <p:ph type="sldNum" sz="quarter" idx="14"/>
          </p:nvPr>
        </p:nvSpPr>
        <p:spPr/>
        <p:txBody>
          <a:bodyPr/>
          <a:lstStyle/>
          <a:p>
            <a:pPr>
              <a:defRPr/>
            </a:pPr>
            <a:fld id="{59F70707-15F4-704E-A6B5-E0B9F7A92E0F}" type="slidenum">
              <a:rPr lang="uk-UA" smtClean="0"/>
              <a:pPr>
                <a:defRPr/>
              </a:pPr>
              <a:t>9</a:t>
            </a:fld>
            <a:endParaRPr lang="uk-UA"/>
          </a:p>
        </p:txBody>
      </p:sp>
      <p:sp>
        <p:nvSpPr>
          <p:cNvPr id="3" name="Footer Placeholder 2">
            <a:extLst>
              <a:ext uri="{FF2B5EF4-FFF2-40B4-BE49-F238E27FC236}">
                <a16:creationId xmlns:a16="http://schemas.microsoft.com/office/drawing/2014/main" id="{7FCBEE79-34B2-D545-8E7C-A487F48CD631}"/>
              </a:ext>
            </a:extLst>
          </p:cNvPr>
          <p:cNvSpPr>
            <a:spLocks noGrp="1"/>
          </p:cNvSpPr>
          <p:nvPr>
            <p:ph type="ftr" sz="quarter" idx="3"/>
          </p:nvPr>
        </p:nvSpPr>
        <p:spPr/>
        <p:txBody>
          <a:bodyPr/>
          <a:lstStyle/>
          <a:p>
            <a:r>
              <a:rPr lang="en-US"/>
              <a:t>Confidential | Do not distribute — Copyright ©2022 Ping Identity Corporation. All rights reserved.</a:t>
            </a:r>
            <a:endParaRPr lang="en-US" dirty="0"/>
          </a:p>
        </p:txBody>
      </p:sp>
      <p:cxnSp>
        <p:nvCxnSpPr>
          <p:cNvPr id="22" name="AutoShape 23">
            <a:extLst>
              <a:ext uri="{FF2B5EF4-FFF2-40B4-BE49-F238E27FC236}">
                <a16:creationId xmlns:a16="http://schemas.microsoft.com/office/drawing/2014/main" id="{91CE6475-8984-A848-9233-4C8A4E05EA1A}"/>
              </a:ext>
            </a:extLst>
          </p:cNvPr>
          <p:cNvCxnSpPr>
            <a:cxnSpLocks noChangeShapeType="1"/>
          </p:cNvCxnSpPr>
          <p:nvPr/>
        </p:nvCxnSpPr>
        <p:spPr bwMode="auto">
          <a:xfrm rot="10800000" flipV="1">
            <a:off x="4818210" y="3086215"/>
            <a:ext cx="1901593" cy="1266851"/>
          </a:xfrm>
          <a:prstGeom prst="curvedConnector2">
            <a:avLst/>
          </a:prstGeom>
          <a:noFill/>
          <a:ln w="19050">
            <a:noFill/>
            <a:round/>
            <a:headEnd type="triangle" w="med" len="med"/>
            <a:tailEnd type="triangle" w="med" len="med"/>
          </a:ln>
        </p:spPr>
      </p:cxnSp>
      <p:grpSp>
        <p:nvGrpSpPr>
          <p:cNvPr id="23" name="Group 22">
            <a:extLst>
              <a:ext uri="{FF2B5EF4-FFF2-40B4-BE49-F238E27FC236}">
                <a16:creationId xmlns:a16="http://schemas.microsoft.com/office/drawing/2014/main" id="{042A569B-BE2F-154F-AF62-0C26F1D194A8}"/>
              </a:ext>
            </a:extLst>
          </p:cNvPr>
          <p:cNvGrpSpPr/>
          <p:nvPr/>
        </p:nvGrpSpPr>
        <p:grpSpPr>
          <a:xfrm>
            <a:off x="4169559" y="1524053"/>
            <a:ext cx="1465810" cy="1948949"/>
            <a:chOff x="7842319" y="909838"/>
            <a:chExt cx="1465810" cy="1948949"/>
          </a:xfrm>
        </p:grpSpPr>
        <p:sp>
          <p:nvSpPr>
            <p:cNvPr id="40" name="Content Placeholder 5">
              <a:extLst>
                <a:ext uri="{FF2B5EF4-FFF2-40B4-BE49-F238E27FC236}">
                  <a16:creationId xmlns:a16="http://schemas.microsoft.com/office/drawing/2014/main" id="{05F3AB44-7F4F-E743-8056-274859F48DC2}"/>
                </a:ext>
              </a:extLst>
            </p:cNvPr>
            <p:cNvSpPr>
              <a:spLocks/>
            </p:cNvSpPr>
            <p:nvPr/>
          </p:nvSpPr>
          <p:spPr bwMode="auto">
            <a:xfrm>
              <a:off x="7842319" y="2225912"/>
              <a:ext cx="1465810" cy="632875"/>
            </a:xfrm>
            <a:prstGeom prst="rect">
              <a:avLst/>
            </a:prstGeom>
            <a:noFill/>
            <a:ln w="9525">
              <a:noFill/>
              <a:miter lim="800000"/>
              <a:headEnd/>
              <a:tailEnd/>
            </a:ln>
          </p:spPr>
          <p:txBody>
            <a:bodyPr lIns="0" tIns="0" rIns="0" bIns="0"/>
            <a:lstStyle/>
            <a:p>
              <a:pPr marL="169863" indent="-169863" algn="ctr">
                <a:spcBef>
                  <a:spcPts val="0"/>
                </a:spcBef>
                <a:spcAft>
                  <a:spcPts val="0"/>
                </a:spcAft>
                <a:buFont typeface="Arial" charset="0"/>
                <a:buNone/>
              </a:pPr>
              <a:r>
                <a:rPr lang="en-US" sz="1600" dirty="0">
                  <a:ea typeface="ヒラギノ角ゴ Pro W3"/>
                  <a:cs typeface="Arial" charset="0"/>
                </a:rPr>
                <a:t>Inbound</a:t>
              </a:r>
            </a:p>
            <a:p>
              <a:pPr marL="169863" indent="-169863" algn="ctr">
                <a:spcBef>
                  <a:spcPts val="0"/>
                </a:spcBef>
                <a:spcAft>
                  <a:spcPts val="0"/>
                </a:spcAft>
                <a:buFont typeface="Arial" charset="0"/>
                <a:buNone/>
              </a:pPr>
              <a:r>
                <a:rPr lang="en-US" sz="1600" dirty="0">
                  <a:ea typeface="ヒラギノ角ゴ Pro W3"/>
                  <a:cs typeface="Arial" charset="0"/>
                </a:rPr>
                <a:t>Assertion</a:t>
              </a:r>
            </a:p>
          </p:txBody>
        </p:sp>
        <p:pic>
          <p:nvPicPr>
            <p:cNvPr id="41" name="Graphic 40">
              <a:extLst>
                <a:ext uri="{FF2B5EF4-FFF2-40B4-BE49-F238E27FC236}">
                  <a16:creationId xmlns:a16="http://schemas.microsoft.com/office/drawing/2014/main" id="{88261603-D8FD-8041-AC8C-ED0B266B8A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9424" y="909838"/>
              <a:ext cx="1371600" cy="1371600"/>
            </a:xfrm>
            <a:prstGeom prst="rect">
              <a:avLst/>
            </a:prstGeom>
          </p:spPr>
        </p:pic>
      </p:grpSp>
      <p:grpSp>
        <p:nvGrpSpPr>
          <p:cNvPr id="42" name="Group 41">
            <a:extLst>
              <a:ext uri="{FF2B5EF4-FFF2-40B4-BE49-F238E27FC236}">
                <a16:creationId xmlns:a16="http://schemas.microsoft.com/office/drawing/2014/main" id="{62361158-842B-CE4A-9618-F34E8E7F141C}"/>
              </a:ext>
            </a:extLst>
          </p:cNvPr>
          <p:cNvGrpSpPr/>
          <p:nvPr/>
        </p:nvGrpSpPr>
        <p:grpSpPr>
          <a:xfrm>
            <a:off x="5647161" y="1479892"/>
            <a:ext cx="1371600" cy="1788843"/>
            <a:chOff x="6134903" y="1715835"/>
            <a:chExt cx="1371600" cy="1788843"/>
          </a:xfrm>
        </p:grpSpPr>
        <p:sp>
          <p:nvSpPr>
            <p:cNvPr id="43" name="Text Box 7">
              <a:extLst>
                <a:ext uri="{FF2B5EF4-FFF2-40B4-BE49-F238E27FC236}">
                  <a16:creationId xmlns:a16="http://schemas.microsoft.com/office/drawing/2014/main" id="{852B1635-9B22-C246-8BE6-0197D11D70D3}"/>
                </a:ext>
              </a:extLst>
            </p:cNvPr>
            <p:cNvSpPr txBox="1">
              <a:spLocks noChangeArrowheads="1"/>
            </p:cNvSpPr>
            <p:nvPr/>
          </p:nvSpPr>
          <p:spPr bwMode="auto">
            <a:xfrm>
              <a:off x="6143000" y="2919903"/>
              <a:ext cx="1355407" cy="584775"/>
            </a:xfrm>
            <a:prstGeom prst="rect">
              <a:avLst/>
            </a:prstGeom>
            <a:noFill/>
            <a:ln w="9525">
              <a:noFill/>
              <a:miter lim="800000"/>
              <a:headEnd/>
              <a:tailEnd/>
            </a:ln>
          </p:spPr>
          <p:txBody>
            <a:bodyPr wrap="square">
              <a:spAutoFit/>
            </a:bodyPr>
            <a:lstStyle/>
            <a:p>
              <a:pPr algn="ctr"/>
              <a:r>
                <a:rPr lang="en-US" sz="1600" dirty="0"/>
                <a:t>Federation Server</a:t>
              </a:r>
            </a:p>
          </p:txBody>
        </p:sp>
        <p:pic>
          <p:nvPicPr>
            <p:cNvPr id="44" name="Graphic 43">
              <a:extLst>
                <a:ext uri="{FF2B5EF4-FFF2-40B4-BE49-F238E27FC236}">
                  <a16:creationId xmlns:a16="http://schemas.microsoft.com/office/drawing/2014/main" id="{9EB9B4E8-EBE9-5E40-B938-A2C8A1FCDD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4903" y="1715835"/>
              <a:ext cx="1371600" cy="1371600"/>
            </a:xfrm>
            <a:prstGeom prst="rect">
              <a:avLst/>
            </a:prstGeom>
          </p:spPr>
        </p:pic>
      </p:grpSp>
      <p:cxnSp>
        <p:nvCxnSpPr>
          <p:cNvPr id="49" name="Straight Arrow Connector 48">
            <a:extLst>
              <a:ext uri="{FF2B5EF4-FFF2-40B4-BE49-F238E27FC236}">
                <a16:creationId xmlns:a16="http://schemas.microsoft.com/office/drawing/2014/main" id="{678C49E2-F27E-CE49-BC71-FC40EEEDD6DB}"/>
              </a:ext>
            </a:extLst>
          </p:cNvPr>
          <p:cNvCxnSpPr>
            <a:cxnSpLocks/>
          </p:cNvCxnSpPr>
          <p:nvPr/>
        </p:nvCxnSpPr>
        <p:spPr>
          <a:xfrm flipV="1">
            <a:off x="6806513" y="1193811"/>
            <a:ext cx="1089165" cy="557453"/>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7995057A-57DE-544A-8364-D2451C568401}"/>
              </a:ext>
            </a:extLst>
          </p:cNvPr>
          <p:cNvCxnSpPr>
            <a:cxnSpLocks/>
          </p:cNvCxnSpPr>
          <p:nvPr/>
        </p:nvCxnSpPr>
        <p:spPr>
          <a:xfrm flipH="1" flipV="1">
            <a:off x="6778700" y="2319051"/>
            <a:ext cx="638100" cy="767164"/>
          </a:xfrm>
          <a:prstGeom prst="straightConnector1">
            <a:avLst/>
          </a:prstGeom>
          <a:ln w="50800" cmpd="sng">
            <a:solidFill>
              <a:schemeClr val="accent2"/>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7DC18427-5ACD-3E45-8A2F-6E8CE1DB10A8}"/>
              </a:ext>
            </a:extLst>
          </p:cNvPr>
          <p:cNvCxnSpPr>
            <a:cxnSpLocks/>
          </p:cNvCxnSpPr>
          <p:nvPr/>
        </p:nvCxnSpPr>
        <p:spPr>
          <a:xfrm>
            <a:off x="5376156" y="2146191"/>
            <a:ext cx="560187" cy="0"/>
          </a:xfrm>
          <a:prstGeom prst="straightConnector1">
            <a:avLst/>
          </a:prstGeom>
          <a:ln w="508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F9BED577-0C0B-C245-A39B-8E86AB45D6CA}"/>
              </a:ext>
            </a:extLst>
          </p:cNvPr>
          <p:cNvGrpSpPr/>
          <p:nvPr/>
        </p:nvGrpSpPr>
        <p:grpSpPr>
          <a:xfrm>
            <a:off x="7010665" y="2740669"/>
            <a:ext cx="1371600" cy="2032929"/>
            <a:chOff x="7053561" y="1603293"/>
            <a:chExt cx="1371600" cy="2032929"/>
          </a:xfrm>
        </p:grpSpPr>
        <p:sp>
          <p:nvSpPr>
            <p:cNvPr id="36" name="Text Box 7"/>
            <p:cNvSpPr txBox="1">
              <a:spLocks noChangeArrowheads="1"/>
            </p:cNvSpPr>
            <p:nvPr/>
          </p:nvSpPr>
          <p:spPr bwMode="auto">
            <a:xfrm>
              <a:off x="7270323" y="3051447"/>
              <a:ext cx="938077" cy="584775"/>
            </a:xfrm>
            <a:prstGeom prst="rect">
              <a:avLst/>
            </a:prstGeom>
            <a:noFill/>
            <a:ln w="9525">
              <a:noFill/>
              <a:miter lim="800000"/>
              <a:headEnd/>
              <a:tailEnd/>
            </a:ln>
          </p:spPr>
          <p:txBody>
            <a:bodyPr wrap="none">
              <a:spAutoFit/>
            </a:bodyPr>
            <a:lstStyle/>
            <a:p>
              <a:pPr algn="ctr"/>
              <a:r>
                <a:rPr lang="en-US" sz="1600" dirty="0">
                  <a:solidFill>
                    <a:srgbClr val="515151"/>
                  </a:solidFill>
                </a:rPr>
                <a:t>Database</a:t>
              </a:r>
            </a:p>
            <a:p>
              <a:pPr algn="ctr"/>
              <a:r>
                <a:rPr lang="en-US" sz="1600" dirty="0">
                  <a:solidFill>
                    <a:srgbClr val="515151"/>
                  </a:solidFill>
                </a:rPr>
                <a:t>Server</a:t>
              </a:r>
            </a:p>
          </p:txBody>
        </p:sp>
        <p:pic>
          <p:nvPicPr>
            <p:cNvPr id="6" name="Graphic 5">
              <a:extLst>
                <a:ext uri="{FF2B5EF4-FFF2-40B4-BE49-F238E27FC236}">
                  <a16:creationId xmlns:a16="http://schemas.microsoft.com/office/drawing/2014/main" id="{7840F01A-82BF-A641-8433-3F34A37134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53561" y="1603293"/>
              <a:ext cx="1371600" cy="1371600"/>
            </a:xfrm>
            <a:prstGeom prst="rect">
              <a:avLst/>
            </a:prstGeom>
          </p:spPr>
        </p:pic>
      </p:grpSp>
      <p:grpSp>
        <p:nvGrpSpPr>
          <p:cNvPr id="8" name="Group 7">
            <a:extLst>
              <a:ext uri="{FF2B5EF4-FFF2-40B4-BE49-F238E27FC236}">
                <a16:creationId xmlns:a16="http://schemas.microsoft.com/office/drawing/2014/main" id="{26335FDD-8082-2E41-962D-912583A80E7F}"/>
              </a:ext>
            </a:extLst>
          </p:cNvPr>
          <p:cNvGrpSpPr/>
          <p:nvPr/>
        </p:nvGrpSpPr>
        <p:grpSpPr>
          <a:xfrm>
            <a:off x="7604377" y="415571"/>
            <a:ext cx="1371600" cy="1903480"/>
            <a:chOff x="6803270" y="1142173"/>
            <a:chExt cx="1371600" cy="1903480"/>
          </a:xfrm>
        </p:grpSpPr>
        <p:sp>
          <p:nvSpPr>
            <p:cNvPr id="25" name="Text Box 7"/>
            <p:cNvSpPr txBox="1">
              <a:spLocks noChangeArrowheads="1"/>
            </p:cNvSpPr>
            <p:nvPr/>
          </p:nvSpPr>
          <p:spPr bwMode="auto">
            <a:xfrm>
              <a:off x="7094571" y="2460878"/>
              <a:ext cx="788999" cy="584775"/>
            </a:xfrm>
            <a:prstGeom prst="rect">
              <a:avLst/>
            </a:prstGeom>
            <a:noFill/>
            <a:ln w="9525">
              <a:noFill/>
              <a:miter lim="800000"/>
              <a:headEnd/>
              <a:tailEnd/>
            </a:ln>
          </p:spPr>
          <p:txBody>
            <a:bodyPr wrap="none">
              <a:spAutoFit/>
            </a:bodyPr>
            <a:lstStyle/>
            <a:p>
              <a:pPr algn="ctr"/>
              <a:r>
                <a:rPr lang="en-US" sz="1600" dirty="0">
                  <a:solidFill>
                    <a:srgbClr val="515151"/>
                  </a:solidFill>
                </a:rPr>
                <a:t>App</a:t>
              </a:r>
            </a:p>
            <a:p>
              <a:pPr algn="ctr"/>
              <a:r>
                <a:rPr lang="en-US" sz="1600" dirty="0">
                  <a:solidFill>
                    <a:srgbClr val="515151"/>
                  </a:solidFill>
                </a:rPr>
                <a:t>Server</a:t>
              </a:r>
            </a:p>
          </p:txBody>
        </p:sp>
        <p:pic>
          <p:nvPicPr>
            <p:cNvPr id="54" name="Graphic 53">
              <a:extLst>
                <a:ext uri="{FF2B5EF4-FFF2-40B4-BE49-F238E27FC236}">
                  <a16:creationId xmlns:a16="http://schemas.microsoft.com/office/drawing/2014/main" id="{BDA80D53-8207-604D-A2C2-A2387D9F97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3270" y="1142173"/>
              <a:ext cx="1371600" cy="1371600"/>
            </a:xfrm>
            <a:prstGeom prst="rect">
              <a:avLst/>
            </a:prstGeom>
          </p:spPr>
        </p:pic>
      </p:grpSp>
    </p:spTree>
    <p:extLst>
      <p:ext uri="{BB962C8B-B14F-4D97-AF65-F5344CB8AC3E}">
        <p14:creationId xmlns:p14="http://schemas.microsoft.com/office/powerpoint/2010/main" val="9656482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Ping Standard White">
  <a:themeElements>
    <a:clrScheme name="Ping Training Colors">
      <a:dk1>
        <a:srgbClr val="263746"/>
      </a:dk1>
      <a:lt1>
        <a:srgbClr val="FFFFFF"/>
      </a:lt1>
      <a:dk2>
        <a:srgbClr val="2E4355"/>
      </a:dk2>
      <a:lt2>
        <a:srgbClr val="CCE2E9"/>
      </a:lt2>
      <a:accent1>
        <a:srgbClr val="B8232F"/>
      </a:accent1>
      <a:accent2>
        <a:srgbClr val="7093AA"/>
      </a:accent2>
      <a:accent3>
        <a:srgbClr val="A5BBC3"/>
      </a:accent3>
      <a:accent4>
        <a:srgbClr val="2E4355"/>
      </a:accent4>
      <a:accent5>
        <a:srgbClr val="C4D82E"/>
      </a:accent5>
      <a:accent6>
        <a:srgbClr val="00CE1B"/>
      </a:accent6>
      <a:hlink>
        <a:srgbClr val="0099D8"/>
      </a:hlink>
      <a:folHlink>
        <a:srgbClr val="0099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solidFill>
            <a:schemeClr val="tx1"/>
          </a:solid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ln w="12700" cap="rnd" cmpd="sng">
          <a:solidFill>
            <a:schemeClr val="tx1">
              <a:lumMod val="40000"/>
              <a:lumOff val="60000"/>
            </a:schemeClr>
          </a:solidFill>
          <a:round/>
          <a:headEnd type="arrow" w="sm" len="sm"/>
          <a:tailEnd type="arrow"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B307BA40-327B-2F49-9DC9-FC2C66CD0FB1}" vid="{27FFCE8C-61B6-0846-ABB9-2462E383A8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Ping Standard White</Template>
  <TotalTime>988</TotalTime>
  <Words>2752</Words>
  <Application>Microsoft Macintosh PowerPoint</Application>
  <PresentationFormat>On-screen Show (16:9)</PresentationFormat>
  <Paragraphs>315</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Gotham Book</vt:lpstr>
      <vt:lpstr>Gotham Medium</vt:lpstr>
      <vt:lpstr>Helvetica Neue Thin</vt:lpstr>
      <vt:lpstr>Lucida Grande</vt:lpstr>
      <vt:lpstr>Wingdings</vt:lpstr>
      <vt:lpstr>ヒラギノ角ゴ Pro W3</vt:lpstr>
      <vt:lpstr>Ping Standard White</vt:lpstr>
      <vt:lpstr>Federation Overview</vt:lpstr>
      <vt:lpstr>Objectives</vt:lpstr>
      <vt:lpstr>What is Ping Federate?</vt:lpstr>
      <vt:lpstr>SSO</vt:lpstr>
      <vt:lpstr>History of SSO</vt:lpstr>
      <vt:lpstr>SSO: Across Multiple Domains</vt:lpstr>
      <vt:lpstr>Identity Federation</vt:lpstr>
      <vt:lpstr>Roles: IdP</vt:lpstr>
      <vt:lpstr>Roles: SP</vt:lpstr>
      <vt:lpstr>SSO: User’s Perspective </vt:lpstr>
      <vt:lpstr>SSO: Detailed Flow</vt:lpstr>
      <vt:lpstr>SSO: Detailed Flow (cont.)</vt:lpstr>
      <vt:lpstr>SSO: Detailed Flow (cont.)</vt:lpstr>
      <vt:lpstr>Why Use SSO/Federation?</vt:lpstr>
      <vt:lpstr>SSO Summary</vt:lpstr>
      <vt:lpstr>SP- vs IdP-Initiated SSO</vt:lpstr>
      <vt:lpstr>Section Review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Thea Morris</cp:lastModifiedBy>
  <cp:revision>38</cp:revision>
  <cp:lastPrinted>2019-05-07T15:22:59Z</cp:lastPrinted>
  <dcterms:created xsi:type="dcterms:W3CDTF">2019-04-30T15:32:51Z</dcterms:created>
  <dcterms:modified xsi:type="dcterms:W3CDTF">2024-01-12T10:12:17Z</dcterms:modified>
  <cp:category/>
</cp:coreProperties>
</file>