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7"/>
  </p:notesMasterIdLst>
  <p:sldIdLst>
    <p:sldId id="290" r:id="rId4"/>
    <p:sldId id="257" r:id="rId5"/>
    <p:sldId id="267" r:id="rId6"/>
    <p:sldId id="284" r:id="rId7"/>
    <p:sldId id="273" r:id="rId8"/>
    <p:sldId id="276" r:id="rId9"/>
    <p:sldId id="285" r:id="rId10"/>
    <p:sldId id="286" r:id="rId11"/>
    <p:sldId id="287" r:id="rId12"/>
    <p:sldId id="288" r:id="rId13"/>
    <p:sldId id="289" r:id="rId14"/>
    <p:sldId id="291" r:id="rId15"/>
    <p:sldId id="292" r:id="rId16"/>
    <p:sldId id="274" r:id="rId17"/>
    <p:sldId id="283" r:id="rId18"/>
    <p:sldId id="293" r:id="rId19"/>
    <p:sldId id="294" r:id="rId20"/>
    <p:sldId id="295" r:id="rId21"/>
    <p:sldId id="297" r:id="rId22"/>
    <p:sldId id="296" r:id="rId23"/>
    <p:sldId id="298" r:id="rId24"/>
    <p:sldId id="299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74"/>
    <a:srgbClr val="E8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02947-AF00-41F8-95A9-236948841DDC}" v="3" dt="2023-06-15T15:22:17.144"/>
    <p1510:client id="{624DCF70-590A-4EE4-9EF3-4878E40D2777}" v="362" dt="2023-06-15T20:44:26.852"/>
    <p1510:client id="{78531880-5743-4974-A576-DE5CB048476F}" v="10" dt="2023-06-15T18:23:44.774"/>
    <p1510:client id="{BE62BAB4-F7E3-46DC-8E25-1309A51F1752}" v="2" dt="2023-06-16T04:07:38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120-AA79-4B22-A988-0F197C0D8926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86AED-D633-4359-8229-1219F6B16D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4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E026-0128-4949-8D9F-AE8CDCE5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6944F-9680-4351-BB39-B935C84B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73A7-840F-4D77-9D22-A966FE9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582B-61F4-43FB-B422-E8844DA29A7E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A798-FAC7-43F5-BC7C-11D44160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5739-4649-405A-B965-D8E3A9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6BAE-660A-4400-88B4-1867431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095F-035F-4C44-923C-94B4F64F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F551-8868-4351-8207-CAE07A2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7BB3-28D2-4525-8D35-2AE9A7251987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8A8B-24AD-4EA4-AA3D-4B0FB821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1CAE-EE8C-457A-9282-279D27A6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ED150-0B6A-498C-88FA-5EDDDB271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A7EC3-518E-4A37-9BF1-A096A417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4A98-B284-4E2F-905A-4C47A1C5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7F1-80F7-4740-A7DC-BEA0DA89D69E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947B-87FE-453A-BDC2-5433B2C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44FA-D209-4D5A-812E-45FC7F14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CE31-FFB0-434E-BCB1-C105FF5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5C1A-5C2C-4105-AFB7-0DE82CDD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B707-2057-49AE-A219-7BA925E1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8FC3-ABD5-40C1-9BAC-CCAEFF4533B6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F937-1F03-4BAB-93D1-C724A6D4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CAE-34FB-48A6-B867-198A44C9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1C3B-2DB1-498F-848B-19347B0D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6DB2-6244-4858-ABCD-63953CE9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DF18-63BC-4D8B-A79B-22BA7A6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12F-19C6-4F44-8EAE-B494A85D6B1B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695E-D082-4E1F-8193-09DA8741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E12D-697A-47DD-BAE9-3E06A92B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ECFE-D684-4F4B-AAEF-46CAF2ED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BD86-C6BB-48F6-A922-08D1C2A9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7880-2D3D-4C8C-992A-5BFF97AA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CC8F-4DEA-4514-9FBD-9418C6E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15C0-CDD2-42EC-8B0A-C00814E20851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D149-F63B-4BA4-8A88-790B1EBC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56F6-8413-489C-89E2-FF3E2CE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B398-A2F7-4014-8169-25F6D8B4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F698-27A4-4910-9AB4-91DFD4A3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099FF-D931-464D-8150-9D3761C6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8FF7E-4E7A-48F9-B1D9-17CEF3650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0DCA9-C6D4-4D8E-B3B1-A582A4EB4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50D52-241A-4EBC-9C06-A75A9F70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A8FA-0547-498F-B3C5-D38936DC29CC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B68B-7F8B-4F81-9390-A1E1603C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63BAE-D194-40D7-A01A-20C0B76E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8B93-4946-46F6-B601-2269880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F98C0-50A0-4747-BBC6-6CC8F40A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9AD-2870-4928-8BDF-0D3D525FC051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8484-A2E8-4E7B-A9B4-B1B3846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7184F-B7BA-43F4-95E3-12F27A2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7A637-4A73-448B-912C-26795939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8F2F-8837-447A-BF0C-C5F7C3C3FDB6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C8ADE-07CE-4792-991E-381DCA2A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E064-CDB3-4E50-84CE-42285869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0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844E-EFF9-43FE-8B28-01E59F1B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86CE-F298-4D83-ADD6-87C6AF1C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B14B-7BF7-4913-A13E-149DBCF0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B7968-A715-4B66-969E-97AAE1E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A1D2-C1DA-46EE-82B4-C08E9B0C81B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DCEB-AC42-40C9-80CF-9005675A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FE59F-08F5-4554-BBA9-2E587C1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B1B6-3CEC-4843-9D40-3F24703E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79EFD-AD2A-4158-BE5C-3A4DF7C48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4D95-F05E-460C-8CFC-871F1ABB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576F1-9216-405E-9ACF-2EDACA1D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C1A8-4C31-4B25-AD49-C377763D8275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F890-2103-4D30-A794-7F5527B5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0764-EB00-49D3-B07A-0F920C26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6B288-EE8D-4F73-BBBE-474217F3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A298-7F92-448A-9084-ED1838E9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1677-46B3-43C2-9B82-CEA2B685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65D9-B7F1-48EA-9F4A-86E6CC34FFC5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C75-21F5-4E67-AA46-68040B6E5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99CC-2477-4E6E-AE9E-F3C9964A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6C0BF-9960-6285-C695-56728695D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  <a:cs typeface="Calibri Light"/>
              </a:rPr>
              <a:t>DEPLOYING ANGULAR AND SPRING BOOT ON EKS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40DA9-5255-437F-C67F-ACF5089FC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lnSpcReduction="10000"/>
          </a:bodyPr>
          <a:lstStyle/>
          <a:p>
            <a:pPr marL="57150" algn="r"/>
            <a:r>
              <a:rPr lang="en-US" sz="2000">
                <a:cs typeface="Calibri"/>
              </a:rPr>
              <a:t>SWETHA S</a:t>
            </a:r>
            <a:endParaRPr lang="en-US">
              <a:cs typeface="Calibri" panose="020F0502020204030204"/>
            </a:endParaRPr>
          </a:p>
          <a:p>
            <a:pPr marL="57150" algn="r"/>
            <a:r>
              <a:rPr lang="en-US" sz="2000">
                <a:cs typeface="Calibri"/>
              </a:rPr>
              <a:t>245154</a:t>
            </a:r>
          </a:p>
          <a:p>
            <a:pPr marL="57150" algn="r"/>
            <a:r>
              <a:rPr lang="en-US" sz="2000">
                <a:cs typeface="Calibri"/>
              </a:rPr>
              <a:t>MEENAKSHI SAJEEVAN</a:t>
            </a:r>
          </a:p>
          <a:p>
            <a:pPr marL="57150" algn="r"/>
            <a:r>
              <a:rPr lang="en-US" sz="2000">
                <a:cs typeface="Calibri"/>
              </a:rPr>
              <a:t>245125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54DAB-8165-BFA8-133C-DF3BD45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13F9E-28D5-8B21-1B3C-B6603DF1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8A5812-A045-4ED1-AE09-1BD5E4DDFA3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DD5-11A3-482E-8191-AF96453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2174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92929"/>
                </a:solidFill>
                <a:effectLst/>
              </a:rPr>
              <a:t>Tagging your local Docker image and Pushing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4815-2D76-409E-A3CE-8A2B5122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92929"/>
                </a:solidFill>
                <a:latin typeface="+mj-lt"/>
              </a:rPr>
              <a:t>T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ag that image with this repository URI</a:t>
            </a:r>
          </a:p>
          <a:p>
            <a:r>
              <a:rPr lang="en-IN" sz="2400" b="0" i="0" dirty="0">
                <a:solidFill>
                  <a:srgbClr val="292929"/>
                </a:solidFill>
                <a:effectLst/>
                <a:latin typeface="+mj-lt"/>
              </a:rPr>
              <a:t>docker tag </a:t>
            </a:r>
            <a:r>
              <a:rPr lang="en-IN" sz="2400" b="0" i="0" dirty="0" err="1">
                <a:solidFill>
                  <a:srgbClr val="292929"/>
                </a:solidFill>
                <a:effectLst/>
                <a:latin typeface="+mj-lt"/>
              </a:rPr>
              <a:t>java-angular:latest</a:t>
            </a:r>
            <a:r>
              <a:rPr lang="en-IN" sz="2400" b="0" i="0" dirty="0">
                <a:solidFill>
                  <a:srgbClr val="292929"/>
                </a:solidFill>
                <a:effectLst/>
                <a:latin typeface="+mj-lt"/>
              </a:rPr>
              <a:t> 032840272187.dkr.ecr.us-east-2.amazonaws.com/frontend/angular-java:v1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To push the Docker image into your repository</a:t>
            </a:r>
          </a:p>
          <a:p>
            <a:r>
              <a:rPr lang="en-IN" sz="2400" b="0" i="0" dirty="0">
                <a:solidFill>
                  <a:srgbClr val="292929"/>
                </a:solidFill>
                <a:effectLst/>
                <a:latin typeface="+mj-lt"/>
              </a:rPr>
              <a:t>docker push 032840272187.dkr.ecr.us-east-2.amazonaws.com/frontend/angular-java:v1</a:t>
            </a:r>
            <a:endParaRPr lang="en-IN" sz="24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9343D-B0B8-44FB-BEE3-2FAF570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0A74-CCAF-4D31-87D8-F29E840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4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163928-C1DE-431F-B938-249D5A4F1E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29664"/>
            <a:ext cx="10905066" cy="359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4DF5-7528-4734-BEBD-8DA01A7D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72947-D5AE-4EAD-AFA4-E4DC19D0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8A5812-A045-4ED1-AE09-1BD5E4DDFA3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DD5-11A3-482E-8191-AF96453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217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Create a Cluster </a:t>
            </a:r>
            <a:r>
              <a:rPr lang="en-US" b="1" i="0" dirty="0"/>
              <a:t>and </a:t>
            </a:r>
            <a:r>
              <a:rPr lang="en-US" b="1" dirty="0"/>
              <a:t>Worker Nodes</a:t>
            </a:r>
            <a:endParaRPr lang="en-US" dirty="0"/>
          </a:p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dirty="0"/>
            </a:br>
            <a:endParaRPr lang="en-IN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4815-2D76-409E-A3CE-8A2B5122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sz="2400" dirty="0">
                <a:ea typeface="+mn-lt"/>
                <a:cs typeface="+mn-lt"/>
              </a:rPr>
              <a:t>A cluster is a managed Kubernetes control plane provided by Amazon EKS. It is a centralized system that oversees and controls the operations of your containerized applications.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2400" dirty="0">
                <a:ea typeface="+mn-lt"/>
                <a:cs typeface="+mn-lt"/>
              </a:rPr>
              <a:t>Worker nodes are the computers (servers) that actually run your containerized applications within the EKS cluster.</a:t>
            </a:r>
          </a:p>
          <a:p>
            <a:pPr>
              <a:buFont typeface="Arial" panose="05000000000000000000" pitchFamily="2" charset="2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2400" dirty="0">
                <a:ea typeface="+mn-lt"/>
                <a:cs typeface="+mn-lt"/>
              </a:rPr>
              <a:t>Create an AWS EKS cluster with AWS console, SDK, or AWS CLI.</a:t>
            </a:r>
            <a:endParaRPr lang="en-US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2400" dirty="0">
                <a:ea typeface="+mn-lt"/>
                <a:cs typeface="+mn-lt"/>
              </a:rPr>
              <a:t>Create a worker node group </a:t>
            </a:r>
            <a:r>
              <a:rPr lang="en-US" sz="2400" i="0" dirty="0">
                <a:effectLst/>
                <a:ea typeface="+mn-lt"/>
                <a:cs typeface="+mn-lt"/>
              </a:rPr>
              <a:t>that </a:t>
            </a:r>
            <a:r>
              <a:rPr lang="en-US" sz="2400" dirty="0">
                <a:ea typeface="+mn-lt"/>
                <a:cs typeface="+mn-lt"/>
              </a:rPr>
              <a:t>registers </a:t>
            </a:r>
            <a:r>
              <a:rPr lang="en-US" sz="2400" i="0" dirty="0">
                <a:effectLst/>
                <a:ea typeface="+mn-lt"/>
                <a:cs typeface="+mn-lt"/>
              </a:rPr>
              <a:t>with </a:t>
            </a:r>
            <a:r>
              <a:rPr lang="en-US" sz="2400" dirty="0">
                <a:ea typeface="+mn-lt"/>
                <a:cs typeface="+mn-lt"/>
              </a:rPr>
              <a:t>EKS Cluster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</a:pPr>
            <a:r>
              <a:rPr lang="en-US" sz="2400" dirty="0">
                <a:ea typeface="+mn-lt"/>
                <a:cs typeface="+mn-lt"/>
              </a:rPr>
              <a:t>When the cluster is ready, configure </a:t>
            </a:r>
            <a:r>
              <a:rPr lang="en-US" sz="2400" b="1" dirty="0" err="1">
                <a:ea typeface="+mn-lt"/>
                <a:cs typeface="+mn-lt"/>
              </a:rPr>
              <a:t>kubectl</a:t>
            </a:r>
            <a:r>
              <a:rPr lang="en-US" sz="2400" dirty="0">
                <a:ea typeface="+mn-lt"/>
                <a:cs typeface="+mn-lt"/>
              </a:rPr>
              <a:t> to communicate with cluster</a:t>
            </a:r>
            <a:r>
              <a:rPr lang="en-US" sz="2400" b="0" i="0" dirty="0">
                <a:effectLst/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2400" dirty="0">
                <a:ea typeface="+mn-lt"/>
                <a:cs typeface="+mn-lt"/>
              </a:rPr>
              <a:t>Deploy and manage the applications on </a:t>
            </a:r>
            <a:r>
              <a:rPr lang="en-US" sz="2400" i="0" dirty="0">
                <a:effectLst/>
                <a:ea typeface="+mn-lt"/>
                <a:cs typeface="+mn-lt"/>
              </a:rPr>
              <a:t>the </a:t>
            </a:r>
            <a:r>
              <a:rPr lang="en-US" sz="2400" dirty="0">
                <a:ea typeface="+mn-lt"/>
                <a:cs typeface="+mn-lt"/>
              </a:rPr>
              <a:t>cluster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292929"/>
              </a:solidFill>
              <a:latin typeface="+mj-lt"/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9343D-B0B8-44FB-BEE3-2FAF570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0A74-CCAF-4D31-87D8-F29E840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0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0EDD5-11A3-482E-8191-AF96453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sz="4000" b="1" dirty="0"/>
            </a:br>
            <a:r>
              <a:rPr lang="en-US" sz="4000" b="1" dirty="0"/>
              <a:t>Cluster Creation</a:t>
            </a:r>
            <a:endParaRPr lang="en-US" sz="4000" dirty="0"/>
          </a:p>
          <a:p>
            <a:pPr algn="ctr"/>
            <a:endParaRPr lang="en-US" sz="1000" b="1"/>
          </a:p>
          <a:p>
            <a:pPr algn="ctr"/>
            <a:br>
              <a:rPr lang="en-US" sz="1000" b="1" i="0" dirty="0">
                <a:effectLst/>
                <a:latin typeface="sohne"/>
              </a:rPr>
            </a:br>
            <a:br>
              <a:rPr lang="en-US" sz="1000" dirty="0"/>
            </a:br>
            <a:endParaRPr lang="en-IN" sz="1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4815-2D76-409E-A3CE-8A2B5122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Font typeface="Arial" panose="05000000000000000000" pitchFamily="2" charset="2"/>
              <a:buChar char="•"/>
            </a:pPr>
            <a:r>
              <a:rPr lang="en-US" sz="2000">
                <a:ea typeface="+mn-lt"/>
                <a:cs typeface="+mn-lt"/>
              </a:rPr>
              <a:t>Create a role for the EKS to allow Amazon EKS and the Kubernetes control plane to manage AWS resources</a:t>
            </a:r>
          </a:p>
          <a:p>
            <a:pPr marL="0" indent="0" algn="ctr">
              <a:buNone/>
            </a:pPr>
            <a:endParaRPr lang="en-US" sz="2000">
              <a:ea typeface="+mn-lt"/>
              <a:cs typeface="+mn-lt"/>
            </a:endParaRPr>
          </a:p>
          <a:p>
            <a:pPr algn="ctr">
              <a:buFont typeface="Wingdings" panose="05000000000000000000" pitchFamily="2" charset="2"/>
              <a:buChar char="§"/>
            </a:pPr>
            <a:endParaRPr lang="en-US" sz="2000" b="1">
              <a:latin typeface="+mj-lt"/>
              <a:cs typeface="Calibri Light"/>
            </a:endParaRP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5F39F2-47EC-08EB-4170-C354546C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55" y="2019327"/>
            <a:ext cx="7810192" cy="432379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9343D-B0B8-44FB-BEE3-2FAF570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0A74-CCAF-4D31-87D8-F29E840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8A5812-A045-4ED1-AE09-1BD5E4DDFA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8A5812-A045-4ED1-AE09-1BD5E4DDFA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4EF16C-BB79-4E5B-B2CC-1233CDF4BC02}"/>
              </a:ext>
            </a:extLst>
          </p:cNvPr>
          <p:cNvSpPr txBox="1">
            <a:spLocks/>
          </p:cNvSpPr>
          <p:nvPr/>
        </p:nvSpPr>
        <p:spPr>
          <a:xfrm>
            <a:off x="838200" y="3137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1E8D6-0C50-58C6-B8A5-0C0A368A6FF5}"/>
              </a:ext>
            </a:extLst>
          </p:cNvPr>
          <p:cNvSpPr txBox="1"/>
          <p:nvPr/>
        </p:nvSpPr>
        <p:spPr>
          <a:xfrm>
            <a:off x="1300223" y="596096"/>
            <a:ext cx="7623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Go to the EKS console and configure the cluster 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8A036A-2566-2182-818C-0CF0173B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084" y="1125509"/>
            <a:ext cx="7025832" cy="53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A97407-0596-D511-E736-4C9995EDC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37" y="1227892"/>
            <a:ext cx="11287726" cy="45147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590E9-A5FF-4A67-B7BF-3563F191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0FB88-BDB3-49AA-AA6B-EFD8A8E4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1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DD5-11A3-482E-8191-AF96453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217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Create Worker Nodes</a:t>
            </a:r>
            <a:endParaRPr lang="en-US" dirty="0"/>
          </a:p>
          <a:p>
            <a:endParaRPr lang="en-US" b="1" dirty="0"/>
          </a:p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dirty="0"/>
            </a:br>
            <a:endParaRPr lang="en-IN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4815-2D76-409E-A3CE-8A2B5122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Create a role called </a:t>
            </a:r>
            <a:r>
              <a:rPr lang="en-US" sz="2400" dirty="0" err="1">
                <a:ea typeface="+mn-lt"/>
                <a:cs typeface="+mn-lt"/>
              </a:rPr>
              <a:t>NodeInstanceRole</a:t>
            </a:r>
            <a:endParaRPr lang="en-US" dirty="0" err="1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292929"/>
              </a:solidFill>
              <a:latin typeface="+mj-lt"/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9343D-B0B8-44FB-BEE3-2FAF570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0A74-CCAF-4D31-87D8-F29E840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dirty="0" smtClean="0"/>
              <a:t>16</a:t>
            </a:fld>
            <a:endParaRPr lang="en-US" dirty="0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B92BF8-94A0-29F7-25BA-CBE60F7F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63" y="2344836"/>
            <a:ext cx="7575630" cy="40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DD5-11A3-482E-8191-AF96453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217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Create node group</a:t>
            </a:r>
            <a:endParaRPr lang="en-US" dirty="0"/>
          </a:p>
          <a:p>
            <a:endParaRPr lang="en-US" b="1" dirty="0"/>
          </a:p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dirty="0"/>
            </a:br>
            <a:endParaRPr lang="en-IN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4815-2D76-409E-A3CE-8A2B5122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9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Node groups are managed Auto Scaling groups that provide the underlying compute capacity for your Kubernetes workloads. 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There are two ways to create a node group:</a:t>
            </a:r>
            <a:endParaRPr lang="en-US"/>
          </a:p>
          <a:p>
            <a:pPr lvl="1"/>
            <a:r>
              <a:rPr lang="en-US" sz="2000" b="1" dirty="0">
                <a:ea typeface="+mn-lt"/>
                <a:cs typeface="+mn-lt"/>
              </a:rPr>
              <a:t>Using the AWS Management Console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US" sz="2000" b="1" dirty="0">
                <a:ea typeface="+mn-lt"/>
                <a:cs typeface="+mn-lt"/>
              </a:rPr>
              <a:t>Using AWS CLI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000" err="1">
                <a:ea typeface="+mn-lt"/>
                <a:cs typeface="+mn-lt"/>
              </a:rPr>
              <a:t>aws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eks</a:t>
            </a:r>
            <a:r>
              <a:rPr lang="en-US" sz="2000" dirty="0">
                <a:ea typeface="+mn-lt"/>
                <a:cs typeface="+mn-lt"/>
              </a:rPr>
              <a:t> create-</a:t>
            </a:r>
            <a:r>
              <a:rPr lang="en-US" sz="2000" err="1">
                <a:ea typeface="+mn-lt"/>
                <a:cs typeface="+mn-lt"/>
              </a:rPr>
              <a:t>nodegroup</a:t>
            </a:r>
            <a:r>
              <a:rPr lang="en-US" sz="2000" dirty="0">
                <a:ea typeface="+mn-lt"/>
                <a:cs typeface="+mn-lt"/>
              </a:rPr>
              <a:t> --cluster-name &lt;cluster-name&gt; --</a:t>
            </a:r>
            <a:r>
              <a:rPr lang="en-US" sz="2000" err="1">
                <a:ea typeface="+mn-lt"/>
                <a:cs typeface="+mn-lt"/>
              </a:rPr>
              <a:t>nodegroup</a:t>
            </a:r>
            <a:r>
              <a:rPr lang="en-US" sz="2000" dirty="0">
                <a:ea typeface="+mn-lt"/>
                <a:cs typeface="+mn-lt"/>
              </a:rPr>
              <a:t>-name &lt;</a:t>
            </a:r>
            <a:r>
              <a:rPr lang="en-US" sz="2000" err="1">
                <a:ea typeface="+mn-lt"/>
                <a:cs typeface="+mn-lt"/>
              </a:rPr>
              <a:t>nodegroup</a:t>
            </a:r>
            <a:r>
              <a:rPr lang="en-US" sz="2000" dirty="0">
                <a:ea typeface="+mn-lt"/>
                <a:cs typeface="+mn-lt"/>
              </a:rPr>
              <a:t>-name&gt; --scaling-config file://scaling-config.json --instance-types &lt;instance-types&gt; --</a:t>
            </a:r>
            <a:r>
              <a:rPr lang="en-US" sz="2000" err="1">
                <a:ea typeface="+mn-lt"/>
                <a:cs typeface="+mn-lt"/>
              </a:rPr>
              <a:t>ami</a:t>
            </a:r>
            <a:r>
              <a:rPr lang="en-US" sz="2000" dirty="0">
                <a:ea typeface="+mn-lt"/>
                <a:cs typeface="+mn-lt"/>
              </a:rPr>
              <a:t>-type &lt;</a:t>
            </a:r>
            <a:r>
              <a:rPr lang="en-US" sz="2000" err="1">
                <a:ea typeface="+mn-lt"/>
                <a:cs typeface="+mn-lt"/>
              </a:rPr>
              <a:t>ami</a:t>
            </a:r>
            <a:r>
              <a:rPr lang="en-US" sz="2000" dirty="0">
                <a:ea typeface="+mn-lt"/>
                <a:cs typeface="+mn-lt"/>
              </a:rPr>
              <a:t>-type&gt; --desired-size &lt;desired-size&gt; --min-size &lt;min-size&gt; --max-size &lt;max-size&gt; --subnet-ids &lt;subnet-ids&gt;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292929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9343D-B0B8-44FB-BEE3-2FAF570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0A74-CCAF-4D31-87D8-F29E840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dirty="0" smtClean="0"/>
              <a:t>17</a:t>
            </a:fld>
            <a:endParaRPr lang="en-US" dirty="0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8F097F-446D-B1E8-2519-9DEDF21C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70" y="4637933"/>
            <a:ext cx="8858491" cy="17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2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DD5-11A3-482E-8191-AF96453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217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Configure </a:t>
            </a:r>
            <a:r>
              <a:rPr lang="en-US" b="1" dirty="0" err="1"/>
              <a:t>kubectl</a:t>
            </a:r>
            <a:r>
              <a:rPr lang="en-US" b="1" dirty="0"/>
              <a:t> to use Cluster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dirty="0"/>
            </a:br>
            <a:endParaRPr lang="en-IN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4815-2D76-409E-A3CE-8A2B5122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9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install </a:t>
            </a:r>
            <a:r>
              <a:rPr lang="en-US" sz="2400" dirty="0" err="1">
                <a:ea typeface="+mn-lt"/>
                <a:cs typeface="+mn-lt"/>
              </a:rPr>
              <a:t>kubectl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install an aws-iam-authenticator.We need this to authenticate the cluster and it uses the same user as AWS CLI is authenticated with.</a:t>
            </a:r>
          </a:p>
          <a:p>
            <a:r>
              <a:rPr lang="en-US" sz="2400" dirty="0">
                <a:ea typeface="+mn-lt"/>
                <a:cs typeface="+mn-lt"/>
              </a:rPr>
              <a:t>Use the AWS CLI </a:t>
            </a:r>
            <a:r>
              <a:rPr lang="en-US" sz="2400" b="1" dirty="0">
                <a:ea typeface="+mn-lt"/>
                <a:cs typeface="+mn-lt"/>
              </a:rPr>
              <a:t>update-</a:t>
            </a:r>
            <a:r>
              <a:rPr lang="en-US" sz="2400" b="1" dirty="0" err="1">
                <a:ea typeface="+mn-lt"/>
                <a:cs typeface="+mn-lt"/>
              </a:rPr>
              <a:t>kubeconfig</a:t>
            </a:r>
            <a:r>
              <a:rPr lang="en-US" sz="2400" dirty="0">
                <a:ea typeface="+mn-lt"/>
                <a:cs typeface="+mn-lt"/>
              </a:rPr>
              <a:t> command to create or update </a:t>
            </a:r>
            <a:r>
              <a:rPr lang="en-US" sz="2400" dirty="0" err="1">
                <a:ea typeface="+mn-lt"/>
                <a:cs typeface="+mn-lt"/>
              </a:rPr>
              <a:t>kubeconfig</a:t>
            </a:r>
            <a:r>
              <a:rPr lang="en-US" sz="2400" dirty="0">
                <a:ea typeface="+mn-lt"/>
                <a:cs typeface="+mn-lt"/>
              </a:rPr>
              <a:t> for the cluster. Here region-code is </a:t>
            </a:r>
            <a:r>
              <a:rPr lang="en-US" sz="2400" b="1" dirty="0">
                <a:ea typeface="+mn-lt"/>
                <a:cs typeface="+mn-lt"/>
              </a:rPr>
              <a:t>us-east-2</a:t>
            </a:r>
            <a:r>
              <a:rPr lang="en-US" sz="2400" dirty="0">
                <a:ea typeface="+mn-lt"/>
                <a:cs typeface="+mn-lt"/>
              </a:rPr>
              <a:t> and </a:t>
            </a:r>
            <a:r>
              <a:rPr lang="en-US" sz="2400" dirty="0" err="1">
                <a:ea typeface="+mn-lt"/>
                <a:cs typeface="+mn-lt"/>
              </a:rPr>
              <a:t>cluster_name</a:t>
            </a:r>
            <a:r>
              <a:rPr lang="en-US" sz="2400" dirty="0">
                <a:ea typeface="+mn-lt"/>
                <a:cs typeface="+mn-lt"/>
              </a:rPr>
              <a:t> is </a:t>
            </a:r>
            <a:r>
              <a:rPr lang="en-US" sz="2400" b="1" dirty="0" err="1">
                <a:ea typeface="+mn-lt"/>
                <a:cs typeface="+mn-lt"/>
              </a:rPr>
              <a:t>frontend_clutser</a:t>
            </a:r>
            <a:endParaRPr lang="en-US" sz="2400" dirty="0" err="1">
              <a:ea typeface="+mn-lt"/>
              <a:cs typeface="+mn-lt"/>
            </a:endParaRPr>
          </a:p>
          <a:p>
            <a:pPr lvl="1"/>
            <a:r>
              <a:rPr lang="en-US" sz="2000" dirty="0" err="1">
                <a:ea typeface="+mn-lt"/>
                <a:cs typeface="+mn-lt"/>
              </a:rPr>
              <a:t>aws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eks</a:t>
            </a:r>
            <a:r>
              <a:rPr lang="en-US" sz="2000" dirty="0">
                <a:ea typeface="+mn-lt"/>
                <a:cs typeface="+mn-lt"/>
              </a:rPr>
              <a:t> --region </a:t>
            </a:r>
            <a:r>
              <a:rPr lang="en-US" sz="2000" b="1" i="1" dirty="0">
                <a:ea typeface="+mn-lt"/>
                <a:cs typeface="+mn-lt"/>
              </a:rPr>
              <a:t>region-code</a:t>
            </a:r>
            <a:r>
              <a:rPr lang="en-US" sz="2000" dirty="0">
                <a:ea typeface="+mn-lt"/>
                <a:cs typeface="+mn-lt"/>
              </a:rPr>
              <a:t> update-</a:t>
            </a:r>
            <a:r>
              <a:rPr lang="en-US" sz="2000" dirty="0" err="1">
                <a:ea typeface="+mn-lt"/>
                <a:cs typeface="+mn-lt"/>
              </a:rPr>
              <a:t>kubeconfig</a:t>
            </a:r>
            <a:r>
              <a:rPr lang="en-US" sz="2000" dirty="0">
                <a:ea typeface="+mn-lt"/>
                <a:cs typeface="+mn-lt"/>
              </a:rPr>
              <a:t> --name </a:t>
            </a:r>
            <a:r>
              <a:rPr lang="en-US" sz="2000" b="1" i="1" dirty="0" err="1">
                <a:ea typeface="+mn-lt"/>
                <a:cs typeface="+mn-lt"/>
              </a:rPr>
              <a:t>cluster_name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292929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9343D-B0B8-44FB-BEE3-2FAF570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0A74-CCAF-4D31-87D8-F29E840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dirty="0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DD5-11A3-482E-8191-AF96453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217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>
              <a:cs typeface="Calibri Light"/>
            </a:endParaRPr>
          </a:p>
          <a:p>
            <a:endParaRPr lang="en-US" b="1" dirty="0"/>
          </a:p>
          <a:p>
            <a:endParaRPr lang="en-US" b="1" dirty="0"/>
          </a:p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dirty="0"/>
            </a:br>
            <a:endParaRPr lang="en-IN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4815-2D76-409E-A3CE-8A2B5122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44" y="90929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check with these commands.</a:t>
            </a:r>
          </a:p>
          <a:p>
            <a:r>
              <a:rPr lang="en-US" sz="2400" dirty="0">
                <a:latin typeface="Consolas"/>
                <a:cs typeface="Calibri"/>
              </a:rPr>
              <a:t>// get the service</a:t>
            </a:r>
            <a:br>
              <a:rPr lang="en-US" sz="2400" dirty="0">
                <a:latin typeface="Consolas"/>
                <a:cs typeface="Calibri"/>
              </a:rPr>
            </a:br>
            <a:r>
              <a:rPr lang="en-US" sz="2400" dirty="0" err="1">
                <a:latin typeface="Consolas"/>
                <a:cs typeface="Calibri"/>
              </a:rPr>
              <a:t>kubectl</a:t>
            </a:r>
            <a:r>
              <a:rPr lang="en-US" sz="2400" dirty="0">
                <a:latin typeface="Consolas"/>
                <a:cs typeface="Calibri"/>
              </a:rPr>
              <a:t> get svc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onsolas"/>
                <a:cs typeface="Calibri"/>
              </a:rPr>
              <a:t>// get the current context</a:t>
            </a:r>
            <a:br>
              <a:rPr lang="en-US" sz="2400" dirty="0">
                <a:latin typeface="Consolas"/>
                <a:cs typeface="Calibri"/>
              </a:rPr>
            </a:br>
            <a:r>
              <a:rPr lang="en-US" sz="2400" dirty="0" err="1">
                <a:latin typeface="Consolas"/>
                <a:cs typeface="Calibri"/>
              </a:rPr>
              <a:t>kubectl</a:t>
            </a:r>
            <a:r>
              <a:rPr lang="en-US" sz="2400" dirty="0">
                <a:latin typeface="Consolas"/>
                <a:cs typeface="Calibri"/>
              </a:rPr>
              <a:t> config current-context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292929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9343D-B0B8-44FB-BEE3-2FAF570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0A74-CCAF-4D31-87D8-F29E840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dirty="0" smtClean="0"/>
              <a:t>19</a:t>
            </a:fld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2FB8D17-2EA2-D18C-709F-FDF14FAE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6" y="3486774"/>
            <a:ext cx="10208870" cy="1514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42BFED-5BAB-794F-F0D3-68D2E884522A}"/>
              </a:ext>
            </a:extLst>
          </p:cNvPr>
          <p:cNvSpPr txBox="1"/>
          <p:nvPr/>
        </p:nvSpPr>
        <p:spPr>
          <a:xfrm>
            <a:off x="4087793" y="5380299"/>
            <a:ext cx="3717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757575"/>
                </a:solidFill>
                <a:latin typeface="sohne"/>
              </a:rPr>
              <a:t>Connected to AWS EKS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A721E1-E60F-46AB-9A19-17B411C319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0" i="0" dirty="0">
                <a:solidFill>
                  <a:srgbClr val="16191F"/>
                </a:solidFill>
                <a:effectLst/>
              </a:rPr>
              <a:t>What is Amazon EKS?</a:t>
            </a:r>
          </a:p>
          <a:p>
            <a:pPr algn="l"/>
            <a:endParaRPr lang="en-IN" sz="4000" b="1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2519313-45FE-49DB-A745-7E0C306513C6}"/>
              </a:ext>
            </a:extLst>
          </p:cNvPr>
          <p:cNvSpPr txBox="1">
            <a:spLocks/>
          </p:cNvSpPr>
          <p:nvPr/>
        </p:nvSpPr>
        <p:spPr>
          <a:xfrm>
            <a:off x="838200" y="1797978"/>
            <a:ext cx="10515600" cy="4378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+mj-lt"/>
              </a:rPr>
              <a:t>Amazon Elastic Kubernetes Service (Amazon EKS) is a managed service that you can use to run Kubernetes on AWS without needing to install, operate, and maintain your own Kubernetes control plane or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+mj-lt"/>
              </a:rPr>
              <a:t>EKS runs and scales the Kubernetes control plane across multiple AWS Availability Zones to ensure high availability.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+mj-lt"/>
              </a:rPr>
              <a:t>Automatically scales control plane instances based on load, detects and replaces unhealthy control plane instances, and it provides automated version updates and patching for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+mj-lt"/>
              </a:rPr>
              <a:t>It is integrated with many AWS services to provide scalability and security for your applications.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18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DD5-11A3-482E-8191-AF96453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217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Deploy Kubernetes Objects On AWS EKS Cluster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dirty="0"/>
            </a:br>
            <a:endParaRPr lang="en-IN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4815-2D76-409E-A3CE-8A2B5122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9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create deployment and service objects and use the image from the AWS ECR.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000" err="1">
                <a:ea typeface="+mn-lt"/>
                <a:cs typeface="+mn-lt"/>
              </a:rPr>
              <a:t>kubectl</a:t>
            </a:r>
            <a:r>
              <a:rPr lang="en-US" sz="2000" dirty="0">
                <a:ea typeface="+mn-lt"/>
                <a:cs typeface="+mn-lt"/>
              </a:rPr>
              <a:t> create -f </a:t>
            </a:r>
            <a:r>
              <a:rPr lang="en-US" sz="2000" err="1">
                <a:ea typeface="+mn-lt"/>
                <a:cs typeface="+mn-lt"/>
              </a:rPr>
              <a:t>manifest.yml</a:t>
            </a:r>
            <a:endParaRPr lang="en-US" sz="200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manifest YAML file, often referred to as a Kubernetes manifest or deployment manifest, is a file that describes the desired state of the resources you want to deploy on your Kubernetes cluster. It typically includes definitions for pods, services, deployments, or any other Kubernetes objects.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292929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9343D-B0B8-44FB-BEE3-2FAF570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0A74-CCAF-4D31-87D8-F29E840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dirty="0" smtClean="0"/>
              <a:t>20</a:t>
            </a:fld>
            <a:endParaRPr lang="en-US" dirty="0"/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BD471C1-8E5A-F7F1-301D-EE7DEB80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78" y="2608227"/>
            <a:ext cx="9495098" cy="8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42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DD5-11A3-482E-8191-AF96453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217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Deploy Kubernetes Objects On AWS EKS Cluster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dirty="0"/>
            </a:br>
            <a:endParaRPr lang="en-IN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4815-2D76-409E-A3CE-8A2B5122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9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use these following commands to verify all the objects are in the desired state.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alibri"/>
              </a:rPr>
              <a:t>// list the deployment</a:t>
            </a:r>
            <a:br>
              <a:rPr lang="en-US" sz="2000" dirty="0">
                <a:latin typeface="Consolas"/>
                <a:cs typeface="Calibri"/>
              </a:rPr>
            </a:br>
            <a:r>
              <a:rPr lang="en-US" sz="2000" err="1">
                <a:latin typeface="Consolas"/>
                <a:cs typeface="Calibri"/>
              </a:rPr>
              <a:t>kubectl</a:t>
            </a:r>
            <a:r>
              <a:rPr lang="en-US" sz="2000">
                <a:latin typeface="Consolas"/>
                <a:cs typeface="Calibri"/>
              </a:rPr>
              <a:t> get deploy</a:t>
            </a:r>
            <a:endParaRPr lang="en-US">
              <a:latin typeface="Calibri" panose="020F0502020204030204"/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alibri"/>
              </a:rPr>
              <a:t>// list the pods</a:t>
            </a:r>
            <a:br>
              <a:rPr lang="en-US" sz="2000" dirty="0">
                <a:latin typeface="Consolas"/>
                <a:cs typeface="Calibri"/>
              </a:rPr>
            </a:br>
            <a:r>
              <a:rPr lang="en-US" sz="2000" dirty="0" err="1">
                <a:latin typeface="Consolas"/>
                <a:cs typeface="Calibri"/>
              </a:rPr>
              <a:t>kubectl</a:t>
            </a:r>
            <a:r>
              <a:rPr lang="en-US" sz="2000" dirty="0">
                <a:latin typeface="Consolas"/>
                <a:cs typeface="Calibri"/>
              </a:rPr>
              <a:t> get po// list the service</a:t>
            </a:r>
            <a:br>
              <a:rPr lang="en-US" sz="2000" dirty="0">
                <a:latin typeface="Consolas"/>
                <a:cs typeface="Calibri"/>
              </a:rPr>
            </a:br>
            <a:r>
              <a:rPr lang="en-US" sz="2000" dirty="0" err="1">
                <a:latin typeface="Consolas"/>
                <a:cs typeface="Calibri"/>
              </a:rPr>
              <a:t>kubectl</a:t>
            </a:r>
            <a:r>
              <a:rPr lang="en-US" sz="2000" dirty="0">
                <a:latin typeface="Consolas"/>
                <a:cs typeface="Calibri"/>
              </a:rPr>
              <a:t> get svc</a:t>
            </a:r>
            <a:endParaRPr lang="en-US" dirty="0"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292929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9343D-B0B8-44FB-BEE3-2FAF570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0A74-CCAF-4D31-87D8-F29E840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dirty="0" smtClean="0"/>
              <a:t>21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BBF86DA-1271-95A8-B29E-4EC0D518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98" y="3690835"/>
            <a:ext cx="6215605" cy="2292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BEB1FE-FC81-73EF-0D1F-3D84D728882D}"/>
              </a:ext>
            </a:extLst>
          </p:cNvPr>
          <p:cNvSpPr txBox="1"/>
          <p:nvPr/>
        </p:nvSpPr>
        <p:spPr>
          <a:xfrm>
            <a:off x="4097438" y="5978324"/>
            <a:ext cx="3997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757575"/>
                </a:solidFill>
                <a:latin typeface="sohne"/>
              </a:rPr>
              <a:t>all objects are deployed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DD5-11A3-482E-8191-AF96453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217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Summary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dirty="0"/>
            </a:br>
            <a:endParaRPr lang="en-IN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4815-2D76-409E-A3CE-8A2B5122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967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Amazon EKS is a managed service that makes it easy for you to run Kubernetes on AWS.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Amazon Elastic Container Registry (ECR) is a fully-managed Docker container registry that makes it easy for developers to store, manage, and deploy Docker container images.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Amazon ECR is integrated with Amazon Elastic Container Service (ECS), simplifying your development to production workflow.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Amazon ECS works with any Docker registry such as Docker Hub, etc.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You have to follow these steps to run apps on the Kubernetes cluster: we need to create an AWS EKS cluster with AWS console, SDK, or AWS CLI. Create a worker node group that registers with EKS Cluster, when your cluster is ready, you can configure </a:t>
            </a:r>
            <a:r>
              <a:rPr lang="en-US" sz="2400" b="1" dirty="0" err="1">
                <a:ea typeface="+mn-lt"/>
                <a:cs typeface="+mn-lt"/>
              </a:rPr>
              <a:t>kubectl</a:t>
            </a:r>
            <a:r>
              <a:rPr lang="en-US" sz="2400" dirty="0">
                <a:ea typeface="+mn-lt"/>
                <a:cs typeface="+mn-lt"/>
              </a:rPr>
              <a:t> to communicate with your cluster, Deploy and manage your applications on the cluster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292929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9343D-B0B8-44FB-BEE3-2FAF570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0A74-CCAF-4D31-87D8-F29E840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EB1FE-FC81-73EF-0D1F-3D84D728882D}"/>
              </a:ext>
            </a:extLst>
          </p:cNvPr>
          <p:cNvSpPr txBox="1"/>
          <p:nvPr/>
        </p:nvSpPr>
        <p:spPr>
          <a:xfrm>
            <a:off x="4097438" y="5978324"/>
            <a:ext cx="3997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757575"/>
              </a:solidFill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861416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5" y="163644"/>
            <a:ext cx="1097000" cy="1184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4032-D3C5-48F7-B98F-6BDB7F57C24F}"/>
              </a:ext>
            </a:extLst>
          </p:cNvPr>
          <p:cNvSpPr/>
          <p:nvPr/>
        </p:nvSpPr>
        <p:spPr>
          <a:xfrm>
            <a:off x="1893455" y="1579418"/>
            <a:ext cx="10298545" cy="5278582"/>
          </a:xfrm>
          <a:prstGeom prst="rect">
            <a:avLst/>
          </a:prstGeom>
          <a:solidFill>
            <a:srgbClr val="006E74"/>
          </a:solidFill>
          <a:ln>
            <a:solidFill>
              <a:srgbClr val="006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FB054-BEEE-44A9-81A9-060EEC36F220}"/>
              </a:ext>
            </a:extLst>
          </p:cNvPr>
          <p:cNvSpPr txBox="1"/>
          <p:nvPr/>
        </p:nvSpPr>
        <p:spPr>
          <a:xfrm>
            <a:off x="2364510" y="2004291"/>
            <a:ext cx="373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55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B6BA02-C822-4085-A3FC-B1AF74C038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333333"/>
                </a:solidFill>
              </a:rPr>
              <a:t>Features</a:t>
            </a:r>
            <a:endParaRPr lang="en-IN" sz="4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6BD599-8B60-4A3B-8EC3-B292A8857E4A}"/>
              </a:ext>
            </a:extLst>
          </p:cNvPr>
          <p:cNvSpPr txBox="1">
            <a:spLocks/>
          </p:cNvSpPr>
          <p:nvPr/>
        </p:nvSpPr>
        <p:spPr>
          <a:xfrm>
            <a:off x="838200" y="2377439"/>
            <a:ext cx="10515600" cy="3799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32F3E"/>
                </a:solidFill>
                <a:effectLst/>
                <a:latin typeface="+mj-lt"/>
              </a:rPr>
              <a:t>Managed Kubernetes Clusters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32F3E"/>
                </a:solidFill>
                <a:effectLst/>
                <a:latin typeface="+mj-lt"/>
              </a:rPr>
              <a:t>Hybrid Deployments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32F3E"/>
                </a:solidFill>
                <a:effectLst/>
                <a:latin typeface="+mj-lt"/>
              </a:rPr>
              <a:t>Use </a:t>
            </a:r>
            <a:r>
              <a:rPr lang="en-US" sz="2800" b="0" i="0" dirty="0" err="1">
                <a:solidFill>
                  <a:srgbClr val="232F3E"/>
                </a:solidFill>
                <a:effectLst/>
                <a:latin typeface="+mj-lt"/>
              </a:rPr>
              <a:t>eksctl</a:t>
            </a:r>
            <a:r>
              <a:rPr lang="en-US" sz="2800" b="0" i="0" dirty="0">
                <a:solidFill>
                  <a:srgbClr val="232F3E"/>
                </a:solidFill>
                <a:effectLst/>
                <a:latin typeface="+mj-lt"/>
              </a:rPr>
              <a:t> for launching nodes and single line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32F3E"/>
                </a:solidFill>
                <a:effectLst/>
                <a:latin typeface="+mj-lt"/>
              </a:rPr>
              <a:t>Networking and 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32F3E"/>
                </a:solidFill>
                <a:effectLst/>
                <a:latin typeface="+mj-lt"/>
              </a:rPr>
              <a:t>Load balancing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32F3E"/>
                </a:solidFill>
                <a:effectLst/>
                <a:latin typeface="+mj-lt"/>
              </a:rPr>
              <a:t>Serverless Compute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32F3E"/>
                </a:solidFill>
                <a:effectLst/>
                <a:latin typeface="+mj-lt"/>
              </a:rPr>
              <a:t>Cost monitoring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32F3E"/>
                </a:solidFill>
                <a:effectLst/>
                <a:latin typeface="+mj-lt"/>
              </a:rPr>
              <a:t>Logging</a:t>
            </a:r>
          </a:p>
          <a:p>
            <a:pPr algn="l"/>
            <a:endParaRPr lang="en-US" i="0" dirty="0">
              <a:solidFill>
                <a:srgbClr val="0D1C2C"/>
              </a:solidFill>
              <a:effectLst/>
              <a:latin typeface="+mj-lt"/>
            </a:endParaRPr>
          </a:p>
          <a:p>
            <a:br>
              <a:rPr lang="en-US" dirty="0">
                <a:latin typeface="+mj-lt"/>
              </a:rPr>
            </a:br>
            <a:endParaRPr lang="en-US" dirty="0">
              <a:solidFill>
                <a:srgbClr val="333333"/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08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3A57-C829-49A6-BF22-A2F9DCE9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DEPLOYING ON EKS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D75B-CE84-42DB-9BA6-C632A6FF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92929"/>
                </a:solidFill>
                <a:latin typeface="+mj-lt"/>
              </a:rPr>
              <a:t>Steps</a:t>
            </a:r>
            <a:endParaRPr lang="en-US" sz="2400" dirty="0">
              <a:solidFill>
                <a:srgbClr val="29292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92929"/>
                </a:solidFill>
                <a:effectLst/>
                <a:latin typeface="+mj-lt"/>
              </a:rPr>
              <a:t>Dockerize</a:t>
            </a:r>
            <a:r>
              <a:rPr lang="en-US" sz="2400" dirty="0">
                <a:solidFill>
                  <a:srgbClr val="292929"/>
                </a:solidFill>
                <a:effectLst/>
                <a:latin typeface="+mj-lt"/>
              </a:rPr>
              <a:t>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effectLst/>
                <a:latin typeface="+mj-lt"/>
              </a:rPr>
              <a:t>Pushing Docker Image To ECR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effectLst/>
                <a:latin typeface="+mj-lt"/>
              </a:rPr>
              <a:t>Create a Cluster and Worker Nodes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effectLst/>
                <a:latin typeface="+mj-lt"/>
              </a:rPr>
              <a:t>Configure </a:t>
            </a:r>
            <a:r>
              <a:rPr lang="en-US" sz="2400" dirty="0" err="1">
                <a:solidFill>
                  <a:srgbClr val="292929"/>
                </a:solidFill>
                <a:effectLst/>
                <a:latin typeface="+mj-lt"/>
              </a:rPr>
              <a:t>kubectl</a:t>
            </a:r>
            <a:r>
              <a:rPr lang="en-US" sz="2400" dirty="0">
                <a:solidFill>
                  <a:srgbClr val="292929"/>
                </a:solidFill>
                <a:effectLst/>
                <a:latin typeface="+mj-lt"/>
              </a:rPr>
              <a:t> to use Cluster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effectLst/>
                <a:latin typeface="+mj-lt"/>
              </a:rPr>
              <a:t>Deploy Kubernetes Objects On AWS EKS Cluster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CBC1A-7168-429F-8A2D-6FFE7EAC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F8CCA-9D0A-4F13-BDDC-2B02AEE5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2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FD8440-FF02-4827-8DC6-825CE77D1F68}"/>
              </a:ext>
            </a:extLst>
          </p:cNvPr>
          <p:cNvSpPr txBox="1">
            <a:spLocks/>
          </p:cNvSpPr>
          <p:nvPr/>
        </p:nvSpPr>
        <p:spPr>
          <a:xfrm>
            <a:off x="838200" y="2623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i="0" dirty="0" err="1">
                <a:solidFill>
                  <a:srgbClr val="292929"/>
                </a:solidFill>
                <a:effectLst/>
              </a:rPr>
              <a:t>Dockerize</a:t>
            </a:r>
            <a:r>
              <a:rPr lang="en-IN" sz="4000" i="0" dirty="0">
                <a:solidFill>
                  <a:srgbClr val="292929"/>
                </a:solidFill>
                <a:effectLst/>
              </a:rPr>
              <a:t> Angular Application</a:t>
            </a:r>
          </a:p>
          <a:p>
            <a:pPr algn="l"/>
            <a:endParaRPr lang="en-IN" sz="4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2A12A4-BE8D-4913-B03C-FAAF9695B257}"/>
              </a:ext>
            </a:extLst>
          </p:cNvPr>
          <p:cNvSpPr txBox="1">
            <a:spLocks/>
          </p:cNvSpPr>
          <p:nvPr/>
        </p:nvSpPr>
        <p:spPr>
          <a:xfrm>
            <a:off x="838200" y="1489753"/>
            <a:ext cx="10515600" cy="4687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fontAlgn="base">
              <a:buFont typeface="+mj-lt"/>
              <a:buAutoNum type="arabicPeriod"/>
            </a:pPr>
            <a:r>
              <a:rPr lang="en-IN" i="0" dirty="0">
                <a:solidFill>
                  <a:srgbClr val="292929"/>
                </a:solidFill>
                <a:effectLst/>
                <a:latin typeface="+mj-lt"/>
              </a:rPr>
              <a:t>Create </a:t>
            </a:r>
            <a:r>
              <a:rPr lang="en-IN" i="0" dirty="0" err="1">
                <a:solidFill>
                  <a:srgbClr val="292929"/>
                </a:solidFill>
                <a:effectLst/>
                <a:latin typeface="+mj-lt"/>
              </a:rPr>
              <a:t>Dockerfile</a:t>
            </a:r>
            <a:endParaRPr lang="en-IN" i="0" dirty="0">
              <a:solidFill>
                <a:srgbClr val="292929"/>
              </a:solidFill>
              <a:effectLst/>
              <a:latin typeface="+mj-lt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92929"/>
                </a:solidFill>
                <a:effectLst/>
                <a:latin typeface="+mj-lt"/>
              </a:rPr>
              <a:t>Commands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de-DE" b="0" i="0" dirty="0">
                <a:solidFill>
                  <a:srgbClr val="292929"/>
                </a:solidFill>
                <a:effectLst/>
                <a:latin typeface="+mj-lt"/>
              </a:rPr>
              <a:t>docker build -t dockerhub_name/image_name:tag dockerfile_location.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292929"/>
                </a:solidFill>
                <a:effectLst/>
                <a:latin typeface="+mj-lt"/>
              </a:rPr>
              <a:t>docker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+mj-lt"/>
              </a:rPr>
              <a:t>ps</a:t>
            </a:r>
            <a:r>
              <a:rPr lang="en-IN" b="0" i="0" dirty="0">
                <a:solidFill>
                  <a:srgbClr val="292929"/>
                </a:solidFill>
                <a:effectLst/>
                <a:latin typeface="+mj-lt"/>
              </a:rPr>
              <a:t>-To </a:t>
            </a:r>
            <a:r>
              <a:rPr lang="en-US" dirty="0">
                <a:solidFill>
                  <a:srgbClr val="292929"/>
                </a:solidFill>
                <a:latin typeface="+mj-lt"/>
              </a:rPr>
              <a:t>g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et the list of Docker images.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docker push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+mj-lt"/>
              </a:rPr>
              <a:t>bharathirajatut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+mj-lt"/>
              </a:rPr>
              <a:t>angular-app:</a:t>
            </a:r>
            <a:r>
              <a:rPr lang="en-US" i="0" dirty="0" err="1">
                <a:solidFill>
                  <a:srgbClr val="292929"/>
                </a:solidFill>
                <a:effectLst/>
                <a:latin typeface="+mj-lt"/>
              </a:rPr>
              <a:t>latest</a:t>
            </a: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- To push Docker Image to Docker Hub.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docker run -d -p 80:80 </a:t>
            </a:r>
            <a:r>
              <a:rPr lang="en-US" i="0" dirty="0" err="1">
                <a:solidFill>
                  <a:srgbClr val="292929"/>
                </a:solidFill>
                <a:effectLst/>
                <a:latin typeface="+mj-lt"/>
              </a:rPr>
              <a:t>bharathirajatut</a:t>
            </a: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/</a:t>
            </a:r>
            <a:r>
              <a:rPr lang="en-US" i="0" dirty="0" err="1">
                <a:solidFill>
                  <a:srgbClr val="292929"/>
                </a:solidFill>
                <a:effectLst/>
                <a:latin typeface="+mj-lt"/>
              </a:rPr>
              <a:t>angular-app:latest</a:t>
            </a:r>
            <a:r>
              <a:rPr lang="en-US" dirty="0" err="1">
                <a:solidFill>
                  <a:srgbClr val="292929"/>
                </a:solidFill>
                <a:latin typeface="+mj-lt"/>
              </a:rPr>
              <a:t>-To</a:t>
            </a:r>
            <a:r>
              <a:rPr lang="en-US" dirty="0">
                <a:solidFill>
                  <a:srgbClr val="292929"/>
                </a:solidFill>
                <a:latin typeface="+mj-lt"/>
              </a:rPr>
              <a:t> </a:t>
            </a:r>
            <a:r>
              <a:rPr lang="en-IN" dirty="0">
                <a:solidFill>
                  <a:srgbClr val="292929"/>
                </a:solidFill>
                <a:latin typeface="+mj-lt"/>
              </a:rPr>
              <a:t>r</a:t>
            </a:r>
            <a:r>
              <a:rPr lang="en-IN" i="0" dirty="0">
                <a:solidFill>
                  <a:srgbClr val="292929"/>
                </a:solidFill>
                <a:effectLst/>
                <a:latin typeface="+mj-lt"/>
              </a:rPr>
              <a:t>un Docker Container.</a:t>
            </a:r>
          </a:p>
          <a:p>
            <a:pPr marL="457200" indent="-457200" algn="l" fontAlgn="base">
              <a:buFont typeface="+mj-lt"/>
              <a:buAutoNum type="arabicPeriod"/>
            </a:pPr>
            <a:endParaRPr lang="en-US" i="0" dirty="0">
              <a:solidFill>
                <a:srgbClr val="292929"/>
              </a:solidFill>
              <a:effectLst/>
              <a:latin typeface="+mj-lt"/>
            </a:endParaRPr>
          </a:p>
          <a:p>
            <a:pPr marL="457200" indent="-457200" algn="l" fontAlgn="base">
              <a:buFont typeface="+mj-lt"/>
              <a:buAutoNum type="arabicPeriod"/>
            </a:pPr>
            <a:endParaRPr lang="en-IN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457200" indent="-457200" algn="l" fontAlgn="base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54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F0CD-778F-4108-9AEB-FBE26C96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</a:rPr>
              <a:t>Dockerizing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a Spring Boot Application</a:t>
            </a:r>
            <a:br>
              <a:rPr lang="en-US" b="0" i="0" dirty="0">
                <a:solidFill>
                  <a:srgbClr val="333333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343F55"/>
                </a:solidFill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3DC9-B80D-4C95-BA74-5736B728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  <a:t>docker build --tag=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j-lt"/>
              </a:rPr>
              <a:t>message-server:latest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  <a:t>docker run -p8887:8888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j-lt"/>
              </a:rPr>
              <a:t>message-server:latest</a:t>
            </a:r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9E846-8935-4B5A-804A-F80AE8AA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FE9B7-3D9E-4D35-A721-351DE0CE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1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EE8-931A-405D-BB16-B0F58666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PUSHING DOCKER IMAGE TO ECR</a:t>
            </a:r>
            <a:endParaRPr lang="en-IN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EAF14-250D-4A63-BAAF-5D491CB9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B789A-D423-4F58-8A50-2B5D6851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4914D5-6CAB-476C-BB58-61C3F2807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08" y="992889"/>
            <a:ext cx="8644243" cy="543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9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534C-5F31-499B-A2C5-665EC6A4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i="0" dirty="0">
                <a:solidFill>
                  <a:srgbClr val="292929"/>
                </a:solidFill>
                <a:effectLst/>
              </a:rPr>
              <a:t>AWS CLI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220C-9A07-4B29-98D9-01179AFD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Command to authenticate to your default registry</a:t>
            </a:r>
          </a:p>
          <a:p>
            <a:r>
              <a:rPr lang="en-IN" sz="2400" i="0" dirty="0" err="1">
                <a:solidFill>
                  <a:srgbClr val="292929"/>
                </a:solidFill>
                <a:effectLst/>
                <a:latin typeface="+mj-lt"/>
              </a:rPr>
              <a:t>aws</a:t>
            </a:r>
            <a:r>
              <a:rPr lang="en-IN" sz="240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IN" sz="2400" i="0" dirty="0" err="1">
                <a:solidFill>
                  <a:srgbClr val="292929"/>
                </a:solidFill>
                <a:effectLst/>
                <a:latin typeface="+mj-lt"/>
              </a:rPr>
              <a:t>ecr</a:t>
            </a:r>
            <a:r>
              <a:rPr lang="en-IN" sz="2400" i="0" dirty="0">
                <a:solidFill>
                  <a:srgbClr val="292929"/>
                </a:solidFill>
                <a:effectLst/>
                <a:latin typeface="+mj-lt"/>
              </a:rPr>
              <a:t> get-login-password --region us-east-1 | docker login --username AWS --password-stdin aws_account_id.dkr.ecr.us-east-1.amazonaws.com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292929"/>
                </a:solidFill>
                <a:latin typeface="+mj-lt"/>
              </a:rPr>
              <a:t>Command to </a:t>
            </a:r>
            <a:r>
              <a:rPr lang="en-IN" sz="2400" b="1" i="0" dirty="0">
                <a:solidFill>
                  <a:srgbClr val="292929"/>
                </a:solidFill>
                <a:effectLst/>
                <a:latin typeface="+mj-lt"/>
              </a:rPr>
              <a:t>create a repository</a:t>
            </a:r>
          </a:p>
          <a:p>
            <a:r>
              <a:rPr lang="en-US" sz="2400" i="0" dirty="0" err="1">
                <a:solidFill>
                  <a:srgbClr val="292929"/>
                </a:solidFill>
                <a:effectLst/>
                <a:latin typeface="+mj-lt"/>
              </a:rPr>
              <a:t>aws</a:t>
            </a:r>
            <a:r>
              <a:rPr lang="en-US" sz="240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292929"/>
                </a:solidFill>
                <a:effectLst/>
                <a:latin typeface="+mj-lt"/>
              </a:rPr>
              <a:t>ecr</a:t>
            </a:r>
            <a:r>
              <a:rPr lang="en-US" sz="2400" i="0" dirty="0">
                <a:solidFill>
                  <a:srgbClr val="292929"/>
                </a:solidFill>
                <a:effectLst/>
                <a:latin typeface="+mj-lt"/>
              </a:rPr>
              <a:t> create-repository \ </a:t>
            </a:r>
            <a:br>
              <a:rPr lang="en-US" sz="2400" i="0" dirty="0">
                <a:solidFill>
                  <a:srgbClr val="292929"/>
                </a:solidFill>
                <a:effectLst/>
                <a:latin typeface="+mj-lt"/>
              </a:rPr>
            </a:br>
            <a:r>
              <a:rPr lang="en-US" sz="2400" i="0" dirty="0">
                <a:solidFill>
                  <a:srgbClr val="292929"/>
                </a:solidFill>
                <a:effectLst/>
                <a:latin typeface="+mj-lt"/>
              </a:rPr>
              <a:t>--repository-name frontend/angular-java\ </a:t>
            </a:r>
            <a:br>
              <a:rPr lang="en-US" sz="2400" i="0" dirty="0">
                <a:solidFill>
                  <a:srgbClr val="292929"/>
                </a:solidFill>
                <a:effectLst/>
                <a:latin typeface="+mj-lt"/>
              </a:rPr>
            </a:br>
            <a:r>
              <a:rPr lang="en-US" sz="2400" i="0" dirty="0">
                <a:solidFill>
                  <a:srgbClr val="292929"/>
                </a:solidFill>
                <a:effectLst/>
                <a:latin typeface="+mj-lt"/>
              </a:rPr>
              <a:t>--image-scanning-configuration </a:t>
            </a:r>
            <a:r>
              <a:rPr lang="en-US" sz="2400" i="0" dirty="0" err="1">
                <a:solidFill>
                  <a:srgbClr val="292929"/>
                </a:solidFill>
                <a:effectLst/>
                <a:latin typeface="+mj-lt"/>
              </a:rPr>
              <a:t>scanOnPush</a:t>
            </a:r>
            <a:r>
              <a:rPr lang="en-US" sz="2400" i="0" dirty="0">
                <a:solidFill>
                  <a:srgbClr val="292929"/>
                </a:solidFill>
                <a:effectLst/>
                <a:latin typeface="+mj-lt"/>
              </a:rPr>
              <a:t>=</a:t>
            </a:r>
            <a:r>
              <a:rPr lang="en-US" sz="2400" i="1" dirty="0">
                <a:solidFill>
                  <a:srgbClr val="292929"/>
                </a:solidFill>
                <a:effectLst/>
                <a:latin typeface="+mj-lt"/>
              </a:rPr>
              <a:t>true</a:t>
            </a:r>
            <a:r>
              <a:rPr lang="en-US" sz="2400" i="0" dirty="0">
                <a:solidFill>
                  <a:srgbClr val="292929"/>
                </a:solidFill>
                <a:effectLst/>
                <a:latin typeface="+mj-lt"/>
              </a:rPr>
              <a:t> \</a:t>
            </a:r>
            <a:br>
              <a:rPr lang="en-US" sz="2400" i="0" dirty="0">
                <a:solidFill>
                  <a:srgbClr val="292929"/>
                </a:solidFill>
                <a:effectLst/>
                <a:latin typeface="+mj-lt"/>
              </a:rPr>
            </a:br>
            <a:r>
              <a:rPr lang="en-US" sz="2400" i="0" dirty="0">
                <a:solidFill>
                  <a:srgbClr val="292929"/>
                </a:solidFill>
                <a:effectLst/>
                <a:latin typeface="+mj-lt"/>
              </a:rPr>
              <a:t>--image-tag-mutability IMMUTABLE </a:t>
            </a:r>
            <a:br>
              <a:rPr lang="en-US" sz="2400" i="0" dirty="0">
                <a:solidFill>
                  <a:srgbClr val="292929"/>
                </a:solidFill>
                <a:effectLst/>
                <a:latin typeface="+mj-lt"/>
              </a:rPr>
            </a:br>
            <a:r>
              <a:rPr lang="en-US" sz="2400" i="0" dirty="0">
                <a:solidFill>
                  <a:srgbClr val="292929"/>
                </a:solidFill>
                <a:effectLst/>
                <a:latin typeface="+mj-lt"/>
              </a:rPr>
              <a:t>--region </a:t>
            </a:r>
            <a:r>
              <a:rPr lang="en-US" sz="2400" i="1" dirty="0">
                <a:solidFill>
                  <a:srgbClr val="292929"/>
                </a:solidFill>
                <a:effectLst/>
                <a:latin typeface="+mj-lt"/>
              </a:rPr>
              <a:t>us-east-2</a:t>
            </a:r>
            <a:endParaRPr lang="en-IN" sz="24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C2089-AB0F-4F26-AC3B-F7D957DC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14D85-B48D-4235-9031-413A0642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9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D43EB7-F715-4A66-9C42-CA04AF3558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52346"/>
            <a:ext cx="10905066" cy="335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050C-6D88-4A66-92D6-7D2BDEC1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AE28E-8E1C-4795-9CA0-06302499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8A5812-A045-4ED1-AE09-1BD5E4DDFA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2B3BA419E2724DBF583297C091B89C" ma:contentTypeVersion="8" ma:contentTypeDescription="Create a new document." ma:contentTypeScope="" ma:versionID="6b92d503ee02451658beaee36395bb53">
  <xsd:schema xmlns:xsd="http://www.w3.org/2001/XMLSchema" xmlns:xs="http://www.w3.org/2001/XMLSchema" xmlns:p="http://schemas.microsoft.com/office/2006/metadata/properties" xmlns:ns2="84b4aeb6-7a11-4262-9e0d-3b3f3016d34f" xmlns:ns3="c304d5f5-9c09-452a-9b54-bb92774e458d" targetNamespace="http://schemas.microsoft.com/office/2006/metadata/properties" ma:root="true" ma:fieldsID="f9afb8780e9d1a0d5ed0646018c31519" ns2:_="" ns3:_="">
    <xsd:import namespace="84b4aeb6-7a11-4262-9e0d-3b3f3016d34f"/>
    <xsd:import namespace="c304d5f5-9c09-452a-9b54-bb92774e45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b4aeb6-7a11-4262-9e0d-3b3f3016d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a363587-87ea-41e2-9a9e-8270a2079e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4d5f5-9c09-452a-9b54-bb92774e458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59c20dd-5a0f-431e-befd-e7868d880fae}" ma:internalName="TaxCatchAll" ma:showField="CatchAllData" ma:web="c304d5f5-9c09-452a-9b54-bb92774e45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749FFD-DA50-4F82-AB1C-5F33D8BDD8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8E3099-CB54-452D-9D92-C5486CF17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b4aeb6-7a11-4262-9e0d-3b3f3016d34f"/>
    <ds:schemaRef ds:uri="c304d5f5-9c09-452a-9b54-bb92774e45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1252</Words>
  <Application>Microsoft Office PowerPoint</Application>
  <PresentationFormat>Widescreen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Poppins</vt:lpstr>
      <vt:lpstr>Raleway</vt:lpstr>
      <vt:lpstr>sohne</vt:lpstr>
      <vt:lpstr>source-serif-pro</vt:lpstr>
      <vt:lpstr>Wingdings</vt:lpstr>
      <vt:lpstr>Office Theme</vt:lpstr>
      <vt:lpstr>DEPLOYING ANGULAR AND SPRING BOOT ON EKS</vt:lpstr>
      <vt:lpstr>PowerPoint Presentation</vt:lpstr>
      <vt:lpstr>PowerPoint Presentation</vt:lpstr>
      <vt:lpstr>DEPLOYING ON EKS</vt:lpstr>
      <vt:lpstr>PowerPoint Presentation</vt:lpstr>
      <vt:lpstr>Dockerizing a Spring Boot Application  </vt:lpstr>
      <vt:lpstr>PUSHING DOCKER IMAGE TO ECR</vt:lpstr>
      <vt:lpstr>AWS CLI </vt:lpstr>
      <vt:lpstr>PowerPoint Presentation</vt:lpstr>
      <vt:lpstr>Tagging your local Docker image and Pushing  </vt:lpstr>
      <vt:lpstr>PowerPoint Presentation</vt:lpstr>
      <vt:lpstr>  Create a Cluster and Worker Nodes   </vt:lpstr>
      <vt:lpstr> Cluster Creation    </vt:lpstr>
      <vt:lpstr>PowerPoint Presentation</vt:lpstr>
      <vt:lpstr>PowerPoint Presentation</vt:lpstr>
      <vt:lpstr>   Create Worker Nodes    </vt:lpstr>
      <vt:lpstr>   Create node group    </vt:lpstr>
      <vt:lpstr>    Configure kubectl to use Cluster     </vt:lpstr>
      <vt:lpstr>        </vt:lpstr>
      <vt:lpstr>     Deploy Kubernetes Objects On AWS EKS Cluster      </vt:lpstr>
      <vt:lpstr>     Deploy Kubernetes Objects On AWS EKS Cluster      </vt:lpstr>
      <vt:lpstr>    Summary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Kubernetes</dc:title>
  <dc:creator>user</dc:creator>
  <cp:lastModifiedBy>Swetha Sasilal(UST,IN)</cp:lastModifiedBy>
  <cp:revision>262</cp:revision>
  <dcterms:created xsi:type="dcterms:W3CDTF">2023-03-07T08:44:46Z</dcterms:created>
  <dcterms:modified xsi:type="dcterms:W3CDTF">2023-06-21T12:51:44Z</dcterms:modified>
</cp:coreProperties>
</file>