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441" r:id="rId5"/>
    <p:sldId id="336" r:id="rId6"/>
    <p:sldId id="442" r:id="rId7"/>
    <p:sldId id="360" r:id="rId8"/>
    <p:sldId id="358" r:id="rId9"/>
    <p:sldId id="436" r:id="rId10"/>
    <p:sldId id="438" r:id="rId11"/>
    <p:sldId id="340" r:id="rId12"/>
    <p:sldId id="443" r:id="rId13"/>
    <p:sldId id="439" r:id="rId14"/>
    <p:sldId id="444" r:id="rId15"/>
    <p:sldId id="42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p:cViewPr varScale="1">
        <p:scale>
          <a:sx n="67" d="100"/>
          <a:sy n="67" d="100"/>
        </p:scale>
        <p:origin x="620"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A2C7A5-02AF-4C20-8785-AA62A39EC18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8AB98C2-D948-414F-A448-41789715DC30}">
      <dgm:prSet custT="1"/>
      <dgm:spPr/>
      <dgm:t>
        <a:bodyPr/>
        <a:lstStyle/>
        <a:p>
          <a:r>
            <a:rPr lang="en-US" sz="1800" dirty="0"/>
            <a:t>To create an immutable object, the object’s state  must be initialized in the constructor and all fields must be marked as final.</a:t>
          </a:r>
        </a:p>
      </dgm:t>
    </dgm:pt>
    <dgm:pt modelId="{8AAAE609-14D4-4A46-804E-6EFBEDC8BEF6}" type="parTrans" cxnId="{DF8381C1-D358-4F55-A109-A77E613AD5B4}">
      <dgm:prSet/>
      <dgm:spPr/>
      <dgm:t>
        <a:bodyPr/>
        <a:lstStyle/>
        <a:p>
          <a:endParaRPr lang="en-US"/>
        </a:p>
      </dgm:t>
    </dgm:pt>
    <dgm:pt modelId="{A329DCBB-95FD-41D3-A4C1-93F9908909AA}" type="sibTrans" cxnId="{DF8381C1-D358-4F55-A109-A77E613AD5B4}">
      <dgm:prSet/>
      <dgm:spPr/>
      <dgm:t>
        <a:bodyPr/>
        <a:lstStyle/>
        <a:p>
          <a:endParaRPr lang="en-US"/>
        </a:p>
      </dgm:t>
    </dgm:pt>
    <dgm:pt modelId="{7E3EC5C8-4626-4D06-8861-65369E8DEE11}">
      <dgm:prSet custT="1"/>
      <dgm:spPr/>
      <dgm:t>
        <a:bodyPr/>
        <a:lstStyle/>
        <a:p>
          <a:r>
            <a:rPr lang="en-US" sz="1800" dirty="0"/>
            <a:t>Any methods that change the state of objects should return a new object instead of modifying the existing one.</a:t>
          </a:r>
        </a:p>
      </dgm:t>
    </dgm:pt>
    <dgm:pt modelId="{08338B05-CB65-4BC1-A25D-D38F4820DCA8}" type="parTrans" cxnId="{0589BE00-193A-47C2-8464-3A33252520DF}">
      <dgm:prSet/>
      <dgm:spPr/>
      <dgm:t>
        <a:bodyPr/>
        <a:lstStyle/>
        <a:p>
          <a:endParaRPr lang="en-US"/>
        </a:p>
      </dgm:t>
    </dgm:pt>
    <dgm:pt modelId="{BB88EED1-F1EC-4474-9BD8-94E8ABA72C5A}" type="sibTrans" cxnId="{0589BE00-193A-47C2-8464-3A33252520DF}">
      <dgm:prSet/>
      <dgm:spPr/>
      <dgm:t>
        <a:bodyPr/>
        <a:lstStyle/>
        <a:p>
          <a:endParaRPr lang="en-US"/>
        </a:p>
      </dgm:t>
    </dgm:pt>
    <dgm:pt modelId="{7398D67C-E957-45D4-924C-39921E67D588}" type="pres">
      <dgm:prSet presAssocID="{5FA2C7A5-02AF-4C20-8785-AA62A39EC188}" presName="root" presStyleCnt="0">
        <dgm:presLayoutVars>
          <dgm:dir/>
          <dgm:resizeHandles val="exact"/>
        </dgm:presLayoutVars>
      </dgm:prSet>
      <dgm:spPr/>
    </dgm:pt>
    <dgm:pt modelId="{AC49548E-C0C3-4BC9-A770-2C57AE84006E}" type="pres">
      <dgm:prSet presAssocID="{18AB98C2-D948-414F-A448-41789715DC30}" presName="compNode" presStyleCnt="0"/>
      <dgm:spPr/>
    </dgm:pt>
    <dgm:pt modelId="{D0AF7FE6-C0EC-4C78-A1E9-E85A04F126DF}" type="pres">
      <dgm:prSet presAssocID="{18AB98C2-D948-414F-A448-41789715DC30}" presName="bgRect" presStyleLbl="bgShp" presStyleIdx="0" presStyleCnt="2"/>
      <dgm:spPr/>
    </dgm:pt>
    <dgm:pt modelId="{B28D6E81-11FE-4836-92A6-AB7B05C13F0E}" type="pres">
      <dgm:prSet presAssocID="{18AB98C2-D948-414F-A448-41789715DC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71BE726C-F3DA-4B00-B873-07665BDACE45}" type="pres">
      <dgm:prSet presAssocID="{18AB98C2-D948-414F-A448-41789715DC30}" presName="spaceRect" presStyleCnt="0"/>
      <dgm:spPr/>
    </dgm:pt>
    <dgm:pt modelId="{45A40495-19B3-44B8-BB20-6A36038F1AF7}" type="pres">
      <dgm:prSet presAssocID="{18AB98C2-D948-414F-A448-41789715DC30}" presName="parTx" presStyleLbl="revTx" presStyleIdx="0" presStyleCnt="2">
        <dgm:presLayoutVars>
          <dgm:chMax val="0"/>
          <dgm:chPref val="0"/>
        </dgm:presLayoutVars>
      </dgm:prSet>
      <dgm:spPr/>
    </dgm:pt>
    <dgm:pt modelId="{32D2C850-55A1-42BF-9FCE-E6DFC0E36BDC}" type="pres">
      <dgm:prSet presAssocID="{A329DCBB-95FD-41D3-A4C1-93F9908909AA}" presName="sibTrans" presStyleCnt="0"/>
      <dgm:spPr/>
    </dgm:pt>
    <dgm:pt modelId="{54439CFE-E728-4139-A101-DEA39FC38863}" type="pres">
      <dgm:prSet presAssocID="{7E3EC5C8-4626-4D06-8861-65369E8DEE11}" presName="compNode" presStyleCnt="0"/>
      <dgm:spPr/>
    </dgm:pt>
    <dgm:pt modelId="{7615ED79-64AB-4E43-8B95-EDBDF7884213}" type="pres">
      <dgm:prSet presAssocID="{7E3EC5C8-4626-4D06-8861-65369E8DEE11}" presName="bgRect" presStyleLbl="bgShp" presStyleIdx="1" presStyleCnt="2"/>
      <dgm:spPr/>
    </dgm:pt>
    <dgm:pt modelId="{F39E8B0B-1444-42D1-BC5C-1A39ED318787}" type="pres">
      <dgm:prSet presAssocID="{7E3EC5C8-4626-4D06-8861-65369E8DEE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308738A5-68EF-4D5E-9C10-61AB4D525954}" type="pres">
      <dgm:prSet presAssocID="{7E3EC5C8-4626-4D06-8861-65369E8DEE11}" presName="spaceRect" presStyleCnt="0"/>
      <dgm:spPr/>
    </dgm:pt>
    <dgm:pt modelId="{876242CB-F3B4-4443-A58C-A76B24C8AAEE}" type="pres">
      <dgm:prSet presAssocID="{7E3EC5C8-4626-4D06-8861-65369E8DEE11}" presName="parTx" presStyleLbl="revTx" presStyleIdx="1" presStyleCnt="2">
        <dgm:presLayoutVars>
          <dgm:chMax val="0"/>
          <dgm:chPref val="0"/>
        </dgm:presLayoutVars>
      </dgm:prSet>
      <dgm:spPr/>
    </dgm:pt>
  </dgm:ptLst>
  <dgm:cxnLst>
    <dgm:cxn modelId="{0589BE00-193A-47C2-8464-3A33252520DF}" srcId="{5FA2C7A5-02AF-4C20-8785-AA62A39EC188}" destId="{7E3EC5C8-4626-4D06-8861-65369E8DEE11}" srcOrd="1" destOrd="0" parTransId="{08338B05-CB65-4BC1-A25D-D38F4820DCA8}" sibTransId="{BB88EED1-F1EC-4474-9BD8-94E8ABA72C5A}"/>
    <dgm:cxn modelId="{D91F1C06-40AC-4834-B1A2-DB58D89605FB}" type="presOf" srcId="{5FA2C7A5-02AF-4C20-8785-AA62A39EC188}" destId="{7398D67C-E957-45D4-924C-39921E67D588}" srcOrd="0" destOrd="0" presId="urn:microsoft.com/office/officeart/2018/2/layout/IconVerticalSolidList"/>
    <dgm:cxn modelId="{408D1A47-590A-4F6D-8259-60000B5CA0F8}" type="presOf" srcId="{18AB98C2-D948-414F-A448-41789715DC30}" destId="{45A40495-19B3-44B8-BB20-6A36038F1AF7}" srcOrd="0" destOrd="0" presId="urn:microsoft.com/office/officeart/2018/2/layout/IconVerticalSolidList"/>
    <dgm:cxn modelId="{FD1F8C90-97F3-4F33-A0F4-E5A53F325908}" type="presOf" srcId="{7E3EC5C8-4626-4D06-8861-65369E8DEE11}" destId="{876242CB-F3B4-4443-A58C-A76B24C8AAEE}" srcOrd="0" destOrd="0" presId="urn:microsoft.com/office/officeart/2018/2/layout/IconVerticalSolidList"/>
    <dgm:cxn modelId="{DF8381C1-D358-4F55-A109-A77E613AD5B4}" srcId="{5FA2C7A5-02AF-4C20-8785-AA62A39EC188}" destId="{18AB98C2-D948-414F-A448-41789715DC30}" srcOrd="0" destOrd="0" parTransId="{8AAAE609-14D4-4A46-804E-6EFBEDC8BEF6}" sibTransId="{A329DCBB-95FD-41D3-A4C1-93F9908909AA}"/>
    <dgm:cxn modelId="{317FBAD7-9FD9-44DB-82DF-F7F91F4C2D68}" type="presParOf" srcId="{7398D67C-E957-45D4-924C-39921E67D588}" destId="{AC49548E-C0C3-4BC9-A770-2C57AE84006E}" srcOrd="0" destOrd="0" presId="urn:microsoft.com/office/officeart/2018/2/layout/IconVerticalSolidList"/>
    <dgm:cxn modelId="{AEB30FF3-4819-41DC-9329-D239F7E6FFA1}" type="presParOf" srcId="{AC49548E-C0C3-4BC9-A770-2C57AE84006E}" destId="{D0AF7FE6-C0EC-4C78-A1E9-E85A04F126DF}" srcOrd="0" destOrd="0" presId="urn:microsoft.com/office/officeart/2018/2/layout/IconVerticalSolidList"/>
    <dgm:cxn modelId="{098D7C76-03B9-435C-8416-C43A4F2C720E}" type="presParOf" srcId="{AC49548E-C0C3-4BC9-A770-2C57AE84006E}" destId="{B28D6E81-11FE-4836-92A6-AB7B05C13F0E}" srcOrd="1" destOrd="0" presId="urn:microsoft.com/office/officeart/2018/2/layout/IconVerticalSolidList"/>
    <dgm:cxn modelId="{A6CEE2DD-B727-4435-B049-BB9C20F0AD41}" type="presParOf" srcId="{AC49548E-C0C3-4BC9-A770-2C57AE84006E}" destId="{71BE726C-F3DA-4B00-B873-07665BDACE45}" srcOrd="2" destOrd="0" presId="urn:microsoft.com/office/officeart/2018/2/layout/IconVerticalSolidList"/>
    <dgm:cxn modelId="{5F343A86-C404-4019-8712-A1E7734DA226}" type="presParOf" srcId="{AC49548E-C0C3-4BC9-A770-2C57AE84006E}" destId="{45A40495-19B3-44B8-BB20-6A36038F1AF7}" srcOrd="3" destOrd="0" presId="urn:microsoft.com/office/officeart/2018/2/layout/IconVerticalSolidList"/>
    <dgm:cxn modelId="{9348DC7A-2A9C-416B-BC3C-CCA6CCF6E956}" type="presParOf" srcId="{7398D67C-E957-45D4-924C-39921E67D588}" destId="{32D2C850-55A1-42BF-9FCE-E6DFC0E36BDC}" srcOrd="1" destOrd="0" presId="urn:microsoft.com/office/officeart/2018/2/layout/IconVerticalSolidList"/>
    <dgm:cxn modelId="{CE4A9AD9-E020-4298-94A4-D66E9210FDCE}" type="presParOf" srcId="{7398D67C-E957-45D4-924C-39921E67D588}" destId="{54439CFE-E728-4139-A101-DEA39FC38863}" srcOrd="2" destOrd="0" presId="urn:microsoft.com/office/officeart/2018/2/layout/IconVerticalSolidList"/>
    <dgm:cxn modelId="{D8F70F5E-682C-49D8-8343-5FB2B0CEFC4B}" type="presParOf" srcId="{54439CFE-E728-4139-A101-DEA39FC38863}" destId="{7615ED79-64AB-4E43-8B95-EDBDF7884213}" srcOrd="0" destOrd="0" presId="urn:microsoft.com/office/officeart/2018/2/layout/IconVerticalSolidList"/>
    <dgm:cxn modelId="{DFE90A1D-35B8-4154-9BF7-196A4818A4D8}" type="presParOf" srcId="{54439CFE-E728-4139-A101-DEA39FC38863}" destId="{F39E8B0B-1444-42D1-BC5C-1A39ED318787}" srcOrd="1" destOrd="0" presId="urn:microsoft.com/office/officeart/2018/2/layout/IconVerticalSolidList"/>
    <dgm:cxn modelId="{A0F07AFD-4523-473D-AD30-A0B5F68446EC}" type="presParOf" srcId="{54439CFE-E728-4139-A101-DEA39FC38863}" destId="{308738A5-68EF-4D5E-9C10-61AB4D525954}" srcOrd="2" destOrd="0" presId="urn:microsoft.com/office/officeart/2018/2/layout/IconVerticalSolidList"/>
    <dgm:cxn modelId="{6E1C632F-A4C7-4A25-8524-89B1CD867E11}" type="presParOf" srcId="{54439CFE-E728-4139-A101-DEA39FC38863}" destId="{876242CB-F3B4-4443-A58C-A76B24C8AAE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F7FE6-C0EC-4C78-A1E9-E85A04F126DF}">
      <dsp:nvSpPr>
        <dsp:cNvPr id="0" name=""/>
        <dsp:cNvSpPr/>
      </dsp:nvSpPr>
      <dsp:spPr>
        <a:xfrm>
          <a:off x="0" y="690943"/>
          <a:ext cx="11457432" cy="1275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8D6E81-11FE-4836-92A6-AB7B05C13F0E}">
      <dsp:nvSpPr>
        <dsp:cNvPr id="0" name=""/>
        <dsp:cNvSpPr/>
      </dsp:nvSpPr>
      <dsp:spPr>
        <a:xfrm>
          <a:off x="385865" y="977950"/>
          <a:ext cx="701573" cy="701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5A40495-19B3-44B8-BB20-6A36038F1AF7}">
      <dsp:nvSpPr>
        <dsp:cNvPr id="0" name=""/>
        <dsp:cNvSpPr/>
      </dsp:nvSpPr>
      <dsp:spPr>
        <a:xfrm>
          <a:off x="1473304" y="690943"/>
          <a:ext cx="9984127"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800100">
            <a:lnSpc>
              <a:spcPct val="90000"/>
            </a:lnSpc>
            <a:spcBef>
              <a:spcPct val="0"/>
            </a:spcBef>
            <a:spcAft>
              <a:spcPct val="35000"/>
            </a:spcAft>
            <a:buNone/>
          </a:pPr>
          <a:r>
            <a:rPr lang="en-US" sz="1800" kern="1200" dirty="0"/>
            <a:t>To create an immutable object, the object’s state  must be initialized in the constructor and all fields must be marked as final.</a:t>
          </a:r>
        </a:p>
      </dsp:txBody>
      <dsp:txXfrm>
        <a:off x="1473304" y="690943"/>
        <a:ext cx="9984127" cy="1275588"/>
      </dsp:txXfrm>
    </dsp:sp>
    <dsp:sp modelId="{7615ED79-64AB-4E43-8B95-EDBDF7884213}">
      <dsp:nvSpPr>
        <dsp:cNvPr id="0" name=""/>
        <dsp:cNvSpPr/>
      </dsp:nvSpPr>
      <dsp:spPr>
        <a:xfrm>
          <a:off x="0" y="2285428"/>
          <a:ext cx="11457432" cy="1275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9E8B0B-1444-42D1-BC5C-1A39ED318787}">
      <dsp:nvSpPr>
        <dsp:cNvPr id="0" name=""/>
        <dsp:cNvSpPr/>
      </dsp:nvSpPr>
      <dsp:spPr>
        <a:xfrm>
          <a:off x="385865" y="2572435"/>
          <a:ext cx="701573" cy="701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76242CB-F3B4-4443-A58C-A76B24C8AAEE}">
      <dsp:nvSpPr>
        <dsp:cNvPr id="0" name=""/>
        <dsp:cNvSpPr/>
      </dsp:nvSpPr>
      <dsp:spPr>
        <a:xfrm>
          <a:off x="1473304" y="2285428"/>
          <a:ext cx="9984127"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800100">
            <a:lnSpc>
              <a:spcPct val="90000"/>
            </a:lnSpc>
            <a:spcBef>
              <a:spcPct val="0"/>
            </a:spcBef>
            <a:spcAft>
              <a:spcPct val="35000"/>
            </a:spcAft>
            <a:buNone/>
          </a:pPr>
          <a:r>
            <a:rPr lang="en-US" sz="1800" kern="1200" dirty="0"/>
            <a:t>Any methods that change the state of objects should return a new object instead of modifying the existing one.</a:t>
          </a:r>
        </a:p>
      </dsp:txBody>
      <dsp:txXfrm>
        <a:off x="1473304" y="2285428"/>
        <a:ext cx="9984127" cy="12755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3/3/2023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a:t>
            </a:fld>
            <a:endParaRPr lang="en-US"/>
          </a:p>
        </p:txBody>
      </p:sp>
    </p:spTree>
    <p:extLst>
      <p:ext uri="{BB962C8B-B14F-4D97-AF65-F5344CB8AC3E}">
        <p14:creationId xmlns:p14="http://schemas.microsoft.com/office/powerpoint/2010/main" val="1202195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3</a:t>
            </a:fld>
            <a:endParaRPr lang="en-US"/>
          </a:p>
        </p:txBody>
      </p:sp>
    </p:spTree>
    <p:extLst>
      <p:ext uri="{BB962C8B-B14F-4D97-AF65-F5344CB8AC3E}">
        <p14:creationId xmlns:p14="http://schemas.microsoft.com/office/powerpoint/2010/main" val="539647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6</a:t>
            </a:fld>
            <a:endParaRPr lang="en-US"/>
          </a:p>
        </p:txBody>
      </p:sp>
    </p:spTree>
    <p:extLst>
      <p:ext uri="{BB962C8B-B14F-4D97-AF65-F5344CB8AC3E}">
        <p14:creationId xmlns:p14="http://schemas.microsoft.com/office/powerpoint/2010/main" val="2017503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7</a:t>
            </a:fld>
            <a:endParaRPr lang="en-US"/>
          </a:p>
        </p:txBody>
      </p:sp>
    </p:spTree>
    <p:extLst>
      <p:ext uri="{BB962C8B-B14F-4D97-AF65-F5344CB8AC3E}">
        <p14:creationId xmlns:p14="http://schemas.microsoft.com/office/powerpoint/2010/main" val="4065905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9</a:t>
            </a:fld>
            <a:endParaRPr lang="en-US"/>
          </a:p>
        </p:txBody>
      </p:sp>
    </p:spTree>
    <p:extLst>
      <p:ext uri="{BB962C8B-B14F-4D97-AF65-F5344CB8AC3E}">
        <p14:creationId xmlns:p14="http://schemas.microsoft.com/office/powerpoint/2010/main" val="3707131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10</a:t>
            </a:fld>
            <a:endParaRPr lang="en-US"/>
          </a:p>
        </p:txBody>
      </p:sp>
    </p:spTree>
    <p:extLst>
      <p:ext uri="{BB962C8B-B14F-4D97-AF65-F5344CB8AC3E}">
        <p14:creationId xmlns:p14="http://schemas.microsoft.com/office/powerpoint/2010/main" val="3185283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11</a:t>
            </a:fld>
            <a:endParaRPr lang="en-US"/>
          </a:p>
        </p:txBody>
      </p:sp>
    </p:spTree>
    <p:extLst>
      <p:ext uri="{BB962C8B-B14F-4D97-AF65-F5344CB8AC3E}">
        <p14:creationId xmlns:p14="http://schemas.microsoft.com/office/powerpoint/2010/main" val="288985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8D9179-282A-0246-BB16-54CA367C3B73}"/>
              </a:ext>
            </a:extLst>
          </p:cNvPr>
          <p:cNvSpPr>
            <a:spLocks noGrp="1"/>
          </p:cNvSpPr>
          <p:nvPr>
            <p:ph type="ctrTitle"/>
          </p:nvPr>
        </p:nvSpPr>
        <p:spPr>
          <a:xfrm>
            <a:off x="1702053" y="1585468"/>
            <a:ext cx="8686800" cy="2105012"/>
          </a:xfrm>
        </p:spPr>
        <p:txBody>
          <a:bodyPr anchor="b">
            <a:normAutofit/>
          </a:bodyPr>
          <a:lstStyle/>
          <a:p>
            <a:r>
              <a:rPr lang="en-US" dirty="0"/>
              <a:t>IMMUTABLE OBJECTS</a:t>
            </a:r>
          </a:p>
        </p:txBody>
      </p:sp>
      <p:sp>
        <p:nvSpPr>
          <p:cNvPr id="14" name="Subtitle 2">
            <a:extLst>
              <a:ext uri="{FF2B5EF4-FFF2-40B4-BE49-F238E27FC236}">
                <a16:creationId xmlns:a16="http://schemas.microsoft.com/office/drawing/2014/main" id="{6A156048-3D72-455E-9B43-17958374D8D0}"/>
              </a:ext>
            </a:extLst>
          </p:cNvPr>
          <p:cNvSpPr>
            <a:spLocks noGrp="1"/>
          </p:cNvSpPr>
          <p:nvPr>
            <p:ph type="subTitle" idx="1"/>
          </p:nvPr>
        </p:nvSpPr>
        <p:spPr>
          <a:xfrm>
            <a:off x="1702053" y="3931920"/>
            <a:ext cx="8686800" cy="914400"/>
          </a:xfrm>
        </p:spPr>
        <p:txBody>
          <a:bodyPr/>
          <a:lstStyle/>
          <a:p>
            <a:endParaRPr lang="en-US"/>
          </a:p>
        </p:txBody>
      </p:sp>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0"/>
          </p:nvPr>
        </p:nvSpPr>
        <p:spPr>
          <a:xfrm>
            <a:off x="1702052" y="5577840"/>
            <a:ext cx="8686800" cy="914400"/>
          </a:xfrm>
        </p:spPr>
        <p:txBody>
          <a:bodyPr anchor="b">
            <a:normAutofit/>
          </a:bodyPr>
          <a:lstStyle/>
          <a:p>
            <a:pPr>
              <a:spcAft>
                <a:spcPts val="600"/>
              </a:spcAft>
            </a:pPr>
            <a:r>
              <a:rPr lang="en-US" dirty="0"/>
              <a:t>01</a:t>
            </a:r>
            <a:endParaRPr lang="en-US"/>
          </a:p>
        </p:txBody>
      </p:sp>
    </p:spTree>
    <p:extLst>
      <p:ext uri="{BB962C8B-B14F-4D97-AF65-F5344CB8AC3E}">
        <p14:creationId xmlns:p14="http://schemas.microsoft.com/office/powerpoint/2010/main" val="200860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a:xfrm>
            <a:off x="365760" y="365760"/>
            <a:ext cx="8203565" cy="914400"/>
          </a:xfrm>
        </p:spPr>
        <p:txBody>
          <a:bodyPr anchor="t">
            <a:normAutofit/>
          </a:bodyPr>
          <a:lstStyle/>
          <a:p>
            <a:r>
              <a:rPr lang="en-US" dirty="0"/>
              <a:t>IMMUTABLE CLASS EXAMPLE</a:t>
            </a:r>
          </a:p>
        </p:txBody>
      </p:sp>
      <p:sp>
        <p:nvSpPr>
          <p:cNvPr id="3" name="Content Placeholder 2">
            <a:extLst>
              <a:ext uri="{FF2B5EF4-FFF2-40B4-BE49-F238E27FC236}">
                <a16:creationId xmlns:a16="http://schemas.microsoft.com/office/drawing/2014/main" id="{C83C46C8-99C6-4546-93C6-E6DDCE791269}"/>
              </a:ext>
            </a:extLst>
          </p:cNvPr>
          <p:cNvSpPr>
            <a:spLocks noGrp="1"/>
          </p:cNvSpPr>
          <p:nvPr>
            <p:ph type="body" sz="quarter" idx="11"/>
          </p:nvPr>
        </p:nvSpPr>
        <p:spPr>
          <a:xfrm>
            <a:off x="5003546" y="1588169"/>
            <a:ext cx="6623772" cy="4251960"/>
          </a:xfrm>
        </p:spPr>
        <p:txBody>
          <a:bodyPr>
            <a:normAutofit/>
          </a:bodyPr>
          <a:lstStyle/>
          <a:p>
            <a:pPr marL="0" indent="0" rtl="0">
              <a:spcAft>
                <a:spcPts val="600"/>
              </a:spcAft>
              <a:buNone/>
            </a:pPr>
            <a:r>
              <a:rPr lang="en-IN" b="0" dirty="0">
                <a:effectLst/>
              </a:rPr>
              <a:t>Person </a:t>
            </a:r>
            <a:r>
              <a:rPr lang="en-IN" b="0" dirty="0" err="1">
                <a:effectLst/>
              </a:rPr>
              <a:t>person</a:t>
            </a:r>
            <a:r>
              <a:rPr lang="en-IN" b="0" dirty="0">
                <a:effectLst/>
              </a:rPr>
              <a:t> = new Person("Alice", 30);</a:t>
            </a:r>
            <a:br>
              <a:rPr lang="en-IN" b="0" dirty="0">
                <a:effectLst/>
              </a:rPr>
            </a:br>
            <a:endParaRPr lang="en-IN" b="0" dirty="0">
              <a:effectLst/>
            </a:endParaRPr>
          </a:p>
          <a:p>
            <a:pPr marL="0" indent="0" rtl="0">
              <a:spcAft>
                <a:spcPts val="600"/>
              </a:spcAft>
              <a:buNone/>
            </a:pPr>
            <a:r>
              <a:rPr lang="en-IN" b="0" dirty="0" err="1">
                <a:effectLst/>
              </a:rPr>
              <a:t>System.out.println</a:t>
            </a:r>
            <a:r>
              <a:rPr lang="en-IN" b="0" dirty="0">
                <a:effectLst/>
              </a:rPr>
              <a:t>(</a:t>
            </a:r>
            <a:r>
              <a:rPr lang="en-IN" b="0" dirty="0" err="1">
                <a:effectLst/>
              </a:rPr>
              <a:t>person.getName</a:t>
            </a:r>
            <a:r>
              <a:rPr lang="en-IN" b="0" dirty="0">
                <a:effectLst/>
              </a:rPr>
              <a:t>());        //Output: Alice</a:t>
            </a:r>
            <a:br>
              <a:rPr lang="en-IN" b="0" dirty="0">
                <a:effectLst/>
              </a:rPr>
            </a:br>
            <a:r>
              <a:rPr lang="en-IN" b="0" dirty="0" err="1">
                <a:effectLst/>
              </a:rPr>
              <a:t>System.out.println</a:t>
            </a:r>
            <a:r>
              <a:rPr lang="en-IN" b="0" dirty="0">
                <a:effectLst/>
              </a:rPr>
              <a:t>(</a:t>
            </a:r>
            <a:r>
              <a:rPr lang="en-IN" b="0" dirty="0" err="1">
                <a:effectLst/>
              </a:rPr>
              <a:t>person.getAge</a:t>
            </a:r>
            <a:r>
              <a:rPr lang="en-IN" b="0" dirty="0">
                <a:effectLst/>
              </a:rPr>
              <a:t>());           // Output: 30 </a:t>
            </a:r>
            <a:br>
              <a:rPr lang="en-IN" dirty="0"/>
            </a:br>
            <a:endParaRPr lang="en-IN" dirty="0"/>
          </a:p>
          <a:p>
            <a:pPr marL="0" indent="0">
              <a:spcAft>
                <a:spcPts val="600"/>
              </a:spcAft>
              <a:buNone/>
            </a:pPr>
            <a:endParaRPr lang="en-IN" dirty="0"/>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2"/>
          </p:nvPr>
        </p:nvSpPr>
        <p:spPr>
          <a:xfrm>
            <a:off x="1190791" y="1568918"/>
            <a:ext cx="3959352" cy="4251960"/>
          </a:xfrm>
        </p:spPr>
        <p:txBody>
          <a:bodyPr>
            <a:normAutofit lnSpcReduction="10000"/>
          </a:bodyPr>
          <a:lstStyle/>
          <a:p>
            <a:pPr marL="0" indent="0">
              <a:spcAft>
                <a:spcPts val="600"/>
              </a:spcAft>
              <a:buNone/>
            </a:pPr>
            <a:r>
              <a:rPr lang="en-IN" b="0" dirty="0"/>
              <a:t>public final class Person {</a:t>
            </a:r>
          </a:p>
          <a:p>
            <a:pPr marL="0" indent="0">
              <a:spcAft>
                <a:spcPts val="600"/>
              </a:spcAft>
              <a:buNone/>
            </a:pPr>
            <a:br>
              <a:rPr lang="en-IN" b="0" dirty="0"/>
            </a:br>
            <a:r>
              <a:rPr lang="en-IN" b="0" dirty="0"/>
              <a:t>private final String name;</a:t>
            </a:r>
            <a:br>
              <a:rPr lang="en-IN" b="0" dirty="0"/>
            </a:br>
            <a:r>
              <a:rPr lang="en-IN" b="0" dirty="0"/>
              <a:t>private final int age;</a:t>
            </a:r>
            <a:br>
              <a:rPr lang="en-IN" b="0" dirty="0"/>
            </a:br>
            <a:br>
              <a:rPr lang="en-IN" b="0" dirty="0"/>
            </a:br>
            <a:r>
              <a:rPr lang="en-IN" b="0" dirty="0"/>
              <a:t>public Person(String name, int age) {</a:t>
            </a:r>
            <a:br>
              <a:rPr lang="en-IN" b="0" dirty="0"/>
            </a:br>
            <a:r>
              <a:rPr lang="en-IN" b="0" dirty="0"/>
              <a:t>this.name = name;</a:t>
            </a:r>
            <a:br>
              <a:rPr lang="en-IN" b="0" dirty="0"/>
            </a:br>
            <a:r>
              <a:rPr lang="en-IN" b="0" dirty="0" err="1"/>
              <a:t>this.age</a:t>
            </a:r>
            <a:r>
              <a:rPr lang="en-IN" b="0" dirty="0"/>
              <a:t> = age;</a:t>
            </a:r>
            <a:br>
              <a:rPr lang="en-IN" b="0" dirty="0"/>
            </a:br>
            <a:r>
              <a:rPr lang="en-IN" b="0" dirty="0"/>
              <a:t>}</a:t>
            </a:r>
            <a:br>
              <a:rPr lang="en-IN" b="0" dirty="0"/>
            </a:br>
            <a:br>
              <a:rPr lang="en-IN" b="0" dirty="0"/>
            </a:br>
            <a:r>
              <a:rPr lang="en-IN" b="0" dirty="0"/>
              <a:t>public String </a:t>
            </a:r>
            <a:r>
              <a:rPr lang="en-IN" b="0" dirty="0" err="1"/>
              <a:t>getName</a:t>
            </a:r>
            <a:r>
              <a:rPr lang="en-IN" b="0" dirty="0"/>
              <a:t>() {</a:t>
            </a:r>
            <a:br>
              <a:rPr lang="en-IN" b="0" dirty="0"/>
            </a:br>
            <a:r>
              <a:rPr lang="en-IN" b="0" dirty="0"/>
              <a:t>return name;</a:t>
            </a:r>
            <a:br>
              <a:rPr lang="en-IN" b="0" dirty="0"/>
            </a:br>
            <a:r>
              <a:rPr lang="en-IN" b="0" dirty="0"/>
              <a:t>}</a:t>
            </a:r>
            <a:br>
              <a:rPr lang="en-IN" b="0" dirty="0"/>
            </a:br>
            <a:br>
              <a:rPr lang="en-IN" b="0" dirty="0"/>
            </a:br>
            <a:r>
              <a:rPr lang="en-IN" b="0" dirty="0"/>
              <a:t>public int </a:t>
            </a:r>
            <a:r>
              <a:rPr lang="en-IN" b="0" dirty="0" err="1"/>
              <a:t>getAge</a:t>
            </a:r>
            <a:r>
              <a:rPr lang="en-IN" b="0" dirty="0"/>
              <a:t>() {</a:t>
            </a:r>
            <a:br>
              <a:rPr lang="en-IN" b="0" dirty="0"/>
            </a:br>
            <a:r>
              <a:rPr lang="en-IN" b="0" dirty="0"/>
              <a:t>return age;</a:t>
            </a:r>
            <a:br>
              <a:rPr lang="en-IN" b="0" dirty="0"/>
            </a:br>
            <a:r>
              <a:rPr lang="en-IN" b="0" dirty="0"/>
              <a:t>}</a:t>
            </a:r>
            <a:br>
              <a:rPr lang="en-IN" b="0" dirty="0"/>
            </a:br>
            <a:r>
              <a:rPr lang="en-IN" b="0" dirty="0"/>
              <a:t>}</a:t>
            </a:r>
            <a:endParaRPr lang="en-US" b="0" dirty="0"/>
          </a:p>
        </p:txBody>
      </p:sp>
    </p:spTree>
    <p:extLst>
      <p:ext uri="{BB962C8B-B14F-4D97-AF65-F5344CB8AC3E}">
        <p14:creationId xmlns:p14="http://schemas.microsoft.com/office/powerpoint/2010/main" val="273711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dirty="0"/>
              <a:t>CONCLUSION</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a:xfrm>
            <a:off x="1086612" y="2467610"/>
            <a:ext cx="10018776" cy="3111501"/>
          </a:xfrm>
        </p:spPr>
        <p:txBody>
          <a:bodyPr/>
          <a:lstStyle/>
          <a:p>
            <a:r>
              <a:rPr lang="en-US" dirty="0"/>
              <a:t>Immutable objects are useful in programming because they simplify code, provide thread safety and allow objects to be used in hash tables.</a:t>
            </a:r>
          </a:p>
          <a:p>
            <a:r>
              <a:rPr lang="en-US" dirty="0"/>
              <a:t>By making fields as final and creating methods that return new objects instead of modifying existing ones, developers can create their own immutable objects.</a:t>
            </a:r>
          </a:p>
          <a:p>
            <a:endParaRPr lang="en-US" dirty="0"/>
          </a:p>
        </p:txBody>
      </p:sp>
    </p:spTree>
    <p:extLst>
      <p:ext uri="{BB962C8B-B14F-4D97-AF65-F5344CB8AC3E}">
        <p14:creationId xmlns:p14="http://schemas.microsoft.com/office/powerpoint/2010/main" val="388339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AB5C960-4723-43ED-A5EC-026091AEAAF9}"/>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dirty="0"/>
              <a:t>IMMUTABLE OBJECTS</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a:xfrm>
            <a:off x="1048512" y="2190748"/>
            <a:ext cx="10018776" cy="3111501"/>
          </a:xfrm>
        </p:spPr>
        <p:txBody>
          <a:bodyPr/>
          <a:lstStyle/>
          <a:p>
            <a:r>
              <a:rPr lang="en-US" b="0" i="0" dirty="0">
                <a:solidFill>
                  <a:srgbClr val="202122"/>
                </a:solidFill>
                <a:effectLst/>
                <a:latin typeface="Arial" panose="020B0604020202020204" pitchFamily="34" charset="0"/>
              </a:rPr>
              <a:t>In object-oriented programming and functional programming, an </a:t>
            </a:r>
            <a:r>
              <a:rPr lang="en-US" b="1" i="0" dirty="0">
                <a:solidFill>
                  <a:srgbClr val="202122"/>
                </a:solidFill>
                <a:effectLst/>
                <a:latin typeface="Arial" panose="020B0604020202020204" pitchFamily="34" charset="0"/>
              </a:rPr>
              <a:t>immutable object</a:t>
            </a:r>
            <a:r>
              <a:rPr lang="en-US" b="0" i="0" dirty="0">
                <a:solidFill>
                  <a:srgbClr val="202122"/>
                </a:solidFill>
                <a:effectLst/>
                <a:latin typeface="Arial" panose="020B0604020202020204" pitchFamily="34" charset="0"/>
              </a:rPr>
              <a:t> (unchangeable</a:t>
            </a:r>
            <a:r>
              <a:rPr lang="en-US" b="0" i="0" baseline="30000" dirty="0">
                <a:solidFill>
                  <a:srgbClr val="3366CC"/>
                </a:solidFill>
                <a:effectLst/>
                <a:latin typeface="Arial" panose="020B0604020202020204" pitchFamily="34" charset="0"/>
              </a:rPr>
              <a:t> </a:t>
            </a:r>
            <a:r>
              <a:rPr lang="en-US" b="0" i="0" dirty="0">
                <a:solidFill>
                  <a:srgbClr val="202122"/>
                </a:solidFill>
                <a:effectLst/>
                <a:latin typeface="Arial" panose="020B0604020202020204" pitchFamily="34" charset="0"/>
              </a:rPr>
              <a:t>object) is an object whose state cannot be modified after it is created.</a:t>
            </a:r>
          </a:p>
          <a:p>
            <a:r>
              <a:rPr lang="en-US" b="0" i="0" dirty="0">
                <a:solidFill>
                  <a:srgbClr val="202122"/>
                </a:solidFill>
                <a:effectLst/>
                <a:latin typeface="Arial" panose="020B0604020202020204" pitchFamily="34" charset="0"/>
              </a:rPr>
              <a:t> This contrasts with a mutable object(changeable object), which can be modified after it is created. </a:t>
            </a:r>
          </a:p>
          <a:p>
            <a:endParaRPr lang="en-US" dirty="0"/>
          </a:p>
        </p:txBody>
      </p:sp>
    </p:spTree>
    <p:extLst>
      <p:ext uri="{BB962C8B-B14F-4D97-AF65-F5344CB8AC3E}">
        <p14:creationId xmlns:p14="http://schemas.microsoft.com/office/powerpoint/2010/main" val="337487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dirty="0"/>
              <a:t>EXAMPLES OF IMMUTABLE OBJECTS</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a:xfrm>
            <a:off x="1086612" y="2467610"/>
            <a:ext cx="10018776" cy="3111501"/>
          </a:xfrm>
        </p:spPr>
        <p:txBody>
          <a:bodyPr/>
          <a:lstStyle/>
          <a:p>
            <a:pPr lvl="0"/>
            <a:r>
              <a:rPr lang="en-US" dirty="0"/>
              <a:t>String : Once a string object is created, it’s value cannot be changed.</a:t>
            </a:r>
          </a:p>
          <a:p>
            <a:r>
              <a:rPr lang="en-US" dirty="0"/>
              <a:t>Tuple : A tuple is a collection of objects that cannot be modified after creation.</a:t>
            </a:r>
          </a:p>
          <a:p>
            <a:r>
              <a:rPr lang="en-US" dirty="0">
                <a:solidFill>
                  <a:srgbClr val="333333"/>
                </a:solidFill>
              </a:rPr>
              <a:t>P</a:t>
            </a:r>
            <a:r>
              <a:rPr lang="en-US" i="0" dirty="0">
                <a:solidFill>
                  <a:srgbClr val="333333"/>
                </a:solidFill>
                <a:effectLst/>
              </a:rPr>
              <a:t>rimitive objects </a:t>
            </a:r>
            <a:r>
              <a:rPr lang="en-US" b="0" i="0" dirty="0">
                <a:solidFill>
                  <a:srgbClr val="333333"/>
                </a:solidFill>
                <a:effectLst/>
              </a:rPr>
              <a:t>such as int, long, float</a:t>
            </a:r>
            <a:r>
              <a:rPr lang="en-US" dirty="0">
                <a:solidFill>
                  <a:srgbClr val="333333"/>
                </a:solidFill>
              </a:rPr>
              <a:t>, </a:t>
            </a:r>
            <a:r>
              <a:rPr lang="en-US" b="0" i="0" dirty="0">
                <a:solidFill>
                  <a:srgbClr val="333333"/>
                </a:solidFill>
                <a:effectLst/>
              </a:rPr>
              <a:t>double </a:t>
            </a:r>
            <a:r>
              <a:rPr lang="en-US" i="0" dirty="0">
                <a:solidFill>
                  <a:srgbClr val="333333"/>
                </a:solidFill>
                <a:effectLst/>
                <a:latin typeface="inter-bold"/>
              </a:rPr>
              <a:t>all</a:t>
            </a:r>
            <a:r>
              <a:rPr lang="en-US" b="1" i="0" dirty="0">
                <a:solidFill>
                  <a:srgbClr val="333333"/>
                </a:solidFill>
                <a:effectLst/>
                <a:latin typeface="inter-bold"/>
              </a:rPr>
              <a:t> </a:t>
            </a:r>
            <a:r>
              <a:rPr lang="en-US" dirty="0">
                <a:latin typeface="inter-bold"/>
              </a:rPr>
              <a:t>legacy classes</a:t>
            </a:r>
            <a:r>
              <a:rPr lang="en-US" b="1" i="0" dirty="0">
                <a:solidFill>
                  <a:srgbClr val="333333"/>
                </a:solidFill>
                <a:effectLst/>
                <a:latin typeface="inter-bold"/>
              </a:rPr>
              <a:t>, </a:t>
            </a:r>
            <a:r>
              <a:rPr lang="en-US" i="0" dirty="0">
                <a:solidFill>
                  <a:srgbClr val="333333"/>
                </a:solidFill>
                <a:effectLst/>
                <a:latin typeface="inter-bold"/>
              </a:rPr>
              <a:t>wrapper class,</a:t>
            </a:r>
            <a:r>
              <a:rPr lang="en-US" i="0" strike="noStrike" dirty="0">
                <a:effectLst/>
                <a:latin typeface="inter-bold"/>
              </a:rPr>
              <a:t> </a:t>
            </a:r>
            <a:r>
              <a:rPr lang="en-US" dirty="0">
                <a:latin typeface="inter-bold"/>
              </a:rPr>
              <a:t>String class</a:t>
            </a:r>
            <a:r>
              <a:rPr lang="en-US" dirty="0">
                <a:solidFill>
                  <a:srgbClr val="333333"/>
                </a:solidFill>
                <a:latin typeface="inter-regular"/>
              </a:rPr>
              <a:t> </a:t>
            </a:r>
            <a:r>
              <a:rPr lang="en-US" b="0" i="0" dirty="0">
                <a:solidFill>
                  <a:srgbClr val="333333"/>
                </a:solidFill>
                <a:effectLst/>
                <a:latin typeface="inter-regular"/>
              </a:rPr>
              <a:t>etc.</a:t>
            </a:r>
            <a:endParaRPr lang="en-US" dirty="0"/>
          </a:p>
          <a:p>
            <a:endParaRPr lang="en-US" dirty="0">
              <a:solidFill>
                <a:srgbClr val="202122"/>
              </a:solidFill>
              <a:latin typeface="Arial" panose="020B0604020202020204" pitchFamily="34" charset="0"/>
            </a:endParaRPr>
          </a:p>
        </p:txBody>
      </p:sp>
    </p:spTree>
    <p:extLst>
      <p:ext uri="{BB962C8B-B14F-4D97-AF65-F5344CB8AC3E}">
        <p14:creationId xmlns:p14="http://schemas.microsoft.com/office/powerpoint/2010/main" val="136214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E7E8-CAF6-8B4E-B908-C2E4B0439884}"/>
              </a:ext>
            </a:extLst>
          </p:cNvPr>
          <p:cNvSpPr>
            <a:spLocks noGrp="1"/>
          </p:cNvSpPr>
          <p:nvPr>
            <p:ph type="title"/>
          </p:nvPr>
        </p:nvSpPr>
        <p:spPr>
          <a:xfrm>
            <a:off x="365760" y="365760"/>
            <a:ext cx="5425440" cy="1371600"/>
          </a:xfrm>
        </p:spPr>
        <p:txBody>
          <a:bodyPr anchor="t">
            <a:normAutofit/>
          </a:bodyPr>
          <a:lstStyle/>
          <a:p>
            <a:r>
              <a:rPr lang="en-US" b="0" dirty="0"/>
              <a:t>String</a:t>
            </a:r>
          </a:p>
        </p:txBody>
      </p:sp>
      <p:sp>
        <p:nvSpPr>
          <p:cNvPr id="7" name="Content Placeholder 3">
            <a:extLst>
              <a:ext uri="{FF2B5EF4-FFF2-40B4-BE49-F238E27FC236}">
                <a16:creationId xmlns:a16="http://schemas.microsoft.com/office/drawing/2014/main" id="{D1A701E2-F069-A147-B2E6-1BC02C5CB36F}"/>
              </a:ext>
            </a:extLst>
          </p:cNvPr>
          <p:cNvSpPr>
            <a:spLocks noGrp="1"/>
          </p:cNvSpPr>
          <p:nvPr>
            <p:ph sz="half" idx="1"/>
          </p:nvPr>
        </p:nvSpPr>
        <p:spPr>
          <a:xfrm>
            <a:off x="365760" y="1113316"/>
            <a:ext cx="5425440" cy="5058884"/>
          </a:xfrm>
        </p:spPr>
        <p:txBody>
          <a:bodyPr>
            <a:normAutofit/>
          </a:bodyPr>
          <a:lstStyle/>
          <a:p>
            <a:pPr marL="0" indent="0">
              <a:buNone/>
            </a:pPr>
            <a:r>
              <a:rPr lang="en-US" dirty="0"/>
              <a:t>String s = “Hello”;</a:t>
            </a:r>
          </a:p>
          <a:p>
            <a:pPr marL="0" indent="0">
              <a:buNone/>
            </a:pPr>
            <a:r>
              <a:rPr lang="en-US" dirty="0" err="1"/>
              <a:t>s.concat</a:t>
            </a:r>
            <a:r>
              <a:rPr lang="en-US" dirty="0"/>
              <a:t>(”world”);</a:t>
            </a:r>
          </a:p>
          <a:p>
            <a:pPr marL="0" indent="0">
              <a:buNone/>
            </a:pPr>
            <a:r>
              <a:rPr lang="en-US" dirty="0"/>
              <a:t>System.out.println(s);</a:t>
            </a:r>
          </a:p>
          <a:p>
            <a:pPr marL="0" indent="0">
              <a:buNone/>
            </a:pPr>
            <a:endParaRPr lang="en-US" dirty="0"/>
          </a:p>
          <a:p>
            <a:pPr marL="0" indent="0">
              <a:buNone/>
            </a:pPr>
            <a:r>
              <a:rPr lang="en-US" dirty="0"/>
              <a:t>	Output : Hello</a:t>
            </a:r>
          </a:p>
          <a:p>
            <a:pPr marL="0" indent="0">
              <a:buNone/>
            </a:pPr>
            <a:r>
              <a:rPr lang="en-US" dirty="0"/>
              <a:t>-----------------------------------------------------------------------</a:t>
            </a:r>
          </a:p>
          <a:p>
            <a:pPr marL="0" indent="0">
              <a:buNone/>
            </a:pPr>
            <a:r>
              <a:rPr lang="en-US" dirty="0"/>
              <a:t>String s = “Hello”;</a:t>
            </a:r>
          </a:p>
          <a:p>
            <a:pPr marL="0" indent="0">
              <a:buNone/>
            </a:pPr>
            <a:r>
              <a:rPr lang="en-US" dirty="0"/>
              <a:t>String s1=</a:t>
            </a:r>
            <a:r>
              <a:rPr lang="en-US" dirty="0" err="1"/>
              <a:t>s.concat</a:t>
            </a:r>
            <a:r>
              <a:rPr lang="en-US" dirty="0"/>
              <a:t>(”world”);</a:t>
            </a:r>
          </a:p>
          <a:p>
            <a:pPr marL="0" indent="0">
              <a:buNone/>
            </a:pPr>
            <a:r>
              <a:rPr lang="en-US" dirty="0"/>
              <a:t>System.out.println(s1);</a:t>
            </a:r>
          </a:p>
          <a:p>
            <a:pPr marL="0" indent="0">
              <a:buNone/>
            </a:pPr>
            <a:endParaRPr lang="en-US" dirty="0"/>
          </a:p>
          <a:p>
            <a:pPr marL="0" indent="0">
              <a:buNone/>
            </a:pPr>
            <a:r>
              <a:rPr lang="en-US" dirty="0"/>
              <a:t>	Output : Helloworld</a:t>
            </a:r>
          </a:p>
          <a:p>
            <a:pPr marL="0" indent="0">
              <a:buNone/>
            </a:pPr>
            <a:endParaRPr lang="en-US" dirty="0"/>
          </a:p>
        </p:txBody>
      </p:sp>
      <p:pic>
        <p:nvPicPr>
          <p:cNvPr id="9" name="Picture 8" descr="Diagram&#10;&#10;Description automatically generated">
            <a:extLst>
              <a:ext uri="{FF2B5EF4-FFF2-40B4-BE49-F238E27FC236}">
                <a16:creationId xmlns:a16="http://schemas.microsoft.com/office/drawing/2014/main" id="{AC77A35A-4BF2-4AB8-9BD4-C9B876F5E62D}"/>
              </a:ext>
            </a:extLst>
          </p:cNvPr>
          <p:cNvPicPr>
            <a:picLocks noChangeAspect="1"/>
          </p:cNvPicPr>
          <p:nvPr/>
        </p:nvPicPr>
        <p:blipFill>
          <a:blip r:embed="rId2"/>
          <a:stretch>
            <a:fillRect/>
          </a:stretch>
        </p:blipFill>
        <p:spPr>
          <a:xfrm>
            <a:off x="6400802" y="1113316"/>
            <a:ext cx="5422392" cy="4219890"/>
          </a:xfrm>
          <a:prstGeom prst="rect">
            <a:avLst/>
          </a:prstGeom>
          <a:noFill/>
        </p:spPr>
      </p:pic>
      <p:sp>
        <p:nvSpPr>
          <p:cNvPr id="11" name="Rectangle 10">
            <a:extLst>
              <a:ext uri="{FF2B5EF4-FFF2-40B4-BE49-F238E27FC236}">
                <a16:creationId xmlns:a16="http://schemas.microsoft.com/office/drawing/2014/main" id="{708D5CCE-0B68-4C41-87B3-055143770278}"/>
              </a:ext>
            </a:extLst>
          </p:cNvPr>
          <p:cNvSpPr/>
          <p:nvPr/>
        </p:nvSpPr>
        <p:spPr>
          <a:xfrm>
            <a:off x="9317254" y="2685448"/>
            <a:ext cx="1347537" cy="442763"/>
          </a:xfrm>
          <a:prstGeom prst="rect">
            <a:avLst/>
          </a:prstGeom>
          <a:solidFill>
            <a:schemeClr val="accent3">
              <a:lumMod val="50000"/>
            </a:schemeClr>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48" name="Rectangle 47">
            <a:extLst>
              <a:ext uri="{FF2B5EF4-FFF2-40B4-BE49-F238E27FC236}">
                <a16:creationId xmlns:a16="http://schemas.microsoft.com/office/drawing/2014/main" id="{197F7F0D-9A4E-463A-8B68-DE3D7F85471D}"/>
              </a:ext>
            </a:extLst>
          </p:cNvPr>
          <p:cNvSpPr/>
          <p:nvPr/>
        </p:nvSpPr>
        <p:spPr>
          <a:xfrm>
            <a:off x="9317253" y="3383280"/>
            <a:ext cx="1347537" cy="522171"/>
          </a:xfrm>
          <a:prstGeom prst="rect">
            <a:avLst/>
          </a:prstGeom>
          <a:solidFill>
            <a:schemeClr val="accent3">
              <a:lumMod val="50000"/>
            </a:schemeClr>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12" name="TextBox 11">
            <a:extLst>
              <a:ext uri="{FF2B5EF4-FFF2-40B4-BE49-F238E27FC236}">
                <a16:creationId xmlns:a16="http://schemas.microsoft.com/office/drawing/2014/main" id="{86B30C55-EF8F-44BB-8387-7A56D9FA677C}"/>
              </a:ext>
            </a:extLst>
          </p:cNvPr>
          <p:cNvSpPr txBox="1"/>
          <p:nvPr/>
        </p:nvSpPr>
        <p:spPr>
          <a:xfrm>
            <a:off x="9352631" y="2740795"/>
            <a:ext cx="1260908" cy="365760"/>
          </a:xfrm>
          <a:prstGeom prst="rect">
            <a:avLst/>
          </a:prstGeom>
          <a:noFill/>
        </p:spPr>
        <p:txBody>
          <a:bodyPr wrap="square" lIns="0" tIns="0" rIns="0" bIns="0" rtlCol="0">
            <a:noAutofit/>
          </a:bodyPr>
          <a:lstStyle/>
          <a:p>
            <a:pPr>
              <a:lnSpc>
                <a:spcPct val="100000"/>
              </a:lnSpc>
              <a:spcBef>
                <a:spcPts val="1200"/>
              </a:spcBef>
              <a:buSzPct val="100000"/>
            </a:pPr>
            <a:r>
              <a:rPr lang="en-US" sz="1800" dirty="0">
                <a:solidFill>
                  <a:schemeClr val="bg1"/>
                </a:solidFill>
              </a:rPr>
              <a:t>      Hello</a:t>
            </a:r>
            <a:endParaRPr lang="en-IN" sz="1800" dirty="0">
              <a:solidFill>
                <a:schemeClr val="bg1"/>
              </a:solidFill>
            </a:endParaRPr>
          </a:p>
        </p:txBody>
      </p:sp>
      <p:sp>
        <p:nvSpPr>
          <p:cNvPr id="49" name="Rectangle 48">
            <a:extLst>
              <a:ext uri="{FF2B5EF4-FFF2-40B4-BE49-F238E27FC236}">
                <a16:creationId xmlns:a16="http://schemas.microsoft.com/office/drawing/2014/main" id="{2A932F96-EE2D-481A-B6C9-03AB755098D9}"/>
              </a:ext>
            </a:extLst>
          </p:cNvPr>
          <p:cNvSpPr/>
          <p:nvPr/>
        </p:nvSpPr>
        <p:spPr>
          <a:xfrm>
            <a:off x="9309315" y="3429000"/>
            <a:ext cx="1347537" cy="442763"/>
          </a:xfrm>
          <a:prstGeom prst="rect">
            <a:avLst/>
          </a:prstGeom>
          <a:solidFill>
            <a:schemeClr val="accent3">
              <a:lumMod val="50000"/>
            </a:schemeClr>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r>
              <a:rPr lang="en-US" dirty="0"/>
              <a:t>Helloworld</a:t>
            </a:r>
            <a:endParaRPr lang="en-IN" sz="1800" dirty="0"/>
          </a:p>
        </p:txBody>
      </p:sp>
    </p:spTree>
    <p:extLst>
      <p:ext uri="{BB962C8B-B14F-4D97-AF65-F5344CB8AC3E}">
        <p14:creationId xmlns:p14="http://schemas.microsoft.com/office/powerpoint/2010/main" val="146526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8D9179-282A-0246-BB16-54CA367C3B73}"/>
              </a:ext>
            </a:extLst>
          </p:cNvPr>
          <p:cNvSpPr>
            <a:spLocks noGrp="1"/>
          </p:cNvSpPr>
          <p:nvPr>
            <p:ph type="ctrTitle"/>
          </p:nvPr>
        </p:nvSpPr>
        <p:spPr>
          <a:xfrm>
            <a:off x="1702053" y="1585468"/>
            <a:ext cx="8686800" cy="2105012"/>
          </a:xfrm>
        </p:spPr>
        <p:txBody>
          <a:bodyPr anchor="b">
            <a:normAutofit/>
          </a:bodyPr>
          <a:lstStyle/>
          <a:p>
            <a:r>
              <a:rPr lang="en-US" dirty="0"/>
              <a:t>WHY IMMUTABLE OBJECTS</a:t>
            </a:r>
          </a:p>
        </p:txBody>
      </p:sp>
      <p:sp>
        <p:nvSpPr>
          <p:cNvPr id="14" name="Subtitle 2">
            <a:extLst>
              <a:ext uri="{FF2B5EF4-FFF2-40B4-BE49-F238E27FC236}">
                <a16:creationId xmlns:a16="http://schemas.microsoft.com/office/drawing/2014/main" id="{CA38A3E0-B88B-2117-4997-9CB80F0986D7}"/>
              </a:ext>
            </a:extLst>
          </p:cNvPr>
          <p:cNvSpPr>
            <a:spLocks noGrp="1"/>
          </p:cNvSpPr>
          <p:nvPr>
            <p:ph type="subTitle" idx="1"/>
          </p:nvPr>
        </p:nvSpPr>
        <p:spPr>
          <a:xfrm>
            <a:off x="1702053" y="3931920"/>
            <a:ext cx="8686800" cy="914400"/>
          </a:xfrm>
        </p:spPr>
        <p:txBody>
          <a:bodyPr/>
          <a:lstStyle/>
          <a:p>
            <a:endParaRPr lang="en-US"/>
          </a:p>
        </p:txBody>
      </p:sp>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0"/>
          </p:nvPr>
        </p:nvSpPr>
        <p:spPr>
          <a:xfrm>
            <a:off x="1702052" y="5577840"/>
            <a:ext cx="8686800" cy="914400"/>
          </a:xfrm>
        </p:spPr>
        <p:txBody>
          <a:bodyPr anchor="b">
            <a:normAutofit/>
          </a:bodyPr>
          <a:lstStyle/>
          <a:p>
            <a:pPr>
              <a:spcAft>
                <a:spcPts val="600"/>
              </a:spcAft>
            </a:pPr>
            <a:r>
              <a:rPr lang="en-US" dirty="0"/>
              <a:t>02</a:t>
            </a:r>
            <a:endParaRPr lang="en-US"/>
          </a:p>
        </p:txBody>
      </p:sp>
    </p:spTree>
    <p:extLst>
      <p:ext uri="{BB962C8B-B14F-4D97-AF65-F5344CB8AC3E}">
        <p14:creationId xmlns:p14="http://schemas.microsoft.com/office/powerpoint/2010/main" val="224393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dirty="0"/>
              <a:t>BENEFITS OF IMMUTABLE OBJECTS</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a:xfrm>
            <a:off x="1086612" y="2467610"/>
            <a:ext cx="10018776" cy="3111501"/>
          </a:xfrm>
        </p:spPr>
        <p:txBody>
          <a:bodyPr/>
          <a:lstStyle/>
          <a:p>
            <a:r>
              <a:rPr lang="en-US" dirty="0">
                <a:solidFill>
                  <a:srgbClr val="202122"/>
                </a:solidFill>
                <a:latin typeface="Arial" panose="020B0604020202020204" pitchFamily="34" charset="0"/>
              </a:rPr>
              <a:t>Thread safety : Immutable objects can be safely shared between multiple threads without fear of race conditions or synchronization</a:t>
            </a:r>
            <a:r>
              <a:rPr lang="en-US" b="0" i="0" dirty="0">
                <a:solidFill>
                  <a:srgbClr val="202122"/>
                </a:solidFill>
                <a:effectLst/>
                <a:latin typeface="Arial" panose="020B0604020202020204" pitchFamily="34" charset="0"/>
              </a:rPr>
              <a:t> issues.</a:t>
            </a:r>
          </a:p>
          <a:p>
            <a:r>
              <a:rPr lang="en-US" dirty="0">
                <a:solidFill>
                  <a:srgbClr val="202122"/>
                </a:solidFill>
                <a:latin typeface="Arial" panose="020B0604020202020204" pitchFamily="34" charset="0"/>
              </a:rPr>
              <a:t>Hashability : Immutable objects can be used as keys in hash tables because their hash value remains constant throughout their lifetime.</a:t>
            </a:r>
          </a:p>
          <a:p>
            <a:r>
              <a:rPr lang="en-US" dirty="0">
                <a:solidFill>
                  <a:srgbClr val="202122"/>
                </a:solidFill>
                <a:latin typeface="Arial" panose="020B0604020202020204" pitchFamily="34" charset="0"/>
              </a:rPr>
              <a:t>Simplified code : Immutable objects eliminate the  need to write defensive or protective code to ensure that objects are not modified after creation.</a:t>
            </a:r>
          </a:p>
          <a:p>
            <a:r>
              <a:rPr lang="en-US" dirty="0">
                <a:solidFill>
                  <a:srgbClr val="202122"/>
                </a:solidFill>
                <a:latin typeface="Arial" panose="020B0604020202020204" pitchFamily="34" charset="0"/>
              </a:rPr>
              <a:t>Security : Immutable objects cannot be modified, so they are less vulnerable to security attacks that try to modify objects in unexpected ways.</a:t>
            </a:r>
          </a:p>
          <a:p>
            <a:endParaRPr lang="en-US" dirty="0">
              <a:solidFill>
                <a:srgbClr val="202122"/>
              </a:solidFill>
              <a:latin typeface="Arial" panose="020B0604020202020204" pitchFamily="34" charset="0"/>
            </a:endParaRPr>
          </a:p>
          <a:p>
            <a:endParaRPr lang="en-US" dirty="0">
              <a:solidFill>
                <a:srgbClr val="202122"/>
              </a:solidFill>
              <a:latin typeface="Arial" panose="020B0604020202020204" pitchFamily="34" charset="0"/>
            </a:endParaRPr>
          </a:p>
        </p:txBody>
      </p:sp>
    </p:spTree>
    <p:extLst>
      <p:ext uri="{BB962C8B-B14F-4D97-AF65-F5344CB8AC3E}">
        <p14:creationId xmlns:p14="http://schemas.microsoft.com/office/powerpoint/2010/main" val="75733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a:xfrm>
            <a:off x="365760" y="365760"/>
            <a:ext cx="11457432" cy="914400"/>
          </a:xfrm>
        </p:spPr>
        <p:txBody>
          <a:bodyPr anchor="t">
            <a:normAutofit/>
          </a:bodyPr>
          <a:lstStyle/>
          <a:p>
            <a:r>
              <a:rPr lang="en-US" dirty="0"/>
              <a:t>IMPLEMENTING IMMUTABLE OBJECTS</a:t>
            </a:r>
          </a:p>
        </p:txBody>
      </p:sp>
      <p:graphicFrame>
        <p:nvGraphicFramePr>
          <p:cNvPr id="7" name="Text Placeholder 2">
            <a:extLst>
              <a:ext uri="{FF2B5EF4-FFF2-40B4-BE49-F238E27FC236}">
                <a16:creationId xmlns:a16="http://schemas.microsoft.com/office/drawing/2014/main" id="{3B1B8A17-CF02-22EB-07BE-0B9A5FD38F45}"/>
              </a:ext>
            </a:extLst>
          </p:cNvPr>
          <p:cNvGraphicFramePr/>
          <p:nvPr>
            <p:extLst>
              <p:ext uri="{D42A27DB-BD31-4B8C-83A1-F6EECF244321}">
                <p14:modId xmlns:p14="http://schemas.microsoft.com/office/powerpoint/2010/main" val="2289834271"/>
              </p:ext>
            </p:extLst>
          </p:nvPr>
        </p:nvGraphicFramePr>
        <p:xfrm>
          <a:off x="365760" y="1447800"/>
          <a:ext cx="11457432"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542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D52F02-BEFD-294D-9E9A-5DE5ACEE79D7}"/>
              </a:ext>
            </a:extLst>
          </p:cNvPr>
          <p:cNvSpPr>
            <a:spLocks noGrp="1"/>
          </p:cNvSpPr>
          <p:nvPr>
            <p:ph type="ctrTitle"/>
          </p:nvPr>
        </p:nvSpPr>
        <p:spPr>
          <a:xfrm>
            <a:off x="1188720" y="891540"/>
            <a:ext cx="5166360" cy="1750060"/>
          </a:xfrm>
        </p:spPr>
        <p:txBody>
          <a:bodyPr vert="horz" lIns="274320" tIns="274320" rIns="274320" bIns="274320" rtlCol="0" anchor="t" anchorCtr="0">
            <a:normAutofit/>
          </a:bodyPr>
          <a:lstStyle/>
          <a:p>
            <a:r>
              <a:rPr lang="en-US" b="0" kern="1200" spc="0" baseline="0" dirty="0">
                <a:latin typeface="+mj-lt"/>
                <a:ea typeface="+mj-ea"/>
                <a:cs typeface="+mj-cs"/>
              </a:rPr>
              <a:t>THE FINAL KEYWORD</a:t>
            </a:r>
          </a:p>
          <a:p>
            <a:endParaRPr lang="en-US" b="0" kern="1200" spc="0" baseline="0" dirty="0">
              <a:latin typeface="+mj-lt"/>
              <a:ea typeface="+mj-ea"/>
              <a:cs typeface="+mj-cs"/>
            </a:endParaRPr>
          </a:p>
          <a:p>
            <a:endParaRPr lang="en-US" b="0" kern="1200" spc="0" baseline="0" dirty="0">
              <a:latin typeface="+mj-lt"/>
              <a:ea typeface="+mj-ea"/>
              <a:cs typeface="+mj-cs"/>
            </a:endParaRPr>
          </a:p>
        </p:txBody>
      </p:sp>
      <p:sp>
        <p:nvSpPr>
          <p:cNvPr id="5" name="TextBox 4">
            <a:extLst>
              <a:ext uri="{FF2B5EF4-FFF2-40B4-BE49-F238E27FC236}">
                <a16:creationId xmlns:a16="http://schemas.microsoft.com/office/drawing/2014/main" id="{D56E14B0-03C1-45E7-B001-1469FF2D8517}"/>
              </a:ext>
            </a:extLst>
          </p:cNvPr>
          <p:cNvSpPr txBox="1"/>
          <p:nvPr/>
        </p:nvSpPr>
        <p:spPr>
          <a:xfrm>
            <a:off x="1188720" y="3429000"/>
            <a:ext cx="5166360" cy="2034540"/>
          </a:xfrm>
          <a:prstGeom prst="rect">
            <a:avLst/>
          </a:prstGeom>
        </p:spPr>
        <p:txBody>
          <a:bodyPr vert="horz" lIns="0" tIns="0" rIns="0" bIns="0" spcCol="301752" rtlCol="0" anchor="b" anchorCtr="0">
            <a:noAutofit/>
          </a:bodyPr>
          <a:lstStyle/>
          <a:p>
            <a:pPr marL="285750" indent="-285750">
              <a:lnSpc>
                <a:spcPct val="90000"/>
              </a:lnSpc>
              <a:spcAft>
                <a:spcPts val="600"/>
              </a:spcAft>
              <a:buFont typeface="Arial" panose="020B0604020202020204" pitchFamily="34" charset="0"/>
              <a:buChar char="•"/>
            </a:pPr>
            <a:r>
              <a:rPr lang="en-US" i="0" kern="1200" dirty="0">
                <a:effectLst/>
                <a:latin typeface="+mn-lt"/>
                <a:ea typeface="+mn-ea"/>
                <a:cs typeface="+mn-cs"/>
              </a:rPr>
              <a:t>variables are mutable by default, meaning we can change the value they hold.</a:t>
            </a:r>
          </a:p>
          <a:p>
            <a:pPr marL="285750" indent="-285750">
              <a:lnSpc>
                <a:spcPct val="90000"/>
              </a:lnSpc>
              <a:spcAft>
                <a:spcPts val="600"/>
              </a:spcAft>
              <a:buFont typeface="Arial" panose="020B0604020202020204" pitchFamily="34" charset="0"/>
              <a:buChar char="•"/>
            </a:pPr>
            <a:r>
              <a:rPr lang="en-US" i="0" kern="1200" dirty="0">
                <a:effectLst/>
                <a:latin typeface="+mn-lt"/>
                <a:ea typeface="+mn-ea"/>
                <a:cs typeface="+mn-cs"/>
              </a:rPr>
              <a:t>By using the </a:t>
            </a:r>
            <a:r>
              <a:rPr lang="en-US" i="1" kern="1200" dirty="0">
                <a:effectLst/>
                <a:latin typeface="+mn-lt"/>
                <a:ea typeface="+mn-ea"/>
                <a:cs typeface="+mn-cs"/>
              </a:rPr>
              <a:t>final</a:t>
            </a:r>
            <a:r>
              <a:rPr lang="en-US" i="0" kern="1200" dirty="0">
                <a:effectLst/>
                <a:latin typeface="+mn-lt"/>
                <a:ea typeface="+mn-ea"/>
                <a:cs typeface="+mn-cs"/>
              </a:rPr>
              <a:t> keyword when declaring a variable, the Java compiler won't let us change the value of that variable. Instead, it will report a compile-time error:</a:t>
            </a:r>
          </a:p>
          <a:p>
            <a:pPr>
              <a:lnSpc>
                <a:spcPct val="90000"/>
              </a:lnSpc>
              <a:spcAft>
                <a:spcPts val="600"/>
              </a:spcAft>
            </a:pPr>
            <a:r>
              <a:rPr lang="en-US" i="1" kern="1200" dirty="0">
                <a:effectLst/>
                <a:latin typeface="+mn-lt"/>
                <a:ea typeface="+mn-ea"/>
                <a:cs typeface="+mn-cs"/>
              </a:rPr>
              <a:t>final</a:t>
            </a:r>
            <a:r>
              <a:rPr lang="en-US" i="0" kern="1200" dirty="0">
                <a:effectLst/>
                <a:latin typeface="+mn-lt"/>
                <a:ea typeface="+mn-ea"/>
                <a:cs typeface="+mn-cs"/>
              </a:rPr>
              <a:t> keyword is used in different contexts.</a:t>
            </a:r>
            <a:endParaRPr lang="en-US" kern="1200" dirty="0">
              <a:latin typeface="+mn-lt"/>
              <a:ea typeface="+mn-ea"/>
              <a:cs typeface="+mn-cs"/>
            </a:endParaRPr>
          </a:p>
        </p:txBody>
      </p:sp>
      <p:pic>
        <p:nvPicPr>
          <p:cNvPr id="17" name="Picture 16" descr="Graphical user interface&#10;&#10;Description automatically generated with low confidence">
            <a:extLst>
              <a:ext uri="{FF2B5EF4-FFF2-40B4-BE49-F238E27FC236}">
                <a16:creationId xmlns:a16="http://schemas.microsoft.com/office/drawing/2014/main" id="{75927D70-E37D-48E3-A365-F5684EE1F86D}"/>
              </a:ext>
            </a:extLst>
          </p:cNvPr>
          <p:cNvPicPr>
            <a:picLocks noChangeAspect="1"/>
          </p:cNvPicPr>
          <p:nvPr/>
        </p:nvPicPr>
        <p:blipFill>
          <a:blip r:embed="rId2"/>
          <a:stretch>
            <a:fillRect/>
          </a:stretch>
        </p:blipFill>
        <p:spPr>
          <a:xfrm>
            <a:off x="6515100" y="2016225"/>
            <a:ext cx="5346700" cy="4577080"/>
          </a:xfrm>
          <a:prstGeom prst="rect">
            <a:avLst/>
          </a:prstGeom>
          <a:noFill/>
        </p:spPr>
      </p:pic>
    </p:spTree>
    <p:extLst>
      <p:ext uri="{BB962C8B-B14F-4D97-AF65-F5344CB8AC3E}">
        <p14:creationId xmlns:p14="http://schemas.microsoft.com/office/powerpoint/2010/main" val="428851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dirty="0"/>
              <a:t>IMMUTABLE CLASS</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a:xfrm>
            <a:off x="1124712" y="2063349"/>
            <a:ext cx="10018776" cy="3111501"/>
          </a:xfrm>
        </p:spPr>
        <p:txBody>
          <a:bodyPr/>
          <a:lstStyle/>
          <a:p>
            <a:pPr marL="0" indent="0" algn="just">
              <a:buNone/>
            </a:pPr>
            <a:r>
              <a:rPr lang="en-US" b="0" i="0" dirty="0">
                <a:solidFill>
                  <a:srgbClr val="333333"/>
                </a:solidFill>
                <a:effectLst/>
              </a:rPr>
              <a:t>The following things are essential for creating an immutable class:</a:t>
            </a:r>
          </a:p>
          <a:p>
            <a:pPr marL="0" indent="0" algn="just">
              <a:buNone/>
            </a:pPr>
            <a:endParaRPr lang="en-US" b="0" i="0" dirty="0">
              <a:solidFill>
                <a:srgbClr val="333333"/>
              </a:solidFill>
              <a:effectLst/>
            </a:endParaRPr>
          </a:p>
          <a:p>
            <a:pPr lvl="2" algn="just">
              <a:buFont typeface="Arial" panose="020B0604020202020204" pitchFamily="34" charset="0"/>
              <a:buChar char="•"/>
            </a:pPr>
            <a:r>
              <a:rPr lang="en-US" b="0" i="0" dirty="0">
                <a:solidFill>
                  <a:srgbClr val="000000"/>
                </a:solidFill>
                <a:effectLst/>
              </a:rPr>
              <a:t>Final class, which is declared as final so that it can't be extended.</a:t>
            </a:r>
          </a:p>
          <a:p>
            <a:pPr lvl="2" algn="just">
              <a:buFont typeface="Arial" panose="020B0604020202020204" pitchFamily="34" charset="0"/>
              <a:buChar char="•"/>
            </a:pPr>
            <a:r>
              <a:rPr lang="en-US" b="0" i="0" dirty="0">
                <a:solidFill>
                  <a:srgbClr val="000000"/>
                </a:solidFill>
                <a:effectLst/>
              </a:rPr>
              <a:t>All fields should be private so that direct access to the fields is blocked.</a:t>
            </a:r>
          </a:p>
          <a:p>
            <a:pPr lvl="2" algn="just">
              <a:buFont typeface="Arial" panose="020B0604020202020204" pitchFamily="34" charset="0"/>
              <a:buChar char="•"/>
            </a:pPr>
            <a:r>
              <a:rPr lang="en-US" b="0" i="0" dirty="0">
                <a:solidFill>
                  <a:srgbClr val="000000"/>
                </a:solidFill>
                <a:effectLst/>
              </a:rPr>
              <a:t>No Setters</a:t>
            </a:r>
          </a:p>
          <a:p>
            <a:pPr lvl="2" algn="just">
              <a:buFont typeface="Arial" panose="020B0604020202020204" pitchFamily="34" charset="0"/>
              <a:buChar char="•"/>
            </a:pPr>
            <a:r>
              <a:rPr lang="en-US" b="0" i="0" dirty="0">
                <a:solidFill>
                  <a:srgbClr val="000000"/>
                </a:solidFill>
                <a:effectLst/>
              </a:rPr>
              <a:t>All mutable fields should be as final so that they can not be </a:t>
            </a:r>
            <a:r>
              <a:rPr lang="en-US" dirty="0">
                <a:solidFill>
                  <a:srgbClr val="000000"/>
                </a:solidFill>
              </a:rPr>
              <a:t>altered</a:t>
            </a:r>
            <a:r>
              <a:rPr lang="en-US" b="0" i="0" dirty="0">
                <a:solidFill>
                  <a:srgbClr val="000000"/>
                </a:solidFill>
                <a:effectLst/>
              </a:rPr>
              <a:t> once initialized.</a:t>
            </a:r>
          </a:p>
          <a:p>
            <a:pPr marL="0" lvl="0" indent="0">
              <a:buNone/>
            </a:pPr>
            <a:endParaRPr lang="en-US" dirty="0">
              <a:solidFill>
                <a:srgbClr val="202122"/>
              </a:solidFill>
              <a:latin typeface="Arial" panose="020B0604020202020204" pitchFamily="34" charset="0"/>
            </a:endParaRPr>
          </a:p>
        </p:txBody>
      </p:sp>
    </p:spTree>
    <p:extLst>
      <p:ext uri="{BB962C8B-B14F-4D97-AF65-F5344CB8AC3E}">
        <p14:creationId xmlns:p14="http://schemas.microsoft.com/office/powerpoint/2010/main" val="32279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2a5145cd-5f35-4e40-804b-04ad7a33edf7" xsi:nil="true"/>
    <SharedWithUsers xmlns="f7113b4e-2ce0-4a3d-8ddb-863e1beee682">
      <UserInfo>
        <DisplayName>Lucas Warren(UST,US)</DisplayName>
        <AccountId>17221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66F445E10A0E44980ABF14EA8244AC" ma:contentTypeVersion="13" ma:contentTypeDescription="Create a new document." ma:contentTypeScope="" ma:versionID="aeca07c7475f7641e9ac1a8688efd6b6">
  <xsd:schema xmlns:xsd="http://www.w3.org/2001/XMLSchema" xmlns:xs="http://www.w3.org/2001/XMLSchema" xmlns:p="http://schemas.microsoft.com/office/2006/metadata/properties" xmlns:ns2="2a5145cd-5f35-4e40-804b-04ad7a33edf7" xmlns:ns3="f7113b4e-2ce0-4a3d-8ddb-863e1beee682" targetNamespace="http://schemas.microsoft.com/office/2006/metadata/properties" ma:root="true" ma:fieldsID="0078760a24b3dc7352439c0f51bf8340" ns2:_="" ns3:_="">
    <xsd:import namespace="2a5145cd-5f35-4e40-804b-04ad7a33edf7"/>
    <xsd:import namespace="f7113b4e-2ce0-4a3d-8ddb-863e1beee682"/>
    <xsd:element name="properties">
      <xsd:complexType>
        <xsd:sequence>
          <xsd:element name="documentManagement">
            <xsd:complexType>
              <xsd:all>
                <xsd:element ref="ns2:Status"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5145cd-5f35-4e40-804b-04ad7a33edf7" elementFormDefault="qualified">
    <xsd:import namespace="http://schemas.microsoft.com/office/2006/documentManagement/types"/>
    <xsd:import namespace="http://schemas.microsoft.com/office/infopath/2007/PartnerControls"/>
    <xsd:element name="Status" ma:index="4" nillable="true" ma:displayName="Status" ma:internalName="Status" ma:readOnly="false">
      <xsd:simpleType>
        <xsd:restriction base="dms:Note">
          <xsd:maxLength value="255"/>
        </xsd:restriction>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113b4e-2ce0-4a3d-8ddb-863e1beee682"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 ds:uri="2a5145cd-5f35-4e40-804b-04ad7a33edf7"/>
    <ds:schemaRef ds:uri="f7113b4e-2ce0-4a3d-8ddb-863e1beee682"/>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2FFDA136-08C9-450F-A048-EEBB622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5145cd-5f35-4e40-804b-04ad7a33edf7"/>
    <ds:schemaRef ds:uri="f7113b4e-2ce0-4a3d-8ddb-863e1beee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790</TotalTime>
  <Words>607</Words>
  <Application>Microsoft Office PowerPoint</Application>
  <PresentationFormat>Widescreen</PresentationFormat>
  <Paragraphs>59</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inter-bold</vt:lpstr>
      <vt:lpstr>inter-regular</vt:lpstr>
      <vt:lpstr>UST</vt:lpstr>
      <vt:lpstr>IMMUTABLE OBJECTS</vt:lpstr>
      <vt:lpstr>IMMUTABLE OBJECTS</vt:lpstr>
      <vt:lpstr>EXAMPLES OF IMMUTABLE OBJECTS</vt:lpstr>
      <vt:lpstr>String</vt:lpstr>
      <vt:lpstr>WHY IMMUTABLE OBJECTS</vt:lpstr>
      <vt:lpstr>BENEFITS OF IMMUTABLE OBJECTS</vt:lpstr>
      <vt:lpstr>IMPLEMENTING IMMUTABLE OBJECTS</vt:lpstr>
      <vt:lpstr>THE FINAL KEYWORD  </vt:lpstr>
      <vt:lpstr>IMMUTABLE CLASS</vt:lpstr>
      <vt:lpstr>IMMUTABLE CLASS EXAMPLE</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Swetha Sasilal</cp:lastModifiedBy>
  <cp:revision>43</cp:revision>
  <cp:lastPrinted>2019-10-06T00:46:52Z</cp:lastPrinted>
  <dcterms:created xsi:type="dcterms:W3CDTF">2020-12-03T20:34:18Z</dcterms:created>
  <dcterms:modified xsi:type="dcterms:W3CDTF">2023-03-03T09:18:05Z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