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7"/>
  </p:notesMasterIdLst>
  <p:handoutMasterIdLst>
    <p:handoutMasterId r:id="rId58"/>
  </p:handoutMasterIdLst>
  <p:sldIdLst>
    <p:sldId id="358" r:id="rId5"/>
    <p:sldId id="495" r:id="rId6"/>
    <p:sldId id="269" r:id="rId7"/>
    <p:sldId id="436" r:id="rId8"/>
    <p:sldId id="437" r:id="rId9"/>
    <p:sldId id="488" r:id="rId10"/>
    <p:sldId id="438" r:id="rId11"/>
    <p:sldId id="455" r:id="rId12"/>
    <p:sldId id="486" r:id="rId13"/>
    <p:sldId id="461" r:id="rId14"/>
    <p:sldId id="460" r:id="rId15"/>
    <p:sldId id="463" r:id="rId16"/>
    <p:sldId id="439" r:id="rId17"/>
    <p:sldId id="456" r:id="rId18"/>
    <p:sldId id="457" r:id="rId19"/>
    <p:sldId id="487" r:id="rId20"/>
    <p:sldId id="497" r:id="rId21"/>
    <p:sldId id="489" r:id="rId22"/>
    <p:sldId id="500" r:id="rId23"/>
    <p:sldId id="498" r:id="rId24"/>
    <p:sldId id="501" r:id="rId25"/>
    <p:sldId id="496" r:id="rId26"/>
    <p:sldId id="502" r:id="rId27"/>
    <p:sldId id="490" r:id="rId28"/>
    <p:sldId id="491" r:id="rId29"/>
    <p:sldId id="494" r:id="rId30"/>
    <p:sldId id="492" r:id="rId31"/>
    <p:sldId id="493" r:id="rId32"/>
    <p:sldId id="465" r:id="rId33"/>
    <p:sldId id="466" r:id="rId34"/>
    <p:sldId id="467" r:id="rId35"/>
    <p:sldId id="468" r:id="rId36"/>
    <p:sldId id="469" r:id="rId37"/>
    <p:sldId id="471" r:id="rId38"/>
    <p:sldId id="473" r:id="rId39"/>
    <p:sldId id="476" r:id="rId40"/>
    <p:sldId id="475" r:id="rId41"/>
    <p:sldId id="477" r:id="rId42"/>
    <p:sldId id="480" r:id="rId43"/>
    <p:sldId id="481" r:id="rId44"/>
    <p:sldId id="454" r:id="rId45"/>
    <p:sldId id="459" r:id="rId46"/>
    <p:sldId id="462" r:id="rId47"/>
    <p:sldId id="470" r:id="rId48"/>
    <p:sldId id="474" r:id="rId49"/>
    <p:sldId id="478" r:id="rId50"/>
    <p:sldId id="479" r:id="rId51"/>
    <p:sldId id="482" r:id="rId52"/>
    <p:sldId id="483" r:id="rId53"/>
    <p:sldId id="484" r:id="rId54"/>
    <p:sldId id="485" r:id="rId55"/>
    <p:sldId id="42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1E542-82E3-44B0-98B5-576A44571E1A}" v="16" dt="2023-06-05T06:15:58.83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94660"/>
  </p:normalViewPr>
  <p:slideViewPr>
    <p:cSldViewPr snapToGrid="0">
      <p:cViewPr varScale="1">
        <p:scale>
          <a:sx n="62" d="100"/>
          <a:sy n="62" d="100"/>
        </p:scale>
        <p:origin x="716"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ra Javad(UST,IN)" userId="S::245217@ust.com::f3940e8e-678e-4f40-a484-7745ba880ec2" providerId="AD" clId="Web-{9851E542-82E3-44B0-98B5-576A44571E1A}"/>
    <pc:docChg chg="modSld">
      <pc:chgData name="Meera Javad(UST,IN)" userId="S::245217@ust.com::f3940e8e-678e-4f40-a484-7745ba880ec2" providerId="AD" clId="Web-{9851E542-82E3-44B0-98B5-576A44571E1A}" dt="2023-06-05T06:15:57.458" v="7" actId="20577"/>
      <pc:docMkLst>
        <pc:docMk/>
      </pc:docMkLst>
      <pc:sldChg chg="modSp">
        <pc:chgData name="Meera Javad(UST,IN)" userId="S::245217@ust.com::f3940e8e-678e-4f40-a484-7745ba880ec2" providerId="AD" clId="Web-{9851E542-82E3-44B0-98B5-576A44571E1A}" dt="2023-06-05T06:15:13.926" v="1" actId="20577"/>
        <pc:sldMkLst>
          <pc:docMk/>
          <pc:sldMk cId="2243934821" sldId="358"/>
        </pc:sldMkLst>
        <pc:spChg chg="mod">
          <ac:chgData name="Meera Javad(UST,IN)" userId="S::245217@ust.com::f3940e8e-678e-4f40-a484-7745ba880ec2" providerId="AD" clId="Web-{9851E542-82E3-44B0-98B5-576A44571E1A}" dt="2023-06-05T06:15:13.926" v="1" actId="20577"/>
          <ac:spMkLst>
            <pc:docMk/>
            <pc:sldMk cId="2243934821" sldId="358"/>
            <ac:spMk id="2" creationId="{A71BB162-69E5-490E-B959-9EE31EE41F95}"/>
          </ac:spMkLst>
        </pc:spChg>
      </pc:sldChg>
      <pc:sldChg chg="modSp">
        <pc:chgData name="Meera Javad(UST,IN)" userId="S::245217@ust.com::f3940e8e-678e-4f40-a484-7745ba880ec2" providerId="AD" clId="Web-{9851E542-82E3-44B0-98B5-576A44571E1A}" dt="2023-06-05T06:15:57.458" v="7" actId="20577"/>
        <pc:sldMkLst>
          <pc:docMk/>
          <pc:sldMk cId="4012503478" sldId="487"/>
        </pc:sldMkLst>
        <pc:spChg chg="mod">
          <ac:chgData name="Meera Javad(UST,IN)" userId="S::245217@ust.com::f3940e8e-678e-4f40-a484-7745ba880ec2" providerId="AD" clId="Web-{9851E542-82E3-44B0-98B5-576A44571E1A}" dt="2023-06-05T06:15:49.396" v="5" actId="20577"/>
          <ac:spMkLst>
            <pc:docMk/>
            <pc:sldMk cId="4012503478" sldId="487"/>
            <ac:spMk id="5" creationId="{9CAD603C-A6C6-49F9-B488-93DEDA20A793}"/>
          </ac:spMkLst>
        </pc:spChg>
        <pc:spChg chg="mod">
          <ac:chgData name="Meera Javad(UST,IN)" userId="S::245217@ust.com::f3940e8e-678e-4f40-a484-7745ba880ec2" providerId="AD" clId="Web-{9851E542-82E3-44B0-98B5-576A44571E1A}" dt="2023-06-05T06:15:24.426" v="2" actId="20577"/>
          <ac:spMkLst>
            <pc:docMk/>
            <pc:sldMk cId="4012503478" sldId="487"/>
            <ac:spMk id="6" creationId="{32B3B7EA-F755-498B-A8F6-C27F9B8E72E3}"/>
          </ac:spMkLst>
        </pc:spChg>
        <pc:spChg chg="mod">
          <ac:chgData name="Meera Javad(UST,IN)" userId="S::245217@ust.com::f3940e8e-678e-4f40-a484-7745ba880ec2" providerId="AD" clId="Web-{9851E542-82E3-44B0-98B5-576A44571E1A}" dt="2023-06-05T06:15:57.458" v="7" actId="20577"/>
          <ac:spMkLst>
            <pc:docMk/>
            <pc:sldMk cId="4012503478" sldId="487"/>
            <ac:spMk id="10" creationId="{8D7E9AF0-6406-4364-88F8-14E78E01655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408BA-A4F7-4858-8C12-007EC68B5B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66AE09-DF9C-47AC-8867-81E049B9DD68}">
      <dgm:prSet/>
      <dgm:spPr/>
      <dgm:t>
        <a:bodyPr/>
        <a:lstStyle/>
        <a:p>
          <a:r>
            <a:rPr lang="en-US" b="0" i="0"/>
            <a:t>Load Balancing and Service Discovery:</a:t>
          </a:r>
          <a:endParaRPr lang="en-US"/>
        </a:p>
      </dgm:t>
    </dgm:pt>
    <dgm:pt modelId="{0A918E4D-AB2A-4CC9-ACA4-39F98982EE0B}" type="parTrans" cxnId="{818CB7DF-C858-4AC8-8801-1D2105CAFFE8}">
      <dgm:prSet/>
      <dgm:spPr/>
      <dgm:t>
        <a:bodyPr/>
        <a:lstStyle/>
        <a:p>
          <a:endParaRPr lang="en-US"/>
        </a:p>
      </dgm:t>
    </dgm:pt>
    <dgm:pt modelId="{46B74981-74CE-4540-AAB4-59A5CE364662}" type="sibTrans" cxnId="{818CB7DF-C858-4AC8-8801-1D2105CAFFE8}">
      <dgm:prSet/>
      <dgm:spPr/>
      <dgm:t>
        <a:bodyPr/>
        <a:lstStyle/>
        <a:p>
          <a:endParaRPr lang="en-US"/>
        </a:p>
      </dgm:t>
    </dgm:pt>
    <dgm:pt modelId="{BED11E39-930D-4233-95E0-3D248D2398D4}">
      <dgm:prSet/>
      <dgm:spPr/>
      <dgm:t>
        <a:bodyPr/>
        <a:lstStyle/>
        <a:p>
          <a:r>
            <a:rPr lang="en-US" b="0" i="0"/>
            <a:t>Feign integrates with Spring Cloud's service discovery mechanism.</a:t>
          </a:r>
          <a:endParaRPr lang="en-US"/>
        </a:p>
      </dgm:t>
    </dgm:pt>
    <dgm:pt modelId="{F8EC30D5-AC6F-4696-8DC9-DB097C92AFDA}" type="parTrans" cxnId="{CD5EA8C4-6156-4920-9C9B-9A5B6EC362BA}">
      <dgm:prSet/>
      <dgm:spPr/>
      <dgm:t>
        <a:bodyPr/>
        <a:lstStyle/>
        <a:p>
          <a:endParaRPr lang="en-US"/>
        </a:p>
      </dgm:t>
    </dgm:pt>
    <dgm:pt modelId="{FE2E8B27-8896-4CBE-ADC7-9ECED24BDDC5}" type="sibTrans" cxnId="{CD5EA8C4-6156-4920-9C9B-9A5B6EC362BA}">
      <dgm:prSet/>
      <dgm:spPr/>
      <dgm:t>
        <a:bodyPr/>
        <a:lstStyle/>
        <a:p>
          <a:endParaRPr lang="en-US"/>
        </a:p>
      </dgm:t>
    </dgm:pt>
    <dgm:pt modelId="{D40AC905-2D23-4407-8252-6756DC17927E}">
      <dgm:prSet/>
      <dgm:spPr/>
      <dgm:t>
        <a:bodyPr/>
        <a:lstStyle/>
        <a:p>
          <a:r>
            <a:rPr lang="en-US" b="0" i="0"/>
            <a:t>It supports load balancing among multiple instances of the target service.</a:t>
          </a:r>
          <a:endParaRPr lang="en-US"/>
        </a:p>
      </dgm:t>
    </dgm:pt>
    <dgm:pt modelId="{C8765FAB-1ABA-47C6-9872-0A1892059CBB}" type="parTrans" cxnId="{331CC019-D334-4B2B-A518-3068829D3475}">
      <dgm:prSet/>
      <dgm:spPr/>
      <dgm:t>
        <a:bodyPr/>
        <a:lstStyle/>
        <a:p>
          <a:endParaRPr lang="en-US"/>
        </a:p>
      </dgm:t>
    </dgm:pt>
    <dgm:pt modelId="{DA756B3F-0A38-420C-AD95-A0A30D750980}" type="sibTrans" cxnId="{331CC019-D334-4B2B-A518-3068829D3475}">
      <dgm:prSet/>
      <dgm:spPr/>
      <dgm:t>
        <a:bodyPr/>
        <a:lstStyle/>
        <a:p>
          <a:endParaRPr lang="en-US"/>
        </a:p>
      </dgm:t>
    </dgm:pt>
    <dgm:pt modelId="{45F95CB5-ADC1-41E0-811D-38420DD4D6AF}">
      <dgm:prSet/>
      <dgm:spPr/>
      <dgm:t>
        <a:bodyPr/>
        <a:lstStyle/>
        <a:p>
          <a:r>
            <a:rPr lang="en-US" b="0" i="0"/>
            <a:t>Feign can automatically discover and distribute requests to available service instances.</a:t>
          </a:r>
          <a:endParaRPr lang="en-US"/>
        </a:p>
      </dgm:t>
    </dgm:pt>
    <dgm:pt modelId="{F6BD1C5A-D86A-401C-9C2E-7DBE7D020BE8}" type="parTrans" cxnId="{350B1C95-3852-4FA0-87CE-47392AD68CD5}">
      <dgm:prSet/>
      <dgm:spPr/>
      <dgm:t>
        <a:bodyPr/>
        <a:lstStyle/>
        <a:p>
          <a:endParaRPr lang="en-US"/>
        </a:p>
      </dgm:t>
    </dgm:pt>
    <dgm:pt modelId="{31AEBCF4-B160-40D2-83FD-C64100AEF2BD}" type="sibTrans" cxnId="{350B1C95-3852-4FA0-87CE-47392AD68CD5}">
      <dgm:prSet/>
      <dgm:spPr/>
      <dgm:t>
        <a:bodyPr/>
        <a:lstStyle/>
        <a:p>
          <a:endParaRPr lang="en-US"/>
        </a:p>
      </dgm:t>
    </dgm:pt>
    <dgm:pt modelId="{9D712029-EE24-4D86-922B-B600C28E3640}">
      <dgm:prSet/>
      <dgm:spPr/>
      <dgm:t>
        <a:bodyPr/>
        <a:lstStyle/>
        <a:p>
          <a:r>
            <a:rPr lang="en-US" b="0" i="0"/>
            <a:t>Error Handling and Retry:</a:t>
          </a:r>
          <a:endParaRPr lang="en-US"/>
        </a:p>
      </dgm:t>
    </dgm:pt>
    <dgm:pt modelId="{4F6355C6-24BF-452B-A7E2-05B8636938EA}" type="parTrans" cxnId="{965FD560-9F26-4289-907B-D701AF4BE688}">
      <dgm:prSet/>
      <dgm:spPr/>
      <dgm:t>
        <a:bodyPr/>
        <a:lstStyle/>
        <a:p>
          <a:endParaRPr lang="en-US"/>
        </a:p>
      </dgm:t>
    </dgm:pt>
    <dgm:pt modelId="{7ED1921B-8CB0-49B6-9B7E-D8B68C07AF00}" type="sibTrans" cxnId="{965FD560-9F26-4289-907B-D701AF4BE688}">
      <dgm:prSet/>
      <dgm:spPr/>
      <dgm:t>
        <a:bodyPr/>
        <a:lstStyle/>
        <a:p>
          <a:endParaRPr lang="en-US"/>
        </a:p>
      </dgm:t>
    </dgm:pt>
    <dgm:pt modelId="{01FFF1C4-0500-49C0-A555-4D1B926C5D67}">
      <dgm:prSet/>
      <dgm:spPr/>
      <dgm:t>
        <a:bodyPr/>
        <a:lstStyle/>
        <a:p>
          <a:r>
            <a:rPr lang="en-US" b="0" i="0"/>
            <a:t>Feign provides built-in error handling mechanisms.</a:t>
          </a:r>
          <a:endParaRPr lang="en-US"/>
        </a:p>
      </dgm:t>
    </dgm:pt>
    <dgm:pt modelId="{46A56FE2-A858-45E0-9B3B-D68F74AA9563}" type="parTrans" cxnId="{1EC95FA2-6992-46D5-8EBD-7B0FFAD4EE09}">
      <dgm:prSet/>
      <dgm:spPr/>
      <dgm:t>
        <a:bodyPr/>
        <a:lstStyle/>
        <a:p>
          <a:endParaRPr lang="en-US"/>
        </a:p>
      </dgm:t>
    </dgm:pt>
    <dgm:pt modelId="{324AB552-CB42-4B1C-8DA1-FA1CBC8DDD84}" type="sibTrans" cxnId="{1EC95FA2-6992-46D5-8EBD-7B0FFAD4EE09}">
      <dgm:prSet/>
      <dgm:spPr/>
      <dgm:t>
        <a:bodyPr/>
        <a:lstStyle/>
        <a:p>
          <a:endParaRPr lang="en-US"/>
        </a:p>
      </dgm:t>
    </dgm:pt>
    <dgm:pt modelId="{6424F0CD-9406-4687-A68B-00558C17B86B}">
      <dgm:prSet/>
      <dgm:spPr/>
      <dgm:t>
        <a:bodyPr/>
        <a:lstStyle/>
        <a:p>
          <a:r>
            <a:rPr lang="en-US" b="0" i="0"/>
            <a:t>It can handle HTTP response codes and throw exceptions based on configurable error conditions.</a:t>
          </a:r>
          <a:endParaRPr lang="en-US"/>
        </a:p>
      </dgm:t>
    </dgm:pt>
    <dgm:pt modelId="{34D3BAF7-6C57-402B-ADC7-CCCEFEF2871D}" type="parTrans" cxnId="{1525B01D-BA22-4C77-8133-E1B57E5A8DA1}">
      <dgm:prSet/>
      <dgm:spPr/>
      <dgm:t>
        <a:bodyPr/>
        <a:lstStyle/>
        <a:p>
          <a:endParaRPr lang="en-US"/>
        </a:p>
      </dgm:t>
    </dgm:pt>
    <dgm:pt modelId="{8FE8A857-6FAF-4929-9B2B-04079FC133FA}" type="sibTrans" cxnId="{1525B01D-BA22-4C77-8133-E1B57E5A8DA1}">
      <dgm:prSet/>
      <dgm:spPr/>
      <dgm:t>
        <a:bodyPr/>
        <a:lstStyle/>
        <a:p>
          <a:endParaRPr lang="en-US"/>
        </a:p>
      </dgm:t>
    </dgm:pt>
    <dgm:pt modelId="{6A7138B7-C534-4BF6-A11F-F0C42CA67E89}">
      <dgm:prSet/>
      <dgm:spPr/>
      <dgm:t>
        <a:bodyPr/>
        <a:lstStyle/>
        <a:p>
          <a:r>
            <a:rPr lang="en-US" b="0" i="0"/>
            <a:t>Feign also supports automatic retry of failed requests with customizable retry policies.</a:t>
          </a:r>
          <a:endParaRPr lang="en-US"/>
        </a:p>
      </dgm:t>
    </dgm:pt>
    <dgm:pt modelId="{BAC61540-D415-46F5-9C27-B921BE3AA103}" type="parTrans" cxnId="{F162D04F-9CA4-4EA7-939C-A3B6496ED5E1}">
      <dgm:prSet/>
      <dgm:spPr/>
      <dgm:t>
        <a:bodyPr/>
        <a:lstStyle/>
        <a:p>
          <a:endParaRPr lang="en-US"/>
        </a:p>
      </dgm:t>
    </dgm:pt>
    <dgm:pt modelId="{07F7CCC3-3AA3-4A01-9F0E-6DAD264585DC}" type="sibTrans" cxnId="{F162D04F-9CA4-4EA7-939C-A3B6496ED5E1}">
      <dgm:prSet/>
      <dgm:spPr/>
      <dgm:t>
        <a:bodyPr/>
        <a:lstStyle/>
        <a:p>
          <a:endParaRPr lang="en-US"/>
        </a:p>
      </dgm:t>
    </dgm:pt>
    <dgm:pt modelId="{1752DB59-FE23-48DF-929D-65EC1DFD9A79}">
      <dgm:prSet/>
      <dgm:spPr/>
      <dgm:t>
        <a:bodyPr/>
        <a:lstStyle/>
        <a:p>
          <a:r>
            <a:rPr lang="en-US" b="0" i="0"/>
            <a:t>Request and Response Interceptors:</a:t>
          </a:r>
          <a:endParaRPr lang="en-US"/>
        </a:p>
      </dgm:t>
    </dgm:pt>
    <dgm:pt modelId="{8A7BC2DE-C0E3-47A2-A48C-B730261CD355}" type="parTrans" cxnId="{EDD14212-B30E-474F-99EE-6DA1567F2B31}">
      <dgm:prSet/>
      <dgm:spPr/>
      <dgm:t>
        <a:bodyPr/>
        <a:lstStyle/>
        <a:p>
          <a:endParaRPr lang="en-US"/>
        </a:p>
      </dgm:t>
    </dgm:pt>
    <dgm:pt modelId="{73BB50AF-F5C1-4620-85F5-118A73491071}" type="sibTrans" cxnId="{EDD14212-B30E-474F-99EE-6DA1567F2B31}">
      <dgm:prSet/>
      <dgm:spPr/>
      <dgm:t>
        <a:bodyPr/>
        <a:lstStyle/>
        <a:p>
          <a:endParaRPr lang="en-US"/>
        </a:p>
      </dgm:t>
    </dgm:pt>
    <dgm:pt modelId="{3CE1DBA2-18C9-435F-96A2-4BF001BAA9EF}">
      <dgm:prSet/>
      <dgm:spPr/>
      <dgm:t>
        <a:bodyPr/>
        <a:lstStyle/>
        <a:p>
          <a:r>
            <a:rPr lang="en-US" b="0" i="0"/>
            <a:t>Feign allows developers to add custom interceptors to modify requests and responses.</a:t>
          </a:r>
          <a:endParaRPr lang="en-US"/>
        </a:p>
      </dgm:t>
    </dgm:pt>
    <dgm:pt modelId="{96BD196C-E5F5-45FA-A892-E1165644D161}" type="parTrans" cxnId="{E618EFA2-FCEC-43BC-A6E8-B63564AE5ABD}">
      <dgm:prSet/>
      <dgm:spPr/>
      <dgm:t>
        <a:bodyPr/>
        <a:lstStyle/>
        <a:p>
          <a:endParaRPr lang="en-US"/>
        </a:p>
      </dgm:t>
    </dgm:pt>
    <dgm:pt modelId="{D7200A16-5DF2-4830-B955-A0442E3F89DE}" type="sibTrans" cxnId="{E618EFA2-FCEC-43BC-A6E8-B63564AE5ABD}">
      <dgm:prSet/>
      <dgm:spPr/>
      <dgm:t>
        <a:bodyPr/>
        <a:lstStyle/>
        <a:p>
          <a:endParaRPr lang="en-US"/>
        </a:p>
      </dgm:t>
    </dgm:pt>
    <dgm:pt modelId="{969D405B-A829-4307-8AA5-0C118ABD68DE}">
      <dgm:prSet/>
      <dgm:spPr/>
      <dgm:t>
        <a:bodyPr/>
        <a:lstStyle/>
        <a:p>
          <a:r>
            <a:rPr lang="en-US" b="0" i="0"/>
            <a:t>Interceptors can be used for tasks such as logging, authentication, adding headers, or modifying the request payload.</a:t>
          </a:r>
          <a:endParaRPr lang="en-US"/>
        </a:p>
      </dgm:t>
    </dgm:pt>
    <dgm:pt modelId="{B8CF6C81-B622-43C9-AC17-F232892D7F3F}" type="parTrans" cxnId="{45879074-B823-4367-9D86-5456C117C9E9}">
      <dgm:prSet/>
      <dgm:spPr/>
      <dgm:t>
        <a:bodyPr/>
        <a:lstStyle/>
        <a:p>
          <a:endParaRPr lang="en-US"/>
        </a:p>
      </dgm:t>
    </dgm:pt>
    <dgm:pt modelId="{EBF46BDD-A7D3-4EC8-9957-3CBDD4F24C1E}" type="sibTrans" cxnId="{45879074-B823-4367-9D86-5456C117C9E9}">
      <dgm:prSet/>
      <dgm:spPr/>
      <dgm:t>
        <a:bodyPr/>
        <a:lstStyle/>
        <a:p>
          <a:endParaRPr lang="en-US"/>
        </a:p>
      </dgm:t>
    </dgm:pt>
    <dgm:pt modelId="{31FF4B7F-F2EC-4EF8-86DB-A4BE29B28AE5}" type="pres">
      <dgm:prSet presAssocID="{B45408BA-A4F7-4858-8C12-007EC68B5B07}" presName="root" presStyleCnt="0">
        <dgm:presLayoutVars>
          <dgm:dir/>
          <dgm:resizeHandles val="exact"/>
        </dgm:presLayoutVars>
      </dgm:prSet>
      <dgm:spPr/>
    </dgm:pt>
    <dgm:pt modelId="{0450955E-7F6C-4710-9B09-DAD7AEFA2393}" type="pres">
      <dgm:prSet presAssocID="{D466AE09-DF9C-47AC-8867-81E049B9DD68}" presName="compNode" presStyleCnt="0"/>
      <dgm:spPr/>
    </dgm:pt>
    <dgm:pt modelId="{9117ACA5-002B-4703-A43A-5E024F10DD63}" type="pres">
      <dgm:prSet presAssocID="{D466AE09-DF9C-47AC-8867-81E049B9DD68}" presName="bgRect" presStyleLbl="bgShp" presStyleIdx="0" presStyleCnt="3"/>
      <dgm:spPr/>
    </dgm:pt>
    <dgm:pt modelId="{C91BE3FB-E3FE-4FE1-9C13-EE3DD9C586DE}" type="pres">
      <dgm:prSet presAssocID="{D466AE09-DF9C-47AC-8867-81E049B9DD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F6A2337-DA48-49D4-AD5F-4CC12F1437FB}" type="pres">
      <dgm:prSet presAssocID="{D466AE09-DF9C-47AC-8867-81E049B9DD68}" presName="spaceRect" presStyleCnt="0"/>
      <dgm:spPr/>
    </dgm:pt>
    <dgm:pt modelId="{B041F368-4CBF-4912-854A-5BB77032DE0F}" type="pres">
      <dgm:prSet presAssocID="{D466AE09-DF9C-47AC-8867-81E049B9DD68}" presName="parTx" presStyleLbl="revTx" presStyleIdx="0" presStyleCnt="6">
        <dgm:presLayoutVars>
          <dgm:chMax val="0"/>
          <dgm:chPref val="0"/>
        </dgm:presLayoutVars>
      </dgm:prSet>
      <dgm:spPr/>
    </dgm:pt>
    <dgm:pt modelId="{E8BD19AE-CCC0-4E71-8045-F5004144C0C6}" type="pres">
      <dgm:prSet presAssocID="{D466AE09-DF9C-47AC-8867-81E049B9DD68}" presName="desTx" presStyleLbl="revTx" presStyleIdx="1" presStyleCnt="6">
        <dgm:presLayoutVars/>
      </dgm:prSet>
      <dgm:spPr/>
    </dgm:pt>
    <dgm:pt modelId="{53CB62A1-237E-4877-87E8-BFBF537191E0}" type="pres">
      <dgm:prSet presAssocID="{46B74981-74CE-4540-AAB4-59A5CE364662}" presName="sibTrans" presStyleCnt="0"/>
      <dgm:spPr/>
    </dgm:pt>
    <dgm:pt modelId="{267B42B5-4F08-4B56-9F3E-4FA96B1F5234}" type="pres">
      <dgm:prSet presAssocID="{9D712029-EE24-4D86-922B-B600C28E3640}" presName="compNode" presStyleCnt="0"/>
      <dgm:spPr/>
    </dgm:pt>
    <dgm:pt modelId="{6343BECC-F185-4931-A486-6FB2AF6EC424}" type="pres">
      <dgm:prSet presAssocID="{9D712029-EE24-4D86-922B-B600C28E3640}" presName="bgRect" presStyleLbl="bgShp" presStyleIdx="1" presStyleCnt="3"/>
      <dgm:spPr/>
    </dgm:pt>
    <dgm:pt modelId="{8AA5D129-EF62-4ABC-B12B-3B10B8145825}" type="pres">
      <dgm:prSet presAssocID="{9D712029-EE24-4D86-922B-B600C28E36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4A0C0C6-3D98-44C6-A0E7-A22D5A069B96}" type="pres">
      <dgm:prSet presAssocID="{9D712029-EE24-4D86-922B-B600C28E3640}" presName="spaceRect" presStyleCnt="0"/>
      <dgm:spPr/>
    </dgm:pt>
    <dgm:pt modelId="{0C9102F2-769C-4429-BDD4-3A578543658D}" type="pres">
      <dgm:prSet presAssocID="{9D712029-EE24-4D86-922B-B600C28E3640}" presName="parTx" presStyleLbl="revTx" presStyleIdx="2" presStyleCnt="6">
        <dgm:presLayoutVars>
          <dgm:chMax val="0"/>
          <dgm:chPref val="0"/>
        </dgm:presLayoutVars>
      </dgm:prSet>
      <dgm:spPr/>
    </dgm:pt>
    <dgm:pt modelId="{F3897B58-C367-429F-A94A-44CCAB292936}" type="pres">
      <dgm:prSet presAssocID="{9D712029-EE24-4D86-922B-B600C28E3640}" presName="desTx" presStyleLbl="revTx" presStyleIdx="3" presStyleCnt="6">
        <dgm:presLayoutVars/>
      </dgm:prSet>
      <dgm:spPr/>
    </dgm:pt>
    <dgm:pt modelId="{49AA09F4-E3D9-43A4-A6A9-41429054B9C8}" type="pres">
      <dgm:prSet presAssocID="{7ED1921B-8CB0-49B6-9B7E-D8B68C07AF00}" presName="sibTrans" presStyleCnt="0"/>
      <dgm:spPr/>
    </dgm:pt>
    <dgm:pt modelId="{51409865-38D9-41E1-B658-15577AD1BF20}" type="pres">
      <dgm:prSet presAssocID="{1752DB59-FE23-48DF-929D-65EC1DFD9A79}" presName="compNode" presStyleCnt="0"/>
      <dgm:spPr/>
    </dgm:pt>
    <dgm:pt modelId="{FF93A499-3E30-4C88-90B2-01B08EB75734}" type="pres">
      <dgm:prSet presAssocID="{1752DB59-FE23-48DF-929D-65EC1DFD9A79}" presName="bgRect" presStyleLbl="bgShp" presStyleIdx="2" presStyleCnt="3"/>
      <dgm:spPr/>
    </dgm:pt>
    <dgm:pt modelId="{57CB4D67-CEEA-43ED-8D85-159006B1BFA9}" type="pres">
      <dgm:prSet presAssocID="{1752DB59-FE23-48DF-929D-65EC1DFD9A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mmable"/>
        </a:ext>
      </dgm:extLst>
    </dgm:pt>
    <dgm:pt modelId="{7C48F488-2D6B-471C-B234-842A5C8EE35B}" type="pres">
      <dgm:prSet presAssocID="{1752DB59-FE23-48DF-929D-65EC1DFD9A79}" presName="spaceRect" presStyleCnt="0"/>
      <dgm:spPr/>
    </dgm:pt>
    <dgm:pt modelId="{40A83657-205B-434E-A4B9-280CB10382E1}" type="pres">
      <dgm:prSet presAssocID="{1752DB59-FE23-48DF-929D-65EC1DFD9A79}" presName="parTx" presStyleLbl="revTx" presStyleIdx="4" presStyleCnt="6">
        <dgm:presLayoutVars>
          <dgm:chMax val="0"/>
          <dgm:chPref val="0"/>
        </dgm:presLayoutVars>
      </dgm:prSet>
      <dgm:spPr/>
    </dgm:pt>
    <dgm:pt modelId="{3864EBD1-5ED4-4827-871C-AEAB44144949}" type="pres">
      <dgm:prSet presAssocID="{1752DB59-FE23-48DF-929D-65EC1DFD9A79}" presName="desTx" presStyleLbl="revTx" presStyleIdx="5" presStyleCnt="6">
        <dgm:presLayoutVars/>
      </dgm:prSet>
      <dgm:spPr/>
    </dgm:pt>
  </dgm:ptLst>
  <dgm:cxnLst>
    <dgm:cxn modelId="{FBD52402-3327-4FB5-A796-7DCF6A211C2C}" type="presOf" srcId="{01FFF1C4-0500-49C0-A555-4D1B926C5D67}" destId="{F3897B58-C367-429F-A94A-44CCAB292936}" srcOrd="0" destOrd="0" presId="urn:microsoft.com/office/officeart/2018/2/layout/IconVerticalSolidList"/>
    <dgm:cxn modelId="{EDD14212-B30E-474F-99EE-6DA1567F2B31}" srcId="{B45408BA-A4F7-4858-8C12-007EC68B5B07}" destId="{1752DB59-FE23-48DF-929D-65EC1DFD9A79}" srcOrd="2" destOrd="0" parTransId="{8A7BC2DE-C0E3-47A2-A48C-B730261CD355}" sibTransId="{73BB50AF-F5C1-4620-85F5-118A73491071}"/>
    <dgm:cxn modelId="{331CC019-D334-4B2B-A518-3068829D3475}" srcId="{D466AE09-DF9C-47AC-8867-81E049B9DD68}" destId="{D40AC905-2D23-4407-8252-6756DC17927E}" srcOrd="1" destOrd="0" parTransId="{C8765FAB-1ABA-47C6-9872-0A1892059CBB}" sibTransId="{DA756B3F-0A38-420C-AD95-A0A30D750980}"/>
    <dgm:cxn modelId="{1525B01D-BA22-4C77-8133-E1B57E5A8DA1}" srcId="{9D712029-EE24-4D86-922B-B600C28E3640}" destId="{6424F0CD-9406-4687-A68B-00558C17B86B}" srcOrd="1" destOrd="0" parTransId="{34D3BAF7-6C57-402B-ADC7-CCCEFEF2871D}" sibTransId="{8FE8A857-6FAF-4929-9B2B-04079FC133FA}"/>
    <dgm:cxn modelId="{965FD560-9F26-4289-907B-D701AF4BE688}" srcId="{B45408BA-A4F7-4858-8C12-007EC68B5B07}" destId="{9D712029-EE24-4D86-922B-B600C28E3640}" srcOrd="1" destOrd="0" parTransId="{4F6355C6-24BF-452B-A7E2-05B8636938EA}" sibTransId="{7ED1921B-8CB0-49B6-9B7E-D8B68C07AF00}"/>
    <dgm:cxn modelId="{F8E9A066-E681-45BB-BC19-64AE7D436B68}" type="presOf" srcId="{BED11E39-930D-4233-95E0-3D248D2398D4}" destId="{E8BD19AE-CCC0-4E71-8045-F5004144C0C6}" srcOrd="0" destOrd="0" presId="urn:microsoft.com/office/officeart/2018/2/layout/IconVerticalSolidList"/>
    <dgm:cxn modelId="{1FBDCE66-928A-4915-8AC3-E24C82D56340}" type="presOf" srcId="{D40AC905-2D23-4407-8252-6756DC17927E}" destId="{E8BD19AE-CCC0-4E71-8045-F5004144C0C6}" srcOrd="0" destOrd="1" presId="urn:microsoft.com/office/officeart/2018/2/layout/IconVerticalSolidList"/>
    <dgm:cxn modelId="{3FD56869-FF9A-4F65-AA40-280B23CA20A4}" type="presOf" srcId="{6A7138B7-C534-4BF6-A11F-F0C42CA67E89}" destId="{F3897B58-C367-429F-A94A-44CCAB292936}" srcOrd="0" destOrd="2" presId="urn:microsoft.com/office/officeart/2018/2/layout/IconVerticalSolidList"/>
    <dgm:cxn modelId="{D9707A4E-E67D-46A1-9508-C34922BD4EBD}" type="presOf" srcId="{9D712029-EE24-4D86-922B-B600C28E3640}" destId="{0C9102F2-769C-4429-BDD4-3A578543658D}" srcOrd="0" destOrd="0" presId="urn:microsoft.com/office/officeart/2018/2/layout/IconVerticalSolidList"/>
    <dgm:cxn modelId="{F162D04F-9CA4-4EA7-939C-A3B6496ED5E1}" srcId="{9D712029-EE24-4D86-922B-B600C28E3640}" destId="{6A7138B7-C534-4BF6-A11F-F0C42CA67E89}" srcOrd="2" destOrd="0" parTransId="{BAC61540-D415-46F5-9C27-B921BE3AA103}" sibTransId="{07F7CCC3-3AA3-4A01-9F0E-6DAD264585DC}"/>
    <dgm:cxn modelId="{57C30E74-6E4D-47EF-B7BE-179FA3148EA3}" type="presOf" srcId="{B45408BA-A4F7-4858-8C12-007EC68B5B07}" destId="{31FF4B7F-F2EC-4EF8-86DB-A4BE29B28AE5}" srcOrd="0" destOrd="0" presId="urn:microsoft.com/office/officeart/2018/2/layout/IconVerticalSolidList"/>
    <dgm:cxn modelId="{45879074-B823-4367-9D86-5456C117C9E9}" srcId="{1752DB59-FE23-48DF-929D-65EC1DFD9A79}" destId="{969D405B-A829-4307-8AA5-0C118ABD68DE}" srcOrd="1" destOrd="0" parTransId="{B8CF6C81-B622-43C9-AC17-F232892D7F3F}" sibTransId="{EBF46BDD-A7D3-4EC8-9957-3CBDD4F24C1E}"/>
    <dgm:cxn modelId="{1EA8A479-E4A5-4026-AF44-F843D1885F2E}" type="presOf" srcId="{969D405B-A829-4307-8AA5-0C118ABD68DE}" destId="{3864EBD1-5ED4-4827-871C-AEAB44144949}" srcOrd="0" destOrd="1" presId="urn:microsoft.com/office/officeart/2018/2/layout/IconVerticalSolidList"/>
    <dgm:cxn modelId="{9D290486-2FF7-4ABC-85E4-311A5A3FAEB9}" type="presOf" srcId="{D466AE09-DF9C-47AC-8867-81E049B9DD68}" destId="{B041F368-4CBF-4912-854A-5BB77032DE0F}" srcOrd="0" destOrd="0" presId="urn:microsoft.com/office/officeart/2018/2/layout/IconVerticalSolidList"/>
    <dgm:cxn modelId="{350B1C95-3852-4FA0-87CE-47392AD68CD5}" srcId="{D466AE09-DF9C-47AC-8867-81E049B9DD68}" destId="{45F95CB5-ADC1-41E0-811D-38420DD4D6AF}" srcOrd="2" destOrd="0" parTransId="{F6BD1C5A-D86A-401C-9C2E-7DBE7D020BE8}" sibTransId="{31AEBCF4-B160-40D2-83FD-C64100AEF2BD}"/>
    <dgm:cxn modelId="{446CE0A1-671C-4859-961D-4B0A73DBD714}" type="presOf" srcId="{45F95CB5-ADC1-41E0-811D-38420DD4D6AF}" destId="{E8BD19AE-CCC0-4E71-8045-F5004144C0C6}" srcOrd="0" destOrd="2" presId="urn:microsoft.com/office/officeart/2018/2/layout/IconVerticalSolidList"/>
    <dgm:cxn modelId="{1EC95FA2-6992-46D5-8EBD-7B0FFAD4EE09}" srcId="{9D712029-EE24-4D86-922B-B600C28E3640}" destId="{01FFF1C4-0500-49C0-A555-4D1B926C5D67}" srcOrd="0" destOrd="0" parTransId="{46A56FE2-A858-45E0-9B3B-D68F74AA9563}" sibTransId="{324AB552-CB42-4B1C-8DA1-FA1CBC8DDD84}"/>
    <dgm:cxn modelId="{E618EFA2-FCEC-43BC-A6E8-B63564AE5ABD}" srcId="{1752DB59-FE23-48DF-929D-65EC1DFD9A79}" destId="{3CE1DBA2-18C9-435F-96A2-4BF001BAA9EF}" srcOrd="0" destOrd="0" parTransId="{96BD196C-E5F5-45FA-A892-E1165644D161}" sibTransId="{D7200A16-5DF2-4830-B955-A0442E3F89DE}"/>
    <dgm:cxn modelId="{5B791FAE-FB7A-4CF2-AAAC-04095275E33D}" type="presOf" srcId="{1752DB59-FE23-48DF-929D-65EC1DFD9A79}" destId="{40A83657-205B-434E-A4B9-280CB10382E1}" srcOrd="0" destOrd="0" presId="urn:microsoft.com/office/officeart/2018/2/layout/IconVerticalSolidList"/>
    <dgm:cxn modelId="{CD5EA8C4-6156-4920-9C9B-9A5B6EC362BA}" srcId="{D466AE09-DF9C-47AC-8867-81E049B9DD68}" destId="{BED11E39-930D-4233-95E0-3D248D2398D4}" srcOrd="0" destOrd="0" parTransId="{F8EC30D5-AC6F-4696-8DC9-DB097C92AFDA}" sibTransId="{FE2E8B27-8896-4CBE-ADC7-9ECED24BDDC5}"/>
    <dgm:cxn modelId="{818CB7DF-C858-4AC8-8801-1D2105CAFFE8}" srcId="{B45408BA-A4F7-4858-8C12-007EC68B5B07}" destId="{D466AE09-DF9C-47AC-8867-81E049B9DD68}" srcOrd="0" destOrd="0" parTransId="{0A918E4D-AB2A-4CC9-ACA4-39F98982EE0B}" sibTransId="{46B74981-74CE-4540-AAB4-59A5CE364662}"/>
    <dgm:cxn modelId="{75C9C2F2-613C-49DA-9EE9-F22F780B41A8}" type="presOf" srcId="{3CE1DBA2-18C9-435F-96A2-4BF001BAA9EF}" destId="{3864EBD1-5ED4-4827-871C-AEAB44144949}" srcOrd="0" destOrd="0" presId="urn:microsoft.com/office/officeart/2018/2/layout/IconVerticalSolidList"/>
    <dgm:cxn modelId="{D9C45DF7-00EB-409E-9DAD-AD8364A22A98}" type="presOf" srcId="{6424F0CD-9406-4687-A68B-00558C17B86B}" destId="{F3897B58-C367-429F-A94A-44CCAB292936}" srcOrd="0" destOrd="1" presId="urn:microsoft.com/office/officeart/2018/2/layout/IconVerticalSolidList"/>
    <dgm:cxn modelId="{CE0F86F8-BC31-4B85-8BAF-ABCCF59D3CF2}" type="presParOf" srcId="{31FF4B7F-F2EC-4EF8-86DB-A4BE29B28AE5}" destId="{0450955E-7F6C-4710-9B09-DAD7AEFA2393}" srcOrd="0" destOrd="0" presId="urn:microsoft.com/office/officeart/2018/2/layout/IconVerticalSolidList"/>
    <dgm:cxn modelId="{621D00ED-9844-4EC0-B790-B449B67E773D}" type="presParOf" srcId="{0450955E-7F6C-4710-9B09-DAD7AEFA2393}" destId="{9117ACA5-002B-4703-A43A-5E024F10DD63}" srcOrd="0" destOrd="0" presId="urn:microsoft.com/office/officeart/2018/2/layout/IconVerticalSolidList"/>
    <dgm:cxn modelId="{CFA155A2-DE47-49CA-8AA2-16C0B81BEE0E}" type="presParOf" srcId="{0450955E-7F6C-4710-9B09-DAD7AEFA2393}" destId="{C91BE3FB-E3FE-4FE1-9C13-EE3DD9C586DE}" srcOrd="1" destOrd="0" presId="urn:microsoft.com/office/officeart/2018/2/layout/IconVerticalSolidList"/>
    <dgm:cxn modelId="{BE5EC290-068D-4C24-B7ED-AFF90141E32F}" type="presParOf" srcId="{0450955E-7F6C-4710-9B09-DAD7AEFA2393}" destId="{EF6A2337-DA48-49D4-AD5F-4CC12F1437FB}" srcOrd="2" destOrd="0" presId="urn:microsoft.com/office/officeart/2018/2/layout/IconVerticalSolidList"/>
    <dgm:cxn modelId="{15592D77-C139-40E5-BB6D-0CA4F790CD85}" type="presParOf" srcId="{0450955E-7F6C-4710-9B09-DAD7AEFA2393}" destId="{B041F368-4CBF-4912-854A-5BB77032DE0F}" srcOrd="3" destOrd="0" presId="urn:microsoft.com/office/officeart/2018/2/layout/IconVerticalSolidList"/>
    <dgm:cxn modelId="{CFC61B97-7227-4C10-B608-DFB2F64BF81E}" type="presParOf" srcId="{0450955E-7F6C-4710-9B09-DAD7AEFA2393}" destId="{E8BD19AE-CCC0-4E71-8045-F5004144C0C6}" srcOrd="4" destOrd="0" presId="urn:microsoft.com/office/officeart/2018/2/layout/IconVerticalSolidList"/>
    <dgm:cxn modelId="{14EA3517-7F51-4652-A662-B576D9D7793E}" type="presParOf" srcId="{31FF4B7F-F2EC-4EF8-86DB-A4BE29B28AE5}" destId="{53CB62A1-237E-4877-87E8-BFBF537191E0}" srcOrd="1" destOrd="0" presId="urn:microsoft.com/office/officeart/2018/2/layout/IconVerticalSolidList"/>
    <dgm:cxn modelId="{213FABBA-4EB4-49A7-A986-EF0DA57A3F45}" type="presParOf" srcId="{31FF4B7F-F2EC-4EF8-86DB-A4BE29B28AE5}" destId="{267B42B5-4F08-4B56-9F3E-4FA96B1F5234}" srcOrd="2" destOrd="0" presId="urn:microsoft.com/office/officeart/2018/2/layout/IconVerticalSolidList"/>
    <dgm:cxn modelId="{1D69BCCF-F14B-4376-B238-9D4E21BC2164}" type="presParOf" srcId="{267B42B5-4F08-4B56-9F3E-4FA96B1F5234}" destId="{6343BECC-F185-4931-A486-6FB2AF6EC424}" srcOrd="0" destOrd="0" presId="urn:microsoft.com/office/officeart/2018/2/layout/IconVerticalSolidList"/>
    <dgm:cxn modelId="{1FBEF2B2-5153-4CB7-84C7-12B054603B41}" type="presParOf" srcId="{267B42B5-4F08-4B56-9F3E-4FA96B1F5234}" destId="{8AA5D129-EF62-4ABC-B12B-3B10B8145825}" srcOrd="1" destOrd="0" presId="urn:microsoft.com/office/officeart/2018/2/layout/IconVerticalSolidList"/>
    <dgm:cxn modelId="{EC693B32-E2DB-467B-AE4F-F13D0CFB31A1}" type="presParOf" srcId="{267B42B5-4F08-4B56-9F3E-4FA96B1F5234}" destId="{B4A0C0C6-3D98-44C6-A0E7-A22D5A069B96}" srcOrd="2" destOrd="0" presId="urn:microsoft.com/office/officeart/2018/2/layout/IconVerticalSolidList"/>
    <dgm:cxn modelId="{107FAA70-2FB7-46F1-A2BA-ECAD08D6CE44}" type="presParOf" srcId="{267B42B5-4F08-4B56-9F3E-4FA96B1F5234}" destId="{0C9102F2-769C-4429-BDD4-3A578543658D}" srcOrd="3" destOrd="0" presId="urn:microsoft.com/office/officeart/2018/2/layout/IconVerticalSolidList"/>
    <dgm:cxn modelId="{283CF1FA-AA0E-496A-96A4-F847F2C95AD1}" type="presParOf" srcId="{267B42B5-4F08-4B56-9F3E-4FA96B1F5234}" destId="{F3897B58-C367-429F-A94A-44CCAB292936}" srcOrd="4" destOrd="0" presId="urn:microsoft.com/office/officeart/2018/2/layout/IconVerticalSolidList"/>
    <dgm:cxn modelId="{DD367CE0-C626-4D07-B954-02B9A8276544}" type="presParOf" srcId="{31FF4B7F-F2EC-4EF8-86DB-A4BE29B28AE5}" destId="{49AA09F4-E3D9-43A4-A6A9-41429054B9C8}" srcOrd="3" destOrd="0" presId="urn:microsoft.com/office/officeart/2018/2/layout/IconVerticalSolidList"/>
    <dgm:cxn modelId="{D2EFA8CB-E817-4CA7-B0B3-4A878C86F246}" type="presParOf" srcId="{31FF4B7F-F2EC-4EF8-86DB-A4BE29B28AE5}" destId="{51409865-38D9-41E1-B658-15577AD1BF20}" srcOrd="4" destOrd="0" presId="urn:microsoft.com/office/officeart/2018/2/layout/IconVerticalSolidList"/>
    <dgm:cxn modelId="{6206DE69-2D8B-4512-9885-F95136EC16D9}" type="presParOf" srcId="{51409865-38D9-41E1-B658-15577AD1BF20}" destId="{FF93A499-3E30-4C88-90B2-01B08EB75734}" srcOrd="0" destOrd="0" presId="urn:microsoft.com/office/officeart/2018/2/layout/IconVerticalSolidList"/>
    <dgm:cxn modelId="{7AC8B60F-1700-4E74-BDB2-149749C2D501}" type="presParOf" srcId="{51409865-38D9-41E1-B658-15577AD1BF20}" destId="{57CB4D67-CEEA-43ED-8D85-159006B1BFA9}" srcOrd="1" destOrd="0" presId="urn:microsoft.com/office/officeart/2018/2/layout/IconVerticalSolidList"/>
    <dgm:cxn modelId="{855E010D-C7AE-4DCD-89E6-287CDF31FD63}" type="presParOf" srcId="{51409865-38D9-41E1-B658-15577AD1BF20}" destId="{7C48F488-2D6B-471C-B234-842A5C8EE35B}" srcOrd="2" destOrd="0" presId="urn:microsoft.com/office/officeart/2018/2/layout/IconVerticalSolidList"/>
    <dgm:cxn modelId="{75B1F857-9FC2-453E-A921-C0843B327113}" type="presParOf" srcId="{51409865-38D9-41E1-B658-15577AD1BF20}" destId="{40A83657-205B-434E-A4B9-280CB10382E1}" srcOrd="3" destOrd="0" presId="urn:microsoft.com/office/officeart/2018/2/layout/IconVerticalSolidList"/>
    <dgm:cxn modelId="{9B06C356-B6C5-4C6E-A9C1-27965C5CD1F0}" type="presParOf" srcId="{51409865-38D9-41E1-B658-15577AD1BF20}" destId="{3864EBD1-5ED4-4827-871C-AEAB4414494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D0F750-AD0B-4D39-BD2D-50C90FB6E0C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FA15CEB7-4400-45ED-ACFD-1635648E9B3A}">
      <dgm:prSet/>
      <dgm:spPr/>
      <dgm:t>
        <a:bodyPr/>
        <a:lstStyle/>
        <a:p>
          <a:pPr>
            <a:lnSpc>
              <a:spcPct val="100000"/>
            </a:lnSpc>
            <a:defRPr b="1"/>
          </a:pPr>
          <a:r>
            <a:rPr lang="en-US" b="0" i="0"/>
            <a:t>Web Browsers:</a:t>
          </a:r>
          <a:endParaRPr lang="en-US"/>
        </a:p>
      </dgm:t>
    </dgm:pt>
    <dgm:pt modelId="{4B4CF39F-A099-45EC-A93A-363AA98507C2}" type="parTrans" cxnId="{A6BE0FDD-F101-4E3B-B1E1-98CD3FC6C384}">
      <dgm:prSet/>
      <dgm:spPr/>
      <dgm:t>
        <a:bodyPr/>
        <a:lstStyle/>
        <a:p>
          <a:endParaRPr lang="en-US"/>
        </a:p>
      </dgm:t>
    </dgm:pt>
    <dgm:pt modelId="{1C4E850A-C6AE-4C86-B7A8-DA8A5F47FC87}" type="sibTrans" cxnId="{A6BE0FDD-F101-4E3B-B1E1-98CD3FC6C384}">
      <dgm:prSet/>
      <dgm:spPr/>
      <dgm:t>
        <a:bodyPr/>
        <a:lstStyle/>
        <a:p>
          <a:endParaRPr lang="en-US"/>
        </a:p>
      </dgm:t>
    </dgm:pt>
    <dgm:pt modelId="{3EDA7FA1-3B9D-40CC-86A6-529C0A501BAF}">
      <dgm:prSet/>
      <dgm:spPr/>
      <dgm:t>
        <a:bodyPr/>
        <a:lstStyle/>
        <a:p>
          <a:pPr>
            <a:lnSpc>
              <a:spcPct val="100000"/>
            </a:lnSpc>
          </a:pPr>
          <a:r>
            <a:rPr lang="en-US" b="0" i="0"/>
            <a:t>Web browsers, such as Chrome, Firefox, and Safari, act as REST clients when accessing web-based applications and consuming their APIs.</a:t>
          </a:r>
          <a:endParaRPr lang="en-US"/>
        </a:p>
      </dgm:t>
    </dgm:pt>
    <dgm:pt modelId="{D72A0E26-2240-40A7-A0B5-FA2DF37DBCAD}" type="parTrans" cxnId="{1260638C-FDE0-4FBD-98CB-F0213CECE869}">
      <dgm:prSet/>
      <dgm:spPr/>
      <dgm:t>
        <a:bodyPr/>
        <a:lstStyle/>
        <a:p>
          <a:endParaRPr lang="en-US"/>
        </a:p>
      </dgm:t>
    </dgm:pt>
    <dgm:pt modelId="{A8283965-270C-456A-A9AA-BF78CB618C13}" type="sibTrans" cxnId="{1260638C-FDE0-4FBD-98CB-F0213CECE869}">
      <dgm:prSet/>
      <dgm:spPr/>
      <dgm:t>
        <a:bodyPr/>
        <a:lstStyle/>
        <a:p>
          <a:endParaRPr lang="en-US"/>
        </a:p>
      </dgm:t>
    </dgm:pt>
    <dgm:pt modelId="{98440DBB-892D-4E16-9A4A-D610FE13E0FF}">
      <dgm:prSet/>
      <dgm:spPr/>
      <dgm:t>
        <a:bodyPr/>
        <a:lstStyle/>
        <a:p>
          <a:pPr>
            <a:lnSpc>
              <a:spcPct val="100000"/>
            </a:lnSpc>
          </a:pPr>
          <a:r>
            <a:rPr lang="en-US" b="0" i="0"/>
            <a:t>They allow users to send HTTP requests (e.g., GET, POST) to the server and receive the corresponding responses.</a:t>
          </a:r>
          <a:endParaRPr lang="en-US"/>
        </a:p>
      </dgm:t>
    </dgm:pt>
    <dgm:pt modelId="{45B9CA47-ACFC-4924-9810-E94BA4B826EC}" type="parTrans" cxnId="{F920701D-65A4-4BA7-99DF-16DBE6EEDC24}">
      <dgm:prSet/>
      <dgm:spPr/>
      <dgm:t>
        <a:bodyPr/>
        <a:lstStyle/>
        <a:p>
          <a:endParaRPr lang="en-US"/>
        </a:p>
      </dgm:t>
    </dgm:pt>
    <dgm:pt modelId="{8BC6E274-6539-4DD1-AF66-17E1E7ECA9E6}" type="sibTrans" cxnId="{F920701D-65A4-4BA7-99DF-16DBE6EEDC24}">
      <dgm:prSet/>
      <dgm:spPr/>
      <dgm:t>
        <a:bodyPr/>
        <a:lstStyle/>
        <a:p>
          <a:endParaRPr lang="en-US"/>
        </a:p>
      </dgm:t>
    </dgm:pt>
    <dgm:pt modelId="{9B43DBB1-2709-48F3-80CA-D3E84624D57A}">
      <dgm:prSet/>
      <dgm:spPr/>
      <dgm:t>
        <a:bodyPr/>
        <a:lstStyle/>
        <a:p>
          <a:pPr>
            <a:lnSpc>
              <a:spcPct val="100000"/>
            </a:lnSpc>
            <a:defRPr b="1"/>
          </a:pPr>
          <a:r>
            <a:rPr lang="en-US" b="0" i="0"/>
            <a:t>Command-Line Tools:</a:t>
          </a:r>
          <a:endParaRPr lang="en-US"/>
        </a:p>
      </dgm:t>
    </dgm:pt>
    <dgm:pt modelId="{29DF9059-F823-42FB-8DBB-E0FC5D3AB5E0}" type="parTrans" cxnId="{A3499FE3-FF83-4B19-9A05-986FB16BFE79}">
      <dgm:prSet/>
      <dgm:spPr/>
      <dgm:t>
        <a:bodyPr/>
        <a:lstStyle/>
        <a:p>
          <a:endParaRPr lang="en-US"/>
        </a:p>
      </dgm:t>
    </dgm:pt>
    <dgm:pt modelId="{F2253A7E-5610-4FE2-8ECC-1131638233D2}" type="sibTrans" cxnId="{A3499FE3-FF83-4B19-9A05-986FB16BFE79}">
      <dgm:prSet/>
      <dgm:spPr/>
      <dgm:t>
        <a:bodyPr/>
        <a:lstStyle/>
        <a:p>
          <a:endParaRPr lang="en-US"/>
        </a:p>
      </dgm:t>
    </dgm:pt>
    <dgm:pt modelId="{926F4CB3-DBEF-47E3-9EB8-A169173AE8E0}">
      <dgm:prSet/>
      <dgm:spPr/>
      <dgm:t>
        <a:bodyPr/>
        <a:lstStyle/>
        <a:p>
          <a:pPr>
            <a:lnSpc>
              <a:spcPct val="100000"/>
            </a:lnSpc>
          </a:pPr>
          <a:r>
            <a:rPr lang="en-US" b="0" i="0"/>
            <a:t>Command-line tools like cURL and HTTPie provide a command-line interface to interact with RESTful APIs.</a:t>
          </a:r>
          <a:endParaRPr lang="en-US"/>
        </a:p>
      </dgm:t>
    </dgm:pt>
    <dgm:pt modelId="{87CF6126-C311-40B8-83F2-4EDF5A913E7C}" type="parTrans" cxnId="{8FBB1A98-87BA-48CE-A543-D1B519A34CD7}">
      <dgm:prSet/>
      <dgm:spPr/>
      <dgm:t>
        <a:bodyPr/>
        <a:lstStyle/>
        <a:p>
          <a:endParaRPr lang="en-US"/>
        </a:p>
      </dgm:t>
    </dgm:pt>
    <dgm:pt modelId="{2FCC9D9D-DC2E-4572-99BC-C1A7C479A7E1}" type="sibTrans" cxnId="{8FBB1A98-87BA-48CE-A543-D1B519A34CD7}">
      <dgm:prSet/>
      <dgm:spPr/>
      <dgm:t>
        <a:bodyPr/>
        <a:lstStyle/>
        <a:p>
          <a:endParaRPr lang="en-US"/>
        </a:p>
      </dgm:t>
    </dgm:pt>
    <dgm:pt modelId="{E98A26AC-9A0B-4DB3-9947-E10D6FDF01CA}">
      <dgm:prSet/>
      <dgm:spPr/>
      <dgm:t>
        <a:bodyPr/>
        <a:lstStyle/>
        <a:p>
          <a:pPr>
            <a:lnSpc>
              <a:spcPct val="100000"/>
            </a:lnSpc>
          </a:pPr>
          <a:r>
            <a:rPr lang="en-US" b="0" i="0"/>
            <a:t>Developers can use these tools to construct and send HTTP requests from the command line and receive the responses.</a:t>
          </a:r>
          <a:endParaRPr lang="en-US"/>
        </a:p>
      </dgm:t>
    </dgm:pt>
    <dgm:pt modelId="{3125860E-D713-4B86-BBCD-A7737B7CE090}" type="parTrans" cxnId="{111C6E6B-FABC-4988-A398-7538CBC20C03}">
      <dgm:prSet/>
      <dgm:spPr/>
      <dgm:t>
        <a:bodyPr/>
        <a:lstStyle/>
        <a:p>
          <a:endParaRPr lang="en-US"/>
        </a:p>
      </dgm:t>
    </dgm:pt>
    <dgm:pt modelId="{FC6F7098-34D2-4C8D-8529-D054D6CEEC21}" type="sibTrans" cxnId="{111C6E6B-FABC-4988-A398-7538CBC20C03}">
      <dgm:prSet/>
      <dgm:spPr/>
      <dgm:t>
        <a:bodyPr/>
        <a:lstStyle/>
        <a:p>
          <a:endParaRPr lang="en-US"/>
        </a:p>
      </dgm:t>
    </dgm:pt>
    <dgm:pt modelId="{899736CA-07A8-47F9-B941-DD8615FABEEB}">
      <dgm:prSet/>
      <dgm:spPr/>
      <dgm:t>
        <a:bodyPr/>
        <a:lstStyle/>
        <a:p>
          <a:pPr>
            <a:lnSpc>
              <a:spcPct val="100000"/>
            </a:lnSpc>
            <a:defRPr b="1"/>
          </a:pPr>
          <a:r>
            <a:rPr lang="en-US" b="0" i="0"/>
            <a:t>Programming Language Libraries and Frameworks:</a:t>
          </a:r>
          <a:endParaRPr lang="en-US"/>
        </a:p>
      </dgm:t>
    </dgm:pt>
    <dgm:pt modelId="{D5C76240-C4EC-40B0-B666-444BF1D2CC60}" type="parTrans" cxnId="{9E4DDF37-6075-4651-99EB-E1E32C494D8C}">
      <dgm:prSet/>
      <dgm:spPr/>
      <dgm:t>
        <a:bodyPr/>
        <a:lstStyle/>
        <a:p>
          <a:endParaRPr lang="en-US"/>
        </a:p>
      </dgm:t>
    </dgm:pt>
    <dgm:pt modelId="{20EC930A-F5A9-48CC-9C8B-E9D94F958334}" type="sibTrans" cxnId="{9E4DDF37-6075-4651-99EB-E1E32C494D8C}">
      <dgm:prSet/>
      <dgm:spPr/>
      <dgm:t>
        <a:bodyPr/>
        <a:lstStyle/>
        <a:p>
          <a:endParaRPr lang="en-US"/>
        </a:p>
      </dgm:t>
    </dgm:pt>
    <dgm:pt modelId="{397BCAD5-1C61-4726-B1EB-1BFA151167F0}">
      <dgm:prSet/>
      <dgm:spPr/>
      <dgm:t>
        <a:bodyPr/>
        <a:lstStyle/>
        <a:p>
          <a:pPr>
            <a:lnSpc>
              <a:spcPct val="100000"/>
            </a:lnSpc>
          </a:pPr>
          <a:r>
            <a:rPr lang="en-US" b="0" i="0"/>
            <a:t>Many programming languages offer libraries and frameworks that act as REST clients, simplifying the consumption of RESTful APIs.</a:t>
          </a:r>
          <a:endParaRPr lang="en-US"/>
        </a:p>
      </dgm:t>
    </dgm:pt>
    <dgm:pt modelId="{ECED5799-5178-46E8-8246-356655F0C0DA}" type="parTrans" cxnId="{2C78C5FD-9B9D-47E7-BE87-9E1E2AA0E46A}">
      <dgm:prSet/>
      <dgm:spPr/>
      <dgm:t>
        <a:bodyPr/>
        <a:lstStyle/>
        <a:p>
          <a:endParaRPr lang="en-US"/>
        </a:p>
      </dgm:t>
    </dgm:pt>
    <dgm:pt modelId="{6AA5155C-7CE5-4F3E-AF6A-6A6B8143775E}" type="sibTrans" cxnId="{2C78C5FD-9B9D-47E7-BE87-9E1E2AA0E46A}">
      <dgm:prSet/>
      <dgm:spPr/>
      <dgm:t>
        <a:bodyPr/>
        <a:lstStyle/>
        <a:p>
          <a:endParaRPr lang="en-US"/>
        </a:p>
      </dgm:t>
    </dgm:pt>
    <dgm:pt modelId="{4558AD3D-07FF-40BF-BC6D-9804117A28CB}">
      <dgm:prSet/>
      <dgm:spPr/>
      <dgm:t>
        <a:bodyPr/>
        <a:lstStyle/>
        <a:p>
          <a:pPr>
            <a:lnSpc>
              <a:spcPct val="100000"/>
            </a:lnSpc>
          </a:pPr>
          <a:r>
            <a:rPr lang="en-US" b="0" i="0"/>
            <a:t>These libraries provide functionalities for constructing HTTP requests, handling responses, and parsing data.</a:t>
          </a:r>
          <a:endParaRPr lang="en-US"/>
        </a:p>
      </dgm:t>
    </dgm:pt>
    <dgm:pt modelId="{EFC965E0-0D24-4530-BB74-2F89755136CC}" type="parTrans" cxnId="{5421DB8B-9C19-4C7A-8265-76255B9836F2}">
      <dgm:prSet/>
      <dgm:spPr/>
      <dgm:t>
        <a:bodyPr/>
        <a:lstStyle/>
        <a:p>
          <a:endParaRPr lang="en-US"/>
        </a:p>
      </dgm:t>
    </dgm:pt>
    <dgm:pt modelId="{68600B16-A14D-4DF1-8C38-85F07C9897D7}" type="sibTrans" cxnId="{5421DB8B-9C19-4C7A-8265-76255B9836F2}">
      <dgm:prSet/>
      <dgm:spPr/>
      <dgm:t>
        <a:bodyPr/>
        <a:lstStyle/>
        <a:p>
          <a:endParaRPr lang="en-US"/>
        </a:p>
      </dgm:t>
    </dgm:pt>
    <dgm:pt modelId="{D3468006-ABDB-41E7-A88D-CBB2B25C6A34}" type="pres">
      <dgm:prSet presAssocID="{71D0F750-AD0B-4D39-BD2D-50C90FB6E0CB}" presName="root" presStyleCnt="0">
        <dgm:presLayoutVars>
          <dgm:dir/>
          <dgm:resizeHandles val="exact"/>
        </dgm:presLayoutVars>
      </dgm:prSet>
      <dgm:spPr/>
    </dgm:pt>
    <dgm:pt modelId="{708B83EC-02BA-43CB-A858-22C6B72B30FC}" type="pres">
      <dgm:prSet presAssocID="{FA15CEB7-4400-45ED-ACFD-1635648E9B3A}" presName="compNode" presStyleCnt="0"/>
      <dgm:spPr/>
    </dgm:pt>
    <dgm:pt modelId="{9BFD3B10-E815-42CA-A0A7-F9B2DF886CBB}" type="pres">
      <dgm:prSet presAssocID="{FA15CEB7-4400-45ED-ACFD-1635648E9B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4128AB6D-14B6-47BD-AF09-01614015BFB4}" type="pres">
      <dgm:prSet presAssocID="{FA15CEB7-4400-45ED-ACFD-1635648E9B3A}" presName="iconSpace" presStyleCnt="0"/>
      <dgm:spPr/>
    </dgm:pt>
    <dgm:pt modelId="{07BE499F-9ACD-4F88-9374-AB3AF6667803}" type="pres">
      <dgm:prSet presAssocID="{FA15CEB7-4400-45ED-ACFD-1635648E9B3A}" presName="parTx" presStyleLbl="revTx" presStyleIdx="0" presStyleCnt="6">
        <dgm:presLayoutVars>
          <dgm:chMax val="0"/>
          <dgm:chPref val="0"/>
        </dgm:presLayoutVars>
      </dgm:prSet>
      <dgm:spPr/>
    </dgm:pt>
    <dgm:pt modelId="{FD73FDFE-6DE4-472B-ABB9-D037838D6092}" type="pres">
      <dgm:prSet presAssocID="{FA15CEB7-4400-45ED-ACFD-1635648E9B3A}" presName="txSpace" presStyleCnt="0"/>
      <dgm:spPr/>
    </dgm:pt>
    <dgm:pt modelId="{4C88C4E8-F812-4DE4-8483-C1F84AE749F0}" type="pres">
      <dgm:prSet presAssocID="{FA15CEB7-4400-45ED-ACFD-1635648E9B3A}" presName="desTx" presStyleLbl="revTx" presStyleIdx="1" presStyleCnt="6">
        <dgm:presLayoutVars/>
      </dgm:prSet>
      <dgm:spPr/>
    </dgm:pt>
    <dgm:pt modelId="{7B1754CC-99BC-4A44-BC17-31923BD06C8E}" type="pres">
      <dgm:prSet presAssocID="{1C4E850A-C6AE-4C86-B7A8-DA8A5F47FC87}" presName="sibTrans" presStyleCnt="0"/>
      <dgm:spPr/>
    </dgm:pt>
    <dgm:pt modelId="{107CC1B2-408B-4E8C-A638-EF6BE53E2B15}" type="pres">
      <dgm:prSet presAssocID="{9B43DBB1-2709-48F3-80CA-D3E84624D57A}" presName="compNode" presStyleCnt="0"/>
      <dgm:spPr/>
    </dgm:pt>
    <dgm:pt modelId="{CAA88ADA-C028-4199-B862-600741D14581}" type="pres">
      <dgm:prSet presAssocID="{9B43DBB1-2709-48F3-80CA-D3E84624D5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6140832-EBF9-48CE-862E-A70F9E504C6E}" type="pres">
      <dgm:prSet presAssocID="{9B43DBB1-2709-48F3-80CA-D3E84624D57A}" presName="iconSpace" presStyleCnt="0"/>
      <dgm:spPr/>
    </dgm:pt>
    <dgm:pt modelId="{E6635F13-6C9A-468B-AEE4-2481DE0C022F}" type="pres">
      <dgm:prSet presAssocID="{9B43DBB1-2709-48F3-80CA-D3E84624D57A}" presName="parTx" presStyleLbl="revTx" presStyleIdx="2" presStyleCnt="6">
        <dgm:presLayoutVars>
          <dgm:chMax val="0"/>
          <dgm:chPref val="0"/>
        </dgm:presLayoutVars>
      </dgm:prSet>
      <dgm:spPr/>
    </dgm:pt>
    <dgm:pt modelId="{9CABA2E0-0C43-47C5-BAC7-06D671E6D446}" type="pres">
      <dgm:prSet presAssocID="{9B43DBB1-2709-48F3-80CA-D3E84624D57A}" presName="txSpace" presStyleCnt="0"/>
      <dgm:spPr/>
    </dgm:pt>
    <dgm:pt modelId="{7824BF2A-2A68-441A-9AAD-309069974557}" type="pres">
      <dgm:prSet presAssocID="{9B43DBB1-2709-48F3-80CA-D3E84624D57A}" presName="desTx" presStyleLbl="revTx" presStyleIdx="3" presStyleCnt="6">
        <dgm:presLayoutVars/>
      </dgm:prSet>
      <dgm:spPr/>
    </dgm:pt>
    <dgm:pt modelId="{ABB07560-6084-472D-B07B-E5BC1ED51385}" type="pres">
      <dgm:prSet presAssocID="{F2253A7E-5610-4FE2-8ECC-1131638233D2}" presName="sibTrans" presStyleCnt="0"/>
      <dgm:spPr/>
    </dgm:pt>
    <dgm:pt modelId="{90B2E107-7690-4A5D-AEC9-C0B45FB682BA}" type="pres">
      <dgm:prSet presAssocID="{899736CA-07A8-47F9-B941-DD8615FABEEB}" presName="compNode" presStyleCnt="0"/>
      <dgm:spPr/>
    </dgm:pt>
    <dgm:pt modelId="{D8D1BE37-460A-4A74-8EAA-E8904A0F5BA2}" type="pres">
      <dgm:prSet presAssocID="{899736CA-07A8-47F9-B941-DD8615FABE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39ACB14-1E00-40DB-98C1-F41E778B11C0}" type="pres">
      <dgm:prSet presAssocID="{899736CA-07A8-47F9-B941-DD8615FABEEB}" presName="iconSpace" presStyleCnt="0"/>
      <dgm:spPr/>
    </dgm:pt>
    <dgm:pt modelId="{631CFDD5-1054-4867-AE50-F3E3D907C326}" type="pres">
      <dgm:prSet presAssocID="{899736CA-07A8-47F9-B941-DD8615FABEEB}" presName="parTx" presStyleLbl="revTx" presStyleIdx="4" presStyleCnt="6">
        <dgm:presLayoutVars>
          <dgm:chMax val="0"/>
          <dgm:chPref val="0"/>
        </dgm:presLayoutVars>
      </dgm:prSet>
      <dgm:spPr/>
    </dgm:pt>
    <dgm:pt modelId="{686AA084-8736-4965-915B-19546E705390}" type="pres">
      <dgm:prSet presAssocID="{899736CA-07A8-47F9-B941-DD8615FABEEB}" presName="txSpace" presStyleCnt="0"/>
      <dgm:spPr/>
    </dgm:pt>
    <dgm:pt modelId="{0C63EA9A-D298-4EBE-9BCF-4949AB3DF9BF}" type="pres">
      <dgm:prSet presAssocID="{899736CA-07A8-47F9-B941-DD8615FABEEB}" presName="desTx" presStyleLbl="revTx" presStyleIdx="5" presStyleCnt="6">
        <dgm:presLayoutVars/>
      </dgm:prSet>
      <dgm:spPr/>
    </dgm:pt>
  </dgm:ptLst>
  <dgm:cxnLst>
    <dgm:cxn modelId="{CA864307-C3A9-402F-A516-53A9CC787CEA}" type="presOf" srcId="{9B43DBB1-2709-48F3-80CA-D3E84624D57A}" destId="{E6635F13-6C9A-468B-AEE4-2481DE0C022F}" srcOrd="0" destOrd="0" presId="urn:microsoft.com/office/officeart/2018/2/layout/IconLabelDescriptionList"/>
    <dgm:cxn modelId="{22A3F408-EA16-4710-8FCF-ACA196166641}" type="presOf" srcId="{E98A26AC-9A0B-4DB3-9947-E10D6FDF01CA}" destId="{7824BF2A-2A68-441A-9AAD-309069974557}" srcOrd="0" destOrd="1" presId="urn:microsoft.com/office/officeart/2018/2/layout/IconLabelDescriptionList"/>
    <dgm:cxn modelId="{25CEF315-5B74-43F2-BC07-68E25F50096A}" type="presOf" srcId="{3EDA7FA1-3B9D-40CC-86A6-529C0A501BAF}" destId="{4C88C4E8-F812-4DE4-8483-C1F84AE749F0}" srcOrd="0" destOrd="0" presId="urn:microsoft.com/office/officeart/2018/2/layout/IconLabelDescriptionList"/>
    <dgm:cxn modelId="{F920701D-65A4-4BA7-99DF-16DBE6EEDC24}" srcId="{FA15CEB7-4400-45ED-ACFD-1635648E9B3A}" destId="{98440DBB-892D-4E16-9A4A-D610FE13E0FF}" srcOrd="1" destOrd="0" parTransId="{45B9CA47-ACFC-4924-9810-E94BA4B826EC}" sibTransId="{8BC6E274-6539-4DD1-AF66-17E1E7ECA9E6}"/>
    <dgm:cxn modelId="{9E4DDF37-6075-4651-99EB-E1E32C494D8C}" srcId="{71D0F750-AD0B-4D39-BD2D-50C90FB6E0CB}" destId="{899736CA-07A8-47F9-B941-DD8615FABEEB}" srcOrd="2" destOrd="0" parTransId="{D5C76240-C4EC-40B0-B666-444BF1D2CC60}" sibTransId="{20EC930A-F5A9-48CC-9C8B-E9D94F958334}"/>
    <dgm:cxn modelId="{111C6E6B-FABC-4988-A398-7538CBC20C03}" srcId="{9B43DBB1-2709-48F3-80CA-D3E84624D57A}" destId="{E98A26AC-9A0B-4DB3-9947-E10D6FDF01CA}" srcOrd="1" destOrd="0" parTransId="{3125860E-D713-4B86-BBCD-A7737B7CE090}" sibTransId="{FC6F7098-34D2-4C8D-8529-D054D6CEEC21}"/>
    <dgm:cxn modelId="{D9C6D575-468E-4FBB-B600-A31C0447D463}" type="presOf" srcId="{926F4CB3-DBEF-47E3-9EB8-A169173AE8E0}" destId="{7824BF2A-2A68-441A-9AAD-309069974557}" srcOrd="0" destOrd="0" presId="urn:microsoft.com/office/officeart/2018/2/layout/IconLabelDescriptionList"/>
    <dgm:cxn modelId="{5421DB8B-9C19-4C7A-8265-76255B9836F2}" srcId="{899736CA-07A8-47F9-B941-DD8615FABEEB}" destId="{4558AD3D-07FF-40BF-BC6D-9804117A28CB}" srcOrd="1" destOrd="0" parTransId="{EFC965E0-0D24-4530-BB74-2F89755136CC}" sibTransId="{68600B16-A14D-4DF1-8C38-85F07C9897D7}"/>
    <dgm:cxn modelId="{1260638C-FDE0-4FBD-98CB-F0213CECE869}" srcId="{FA15CEB7-4400-45ED-ACFD-1635648E9B3A}" destId="{3EDA7FA1-3B9D-40CC-86A6-529C0A501BAF}" srcOrd="0" destOrd="0" parTransId="{D72A0E26-2240-40A7-A0B5-FA2DF37DBCAD}" sibTransId="{A8283965-270C-456A-A9AA-BF78CB618C13}"/>
    <dgm:cxn modelId="{8FBB1A98-87BA-48CE-A543-D1B519A34CD7}" srcId="{9B43DBB1-2709-48F3-80CA-D3E84624D57A}" destId="{926F4CB3-DBEF-47E3-9EB8-A169173AE8E0}" srcOrd="0" destOrd="0" parTransId="{87CF6126-C311-40B8-83F2-4EDF5A913E7C}" sibTransId="{2FCC9D9D-DC2E-4572-99BC-C1A7C479A7E1}"/>
    <dgm:cxn modelId="{DFA6AD9C-5ACC-40EE-883F-1719758D308E}" type="presOf" srcId="{98440DBB-892D-4E16-9A4A-D610FE13E0FF}" destId="{4C88C4E8-F812-4DE4-8483-C1F84AE749F0}" srcOrd="0" destOrd="1" presId="urn:microsoft.com/office/officeart/2018/2/layout/IconLabelDescriptionList"/>
    <dgm:cxn modelId="{39E3059E-EBAC-4AB9-89A6-DF6B36C05EF3}" type="presOf" srcId="{4558AD3D-07FF-40BF-BC6D-9804117A28CB}" destId="{0C63EA9A-D298-4EBE-9BCF-4949AB3DF9BF}" srcOrd="0" destOrd="1" presId="urn:microsoft.com/office/officeart/2018/2/layout/IconLabelDescriptionList"/>
    <dgm:cxn modelId="{169156AF-F92C-4A2C-BACF-05812B2EFE39}" type="presOf" srcId="{899736CA-07A8-47F9-B941-DD8615FABEEB}" destId="{631CFDD5-1054-4867-AE50-F3E3D907C326}" srcOrd="0" destOrd="0" presId="urn:microsoft.com/office/officeart/2018/2/layout/IconLabelDescriptionList"/>
    <dgm:cxn modelId="{13E3EEB5-883B-4871-9147-53652128BB6A}" type="presOf" srcId="{FA15CEB7-4400-45ED-ACFD-1635648E9B3A}" destId="{07BE499F-9ACD-4F88-9374-AB3AF6667803}" srcOrd="0" destOrd="0" presId="urn:microsoft.com/office/officeart/2018/2/layout/IconLabelDescriptionList"/>
    <dgm:cxn modelId="{B5D8E2BC-CD64-44E5-BB47-A3D907FF5D83}" type="presOf" srcId="{397BCAD5-1C61-4726-B1EB-1BFA151167F0}" destId="{0C63EA9A-D298-4EBE-9BCF-4949AB3DF9BF}" srcOrd="0" destOrd="0" presId="urn:microsoft.com/office/officeart/2018/2/layout/IconLabelDescriptionList"/>
    <dgm:cxn modelId="{6175B3C3-E70F-469A-863F-F9651D8A208E}" type="presOf" srcId="{71D0F750-AD0B-4D39-BD2D-50C90FB6E0CB}" destId="{D3468006-ABDB-41E7-A88D-CBB2B25C6A34}" srcOrd="0" destOrd="0" presId="urn:microsoft.com/office/officeart/2018/2/layout/IconLabelDescriptionList"/>
    <dgm:cxn modelId="{A6BE0FDD-F101-4E3B-B1E1-98CD3FC6C384}" srcId="{71D0F750-AD0B-4D39-BD2D-50C90FB6E0CB}" destId="{FA15CEB7-4400-45ED-ACFD-1635648E9B3A}" srcOrd="0" destOrd="0" parTransId="{4B4CF39F-A099-45EC-A93A-363AA98507C2}" sibTransId="{1C4E850A-C6AE-4C86-B7A8-DA8A5F47FC87}"/>
    <dgm:cxn modelId="{A3499FE3-FF83-4B19-9A05-986FB16BFE79}" srcId="{71D0F750-AD0B-4D39-BD2D-50C90FB6E0CB}" destId="{9B43DBB1-2709-48F3-80CA-D3E84624D57A}" srcOrd="1" destOrd="0" parTransId="{29DF9059-F823-42FB-8DBB-E0FC5D3AB5E0}" sibTransId="{F2253A7E-5610-4FE2-8ECC-1131638233D2}"/>
    <dgm:cxn modelId="{2C78C5FD-9B9D-47E7-BE87-9E1E2AA0E46A}" srcId="{899736CA-07A8-47F9-B941-DD8615FABEEB}" destId="{397BCAD5-1C61-4726-B1EB-1BFA151167F0}" srcOrd="0" destOrd="0" parTransId="{ECED5799-5178-46E8-8246-356655F0C0DA}" sibTransId="{6AA5155C-7CE5-4F3E-AF6A-6A6B8143775E}"/>
    <dgm:cxn modelId="{FFAC96DE-8DBB-4224-9930-D7300CE13EBA}" type="presParOf" srcId="{D3468006-ABDB-41E7-A88D-CBB2B25C6A34}" destId="{708B83EC-02BA-43CB-A858-22C6B72B30FC}" srcOrd="0" destOrd="0" presId="urn:microsoft.com/office/officeart/2018/2/layout/IconLabelDescriptionList"/>
    <dgm:cxn modelId="{FE82C453-B6E2-4AA4-8D99-D9C530D1B3D3}" type="presParOf" srcId="{708B83EC-02BA-43CB-A858-22C6B72B30FC}" destId="{9BFD3B10-E815-42CA-A0A7-F9B2DF886CBB}" srcOrd="0" destOrd="0" presId="urn:microsoft.com/office/officeart/2018/2/layout/IconLabelDescriptionList"/>
    <dgm:cxn modelId="{DA19ADB8-166B-42F1-AB4D-66F98B072CC5}" type="presParOf" srcId="{708B83EC-02BA-43CB-A858-22C6B72B30FC}" destId="{4128AB6D-14B6-47BD-AF09-01614015BFB4}" srcOrd="1" destOrd="0" presId="urn:microsoft.com/office/officeart/2018/2/layout/IconLabelDescriptionList"/>
    <dgm:cxn modelId="{A65150C2-D625-460C-B020-B08851DAD298}" type="presParOf" srcId="{708B83EC-02BA-43CB-A858-22C6B72B30FC}" destId="{07BE499F-9ACD-4F88-9374-AB3AF6667803}" srcOrd="2" destOrd="0" presId="urn:microsoft.com/office/officeart/2018/2/layout/IconLabelDescriptionList"/>
    <dgm:cxn modelId="{301C9555-4011-4255-B541-FD237146865F}" type="presParOf" srcId="{708B83EC-02BA-43CB-A858-22C6B72B30FC}" destId="{FD73FDFE-6DE4-472B-ABB9-D037838D6092}" srcOrd="3" destOrd="0" presId="urn:microsoft.com/office/officeart/2018/2/layout/IconLabelDescriptionList"/>
    <dgm:cxn modelId="{3C8DDEE9-3428-423A-95A5-51D3F86A9DF5}" type="presParOf" srcId="{708B83EC-02BA-43CB-A858-22C6B72B30FC}" destId="{4C88C4E8-F812-4DE4-8483-C1F84AE749F0}" srcOrd="4" destOrd="0" presId="urn:microsoft.com/office/officeart/2018/2/layout/IconLabelDescriptionList"/>
    <dgm:cxn modelId="{886B3837-621A-4F63-92FB-EF6EB0C624F2}" type="presParOf" srcId="{D3468006-ABDB-41E7-A88D-CBB2B25C6A34}" destId="{7B1754CC-99BC-4A44-BC17-31923BD06C8E}" srcOrd="1" destOrd="0" presId="urn:microsoft.com/office/officeart/2018/2/layout/IconLabelDescriptionList"/>
    <dgm:cxn modelId="{C2529C80-FD36-44F5-B4C6-9B3308457AB6}" type="presParOf" srcId="{D3468006-ABDB-41E7-A88D-CBB2B25C6A34}" destId="{107CC1B2-408B-4E8C-A638-EF6BE53E2B15}" srcOrd="2" destOrd="0" presId="urn:microsoft.com/office/officeart/2018/2/layout/IconLabelDescriptionList"/>
    <dgm:cxn modelId="{2BB397A4-EDAF-4232-BA17-049194886440}" type="presParOf" srcId="{107CC1B2-408B-4E8C-A638-EF6BE53E2B15}" destId="{CAA88ADA-C028-4199-B862-600741D14581}" srcOrd="0" destOrd="0" presId="urn:microsoft.com/office/officeart/2018/2/layout/IconLabelDescriptionList"/>
    <dgm:cxn modelId="{9ED42425-F977-487B-9D1F-D33BE65A1656}" type="presParOf" srcId="{107CC1B2-408B-4E8C-A638-EF6BE53E2B15}" destId="{A6140832-EBF9-48CE-862E-A70F9E504C6E}" srcOrd="1" destOrd="0" presId="urn:microsoft.com/office/officeart/2018/2/layout/IconLabelDescriptionList"/>
    <dgm:cxn modelId="{EF1C0A97-CC45-428F-AD30-825C7520AE12}" type="presParOf" srcId="{107CC1B2-408B-4E8C-A638-EF6BE53E2B15}" destId="{E6635F13-6C9A-468B-AEE4-2481DE0C022F}" srcOrd="2" destOrd="0" presId="urn:microsoft.com/office/officeart/2018/2/layout/IconLabelDescriptionList"/>
    <dgm:cxn modelId="{3143211B-36D8-471D-BD5A-32CCFE528DBB}" type="presParOf" srcId="{107CC1B2-408B-4E8C-A638-EF6BE53E2B15}" destId="{9CABA2E0-0C43-47C5-BAC7-06D671E6D446}" srcOrd="3" destOrd="0" presId="urn:microsoft.com/office/officeart/2018/2/layout/IconLabelDescriptionList"/>
    <dgm:cxn modelId="{7B1B10F0-54A0-4E83-9F5C-BBA3845D20F9}" type="presParOf" srcId="{107CC1B2-408B-4E8C-A638-EF6BE53E2B15}" destId="{7824BF2A-2A68-441A-9AAD-309069974557}" srcOrd="4" destOrd="0" presId="urn:microsoft.com/office/officeart/2018/2/layout/IconLabelDescriptionList"/>
    <dgm:cxn modelId="{3A7F94CD-8841-47DC-8DA1-4B5DEC2A0593}" type="presParOf" srcId="{D3468006-ABDB-41E7-A88D-CBB2B25C6A34}" destId="{ABB07560-6084-472D-B07B-E5BC1ED51385}" srcOrd="3" destOrd="0" presId="urn:microsoft.com/office/officeart/2018/2/layout/IconLabelDescriptionList"/>
    <dgm:cxn modelId="{DE3C139F-6D7F-4598-B39D-00D2EC495B41}" type="presParOf" srcId="{D3468006-ABDB-41E7-A88D-CBB2B25C6A34}" destId="{90B2E107-7690-4A5D-AEC9-C0B45FB682BA}" srcOrd="4" destOrd="0" presId="urn:microsoft.com/office/officeart/2018/2/layout/IconLabelDescriptionList"/>
    <dgm:cxn modelId="{F0E57817-B426-415A-BB19-9CE876C905FC}" type="presParOf" srcId="{90B2E107-7690-4A5D-AEC9-C0B45FB682BA}" destId="{D8D1BE37-460A-4A74-8EAA-E8904A0F5BA2}" srcOrd="0" destOrd="0" presId="urn:microsoft.com/office/officeart/2018/2/layout/IconLabelDescriptionList"/>
    <dgm:cxn modelId="{00F7301F-2D43-46D2-8EBD-8CB19D342EA1}" type="presParOf" srcId="{90B2E107-7690-4A5D-AEC9-C0B45FB682BA}" destId="{B39ACB14-1E00-40DB-98C1-F41E778B11C0}" srcOrd="1" destOrd="0" presId="urn:microsoft.com/office/officeart/2018/2/layout/IconLabelDescriptionList"/>
    <dgm:cxn modelId="{0F9C581F-827D-4B4E-97AC-E36CBE0C4928}" type="presParOf" srcId="{90B2E107-7690-4A5D-AEC9-C0B45FB682BA}" destId="{631CFDD5-1054-4867-AE50-F3E3D907C326}" srcOrd="2" destOrd="0" presId="urn:microsoft.com/office/officeart/2018/2/layout/IconLabelDescriptionList"/>
    <dgm:cxn modelId="{316F1A15-3CC0-4813-BE54-C5C81C4974D2}" type="presParOf" srcId="{90B2E107-7690-4A5D-AEC9-C0B45FB682BA}" destId="{686AA084-8736-4965-915B-19546E705390}" srcOrd="3" destOrd="0" presId="urn:microsoft.com/office/officeart/2018/2/layout/IconLabelDescriptionList"/>
    <dgm:cxn modelId="{E099F976-DD09-4C6C-BF7A-A465E1B265CE}" type="presParOf" srcId="{90B2E107-7690-4A5D-AEC9-C0B45FB682BA}" destId="{0C63EA9A-D298-4EBE-9BCF-4949AB3DF9B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E1C48B-29B3-4E0B-96B9-E6D7885DF1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984EAE-6FB4-4DDF-9725-666B078EA8BE}">
      <dgm:prSet/>
      <dgm:spPr/>
      <dgm:t>
        <a:bodyPr/>
        <a:lstStyle/>
        <a:p>
          <a:r>
            <a:rPr lang="en-US" b="0" i="0"/>
            <a:t>HTTP Methods:</a:t>
          </a:r>
          <a:endParaRPr lang="en-US"/>
        </a:p>
      </dgm:t>
    </dgm:pt>
    <dgm:pt modelId="{47BAFF1F-7792-4561-9735-455347FA9FA7}" type="parTrans" cxnId="{FA587FC6-F37B-484D-BCD5-566CDFA8D2DA}">
      <dgm:prSet/>
      <dgm:spPr/>
      <dgm:t>
        <a:bodyPr/>
        <a:lstStyle/>
        <a:p>
          <a:endParaRPr lang="en-US"/>
        </a:p>
      </dgm:t>
    </dgm:pt>
    <dgm:pt modelId="{1F2DBA84-F26B-444A-A677-50BA55A411D2}" type="sibTrans" cxnId="{FA587FC6-F37B-484D-BCD5-566CDFA8D2DA}">
      <dgm:prSet/>
      <dgm:spPr/>
      <dgm:t>
        <a:bodyPr/>
        <a:lstStyle/>
        <a:p>
          <a:endParaRPr lang="en-US"/>
        </a:p>
      </dgm:t>
    </dgm:pt>
    <dgm:pt modelId="{82984D4B-1D58-41F2-B8BF-F0415AA96291}">
      <dgm:prSet/>
      <dgm:spPr/>
      <dgm:t>
        <a:bodyPr/>
        <a:lstStyle/>
        <a:p>
          <a:r>
            <a:rPr lang="en-US" b="0" i="0"/>
            <a:t>REST clients support the standard HTTP methods, including GET, POST, PUT, DELETE, PATCH, etc.</a:t>
          </a:r>
          <a:endParaRPr lang="en-US"/>
        </a:p>
      </dgm:t>
    </dgm:pt>
    <dgm:pt modelId="{EEB63118-BCDA-456C-951E-BF770F1871BD}" type="parTrans" cxnId="{53721EA0-DC0D-4C96-882D-FA277DC456EE}">
      <dgm:prSet/>
      <dgm:spPr/>
      <dgm:t>
        <a:bodyPr/>
        <a:lstStyle/>
        <a:p>
          <a:endParaRPr lang="en-US"/>
        </a:p>
      </dgm:t>
    </dgm:pt>
    <dgm:pt modelId="{F8CA9FAE-6E09-4BE9-95FB-6C41AED65896}" type="sibTrans" cxnId="{53721EA0-DC0D-4C96-882D-FA277DC456EE}">
      <dgm:prSet/>
      <dgm:spPr/>
      <dgm:t>
        <a:bodyPr/>
        <a:lstStyle/>
        <a:p>
          <a:endParaRPr lang="en-US"/>
        </a:p>
      </dgm:t>
    </dgm:pt>
    <dgm:pt modelId="{28E6DB08-8195-4EDA-9176-C4E8A2F4C291}">
      <dgm:prSet/>
      <dgm:spPr/>
      <dgm:t>
        <a:bodyPr/>
        <a:lstStyle/>
        <a:p>
          <a:r>
            <a:rPr lang="en-US" b="0" i="0"/>
            <a:t>Developers can choose the appropriate method based on the desired operation to be performed on the RESTful API.</a:t>
          </a:r>
          <a:endParaRPr lang="en-US"/>
        </a:p>
      </dgm:t>
    </dgm:pt>
    <dgm:pt modelId="{65E78589-C7B5-4F3A-B654-2DA157C34679}" type="parTrans" cxnId="{4548EA5D-31DC-4D3D-B743-80AF0BF05408}">
      <dgm:prSet/>
      <dgm:spPr/>
      <dgm:t>
        <a:bodyPr/>
        <a:lstStyle/>
        <a:p>
          <a:endParaRPr lang="en-US"/>
        </a:p>
      </dgm:t>
    </dgm:pt>
    <dgm:pt modelId="{0A673B12-CAAB-41C7-9D34-909F80199A88}" type="sibTrans" cxnId="{4548EA5D-31DC-4D3D-B743-80AF0BF05408}">
      <dgm:prSet/>
      <dgm:spPr/>
      <dgm:t>
        <a:bodyPr/>
        <a:lstStyle/>
        <a:p>
          <a:endParaRPr lang="en-US"/>
        </a:p>
      </dgm:t>
    </dgm:pt>
    <dgm:pt modelId="{EB2E3A01-7923-46EA-865F-D9719D8DF4E8}">
      <dgm:prSet/>
      <dgm:spPr/>
      <dgm:t>
        <a:bodyPr/>
        <a:lstStyle/>
        <a:p>
          <a:r>
            <a:rPr lang="en-US" b="0" i="0"/>
            <a:t>Request Building:</a:t>
          </a:r>
          <a:endParaRPr lang="en-US"/>
        </a:p>
      </dgm:t>
    </dgm:pt>
    <dgm:pt modelId="{65190A8E-9689-4EC2-A9B8-A72133547C9B}" type="parTrans" cxnId="{31E14276-C4BC-4021-B16F-2BF8BED1385F}">
      <dgm:prSet/>
      <dgm:spPr/>
      <dgm:t>
        <a:bodyPr/>
        <a:lstStyle/>
        <a:p>
          <a:endParaRPr lang="en-US"/>
        </a:p>
      </dgm:t>
    </dgm:pt>
    <dgm:pt modelId="{8E63F481-8D78-4F8B-86FB-563100828094}" type="sibTrans" cxnId="{31E14276-C4BC-4021-B16F-2BF8BED1385F}">
      <dgm:prSet/>
      <dgm:spPr/>
      <dgm:t>
        <a:bodyPr/>
        <a:lstStyle/>
        <a:p>
          <a:endParaRPr lang="en-US"/>
        </a:p>
      </dgm:t>
    </dgm:pt>
    <dgm:pt modelId="{04438560-3A57-4577-999C-BF05EBA1CAEA}">
      <dgm:prSet/>
      <dgm:spPr/>
      <dgm:t>
        <a:bodyPr/>
        <a:lstStyle/>
        <a:p>
          <a:r>
            <a:rPr lang="en-US" b="0" i="0"/>
            <a:t>REST clients provide a way to construct HTTP requests with ease.</a:t>
          </a:r>
          <a:endParaRPr lang="en-US"/>
        </a:p>
      </dgm:t>
    </dgm:pt>
    <dgm:pt modelId="{0FFC1C3D-68E7-49C6-9346-8D399BB2101B}" type="parTrans" cxnId="{D4EA83CA-612E-4FD2-83E9-4DE2B0CD4F54}">
      <dgm:prSet/>
      <dgm:spPr/>
      <dgm:t>
        <a:bodyPr/>
        <a:lstStyle/>
        <a:p>
          <a:endParaRPr lang="en-US"/>
        </a:p>
      </dgm:t>
    </dgm:pt>
    <dgm:pt modelId="{41144E8C-762D-4026-AD34-3E5FC0EAB3DF}" type="sibTrans" cxnId="{D4EA83CA-612E-4FD2-83E9-4DE2B0CD4F54}">
      <dgm:prSet/>
      <dgm:spPr/>
      <dgm:t>
        <a:bodyPr/>
        <a:lstStyle/>
        <a:p>
          <a:endParaRPr lang="en-US"/>
        </a:p>
      </dgm:t>
    </dgm:pt>
    <dgm:pt modelId="{2522DDDD-E825-4A24-8775-B12D8DA5CACB}">
      <dgm:prSet/>
      <dgm:spPr/>
      <dgm:t>
        <a:bodyPr/>
        <a:lstStyle/>
        <a:p>
          <a:r>
            <a:rPr lang="en-US" b="0" i="0"/>
            <a:t>Developers can specify the request URL, headers, query parameters, request body, and other relevant details using the REST client's interface or API.</a:t>
          </a:r>
          <a:endParaRPr lang="en-US"/>
        </a:p>
      </dgm:t>
    </dgm:pt>
    <dgm:pt modelId="{033C1F0C-1583-4E95-ACD5-B9E48E71FC40}" type="parTrans" cxnId="{BB458E58-2411-4CFF-B46F-251E6B8E5C97}">
      <dgm:prSet/>
      <dgm:spPr/>
      <dgm:t>
        <a:bodyPr/>
        <a:lstStyle/>
        <a:p>
          <a:endParaRPr lang="en-US"/>
        </a:p>
      </dgm:t>
    </dgm:pt>
    <dgm:pt modelId="{FABADDD4-1F0B-45B8-A62E-BACD0A298B02}" type="sibTrans" cxnId="{BB458E58-2411-4CFF-B46F-251E6B8E5C97}">
      <dgm:prSet/>
      <dgm:spPr/>
      <dgm:t>
        <a:bodyPr/>
        <a:lstStyle/>
        <a:p>
          <a:endParaRPr lang="en-US"/>
        </a:p>
      </dgm:t>
    </dgm:pt>
    <dgm:pt modelId="{E4DC347F-4BBF-4F29-B71B-2A9AC80EEBD3}">
      <dgm:prSet/>
      <dgm:spPr/>
      <dgm:t>
        <a:bodyPr/>
        <a:lstStyle/>
        <a:p>
          <a:r>
            <a:rPr lang="en-US" b="0" i="0"/>
            <a:t>Response Parsing:</a:t>
          </a:r>
          <a:endParaRPr lang="en-US"/>
        </a:p>
      </dgm:t>
    </dgm:pt>
    <dgm:pt modelId="{874A966E-C067-4C42-AC01-AA4866417C8F}" type="parTrans" cxnId="{8318A741-46D6-4CE0-9AF5-4DC4EEFCFAB1}">
      <dgm:prSet/>
      <dgm:spPr/>
      <dgm:t>
        <a:bodyPr/>
        <a:lstStyle/>
        <a:p>
          <a:endParaRPr lang="en-US"/>
        </a:p>
      </dgm:t>
    </dgm:pt>
    <dgm:pt modelId="{DA0D576E-F9DA-4CFC-84EA-F4E95A83F78D}" type="sibTrans" cxnId="{8318A741-46D6-4CE0-9AF5-4DC4EEFCFAB1}">
      <dgm:prSet/>
      <dgm:spPr/>
      <dgm:t>
        <a:bodyPr/>
        <a:lstStyle/>
        <a:p>
          <a:endParaRPr lang="en-US"/>
        </a:p>
      </dgm:t>
    </dgm:pt>
    <dgm:pt modelId="{165C0007-DBF1-4F53-BFF3-2503AE878519}">
      <dgm:prSet/>
      <dgm:spPr/>
      <dgm:t>
        <a:bodyPr/>
        <a:lstStyle/>
        <a:p>
          <a:r>
            <a:rPr lang="en-US" b="0" i="0"/>
            <a:t>REST clients handle the parsing of HTTP responses received from the server.</a:t>
          </a:r>
          <a:endParaRPr lang="en-US"/>
        </a:p>
      </dgm:t>
    </dgm:pt>
    <dgm:pt modelId="{0CC5558D-5718-4ACC-A62A-35DF05C54458}" type="parTrans" cxnId="{E8AA46AA-85E1-4962-899D-AE3EC1A8C9DE}">
      <dgm:prSet/>
      <dgm:spPr/>
      <dgm:t>
        <a:bodyPr/>
        <a:lstStyle/>
        <a:p>
          <a:endParaRPr lang="en-US"/>
        </a:p>
      </dgm:t>
    </dgm:pt>
    <dgm:pt modelId="{A65E7CA9-AF75-4899-8D88-B1D58B8C5813}" type="sibTrans" cxnId="{E8AA46AA-85E1-4962-899D-AE3EC1A8C9DE}">
      <dgm:prSet/>
      <dgm:spPr/>
      <dgm:t>
        <a:bodyPr/>
        <a:lstStyle/>
        <a:p>
          <a:endParaRPr lang="en-US"/>
        </a:p>
      </dgm:t>
    </dgm:pt>
    <dgm:pt modelId="{311C1406-55DC-4870-955E-7D2252DFA0E2}">
      <dgm:prSet/>
      <dgm:spPr/>
      <dgm:t>
        <a:bodyPr/>
        <a:lstStyle/>
        <a:p>
          <a:r>
            <a:rPr lang="en-US" b="0" i="0"/>
            <a:t>They provide methods or mechanisms to extract relevant data from the response, such as response status codes, headers, and response bodies.</a:t>
          </a:r>
          <a:endParaRPr lang="en-US"/>
        </a:p>
      </dgm:t>
    </dgm:pt>
    <dgm:pt modelId="{8712801F-9A3C-4DC4-87A3-11F7BE6E3FBE}" type="parTrans" cxnId="{99E38162-5003-4D75-95EF-73E449647CAB}">
      <dgm:prSet/>
      <dgm:spPr/>
      <dgm:t>
        <a:bodyPr/>
        <a:lstStyle/>
        <a:p>
          <a:endParaRPr lang="en-US"/>
        </a:p>
      </dgm:t>
    </dgm:pt>
    <dgm:pt modelId="{468CD05F-4E9C-4C14-A8FA-41832B5D276A}" type="sibTrans" cxnId="{99E38162-5003-4D75-95EF-73E449647CAB}">
      <dgm:prSet/>
      <dgm:spPr/>
      <dgm:t>
        <a:bodyPr/>
        <a:lstStyle/>
        <a:p>
          <a:endParaRPr lang="en-US"/>
        </a:p>
      </dgm:t>
    </dgm:pt>
    <dgm:pt modelId="{62F66341-2D91-4E36-A7C3-0A8C41940FDB}" type="pres">
      <dgm:prSet presAssocID="{F3E1C48B-29B3-4E0B-96B9-E6D7885DF174}" presName="root" presStyleCnt="0">
        <dgm:presLayoutVars>
          <dgm:dir/>
          <dgm:resizeHandles val="exact"/>
        </dgm:presLayoutVars>
      </dgm:prSet>
      <dgm:spPr/>
    </dgm:pt>
    <dgm:pt modelId="{FD436179-B6DB-4899-A3A9-BEA056A15461}" type="pres">
      <dgm:prSet presAssocID="{6C984EAE-6FB4-4DDF-9725-666B078EA8BE}" presName="compNode" presStyleCnt="0"/>
      <dgm:spPr/>
    </dgm:pt>
    <dgm:pt modelId="{E85FA977-A972-4DEB-9238-420904B2645A}" type="pres">
      <dgm:prSet presAssocID="{6C984EAE-6FB4-4DDF-9725-666B078EA8BE}" presName="bgRect" presStyleLbl="bgShp" presStyleIdx="0" presStyleCnt="3"/>
      <dgm:spPr/>
    </dgm:pt>
    <dgm:pt modelId="{C453FE78-C937-4005-BF46-699280D83712}" type="pres">
      <dgm:prSet presAssocID="{6C984EAE-6FB4-4DDF-9725-666B078EA8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879BBCE-1C19-481D-B755-B3CB3E9C68A8}" type="pres">
      <dgm:prSet presAssocID="{6C984EAE-6FB4-4DDF-9725-666B078EA8BE}" presName="spaceRect" presStyleCnt="0"/>
      <dgm:spPr/>
    </dgm:pt>
    <dgm:pt modelId="{80B2EC43-3059-4613-A936-5F7304167D34}" type="pres">
      <dgm:prSet presAssocID="{6C984EAE-6FB4-4DDF-9725-666B078EA8BE}" presName="parTx" presStyleLbl="revTx" presStyleIdx="0" presStyleCnt="6">
        <dgm:presLayoutVars>
          <dgm:chMax val="0"/>
          <dgm:chPref val="0"/>
        </dgm:presLayoutVars>
      </dgm:prSet>
      <dgm:spPr/>
    </dgm:pt>
    <dgm:pt modelId="{BC8982EE-B99B-4752-A3EF-F345F4653965}" type="pres">
      <dgm:prSet presAssocID="{6C984EAE-6FB4-4DDF-9725-666B078EA8BE}" presName="desTx" presStyleLbl="revTx" presStyleIdx="1" presStyleCnt="6">
        <dgm:presLayoutVars/>
      </dgm:prSet>
      <dgm:spPr/>
    </dgm:pt>
    <dgm:pt modelId="{C5AD3F85-8BB9-4753-B123-812FAD110DA1}" type="pres">
      <dgm:prSet presAssocID="{1F2DBA84-F26B-444A-A677-50BA55A411D2}" presName="sibTrans" presStyleCnt="0"/>
      <dgm:spPr/>
    </dgm:pt>
    <dgm:pt modelId="{7C8E5925-341B-4913-9047-3CC5703BE15E}" type="pres">
      <dgm:prSet presAssocID="{EB2E3A01-7923-46EA-865F-D9719D8DF4E8}" presName="compNode" presStyleCnt="0"/>
      <dgm:spPr/>
    </dgm:pt>
    <dgm:pt modelId="{446D2C2F-0B13-4E7D-949F-ED89ED351A74}" type="pres">
      <dgm:prSet presAssocID="{EB2E3A01-7923-46EA-865F-D9719D8DF4E8}" presName="bgRect" presStyleLbl="bgShp" presStyleIdx="1" presStyleCnt="3"/>
      <dgm:spPr/>
    </dgm:pt>
    <dgm:pt modelId="{BCE32D89-5F44-4BA6-9467-ED2757E7E01A}" type="pres">
      <dgm:prSet presAssocID="{EB2E3A01-7923-46EA-865F-D9719D8DF4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4CC7729-C56B-4A7C-92EE-C05A89075440}" type="pres">
      <dgm:prSet presAssocID="{EB2E3A01-7923-46EA-865F-D9719D8DF4E8}" presName="spaceRect" presStyleCnt="0"/>
      <dgm:spPr/>
    </dgm:pt>
    <dgm:pt modelId="{6C6160A3-7D92-455C-9299-C76FF8CC66F3}" type="pres">
      <dgm:prSet presAssocID="{EB2E3A01-7923-46EA-865F-D9719D8DF4E8}" presName="parTx" presStyleLbl="revTx" presStyleIdx="2" presStyleCnt="6">
        <dgm:presLayoutVars>
          <dgm:chMax val="0"/>
          <dgm:chPref val="0"/>
        </dgm:presLayoutVars>
      </dgm:prSet>
      <dgm:spPr/>
    </dgm:pt>
    <dgm:pt modelId="{A1B06CC9-E020-4A5D-B12E-3D8E31F10F4B}" type="pres">
      <dgm:prSet presAssocID="{EB2E3A01-7923-46EA-865F-D9719D8DF4E8}" presName="desTx" presStyleLbl="revTx" presStyleIdx="3" presStyleCnt="6">
        <dgm:presLayoutVars/>
      </dgm:prSet>
      <dgm:spPr/>
    </dgm:pt>
    <dgm:pt modelId="{65742E5F-0BF8-491E-B830-1380ACF2B2DD}" type="pres">
      <dgm:prSet presAssocID="{8E63F481-8D78-4F8B-86FB-563100828094}" presName="sibTrans" presStyleCnt="0"/>
      <dgm:spPr/>
    </dgm:pt>
    <dgm:pt modelId="{C39AE69B-C7AA-4D8E-97F5-00C7BF38CA24}" type="pres">
      <dgm:prSet presAssocID="{E4DC347F-4BBF-4F29-B71B-2A9AC80EEBD3}" presName="compNode" presStyleCnt="0"/>
      <dgm:spPr/>
    </dgm:pt>
    <dgm:pt modelId="{9141FC4A-300B-4638-9E81-1B1C4C55162D}" type="pres">
      <dgm:prSet presAssocID="{E4DC347F-4BBF-4F29-B71B-2A9AC80EEBD3}" presName="bgRect" presStyleLbl="bgShp" presStyleIdx="2" presStyleCnt="3"/>
      <dgm:spPr/>
    </dgm:pt>
    <dgm:pt modelId="{C3F4F6CF-C5E2-446C-A6BE-29D9B0E952F5}" type="pres">
      <dgm:prSet presAssocID="{E4DC347F-4BBF-4F29-B71B-2A9AC80EEB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0FCEE1E-C3CC-4E0F-AD67-78A95DF3D35B}" type="pres">
      <dgm:prSet presAssocID="{E4DC347F-4BBF-4F29-B71B-2A9AC80EEBD3}" presName="spaceRect" presStyleCnt="0"/>
      <dgm:spPr/>
    </dgm:pt>
    <dgm:pt modelId="{9B8B713D-80F2-4395-854A-073C36D2FB46}" type="pres">
      <dgm:prSet presAssocID="{E4DC347F-4BBF-4F29-B71B-2A9AC80EEBD3}" presName="parTx" presStyleLbl="revTx" presStyleIdx="4" presStyleCnt="6">
        <dgm:presLayoutVars>
          <dgm:chMax val="0"/>
          <dgm:chPref val="0"/>
        </dgm:presLayoutVars>
      </dgm:prSet>
      <dgm:spPr/>
    </dgm:pt>
    <dgm:pt modelId="{E7DA5128-1F54-4F35-BF10-B325F488014A}" type="pres">
      <dgm:prSet presAssocID="{E4DC347F-4BBF-4F29-B71B-2A9AC80EEBD3}" presName="desTx" presStyleLbl="revTx" presStyleIdx="5" presStyleCnt="6">
        <dgm:presLayoutVars/>
      </dgm:prSet>
      <dgm:spPr/>
    </dgm:pt>
  </dgm:ptLst>
  <dgm:cxnLst>
    <dgm:cxn modelId="{F194451A-C1B7-48D1-9CEF-E9015B82BBC9}" type="presOf" srcId="{28E6DB08-8195-4EDA-9176-C4E8A2F4C291}" destId="{BC8982EE-B99B-4752-A3EF-F345F4653965}" srcOrd="0" destOrd="1" presId="urn:microsoft.com/office/officeart/2018/2/layout/IconVerticalSolidList"/>
    <dgm:cxn modelId="{1FEFA028-9FAB-4814-B7A3-70FFC5A76786}" type="presOf" srcId="{F3E1C48B-29B3-4E0B-96B9-E6D7885DF174}" destId="{62F66341-2D91-4E36-A7C3-0A8C41940FDB}" srcOrd="0" destOrd="0" presId="urn:microsoft.com/office/officeart/2018/2/layout/IconVerticalSolidList"/>
    <dgm:cxn modelId="{4548EA5D-31DC-4D3D-B743-80AF0BF05408}" srcId="{6C984EAE-6FB4-4DDF-9725-666B078EA8BE}" destId="{28E6DB08-8195-4EDA-9176-C4E8A2F4C291}" srcOrd="1" destOrd="0" parTransId="{65E78589-C7B5-4F3A-B654-2DA157C34679}" sibTransId="{0A673B12-CAAB-41C7-9D34-909F80199A88}"/>
    <dgm:cxn modelId="{8318A741-46D6-4CE0-9AF5-4DC4EEFCFAB1}" srcId="{F3E1C48B-29B3-4E0B-96B9-E6D7885DF174}" destId="{E4DC347F-4BBF-4F29-B71B-2A9AC80EEBD3}" srcOrd="2" destOrd="0" parTransId="{874A966E-C067-4C42-AC01-AA4866417C8F}" sibTransId="{DA0D576E-F9DA-4CFC-84EA-F4E95A83F78D}"/>
    <dgm:cxn modelId="{99E38162-5003-4D75-95EF-73E449647CAB}" srcId="{E4DC347F-4BBF-4F29-B71B-2A9AC80EEBD3}" destId="{311C1406-55DC-4870-955E-7D2252DFA0E2}" srcOrd="1" destOrd="0" parTransId="{8712801F-9A3C-4DC4-87A3-11F7BE6E3FBE}" sibTransId="{468CD05F-4E9C-4C14-A8FA-41832B5D276A}"/>
    <dgm:cxn modelId="{B2836A4D-A28C-4663-A1C3-2B79902CE919}" type="presOf" srcId="{E4DC347F-4BBF-4F29-B71B-2A9AC80EEBD3}" destId="{9B8B713D-80F2-4395-854A-073C36D2FB46}" srcOrd="0" destOrd="0" presId="urn:microsoft.com/office/officeart/2018/2/layout/IconVerticalSolidList"/>
    <dgm:cxn modelId="{29566252-86C7-46F1-8928-97C778280D0C}" type="presOf" srcId="{82984D4B-1D58-41F2-B8BF-F0415AA96291}" destId="{BC8982EE-B99B-4752-A3EF-F345F4653965}" srcOrd="0" destOrd="0" presId="urn:microsoft.com/office/officeart/2018/2/layout/IconVerticalSolidList"/>
    <dgm:cxn modelId="{31E14276-C4BC-4021-B16F-2BF8BED1385F}" srcId="{F3E1C48B-29B3-4E0B-96B9-E6D7885DF174}" destId="{EB2E3A01-7923-46EA-865F-D9719D8DF4E8}" srcOrd="1" destOrd="0" parTransId="{65190A8E-9689-4EC2-A9B8-A72133547C9B}" sibTransId="{8E63F481-8D78-4F8B-86FB-563100828094}"/>
    <dgm:cxn modelId="{BB458E58-2411-4CFF-B46F-251E6B8E5C97}" srcId="{EB2E3A01-7923-46EA-865F-D9719D8DF4E8}" destId="{2522DDDD-E825-4A24-8775-B12D8DA5CACB}" srcOrd="1" destOrd="0" parTransId="{033C1F0C-1583-4E95-ACD5-B9E48E71FC40}" sibTransId="{FABADDD4-1F0B-45B8-A62E-BACD0A298B02}"/>
    <dgm:cxn modelId="{0367257C-A0EB-4A32-878A-076C56D4FBCB}" type="presOf" srcId="{2522DDDD-E825-4A24-8775-B12D8DA5CACB}" destId="{A1B06CC9-E020-4A5D-B12E-3D8E31F10F4B}" srcOrd="0" destOrd="1" presId="urn:microsoft.com/office/officeart/2018/2/layout/IconVerticalSolidList"/>
    <dgm:cxn modelId="{E94EDE7C-38F8-4F2E-97EB-CACB12AFB273}" type="presOf" srcId="{311C1406-55DC-4870-955E-7D2252DFA0E2}" destId="{E7DA5128-1F54-4F35-BF10-B325F488014A}" srcOrd="0" destOrd="1" presId="urn:microsoft.com/office/officeart/2018/2/layout/IconVerticalSolidList"/>
    <dgm:cxn modelId="{53721EA0-DC0D-4C96-882D-FA277DC456EE}" srcId="{6C984EAE-6FB4-4DDF-9725-666B078EA8BE}" destId="{82984D4B-1D58-41F2-B8BF-F0415AA96291}" srcOrd="0" destOrd="0" parTransId="{EEB63118-BCDA-456C-951E-BF770F1871BD}" sibTransId="{F8CA9FAE-6E09-4BE9-95FB-6C41AED65896}"/>
    <dgm:cxn modelId="{E8AA46AA-85E1-4962-899D-AE3EC1A8C9DE}" srcId="{E4DC347F-4BBF-4F29-B71B-2A9AC80EEBD3}" destId="{165C0007-DBF1-4F53-BFF3-2503AE878519}" srcOrd="0" destOrd="0" parTransId="{0CC5558D-5718-4ACC-A62A-35DF05C54458}" sibTransId="{A65E7CA9-AF75-4899-8D88-B1D58B8C5813}"/>
    <dgm:cxn modelId="{634199B6-5EC0-4992-AFE3-F66C10AF0F08}" type="presOf" srcId="{165C0007-DBF1-4F53-BFF3-2503AE878519}" destId="{E7DA5128-1F54-4F35-BF10-B325F488014A}" srcOrd="0" destOrd="0" presId="urn:microsoft.com/office/officeart/2018/2/layout/IconVerticalSolidList"/>
    <dgm:cxn modelId="{FA587FC6-F37B-484D-BCD5-566CDFA8D2DA}" srcId="{F3E1C48B-29B3-4E0B-96B9-E6D7885DF174}" destId="{6C984EAE-6FB4-4DDF-9725-666B078EA8BE}" srcOrd="0" destOrd="0" parTransId="{47BAFF1F-7792-4561-9735-455347FA9FA7}" sibTransId="{1F2DBA84-F26B-444A-A677-50BA55A411D2}"/>
    <dgm:cxn modelId="{D4EA83CA-612E-4FD2-83E9-4DE2B0CD4F54}" srcId="{EB2E3A01-7923-46EA-865F-D9719D8DF4E8}" destId="{04438560-3A57-4577-999C-BF05EBA1CAEA}" srcOrd="0" destOrd="0" parTransId="{0FFC1C3D-68E7-49C6-9346-8D399BB2101B}" sibTransId="{41144E8C-762D-4026-AD34-3E5FC0EAB3DF}"/>
    <dgm:cxn modelId="{BBC386D6-8227-438A-B1F6-952F5E47829D}" type="presOf" srcId="{04438560-3A57-4577-999C-BF05EBA1CAEA}" destId="{A1B06CC9-E020-4A5D-B12E-3D8E31F10F4B}" srcOrd="0" destOrd="0" presId="urn:microsoft.com/office/officeart/2018/2/layout/IconVerticalSolidList"/>
    <dgm:cxn modelId="{C18C39E8-E798-4F40-88FB-BF4261FB6BC2}" type="presOf" srcId="{6C984EAE-6FB4-4DDF-9725-666B078EA8BE}" destId="{80B2EC43-3059-4613-A936-5F7304167D34}" srcOrd="0" destOrd="0" presId="urn:microsoft.com/office/officeart/2018/2/layout/IconVerticalSolidList"/>
    <dgm:cxn modelId="{1CF5A7F3-9D13-4ABF-9C46-CA56D2CDC69D}" type="presOf" srcId="{EB2E3A01-7923-46EA-865F-D9719D8DF4E8}" destId="{6C6160A3-7D92-455C-9299-C76FF8CC66F3}" srcOrd="0" destOrd="0" presId="urn:microsoft.com/office/officeart/2018/2/layout/IconVerticalSolidList"/>
    <dgm:cxn modelId="{CCE5F417-3243-4879-A188-15FEFFA60137}" type="presParOf" srcId="{62F66341-2D91-4E36-A7C3-0A8C41940FDB}" destId="{FD436179-B6DB-4899-A3A9-BEA056A15461}" srcOrd="0" destOrd="0" presId="urn:microsoft.com/office/officeart/2018/2/layout/IconVerticalSolidList"/>
    <dgm:cxn modelId="{D84685AD-8AD6-4EEA-A3FD-C44CCF0CD1CE}" type="presParOf" srcId="{FD436179-B6DB-4899-A3A9-BEA056A15461}" destId="{E85FA977-A972-4DEB-9238-420904B2645A}" srcOrd="0" destOrd="0" presId="urn:microsoft.com/office/officeart/2018/2/layout/IconVerticalSolidList"/>
    <dgm:cxn modelId="{B1920928-8DB6-4372-9205-44F148111BE7}" type="presParOf" srcId="{FD436179-B6DB-4899-A3A9-BEA056A15461}" destId="{C453FE78-C937-4005-BF46-699280D83712}" srcOrd="1" destOrd="0" presId="urn:microsoft.com/office/officeart/2018/2/layout/IconVerticalSolidList"/>
    <dgm:cxn modelId="{40993B19-4EF6-4D27-B01F-70860D91B501}" type="presParOf" srcId="{FD436179-B6DB-4899-A3A9-BEA056A15461}" destId="{C879BBCE-1C19-481D-B755-B3CB3E9C68A8}" srcOrd="2" destOrd="0" presId="urn:microsoft.com/office/officeart/2018/2/layout/IconVerticalSolidList"/>
    <dgm:cxn modelId="{44804D45-0C2E-4FE9-B502-3E4073E4BBA8}" type="presParOf" srcId="{FD436179-B6DB-4899-A3A9-BEA056A15461}" destId="{80B2EC43-3059-4613-A936-5F7304167D34}" srcOrd="3" destOrd="0" presId="urn:microsoft.com/office/officeart/2018/2/layout/IconVerticalSolidList"/>
    <dgm:cxn modelId="{9238CE56-CD1C-4BE4-BAC2-AD8EDB522D5F}" type="presParOf" srcId="{FD436179-B6DB-4899-A3A9-BEA056A15461}" destId="{BC8982EE-B99B-4752-A3EF-F345F4653965}" srcOrd="4" destOrd="0" presId="urn:microsoft.com/office/officeart/2018/2/layout/IconVerticalSolidList"/>
    <dgm:cxn modelId="{68EBA49A-40E7-44EE-8528-D7D94DD678A1}" type="presParOf" srcId="{62F66341-2D91-4E36-A7C3-0A8C41940FDB}" destId="{C5AD3F85-8BB9-4753-B123-812FAD110DA1}" srcOrd="1" destOrd="0" presId="urn:microsoft.com/office/officeart/2018/2/layout/IconVerticalSolidList"/>
    <dgm:cxn modelId="{7D4D4607-0DFC-46C3-892C-AD3BA3078DD6}" type="presParOf" srcId="{62F66341-2D91-4E36-A7C3-0A8C41940FDB}" destId="{7C8E5925-341B-4913-9047-3CC5703BE15E}" srcOrd="2" destOrd="0" presId="urn:microsoft.com/office/officeart/2018/2/layout/IconVerticalSolidList"/>
    <dgm:cxn modelId="{FD9BDAB9-DF53-41C1-A46E-A8FB39A2C18C}" type="presParOf" srcId="{7C8E5925-341B-4913-9047-3CC5703BE15E}" destId="{446D2C2F-0B13-4E7D-949F-ED89ED351A74}" srcOrd="0" destOrd="0" presId="urn:microsoft.com/office/officeart/2018/2/layout/IconVerticalSolidList"/>
    <dgm:cxn modelId="{F438C1C6-34B2-4B7B-B847-71CF3D191D25}" type="presParOf" srcId="{7C8E5925-341B-4913-9047-3CC5703BE15E}" destId="{BCE32D89-5F44-4BA6-9467-ED2757E7E01A}" srcOrd="1" destOrd="0" presId="urn:microsoft.com/office/officeart/2018/2/layout/IconVerticalSolidList"/>
    <dgm:cxn modelId="{43D0986C-004F-4F3A-9EB5-5B9C7CCF56E0}" type="presParOf" srcId="{7C8E5925-341B-4913-9047-3CC5703BE15E}" destId="{A4CC7729-C56B-4A7C-92EE-C05A89075440}" srcOrd="2" destOrd="0" presId="urn:microsoft.com/office/officeart/2018/2/layout/IconVerticalSolidList"/>
    <dgm:cxn modelId="{CCC46514-6B44-420C-B96A-083E5A5BB3BA}" type="presParOf" srcId="{7C8E5925-341B-4913-9047-3CC5703BE15E}" destId="{6C6160A3-7D92-455C-9299-C76FF8CC66F3}" srcOrd="3" destOrd="0" presId="urn:microsoft.com/office/officeart/2018/2/layout/IconVerticalSolidList"/>
    <dgm:cxn modelId="{D71D84D6-E27F-423A-92D2-4E59D05740C8}" type="presParOf" srcId="{7C8E5925-341B-4913-9047-3CC5703BE15E}" destId="{A1B06CC9-E020-4A5D-B12E-3D8E31F10F4B}" srcOrd="4" destOrd="0" presId="urn:microsoft.com/office/officeart/2018/2/layout/IconVerticalSolidList"/>
    <dgm:cxn modelId="{CFAFDC30-EF3C-4115-B2CC-671DD2E478F2}" type="presParOf" srcId="{62F66341-2D91-4E36-A7C3-0A8C41940FDB}" destId="{65742E5F-0BF8-491E-B830-1380ACF2B2DD}" srcOrd="3" destOrd="0" presId="urn:microsoft.com/office/officeart/2018/2/layout/IconVerticalSolidList"/>
    <dgm:cxn modelId="{FF31D4CE-77CB-4F1B-9B0E-EFB700BA5291}" type="presParOf" srcId="{62F66341-2D91-4E36-A7C3-0A8C41940FDB}" destId="{C39AE69B-C7AA-4D8E-97F5-00C7BF38CA24}" srcOrd="4" destOrd="0" presId="urn:microsoft.com/office/officeart/2018/2/layout/IconVerticalSolidList"/>
    <dgm:cxn modelId="{A177D685-E52C-4C88-A67F-0C2D07D256EA}" type="presParOf" srcId="{C39AE69B-C7AA-4D8E-97F5-00C7BF38CA24}" destId="{9141FC4A-300B-4638-9E81-1B1C4C55162D}" srcOrd="0" destOrd="0" presId="urn:microsoft.com/office/officeart/2018/2/layout/IconVerticalSolidList"/>
    <dgm:cxn modelId="{97752150-B68E-4CB3-B83E-03C4BB28360A}" type="presParOf" srcId="{C39AE69B-C7AA-4D8E-97F5-00C7BF38CA24}" destId="{C3F4F6CF-C5E2-446C-A6BE-29D9B0E952F5}" srcOrd="1" destOrd="0" presId="urn:microsoft.com/office/officeart/2018/2/layout/IconVerticalSolidList"/>
    <dgm:cxn modelId="{9FEF0CB3-E351-4664-BC6E-C8D515BFADC6}" type="presParOf" srcId="{C39AE69B-C7AA-4D8E-97F5-00C7BF38CA24}" destId="{A0FCEE1E-C3CC-4E0F-AD67-78A95DF3D35B}" srcOrd="2" destOrd="0" presId="urn:microsoft.com/office/officeart/2018/2/layout/IconVerticalSolidList"/>
    <dgm:cxn modelId="{83E711CB-7A96-41CA-B74B-CF6F1F40D9EE}" type="presParOf" srcId="{C39AE69B-C7AA-4D8E-97F5-00C7BF38CA24}" destId="{9B8B713D-80F2-4395-854A-073C36D2FB46}" srcOrd="3" destOrd="0" presId="urn:microsoft.com/office/officeart/2018/2/layout/IconVerticalSolidList"/>
    <dgm:cxn modelId="{359D4BB7-E70E-4E6A-B233-D0D7DD98DC57}" type="presParOf" srcId="{C39AE69B-C7AA-4D8E-97F5-00C7BF38CA24}" destId="{E7DA5128-1F54-4F35-BF10-B325F488014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8CA633-FB73-4FE3-BF72-E335C0478824}"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4435CD72-E348-4263-9B91-3DA9C690CD80}">
      <dgm:prSet/>
      <dgm:spPr/>
      <dgm:t>
        <a:bodyPr/>
        <a:lstStyle/>
        <a:p>
          <a:r>
            <a:rPr lang="en-US" b="0" i="0"/>
            <a:t>Authentication and Authorization:</a:t>
          </a:r>
          <a:endParaRPr lang="en-US"/>
        </a:p>
      </dgm:t>
    </dgm:pt>
    <dgm:pt modelId="{E1CA0948-B806-4F03-BFC6-C298EA416086}" type="parTrans" cxnId="{A1236DA5-B871-4A32-BE3E-F71192864833}">
      <dgm:prSet/>
      <dgm:spPr/>
      <dgm:t>
        <a:bodyPr/>
        <a:lstStyle/>
        <a:p>
          <a:endParaRPr lang="en-US"/>
        </a:p>
      </dgm:t>
    </dgm:pt>
    <dgm:pt modelId="{C1BD592A-9D8B-4806-B475-58C13C38C04A}" type="sibTrans" cxnId="{A1236DA5-B871-4A32-BE3E-F71192864833}">
      <dgm:prSet/>
      <dgm:spPr/>
      <dgm:t>
        <a:bodyPr/>
        <a:lstStyle/>
        <a:p>
          <a:endParaRPr lang="en-US"/>
        </a:p>
      </dgm:t>
    </dgm:pt>
    <dgm:pt modelId="{557739C8-2FC9-4CB8-BBC6-03E33173F5F4}">
      <dgm:prSet/>
      <dgm:spPr/>
      <dgm:t>
        <a:bodyPr/>
        <a:lstStyle/>
        <a:p>
          <a:r>
            <a:rPr lang="en-US" b="0" i="0"/>
            <a:t>REST clients often support various authentication mechanisms for secure communication with the RESTful API.</a:t>
          </a:r>
          <a:endParaRPr lang="en-US"/>
        </a:p>
      </dgm:t>
    </dgm:pt>
    <dgm:pt modelId="{E08AF3F1-688F-48A5-A506-3FBC724E6D66}" type="parTrans" cxnId="{CF7C18E0-745D-48EF-8E00-97004F4B1BBA}">
      <dgm:prSet/>
      <dgm:spPr/>
      <dgm:t>
        <a:bodyPr/>
        <a:lstStyle/>
        <a:p>
          <a:endParaRPr lang="en-US"/>
        </a:p>
      </dgm:t>
    </dgm:pt>
    <dgm:pt modelId="{587F141F-F42A-4E05-AFEB-6E894591EA35}" type="sibTrans" cxnId="{CF7C18E0-745D-48EF-8E00-97004F4B1BBA}">
      <dgm:prSet/>
      <dgm:spPr/>
      <dgm:t>
        <a:bodyPr/>
        <a:lstStyle/>
        <a:p>
          <a:endParaRPr lang="en-US"/>
        </a:p>
      </dgm:t>
    </dgm:pt>
    <dgm:pt modelId="{764B6E9C-347B-4AA4-960E-262349CE62C7}">
      <dgm:prSet/>
      <dgm:spPr/>
      <dgm:t>
        <a:bodyPr/>
        <a:lstStyle/>
        <a:p>
          <a:r>
            <a:rPr lang="en-US" b="0" i="0"/>
            <a:t>They provide ways to include authentication tokens, API keys, or OAuth credentials in the requests to authenticate the client.</a:t>
          </a:r>
          <a:endParaRPr lang="en-US"/>
        </a:p>
      </dgm:t>
    </dgm:pt>
    <dgm:pt modelId="{EE903356-EF23-4BEA-B424-27D1F85C381C}" type="parTrans" cxnId="{112C1210-661E-467A-BD99-B399F55E42AF}">
      <dgm:prSet/>
      <dgm:spPr/>
      <dgm:t>
        <a:bodyPr/>
        <a:lstStyle/>
        <a:p>
          <a:endParaRPr lang="en-US"/>
        </a:p>
      </dgm:t>
    </dgm:pt>
    <dgm:pt modelId="{C14B9726-CFE7-4E96-9F04-9142EF5DA1DB}" type="sibTrans" cxnId="{112C1210-661E-467A-BD99-B399F55E42AF}">
      <dgm:prSet/>
      <dgm:spPr/>
      <dgm:t>
        <a:bodyPr/>
        <a:lstStyle/>
        <a:p>
          <a:endParaRPr lang="en-US"/>
        </a:p>
      </dgm:t>
    </dgm:pt>
    <dgm:pt modelId="{9D1F6D5D-CED1-4B7F-8320-B948268846F5}">
      <dgm:prSet/>
      <dgm:spPr/>
      <dgm:t>
        <a:bodyPr/>
        <a:lstStyle/>
        <a:p>
          <a:r>
            <a:rPr lang="en-US" b="0" i="0"/>
            <a:t>Error Handling:</a:t>
          </a:r>
          <a:endParaRPr lang="en-US"/>
        </a:p>
      </dgm:t>
    </dgm:pt>
    <dgm:pt modelId="{7206E385-CAF5-4BA5-A549-89F308431D5C}" type="parTrans" cxnId="{2A9DDA36-888E-4B3B-B9A9-9946B8470CDB}">
      <dgm:prSet/>
      <dgm:spPr/>
      <dgm:t>
        <a:bodyPr/>
        <a:lstStyle/>
        <a:p>
          <a:endParaRPr lang="en-US"/>
        </a:p>
      </dgm:t>
    </dgm:pt>
    <dgm:pt modelId="{4EE0B544-435D-422F-BB31-BF0E48B2E5AC}" type="sibTrans" cxnId="{2A9DDA36-888E-4B3B-B9A9-9946B8470CDB}">
      <dgm:prSet/>
      <dgm:spPr/>
      <dgm:t>
        <a:bodyPr/>
        <a:lstStyle/>
        <a:p>
          <a:endParaRPr lang="en-US"/>
        </a:p>
      </dgm:t>
    </dgm:pt>
    <dgm:pt modelId="{331E369D-D50A-4A14-8EF2-0C3C5EBF7936}">
      <dgm:prSet/>
      <dgm:spPr/>
      <dgm:t>
        <a:bodyPr/>
        <a:lstStyle/>
        <a:p>
          <a:r>
            <a:rPr lang="en-US" b="0" i="0"/>
            <a:t>REST clients handle different response codes returned by the server.</a:t>
          </a:r>
          <a:endParaRPr lang="en-US"/>
        </a:p>
      </dgm:t>
    </dgm:pt>
    <dgm:pt modelId="{704BA42A-01E3-465D-BF6D-FAF45F9EA772}" type="parTrans" cxnId="{EB268FE4-4A2C-450E-8231-A7B434B5B46C}">
      <dgm:prSet/>
      <dgm:spPr/>
      <dgm:t>
        <a:bodyPr/>
        <a:lstStyle/>
        <a:p>
          <a:endParaRPr lang="en-US"/>
        </a:p>
      </dgm:t>
    </dgm:pt>
    <dgm:pt modelId="{A4AFF00F-8526-4E5E-8E7F-EB2C7C91E2D8}" type="sibTrans" cxnId="{EB268FE4-4A2C-450E-8231-A7B434B5B46C}">
      <dgm:prSet/>
      <dgm:spPr/>
      <dgm:t>
        <a:bodyPr/>
        <a:lstStyle/>
        <a:p>
          <a:endParaRPr lang="en-US"/>
        </a:p>
      </dgm:t>
    </dgm:pt>
    <dgm:pt modelId="{3C9642CD-097F-4511-8632-F066B67816E6}">
      <dgm:prSet/>
      <dgm:spPr/>
      <dgm:t>
        <a:bodyPr/>
        <a:lstStyle/>
        <a:p>
          <a:r>
            <a:rPr lang="en-US" b="0" i="0"/>
            <a:t>They provide mechanisms to handle and interpret error responses, such as client-side errors (4xx) and server-side errors (5xx).</a:t>
          </a:r>
          <a:endParaRPr lang="en-US"/>
        </a:p>
      </dgm:t>
    </dgm:pt>
    <dgm:pt modelId="{2EF2D46B-5E8B-48D1-8529-6B8595C056D6}" type="parTrans" cxnId="{6D7266E5-59E1-4C73-989D-901E17681D37}">
      <dgm:prSet/>
      <dgm:spPr/>
      <dgm:t>
        <a:bodyPr/>
        <a:lstStyle/>
        <a:p>
          <a:endParaRPr lang="en-US"/>
        </a:p>
      </dgm:t>
    </dgm:pt>
    <dgm:pt modelId="{C6B06E55-2B68-4116-BC7A-BADEA1526028}" type="sibTrans" cxnId="{6D7266E5-59E1-4C73-989D-901E17681D37}">
      <dgm:prSet/>
      <dgm:spPr/>
      <dgm:t>
        <a:bodyPr/>
        <a:lstStyle/>
        <a:p>
          <a:endParaRPr lang="en-US"/>
        </a:p>
      </dgm:t>
    </dgm:pt>
    <dgm:pt modelId="{71FC340F-FD71-400B-90DD-9DEF3C64F48A}">
      <dgm:prSet/>
      <dgm:spPr/>
      <dgm:t>
        <a:bodyPr/>
        <a:lstStyle/>
        <a:p>
          <a:r>
            <a:rPr lang="en-US" b="0" i="0"/>
            <a:t>REST clients may offer customizable error handling strategies, including retry mechanisms and error response parsing.</a:t>
          </a:r>
          <a:endParaRPr lang="en-US"/>
        </a:p>
      </dgm:t>
    </dgm:pt>
    <dgm:pt modelId="{A075BC45-A2D3-45FA-9A80-4EDDEF9E83E0}" type="parTrans" cxnId="{98984B36-66C7-4F38-9024-61518596F6BD}">
      <dgm:prSet/>
      <dgm:spPr/>
      <dgm:t>
        <a:bodyPr/>
        <a:lstStyle/>
        <a:p>
          <a:endParaRPr lang="en-US"/>
        </a:p>
      </dgm:t>
    </dgm:pt>
    <dgm:pt modelId="{8FDA92D1-728B-4133-97CC-7A6D2BB82125}" type="sibTrans" cxnId="{98984B36-66C7-4F38-9024-61518596F6BD}">
      <dgm:prSet/>
      <dgm:spPr/>
      <dgm:t>
        <a:bodyPr/>
        <a:lstStyle/>
        <a:p>
          <a:endParaRPr lang="en-US"/>
        </a:p>
      </dgm:t>
    </dgm:pt>
    <dgm:pt modelId="{EE525708-2080-490B-AE46-B6AD8A7976E5}">
      <dgm:prSet/>
      <dgm:spPr/>
      <dgm:t>
        <a:bodyPr/>
        <a:lstStyle/>
        <a:p>
          <a:r>
            <a:rPr lang="en-US" b="0" i="0"/>
            <a:t>Additional Features:</a:t>
          </a:r>
          <a:endParaRPr lang="en-US"/>
        </a:p>
      </dgm:t>
    </dgm:pt>
    <dgm:pt modelId="{A607E38F-7D81-4957-BD9D-178536A34DE9}" type="parTrans" cxnId="{05215373-E8FC-4951-BDF7-73C3D7A9E798}">
      <dgm:prSet/>
      <dgm:spPr/>
      <dgm:t>
        <a:bodyPr/>
        <a:lstStyle/>
        <a:p>
          <a:endParaRPr lang="en-US"/>
        </a:p>
      </dgm:t>
    </dgm:pt>
    <dgm:pt modelId="{053E0FCB-A448-4CF4-A01C-B10D7D20C58E}" type="sibTrans" cxnId="{05215373-E8FC-4951-BDF7-73C3D7A9E798}">
      <dgm:prSet/>
      <dgm:spPr/>
      <dgm:t>
        <a:bodyPr/>
        <a:lstStyle/>
        <a:p>
          <a:endParaRPr lang="en-US"/>
        </a:p>
      </dgm:t>
    </dgm:pt>
    <dgm:pt modelId="{2CD6815A-03B2-43A0-BDF8-603FE74F3483}">
      <dgm:prSet/>
      <dgm:spPr/>
      <dgm:t>
        <a:bodyPr/>
        <a:lstStyle/>
        <a:p>
          <a:r>
            <a:rPr lang="en-US" b="0" i="0"/>
            <a:t>Caching: Some REST clients support caching mechanisms to improve performance and reduce network overhead.</a:t>
          </a:r>
          <a:endParaRPr lang="en-US"/>
        </a:p>
      </dgm:t>
    </dgm:pt>
    <dgm:pt modelId="{606BB18A-9840-4A8B-B784-5C00D03E6428}" type="parTrans" cxnId="{4CCF5BE6-B4E8-4E16-A12E-162660423D5A}">
      <dgm:prSet/>
      <dgm:spPr/>
      <dgm:t>
        <a:bodyPr/>
        <a:lstStyle/>
        <a:p>
          <a:endParaRPr lang="en-US"/>
        </a:p>
      </dgm:t>
    </dgm:pt>
    <dgm:pt modelId="{75E31A12-89BB-40F8-B5DA-908BF8495676}" type="sibTrans" cxnId="{4CCF5BE6-B4E8-4E16-A12E-162660423D5A}">
      <dgm:prSet/>
      <dgm:spPr/>
      <dgm:t>
        <a:bodyPr/>
        <a:lstStyle/>
        <a:p>
          <a:endParaRPr lang="en-US"/>
        </a:p>
      </dgm:t>
    </dgm:pt>
    <dgm:pt modelId="{DF6A0E43-A2A3-4A7A-A18B-9E0D5E1ABA9E}">
      <dgm:prSet/>
      <dgm:spPr/>
      <dgm:t>
        <a:bodyPr/>
        <a:lstStyle/>
        <a:p>
          <a:r>
            <a:rPr lang="en-US" b="0" i="0"/>
            <a:t>Interceptors: REST clients may offer interceptors to modify requests or responses before they are sent or received, allowing for customization and additional functionalities.</a:t>
          </a:r>
          <a:endParaRPr lang="en-US"/>
        </a:p>
      </dgm:t>
    </dgm:pt>
    <dgm:pt modelId="{0848D2CA-60DA-4F71-9031-133D0A5DCCBA}" type="parTrans" cxnId="{6BFAF141-5D0B-4169-BC43-8B323B31D86A}">
      <dgm:prSet/>
      <dgm:spPr/>
      <dgm:t>
        <a:bodyPr/>
        <a:lstStyle/>
        <a:p>
          <a:endParaRPr lang="en-US"/>
        </a:p>
      </dgm:t>
    </dgm:pt>
    <dgm:pt modelId="{8B600127-D86D-484A-AF54-2402F0B61E21}" type="sibTrans" cxnId="{6BFAF141-5D0B-4169-BC43-8B323B31D86A}">
      <dgm:prSet/>
      <dgm:spPr/>
      <dgm:t>
        <a:bodyPr/>
        <a:lstStyle/>
        <a:p>
          <a:endParaRPr lang="en-US"/>
        </a:p>
      </dgm:t>
    </dgm:pt>
    <dgm:pt modelId="{E9B6D81F-B0C8-4456-8ED6-B85EEC544E62}" type="pres">
      <dgm:prSet presAssocID="{CB8CA633-FB73-4FE3-BF72-E335C0478824}" presName="Name0" presStyleCnt="0">
        <dgm:presLayoutVars>
          <dgm:dir/>
          <dgm:animLvl val="lvl"/>
          <dgm:resizeHandles val="exact"/>
        </dgm:presLayoutVars>
      </dgm:prSet>
      <dgm:spPr/>
    </dgm:pt>
    <dgm:pt modelId="{17B7D576-33AE-42A6-9120-D82F5684F1B0}" type="pres">
      <dgm:prSet presAssocID="{4435CD72-E348-4263-9B91-3DA9C690CD80}" presName="linNode" presStyleCnt="0"/>
      <dgm:spPr/>
    </dgm:pt>
    <dgm:pt modelId="{63B41A72-9257-4E15-919D-62F05F1C5003}" type="pres">
      <dgm:prSet presAssocID="{4435CD72-E348-4263-9B91-3DA9C690CD80}" presName="parentText" presStyleLbl="node1" presStyleIdx="0" presStyleCnt="3">
        <dgm:presLayoutVars>
          <dgm:chMax val="1"/>
          <dgm:bulletEnabled val="1"/>
        </dgm:presLayoutVars>
      </dgm:prSet>
      <dgm:spPr/>
    </dgm:pt>
    <dgm:pt modelId="{4C4C69E0-FA9C-40CA-B9AC-CA78D4AEE205}" type="pres">
      <dgm:prSet presAssocID="{4435CD72-E348-4263-9B91-3DA9C690CD80}" presName="descendantText" presStyleLbl="alignAccFollowNode1" presStyleIdx="0" presStyleCnt="3">
        <dgm:presLayoutVars>
          <dgm:bulletEnabled val="1"/>
        </dgm:presLayoutVars>
      </dgm:prSet>
      <dgm:spPr/>
    </dgm:pt>
    <dgm:pt modelId="{8CC0312B-F295-4B52-A4DF-FD083DA5672A}" type="pres">
      <dgm:prSet presAssocID="{C1BD592A-9D8B-4806-B475-58C13C38C04A}" presName="sp" presStyleCnt="0"/>
      <dgm:spPr/>
    </dgm:pt>
    <dgm:pt modelId="{D6651E08-E35F-4FE3-AEEE-809176BCADDE}" type="pres">
      <dgm:prSet presAssocID="{9D1F6D5D-CED1-4B7F-8320-B948268846F5}" presName="linNode" presStyleCnt="0"/>
      <dgm:spPr/>
    </dgm:pt>
    <dgm:pt modelId="{A3C8E862-BE87-4039-B7A2-86C059B58F41}" type="pres">
      <dgm:prSet presAssocID="{9D1F6D5D-CED1-4B7F-8320-B948268846F5}" presName="parentText" presStyleLbl="node1" presStyleIdx="1" presStyleCnt="3" custLinFactNeighborY="4192">
        <dgm:presLayoutVars>
          <dgm:chMax val="1"/>
          <dgm:bulletEnabled val="1"/>
        </dgm:presLayoutVars>
      </dgm:prSet>
      <dgm:spPr/>
    </dgm:pt>
    <dgm:pt modelId="{48CC21FC-F740-4C86-8E4E-8070035D0D40}" type="pres">
      <dgm:prSet presAssocID="{9D1F6D5D-CED1-4B7F-8320-B948268846F5}" presName="descendantText" presStyleLbl="alignAccFollowNode1" presStyleIdx="1" presStyleCnt="3">
        <dgm:presLayoutVars>
          <dgm:bulletEnabled val="1"/>
        </dgm:presLayoutVars>
      </dgm:prSet>
      <dgm:spPr/>
    </dgm:pt>
    <dgm:pt modelId="{E2DE2298-7DE5-4F8B-9B5E-197D8A32C6E4}" type="pres">
      <dgm:prSet presAssocID="{4EE0B544-435D-422F-BB31-BF0E48B2E5AC}" presName="sp" presStyleCnt="0"/>
      <dgm:spPr/>
    </dgm:pt>
    <dgm:pt modelId="{4206834D-2410-4B6E-98A8-84107F0F8BAD}" type="pres">
      <dgm:prSet presAssocID="{EE525708-2080-490B-AE46-B6AD8A7976E5}" presName="linNode" presStyleCnt="0"/>
      <dgm:spPr/>
    </dgm:pt>
    <dgm:pt modelId="{9443F192-447E-45E6-AB7E-EDBAAEA335B3}" type="pres">
      <dgm:prSet presAssocID="{EE525708-2080-490B-AE46-B6AD8A7976E5}" presName="parentText" presStyleLbl="node1" presStyleIdx="2" presStyleCnt="3">
        <dgm:presLayoutVars>
          <dgm:chMax val="1"/>
          <dgm:bulletEnabled val="1"/>
        </dgm:presLayoutVars>
      </dgm:prSet>
      <dgm:spPr/>
    </dgm:pt>
    <dgm:pt modelId="{560F8C5D-7855-473B-B0A5-69C165F1FFE4}" type="pres">
      <dgm:prSet presAssocID="{EE525708-2080-490B-AE46-B6AD8A7976E5}" presName="descendantText" presStyleLbl="alignAccFollowNode1" presStyleIdx="2" presStyleCnt="3">
        <dgm:presLayoutVars>
          <dgm:bulletEnabled val="1"/>
        </dgm:presLayoutVars>
      </dgm:prSet>
      <dgm:spPr/>
    </dgm:pt>
  </dgm:ptLst>
  <dgm:cxnLst>
    <dgm:cxn modelId="{ABDB5C0A-26CF-499C-9995-CA1AAA40FC54}" type="presOf" srcId="{71FC340F-FD71-400B-90DD-9DEF3C64F48A}" destId="{48CC21FC-F740-4C86-8E4E-8070035D0D40}" srcOrd="0" destOrd="2" presId="urn:microsoft.com/office/officeart/2005/8/layout/vList5"/>
    <dgm:cxn modelId="{58F9F50D-C887-44E3-BEAF-6FF2A0B1BAEB}" type="presOf" srcId="{3C9642CD-097F-4511-8632-F066B67816E6}" destId="{48CC21FC-F740-4C86-8E4E-8070035D0D40}" srcOrd="0" destOrd="1" presId="urn:microsoft.com/office/officeart/2005/8/layout/vList5"/>
    <dgm:cxn modelId="{112C1210-661E-467A-BD99-B399F55E42AF}" srcId="{4435CD72-E348-4263-9B91-3DA9C690CD80}" destId="{764B6E9C-347B-4AA4-960E-262349CE62C7}" srcOrd="1" destOrd="0" parTransId="{EE903356-EF23-4BEA-B424-27D1F85C381C}" sibTransId="{C14B9726-CFE7-4E96-9F04-9142EF5DA1DB}"/>
    <dgm:cxn modelId="{57FD3D20-70DC-4FB5-9599-CC30E6AF3198}" type="presOf" srcId="{2CD6815A-03B2-43A0-BDF8-603FE74F3483}" destId="{560F8C5D-7855-473B-B0A5-69C165F1FFE4}" srcOrd="0" destOrd="0" presId="urn:microsoft.com/office/officeart/2005/8/layout/vList5"/>
    <dgm:cxn modelId="{75BCF022-C23F-4AA2-8879-EE71D14ABDED}" type="presOf" srcId="{9D1F6D5D-CED1-4B7F-8320-B948268846F5}" destId="{A3C8E862-BE87-4039-B7A2-86C059B58F41}" srcOrd="0" destOrd="0" presId="urn:microsoft.com/office/officeart/2005/8/layout/vList5"/>
    <dgm:cxn modelId="{FE90B32F-5F17-4674-AA70-2A5079816DE7}" type="presOf" srcId="{DF6A0E43-A2A3-4A7A-A18B-9E0D5E1ABA9E}" destId="{560F8C5D-7855-473B-B0A5-69C165F1FFE4}" srcOrd="0" destOrd="1" presId="urn:microsoft.com/office/officeart/2005/8/layout/vList5"/>
    <dgm:cxn modelId="{98984B36-66C7-4F38-9024-61518596F6BD}" srcId="{9D1F6D5D-CED1-4B7F-8320-B948268846F5}" destId="{71FC340F-FD71-400B-90DD-9DEF3C64F48A}" srcOrd="2" destOrd="0" parTransId="{A075BC45-A2D3-45FA-9A80-4EDDEF9E83E0}" sibTransId="{8FDA92D1-728B-4133-97CC-7A6D2BB82125}"/>
    <dgm:cxn modelId="{2A9DDA36-888E-4B3B-B9A9-9946B8470CDB}" srcId="{CB8CA633-FB73-4FE3-BF72-E335C0478824}" destId="{9D1F6D5D-CED1-4B7F-8320-B948268846F5}" srcOrd="1" destOrd="0" parTransId="{7206E385-CAF5-4BA5-A549-89F308431D5C}" sibTransId="{4EE0B544-435D-422F-BB31-BF0E48B2E5AC}"/>
    <dgm:cxn modelId="{E11F8B38-0C45-4E71-96A9-45F2F4306BC3}" type="presOf" srcId="{4435CD72-E348-4263-9B91-3DA9C690CD80}" destId="{63B41A72-9257-4E15-919D-62F05F1C5003}" srcOrd="0" destOrd="0" presId="urn:microsoft.com/office/officeart/2005/8/layout/vList5"/>
    <dgm:cxn modelId="{6BFAF141-5D0B-4169-BC43-8B323B31D86A}" srcId="{EE525708-2080-490B-AE46-B6AD8A7976E5}" destId="{DF6A0E43-A2A3-4A7A-A18B-9E0D5E1ABA9E}" srcOrd="1" destOrd="0" parTransId="{0848D2CA-60DA-4F71-9031-133D0A5DCCBA}" sibTransId="{8B600127-D86D-484A-AF54-2402F0B61E21}"/>
    <dgm:cxn modelId="{9FAC2750-FABC-4C13-BF5A-7D3961A7B2B0}" type="presOf" srcId="{331E369D-D50A-4A14-8EF2-0C3C5EBF7936}" destId="{48CC21FC-F740-4C86-8E4E-8070035D0D40}" srcOrd="0" destOrd="0" presId="urn:microsoft.com/office/officeart/2005/8/layout/vList5"/>
    <dgm:cxn modelId="{05215373-E8FC-4951-BDF7-73C3D7A9E798}" srcId="{CB8CA633-FB73-4FE3-BF72-E335C0478824}" destId="{EE525708-2080-490B-AE46-B6AD8A7976E5}" srcOrd="2" destOrd="0" parTransId="{A607E38F-7D81-4957-BD9D-178536A34DE9}" sibTransId="{053E0FCB-A448-4CF4-A01C-B10D7D20C58E}"/>
    <dgm:cxn modelId="{BCC41A57-CB5D-4062-B00A-7B95F159A985}" type="presOf" srcId="{EE525708-2080-490B-AE46-B6AD8A7976E5}" destId="{9443F192-447E-45E6-AB7E-EDBAAEA335B3}" srcOrd="0" destOrd="0" presId="urn:microsoft.com/office/officeart/2005/8/layout/vList5"/>
    <dgm:cxn modelId="{0AB6D192-A266-4758-8E08-1426294EC211}" type="presOf" srcId="{CB8CA633-FB73-4FE3-BF72-E335C0478824}" destId="{E9B6D81F-B0C8-4456-8ED6-B85EEC544E62}" srcOrd="0" destOrd="0" presId="urn:microsoft.com/office/officeart/2005/8/layout/vList5"/>
    <dgm:cxn modelId="{B6B9FE95-B024-406C-9132-7C3C420092B7}" type="presOf" srcId="{764B6E9C-347B-4AA4-960E-262349CE62C7}" destId="{4C4C69E0-FA9C-40CA-B9AC-CA78D4AEE205}" srcOrd="0" destOrd="1" presId="urn:microsoft.com/office/officeart/2005/8/layout/vList5"/>
    <dgm:cxn modelId="{A1236DA5-B871-4A32-BE3E-F71192864833}" srcId="{CB8CA633-FB73-4FE3-BF72-E335C0478824}" destId="{4435CD72-E348-4263-9B91-3DA9C690CD80}" srcOrd="0" destOrd="0" parTransId="{E1CA0948-B806-4F03-BFC6-C298EA416086}" sibTransId="{C1BD592A-9D8B-4806-B475-58C13C38C04A}"/>
    <dgm:cxn modelId="{CF7C18E0-745D-48EF-8E00-97004F4B1BBA}" srcId="{4435CD72-E348-4263-9B91-3DA9C690CD80}" destId="{557739C8-2FC9-4CB8-BBC6-03E33173F5F4}" srcOrd="0" destOrd="0" parTransId="{E08AF3F1-688F-48A5-A506-3FBC724E6D66}" sibTransId="{587F141F-F42A-4E05-AFEB-6E894591EA35}"/>
    <dgm:cxn modelId="{EB268FE4-4A2C-450E-8231-A7B434B5B46C}" srcId="{9D1F6D5D-CED1-4B7F-8320-B948268846F5}" destId="{331E369D-D50A-4A14-8EF2-0C3C5EBF7936}" srcOrd="0" destOrd="0" parTransId="{704BA42A-01E3-465D-BF6D-FAF45F9EA772}" sibTransId="{A4AFF00F-8526-4E5E-8E7F-EB2C7C91E2D8}"/>
    <dgm:cxn modelId="{6D7266E5-59E1-4C73-989D-901E17681D37}" srcId="{9D1F6D5D-CED1-4B7F-8320-B948268846F5}" destId="{3C9642CD-097F-4511-8632-F066B67816E6}" srcOrd="1" destOrd="0" parTransId="{2EF2D46B-5E8B-48D1-8529-6B8595C056D6}" sibTransId="{C6B06E55-2B68-4116-BC7A-BADEA1526028}"/>
    <dgm:cxn modelId="{4CCF5BE6-B4E8-4E16-A12E-162660423D5A}" srcId="{EE525708-2080-490B-AE46-B6AD8A7976E5}" destId="{2CD6815A-03B2-43A0-BDF8-603FE74F3483}" srcOrd="0" destOrd="0" parTransId="{606BB18A-9840-4A8B-B784-5C00D03E6428}" sibTransId="{75E31A12-89BB-40F8-B5DA-908BF8495676}"/>
    <dgm:cxn modelId="{F58885F5-AC59-4CD9-B718-6F2AEC57ED5E}" type="presOf" srcId="{557739C8-2FC9-4CB8-BBC6-03E33173F5F4}" destId="{4C4C69E0-FA9C-40CA-B9AC-CA78D4AEE205}" srcOrd="0" destOrd="0" presId="urn:microsoft.com/office/officeart/2005/8/layout/vList5"/>
    <dgm:cxn modelId="{8779DD31-A09E-408D-9BF9-76D4DC8CA015}" type="presParOf" srcId="{E9B6D81F-B0C8-4456-8ED6-B85EEC544E62}" destId="{17B7D576-33AE-42A6-9120-D82F5684F1B0}" srcOrd="0" destOrd="0" presId="urn:microsoft.com/office/officeart/2005/8/layout/vList5"/>
    <dgm:cxn modelId="{9A7E0846-4F2D-4DB2-ABB3-D4894F8159C3}" type="presParOf" srcId="{17B7D576-33AE-42A6-9120-D82F5684F1B0}" destId="{63B41A72-9257-4E15-919D-62F05F1C5003}" srcOrd="0" destOrd="0" presId="urn:microsoft.com/office/officeart/2005/8/layout/vList5"/>
    <dgm:cxn modelId="{EAA9D425-9E68-4EDF-942A-A3E1EA6CB686}" type="presParOf" srcId="{17B7D576-33AE-42A6-9120-D82F5684F1B0}" destId="{4C4C69E0-FA9C-40CA-B9AC-CA78D4AEE205}" srcOrd="1" destOrd="0" presId="urn:microsoft.com/office/officeart/2005/8/layout/vList5"/>
    <dgm:cxn modelId="{1B31D0C7-2972-4073-A1C2-D690C422BB44}" type="presParOf" srcId="{E9B6D81F-B0C8-4456-8ED6-B85EEC544E62}" destId="{8CC0312B-F295-4B52-A4DF-FD083DA5672A}" srcOrd="1" destOrd="0" presId="urn:microsoft.com/office/officeart/2005/8/layout/vList5"/>
    <dgm:cxn modelId="{94D0DF05-F480-43B0-9000-06494EF0D8A1}" type="presParOf" srcId="{E9B6D81F-B0C8-4456-8ED6-B85EEC544E62}" destId="{D6651E08-E35F-4FE3-AEEE-809176BCADDE}" srcOrd="2" destOrd="0" presId="urn:microsoft.com/office/officeart/2005/8/layout/vList5"/>
    <dgm:cxn modelId="{D52A43FA-58B7-4258-A553-81907C2CB85B}" type="presParOf" srcId="{D6651E08-E35F-4FE3-AEEE-809176BCADDE}" destId="{A3C8E862-BE87-4039-B7A2-86C059B58F41}" srcOrd="0" destOrd="0" presId="urn:microsoft.com/office/officeart/2005/8/layout/vList5"/>
    <dgm:cxn modelId="{35F7ED33-7CD0-408F-912E-1F807352B25E}" type="presParOf" srcId="{D6651E08-E35F-4FE3-AEEE-809176BCADDE}" destId="{48CC21FC-F740-4C86-8E4E-8070035D0D40}" srcOrd="1" destOrd="0" presId="urn:microsoft.com/office/officeart/2005/8/layout/vList5"/>
    <dgm:cxn modelId="{6BF328B8-8D11-4883-93B9-CC546EBA7BDA}" type="presParOf" srcId="{E9B6D81F-B0C8-4456-8ED6-B85EEC544E62}" destId="{E2DE2298-7DE5-4F8B-9B5E-197D8A32C6E4}" srcOrd="3" destOrd="0" presId="urn:microsoft.com/office/officeart/2005/8/layout/vList5"/>
    <dgm:cxn modelId="{D67C8E38-A43D-4892-B539-F34498592EC9}" type="presParOf" srcId="{E9B6D81F-B0C8-4456-8ED6-B85EEC544E62}" destId="{4206834D-2410-4B6E-98A8-84107F0F8BAD}" srcOrd="4" destOrd="0" presId="urn:microsoft.com/office/officeart/2005/8/layout/vList5"/>
    <dgm:cxn modelId="{E874E66E-BF0C-49B2-A1A3-2A2BD27ADE4A}" type="presParOf" srcId="{4206834D-2410-4B6E-98A8-84107F0F8BAD}" destId="{9443F192-447E-45E6-AB7E-EDBAAEA335B3}" srcOrd="0" destOrd="0" presId="urn:microsoft.com/office/officeart/2005/8/layout/vList5"/>
    <dgm:cxn modelId="{9BBE9DDF-A77F-4C41-B712-945D8A4F013C}" type="presParOf" srcId="{4206834D-2410-4B6E-98A8-84107F0F8BAD}" destId="{560F8C5D-7855-473B-B0A5-69C165F1FFE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7D6782-8F9C-4A15-9F6A-5C02D921BAB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0B1752-8741-437E-B49A-7810DA1A4B64}">
      <dgm:prSet/>
      <dgm:spPr/>
      <dgm:t>
        <a:bodyPr/>
        <a:lstStyle/>
        <a:p>
          <a:r>
            <a:rPr lang="en-US" b="0" i="0"/>
            <a:t>1.User Interface: The web client provides a user-friendly and intuitive interface for users to interact with the application. It includes components such as forms, buttons, menus, and visual elements that enable users to perform actions and navigate through the application.</a:t>
          </a:r>
          <a:endParaRPr lang="en-US"/>
        </a:p>
      </dgm:t>
    </dgm:pt>
    <dgm:pt modelId="{AC4300A8-D461-4BCF-97C9-5F862203185C}" type="parTrans" cxnId="{730DD450-3C6F-47E5-AE53-A8BF39402C76}">
      <dgm:prSet/>
      <dgm:spPr/>
      <dgm:t>
        <a:bodyPr/>
        <a:lstStyle/>
        <a:p>
          <a:endParaRPr lang="en-US"/>
        </a:p>
      </dgm:t>
    </dgm:pt>
    <dgm:pt modelId="{AE3DF85C-C7F2-4F09-A773-148A86C5005A}" type="sibTrans" cxnId="{730DD450-3C6F-47E5-AE53-A8BF39402C76}">
      <dgm:prSet/>
      <dgm:spPr/>
      <dgm:t>
        <a:bodyPr/>
        <a:lstStyle/>
        <a:p>
          <a:endParaRPr lang="en-US"/>
        </a:p>
      </dgm:t>
    </dgm:pt>
    <dgm:pt modelId="{E4D98241-532D-44D6-9DB4-639670C80975}">
      <dgm:prSet/>
      <dgm:spPr/>
      <dgm:t>
        <a:bodyPr/>
        <a:lstStyle/>
        <a:p>
          <a:r>
            <a:rPr lang="en-US" b="0" i="0"/>
            <a:t>2.Authentication and Authorization: The web client handles user authentication, allowing users to log in and securely access their resources. It manages user sessions, tokens, and credentials, ensuring that only authorized users can access specific microservices and perform certain actions.</a:t>
          </a:r>
          <a:endParaRPr lang="en-US"/>
        </a:p>
      </dgm:t>
    </dgm:pt>
    <dgm:pt modelId="{490428C3-45E4-46C9-B2C1-991F0EE9E8A0}" type="parTrans" cxnId="{B719E843-A40B-4759-88F9-311579C867FB}">
      <dgm:prSet/>
      <dgm:spPr/>
      <dgm:t>
        <a:bodyPr/>
        <a:lstStyle/>
        <a:p>
          <a:endParaRPr lang="en-US"/>
        </a:p>
      </dgm:t>
    </dgm:pt>
    <dgm:pt modelId="{D96E84D8-082C-479F-8870-F398FAF0BC40}" type="sibTrans" cxnId="{B719E843-A40B-4759-88F9-311579C867FB}">
      <dgm:prSet/>
      <dgm:spPr/>
      <dgm:t>
        <a:bodyPr/>
        <a:lstStyle/>
        <a:p>
          <a:endParaRPr lang="en-US"/>
        </a:p>
      </dgm:t>
    </dgm:pt>
    <dgm:pt modelId="{CA9C3B9D-EA7E-4A04-BCC4-1E94CC935B32}">
      <dgm:prSet/>
      <dgm:spPr/>
      <dgm:t>
        <a:bodyPr/>
        <a:lstStyle/>
        <a:p>
          <a:r>
            <a:rPr lang="en-US" b="0" i="0"/>
            <a:t>3.API Consumption: The web client interacts with the APIs exposed by the microservices to send requests and receive responses. It makes HTTP requests to the appropriate endpoints, passing the required parameters and data. The web client handles response parsing and error handling, displaying appropriate feedback to the user.</a:t>
          </a:r>
          <a:endParaRPr lang="en-US"/>
        </a:p>
      </dgm:t>
    </dgm:pt>
    <dgm:pt modelId="{7B0C9655-EE7F-48DB-89C2-7763D0898C57}" type="parTrans" cxnId="{E7753C64-7DD4-48CA-B7A6-223C34E00B0D}">
      <dgm:prSet/>
      <dgm:spPr/>
      <dgm:t>
        <a:bodyPr/>
        <a:lstStyle/>
        <a:p>
          <a:endParaRPr lang="en-US"/>
        </a:p>
      </dgm:t>
    </dgm:pt>
    <dgm:pt modelId="{57E8B6BA-A829-4BF0-BBE5-9334E7EFC447}" type="sibTrans" cxnId="{E7753C64-7DD4-48CA-B7A6-223C34E00B0D}">
      <dgm:prSet/>
      <dgm:spPr/>
      <dgm:t>
        <a:bodyPr/>
        <a:lstStyle/>
        <a:p>
          <a:endParaRPr lang="en-US"/>
        </a:p>
      </dgm:t>
    </dgm:pt>
    <dgm:pt modelId="{B2F51D00-2494-447B-B2E3-3E99AF2484A6}" type="pres">
      <dgm:prSet presAssocID="{CD7D6782-8F9C-4A15-9F6A-5C02D921BAB1}" presName="root" presStyleCnt="0">
        <dgm:presLayoutVars>
          <dgm:dir/>
          <dgm:resizeHandles val="exact"/>
        </dgm:presLayoutVars>
      </dgm:prSet>
      <dgm:spPr/>
    </dgm:pt>
    <dgm:pt modelId="{8E51D1CD-D3C6-4DC0-90C8-9DAB8790E241}" type="pres">
      <dgm:prSet presAssocID="{DE0B1752-8741-437E-B49A-7810DA1A4B64}" presName="compNode" presStyleCnt="0"/>
      <dgm:spPr/>
    </dgm:pt>
    <dgm:pt modelId="{D4712A35-9C0C-464A-8CAC-4089B795F487}" type="pres">
      <dgm:prSet presAssocID="{DE0B1752-8741-437E-B49A-7810DA1A4B64}" presName="bgRect" presStyleLbl="bgShp" presStyleIdx="0" presStyleCnt="3"/>
      <dgm:spPr/>
    </dgm:pt>
    <dgm:pt modelId="{F5AB2899-60B2-4095-988D-AC4C5FE7EA6C}" type="pres">
      <dgm:prSet presAssocID="{DE0B1752-8741-437E-B49A-7810DA1A4B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3386025B-EA94-4F75-AD65-497E1FA17848}" type="pres">
      <dgm:prSet presAssocID="{DE0B1752-8741-437E-B49A-7810DA1A4B64}" presName="spaceRect" presStyleCnt="0"/>
      <dgm:spPr/>
    </dgm:pt>
    <dgm:pt modelId="{7006E2FF-51B7-4014-99E1-9E8762B6AA88}" type="pres">
      <dgm:prSet presAssocID="{DE0B1752-8741-437E-B49A-7810DA1A4B64}" presName="parTx" presStyleLbl="revTx" presStyleIdx="0" presStyleCnt="3">
        <dgm:presLayoutVars>
          <dgm:chMax val="0"/>
          <dgm:chPref val="0"/>
        </dgm:presLayoutVars>
      </dgm:prSet>
      <dgm:spPr/>
    </dgm:pt>
    <dgm:pt modelId="{C1304B0A-E1CA-4DF8-AB6D-C1C66AA6F6A5}" type="pres">
      <dgm:prSet presAssocID="{AE3DF85C-C7F2-4F09-A773-148A86C5005A}" presName="sibTrans" presStyleCnt="0"/>
      <dgm:spPr/>
    </dgm:pt>
    <dgm:pt modelId="{8CE45AD0-63EB-4152-8411-8F83F0E36297}" type="pres">
      <dgm:prSet presAssocID="{E4D98241-532D-44D6-9DB4-639670C80975}" presName="compNode" presStyleCnt="0"/>
      <dgm:spPr/>
    </dgm:pt>
    <dgm:pt modelId="{73F6BC34-97FF-4E56-BC37-574DA3488B6F}" type="pres">
      <dgm:prSet presAssocID="{E4D98241-532D-44D6-9DB4-639670C80975}" presName="bgRect" presStyleLbl="bgShp" presStyleIdx="1" presStyleCnt="3"/>
      <dgm:spPr/>
    </dgm:pt>
    <dgm:pt modelId="{9E3BD4B3-48D6-413B-AC63-C1AA2D6B3C77}" type="pres">
      <dgm:prSet presAssocID="{E4D98241-532D-44D6-9DB4-639670C809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3D2AEEDE-FABE-4E00-B599-B0CC50999151}" type="pres">
      <dgm:prSet presAssocID="{E4D98241-532D-44D6-9DB4-639670C80975}" presName="spaceRect" presStyleCnt="0"/>
      <dgm:spPr/>
    </dgm:pt>
    <dgm:pt modelId="{5301D741-08C4-422A-B64E-746175B68481}" type="pres">
      <dgm:prSet presAssocID="{E4D98241-532D-44D6-9DB4-639670C80975}" presName="parTx" presStyleLbl="revTx" presStyleIdx="1" presStyleCnt="3">
        <dgm:presLayoutVars>
          <dgm:chMax val="0"/>
          <dgm:chPref val="0"/>
        </dgm:presLayoutVars>
      </dgm:prSet>
      <dgm:spPr/>
    </dgm:pt>
    <dgm:pt modelId="{DD7FCCE6-8C56-427C-A19C-F9B38CC69A92}" type="pres">
      <dgm:prSet presAssocID="{D96E84D8-082C-479F-8870-F398FAF0BC40}" presName="sibTrans" presStyleCnt="0"/>
      <dgm:spPr/>
    </dgm:pt>
    <dgm:pt modelId="{E6030124-4571-4AEC-A7F1-ACC1D3DD8138}" type="pres">
      <dgm:prSet presAssocID="{CA9C3B9D-EA7E-4A04-BCC4-1E94CC935B32}" presName="compNode" presStyleCnt="0"/>
      <dgm:spPr/>
    </dgm:pt>
    <dgm:pt modelId="{6FBA795E-3112-4EF7-9C80-5EBF664BBCBC}" type="pres">
      <dgm:prSet presAssocID="{CA9C3B9D-EA7E-4A04-BCC4-1E94CC935B32}" presName="bgRect" presStyleLbl="bgShp" presStyleIdx="2" presStyleCnt="3"/>
      <dgm:spPr/>
    </dgm:pt>
    <dgm:pt modelId="{30D6A863-581D-4FA4-8629-BF6CDB9421BE}" type="pres">
      <dgm:prSet presAssocID="{CA9C3B9D-EA7E-4A04-BCC4-1E94CC935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9DDD3ED-58ED-4D42-8A9F-45758DE519B4}" type="pres">
      <dgm:prSet presAssocID="{CA9C3B9D-EA7E-4A04-BCC4-1E94CC935B32}" presName="spaceRect" presStyleCnt="0"/>
      <dgm:spPr/>
    </dgm:pt>
    <dgm:pt modelId="{96BE6CA4-AE7B-487E-A14D-372DC2B5C6A2}" type="pres">
      <dgm:prSet presAssocID="{CA9C3B9D-EA7E-4A04-BCC4-1E94CC935B32}" presName="parTx" presStyleLbl="revTx" presStyleIdx="2" presStyleCnt="3">
        <dgm:presLayoutVars>
          <dgm:chMax val="0"/>
          <dgm:chPref val="0"/>
        </dgm:presLayoutVars>
      </dgm:prSet>
      <dgm:spPr/>
    </dgm:pt>
  </dgm:ptLst>
  <dgm:cxnLst>
    <dgm:cxn modelId="{63A63118-A103-42E0-8F67-34CD754EFF41}" type="presOf" srcId="{CD7D6782-8F9C-4A15-9F6A-5C02D921BAB1}" destId="{B2F51D00-2494-447B-B2E3-3E99AF2484A6}" srcOrd="0" destOrd="0" presId="urn:microsoft.com/office/officeart/2018/2/layout/IconVerticalSolidList"/>
    <dgm:cxn modelId="{B719E843-A40B-4759-88F9-311579C867FB}" srcId="{CD7D6782-8F9C-4A15-9F6A-5C02D921BAB1}" destId="{E4D98241-532D-44D6-9DB4-639670C80975}" srcOrd="1" destOrd="0" parTransId="{490428C3-45E4-46C9-B2C1-991F0EE9E8A0}" sibTransId="{D96E84D8-082C-479F-8870-F398FAF0BC40}"/>
    <dgm:cxn modelId="{E7753C64-7DD4-48CA-B7A6-223C34E00B0D}" srcId="{CD7D6782-8F9C-4A15-9F6A-5C02D921BAB1}" destId="{CA9C3B9D-EA7E-4A04-BCC4-1E94CC935B32}" srcOrd="2" destOrd="0" parTransId="{7B0C9655-EE7F-48DB-89C2-7763D0898C57}" sibTransId="{57E8B6BA-A829-4BF0-BBE5-9334E7EFC447}"/>
    <dgm:cxn modelId="{730DD450-3C6F-47E5-AE53-A8BF39402C76}" srcId="{CD7D6782-8F9C-4A15-9F6A-5C02D921BAB1}" destId="{DE0B1752-8741-437E-B49A-7810DA1A4B64}" srcOrd="0" destOrd="0" parTransId="{AC4300A8-D461-4BCF-97C9-5F862203185C}" sibTransId="{AE3DF85C-C7F2-4F09-A773-148A86C5005A}"/>
    <dgm:cxn modelId="{1F56C49B-B8F2-416E-8CC5-F5673162D552}" type="presOf" srcId="{DE0B1752-8741-437E-B49A-7810DA1A4B64}" destId="{7006E2FF-51B7-4014-99E1-9E8762B6AA88}" srcOrd="0" destOrd="0" presId="urn:microsoft.com/office/officeart/2018/2/layout/IconVerticalSolidList"/>
    <dgm:cxn modelId="{D2AB01C2-E0E1-48CD-91B5-4E66D0C6E0A8}" type="presOf" srcId="{E4D98241-532D-44D6-9DB4-639670C80975}" destId="{5301D741-08C4-422A-B64E-746175B68481}" srcOrd="0" destOrd="0" presId="urn:microsoft.com/office/officeart/2018/2/layout/IconVerticalSolidList"/>
    <dgm:cxn modelId="{B42FE3C8-8746-4FFE-8F4A-C026951CA786}" type="presOf" srcId="{CA9C3B9D-EA7E-4A04-BCC4-1E94CC935B32}" destId="{96BE6CA4-AE7B-487E-A14D-372DC2B5C6A2}" srcOrd="0" destOrd="0" presId="urn:microsoft.com/office/officeart/2018/2/layout/IconVerticalSolidList"/>
    <dgm:cxn modelId="{5ABFD22F-4D17-4BF3-A919-B0F5DE278BD8}" type="presParOf" srcId="{B2F51D00-2494-447B-B2E3-3E99AF2484A6}" destId="{8E51D1CD-D3C6-4DC0-90C8-9DAB8790E241}" srcOrd="0" destOrd="0" presId="urn:microsoft.com/office/officeart/2018/2/layout/IconVerticalSolidList"/>
    <dgm:cxn modelId="{3B90F213-A544-4CEB-B4A9-931F368F55A2}" type="presParOf" srcId="{8E51D1CD-D3C6-4DC0-90C8-9DAB8790E241}" destId="{D4712A35-9C0C-464A-8CAC-4089B795F487}" srcOrd="0" destOrd="0" presId="urn:microsoft.com/office/officeart/2018/2/layout/IconVerticalSolidList"/>
    <dgm:cxn modelId="{35DBB3A9-2E5E-4042-9A15-10812CF682FA}" type="presParOf" srcId="{8E51D1CD-D3C6-4DC0-90C8-9DAB8790E241}" destId="{F5AB2899-60B2-4095-988D-AC4C5FE7EA6C}" srcOrd="1" destOrd="0" presId="urn:microsoft.com/office/officeart/2018/2/layout/IconVerticalSolidList"/>
    <dgm:cxn modelId="{4DBEAA37-3424-4F49-814F-4B0ECB90E6BC}" type="presParOf" srcId="{8E51D1CD-D3C6-4DC0-90C8-9DAB8790E241}" destId="{3386025B-EA94-4F75-AD65-497E1FA17848}" srcOrd="2" destOrd="0" presId="urn:microsoft.com/office/officeart/2018/2/layout/IconVerticalSolidList"/>
    <dgm:cxn modelId="{30A4F445-BA15-45DA-A993-0F2DB68A56E5}" type="presParOf" srcId="{8E51D1CD-D3C6-4DC0-90C8-9DAB8790E241}" destId="{7006E2FF-51B7-4014-99E1-9E8762B6AA88}" srcOrd="3" destOrd="0" presId="urn:microsoft.com/office/officeart/2018/2/layout/IconVerticalSolidList"/>
    <dgm:cxn modelId="{3F3DB247-08F9-47D0-9BA0-23FAA875BD34}" type="presParOf" srcId="{B2F51D00-2494-447B-B2E3-3E99AF2484A6}" destId="{C1304B0A-E1CA-4DF8-AB6D-C1C66AA6F6A5}" srcOrd="1" destOrd="0" presId="urn:microsoft.com/office/officeart/2018/2/layout/IconVerticalSolidList"/>
    <dgm:cxn modelId="{B58BD9B7-83AA-4430-9675-14F93490E3A8}" type="presParOf" srcId="{B2F51D00-2494-447B-B2E3-3E99AF2484A6}" destId="{8CE45AD0-63EB-4152-8411-8F83F0E36297}" srcOrd="2" destOrd="0" presId="urn:microsoft.com/office/officeart/2018/2/layout/IconVerticalSolidList"/>
    <dgm:cxn modelId="{381D01AD-806B-4080-9829-831E2E9D94BE}" type="presParOf" srcId="{8CE45AD0-63EB-4152-8411-8F83F0E36297}" destId="{73F6BC34-97FF-4E56-BC37-574DA3488B6F}" srcOrd="0" destOrd="0" presId="urn:microsoft.com/office/officeart/2018/2/layout/IconVerticalSolidList"/>
    <dgm:cxn modelId="{8A7F0710-7909-48B3-98AE-D5A7BBE4BFE8}" type="presParOf" srcId="{8CE45AD0-63EB-4152-8411-8F83F0E36297}" destId="{9E3BD4B3-48D6-413B-AC63-C1AA2D6B3C77}" srcOrd="1" destOrd="0" presId="urn:microsoft.com/office/officeart/2018/2/layout/IconVerticalSolidList"/>
    <dgm:cxn modelId="{DEA944D9-7DCB-4AFC-B194-27AE40637AC0}" type="presParOf" srcId="{8CE45AD0-63EB-4152-8411-8F83F0E36297}" destId="{3D2AEEDE-FABE-4E00-B599-B0CC50999151}" srcOrd="2" destOrd="0" presId="urn:microsoft.com/office/officeart/2018/2/layout/IconVerticalSolidList"/>
    <dgm:cxn modelId="{1EE19C03-C3DB-4D6F-8122-696DC615F635}" type="presParOf" srcId="{8CE45AD0-63EB-4152-8411-8F83F0E36297}" destId="{5301D741-08C4-422A-B64E-746175B68481}" srcOrd="3" destOrd="0" presId="urn:microsoft.com/office/officeart/2018/2/layout/IconVerticalSolidList"/>
    <dgm:cxn modelId="{F6473302-4D93-45E5-9D47-0E97A20F5C7C}" type="presParOf" srcId="{B2F51D00-2494-447B-B2E3-3E99AF2484A6}" destId="{DD7FCCE6-8C56-427C-A19C-F9B38CC69A92}" srcOrd="3" destOrd="0" presId="urn:microsoft.com/office/officeart/2018/2/layout/IconVerticalSolidList"/>
    <dgm:cxn modelId="{F3249205-45D3-4D5D-84E2-95697DFDBAC6}" type="presParOf" srcId="{B2F51D00-2494-447B-B2E3-3E99AF2484A6}" destId="{E6030124-4571-4AEC-A7F1-ACC1D3DD8138}" srcOrd="4" destOrd="0" presId="urn:microsoft.com/office/officeart/2018/2/layout/IconVerticalSolidList"/>
    <dgm:cxn modelId="{51657AC1-E119-4DEB-B3DE-04479DD7B18C}" type="presParOf" srcId="{E6030124-4571-4AEC-A7F1-ACC1D3DD8138}" destId="{6FBA795E-3112-4EF7-9C80-5EBF664BBCBC}" srcOrd="0" destOrd="0" presId="urn:microsoft.com/office/officeart/2018/2/layout/IconVerticalSolidList"/>
    <dgm:cxn modelId="{9DAB4A7C-00CB-4B07-9F61-47806486EA23}" type="presParOf" srcId="{E6030124-4571-4AEC-A7F1-ACC1D3DD8138}" destId="{30D6A863-581D-4FA4-8629-BF6CDB9421BE}" srcOrd="1" destOrd="0" presId="urn:microsoft.com/office/officeart/2018/2/layout/IconVerticalSolidList"/>
    <dgm:cxn modelId="{0D2D784B-5B40-4DE8-8B2A-760220CAA364}" type="presParOf" srcId="{E6030124-4571-4AEC-A7F1-ACC1D3DD8138}" destId="{59DDD3ED-58ED-4D42-8A9F-45758DE519B4}" srcOrd="2" destOrd="0" presId="urn:microsoft.com/office/officeart/2018/2/layout/IconVerticalSolidList"/>
    <dgm:cxn modelId="{BE88D324-F6CB-430A-AC24-2C516E6F7A3A}" type="presParOf" srcId="{E6030124-4571-4AEC-A7F1-ACC1D3DD8138}" destId="{96BE6CA4-AE7B-487E-A14D-372DC2B5C6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903653-53F4-4D28-8667-18B32B6DBAB7}"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4254A42C-0C17-4B73-A9A9-E84DC3A83AEE}">
      <dgm:prSet custT="1"/>
      <dgm:spPr/>
      <dgm:t>
        <a:bodyPr/>
        <a:lstStyle/>
        <a:p>
          <a:r>
            <a:rPr lang="en-US" sz="1800" b="1" i="0" dirty="0">
              <a:latin typeface="Calibri" panose="020F0502020204030204" pitchFamily="34" charset="0"/>
              <a:cs typeface="Calibri" panose="020F0502020204030204" pitchFamily="34" charset="0"/>
            </a:rPr>
            <a:t>Synchronous protocol</a:t>
          </a:r>
          <a:r>
            <a:rPr lang="en-US" sz="1800" b="0" i="0" dirty="0">
              <a:latin typeface="Calibri" panose="020F0502020204030204" pitchFamily="34" charset="0"/>
              <a:cs typeface="Calibri" panose="020F0502020204030204" pitchFamily="34" charset="0"/>
            </a:rPr>
            <a:t>: HTTP is a synchronous protocol. The client sends a request and waits for a response from the service. That's independent of the client code execution that could be synchronous (thread is blocked) or asynchronous (thread isn't blocked, and the response will reach a callback eventually). The important point here is that the protocol (HTTP/HTTPS) is synchronous and the client code can only continue its task when it receives the HTTP server response.</a:t>
          </a:r>
          <a:endParaRPr lang="en-US" sz="1800" dirty="0">
            <a:latin typeface="Calibri" panose="020F0502020204030204" pitchFamily="34" charset="0"/>
            <a:cs typeface="Calibri" panose="020F0502020204030204" pitchFamily="34" charset="0"/>
          </a:endParaRPr>
        </a:p>
      </dgm:t>
    </dgm:pt>
    <dgm:pt modelId="{0750CA37-0B43-4056-8539-8FC107F04684}" type="parTrans" cxnId="{CE13ED7C-38A0-4DC8-B0F7-098467563D69}">
      <dgm:prSet/>
      <dgm:spPr/>
      <dgm:t>
        <a:bodyPr/>
        <a:lstStyle/>
        <a:p>
          <a:endParaRPr lang="en-US"/>
        </a:p>
      </dgm:t>
    </dgm:pt>
    <dgm:pt modelId="{40CBF504-7139-4ADA-9F7C-39AF89B16B96}" type="sibTrans" cxnId="{CE13ED7C-38A0-4DC8-B0F7-098467563D69}">
      <dgm:prSet/>
      <dgm:spPr/>
      <dgm:t>
        <a:bodyPr/>
        <a:lstStyle/>
        <a:p>
          <a:endParaRPr lang="en-US"/>
        </a:p>
      </dgm:t>
    </dgm:pt>
    <dgm:pt modelId="{D20C3B6F-651E-4DA7-917F-BE992EE8FEA1}">
      <dgm:prSet custT="1"/>
      <dgm:spPr/>
      <dgm:t>
        <a:bodyPr/>
        <a:lstStyle/>
        <a:p>
          <a:r>
            <a:rPr lang="en-US" sz="1800" b="1" i="0" dirty="0"/>
            <a:t>Asynchronous protocol: </a:t>
          </a:r>
          <a:r>
            <a:rPr lang="en-US" sz="1800" b="0" i="0" dirty="0"/>
            <a:t>Other protocols like AMQP (a protocol supported by many operating systems and cloud environments) use asynchronous messages. The client code or message sender usually doesn't wait for a response. It just sends the message as when sending a message to a RabbitMQ queue or any other message broker.</a:t>
          </a:r>
          <a:endParaRPr lang="en-US" sz="1800" dirty="0"/>
        </a:p>
      </dgm:t>
    </dgm:pt>
    <dgm:pt modelId="{CAF28A12-0244-41ED-9D33-5D93A36CE194}" type="parTrans" cxnId="{E1EBC086-A1AE-47A3-9F1F-FE5462BC4E56}">
      <dgm:prSet/>
      <dgm:spPr/>
      <dgm:t>
        <a:bodyPr/>
        <a:lstStyle/>
        <a:p>
          <a:endParaRPr lang="en-US"/>
        </a:p>
      </dgm:t>
    </dgm:pt>
    <dgm:pt modelId="{4AA2F918-643D-4AB7-84F9-87D72504B9C8}" type="sibTrans" cxnId="{E1EBC086-A1AE-47A3-9F1F-FE5462BC4E56}">
      <dgm:prSet/>
      <dgm:spPr/>
      <dgm:t>
        <a:bodyPr/>
        <a:lstStyle/>
        <a:p>
          <a:endParaRPr lang="en-US"/>
        </a:p>
      </dgm:t>
    </dgm:pt>
    <dgm:pt modelId="{EF940EA3-8F98-49FC-B494-817A11310EA0}" type="pres">
      <dgm:prSet presAssocID="{B6903653-53F4-4D28-8667-18B32B6DBAB7}" presName="linear" presStyleCnt="0">
        <dgm:presLayoutVars>
          <dgm:animLvl val="lvl"/>
          <dgm:resizeHandles val="exact"/>
        </dgm:presLayoutVars>
      </dgm:prSet>
      <dgm:spPr/>
    </dgm:pt>
    <dgm:pt modelId="{18144160-5257-49BD-9CD8-2CDC6224BDE6}" type="pres">
      <dgm:prSet presAssocID="{4254A42C-0C17-4B73-A9A9-E84DC3A83AEE}" presName="parentText" presStyleLbl="node1" presStyleIdx="0" presStyleCnt="2" custLinFactY="30828" custLinFactNeighborX="-93" custLinFactNeighborY="100000">
        <dgm:presLayoutVars>
          <dgm:chMax val="0"/>
          <dgm:bulletEnabled val="1"/>
        </dgm:presLayoutVars>
      </dgm:prSet>
      <dgm:spPr/>
    </dgm:pt>
    <dgm:pt modelId="{E4395112-D530-4D62-962C-A0E523EAC43B}" type="pres">
      <dgm:prSet presAssocID="{40CBF504-7139-4ADA-9F7C-39AF89B16B96}" presName="spacer" presStyleCnt="0"/>
      <dgm:spPr/>
    </dgm:pt>
    <dgm:pt modelId="{B57B0346-FF3F-44C1-8D20-113C59E72493}" type="pres">
      <dgm:prSet presAssocID="{D20C3B6F-651E-4DA7-917F-BE992EE8FEA1}" presName="parentText" presStyleLbl="node1" presStyleIdx="1" presStyleCnt="2" custLinFactY="39395" custLinFactNeighborX="557" custLinFactNeighborY="100000">
        <dgm:presLayoutVars>
          <dgm:chMax val="0"/>
          <dgm:bulletEnabled val="1"/>
        </dgm:presLayoutVars>
      </dgm:prSet>
      <dgm:spPr/>
    </dgm:pt>
  </dgm:ptLst>
  <dgm:cxnLst>
    <dgm:cxn modelId="{C1C6490E-2CE0-422D-A7E9-F743D091A6F7}" type="presOf" srcId="{4254A42C-0C17-4B73-A9A9-E84DC3A83AEE}" destId="{18144160-5257-49BD-9CD8-2CDC6224BDE6}" srcOrd="0" destOrd="0" presId="urn:microsoft.com/office/officeart/2005/8/layout/vList2"/>
    <dgm:cxn modelId="{0988395F-58A2-4B2B-8910-7C8B773CF8ED}" type="presOf" srcId="{B6903653-53F4-4D28-8667-18B32B6DBAB7}" destId="{EF940EA3-8F98-49FC-B494-817A11310EA0}" srcOrd="0" destOrd="0" presId="urn:microsoft.com/office/officeart/2005/8/layout/vList2"/>
    <dgm:cxn modelId="{CE13ED7C-38A0-4DC8-B0F7-098467563D69}" srcId="{B6903653-53F4-4D28-8667-18B32B6DBAB7}" destId="{4254A42C-0C17-4B73-A9A9-E84DC3A83AEE}" srcOrd="0" destOrd="0" parTransId="{0750CA37-0B43-4056-8539-8FC107F04684}" sibTransId="{40CBF504-7139-4ADA-9F7C-39AF89B16B96}"/>
    <dgm:cxn modelId="{E1EBC086-A1AE-47A3-9F1F-FE5462BC4E56}" srcId="{B6903653-53F4-4D28-8667-18B32B6DBAB7}" destId="{D20C3B6F-651E-4DA7-917F-BE992EE8FEA1}" srcOrd="1" destOrd="0" parTransId="{CAF28A12-0244-41ED-9D33-5D93A36CE194}" sibTransId="{4AA2F918-643D-4AB7-84F9-87D72504B9C8}"/>
    <dgm:cxn modelId="{F418B1B4-6F0F-4FCD-B213-09549D7C6524}" type="presOf" srcId="{D20C3B6F-651E-4DA7-917F-BE992EE8FEA1}" destId="{B57B0346-FF3F-44C1-8D20-113C59E72493}" srcOrd="0" destOrd="0" presId="urn:microsoft.com/office/officeart/2005/8/layout/vList2"/>
    <dgm:cxn modelId="{DD0EF7E4-2B2A-4E15-B2AC-CEFDAE4DD4B6}" type="presParOf" srcId="{EF940EA3-8F98-49FC-B494-817A11310EA0}" destId="{18144160-5257-49BD-9CD8-2CDC6224BDE6}" srcOrd="0" destOrd="0" presId="urn:microsoft.com/office/officeart/2005/8/layout/vList2"/>
    <dgm:cxn modelId="{7C3BAA80-4E7A-4D53-837E-2C20F55EA304}" type="presParOf" srcId="{EF940EA3-8F98-49FC-B494-817A11310EA0}" destId="{E4395112-D530-4D62-962C-A0E523EAC43B}" srcOrd="1" destOrd="0" presId="urn:microsoft.com/office/officeart/2005/8/layout/vList2"/>
    <dgm:cxn modelId="{46246D35-0FB3-4805-A2E3-3835BEB881FB}" type="presParOf" srcId="{EF940EA3-8F98-49FC-B494-817A11310EA0}" destId="{B57B0346-FF3F-44C1-8D20-113C59E724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7F344C-7460-4F46-8940-7B82E4C097E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C575DF-B3B0-4D00-AEA2-D34A0A91CB1F}">
      <dgm:prSet/>
      <dgm:spPr/>
      <dgm:t>
        <a:bodyPr/>
        <a:lstStyle/>
        <a:p>
          <a:r>
            <a:rPr lang="en-US" b="1" i="0"/>
            <a:t>Single receiver: </a:t>
          </a:r>
          <a:r>
            <a:rPr lang="en-US" b="0" i="0"/>
            <a:t>Each request must be processed by exactly one receiver or service. An example of this communication is the Command pattern.</a:t>
          </a:r>
          <a:endParaRPr lang="en-US"/>
        </a:p>
      </dgm:t>
    </dgm:pt>
    <dgm:pt modelId="{1C7D88B5-F4B9-4DE5-BF82-988DB53527A5}" type="parTrans" cxnId="{7E9B690C-5AE8-4BF0-B88C-9566B1F3AC1C}">
      <dgm:prSet/>
      <dgm:spPr/>
      <dgm:t>
        <a:bodyPr/>
        <a:lstStyle/>
        <a:p>
          <a:endParaRPr lang="en-US"/>
        </a:p>
      </dgm:t>
    </dgm:pt>
    <dgm:pt modelId="{833D2716-81C0-4292-9240-05E7EB6B90D6}" type="sibTrans" cxnId="{7E9B690C-5AE8-4BF0-B88C-9566B1F3AC1C}">
      <dgm:prSet/>
      <dgm:spPr/>
      <dgm:t>
        <a:bodyPr/>
        <a:lstStyle/>
        <a:p>
          <a:endParaRPr lang="en-US"/>
        </a:p>
      </dgm:t>
    </dgm:pt>
    <dgm:pt modelId="{E03F45E1-B6F7-41D4-B167-F6BE88118265}">
      <dgm:prSet/>
      <dgm:spPr/>
      <dgm:t>
        <a:bodyPr/>
        <a:lstStyle/>
        <a:p>
          <a:r>
            <a:rPr lang="en-US" b="1" i="0"/>
            <a:t>Multiple receivers: </a:t>
          </a:r>
          <a:r>
            <a:rPr lang="en-US" b="0" i="0"/>
            <a:t>Each request can be processed by zero to multiple receivers. This type of communication must be asynchronous. An example is the publish/subscribe mechanism used in patterns like Event-driven architecture. This is based on an event-bus interface or message broker when propagating data updates between multiple microservices through events; it's usually implemented through a service bus or similar artifact like Azure Service Bus by using topics and subscriptions.</a:t>
          </a:r>
          <a:endParaRPr lang="en-US"/>
        </a:p>
      </dgm:t>
    </dgm:pt>
    <dgm:pt modelId="{4888251B-B8C9-4874-9596-CCBDC336DBB7}" type="parTrans" cxnId="{1B7E4D4A-76FC-4E0E-A5DA-2BCAE2935709}">
      <dgm:prSet/>
      <dgm:spPr/>
      <dgm:t>
        <a:bodyPr/>
        <a:lstStyle/>
        <a:p>
          <a:endParaRPr lang="en-US"/>
        </a:p>
      </dgm:t>
    </dgm:pt>
    <dgm:pt modelId="{0AA170E2-4CE4-42C6-A03C-A1A4F2219873}" type="sibTrans" cxnId="{1B7E4D4A-76FC-4E0E-A5DA-2BCAE2935709}">
      <dgm:prSet/>
      <dgm:spPr/>
      <dgm:t>
        <a:bodyPr/>
        <a:lstStyle/>
        <a:p>
          <a:endParaRPr lang="en-US"/>
        </a:p>
      </dgm:t>
    </dgm:pt>
    <dgm:pt modelId="{4283173C-968E-424C-959C-B15417F91361}" type="pres">
      <dgm:prSet presAssocID="{CF7F344C-7460-4F46-8940-7B82E4C097ED}" presName="root" presStyleCnt="0">
        <dgm:presLayoutVars>
          <dgm:dir/>
          <dgm:resizeHandles val="exact"/>
        </dgm:presLayoutVars>
      </dgm:prSet>
      <dgm:spPr/>
    </dgm:pt>
    <dgm:pt modelId="{1EA22B4F-A0A1-4858-B117-40FFAC2773E1}" type="pres">
      <dgm:prSet presAssocID="{D6C575DF-B3B0-4D00-AEA2-D34A0A91CB1F}" presName="compNode" presStyleCnt="0"/>
      <dgm:spPr/>
    </dgm:pt>
    <dgm:pt modelId="{89B9C6F6-909B-46D7-82CB-9EF952E31068}" type="pres">
      <dgm:prSet presAssocID="{D6C575DF-B3B0-4D00-AEA2-D34A0A91CB1F}" presName="bgRect" presStyleLbl="bgShp" presStyleIdx="0" presStyleCnt="2"/>
      <dgm:spPr/>
    </dgm:pt>
    <dgm:pt modelId="{9639FF75-C127-4347-9065-46638BDA78F0}" type="pres">
      <dgm:prSet presAssocID="{D6C575DF-B3B0-4D00-AEA2-D34A0A91CB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392C203-DA4B-4F70-9187-C2963A5B5080}" type="pres">
      <dgm:prSet presAssocID="{D6C575DF-B3B0-4D00-AEA2-D34A0A91CB1F}" presName="spaceRect" presStyleCnt="0"/>
      <dgm:spPr/>
    </dgm:pt>
    <dgm:pt modelId="{B839B139-1E8D-4183-9BF1-23DE63BF08E7}" type="pres">
      <dgm:prSet presAssocID="{D6C575DF-B3B0-4D00-AEA2-D34A0A91CB1F}" presName="parTx" presStyleLbl="revTx" presStyleIdx="0" presStyleCnt="2">
        <dgm:presLayoutVars>
          <dgm:chMax val="0"/>
          <dgm:chPref val="0"/>
        </dgm:presLayoutVars>
      </dgm:prSet>
      <dgm:spPr/>
    </dgm:pt>
    <dgm:pt modelId="{364316CA-0576-4B34-9946-EC8A82E3E17E}" type="pres">
      <dgm:prSet presAssocID="{833D2716-81C0-4292-9240-05E7EB6B90D6}" presName="sibTrans" presStyleCnt="0"/>
      <dgm:spPr/>
    </dgm:pt>
    <dgm:pt modelId="{1FD5C1C5-1560-4288-A6EB-DE9FDF139B65}" type="pres">
      <dgm:prSet presAssocID="{E03F45E1-B6F7-41D4-B167-F6BE88118265}" presName="compNode" presStyleCnt="0"/>
      <dgm:spPr/>
    </dgm:pt>
    <dgm:pt modelId="{2DD78DD4-3A53-4473-9FA8-988DE813884E}" type="pres">
      <dgm:prSet presAssocID="{E03F45E1-B6F7-41D4-B167-F6BE88118265}" presName="bgRect" presStyleLbl="bgShp" presStyleIdx="1" presStyleCnt="2"/>
      <dgm:spPr/>
    </dgm:pt>
    <dgm:pt modelId="{D10E0E5B-69E9-4F99-98F3-0FF0ABC16D83}" type="pres">
      <dgm:prSet presAssocID="{E03F45E1-B6F7-41D4-B167-F6BE881182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3BB1B267-1ECE-4F12-8D1E-81BB074F6656}" type="pres">
      <dgm:prSet presAssocID="{E03F45E1-B6F7-41D4-B167-F6BE88118265}" presName="spaceRect" presStyleCnt="0"/>
      <dgm:spPr/>
    </dgm:pt>
    <dgm:pt modelId="{13D877AF-5EC6-40F7-9E14-D2BBB4467163}" type="pres">
      <dgm:prSet presAssocID="{E03F45E1-B6F7-41D4-B167-F6BE88118265}" presName="parTx" presStyleLbl="revTx" presStyleIdx="1" presStyleCnt="2">
        <dgm:presLayoutVars>
          <dgm:chMax val="0"/>
          <dgm:chPref val="0"/>
        </dgm:presLayoutVars>
      </dgm:prSet>
      <dgm:spPr/>
    </dgm:pt>
  </dgm:ptLst>
  <dgm:cxnLst>
    <dgm:cxn modelId="{7E9B690C-5AE8-4BF0-B88C-9566B1F3AC1C}" srcId="{CF7F344C-7460-4F46-8940-7B82E4C097ED}" destId="{D6C575DF-B3B0-4D00-AEA2-D34A0A91CB1F}" srcOrd="0" destOrd="0" parTransId="{1C7D88B5-F4B9-4DE5-BF82-988DB53527A5}" sibTransId="{833D2716-81C0-4292-9240-05E7EB6B90D6}"/>
    <dgm:cxn modelId="{1B7E4D4A-76FC-4E0E-A5DA-2BCAE2935709}" srcId="{CF7F344C-7460-4F46-8940-7B82E4C097ED}" destId="{E03F45E1-B6F7-41D4-B167-F6BE88118265}" srcOrd="1" destOrd="0" parTransId="{4888251B-B8C9-4874-9596-CCBDC336DBB7}" sibTransId="{0AA170E2-4CE4-42C6-A03C-A1A4F2219873}"/>
    <dgm:cxn modelId="{E0E5BFA0-54D8-446E-90DE-9D7FE2D60AB8}" type="presOf" srcId="{D6C575DF-B3B0-4D00-AEA2-D34A0A91CB1F}" destId="{B839B139-1E8D-4183-9BF1-23DE63BF08E7}" srcOrd="0" destOrd="0" presId="urn:microsoft.com/office/officeart/2018/2/layout/IconVerticalSolidList"/>
    <dgm:cxn modelId="{951F2BB2-691E-4A93-9486-07386BAA25B3}" type="presOf" srcId="{CF7F344C-7460-4F46-8940-7B82E4C097ED}" destId="{4283173C-968E-424C-959C-B15417F91361}" srcOrd="0" destOrd="0" presId="urn:microsoft.com/office/officeart/2018/2/layout/IconVerticalSolidList"/>
    <dgm:cxn modelId="{30BF2EDA-B0A6-44D8-A817-033022C00633}" type="presOf" srcId="{E03F45E1-B6F7-41D4-B167-F6BE88118265}" destId="{13D877AF-5EC6-40F7-9E14-D2BBB4467163}" srcOrd="0" destOrd="0" presId="urn:microsoft.com/office/officeart/2018/2/layout/IconVerticalSolidList"/>
    <dgm:cxn modelId="{02A3009C-E0A5-4828-A446-7B692C92B406}" type="presParOf" srcId="{4283173C-968E-424C-959C-B15417F91361}" destId="{1EA22B4F-A0A1-4858-B117-40FFAC2773E1}" srcOrd="0" destOrd="0" presId="urn:microsoft.com/office/officeart/2018/2/layout/IconVerticalSolidList"/>
    <dgm:cxn modelId="{3DA8B6C6-AE47-411A-991C-8D791EB23957}" type="presParOf" srcId="{1EA22B4F-A0A1-4858-B117-40FFAC2773E1}" destId="{89B9C6F6-909B-46D7-82CB-9EF952E31068}" srcOrd="0" destOrd="0" presId="urn:microsoft.com/office/officeart/2018/2/layout/IconVerticalSolidList"/>
    <dgm:cxn modelId="{90DE5D64-2747-4C3C-A1F7-A74B24F988B6}" type="presParOf" srcId="{1EA22B4F-A0A1-4858-B117-40FFAC2773E1}" destId="{9639FF75-C127-4347-9065-46638BDA78F0}" srcOrd="1" destOrd="0" presId="urn:microsoft.com/office/officeart/2018/2/layout/IconVerticalSolidList"/>
    <dgm:cxn modelId="{4D64B545-57EC-446E-A482-878368CBC8AF}" type="presParOf" srcId="{1EA22B4F-A0A1-4858-B117-40FFAC2773E1}" destId="{E392C203-DA4B-4F70-9187-C2963A5B5080}" srcOrd="2" destOrd="0" presId="urn:microsoft.com/office/officeart/2018/2/layout/IconVerticalSolidList"/>
    <dgm:cxn modelId="{2AC4AC50-F608-4105-AE83-6DBA72BA38C1}" type="presParOf" srcId="{1EA22B4F-A0A1-4858-B117-40FFAC2773E1}" destId="{B839B139-1E8D-4183-9BF1-23DE63BF08E7}" srcOrd="3" destOrd="0" presId="urn:microsoft.com/office/officeart/2018/2/layout/IconVerticalSolidList"/>
    <dgm:cxn modelId="{5BC6012D-EAA5-474B-96F6-54F64620C782}" type="presParOf" srcId="{4283173C-968E-424C-959C-B15417F91361}" destId="{364316CA-0576-4B34-9946-EC8A82E3E17E}" srcOrd="1" destOrd="0" presId="urn:microsoft.com/office/officeart/2018/2/layout/IconVerticalSolidList"/>
    <dgm:cxn modelId="{AD42B303-93FE-4E48-AE0D-9304E60AAC39}" type="presParOf" srcId="{4283173C-968E-424C-959C-B15417F91361}" destId="{1FD5C1C5-1560-4288-A6EB-DE9FDF139B65}" srcOrd="2" destOrd="0" presId="urn:microsoft.com/office/officeart/2018/2/layout/IconVerticalSolidList"/>
    <dgm:cxn modelId="{572941DD-665E-4B7A-934A-52A7169DA895}" type="presParOf" srcId="{1FD5C1C5-1560-4288-A6EB-DE9FDF139B65}" destId="{2DD78DD4-3A53-4473-9FA8-988DE813884E}" srcOrd="0" destOrd="0" presId="urn:microsoft.com/office/officeart/2018/2/layout/IconVerticalSolidList"/>
    <dgm:cxn modelId="{89B17ACA-8372-45EA-91C1-CDC0649EA336}" type="presParOf" srcId="{1FD5C1C5-1560-4288-A6EB-DE9FDF139B65}" destId="{D10E0E5B-69E9-4F99-98F3-0FF0ABC16D83}" srcOrd="1" destOrd="0" presId="urn:microsoft.com/office/officeart/2018/2/layout/IconVerticalSolidList"/>
    <dgm:cxn modelId="{9EA06F35-90C3-48FB-8D80-6610E5CD1EE5}" type="presParOf" srcId="{1FD5C1C5-1560-4288-A6EB-DE9FDF139B65}" destId="{3BB1B267-1ECE-4F12-8D1E-81BB074F6656}" srcOrd="2" destOrd="0" presId="urn:microsoft.com/office/officeart/2018/2/layout/IconVerticalSolidList"/>
    <dgm:cxn modelId="{F81B2588-0CA6-4F77-A86D-BADE7C70C0E3}" type="presParOf" srcId="{1FD5C1C5-1560-4288-A6EB-DE9FDF139B65}" destId="{13D877AF-5EC6-40F7-9E14-D2BBB44671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07F5B9-49F1-4CB5-9C85-7F96940D36D3}"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9CD0E95-310C-445E-AEF6-FF2342277436}">
      <dgm:prSet/>
      <dgm:spPr/>
      <dgm:t>
        <a:bodyPr/>
        <a:lstStyle/>
        <a:p>
          <a:pPr>
            <a:lnSpc>
              <a:spcPct val="100000"/>
            </a:lnSpc>
          </a:pPr>
          <a:r>
            <a:rPr lang="en-US" b="1"/>
            <a:t>Simplified Client Communication: API Gateway provides a single endpoint for clients, eliminating the need to directly communicate with multiple services.</a:t>
          </a:r>
        </a:p>
      </dgm:t>
    </dgm:pt>
    <dgm:pt modelId="{29807E2A-FD3D-45E1-83AE-548DEE4A82EC}" type="parTrans" cxnId="{511ED5CD-F302-445D-B308-1A0A738DE3B2}">
      <dgm:prSet/>
      <dgm:spPr/>
      <dgm:t>
        <a:bodyPr/>
        <a:lstStyle/>
        <a:p>
          <a:endParaRPr lang="en-US"/>
        </a:p>
      </dgm:t>
    </dgm:pt>
    <dgm:pt modelId="{B7848E0E-62CF-40CF-B7B9-734642F07128}" type="sibTrans" cxnId="{511ED5CD-F302-445D-B308-1A0A738DE3B2}">
      <dgm:prSet/>
      <dgm:spPr/>
      <dgm:t>
        <a:bodyPr/>
        <a:lstStyle/>
        <a:p>
          <a:pPr>
            <a:lnSpc>
              <a:spcPct val="100000"/>
            </a:lnSpc>
          </a:pPr>
          <a:endParaRPr lang="en-US"/>
        </a:p>
      </dgm:t>
    </dgm:pt>
    <dgm:pt modelId="{B46E8151-DB63-45D6-AC86-47986A19DA3F}">
      <dgm:prSet/>
      <dgm:spPr/>
      <dgm:t>
        <a:bodyPr/>
        <a:lstStyle/>
        <a:p>
          <a:pPr>
            <a:lnSpc>
              <a:spcPct val="100000"/>
            </a:lnSpc>
          </a:pPr>
          <a:r>
            <a:rPr lang="en-US" b="1"/>
            <a:t>Increased Security: API Gateway can enforce authentication and authorization policies, protecting APIs and services from unauthorized access.</a:t>
          </a:r>
        </a:p>
      </dgm:t>
    </dgm:pt>
    <dgm:pt modelId="{9112F09D-2F2F-4223-9421-7F1FC231F270}" type="parTrans" cxnId="{F726F1AE-8226-43CE-B239-17D1D2627995}">
      <dgm:prSet/>
      <dgm:spPr/>
      <dgm:t>
        <a:bodyPr/>
        <a:lstStyle/>
        <a:p>
          <a:endParaRPr lang="en-US"/>
        </a:p>
      </dgm:t>
    </dgm:pt>
    <dgm:pt modelId="{869080AB-F9F0-4BAA-B339-1CFE1D304963}" type="sibTrans" cxnId="{F726F1AE-8226-43CE-B239-17D1D2627995}">
      <dgm:prSet/>
      <dgm:spPr/>
      <dgm:t>
        <a:bodyPr/>
        <a:lstStyle/>
        <a:p>
          <a:pPr>
            <a:lnSpc>
              <a:spcPct val="100000"/>
            </a:lnSpc>
          </a:pPr>
          <a:endParaRPr lang="en-US"/>
        </a:p>
      </dgm:t>
    </dgm:pt>
    <dgm:pt modelId="{1DEFF5FF-A6DD-45F7-BCCF-F51F7DC2EBCB}">
      <dgm:prSet/>
      <dgm:spPr/>
      <dgm:t>
        <a:bodyPr/>
        <a:lstStyle/>
        <a:p>
          <a:pPr>
            <a:lnSpc>
              <a:spcPct val="100000"/>
            </a:lnSpc>
          </a:pPr>
          <a:r>
            <a:rPr lang="en-US" b="1"/>
            <a:t>Improved Performance: By caching responses, reducing network round trips, and implementing rate limiting, API Gateway enhances overall system performance.</a:t>
          </a:r>
        </a:p>
      </dgm:t>
    </dgm:pt>
    <dgm:pt modelId="{4CE2A65D-FF47-4D30-A965-51DB1419704C}" type="parTrans" cxnId="{B8095804-3DAE-4A2F-BFDD-2BF1FB294512}">
      <dgm:prSet/>
      <dgm:spPr/>
      <dgm:t>
        <a:bodyPr/>
        <a:lstStyle/>
        <a:p>
          <a:endParaRPr lang="en-US"/>
        </a:p>
      </dgm:t>
    </dgm:pt>
    <dgm:pt modelId="{2F7AADD4-7226-42AE-B32D-BC677C2BECF6}" type="sibTrans" cxnId="{B8095804-3DAE-4A2F-BFDD-2BF1FB294512}">
      <dgm:prSet/>
      <dgm:spPr/>
      <dgm:t>
        <a:bodyPr/>
        <a:lstStyle/>
        <a:p>
          <a:pPr>
            <a:lnSpc>
              <a:spcPct val="100000"/>
            </a:lnSpc>
          </a:pPr>
          <a:endParaRPr lang="en-US"/>
        </a:p>
      </dgm:t>
    </dgm:pt>
    <dgm:pt modelId="{84086E73-E3C3-420A-8581-ABFA8BA77843}">
      <dgm:prSet/>
      <dgm:spPr/>
      <dgm:t>
        <a:bodyPr/>
        <a:lstStyle/>
        <a:p>
          <a:pPr>
            <a:lnSpc>
              <a:spcPct val="100000"/>
            </a:lnSpc>
          </a:pPr>
          <a:r>
            <a:rPr lang="en-US" b="1"/>
            <a:t>Scalability and Flexibility: API Gateway allows for easy scaling and adaptation of the underlying microservices architecture without impacting clients.</a:t>
          </a:r>
        </a:p>
      </dgm:t>
    </dgm:pt>
    <dgm:pt modelId="{D408E877-9985-4E6E-95E4-9DD4FCBE987E}" type="parTrans" cxnId="{FFCF15C4-BF14-41EA-8C59-21FA092A27F9}">
      <dgm:prSet/>
      <dgm:spPr/>
      <dgm:t>
        <a:bodyPr/>
        <a:lstStyle/>
        <a:p>
          <a:endParaRPr lang="en-US"/>
        </a:p>
      </dgm:t>
    </dgm:pt>
    <dgm:pt modelId="{CA88CD47-B897-4DDB-97A5-DD9E3A635C9E}" type="sibTrans" cxnId="{FFCF15C4-BF14-41EA-8C59-21FA092A27F9}">
      <dgm:prSet/>
      <dgm:spPr/>
      <dgm:t>
        <a:bodyPr/>
        <a:lstStyle/>
        <a:p>
          <a:endParaRPr lang="en-US"/>
        </a:p>
      </dgm:t>
    </dgm:pt>
    <dgm:pt modelId="{C59F09AF-DA89-4425-AE2C-A8EF8D1313BC}" type="pres">
      <dgm:prSet presAssocID="{B107F5B9-49F1-4CB5-9C85-7F96940D36D3}" presName="root" presStyleCnt="0">
        <dgm:presLayoutVars>
          <dgm:dir/>
          <dgm:resizeHandles val="exact"/>
        </dgm:presLayoutVars>
      </dgm:prSet>
      <dgm:spPr/>
    </dgm:pt>
    <dgm:pt modelId="{90DBA904-993C-4B30-9849-29CB47203678}" type="pres">
      <dgm:prSet presAssocID="{B107F5B9-49F1-4CB5-9C85-7F96940D36D3}" presName="container" presStyleCnt="0">
        <dgm:presLayoutVars>
          <dgm:dir/>
          <dgm:resizeHandles val="exact"/>
        </dgm:presLayoutVars>
      </dgm:prSet>
      <dgm:spPr/>
    </dgm:pt>
    <dgm:pt modelId="{A8D83DE9-F0C3-44D8-8A6D-2BDA41B2F8E4}" type="pres">
      <dgm:prSet presAssocID="{99CD0E95-310C-445E-AEF6-FF2342277436}" presName="compNode" presStyleCnt="0"/>
      <dgm:spPr/>
    </dgm:pt>
    <dgm:pt modelId="{5E9FFDF8-15A6-4FF2-B750-CB29E42CD110}" type="pres">
      <dgm:prSet presAssocID="{99CD0E95-310C-445E-AEF6-FF2342277436}" presName="iconBgRect" presStyleLbl="bgShp" presStyleIdx="0" presStyleCnt="4"/>
      <dgm:spPr/>
    </dgm:pt>
    <dgm:pt modelId="{4248E0C7-6825-4A32-B87B-114981BED16A}" type="pres">
      <dgm:prSet presAssocID="{99CD0E95-310C-445E-AEF6-FF2342277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8AB228B-2A86-4195-A0AE-F85798F38953}" type="pres">
      <dgm:prSet presAssocID="{99CD0E95-310C-445E-AEF6-FF2342277436}" presName="spaceRect" presStyleCnt="0"/>
      <dgm:spPr/>
    </dgm:pt>
    <dgm:pt modelId="{EB8A4F1A-BD6B-4CB3-996F-C1F312878828}" type="pres">
      <dgm:prSet presAssocID="{99CD0E95-310C-445E-AEF6-FF2342277436}" presName="textRect" presStyleLbl="revTx" presStyleIdx="0" presStyleCnt="4">
        <dgm:presLayoutVars>
          <dgm:chMax val="1"/>
          <dgm:chPref val="1"/>
        </dgm:presLayoutVars>
      </dgm:prSet>
      <dgm:spPr/>
    </dgm:pt>
    <dgm:pt modelId="{F36D2DD5-EBBF-4764-B208-8252616A325B}" type="pres">
      <dgm:prSet presAssocID="{B7848E0E-62CF-40CF-B7B9-734642F07128}" presName="sibTrans" presStyleLbl="sibTrans2D1" presStyleIdx="0" presStyleCnt="0"/>
      <dgm:spPr/>
    </dgm:pt>
    <dgm:pt modelId="{98884D49-8BFA-4B36-8E77-00F90360DEA3}" type="pres">
      <dgm:prSet presAssocID="{B46E8151-DB63-45D6-AC86-47986A19DA3F}" presName="compNode" presStyleCnt="0"/>
      <dgm:spPr/>
    </dgm:pt>
    <dgm:pt modelId="{61498D72-575A-421E-81AD-CE5D132E828C}" type="pres">
      <dgm:prSet presAssocID="{B46E8151-DB63-45D6-AC86-47986A19DA3F}" presName="iconBgRect" presStyleLbl="bgShp" presStyleIdx="1" presStyleCnt="4"/>
      <dgm:spPr/>
    </dgm:pt>
    <dgm:pt modelId="{CA22D943-597A-4873-85FB-ABCB92DA04D6}" type="pres">
      <dgm:prSet presAssocID="{B46E8151-DB63-45D6-AC86-47986A19DA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179FABC-5268-48CB-B298-7E1E135E2FA4}" type="pres">
      <dgm:prSet presAssocID="{B46E8151-DB63-45D6-AC86-47986A19DA3F}" presName="spaceRect" presStyleCnt="0"/>
      <dgm:spPr/>
    </dgm:pt>
    <dgm:pt modelId="{F0BF815A-A796-4649-8EB2-9F5B2A95987C}" type="pres">
      <dgm:prSet presAssocID="{B46E8151-DB63-45D6-AC86-47986A19DA3F}" presName="textRect" presStyleLbl="revTx" presStyleIdx="1" presStyleCnt="4">
        <dgm:presLayoutVars>
          <dgm:chMax val="1"/>
          <dgm:chPref val="1"/>
        </dgm:presLayoutVars>
      </dgm:prSet>
      <dgm:spPr/>
    </dgm:pt>
    <dgm:pt modelId="{490251F8-63AC-4C39-BD22-7C618E3E944A}" type="pres">
      <dgm:prSet presAssocID="{869080AB-F9F0-4BAA-B339-1CFE1D304963}" presName="sibTrans" presStyleLbl="sibTrans2D1" presStyleIdx="0" presStyleCnt="0"/>
      <dgm:spPr/>
    </dgm:pt>
    <dgm:pt modelId="{1634A608-E839-44F7-A84D-B598FC93224B}" type="pres">
      <dgm:prSet presAssocID="{1DEFF5FF-A6DD-45F7-BCCF-F51F7DC2EBCB}" presName="compNode" presStyleCnt="0"/>
      <dgm:spPr/>
    </dgm:pt>
    <dgm:pt modelId="{7085E6D2-E40D-400D-808B-C09579919D67}" type="pres">
      <dgm:prSet presAssocID="{1DEFF5FF-A6DD-45F7-BCCF-F51F7DC2EBCB}" presName="iconBgRect" presStyleLbl="bgShp" presStyleIdx="2" presStyleCnt="4"/>
      <dgm:spPr/>
    </dgm:pt>
    <dgm:pt modelId="{6B3129AA-5E57-441D-BD87-C292FDDA7D6F}" type="pres">
      <dgm:prSet presAssocID="{1DEFF5FF-A6DD-45F7-BCCF-F51F7DC2EB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69C53CAA-1F4B-44C4-B613-9413EBABD716}" type="pres">
      <dgm:prSet presAssocID="{1DEFF5FF-A6DD-45F7-BCCF-F51F7DC2EBCB}" presName="spaceRect" presStyleCnt="0"/>
      <dgm:spPr/>
    </dgm:pt>
    <dgm:pt modelId="{BDFDA6AB-469F-472D-97A0-3C9416B80476}" type="pres">
      <dgm:prSet presAssocID="{1DEFF5FF-A6DD-45F7-BCCF-F51F7DC2EBCB}" presName="textRect" presStyleLbl="revTx" presStyleIdx="2" presStyleCnt="4">
        <dgm:presLayoutVars>
          <dgm:chMax val="1"/>
          <dgm:chPref val="1"/>
        </dgm:presLayoutVars>
      </dgm:prSet>
      <dgm:spPr/>
    </dgm:pt>
    <dgm:pt modelId="{EF4AAEF2-8149-4FD9-B7C5-D6A7BD2D11FE}" type="pres">
      <dgm:prSet presAssocID="{2F7AADD4-7226-42AE-B32D-BC677C2BECF6}" presName="sibTrans" presStyleLbl="sibTrans2D1" presStyleIdx="0" presStyleCnt="0"/>
      <dgm:spPr/>
    </dgm:pt>
    <dgm:pt modelId="{8DC6D035-FA62-4585-BCF3-1E54E86BE350}" type="pres">
      <dgm:prSet presAssocID="{84086E73-E3C3-420A-8581-ABFA8BA77843}" presName="compNode" presStyleCnt="0"/>
      <dgm:spPr/>
    </dgm:pt>
    <dgm:pt modelId="{223C9599-81DB-4ED6-B639-F14D4599069C}" type="pres">
      <dgm:prSet presAssocID="{84086E73-E3C3-420A-8581-ABFA8BA77843}" presName="iconBgRect" presStyleLbl="bgShp" presStyleIdx="3" presStyleCnt="4"/>
      <dgm:spPr/>
    </dgm:pt>
    <dgm:pt modelId="{8DA8DDBA-3301-4801-ACD8-830A244520B5}" type="pres">
      <dgm:prSet presAssocID="{84086E73-E3C3-420A-8581-ABFA8BA778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69781EFD-0CA3-413D-B879-9A042377F4A0}" type="pres">
      <dgm:prSet presAssocID="{84086E73-E3C3-420A-8581-ABFA8BA77843}" presName="spaceRect" presStyleCnt="0"/>
      <dgm:spPr/>
    </dgm:pt>
    <dgm:pt modelId="{31D63701-BDA1-4589-AD2C-64397522E7BF}" type="pres">
      <dgm:prSet presAssocID="{84086E73-E3C3-420A-8581-ABFA8BA77843}" presName="textRect" presStyleLbl="revTx" presStyleIdx="3" presStyleCnt="4">
        <dgm:presLayoutVars>
          <dgm:chMax val="1"/>
          <dgm:chPref val="1"/>
        </dgm:presLayoutVars>
      </dgm:prSet>
      <dgm:spPr/>
    </dgm:pt>
  </dgm:ptLst>
  <dgm:cxnLst>
    <dgm:cxn modelId="{B8095804-3DAE-4A2F-BFDD-2BF1FB294512}" srcId="{B107F5B9-49F1-4CB5-9C85-7F96940D36D3}" destId="{1DEFF5FF-A6DD-45F7-BCCF-F51F7DC2EBCB}" srcOrd="2" destOrd="0" parTransId="{4CE2A65D-FF47-4D30-A965-51DB1419704C}" sibTransId="{2F7AADD4-7226-42AE-B32D-BC677C2BECF6}"/>
    <dgm:cxn modelId="{68C2C930-BB14-4C53-8BEC-5D8618390A88}" type="presOf" srcId="{869080AB-F9F0-4BAA-B339-1CFE1D304963}" destId="{490251F8-63AC-4C39-BD22-7C618E3E944A}" srcOrd="0" destOrd="0" presId="urn:microsoft.com/office/officeart/2018/2/layout/IconCircleList"/>
    <dgm:cxn modelId="{C4AEE464-70F5-40C4-9C5B-3A99607B449C}" type="presOf" srcId="{84086E73-E3C3-420A-8581-ABFA8BA77843}" destId="{31D63701-BDA1-4589-AD2C-64397522E7BF}" srcOrd="0" destOrd="0" presId="urn:microsoft.com/office/officeart/2018/2/layout/IconCircleList"/>
    <dgm:cxn modelId="{E4707D81-B3E4-43F7-9A6F-9C74964427A5}" type="presOf" srcId="{B7848E0E-62CF-40CF-B7B9-734642F07128}" destId="{F36D2DD5-EBBF-4764-B208-8252616A325B}" srcOrd="0" destOrd="0" presId="urn:microsoft.com/office/officeart/2018/2/layout/IconCircleList"/>
    <dgm:cxn modelId="{F726F1AE-8226-43CE-B239-17D1D2627995}" srcId="{B107F5B9-49F1-4CB5-9C85-7F96940D36D3}" destId="{B46E8151-DB63-45D6-AC86-47986A19DA3F}" srcOrd="1" destOrd="0" parTransId="{9112F09D-2F2F-4223-9421-7F1FC231F270}" sibTransId="{869080AB-F9F0-4BAA-B339-1CFE1D304963}"/>
    <dgm:cxn modelId="{E643D2B1-7B0F-436B-90C1-2B82824F86A1}" type="presOf" srcId="{99CD0E95-310C-445E-AEF6-FF2342277436}" destId="{EB8A4F1A-BD6B-4CB3-996F-C1F312878828}" srcOrd="0" destOrd="0" presId="urn:microsoft.com/office/officeart/2018/2/layout/IconCircleList"/>
    <dgm:cxn modelId="{B1B220B2-6AF9-45FF-8C31-C81DFBA94A73}" type="presOf" srcId="{2F7AADD4-7226-42AE-B32D-BC677C2BECF6}" destId="{EF4AAEF2-8149-4FD9-B7C5-D6A7BD2D11FE}" srcOrd="0" destOrd="0" presId="urn:microsoft.com/office/officeart/2018/2/layout/IconCircleList"/>
    <dgm:cxn modelId="{293123C2-9745-4DB5-83A5-960BC67DF2C8}" type="presOf" srcId="{B107F5B9-49F1-4CB5-9C85-7F96940D36D3}" destId="{C59F09AF-DA89-4425-AE2C-A8EF8D1313BC}" srcOrd="0" destOrd="0" presId="urn:microsoft.com/office/officeart/2018/2/layout/IconCircleList"/>
    <dgm:cxn modelId="{FFCF15C4-BF14-41EA-8C59-21FA092A27F9}" srcId="{B107F5B9-49F1-4CB5-9C85-7F96940D36D3}" destId="{84086E73-E3C3-420A-8581-ABFA8BA77843}" srcOrd="3" destOrd="0" parTransId="{D408E877-9985-4E6E-95E4-9DD4FCBE987E}" sibTransId="{CA88CD47-B897-4DDB-97A5-DD9E3A635C9E}"/>
    <dgm:cxn modelId="{511ED5CD-F302-445D-B308-1A0A738DE3B2}" srcId="{B107F5B9-49F1-4CB5-9C85-7F96940D36D3}" destId="{99CD0E95-310C-445E-AEF6-FF2342277436}" srcOrd="0" destOrd="0" parTransId="{29807E2A-FD3D-45E1-83AE-548DEE4A82EC}" sibTransId="{B7848E0E-62CF-40CF-B7B9-734642F07128}"/>
    <dgm:cxn modelId="{292FE7DF-B7EA-4D6A-9DD2-5A297B4FAD8F}" type="presOf" srcId="{1DEFF5FF-A6DD-45F7-BCCF-F51F7DC2EBCB}" destId="{BDFDA6AB-469F-472D-97A0-3C9416B80476}" srcOrd="0" destOrd="0" presId="urn:microsoft.com/office/officeart/2018/2/layout/IconCircleList"/>
    <dgm:cxn modelId="{0F3D85F8-6A8D-4355-A63D-E601672BF46C}" type="presOf" srcId="{B46E8151-DB63-45D6-AC86-47986A19DA3F}" destId="{F0BF815A-A796-4649-8EB2-9F5B2A95987C}" srcOrd="0" destOrd="0" presId="urn:microsoft.com/office/officeart/2018/2/layout/IconCircleList"/>
    <dgm:cxn modelId="{D5609F28-7E35-48F6-AC57-9879C48E4333}" type="presParOf" srcId="{C59F09AF-DA89-4425-AE2C-A8EF8D1313BC}" destId="{90DBA904-993C-4B30-9849-29CB47203678}" srcOrd="0" destOrd="0" presId="urn:microsoft.com/office/officeart/2018/2/layout/IconCircleList"/>
    <dgm:cxn modelId="{626410BE-8445-4D14-AFB7-254453726076}" type="presParOf" srcId="{90DBA904-993C-4B30-9849-29CB47203678}" destId="{A8D83DE9-F0C3-44D8-8A6D-2BDA41B2F8E4}" srcOrd="0" destOrd="0" presId="urn:microsoft.com/office/officeart/2018/2/layout/IconCircleList"/>
    <dgm:cxn modelId="{7A605727-0B67-48AA-8813-EB06480DBE77}" type="presParOf" srcId="{A8D83DE9-F0C3-44D8-8A6D-2BDA41B2F8E4}" destId="{5E9FFDF8-15A6-4FF2-B750-CB29E42CD110}" srcOrd="0" destOrd="0" presId="urn:microsoft.com/office/officeart/2018/2/layout/IconCircleList"/>
    <dgm:cxn modelId="{C401E5B2-AE52-4E8B-A165-2073BAFDCC5E}" type="presParOf" srcId="{A8D83DE9-F0C3-44D8-8A6D-2BDA41B2F8E4}" destId="{4248E0C7-6825-4A32-B87B-114981BED16A}" srcOrd="1" destOrd="0" presId="urn:microsoft.com/office/officeart/2018/2/layout/IconCircleList"/>
    <dgm:cxn modelId="{E3B05782-4792-49C2-8C40-4FFC6C8D7BA7}" type="presParOf" srcId="{A8D83DE9-F0C3-44D8-8A6D-2BDA41B2F8E4}" destId="{F8AB228B-2A86-4195-A0AE-F85798F38953}" srcOrd="2" destOrd="0" presId="urn:microsoft.com/office/officeart/2018/2/layout/IconCircleList"/>
    <dgm:cxn modelId="{248FB89A-DEDD-45CF-A659-75D5A3FF3D0A}" type="presParOf" srcId="{A8D83DE9-F0C3-44D8-8A6D-2BDA41B2F8E4}" destId="{EB8A4F1A-BD6B-4CB3-996F-C1F312878828}" srcOrd="3" destOrd="0" presId="urn:microsoft.com/office/officeart/2018/2/layout/IconCircleList"/>
    <dgm:cxn modelId="{C5E57008-DFAA-4BCF-8C1E-DF974FAF0B55}" type="presParOf" srcId="{90DBA904-993C-4B30-9849-29CB47203678}" destId="{F36D2DD5-EBBF-4764-B208-8252616A325B}" srcOrd="1" destOrd="0" presId="urn:microsoft.com/office/officeart/2018/2/layout/IconCircleList"/>
    <dgm:cxn modelId="{3AD9F70F-63E0-40AB-ADB9-734B9F78FB0F}" type="presParOf" srcId="{90DBA904-993C-4B30-9849-29CB47203678}" destId="{98884D49-8BFA-4B36-8E77-00F90360DEA3}" srcOrd="2" destOrd="0" presId="urn:microsoft.com/office/officeart/2018/2/layout/IconCircleList"/>
    <dgm:cxn modelId="{59AED902-E708-42B4-B113-EE330EAF4C0E}" type="presParOf" srcId="{98884D49-8BFA-4B36-8E77-00F90360DEA3}" destId="{61498D72-575A-421E-81AD-CE5D132E828C}" srcOrd="0" destOrd="0" presId="urn:microsoft.com/office/officeart/2018/2/layout/IconCircleList"/>
    <dgm:cxn modelId="{B5D450C6-516A-4402-A57E-1ED5F0BC72DB}" type="presParOf" srcId="{98884D49-8BFA-4B36-8E77-00F90360DEA3}" destId="{CA22D943-597A-4873-85FB-ABCB92DA04D6}" srcOrd="1" destOrd="0" presId="urn:microsoft.com/office/officeart/2018/2/layout/IconCircleList"/>
    <dgm:cxn modelId="{621EBBE0-A457-4816-8CB6-71A500A28FAD}" type="presParOf" srcId="{98884D49-8BFA-4B36-8E77-00F90360DEA3}" destId="{0179FABC-5268-48CB-B298-7E1E135E2FA4}" srcOrd="2" destOrd="0" presId="urn:microsoft.com/office/officeart/2018/2/layout/IconCircleList"/>
    <dgm:cxn modelId="{9FCECCA1-5376-4A61-A20B-54FACF00D227}" type="presParOf" srcId="{98884D49-8BFA-4B36-8E77-00F90360DEA3}" destId="{F0BF815A-A796-4649-8EB2-9F5B2A95987C}" srcOrd="3" destOrd="0" presId="urn:microsoft.com/office/officeart/2018/2/layout/IconCircleList"/>
    <dgm:cxn modelId="{3DF10718-D579-476E-9FE7-87DBFAA050AC}" type="presParOf" srcId="{90DBA904-993C-4B30-9849-29CB47203678}" destId="{490251F8-63AC-4C39-BD22-7C618E3E944A}" srcOrd="3" destOrd="0" presId="urn:microsoft.com/office/officeart/2018/2/layout/IconCircleList"/>
    <dgm:cxn modelId="{9256567D-AB9B-4AFF-A91B-B2F1C5DCE3EA}" type="presParOf" srcId="{90DBA904-993C-4B30-9849-29CB47203678}" destId="{1634A608-E839-44F7-A84D-B598FC93224B}" srcOrd="4" destOrd="0" presId="urn:microsoft.com/office/officeart/2018/2/layout/IconCircleList"/>
    <dgm:cxn modelId="{3AB72AE1-38DB-4C36-A35C-C7E7D87F2602}" type="presParOf" srcId="{1634A608-E839-44F7-A84D-B598FC93224B}" destId="{7085E6D2-E40D-400D-808B-C09579919D67}" srcOrd="0" destOrd="0" presId="urn:microsoft.com/office/officeart/2018/2/layout/IconCircleList"/>
    <dgm:cxn modelId="{D77EACE7-DDD1-48B5-93BE-3C6E132CE58E}" type="presParOf" srcId="{1634A608-E839-44F7-A84D-B598FC93224B}" destId="{6B3129AA-5E57-441D-BD87-C292FDDA7D6F}" srcOrd="1" destOrd="0" presId="urn:microsoft.com/office/officeart/2018/2/layout/IconCircleList"/>
    <dgm:cxn modelId="{E762D13C-DC09-4049-8BD4-BDBB25D3DD82}" type="presParOf" srcId="{1634A608-E839-44F7-A84D-B598FC93224B}" destId="{69C53CAA-1F4B-44C4-B613-9413EBABD716}" srcOrd="2" destOrd="0" presId="urn:microsoft.com/office/officeart/2018/2/layout/IconCircleList"/>
    <dgm:cxn modelId="{A6DC0075-E3D8-40F1-AB51-88DD91D7E29B}" type="presParOf" srcId="{1634A608-E839-44F7-A84D-B598FC93224B}" destId="{BDFDA6AB-469F-472D-97A0-3C9416B80476}" srcOrd="3" destOrd="0" presId="urn:microsoft.com/office/officeart/2018/2/layout/IconCircleList"/>
    <dgm:cxn modelId="{B8B40756-C4AA-4764-A732-4C3D358B6F8B}" type="presParOf" srcId="{90DBA904-993C-4B30-9849-29CB47203678}" destId="{EF4AAEF2-8149-4FD9-B7C5-D6A7BD2D11FE}" srcOrd="5" destOrd="0" presId="urn:microsoft.com/office/officeart/2018/2/layout/IconCircleList"/>
    <dgm:cxn modelId="{3B3C4028-8110-45F5-A38E-BF886408F758}" type="presParOf" srcId="{90DBA904-993C-4B30-9849-29CB47203678}" destId="{8DC6D035-FA62-4585-BCF3-1E54E86BE350}" srcOrd="6" destOrd="0" presId="urn:microsoft.com/office/officeart/2018/2/layout/IconCircleList"/>
    <dgm:cxn modelId="{A259468C-102F-451B-A0B7-7466446F370A}" type="presParOf" srcId="{8DC6D035-FA62-4585-BCF3-1E54E86BE350}" destId="{223C9599-81DB-4ED6-B639-F14D4599069C}" srcOrd="0" destOrd="0" presId="urn:microsoft.com/office/officeart/2018/2/layout/IconCircleList"/>
    <dgm:cxn modelId="{B01EC587-BF69-4F23-A262-6C806FEF5F1A}" type="presParOf" srcId="{8DC6D035-FA62-4585-BCF3-1E54E86BE350}" destId="{8DA8DDBA-3301-4801-ACD8-830A244520B5}" srcOrd="1" destOrd="0" presId="urn:microsoft.com/office/officeart/2018/2/layout/IconCircleList"/>
    <dgm:cxn modelId="{2906A2F1-9E4A-4B6B-BA56-20BC032657C9}" type="presParOf" srcId="{8DC6D035-FA62-4585-BCF3-1E54E86BE350}" destId="{69781EFD-0CA3-413D-B879-9A042377F4A0}" srcOrd="2" destOrd="0" presId="urn:microsoft.com/office/officeart/2018/2/layout/IconCircleList"/>
    <dgm:cxn modelId="{67DE9201-D5DF-4CCB-AE8E-88D94C86D4C5}" type="presParOf" srcId="{8DC6D035-FA62-4585-BCF3-1E54E86BE350}" destId="{31D63701-BDA1-4589-AD2C-64397522E7B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7ACA5-002B-4703-A43A-5E024F10DD63}">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BE3FB-E3FE-4FE1-9C13-EE3DD9C586DE}">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041F368-4CBF-4912-854A-5BB77032DE0F}">
      <dsp:nvSpPr>
        <dsp:cNvPr id="0" name=""/>
        <dsp:cNvSpPr/>
      </dsp:nvSpPr>
      <dsp:spPr>
        <a:xfrm>
          <a:off x="1402804" y="519"/>
          <a:ext cx="5155844"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Load Balancing and Service Discovery:</a:t>
          </a:r>
          <a:endParaRPr lang="en-US" sz="2500" kern="1200"/>
        </a:p>
      </dsp:txBody>
      <dsp:txXfrm>
        <a:off x="1402804" y="519"/>
        <a:ext cx="5155844" cy="1214549"/>
      </dsp:txXfrm>
    </dsp:sp>
    <dsp:sp modelId="{E8BD19AE-CCC0-4E71-8045-F5004144C0C6}">
      <dsp:nvSpPr>
        <dsp:cNvPr id="0" name=""/>
        <dsp:cNvSpPr/>
      </dsp:nvSpPr>
      <dsp:spPr>
        <a:xfrm>
          <a:off x="6558648" y="519"/>
          <a:ext cx="489878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533400">
            <a:lnSpc>
              <a:spcPct val="90000"/>
            </a:lnSpc>
            <a:spcBef>
              <a:spcPct val="0"/>
            </a:spcBef>
            <a:spcAft>
              <a:spcPct val="35000"/>
            </a:spcAft>
            <a:buNone/>
          </a:pPr>
          <a:r>
            <a:rPr lang="en-US" sz="1200" b="0" i="0" kern="1200"/>
            <a:t>Feign integrates with Spring Cloud's service discovery mechanism.</a:t>
          </a:r>
          <a:endParaRPr lang="en-US" sz="1200" kern="1200"/>
        </a:p>
        <a:p>
          <a:pPr marL="0" lvl="0" indent="0" algn="l" defTabSz="533400">
            <a:lnSpc>
              <a:spcPct val="90000"/>
            </a:lnSpc>
            <a:spcBef>
              <a:spcPct val="0"/>
            </a:spcBef>
            <a:spcAft>
              <a:spcPct val="35000"/>
            </a:spcAft>
            <a:buNone/>
          </a:pPr>
          <a:r>
            <a:rPr lang="en-US" sz="1200" b="0" i="0" kern="1200"/>
            <a:t>It supports load balancing among multiple instances of the target service.</a:t>
          </a:r>
          <a:endParaRPr lang="en-US" sz="1200" kern="1200"/>
        </a:p>
        <a:p>
          <a:pPr marL="0" lvl="0" indent="0" algn="l" defTabSz="533400">
            <a:lnSpc>
              <a:spcPct val="90000"/>
            </a:lnSpc>
            <a:spcBef>
              <a:spcPct val="0"/>
            </a:spcBef>
            <a:spcAft>
              <a:spcPct val="35000"/>
            </a:spcAft>
            <a:buNone/>
          </a:pPr>
          <a:r>
            <a:rPr lang="en-US" sz="1200" b="0" i="0" kern="1200"/>
            <a:t>Feign can automatically discover and distribute requests to available service instances.</a:t>
          </a:r>
          <a:endParaRPr lang="en-US" sz="1200" kern="1200"/>
        </a:p>
      </dsp:txBody>
      <dsp:txXfrm>
        <a:off x="6558648" y="519"/>
        <a:ext cx="4898783" cy="1214549"/>
      </dsp:txXfrm>
    </dsp:sp>
    <dsp:sp modelId="{6343BECC-F185-4931-A486-6FB2AF6EC424}">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5D129-EF62-4ABC-B12B-3B10B8145825}">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C9102F2-769C-4429-BDD4-3A578543658D}">
      <dsp:nvSpPr>
        <dsp:cNvPr id="0" name=""/>
        <dsp:cNvSpPr/>
      </dsp:nvSpPr>
      <dsp:spPr>
        <a:xfrm>
          <a:off x="1402804" y="1518705"/>
          <a:ext cx="5155844"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Error Handling and Retry:</a:t>
          </a:r>
          <a:endParaRPr lang="en-US" sz="2500" kern="1200"/>
        </a:p>
      </dsp:txBody>
      <dsp:txXfrm>
        <a:off x="1402804" y="1518705"/>
        <a:ext cx="5155844" cy="1214549"/>
      </dsp:txXfrm>
    </dsp:sp>
    <dsp:sp modelId="{F3897B58-C367-429F-A94A-44CCAB292936}">
      <dsp:nvSpPr>
        <dsp:cNvPr id="0" name=""/>
        <dsp:cNvSpPr/>
      </dsp:nvSpPr>
      <dsp:spPr>
        <a:xfrm>
          <a:off x="6558648" y="1518705"/>
          <a:ext cx="489878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533400">
            <a:lnSpc>
              <a:spcPct val="90000"/>
            </a:lnSpc>
            <a:spcBef>
              <a:spcPct val="0"/>
            </a:spcBef>
            <a:spcAft>
              <a:spcPct val="35000"/>
            </a:spcAft>
            <a:buNone/>
          </a:pPr>
          <a:r>
            <a:rPr lang="en-US" sz="1200" b="0" i="0" kern="1200"/>
            <a:t>Feign provides built-in error handling mechanisms.</a:t>
          </a:r>
          <a:endParaRPr lang="en-US" sz="1200" kern="1200"/>
        </a:p>
        <a:p>
          <a:pPr marL="0" lvl="0" indent="0" algn="l" defTabSz="533400">
            <a:lnSpc>
              <a:spcPct val="90000"/>
            </a:lnSpc>
            <a:spcBef>
              <a:spcPct val="0"/>
            </a:spcBef>
            <a:spcAft>
              <a:spcPct val="35000"/>
            </a:spcAft>
            <a:buNone/>
          </a:pPr>
          <a:r>
            <a:rPr lang="en-US" sz="1200" b="0" i="0" kern="1200"/>
            <a:t>It can handle HTTP response codes and throw exceptions based on configurable error conditions.</a:t>
          </a:r>
          <a:endParaRPr lang="en-US" sz="1200" kern="1200"/>
        </a:p>
        <a:p>
          <a:pPr marL="0" lvl="0" indent="0" algn="l" defTabSz="533400">
            <a:lnSpc>
              <a:spcPct val="90000"/>
            </a:lnSpc>
            <a:spcBef>
              <a:spcPct val="0"/>
            </a:spcBef>
            <a:spcAft>
              <a:spcPct val="35000"/>
            </a:spcAft>
            <a:buNone/>
          </a:pPr>
          <a:r>
            <a:rPr lang="en-US" sz="1200" b="0" i="0" kern="1200"/>
            <a:t>Feign also supports automatic retry of failed requests with customizable retry policies.</a:t>
          </a:r>
          <a:endParaRPr lang="en-US" sz="1200" kern="1200"/>
        </a:p>
      </dsp:txBody>
      <dsp:txXfrm>
        <a:off x="6558648" y="1518705"/>
        <a:ext cx="4898783" cy="1214549"/>
      </dsp:txXfrm>
    </dsp:sp>
    <dsp:sp modelId="{FF93A499-3E30-4C88-90B2-01B08EB75734}">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B4D67-CEEA-43ED-8D85-159006B1BFA9}">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0A83657-205B-434E-A4B9-280CB10382E1}">
      <dsp:nvSpPr>
        <dsp:cNvPr id="0" name=""/>
        <dsp:cNvSpPr/>
      </dsp:nvSpPr>
      <dsp:spPr>
        <a:xfrm>
          <a:off x="1402804" y="3036891"/>
          <a:ext cx="5155844"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Request and Response Interceptors:</a:t>
          </a:r>
          <a:endParaRPr lang="en-US" sz="2500" kern="1200"/>
        </a:p>
      </dsp:txBody>
      <dsp:txXfrm>
        <a:off x="1402804" y="3036891"/>
        <a:ext cx="5155844" cy="1214549"/>
      </dsp:txXfrm>
    </dsp:sp>
    <dsp:sp modelId="{3864EBD1-5ED4-4827-871C-AEAB44144949}">
      <dsp:nvSpPr>
        <dsp:cNvPr id="0" name=""/>
        <dsp:cNvSpPr/>
      </dsp:nvSpPr>
      <dsp:spPr>
        <a:xfrm>
          <a:off x="6558648" y="3036891"/>
          <a:ext cx="489878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533400">
            <a:lnSpc>
              <a:spcPct val="90000"/>
            </a:lnSpc>
            <a:spcBef>
              <a:spcPct val="0"/>
            </a:spcBef>
            <a:spcAft>
              <a:spcPct val="35000"/>
            </a:spcAft>
            <a:buNone/>
          </a:pPr>
          <a:r>
            <a:rPr lang="en-US" sz="1200" b="0" i="0" kern="1200"/>
            <a:t>Feign allows developers to add custom interceptors to modify requests and responses.</a:t>
          </a:r>
          <a:endParaRPr lang="en-US" sz="1200" kern="1200"/>
        </a:p>
        <a:p>
          <a:pPr marL="0" lvl="0" indent="0" algn="l" defTabSz="533400">
            <a:lnSpc>
              <a:spcPct val="90000"/>
            </a:lnSpc>
            <a:spcBef>
              <a:spcPct val="0"/>
            </a:spcBef>
            <a:spcAft>
              <a:spcPct val="35000"/>
            </a:spcAft>
            <a:buNone/>
          </a:pPr>
          <a:r>
            <a:rPr lang="en-US" sz="1200" b="0" i="0" kern="1200"/>
            <a:t>Interceptors can be used for tasks such as logging, authentication, adding headers, or modifying the request payload.</a:t>
          </a:r>
          <a:endParaRPr lang="en-US" sz="1200" kern="1200"/>
        </a:p>
      </dsp:txBody>
      <dsp:txXfrm>
        <a:off x="6558648" y="3036891"/>
        <a:ext cx="4898783"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D3B10-E815-42CA-A0A7-F9B2DF886CBB}">
      <dsp:nvSpPr>
        <dsp:cNvPr id="0" name=""/>
        <dsp:cNvSpPr/>
      </dsp:nvSpPr>
      <dsp:spPr>
        <a:xfrm>
          <a:off x="4926" y="472324"/>
          <a:ext cx="1196015" cy="1196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7BE499F-9ACD-4F88-9374-AB3AF6667803}">
      <dsp:nvSpPr>
        <dsp:cNvPr id="0" name=""/>
        <dsp:cNvSpPr/>
      </dsp:nvSpPr>
      <dsp:spPr>
        <a:xfrm>
          <a:off x="4926" y="1810554"/>
          <a:ext cx="3417187" cy="51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a:t>Web Browsers:</a:t>
          </a:r>
          <a:endParaRPr lang="en-US" sz="1800" kern="1200"/>
        </a:p>
      </dsp:txBody>
      <dsp:txXfrm>
        <a:off x="4926" y="1810554"/>
        <a:ext cx="3417187" cy="512578"/>
      </dsp:txXfrm>
    </dsp:sp>
    <dsp:sp modelId="{4C88C4E8-F812-4DE4-8483-C1F84AE749F0}">
      <dsp:nvSpPr>
        <dsp:cNvPr id="0" name=""/>
        <dsp:cNvSpPr/>
      </dsp:nvSpPr>
      <dsp:spPr>
        <a:xfrm>
          <a:off x="4926" y="2389278"/>
          <a:ext cx="3417187" cy="1390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Web browsers, such as Chrome, Firefox, and Safari, act as REST clients when accessing web-based applications and consuming their APIs.</a:t>
          </a:r>
          <a:endParaRPr lang="en-US" sz="1300" kern="1200"/>
        </a:p>
        <a:p>
          <a:pPr marL="0" lvl="0" indent="0" algn="l" defTabSz="577850">
            <a:lnSpc>
              <a:spcPct val="100000"/>
            </a:lnSpc>
            <a:spcBef>
              <a:spcPct val="0"/>
            </a:spcBef>
            <a:spcAft>
              <a:spcPct val="35000"/>
            </a:spcAft>
            <a:buNone/>
          </a:pPr>
          <a:r>
            <a:rPr lang="en-US" sz="1300" b="0" i="0" kern="1200"/>
            <a:t>They allow users to send HTTP requests (e.g., GET, POST) to the server and receive the corresponding responses.</a:t>
          </a:r>
          <a:endParaRPr lang="en-US" sz="1300" kern="1200"/>
        </a:p>
      </dsp:txBody>
      <dsp:txXfrm>
        <a:off x="4926" y="2389278"/>
        <a:ext cx="3417187" cy="1390356"/>
      </dsp:txXfrm>
    </dsp:sp>
    <dsp:sp modelId="{CAA88ADA-C028-4199-B862-600741D14581}">
      <dsp:nvSpPr>
        <dsp:cNvPr id="0" name=""/>
        <dsp:cNvSpPr/>
      </dsp:nvSpPr>
      <dsp:spPr>
        <a:xfrm>
          <a:off x="4020122" y="472324"/>
          <a:ext cx="1196015" cy="1196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6635F13-6C9A-468B-AEE4-2481DE0C022F}">
      <dsp:nvSpPr>
        <dsp:cNvPr id="0" name=""/>
        <dsp:cNvSpPr/>
      </dsp:nvSpPr>
      <dsp:spPr>
        <a:xfrm>
          <a:off x="4020122" y="1810554"/>
          <a:ext cx="3417187" cy="51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a:t>Command-Line Tools:</a:t>
          </a:r>
          <a:endParaRPr lang="en-US" sz="1800" kern="1200"/>
        </a:p>
      </dsp:txBody>
      <dsp:txXfrm>
        <a:off x="4020122" y="1810554"/>
        <a:ext cx="3417187" cy="512578"/>
      </dsp:txXfrm>
    </dsp:sp>
    <dsp:sp modelId="{7824BF2A-2A68-441A-9AAD-309069974557}">
      <dsp:nvSpPr>
        <dsp:cNvPr id="0" name=""/>
        <dsp:cNvSpPr/>
      </dsp:nvSpPr>
      <dsp:spPr>
        <a:xfrm>
          <a:off x="4020122" y="2389278"/>
          <a:ext cx="3417187" cy="1390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Command-line tools like cURL and HTTPie provide a command-line interface to interact with RESTful APIs.</a:t>
          </a:r>
          <a:endParaRPr lang="en-US" sz="1300" kern="1200"/>
        </a:p>
        <a:p>
          <a:pPr marL="0" lvl="0" indent="0" algn="l" defTabSz="577850">
            <a:lnSpc>
              <a:spcPct val="100000"/>
            </a:lnSpc>
            <a:spcBef>
              <a:spcPct val="0"/>
            </a:spcBef>
            <a:spcAft>
              <a:spcPct val="35000"/>
            </a:spcAft>
            <a:buNone/>
          </a:pPr>
          <a:r>
            <a:rPr lang="en-US" sz="1300" b="0" i="0" kern="1200"/>
            <a:t>Developers can use these tools to construct and send HTTP requests from the command line and receive the responses.</a:t>
          </a:r>
          <a:endParaRPr lang="en-US" sz="1300" kern="1200"/>
        </a:p>
      </dsp:txBody>
      <dsp:txXfrm>
        <a:off x="4020122" y="2389278"/>
        <a:ext cx="3417187" cy="1390356"/>
      </dsp:txXfrm>
    </dsp:sp>
    <dsp:sp modelId="{D8D1BE37-460A-4A74-8EAA-E8904A0F5BA2}">
      <dsp:nvSpPr>
        <dsp:cNvPr id="0" name=""/>
        <dsp:cNvSpPr/>
      </dsp:nvSpPr>
      <dsp:spPr>
        <a:xfrm>
          <a:off x="8035317" y="472324"/>
          <a:ext cx="1196015" cy="1196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31CFDD5-1054-4867-AE50-F3E3D907C326}">
      <dsp:nvSpPr>
        <dsp:cNvPr id="0" name=""/>
        <dsp:cNvSpPr/>
      </dsp:nvSpPr>
      <dsp:spPr>
        <a:xfrm>
          <a:off x="8035317" y="1810554"/>
          <a:ext cx="3417187" cy="51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a:t>Programming Language Libraries and Frameworks:</a:t>
          </a:r>
          <a:endParaRPr lang="en-US" sz="1800" kern="1200"/>
        </a:p>
      </dsp:txBody>
      <dsp:txXfrm>
        <a:off x="8035317" y="1810554"/>
        <a:ext cx="3417187" cy="512578"/>
      </dsp:txXfrm>
    </dsp:sp>
    <dsp:sp modelId="{0C63EA9A-D298-4EBE-9BCF-4949AB3DF9BF}">
      <dsp:nvSpPr>
        <dsp:cNvPr id="0" name=""/>
        <dsp:cNvSpPr/>
      </dsp:nvSpPr>
      <dsp:spPr>
        <a:xfrm>
          <a:off x="8035317" y="2389278"/>
          <a:ext cx="3417187" cy="1390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Many programming languages offer libraries and frameworks that act as REST clients, simplifying the consumption of RESTful APIs.</a:t>
          </a:r>
          <a:endParaRPr lang="en-US" sz="1300" kern="1200"/>
        </a:p>
        <a:p>
          <a:pPr marL="0" lvl="0" indent="0" algn="l" defTabSz="577850">
            <a:lnSpc>
              <a:spcPct val="100000"/>
            </a:lnSpc>
            <a:spcBef>
              <a:spcPct val="0"/>
            </a:spcBef>
            <a:spcAft>
              <a:spcPct val="35000"/>
            </a:spcAft>
            <a:buNone/>
          </a:pPr>
          <a:r>
            <a:rPr lang="en-US" sz="1300" b="0" i="0" kern="1200"/>
            <a:t>These libraries provide functionalities for constructing HTTP requests, handling responses, and parsing data.</a:t>
          </a:r>
          <a:endParaRPr lang="en-US" sz="1300" kern="1200"/>
        </a:p>
      </dsp:txBody>
      <dsp:txXfrm>
        <a:off x="8035317" y="2389278"/>
        <a:ext cx="3417187" cy="1390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FA977-A972-4DEB-9238-420904B2645A}">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3FE78-C937-4005-BF46-699280D83712}">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0B2EC43-3059-4613-A936-5F7304167D34}">
      <dsp:nvSpPr>
        <dsp:cNvPr id="0" name=""/>
        <dsp:cNvSpPr/>
      </dsp:nvSpPr>
      <dsp:spPr>
        <a:xfrm>
          <a:off x="1402804" y="519"/>
          <a:ext cx="5155844"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HTTP Methods:</a:t>
          </a:r>
          <a:endParaRPr lang="en-US" sz="2500" kern="1200"/>
        </a:p>
      </dsp:txBody>
      <dsp:txXfrm>
        <a:off x="1402804" y="519"/>
        <a:ext cx="5155844" cy="1214549"/>
      </dsp:txXfrm>
    </dsp:sp>
    <dsp:sp modelId="{BC8982EE-B99B-4752-A3EF-F345F4653965}">
      <dsp:nvSpPr>
        <dsp:cNvPr id="0" name=""/>
        <dsp:cNvSpPr/>
      </dsp:nvSpPr>
      <dsp:spPr>
        <a:xfrm>
          <a:off x="6558648" y="519"/>
          <a:ext cx="489878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577850">
            <a:lnSpc>
              <a:spcPct val="90000"/>
            </a:lnSpc>
            <a:spcBef>
              <a:spcPct val="0"/>
            </a:spcBef>
            <a:spcAft>
              <a:spcPct val="35000"/>
            </a:spcAft>
            <a:buNone/>
          </a:pPr>
          <a:r>
            <a:rPr lang="en-US" sz="1300" b="0" i="0" kern="1200"/>
            <a:t>REST clients support the standard HTTP methods, including GET, POST, PUT, DELETE, PATCH, etc.</a:t>
          </a:r>
          <a:endParaRPr lang="en-US" sz="1300" kern="1200"/>
        </a:p>
        <a:p>
          <a:pPr marL="0" lvl="0" indent="0" algn="l" defTabSz="577850">
            <a:lnSpc>
              <a:spcPct val="90000"/>
            </a:lnSpc>
            <a:spcBef>
              <a:spcPct val="0"/>
            </a:spcBef>
            <a:spcAft>
              <a:spcPct val="35000"/>
            </a:spcAft>
            <a:buNone/>
          </a:pPr>
          <a:r>
            <a:rPr lang="en-US" sz="1300" b="0" i="0" kern="1200"/>
            <a:t>Developers can choose the appropriate method based on the desired operation to be performed on the RESTful API.</a:t>
          </a:r>
          <a:endParaRPr lang="en-US" sz="1300" kern="1200"/>
        </a:p>
      </dsp:txBody>
      <dsp:txXfrm>
        <a:off x="6558648" y="519"/>
        <a:ext cx="4898783" cy="1214549"/>
      </dsp:txXfrm>
    </dsp:sp>
    <dsp:sp modelId="{446D2C2F-0B13-4E7D-949F-ED89ED351A74}">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32D89-5F44-4BA6-9467-ED2757E7E01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C6160A3-7D92-455C-9299-C76FF8CC66F3}">
      <dsp:nvSpPr>
        <dsp:cNvPr id="0" name=""/>
        <dsp:cNvSpPr/>
      </dsp:nvSpPr>
      <dsp:spPr>
        <a:xfrm>
          <a:off x="1402804" y="1518705"/>
          <a:ext cx="5155844"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Request Building:</a:t>
          </a:r>
          <a:endParaRPr lang="en-US" sz="2500" kern="1200"/>
        </a:p>
      </dsp:txBody>
      <dsp:txXfrm>
        <a:off x="1402804" y="1518705"/>
        <a:ext cx="5155844" cy="1214549"/>
      </dsp:txXfrm>
    </dsp:sp>
    <dsp:sp modelId="{A1B06CC9-E020-4A5D-B12E-3D8E31F10F4B}">
      <dsp:nvSpPr>
        <dsp:cNvPr id="0" name=""/>
        <dsp:cNvSpPr/>
      </dsp:nvSpPr>
      <dsp:spPr>
        <a:xfrm>
          <a:off x="6558648" y="1518705"/>
          <a:ext cx="489878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577850">
            <a:lnSpc>
              <a:spcPct val="90000"/>
            </a:lnSpc>
            <a:spcBef>
              <a:spcPct val="0"/>
            </a:spcBef>
            <a:spcAft>
              <a:spcPct val="35000"/>
            </a:spcAft>
            <a:buNone/>
          </a:pPr>
          <a:r>
            <a:rPr lang="en-US" sz="1300" b="0" i="0" kern="1200"/>
            <a:t>REST clients provide a way to construct HTTP requests with ease.</a:t>
          </a:r>
          <a:endParaRPr lang="en-US" sz="1300" kern="1200"/>
        </a:p>
        <a:p>
          <a:pPr marL="0" lvl="0" indent="0" algn="l" defTabSz="577850">
            <a:lnSpc>
              <a:spcPct val="90000"/>
            </a:lnSpc>
            <a:spcBef>
              <a:spcPct val="0"/>
            </a:spcBef>
            <a:spcAft>
              <a:spcPct val="35000"/>
            </a:spcAft>
            <a:buNone/>
          </a:pPr>
          <a:r>
            <a:rPr lang="en-US" sz="1300" b="0" i="0" kern="1200"/>
            <a:t>Developers can specify the request URL, headers, query parameters, request body, and other relevant details using the REST client's interface or API.</a:t>
          </a:r>
          <a:endParaRPr lang="en-US" sz="1300" kern="1200"/>
        </a:p>
      </dsp:txBody>
      <dsp:txXfrm>
        <a:off x="6558648" y="1518705"/>
        <a:ext cx="4898783" cy="1214549"/>
      </dsp:txXfrm>
    </dsp:sp>
    <dsp:sp modelId="{9141FC4A-300B-4638-9E81-1B1C4C55162D}">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4F6CF-C5E2-446C-A6BE-29D9B0E952F5}">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B8B713D-80F2-4395-854A-073C36D2FB46}">
      <dsp:nvSpPr>
        <dsp:cNvPr id="0" name=""/>
        <dsp:cNvSpPr/>
      </dsp:nvSpPr>
      <dsp:spPr>
        <a:xfrm>
          <a:off x="1402804" y="3036891"/>
          <a:ext cx="5155844"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Response Parsing:</a:t>
          </a:r>
          <a:endParaRPr lang="en-US" sz="2500" kern="1200"/>
        </a:p>
      </dsp:txBody>
      <dsp:txXfrm>
        <a:off x="1402804" y="3036891"/>
        <a:ext cx="5155844" cy="1214549"/>
      </dsp:txXfrm>
    </dsp:sp>
    <dsp:sp modelId="{E7DA5128-1F54-4F35-BF10-B325F488014A}">
      <dsp:nvSpPr>
        <dsp:cNvPr id="0" name=""/>
        <dsp:cNvSpPr/>
      </dsp:nvSpPr>
      <dsp:spPr>
        <a:xfrm>
          <a:off x="6558648" y="3036891"/>
          <a:ext cx="489878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577850">
            <a:lnSpc>
              <a:spcPct val="90000"/>
            </a:lnSpc>
            <a:spcBef>
              <a:spcPct val="0"/>
            </a:spcBef>
            <a:spcAft>
              <a:spcPct val="35000"/>
            </a:spcAft>
            <a:buNone/>
          </a:pPr>
          <a:r>
            <a:rPr lang="en-US" sz="1300" b="0" i="0" kern="1200"/>
            <a:t>REST clients handle the parsing of HTTP responses received from the server.</a:t>
          </a:r>
          <a:endParaRPr lang="en-US" sz="1300" kern="1200"/>
        </a:p>
        <a:p>
          <a:pPr marL="0" lvl="0" indent="0" algn="l" defTabSz="577850">
            <a:lnSpc>
              <a:spcPct val="90000"/>
            </a:lnSpc>
            <a:spcBef>
              <a:spcPct val="0"/>
            </a:spcBef>
            <a:spcAft>
              <a:spcPct val="35000"/>
            </a:spcAft>
            <a:buNone/>
          </a:pPr>
          <a:r>
            <a:rPr lang="en-US" sz="1300" b="0" i="0" kern="1200"/>
            <a:t>They provide methods or mechanisms to extract relevant data from the response, such as response status codes, headers, and response bodies.</a:t>
          </a:r>
          <a:endParaRPr lang="en-US" sz="1300" kern="1200"/>
        </a:p>
      </dsp:txBody>
      <dsp:txXfrm>
        <a:off x="6558648" y="3036891"/>
        <a:ext cx="4898783" cy="12145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C69E0-FA9C-40CA-B9AC-CA78D4AEE205}">
      <dsp:nvSpPr>
        <dsp:cNvPr id="0" name=""/>
        <dsp:cNvSpPr/>
      </dsp:nvSpPr>
      <dsp:spPr>
        <a:xfrm rot="5400000">
          <a:off x="4870781" y="-1817061"/>
          <a:ext cx="1213153" cy="5155160"/>
        </a:xfrm>
        <a:prstGeom prst="round2Same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a:t>REST clients often support various authentication mechanisms for secure communication with the RESTful API.</a:t>
          </a:r>
          <a:endParaRPr lang="en-US" sz="1200" kern="1200"/>
        </a:p>
        <a:p>
          <a:pPr marL="114300" lvl="1" indent="-114300" algn="l" defTabSz="533400">
            <a:lnSpc>
              <a:spcPct val="90000"/>
            </a:lnSpc>
            <a:spcBef>
              <a:spcPct val="0"/>
            </a:spcBef>
            <a:spcAft>
              <a:spcPct val="15000"/>
            </a:spcAft>
            <a:buChar char="•"/>
          </a:pPr>
          <a:r>
            <a:rPr lang="en-US" sz="1200" b="0" i="0" kern="1200"/>
            <a:t>They provide ways to include authentication tokens, API keys, or OAuth credentials in the requests to authenticate the client.</a:t>
          </a:r>
          <a:endParaRPr lang="en-US" sz="1200" kern="1200"/>
        </a:p>
      </dsp:txBody>
      <dsp:txXfrm rot="-5400000">
        <a:off x="2899778" y="213163"/>
        <a:ext cx="5095939" cy="1094711"/>
      </dsp:txXfrm>
    </dsp:sp>
    <dsp:sp modelId="{63B41A72-9257-4E15-919D-62F05F1C5003}">
      <dsp:nvSpPr>
        <dsp:cNvPr id="0" name=""/>
        <dsp:cNvSpPr/>
      </dsp:nvSpPr>
      <dsp:spPr>
        <a:xfrm>
          <a:off x="0" y="2297"/>
          <a:ext cx="2899777" cy="1516441"/>
        </a:xfrm>
        <a:prstGeom prst="roundRect">
          <a:avLst/>
        </a:prstGeom>
        <a:solidFill>
          <a:schemeClr val="accent3">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a:t>Authentication and Authorization:</a:t>
          </a:r>
          <a:endParaRPr lang="en-US" sz="2900" kern="1200"/>
        </a:p>
      </dsp:txBody>
      <dsp:txXfrm>
        <a:off x="74027" y="76324"/>
        <a:ext cx="2751723" cy="1368387"/>
      </dsp:txXfrm>
    </dsp:sp>
    <dsp:sp modelId="{48CC21FC-F740-4C86-8E4E-8070035D0D40}">
      <dsp:nvSpPr>
        <dsp:cNvPr id="0" name=""/>
        <dsp:cNvSpPr/>
      </dsp:nvSpPr>
      <dsp:spPr>
        <a:xfrm rot="5400000">
          <a:off x="4870781" y="-224797"/>
          <a:ext cx="1213153" cy="5155160"/>
        </a:xfrm>
        <a:prstGeom prst="round2Same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a:t>REST clients handle different response codes returned by the server.</a:t>
          </a:r>
          <a:endParaRPr lang="en-US" sz="1200" kern="1200"/>
        </a:p>
        <a:p>
          <a:pPr marL="114300" lvl="1" indent="-114300" algn="l" defTabSz="533400">
            <a:lnSpc>
              <a:spcPct val="90000"/>
            </a:lnSpc>
            <a:spcBef>
              <a:spcPct val="0"/>
            </a:spcBef>
            <a:spcAft>
              <a:spcPct val="15000"/>
            </a:spcAft>
            <a:buChar char="•"/>
          </a:pPr>
          <a:r>
            <a:rPr lang="en-US" sz="1200" b="0" i="0" kern="1200"/>
            <a:t>They provide mechanisms to handle and interpret error responses, such as client-side errors (4xx) and server-side errors (5xx).</a:t>
          </a:r>
          <a:endParaRPr lang="en-US" sz="1200" kern="1200"/>
        </a:p>
        <a:p>
          <a:pPr marL="114300" lvl="1" indent="-114300" algn="l" defTabSz="533400">
            <a:lnSpc>
              <a:spcPct val="90000"/>
            </a:lnSpc>
            <a:spcBef>
              <a:spcPct val="0"/>
            </a:spcBef>
            <a:spcAft>
              <a:spcPct val="15000"/>
            </a:spcAft>
            <a:buChar char="•"/>
          </a:pPr>
          <a:r>
            <a:rPr lang="en-US" sz="1200" b="0" i="0" kern="1200"/>
            <a:t>REST clients may offer customizable error handling strategies, including retry mechanisms and error response parsing.</a:t>
          </a:r>
          <a:endParaRPr lang="en-US" sz="1200" kern="1200"/>
        </a:p>
      </dsp:txBody>
      <dsp:txXfrm rot="-5400000">
        <a:off x="2899778" y="1805427"/>
        <a:ext cx="5095939" cy="1094711"/>
      </dsp:txXfrm>
    </dsp:sp>
    <dsp:sp modelId="{A3C8E862-BE87-4039-B7A2-86C059B58F41}">
      <dsp:nvSpPr>
        <dsp:cNvPr id="0" name=""/>
        <dsp:cNvSpPr/>
      </dsp:nvSpPr>
      <dsp:spPr>
        <a:xfrm>
          <a:off x="0" y="1658130"/>
          <a:ext cx="2899777" cy="1516441"/>
        </a:xfrm>
        <a:prstGeom prst="roundRect">
          <a:avLst/>
        </a:prstGeom>
        <a:solidFill>
          <a:schemeClr val="accent3">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a:t>Error Handling:</a:t>
          </a:r>
          <a:endParaRPr lang="en-US" sz="2900" kern="1200"/>
        </a:p>
      </dsp:txBody>
      <dsp:txXfrm>
        <a:off x="74027" y="1732157"/>
        <a:ext cx="2751723" cy="1368387"/>
      </dsp:txXfrm>
    </dsp:sp>
    <dsp:sp modelId="{560F8C5D-7855-473B-B0A5-69C165F1FFE4}">
      <dsp:nvSpPr>
        <dsp:cNvPr id="0" name=""/>
        <dsp:cNvSpPr/>
      </dsp:nvSpPr>
      <dsp:spPr>
        <a:xfrm rot="5400000">
          <a:off x="4870781" y="1367466"/>
          <a:ext cx="1213153" cy="5155160"/>
        </a:xfrm>
        <a:prstGeom prst="round2Same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a:t>Caching: Some REST clients support caching mechanisms to improve performance and reduce network overhead.</a:t>
          </a:r>
          <a:endParaRPr lang="en-US" sz="1200" kern="1200"/>
        </a:p>
        <a:p>
          <a:pPr marL="114300" lvl="1" indent="-114300" algn="l" defTabSz="533400">
            <a:lnSpc>
              <a:spcPct val="90000"/>
            </a:lnSpc>
            <a:spcBef>
              <a:spcPct val="0"/>
            </a:spcBef>
            <a:spcAft>
              <a:spcPct val="15000"/>
            </a:spcAft>
            <a:buChar char="•"/>
          </a:pPr>
          <a:r>
            <a:rPr lang="en-US" sz="1200" b="0" i="0" kern="1200"/>
            <a:t>Interceptors: REST clients may offer interceptors to modify requests or responses before they are sent or received, allowing for customization and additional functionalities.</a:t>
          </a:r>
          <a:endParaRPr lang="en-US" sz="1200" kern="1200"/>
        </a:p>
      </dsp:txBody>
      <dsp:txXfrm rot="-5400000">
        <a:off x="2899778" y="3397691"/>
        <a:ext cx="5095939" cy="1094711"/>
      </dsp:txXfrm>
    </dsp:sp>
    <dsp:sp modelId="{9443F192-447E-45E6-AB7E-EDBAAEA335B3}">
      <dsp:nvSpPr>
        <dsp:cNvPr id="0" name=""/>
        <dsp:cNvSpPr/>
      </dsp:nvSpPr>
      <dsp:spPr>
        <a:xfrm>
          <a:off x="0" y="3186825"/>
          <a:ext cx="2899777" cy="1516441"/>
        </a:xfrm>
        <a:prstGeom prst="roundRect">
          <a:avLst/>
        </a:prstGeom>
        <a:solidFill>
          <a:schemeClr val="accent3">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a:t>Additional Features:</a:t>
          </a:r>
          <a:endParaRPr lang="en-US" sz="2900" kern="1200"/>
        </a:p>
      </dsp:txBody>
      <dsp:txXfrm>
        <a:off x="74027" y="3260852"/>
        <a:ext cx="2751723" cy="13683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12A35-9C0C-464A-8CAC-4089B795F487}">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B2899-60B2-4095-988D-AC4C5FE7EA6C}">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006E2FF-51B7-4014-99E1-9E8762B6AA88}">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b="0" i="0" kern="1200"/>
            <a:t>1.User Interface: The web client provides a user-friendly and intuitive interface for users to interact with the application. It includes components such as forms, buttons, menus, and visual elements that enable users to perform actions and navigate through the application.</a:t>
          </a:r>
          <a:endParaRPr lang="en-US" sz="1800" kern="1200"/>
        </a:p>
      </dsp:txBody>
      <dsp:txXfrm>
        <a:off x="1402804" y="519"/>
        <a:ext cx="10054627" cy="1214549"/>
      </dsp:txXfrm>
    </dsp:sp>
    <dsp:sp modelId="{73F6BC34-97FF-4E56-BC37-574DA3488B6F}">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BD4B3-48D6-413B-AC63-C1AA2D6B3C77}">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301D741-08C4-422A-B64E-746175B68481}">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b="0" i="0" kern="1200"/>
            <a:t>2.Authentication and Authorization: The web client handles user authentication, allowing users to log in and securely access their resources. It manages user sessions, tokens, and credentials, ensuring that only authorized users can access specific microservices and perform certain actions.</a:t>
          </a:r>
          <a:endParaRPr lang="en-US" sz="1800" kern="1200"/>
        </a:p>
      </dsp:txBody>
      <dsp:txXfrm>
        <a:off x="1402804" y="1518705"/>
        <a:ext cx="10054627" cy="1214549"/>
      </dsp:txXfrm>
    </dsp:sp>
    <dsp:sp modelId="{6FBA795E-3112-4EF7-9C80-5EBF664BBCBC}">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6A863-581D-4FA4-8629-BF6CDB9421B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6BE6CA4-AE7B-487E-A14D-372DC2B5C6A2}">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b="0" i="0" kern="1200"/>
            <a:t>3.API Consumption: The web client interacts with the APIs exposed by the microservices to send requests and receive responses. It makes HTTP requests to the appropriate endpoints, passing the required parameters and data. The web client handles response parsing and error handling, displaying appropriate feedback to the user.</a:t>
          </a:r>
          <a:endParaRPr lang="en-US" sz="1800" kern="1200"/>
        </a:p>
      </dsp:txBody>
      <dsp:txXfrm>
        <a:off x="1402804" y="3036891"/>
        <a:ext cx="10054627"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44160-5257-49BD-9CD8-2CDC6224BDE6}">
      <dsp:nvSpPr>
        <dsp:cNvPr id="0" name=""/>
        <dsp:cNvSpPr/>
      </dsp:nvSpPr>
      <dsp:spPr>
        <a:xfrm>
          <a:off x="0" y="1762757"/>
          <a:ext cx="11062904" cy="1559025"/>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Synchronous protocol</a:t>
          </a:r>
          <a:r>
            <a:rPr lang="en-US" sz="1800" b="0" i="0" kern="1200" dirty="0">
              <a:latin typeface="Calibri" panose="020F0502020204030204" pitchFamily="34" charset="0"/>
              <a:cs typeface="Calibri" panose="020F0502020204030204" pitchFamily="34" charset="0"/>
            </a:rPr>
            <a:t>: HTTP is a synchronous protocol. The client sends a request and waits for a response from the service. That's independent of the client code execution that could be synchronous (thread is blocked) or asynchronous (thread isn't blocked, and the response will reach a callback eventually). The important point here is that the protocol (HTTP/HTTPS) is synchronous and the client code can only continue its task when it receives the HTTP server response.</a:t>
          </a:r>
          <a:endParaRPr lang="en-US" sz="1800" kern="1200" dirty="0">
            <a:latin typeface="Calibri" panose="020F0502020204030204" pitchFamily="34" charset="0"/>
            <a:cs typeface="Calibri" panose="020F0502020204030204" pitchFamily="34" charset="0"/>
          </a:endParaRPr>
        </a:p>
      </dsp:txBody>
      <dsp:txXfrm>
        <a:off x="76105" y="1838862"/>
        <a:ext cx="10910694" cy="1406815"/>
      </dsp:txXfrm>
    </dsp:sp>
    <dsp:sp modelId="{B57B0346-FF3F-44C1-8D20-113C59E72493}">
      <dsp:nvSpPr>
        <dsp:cNvPr id="0" name=""/>
        <dsp:cNvSpPr/>
      </dsp:nvSpPr>
      <dsp:spPr>
        <a:xfrm>
          <a:off x="0" y="3642544"/>
          <a:ext cx="11062904" cy="1559025"/>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Asynchronous protocol: </a:t>
          </a:r>
          <a:r>
            <a:rPr lang="en-US" sz="1800" b="0" i="0" kern="1200" dirty="0"/>
            <a:t>Other protocols like AMQP (a protocol supported by many operating systems and cloud environments) use asynchronous messages. The client code or message sender usually doesn't wait for a response. It just sends the message as when sending a message to a RabbitMQ queue or any other message broker.</a:t>
          </a:r>
          <a:endParaRPr lang="en-US" sz="1800" kern="1200" dirty="0"/>
        </a:p>
      </dsp:txBody>
      <dsp:txXfrm>
        <a:off x="76105" y="3718649"/>
        <a:ext cx="10910694" cy="1406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9C6F6-909B-46D7-82CB-9EF952E31068}">
      <dsp:nvSpPr>
        <dsp:cNvPr id="0" name=""/>
        <dsp:cNvSpPr/>
      </dsp:nvSpPr>
      <dsp:spPr>
        <a:xfrm>
          <a:off x="0" y="690943"/>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9FF75-C127-4347-9065-46638BDA78F0}">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839B139-1E8D-4183-9BF1-23DE63BF08E7}">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666750">
            <a:lnSpc>
              <a:spcPct val="90000"/>
            </a:lnSpc>
            <a:spcBef>
              <a:spcPct val="0"/>
            </a:spcBef>
            <a:spcAft>
              <a:spcPct val="35000"/>
            </a:spcAft>
            <a:buNone/>
          </a:pPr>
          <a:r>
            <a:rPr lang="en-US" sz="1500" b="1" i="0" kern="1200"/>
            <a:t>Single receiver: </a:t>
          </a:r>
          <a:r>
            <a:rPr lang="en-US" sz="1500" b="0" i="0" kern="1200"/>
            <a:t>Each request must be processed by exactly one receiver or service. An example of this communication is the Command pattern.</a:t>
          </a:r>
          <a:endParaRPr lang="en-US" sz="1500" kern="1200"/>
        </a:p>
      </dsp:txBody>
      <dsp:txXfrm>
        <a:off x="1473304" y="690943"/>
        <a:ext cx="9984127" cy="1275588"/>
      </dsp:txXfrm>
    </dsp:sp>
    <dsp:sp modelId="{2DD78DD4-3A53-4473-9FA8-988DE813884E}">
      <dsp:nvSpPr>
        <dsp:cNvPr id="0" name=""/>
        <dsp:cNvSpPr/>
      </dsp:nvSpPr>
      <dsp:spPr>
        <a:xfrm>
          <a:off x="0" y="2285428"/>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E0E5B-69E9-4F99-98F3-0FF0ABC16D83}">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3D877AF-5EC6-40F7-9E14-D2BBB4467163}">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666750">
            <a:lnSpc>
              <a:spcPct val="90000"/>
            </a:lnSpc>
            <a:spcBef>
              <a:spcPct val="0"/>
            </a:spcBef>
            <a:spcAft>
              <a:spcPct val="35000"/>
            </a:spcAft>
            <a:buNone/>
          </a:pPr>
          <a:r>
            <a:rPr lang="en-US" sz="1500" b="1" i="0" kern="1200"/>
            <a:t>Multiple receivers: </a:t>
          </a:r>
          <a:r>
            <a:rPr lang="en-US" sz="1500" b="0" i="0" kern="1200"/>
            <a:t>Each request can be processed by zero to multiple receivers. This type of communication must be asynchronous. An example is the publish/subscribe mechanism used in patterns like Event-driven architecture. This is based on an event-bus interface or message broker when propagating data updates between multiple microservices through events; it's usually implemented through a service bus or similar artifact like Azure Service Bus by using topics and subscriptions.</a:t>
          </a:r>
          <a:endParaRPr lang="en-US" sz="1500" kern="1200"/>
        </a:p>
      </dsp:txBody>
      <dsp:txXfrm>
        <a:off x="1473304" y="2285428"/>
        <a:ext cx="9984127" cy="12755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FDF8-15A6-4FF2-B750-CB29E42CD110}">
      <dsp:nvSpPr>
        <dsp:cNvPr id="0" name=""/>
        <dsp:cNvSpPr/>
      </dsp:nvSpPr>
      <dsp:spPr>
        <a:xfrm>
          <a:off x="25623" y="866544"/>
          <a:ext cx="1239547" cy="123954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8E0C7-6825-4A32-B87B-114981BED16A}">
      <dsp:nvSpPr>
        <dsp:cNvPr id="0" name=""/>
        <dsp:cNvSpPr/>
      </dsp:nvSpPr>
      <dsp:spPr>
        <a:xfrm>
          <a:off x="285928" y="1126849"/>
          <a:ext cx="718937" cy="71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B8A4F1A-BD6B-4CB3-996F-C1F312878828}">
      <dsp:nvSpPr>
        <dsp:cNvPr id="0" name=""/>
        <dsp:cNvSpPr/>
      </dsp:nvSpPr>
      <dsp:spPr>
        <a:xfrm>
          <a:off x="1530787" y="866544"/>
          <a:ext cx="2921790" cy="1239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Simplified Client Communication: API Gateway provides a single endpoint for clients, eliminating the need to directly communicate with multiple services.</a:t>
          </a:r>
        </a:p>
      </dsp:txBody>
      <dsp:txXfrm>
        <a:off x="1530787" y="866544"/>
        <a:ext cx="2921790" cy="1239547"/>
      </dsp:txXfrm>
    </dsp:sp>
    <dsp:sp modelId="{61498D72-575A-421E-81AD-CE5D132E828C}">
      <dsp:nvSpPr>
        <dsp:cNvPr id="0" name=""/>
        <dsp:cNvSpPr/>
      </dsp:nvSpPr>
      <dsp:spPr>
        <a:xfrm>
          <a:off x="4961677" y="866544"/>
          <a:ext cx="1239547" cy="123954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2D943-597A-4873-85FB-ABCB92DA04D6}">
      <dsp:nvSpPr>
        <dsp:cNvPr id="0" name=""/>
        <dsp:cNvSpPr/>
      </dsp:nvSpPr>
      <dsp:spPr>
        <a:xfrm>
          <a:off x="5221982" y="1126849"/>
          <a:ext cx="718937" cy="71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BF815A-A796-4649-8EB2-9F5B2A95987C}">
      <dsp:nvSpPr>
        <dsp:cNvPr id="0" name=""/>
        <dsp:cNvSpPr/>
      </dsp:nvSpPr>
      <dsp:spPr>
        <a:xfrm>
          <a:off x="6466842" y="866544"/>
          <a:ext cx="2921790" cy="1239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Increased Security: API Gateway can enforce authentication and authorization policies, protecting APIs and services from unauthorized access.</a:t>
          </a:r>
        </a:p>
      </dsp:txBody>
      <dsp:txXfrm>
        <a:off x="6466842" y="866544"/>
        <a:ext cx="2921790" cy="1239547"/>
      </dsp:txXfrm>
    </dsp:sp>
    <dsp:sp modelId="{7085E6D2-E40D-400D-808B-C09579919D67}">
      <dsp:nvSpPr>
        <dsp:cNvPr id="0" name=""/>
        <dsp:cNvSpPr/>
      </dsp:nvSpPr>
      <dsp:spPr>
        <a:xfrm>
          <a:off x="25623" y="2968828"/>
          <a:ext cx="1239547" cy="123954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129AA-5E57-441D-BD87-C292FDDA7D6F}">
      <dsp:nvSpPr>
        <dsp:cNvPr id="0" name=""/>
        <dsp:cNvSpPr/>
      </dsp:nvSpPr>
      <dsp:spPr>
        <a:xfrm>
          <a:off x="285928" y="3229133"/>
          <a:ext cx="718937" cy="718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DFDA6AB-469F-472D-97A0-3C9416B80476}">
      <dsp:nvSpPr>
        <dsp:cNvPr id="0" name=""/>
        <dsp:cNvSpPr/>
      </dsp:nvSpPr>
      <dsp:spPr>
        <a:xfrm>
          <a:off x="1530787" y="2968828"/>
          <a:ext cx="2921790" cy="1239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Improved Performance: By caching responses, reducing network round trips, and implementing rate limiting, API Gateway enhances overall system performance.</a:t>
          </a:r>
        </a:p>
      </dsp:txBody>
      <dsp:txXfrm>
        <a:off x="1530787" y="2968828"/>
        <a:ext cx="2921790" cy="1239547"/>
      </dsp:txXfrm>
    </dsp:sp>
    <dsp:sp modelId="{223C9599-81DB-4ED6-B639-F14D4599069C}">
      <dsp:nvSpPr>
        <dsp:cNvPr id="0" name=""/>
        <dsp:cNvSpPr/>
      </dsp:nvSpPr>
      <dsp:spPr>
        <a:xfrm>
          <a:off x="4961677" y="2968828"/>
          <a:ext cx="1239547" cy="123954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8DDBA-3301-4801-ACD8-830A244520B5}">
      <dsp:nvSpPr>
        <dsp:cNvPr id="0" name=""/>
        <dsp:cNvSpPr/>
      </dsp:nvSpPr>
      <dsp:spPr>
        <a:xfrm>
          <a:off x="5221982" y="3229133"/>
          <a:ext cx="718937" cy="7189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1D63701-BDA1-4589-AD2C-64397522E7BF}">
      <dsp:nvSpPr>
        <dsp:cNvPr id="0" name=""/>
        <dsp:cNvSpPr/>
      </dsp:nvSpPr>
      <dsp:spPr>
        <a:xfrm>
          <a:off x="6466842" y="2968828"/>
          <a:ext cx="2921790" cy="1239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Scalability and Flexibility: API Gateway allows for easy scaling and adaptation of the underlying microservices architecture without impacting clients.</a:t>
          </a:r>
        </a:p>
      </dsp:txBody>
      <dsp:txXfrm>
        <a:off x="6466842" y="2968828"/>
        <a:ext cx="2921790" cy="12395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25</a:t>
            </a:fld>
            <a:endParaRPr lang="en-US"/>
          </a:p>
        </p:txBody>
      </p:sp>
    </p:spTree>
    <p:extLst>
      <p:ext uri="{BB962C8B-B14F-4D97-AF65-F5344CB8AC3E}">
        <p14:creationId xmlns:p14="http://schemas.microsoft.com/office/powerpoint/2010/main" val="243598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26</a:t>
            </a:fld>
            <a:endParaRPr lang="en-US"/>
          </a:p>
        </p:txBody>
      </p:sp>
    </p:spTree>
    <p:extLst>
      <p:ext uri="{BB962C8B-B14F-4D97-AF65-F5344CB8AC3E}">
        <p14:creationId xmlns:p14="http://schemas.microsoft.com/office/powerpoint/2010/main" val="162561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a:xfrm>
            <a:off x="2796684" y="2075664"/>
            <a:ext cx="9994392" cy="1508760"/>
          </a:xfrm>
        </p:spPr>
        <p:txBody>
          <a:bodyPr/>
          <a:lstStyle/>
          <a:p>
            <a:r>
              <a:rPr lang="en-US" sz="4400" b="1" dirty="0">
                <a:ea typeface="+mj-lt"/>
                <a:cs typeface="+mj-lt"/>
              </a:rPr>
              <a:t>     METATITANS</a:t>
            </a:r>
            <a:endParaRPr lang="en-US" b="1" dirty="0">
              <a:ea typeface="+mj-lt"/>
              <a:cs typeface="+mj-lt"/>
            </a:endParaRPr>
          </a:p>
          <a:p>
            <a:endParaRPr lang="en-US" sz="4400" b="1" dirty="0">
              <a:cs typeface="Arial"/>
            </a:endParaRPr>
          </a:p>
        </p:txBody>
      </p:sp>
      <p:sp>
        <p:nvSpPr>
          <p:cNvPr id="2" name="TextBox 1">
            <a:extLst>
              <a:ext uri="{FF2B5EF4-FFF2-40B4-BE49-F238E27FC236}">
                <a16:creationId xmlns:a16="http://schemas.microsoft.com/office/drawing/2014/main" id="{A71BB162-69E5-490E-B959-9EE31EE41F95}"/>
              </a:ext>
            </a:extLst>
          </p:cNvPr>
          <p:cNvSpPr txBox="1"/>
          <p:nvPr/>
        </p:nvSpPr>
        <p:spPr>
          <a:xfrm>
            <a:off x="7808359" y="4202129"/>
            <a:ext cx="4048019" cy="1849349"/>
          </a:xfrm>
          <a:prstGeom prst="rect">
            <a:avLst/>
          </a:prstGeom>
          <a:noFill/>
        </p:spPr>
        <p:txBody>
          <a:bodyPr wrap="square" lIns="0" tIns="0" rIns="0" bIns="0" rtlCol="0" anchor="t">
            <a:noAutofit/>
          </a:bodyPr>
          <a:lstStyle/>
          <a:p>
            <a:pPr>
              <a:lnSpc>
                <a:spcPct val="100000"/>
              </a:lnSpc>
              <a:spcBef>
                <a:spcPts val="1200"/>
              </a:spcBef>
              <a:buSzPct val="100000"/>
            </a:pPr>
            <a:r>
              <a:rPr lang="en-US" sz="1800" dirty="0"/>
              <a:t>Submitted By:</a:t>
            </a:r>
          </a:p>
          <a:p>
            <a:pPr>
              <a:spcBef>
                <a:spcPts val="1200"/>
              </a:spcBef>
              <a:buSzPct val="100000"/>
            </a:pPr>
            <a:r>
              <a:rPr lang="en-US" dirty="0"/>
              <a:t>Aiswarya Kinattukara Kalam  -245182</a:t>
            </a:r>
          </a:p>
          <a:p>
            <a:pPr>
              <a:spcBef>
                <a:spcPts val="1200"/>
              </a:spcBef>
              <a:buSzPct val="100000"/>
            </a:pPr>
            <a:r>
              <a:rPr lang="en-US" sz="1800" dirty="0"/>
              <a:t>Christo Shaji</a:t>
            </a:r>
            <a:r>
              <a:rPr lang="en-US" dirty="0"/>
              <a:t>                          -245052</a:t>
            </a:r>
            <a:endParaRPr lang="en-US" sz="1800" dirty="0"/>
          </a:p>
          <a:p>
            <a:pPr>
              <a:lnSpc>
                <a:spcPct val="100000"/>
              </a:lnSpc>
              <a:spcBef>
                <a:spcPts val="1200"/>
              </a:spcBef>
              <a:buSzPct val="100000"/>
            </a:pPr>
            <a:r>
              <a:rPr lang="en-US" dirty="0"/>
              <a:t>Meera Javad                          -245217</a:t>
            </a:r>
          </a:p>
          <a:p>
            <a:pPr>
              <a:lnSpc>
                <a:spcPct val="100000"/>
              </a:lnSpc>
              <a:spcBef>
                <a:spcPts val="1200"/>
              </a:spcBef>
              <a:buSzPct val="100000"/>
            </a:pPr>
            <a:r>
              <a:rPr lang="en-US" sz="1800" dirty="0"/>
              <a:t>Swetha S                               -245154</a:t>
            </a:r>
            <a:endParaRPr lang="en-IN" sz="1800" dirty="0"/>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850C-9AF5-4845-8B86-FD3C89E98871}"/>
              </a:ext>
            </a:extLst>
          </p:cNvPr>
          <p:cNvSpPr>
            <a:spLocks noGrp="1"/>
          </p:cNvSpPr>
          <p:nvPr>
            <p:ph type="title"/>
          </p:nvPr>
        </p:nvSpPr>
        <p:spPr>
          <a:xfrm>
            <a:off x="365760" y="365760"/>
            <a:ext cx="11457432" cy="914400"/>
          </a:xfrm>
        </p:spPr>
        <p:txBody>
          <a:bodyPr anchor="t">
            <a:normAutofit/>
          </a:bodyPr>
          <a:lstStyle/>
          <a:p>
            <a:r>
              <a:rPr lang="en-IN" b="0" i="0">
                <a:effectLst/>
              </a:rPr>
              <a:t>Types of REST Clients:</a:t>
            </a:r>
            <a:endParaRPr lang="en-IN"/>
          </a:p>
        </p:txBody>
      </p:sp>
      <p:graphicFrame>
        <p:nvGraphicFramePr>
          <p:cNvPr id="13" name="Content Placeholder 2">
            <a:extLst>
              <a:ext uri="{FF2B5EF4-FFF2-40B4-BE49-F238E27FC236}">
                <a16:creationId xmlns:a16="http://schemas.microsoft.com/office/drawing/2014/main" id="{99DDD8F3-F9CC-B427-97C2-B816F5220174}"/>
              </a:ext>
            </a:extLst>
          </p:cNvPr>
          <p:cNvGraphicFramePr>
            <a:graphicFrameLocks noGrp="1"/>
          </p:cNvGraphicFramePr>
          <p:nvPr>
            <p:ph idx="1"/>
            <p:extLst>
              <p:ext uri="{D42A27DB-BD31-4B8C-83A1-F6EECF244321}">
                <p14:modId xmlns:p14="http://schemas.microsoft.com/office/powerpoint/2010/main" val="521892769"/>
              </p:ext>
            </p:extLst>
          </p:nvPr>
        </p:nvGraphicFramePr>
        <p:xfrm>
          <a:off x="581517" y="158222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9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70B7-F494-FEC7-E6C5-5E920704CF5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i="0" kern="1200">
                <a:effectLst/>
                <a:latin typeface="+mj-lt"/>
                <a:ea typeface="+mj-ea"/>
                <a:cs typeface="+mj-cs"/>
              </a:rPr>
              <a:t>Key Features of a REST Client</a:t>
            </a:r>
            <a:endParaRPr lang="en-US" b="1" kern="1200">
              <a:latin typeface="+mj-lt"/>
              <a:ea typeface="+mj-ea"/>
              <a:cs typeface="+mj-cs"/>
            </a:endParaRPr>
          </a:p>
        </p:txBody>
      </p:sp>
      <p:graphicFrame>
        <p:nvGraphicFramePr>
          <p:cNvPr id="21" name="TextBox 6">
            <a:extLst>
              <a:ext uri="{FF2B5EF4-FFF2-40B4-BE49-F238E27FC236}">
                <a16:creationId xmlns:a16="http://schemas.microsoft.com/office/drawing/2014/main" id="{8077EC2C-A843-BE52-7482-993950B1283B}"/>
              </a:ext>
            </a:extLst>
          </p:cNvPr>
          <p:cNvGraphicFramePr/>
          <p:nvPr>
            <p:extLst>
              <p:ext uri="{D42A27DB-BD31-4B8C-83A1-F6EECF244321}">
                <p14:modId xmlns:p14="http://schemas.microsoft.com/office/powerpoint/2010/main" val="224877502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87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63FA2C-5873-DC1C-854B-74E2322C88DE}"/>
              </a:ext>
            </a:extLst>
          </p:cNvPr>
          <p:cNvSpPr>
            <a:spLocks noGrp="1"/>
          </p:cNvSpPr>
          <p:nvPr>
            <p:ph type="title"/>
          </p:nvPr>
        </p:nvSpPr>
        <p:spPr>
          <a:xfrm>
            <a:off x="365760" y="365760"/>
            <a:ext cx="11457432" cy="914400"/>
          </a:xfrm>
        </p:spPr>
        <p:txBody>
          <a:bodyPr/>
          <a:lstStyle/>
          <a:p>
            <a:r>
              <a:rPr lang="en-US"/>
              <a:t>Features</a:t>
            </a:r>
          </a:p>
        </p:txBody>
      </p:sp>
      <p:graphicFrame>
        <p:nvGraphicFramePr>
          <p:cNvPr id="5" name="Content Placeholder 2">
            <a:extLst>
              <a:ext uri="{FF2B5EF4-FFF2-40B4-BE49-F238E27FC236}">
                <a16:creationId xmlns:a16="http://schemas.microsoft.com/office/drawing/2014/main" id="{4A622261-DAB4-C585-8366-72D1141B7D43}"/>
              </a:ext>
            </a:extLst>
          </p:cNvPr>
          <p:cNvGraphicFramePr>
            <a:graphicFrameLocks noGrp="1"/>
          </p:cNvGraphicFramePr>
          <p:nvPr>
            <p:ph sz="half" idx="1"/>
            <p:extLst>
              <p:ext uri="{D42A27DB-BD31-4B8C-83A1-F6EECF244321}">
                <p14:modId xmlns:p14="http://schemas.microsoft.com/office/powerpoint/2010/main" val="1641828949"/>
              </p:ext>
            </p:extLst>
          </p:nvPr>
        </p:nvGraphicFramePr>
        <p:xfrm>
          <a:off x="1952091" y="1587248"/>
          <a:ext cx="8054938" cy="4705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0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latin typeface="+mj-lt"/>
                <a:ea typeface="+mj-ea"/>
                <a:cs typeface="+mj-cs"/>
              </a:rPr>
              <a:t>Web Client</a:t>
            </a:r>
            <a:endParaRPr lang="en-US" sz="3200" b="1" i="0" kern="1200">
              <a:effectLst/>
              <a:latin typeface="+mj-lt"/>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1200329"/>
          </a:xfrm>
          <a:prstGeom prst="rect">
            <a:avLst/>
          </a:prstGeom>
          <a:noFill/>
        </p:spPr>
        <p:txBody>
          <a:bodyPr wrap="square">
            <a:spAutoFit/>
          </a:bodyPr>
          <a:lstStyle/>
          <a:p>
            <a:pPr marL="285750" indent="-285750">
              <a:buFont typeface="Arial" panose="020B0604020202020204" pitchFamily="34" charset="0"/>
              <a:buChar char="•"/>
            </a:pPr>
            <a:r>
              <a:rPr lang="en-US" b="0" i="1">
                <a:solidFill>
                  <a:srgbClr val="231F20"/>
                </a:solidFill>
                <a:effectLst/>
                <a:latin typeface="Calibri" panose="020F0502020204030204" pitchFamily="34" charset="0"/>
                <a:cs typeface="Calibri" panose="020F0502020204030204" pitchFamily="34" charset="0"/>
              </a:rPr>
              <a:t>Web Client</a:t>
            </a:r>
            <a:r>
              <a:rPr lang="en-US" b="0" i="0">
                <a:solidFill>
                  <a:srgbClr val="231F20"/>
                </a:solidFill>
                <a:effectLst/>
                <a:latin typeface="Calibri" panose="020F0502020204030204" pitchFamily="34" charset="0"/>
                <a:cs typeface="Calibri" panose="020F0502020204030204" pitchFamily="34" charset="0"/>
              </a:rPr>
              <a:t> is a non-blocking, reactive client to perform HTTP requests, exposing a fluent, reactive API over underlying HTTP client libraries such as Reactor Netty. To use </a:t>
            </a:r>
            <a:r>
              <a:rPr lang="en-US" b="0" i="1">
                <a:solidFill>
                  <a:srgbClr val="231F20"/>
                </a:solidFill>
                <a:effectLst/>
                <a:latin typeface="Calibri" panose="020F0502020204030204" pitchFamily="34" charset="0"/>
                <a:cs typeface="Calibri" panose="020F0502020204030204" pitchFamily="34" charset="0"/>
              </a:rPr>
              <a:t>Web Client</a:t>
            </a:r>
            <a:r>
              <a:rPr lang="en-US" b="0" i="0">
                <a:solidFill>
                  <a:srgbClr val="231F20"/>
                </a:solidFill>
                <a:effectLst/>
                <a:latin typeface="Calibri" panose="020F0502020204030204" pitchFamily="34" charset="0"/>
                <a:cs typeface="Calibri" panose="020F0502020204030204" pitchFamily="34" charset="0"/>
              </a:rPr>
              <a:t> in our Spring boot project, we have to add </a:t>
            </a:r>
            <a:r>
              <a:rPr lang="en-US" b="0" i="1">
                <a:solidFill>
                  <a:srgbClr val="231F20"/>
                </a:solidFill>
                <a:effectLst/>
                <a:latin typeface="Calibri" panose="020F0502020204030204" pitchFamily="34" charset="0"/>
                <a:cs typeface="Calibri" panose="020F0502020204030204" pitchFamily="34" charset="0"/>
              </a:rPr>
              <a:t>Spring Web Flux</a:t>
            </a:r>
            <a:r>
              <a:rPr lang="en-US" b="0" i="0">
                <a:solidFill>
                  <a:srgbClr val="231F20"/>
                </a:solidFill>
                <a:effectLst/>
                <a:latin typeface="Calibri" panose="020F0502020204030204" pitchFamily="34" charset="0"/>
                <a:cs typeface="Calibri" panose="020F0502020204030204" pitchFamily="34" charset="0"/>
              </a:rPr>
              <a:t> dependency to the classpath.</a:t>
            </a:r>
            <a:br>
              <a:rPr lang="en-US"/>
            </a:br>
            <a:endParaRPr lang="en-IN"/>
          </a:p>
        </p:txBody>
      </p:sp>
      <p:sp>
        <p:nvSpPr>
          <p:cNvPr id="11" name="TextBox 10">
            <a:extLst>
              <a:ext uri="{FF2B5EF4-FFF2-40B4-BE49-F238E27FC236}">
                <a16:creationId xmlns:a16="http://schemas.microsoft.com/office/drawing/2014/main" id="{E0AE04D1-6556-4C39-9A30-CA27A82F6047}"/>
              </a:ext>
            </a:extLst>
          </p:cNvPr>
          <p:cNvSpPr txBox="1"/>
          <p:nvPr/>
        </p:nvSpPr>
        <p:spPr>
          <a:xfrm>
            <a:off x="603885" y="2413338"/>
            <a:ext cx="9473565" cy="1200329"/>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31F20"/>
                </a:solidFill>
                <a:effectLst/>
                <a:latin typeface="Calibri" panose="020F0502020204030204" pitchFamily="34" charset="0"/>
                <a:cs typeface="Calibri" panose="020F0502020204030204" pitchFamily="34" charset="0"/>
              </a:rPr>
              <a:t>The web client is responsible for presenting the user interface, handling user inputs, and making requests to the appropriate microservices to perform actions or retrieve data. It provides a means for users to interact with the application and access the services provided by the microservices.</a:t>
            </a:r>
          </a:p>
        </p:txBody>
      </p:sp>
      <p:sp>
        <p:nvSpPr>
          <p:cNvPr id="6" name="TextBox 5">
            <a:extLst>
              <a:ext uri="{FF2B5EF4-FFF2-40B4-BE49-F238E27FC236}">
                <a16:creationId xmlns:a16="http://schemas.microsoft.com/office/drawing/2014/main" id="{0C7A8664-5522-4B08-8131-8A58745A80D8}"/>
              </a:ext>
            </a:extLst>
          </p:cNvPr>
          <p:cNvSpPr txBox="1"/>
          <p:nvPr/>
        </p:nvSpPr>
        <p:spPr>
          <a:xfrm>
            <a:off x="603885" y="3908942"/>
            <a:ext cx="8820150" cy="1754326"/>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31F20"/>
                </a:solidFill>
                <a:effectLst/>
                <a:latin typeface="Calibri" panose="020F0502020204030204" pitchFamily="34" charset="0"/>
                <a:cs typeface="Calibri" panose="020F0502020204030204" pitchFamily="34" charset="0"/>
              </a:rPr>
              <a:t>The web client may interact with multiple microservices to fulfill a single user request or to display various components of the user interface. For example, if a user wants to view a product listing page, the web client may need to request product information from one microservice, pricing information from another microservice, and review information from yet another microservice. It integrates the responses from these microservices to present a unified view to the user</a:t>
            </a:r>
            <a:endParaRPr lang="en-IN">
              <a:solidFill>
                <a:srgbClr val="231F2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1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FCAECB7-A013-43DE-9EFA-6A075562F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22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9C33B-A2D7-4385-AC14-169AE7B07422}"/>
              </a:ext>
            </a:extLst>
          </p:cNvPr>
          <p:cNvSpPr txBox="1"/>
          <p:nvPr/>
        </p:nvSpPr>
        <p:spPr>
          <a:xfrm>
            <a:off x="365760" y="365760"/>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kern="1200">
                <a:latin typeface="+mj-lt"/>
                <a:ea typeface="+mj-ea"/>
                <a:cs typeface="+mj-cs"/>
              </a:rPr>
              <a:t>F</a:t>
            </a:r>
            <a:r>
              <a:rPr lang="en-US" sz="3200" b="1" i="0" kern="1200">
                <a:effectLst/>
                <a:latin typeface="+mj-lt"/>
                <a:ea typeface="+mj-ea"/>
                <a:cs typeface="+mj-cs"/>
              </a:rPr>
              <a:t>eatures of a web client in a microservices architecture</a:t>
            </a:r>
            <a:endParaRPr lang="en-US" sz="3200" b="1" kern="1200">
              <a:latin typeface="+mj-lt"/>
              <a:ea typeface="+mj-ea"/>
              <a:cs typeface="+mj-cs"/>
            </a:endParaRPr>
          </a:p>
        </p:txBody>
      </p:sp>
      <p:graphicFrame>
        <p:nvGraphicFramePr>
          <p:cNvPr id="8" name="TextBox 5">
            <a:extLst>
              <a:ext uri="{FF2B5EF4-FFF2-40B4-BE49-F238E27FC236}">
                <a16:creationId xmlns:a16="http://schemas.microsoft.com/office/drawing/2014/main" id="{29A3457C-D933-A13D-75CF-ECCC4C4608EE}"/>
              </a:ext>
            </a:extLst>
          </p:cNvPr>
          <p:cNvGraphicFramePr/>
          <p:nvPr>
            <p:extLst>
              <p:ext uri="{D42A27DB-BD31-4B8C-83A1-F6EECF244321}">
                <p14:modId xmlns:p14="http://schemas.microsoft.com/office/powerpoint/2010/main" val="181878377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45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9C33B-A2D7-4385-AC14-169AE7B07422}"/>
              </a:ext>
            </a:extLst>
          </p:cNvPr>
          <p:cNvSpPr txBox="1"/>
          <p:nvPr/>
        </p:nvSpPr>
        <p:spPr>
          <a:xfrm>
            <a:off x="365760" y="365760"/>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2800" b="1" dirty="0">
                <a:effectLst/>
                <a:latin typeface="+mj-lt"/>
              </a:rPr>
              <a:t>Spring Boot Microservices Communication using WebClient</a:t>
            </a:r>
          </a:p>
          <a:p>
            <a:pPr>
              <a:lnSpc>
                <a:spcPct val="90000"/>
              </a:lnSpc>
              <a:spcBef>
                <a:spcPct val="0"/>
              </a:spcBef>
              <a:spcAft>
                <a:spcPts val="600"/>
              </a:spcAft>
            </a:pPr>
            <a:endParaRPr lang="en-US" sz="3200" b="1" kern="1200" dirty="0">
              <a:latin typeface="+mj-lt"/>
              <a:ea typeface="+mj-ea"/>
              <a:cs typeface="+mj-cs"/>
            </a:endParaRPr>
          </a:p>
        </p:txBody>
      </p:sp>
      <p:sp>
        <p:nvSpPr>
          <p:cNvPr id="6" name="TextBox 5">
            <a:extLst>
              <a:ext uri="{FF2B5EF4-FFF2-40B4-BE49-F238E27FC236}">
                <a16:creationId xmlns:a16="http://schemas.microsoft.com/office/drawing/2014/main" id="{32B3B7EA-F755-498B-A8F6-C27F9B8E72E3}"/>
              </a:ext>
            </a:extLst>
          </p:cNvPr>
          <p:cNvSpPr txBox="1"/>
          <p:nvPr/>
        </p:nvSpPr>
        <p:spPr>
          <a:xfrm>
            <a:off x="365760" y="1280160"/>
            <a:ext cx="6097712" cy="646331"/>
          </a:xfrm>
          <a:prstGeom prst="rect">
            <a:avLst/>
          </a:prstGeom>
          <a:noFill/>
        </p:spPr>
        <p:txBody>
          <a:bodyPr wrap="square" lIns="91440" tIns="45720" rIns="91440" bIns="45720" anchor="t">
            <a:spAutoFit/>
          </a:bodyPr>
          <a:lstStyle/>
          <a:p>
            <a:pPr algn="l"/>
            <a:r>
              <a:rPr lang="en-US" b="1" i="0" dirty="0">
                <a:solidFill>
                  <a:srgbClr val="000000"/>
                </a:solidFill>
                <a:effectLst/>
                <a:latin typeface="Calibri"/>
                <a:ea typeface="Calibri"/>
                <a:cs typeface="Calibri"/>
              </a:rPr>
              <a:t>Step 1: Add Spring WebFlux Dependency</a:t>
            </a:r>
          </a:p>
          <a:p>
            <a:pPr algn="l"/>
            <a:endParaRPr lang="en-US" b="1" i="0" dirty="0">
              <a:solidFill>
                <a:srgbClr val="000000"/>
              </a:solidFill>
              <a:effectLst/>
              <a:latin typeface="-apple-system"/>
            </a:endParaRPr>
          </a:p>
        </p:txBody>
      </p:sp>
      <p:sp>
        <p:nvSpPr>
          <p:cNvPr id="5" name="Rectangle 2">
            <a:extLst>
              <a:ext uri="{FF2B5EF4-FFF2-40B4-BE49-F238E27FC236}">
                <a16:creationId xmlns:a16="http://schemas.microsoft.com/office/drawing/2014/main" id="{9CAD603C-A6C6-49F9-B488-93DEDA20A793}"/>
              </a:ext>
            </a:extLst>
          </p:cNvPr>
          <p:cNvSpPr>
            <a:spLocks noChangeArrowheads="1"/>
          </p:cNvSpPr>
          <p:nvPr/>
        </p:nvSpPr>
        <p:spPr bwMode="auto">
          <a:xfrm>
            <a:off x="616449" y="1926491"/>
            <a:ext cx="7212459" cy="110799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&lt;</a:t>
            </a:r>
            <a:r>
              <a:rPr kumimoji="0" lang="en-US" altLang="en-US" b="0" i="0" u="none" strike="noStrike" cap="none" normalizeH="0" baseline="0" dirty="0">
                <a:ln>
                  <a:noFill/>
                </a:ln>
                <a:solidFill>
                  <a:srgbClr val="63A35C"/>
                </a:solidFill>
                <a:effectLst/>
                <a:latin typeface="Calibri" panose="020F0502020204030204" pitchFamily="34" charset="0"/>
                <a:cs typeface="Calibri" panose="020F0502020204030204" pitchFamily="34" charset="0"/>
              </a:rPr>
              <a:t>dependency</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&gt;</a:t>
            </a:r>
          </a:p>
          <a:p>
            <a:pPr eaLnBrk="0" fontAlgn="base" hangingPunct="0">
              <a:spcBef>
                <a:spcPct val="0"/>
              </a:spcBef>
              <a:spcAft>
                <a:spcPct val="0"/>
              </a:spcAft>
            </a:pPr>
            <a:r>
              <a:rPr lang="en-US" altLang="en-US" dirty="0">
                <a:solidFill>
                  <a:srgbClr val="333333"/>
                </a:solidFill>
                <a:latin typeface="Calibri"/>
                <a:ea typeface="Calibri"/>
                <a:cs typeface="Calibri"/>
              </a:rPr>
              <a:t> </a:t>
            </a:r>
            <a:r>
              <a:rPr kumimoji="0" lang="en-US" altLang="en-US" b="0" i="0" u="none" strike="noStrike" cap="none" normalizeH="0" baseline="0" dirty="0">
                <a:ln>
                  <a:noFill/>
                </a:ln>
                <a:solidFill>
                  <a:srgbClr val="333333"/>
                </a:solidFill>
                <a:effectLst/>
                <a:latin typeface="Calibri"/>
                <a:ea typeface="Calibri"/>
                <a:cs typeface="Calibri"/>
              </a:rPr>
              <a:t>&lt;</a:t>
            </a:r>
            <a:r>
              <a:rPr kumimoji="0" lang="en-US" altLang="en-US" b="0" i="0" u="none" strike="noStrike" cap="none" normalizeH="0" baseline="0" err="1">
                <a:ln>
                  <a:noFill/>
                </a:ln>
                <a:solidFill>
                  <a:srgbClr val="63A35C"/>
                </a:solidFill>
                <a:effectLst/>
                <a:latin typeface="Calibri"/>
                <a:ea typeface="Calibri"/>
                <a:cs typeface="Calibri"/>
              </a:rPr>
              <a:t>groupId</a:t>
            </a:r>
            <a:r>
              <a:rPr kumimoji="0" lang="en-US" altLang="en-US" b="0" i="0" u="none" strike="noStrike" cap="none" normalizeH="0" baseline="0" dirty="0">
                <a:ln>
                  <a:noFill/>
                </a:ln>
                <a:solidFill>
                  <a:srgbClr val="333333"/>
                </a:solidFill>
                <a:effectLst/>
                <a:latin typeface="Calibri"/>
                <a:ea typeface="Calibri"/>
                <a:cs typeface="Calibri"/>
              </a:rPr>
              <a:t>&gt;org.springframework.boot&lt;/</a:t>
            </a:r>
            <a:r>
              <a:rPr kumimoji="0" lang="en-US" altLang="en-US" b="0" i="0" u="none" strike="noStrike" cap="none" normalizeH="0" baseline="0" err="1">
                <a:ln>
                  <a:noFill/>
                </a:ln>
                <a:solidFill>
                  <a:srgbClr val="63A35C"/>
                </a:solidFill>
                <a:effectLst/>
                <a:latin typeface="Calibri"/>
                <a:ea typeface="Calibri"/>
                <a:cs typeface="Calibri"/>
              </a:rPr>
              <a:t>groupId</a:t>
            </a:r>
            <a:r>
              <a:rPr kumimoji="0" lang="en-US" altLang="en-US" b="0" i="0" u="none" strike="noStrike" cap="none" normalizeH="0" baseline="0" dirty="0">
                <a:ln>
                  <a:noFill/>
                </a:ln>
                <a:solidFill>
                  <a:srgbClr val="333333"/>
                </a:solidFill>
                <a:effectLst/>
                <a:latin typeface="Calibri"/>
                <a:ea typeface="Calibri"/>
                <a:cs typeface="Calibri"/>
              </a:rPr>
              <a:t>&gt;</a:t>
            </a:r>
            <a:endParaRPr lang="en-US" altLang="en-US" b="0" i="0" u="none" strike="noStrike" cap="none" normalizeH="0" baseline="0" dirty="0">
              <a:ln>
                <a:noFill/>
              </a:ln>
              <a:solidFill>
                <a:srgbClr val="333333"/>
              </a:solidFill>
              <a:effectLst/>
              <a:latin typeface="Calibri"/>
              <a:ea typeface="Calibri"/>
              <a:cs typeface="Calibri"/>
            </a:endParaRPr>
          </a:p>
          <a:p>
            <a:pPr eaLnBrk="0" fontAlgn="base" hangingPunct="0">
              <a:spcBef>
                <a:spcPct val="0"/>
              </a:spcBef>
              <a:spcAft>
                <a:spcPct val="0"/>
              </a:spcAft>
            </a:pPr>
            <a:r>
              <a:rPr lang="en-US" altLang="en-US" dirty="0">
                <a:solidFill>
                  <a:srgbClr val="333333"/>
                </a:solidFill>
                <a:latin typeface="Calibri"/>
                <a:ea typeface="Calibri"/>
                <a:cs typeface="Calibri"/>
              </a:rPr>
              <a:t> </a:t>
            </a:r>
            <a:r>
              <a:rPr kumimoji="0" lang="en-US" altLang="en-US" b="0" i="0" u="none" strike="noStrike" cap="none" normalizeH="0" baseline="0" dirty="0">
                <a:ln>
                  <a:noFill/>
                </a:ln>
                <a:solidFill>
                  <a:srgbClr val="333333"/>
                </a:solidFill>
                <a:effectLst/>
                <a:latin typeface="Calibri"/>
                <a:ea typeface="Calibri"/>
                <a:cs typeface="Calibri"/>
              </a:rPr>
              <a:t>&lt;</a:t>
            </a:r>
            <a:r>
              <a:rPr kumimoji="0" lang="en-US" altLang="en-US" b="0" i="0" u="none" strike="noStrike" cap="none" normalizeH="0" baseline="0" err="1">
                <a:ln>
                  <a:noFill/>
                </a:ln>
                <a:solidFill>
                  <a:srgbClr val="63A35C"/>
                </a:solidFill>
                <a:effectLst/>
                <a:latin typeface="Calibri"/>
                <a:ea typeface="Calibri"/>
                <a:cs typeface="Calibri"/>
              </a:rPr>
              <a:t>artifactId</a:t>
            </a:r>
            <a:r>
              <a:rPr kumimoji="0" lang="en-US" altLang="en-US" b="0" i="0" u="none" strike="noStrike" cap="none" normalizeH="0" baseline="0" dirty="0">
                <a:ln>
                  <a:noFill/>
                </a:ln>
                <a:solidFill>
                  <a:srgbClr val="333333"/>
                </a:solidFill>
                <a:effectLst/>
                <a:latin typeface="Calibri"/>
                <a:ea typeface="Calibri"/>
                <a:cs typeface="Calibri"/>
              </a:rPr>
              <a:t>&gt;spring-boot-starter-webflux&lt;/</a:t>
            </a:r>
            <a:r>
              <a:rPr kumimoji="0" lang="en-US" altLang="en-US" b="0" i="0" u="none" strike="noStrike" cap="none" normalizeH="0" baseline="0" err="1">
                <a:ln>
                  <a:noFill/>
                </a:ln>
                <a:solidFill>
                  <a:srgbClr val="63A35C"/>
                </a:solidFill>
                <a:effectLst/>
                <a:latin typeface="Calibri"/>
                <a:ea typeface="Calibri"/>
                <a:cs typeface="Calibri"/>
              </a:rPr>
              <a:t>artifactId</a:t>
            </a:r>
            <a:r>
              <a:rPr kumimoji="0" lang="en-US" altLang="en-US" b="0" i="0" u="none" strike="noStrike" cap="none" normalizeH="0" baseline="0" dirty="0">
                <a:ln>
                  <a:noFill/>
                </a:ln>
                <a:solidFill>
                  <a:srgbClr val="333333"/>
                </a:solidFill>
                <a:effectLst/>
                <a:latin typeface="Calibri"/>
                <a:ea typeface="Calibri"/>
                <a:cs typeface="Calibri"/>
              </a:rPr>
              <a:t>&gt;</a:t>
            </a:r>
            <a:endParaRPr lang="en-US" altLang="en-US" b="0" i="0" u="none" strike="noStrike" cap="none" normalizeH="0" baseline="0" dirty="0">
              <a:ln>
                <a:noFill/>
              </a:ln>
              <a:solidFill>
                <a:srgbClr val="333333"/>
              </a:solidFill>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&lt;/</a:t>
            </a:r>
            <a:r>
              <a:rPr kumimoji="0" lang="en-US" altLang="en-US" b="0" i="0" u="none" strike="noStrike" cap="none" normalizeH="0" baseline="0" dirty="0">
                <a:ln>
                  <a:noFill/>
                </a:ln>
                <a:solidFill>
                  <a:srgbClr val="63A35C"/>
                </a:solidFill>
                <a:effectLst/>
                <a:latin typeface="Calibri" panose="020F0502020204030204" pitchFamily="34" charset="0"/>
                <a:cs typeface="Calibri" panose="020F0502020204030204" pitchFamily="34" charset="0"/>
              </a:rPr>
              <a:t>dependency</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&gt;</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9" name="TextBox 8">
            <a:extLst>
              <a:ext uri="{FF2B5EF4-FFF2-40B4-BE49-F238E27FC236}">
                <a16:creationId xmlns:a16="http://schemas.microsoft.com/office/drawing/2014/main" id="{DC569AF8-A605-4A5B-8425-982D2C7B5801}"/>
              </a:ext>
            </a:extLst>
          </p:cNvPr>
          <p:cNvSpPr txBox="1"/>
          <p:nvPr/>
        </p:nvSpPr>
        <p:spPr>
          <a:xfrm>
            <a:off x="470042" y="3496152"/>
            <a:ext cx="6097712" cy="369332"/>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cs typeface="Calibri" panose="020F0502020204030204" pitchFamily="34" charset="0"/>
              </a:rPr>
              <a:t>Step 2: Configure WebClient as Spring Bean</a:t>
            </a:r>
          </a:p>
        </p:txBody>
      </p:sp>
      <p:sp>
        <p:nvSpPr>
          <p:cNvPr id="10" name="Rectangle 3">
            <a:extLst>
              <a:ext uri="{FF2B5EF4-FFF2-40B4-BE49-F238E27FC236}">
                <a16:creationId xmlns:a16="http://schemas.microsoft.com/office/drawing/2014/main" id="{8D7E9AF0-6406-4364-88F8-14E78E016559}"/>
              </a:ext>
            </a:extLst>
          </p:cNvPr>
          <p:cNvSpPr>
            <a:spLocks noChangeArrowheads="1"/>
          </p:cNvSpPr>
          <p:nvPr/>
        </p:nvSpPr>
        <p:spPr bwMode="auto">
          <a:xfrm>
            <a:off x="688368" y="4142482"/>
            <a:ext cx="5178175" cy="166199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69896"/>
                </a:solidFill>
                <a:effectLst/>
                <a:latin typeface="Calibri" panose="020F0502020204030204" pitchFamily="34" charset="0"/>
                <a:cs typeface="Calibri" panose="020F0502020204030204" pitchFamily="34" charset="0"/>
              </a:rPr>
              <a:t>@Bean</a:t>
            </a:r>
          </a:p>
          <a:p>
            <a:pPr eaLnBrk="0" fontAlgn="base" hangingPunct="0">
              <a:spcBef>
                <a:spcPct val="0"/>
              </a:spcBef>
              <a:spcAft>
                <a:spcPct val="0"/>
              </a:spcAft>
            </a:pPr>
            <a:r>
              <a:rPr lang="en-US" altLang="en-US" dirty="0">
                <a:solidFill>
                  <a:srgbClr val="333333"/>
                </a:solidFill>
                <a:latin typeface="Calibri"/>
                <a:ea typeface="Calibri"/>
                <a:cs typeface="Calibri"/>
              </a:rPr>
              <a:t> </a:t>
            </a:r>
            <a:r>
              <a:rPr kumimoji="0" lang="en-US" altLang="en-US" b="0" i="0" u="none" strike="noStrike" cap="none" normalizeH="0" baseline="0" dirty="0">
                <a:ln>
                  <a:noFill/>
                </a:ln>
                <a:solidFill>
                  <a:srgbClr val="D73A49"/>
                </a:solidFill>
                <a:effectLst/>
                <a:latin typeface="Calibri"/>
                <a:ea typeface="Calibri"/>
                <a:cs typeface="Calibri"/>
              </a:rPr>
              <a:t>public</a:t>
            </a:r>
            <a:r>
              <a:rPr kumimoji="0" lang="en-US" altLang="en-US" b="0" i="0" u="none" strike="noStrike" cap="none" normalizeH="0" baseline="0" dirty="0">
                <a:ln>
                  <a:noFill/>
                </a:ln>
                <a:solidFill>
                  <a:srgbClr val="333333"/>
                </a:solidFill>
                <a:effectLst/>
                <a:latin typeface="Calibri"/>
                <a:ea typeface="Calibri"/>
                <a:cs typeface="Calibri"/>
              </a:rPr>
              <a:t> WebClient </a:t>
            </a:r>
            <a:r>
              <a:rPr kumimoji="0" lang="en-US" altLang="en-US" b="0" i="0" u="none" strike="noStrike" cap="none" normalizeH="0" baseline="0" dirty="0">
                <a:ln>
                  <a:noFill/>
                </a:ln>
                <a:solidFill>
                  <a:srgbClr val="6F42C1"/>
                </a:solidFill>
                <a:effectLst/>
                <a:latin typeface="Calibri"/>
                <a:ea typeface="Calibri"/>
                <a:cs typeface="Calibri"/>
              </a:rPr>
              <a:t>webClient</a:t>
            </a:r>
            <a:r>
              <a:rPr kumimoji="0" lang="en-US" altLang="en-US" b="0" i="0" u="none" strike="noStrike" cap="none" normalizeH="0" baseline="0" dirty="0">
                <a:ln>
                  <a:noFill/>
                </a:ln>
                <a:solidFill>
                  <a:srgbClr val="333333"/>
                </a:solidFill>
                <a:effectLst/>
                <a:latin typeface="Calibri"/>
                <a:ea typeface="Calibri"/>
                <a:cs typeface="Calibri"/>
              </a:rPr>
              <a:t>(){</a:t>
            </a:r>
            <a:r>
              <a:rPr lang="en-US" altLang="en-US" dirty="0">
                <a:solidFill>
                  <a:srgbClr val="333333"/>
                </a:solidFill>
                <a:latin typeface="Calibri"/>
                <a:ea typeface="Calibri"/>
                <a:cs typeface="Calibri"/>
              </a:rPr>
              <a:t> </a:t>
            </a:r>
            <a:endParaRPr lang="en-US" altLang="en-US" b="0" i="0" u="none" strike="noStrike" cap="none" normalizeH="0" baseline="0" dirty="0">
              <a:ln>
                <a:noFill/>
              </a:ln>
              <a:solidFill>
                <a:srgbClr val="333333"/>
              </a:solidFill>
              <a:effectLst/>
              <a:latin typeface="Calibri" panose="020F0502020204030204" pitchFamily="34" charset="0"/>
              <a:ea typeface="Calibri"/>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73A49"/>
                </a:solidFill>
                <a:effectLst/>
                <a:latin typeface="Calibri"/>
                <a:ea typeface="Calibri"/>
                <a:cs typeface="Calibri"/>
              </a:rPr>
              <a:t>return</a:t>
            </a:r>
            <a:r>
              <a:rPr kumimoji="0" lang="en-US" altLang="en-US" b="0" i="0" u="none" strike="noStrike" cap="none" normalizeH="0" baseline="0" dirty="0">
                <a:ln>
                  <a:noFill/>
                </a:ln>
                <a:solidFill>
                  <a:srgbClr val="333333"/>
                </a:solidFill>
                <a:effectLst/>
                <a:latin typeface="Calibri"/>
                <a:ea typeface="Calibri"/>
                <a:cs typeface="Calibri"/>
              </a:rPr>
              <a:t> WebClient.builder().build();</a:t>
            </a:r>
            <a:endParaRPr lang="en-US" altLang="en-US" b="0" i="0" u="none" strike="noStrike" cap="none" normalizeH="0" baseline="0" dirty="0">
              <a:ln>
                <a:noFill/>
              </a:ln>
              <a:solidFill>
                <a:srgbClr val="333333"/>
              </a:solidFill>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50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E820-F986-4AC7-9E33-8632A709E2EB}"/>
              </a:ext>
            </a:extLst>
          </p:cNvPr>
          <p:cNvSpPr>
            <a:spLocks noGrp="1"/>
          </p:cNvSpPr>
          <p:nvPr>
            <p:ph type="title"/>
          </p:nvPr>
        </p:nvSpPr>
        <p:spPr/>
        <p:txBody>
          <a:bodyPr/>
          <a:lstStyle/>
          <a:p>
            <a:r>
              <a:rPr lang="en-US" sz="2400" b="1" i="0" dirty="0">
                <a:solidFill>
                  <a:srgbClr val="000000"/>
                </a:solidFill>
                <a:effectLst/>
                <a:latin typeface="Calibri" panose="020F0502020204030204" pitchFamily="34" charset="0"/>
                <a:cs typeface="Calibri" panose="020F0502020204030204" pitchFamily="34" charset="0"/>
              </a:rPr>
              <a:t>Step 3: Inject and Use WebClient to Call the REST API</a:t>
            </a:r>
            <a:br>
              <a:rPr lang="en-US" b="1" i="0" dirty="0">
                <a:solidFill>
                  <a:srgbClr val="000000"/>
                </a:solidFill>
                <a:effectLst/>
                <a:latin typeface="-apple-system"/>
              </a:rPr>
            </a:br>
            <a:endParaRPr lang="en-IN" dirty="0"/>
          </a:p>
        </p:txBody>
      </p:sp>
      <p:sp>
        <p:nvSpPr>
          <p:cNvPr id="4" name="Rectangle 1">
            <a:extLst>
              <a:ext uri="{FF2B5EF4-FFF2-40B4-BE49-F238E27FC236}">
                <a16:creationId xmlns:a16="http://schemas.microsoft.com/office/drawing/2014/main" id="{A167C038-14CB-4C2C-9558-8853565B03C6}"/>
              </a:ext>
            </a:extLst>
          </p:cNvPr>
          <p:cNvSpPr>
            <a:spLocks noChangeArrowheads="1"/>
          </p:cNvSpPr>
          <p:nvPr/>
        </p:nvSpPr>
        <p:spPr bwMode="auto">
          <a:xfrm>
            <a:off x="976044" y="1280160"/>
            <a:ext cx="8969339" cy="138499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DepartmentDto </a:t>
            </a:r>
            <a:r>
              <a:rPr kumimoji="0" lang="en-US" altLang="en-US" b="0"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departmentDto</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 webClient.</a:t>
            </a:r>
            <a:r>
              <a:rPr kumimoji="0" lang="en-US" altLang="en-US" b="0" i="0" u="none" strike="noStrike" cap="none" normalizeH="0" baseline="0" dirty="0">
                <a:ln>
                  <a:noFill/>
                </a:ln>
                <a:solidFill>
                  <a:srgbClr val="D73A49"/>
                </a:solidFill>
                <a:effectLst/>
                <a:latin typeface="Calibri" panose="020F0502020204030204" pitchFamily="34" charset="0"/>
                <a:cs typeface="Calibri" panose="020F0502020204030204" pitchFamily="34" charset="0"/>
              </a:rPr>
              <a:t>get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uri</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032F62"/>
                </a:solidFill>
                <a:effectLst/>
                <a:latin typeface="Calibri" panose="020F0502020204030204" pitchFamily="34" charset="0"/>
                <a:cs typeface="Calibri" panose="020F0502020204030204" pitchFamily="34" charset="0"/>
              </a:rPr>
              <a:t>"http://localhost:8080/</a:t>
            </a:r>
            <a:r>
              <a:rPr kumimoji="0" lang="en-US" altLang="en-US" b="0" i="0" u="none" strike="noStrike" cap="none" normalizeH="0" baseline="0" dirty="0" err="1">
                <a:ln>
                  <a:noFill/>
                </a:ln>
                <a:solidFill>
                  <a:srgbClr val="032F62"/>
                </a:solidFill>
                <a:effectLst/>
                <a:latin typeface="Calibri" panose="020F0502020204030204" pitchFamily="34" charset="0"/>
                <a:cs typeface="Calibri" panose="020F0502020204030204" pitchFamily="34" charset="0"/>
              </a:rPr>
              <a:t>api</a:t>
            </a:r>
            <a:r>
              <a:rPr kumimoji="0" lang="en-US" altLang="en-US" b="0" i="0" u="none" strike="noStrike" cap="none" normalizeH="0" baseline="0" dirty="0">
                <a:ln>
                  <a:noFill/>
                </a:ln>
                <a:solidFill>
                  <a:srgbClr val="032F62"/>
                </a:solidFill>
                <a:effectLst/>
                <a:latin typeface="Calibri" panose="020F0502020204030204" pitchFamily="34" charset="0"/>
                <a:cs typeface="Calibri" panose="020F0502020204030204" pitchFamily="34" charset="0"/>
              </a:rPr>
              <a:t>/departments/"</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 </a:t>
            </a:r>
            <a:r>
              <a:rPr kumimoji="0" lang="en-US" altLang="en-US" b="0"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user.getDepartmentId</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.retrieve()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bodyToMono</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(DepartmentDto.</a:t>
            </a:r>
            <a:r>
              <a:rPr kumimoji="0" lang="en-US" altLang="en-US" b="0" i="0" u="none" strike="noStrike" cap="none" normalizeH="0" baseline="0" dirty="0">
                <a:ln>
                  <a:noFill/>
                </a:ln>
                <a:solidFill>
                  <a:srgbClr val="D73A49"/>
                </a:solidFill>
                <a:effectLst/>
                <a:latin typeface="Calibri" panose="020F0502020204030204" pitchFamily="34" charset="0"/>
                <a:cs typeface="Calibri" panose="020F0502020204030204" pitchFamily="34" charset="0"/>
              </a:rPr>
              <a:t>class</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.block();</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34662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875D2E-D31C-4F86-94B2-AF0223AD8910}"/>
              </a:ext>
            </a:extLst>
          </p:cNvPr>
          <p:cNvSpPr txBox="1"/>
          <p:nvPr/>
        </p:nvSpPr>
        <p:spPr>
          <a:xfrm>
            <a:off x="365760" y="365760"/>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kern="1200">
                <a:latin typeface="+mj-lt"/>
                <a:ea typeface="+mj-ea"/>
                <a:cs typeface="+mj-cs"/>
              </a:rPr>
              <a:t>Types of communication in microservices</a:t>
            </a:r>
            <a:endParaRPr lang="en-US" sz="3200" b="1" i="0" kern="1200">
              <a:effectLst/>
              <a:latin typeface="+mj-lt"/>
              <a:ea typeface="+mj-ea"/>
              <a:cs typeface="+mj-cs"/>
            </a:endParaRPr>
          </a:p>
        </p:txBody>
      </p:sp>
      <p:sp>
        <p:nvSpPr>
          <p:cNvPr id="11" name="TextBox 10">
            <a:extLst>
              <a:ext uri="{FF2B5EF4-FFF2-40B4-BE49-F238E27FC236}">
                <a16:creationId xmlns:a16="http://schemas.microsoft.com/office/drawing/2014/main" id="{49147AC6-1536-485C-ABF1-26D3F1836DFC}"/>
              </a:ext>
            </a:extLst>
          </p:cNvPr>
          <p:cNvSpPr txBox="1"/>
          <p:nvPr/>
        </p:nvSpPr>
        <p:spPr>
          <a:xfrm>
            <a:off x="365760" y="1280160"/>
            <a:ext cx="11531714" cy="4800600"/>
          </a:xfrm>
          <a:prstGeom prst="rect">
            <a:avLst/>
          </a:prstGeom>
        </p:spPr>
        <p:txBody>
          <a:bodyPr vert="horz" lIns="0" tIns="0" rIns="0" bIns="0" spcCol="301752" rtlCol="0">
            <a:normAutofit/>
          </a:bodyPr>
          <a:lstStyle/>
          <a:p>
            <a:pPr indent="-182880">
              <a:lnSpc>
                <a:spcPct val="90000"/>
              </a:lnSpc>
              <a:spcAft>
                <a:spcPts val="600"/>
              </a:spcAft>
              <a:buFont typeface="Arial" panose="020B0604020202020204" pitchFamily="34" charset="0"/>
            </a:pPr>
            <a:r>
              <a:rPr lang="en-US" i="0" u="none" strike="noStrike" dirty="0">
                <a:effectLst/>
                <a:latin typeface="Calibri" panose="020F0502020204030204" pitchFamily="34" charset="0"/>
                <a:cs typeface="Calibri" panose="020F0502020204030204" pitchFamily="34" charset="0"/>
              </a:rPr>
              <a:t>There are three types of communication in microservices</a:t>
            </a:r>
          </a:p>
          <a:p>
            <a:pPr indent="-182880">
              <a:lnSpc>
                <a:spcPct val="90000"/>
              </a:lnSpc>
              <a:spcAft>
                <a:spcPts val="600"/>
              </a:spcAft>
              <a:buFont typeface="Arial" panose="020B0604020202020204" pitchFamily="34" charset="0"/>
            </a:pPr>
            <a:endParaRPr lang="en-US" i="0" u="none" strike="noStrike" dirty="0">
              <a:effectLst/>
              <a:latin typeface="Calibri" panose="020F0502020204030204" pitchFamily="34" charset="0"/>
              <a:cs typeface="Calibri" panose="020F0502020204030204" pitchFamily="34" charset="0"/>
            </a:endParaRPr>
          </a:p>
          <a:p>
            <a:pPr>
              <a:lnSpc>
                <a:spcPct val="90000"/>
              </a:lnSpc>
              <a:spcAft>
                <a:spcPts val="600"/>
              </a:spcAft>
            </a:pPr>
            <a:r>
              <a:rPr lang="en-US" sz="1900" b="1" i="0" dirty="0">
                <a:effectLst/>
                <a:latin typeface="Calibri" panose="020F0502020204030204" pitchFamily="34" charset="0"/>
                <a:cs typeface="Calibri" panose="020F0502020204030204" pitchFamily="34" charset="0"/>
              </a:rPr>
              <a:t>1.Synchronous Communication</a:t>
            </a:r>
            <a:r>
              <a:rPr lang="en-US" sz="1900" i="0" dirty="0">
                <a:effectLst/>
                <a:latin typeface="Calibri" panose="020F0502020204030204" pitchFamily="34" charset="0"/>
                <a:cs typeface="Calibri" panose="020F0502020204030204" pitchFamily="34" charset="0"/>
              </a:rPr>
              <a:t>: In synchronous communication, a client sends a request to a microservice and waits for a response before proceeding. This communication pattern typically involves a direct request-response mechanism, where the client waits for the microservice to process the request and return the corresponding response. HTTP/HTTPS-based REST APIs are commonly used for synchronous communication in microservices architecture.</a:t>
            </a:r>
          </a:p>
          <a:p>
            <a:pPr>
              <a:lnSpc>
                <a:spcPct val="90000"/>
              </a:lnSpc>
              <a:spcAft>
                <a:spcPts val="600"/>
              </a:spcAft>
            </a:pPr>
            <a:r>
              <a:rPr lang="en-US" sz="1900" b="1" i="0" dirty="0">
                <a:effectLst/>
                <a:latin typeface="Calibri" panose="020F0502020204030204" pitchFamily="34" charset="0"/>
                <a:cs typeface="Calibri" panose="020F0502020204030204" pitchFamily="34" charset="0"/>
              </a:rPr>
              <a:t>Example</a:t>
            </a:r>
            <a:r>
              <a:rPr lang="en-US" sz="1900" i="0" dirty="0">
                <a:effectLst/>
                <a:latin typeface="Calibri" panose="020F0502020204030204" pitchFamily="34" charset="0"/>
                <a:cs typeface="Calibri" panose="020F0502020204030204" pitchFamily="34" charset="0"/>
              </a:rPr>
              <a:t>: A client sends an HTTP request to a user microservice to retrieve user information. The client waits for the microservice to process the request and returns the requested user details as an HTTP response.</a:t>
            </a:r>
          </a:p>
          <a:p>
            <a:pPr indent="-182880">
              <a:lnSpc>
                <a:spcPct val="90000"/>
              </a:lnSpc>
              <a:spcAft>
                <a:spcPts val="600"/>
              </a:spcAft>
              <a:buFont typeface="Arial" panose="020B0604020202020204" pitchFamily="34" charset="0"/>
            </a:pPr>
            <a:endParaRPr lang="en-US" sz="1100" b="1" i="0" u="none" strike="noStrike" baseline="30000" dirty="0">
              <a:effectLst/>
            </a:endParaRPr>
          </a:p>
        </p:txBody>
      </p:sp>
    </p:spTree>
    <p:extLst>
      <p:ext uri="{BB962C8B-B14F-4D97-AF65-F5344CB8AC3E}">
        <p14:creationId xmlns:p14="http://schemas.microsoft.com/office/powerpoint/2010/main" val="326805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E92BA09-DB8C-4BD0-8D74-FCD3C540A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784" y="1159022"/>
            <a:ext cx="8548099" cy="400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BF8B48-3C9D-441A-B104-82D7BA5A3BB7}"/>
              </a:ext>
            </a:extLst>
          </p:cNvPr>
          <p:cNvSpPr txBox="1"/>
          <p:nvPr/>
        </p:nvSpPr>
        <p:spPr>
          <a:xfrm>
            <a:off x="760288" y="421240"/>
            <a:ext cx="6996701" cy="1787703"/>
          </a:xfrm>
          <a:prstGeom prst="rect">
            <a:avLst/>
          </a:prstGeom>
          <a:noFill/>
        </p:spPr>
        <p:txBody>
          <a:bodyPr wrap="square" lIns="0" tIns="0" rIns="0" bIns="0" rtlCol="0">
            <a:noAutofit/>
          </a:bodyPr>
          <a:lstStyle/>
          <a:p>
            <a:pPr>
              <a:lnSpc>
                <a:spcPct val="100000"/>
              </a:lnSpc>
              <a:spcBef>
                <a:spcPts val="1200"/>
              </a:spcBef>
              <a:buSzPct val="100000"/>
            </a:pPr>
            <a:r>
              <a:rPr lang="en-US" sz="2800" b="1" dirty="0"/>
              <a:t>Contents</a:t>
            </a:r>
            <a:endParaRPr lang="en-IN" sz="2800" b="1" dirty="0"/>
          </a:p>
        </p:txBody>
      </p:sp>
      <p:sp>
        <p:nvSpPr>
          <p:cNvPr id="6" name="TextBox 5">
            <a:extLst>
              <a:ext uri="{FF2B5EF4-FFF2-40B4-BE49-F238E27FC236}">
                <a16:creationId xmlns:a16="http://schemas.microsoft.com/office/drawing/2014/main" id="{E71A20A4-F8BD-4C83-998D-CA289E62A43F}"/>
              </a:ext>
            </a:extLst>
          </p:cNvPr>
          <p:cNvSpPr txBox="1"/>
          <p:nvPr/>
        </p:nvSpPr>
        <p:spPr>
          <a:xfrm>
            <a:off x="955497" y="1582220"/>
            <a:ext cx="7870004" cy="3965825"/>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endParaRPr lang="en-IN" sz="1800" dirty="0"/>
          </a:p>
        </p:txBody>
      </p:sp>
      <p:sp>
        <p:nvSpPr>
          <p:cNvPr id="7" name="TextBox 6">
            <a:extLst>
              <a:ext uri="{FF2B5EF4-FFF2-40B4-BE49-F238E27FC236}">
                <a16:creationId xmlns:a16="http://schemas.microsoft.com/office/drawing/2014/main" id="{3277B310-F6B6-40BB-A88E-8763414A3225}"/>
              </a:ext>
            </a:extLst>
          </p:cNvPr>
          <p:cNvSpPr txBox="1"/>
          <p:nvPr/>
        </p:nvSpPr>
        <p:spPr>
          <a:xfrm>
            <a:off x="883578" y="1582220"/>
            <a:ext cx="9030984" cy="3965825"/>
          </a:xfrm>
          <a:prstGeom prst="rect">
            <a:avLst/>
          </a:prstGeom>
          <a:noFill/>
        </p:spPr>
        <p:txBody>
          <a:bodyPr wrap="square" lIns="0" tIns="0" rIns="0" bIns="0" rtlCol="0">
            <a:noAutofit/>
          </a:bodyPr>
          <a:lstStyle/>
          <a:p>
            <a:pPr marL="342900" indent="-342900">
              <a:lnSpc>
                <a:spcPct val="100000"/>
              </a:lnSpc>
              <a:spcBef>
                <a:spcPts val="1200"/>
              </a:spcBef>
              <a:buSzPct val="100000"/>
              <a:buFont typeface="+mj-lt"/>
              <a:buAutoNum type="arabicPeriod"/>
            </a:pPr>
            <a:r>
              <a:rPr lang="en-US" sz="1800" dirty="0"/>
              <a:t>Feign Client</a:t>
            </a:r>
          </a:p>
          <a:p>
            <a:pPr marL="342900" indent="-342900">
              <a:lnSpc>
                <a:spcPct val="100000"/>
              </a:lnSpc>
              <a:spcBef>
                <a:spcPts val="1200"/>
              </a:spcBef>
              <a:buSzPct val="100000"/>
              <a:buFont typeface="+mj-lt"/>
              <a:buAutoNum type="arabicPeriod"/>
            </a:pPr>
            <a:r>
              <a:rPr lang="en-US" dirty="0"/>
              <a:t>Rest Client</a:t>
            </a:r>
          </a:p>
          <a:p>
            <a:pPr marL="342900" indent="-342900">
              <a:lnSpc>
                <a:spcPct val="100000"/>
              </a:lnSpc>
              <a:spcBef>
                <a:spcPts val="1200"/>
              </a:spcBef>
              <a:buSzPct val="100000"/>
              <a:buFont typeface="+mj-lt"/>
              <a:buAutoNum type="arabicPeriod"/>
            </a:pPr>
            <a:r>
              <a:rPr lang="en-US" sz="1800" dirty="0"/>
              <a:t>Web Client</a:t>
            </a:r>
          </a:p>
          <a:p>
            <a:pPr marL="342900" indent="-342900">
              <a:lnSpc>
                <a:spcPct val="100000"/>
              </a:lnSpc>
              <a:spcBef>
                <a:spcPts val="1200"/>
              </a:spcBef>
              <a:buSzPct val="100000"/>
              <a:buFont typeface="+mj-lt"/>
              <a:buAutoNum type="arabicPeriod"/>
            </a:pPr>
            <a:r>
              <a:rPr lang="en-US" dirty="0"/>
              <a:t>Three types of communication</a:t>
            </a:r>
          </a:p>
          <a:p>
            <a:pPr marL="342900" indent="-342900">
              <a:lnSpc>
                <a:spcPct val="100000"/>
              </a:lnSpc>
              <a:spcBef>
                <a:spcPts val="1200"/>
              </a:spcBef>
              <a:buSzPct val="100000"/>
              <a:buFont typeface="+mj-lt"/>
              <a:buAutoNum type="arabicPeriod"/>
            </a:pPr>
            <a:r>
              <a:rPr lang="en-US" sz="1800" dirty="0"/>
              <a:t>Eureka Server</a:t>
            </a:r>
          </a:p>
          <a:p>
            <a:pPr marL="342900" indent="-342900">
              <a:lnSpc>
                <a:spcPct val="100000"/>
              </a:lnSpc>
              <a:spcBef>
                <a:spcPts val="1200"/>
              </a:spcBef>
              <a:buSzPct val="100000"/>
              <a:buFont typeface="+mj-lt"/>
              <a:buAutoNum type="arabicPeriod"/>
            </a:pPr>
            <a:r>
              <a:rPr lang="en-US" dirty="0" err="1"/>
              <a:t>Api</a:t>
            </a:r>
            <a:r>
              <a:rPr lang="en-US" dirty="0"/>
              <a:t> gateway</a:t>
            </a:r>
          </a:p>
          <a:p>
            <a:pPr marL="342900" indent="-342900">
              <a:lnSpc>
                <a:spcPct val="100000"/>
              </a:lnSpc>
              <a:spcBef>
                <a:spcPts val="1200"/>
              </a:spcBef>
              <a:buSzPct val="100000"/>
              <a:buFont typeface="+mj-lt"/>
              <a:buAutoNum type="arabicPeriod"/>
            </a:pPr>
            <a:r>
              <a:rPr lang="en-US" sz="1800" dirty="0"/>
              <a:t>Config server</a:t>
            </a:r>
          </a:p>
          <a:p>
            <a:pPr marL="342900" indent="-342900">
              <a:lnSpc>
                <a:spcPct val="100000"/>
              </a:lnSpc>
              <a:spcBef>
                <a:spcPts val="1200"/>
              </a:spcBef>
              <a:buSzPct val="100000"/>
              <a:buFont typeface="+mj-lt"/>
              <a:buAutoNum type="arabicPeriod"/>
            </a:pPr>
            <a:r>
              <a:rPr lang="en-US" dirty="0"/>
              <a:t>Distributed tracing system</a:t>
            </a:r>
            <a:endParaRPr lang="en-US" sz="1800" dirty="0"/>
          </a:p>
          <a:p>
            <a:pPr marL="342900" indent="-342900">
              <a:lnSpc>
                <a:spcPct val="100000"/>
              </a:lnSpc>
              <a:spcBef>
                <a:spcPts val="1200"/>
              </a:spcBef>
              <a:buSzPct val="100000"/>
              <a:buFont typeface="+mj-lt"/>
              <a:buAutoNum type="arabicPeriod"/>
            </a:pPr>
            <a:endParaRPr lang="en-IN" sz="1800" dirty="0"/>
          </a:p>
        </p:txBody>
      </p:sp>
    </p:spTree>
    <p:extLst>
      <p:ext uri="{BB962C8B-B14F-4D97-AF65-F5344CB8AC3E}">
        <p14:creationId xmlns:p14="http://schemas.microsoft.com/office/powerpoint/2010/main" val="28400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60DEC2-40AE-41FB-B006-783E21FFBC0B}"/>
              </a:ext>
            </a:extLst>
          </p:cNvPr>
          <p:cNvSpPr txBox="1"/>
          <p:nvPr/>
        </p:nvSpPr>
        <p:spPr>
          <a:xfrm>
            <a:off x="791110" y="1352538"/>
            <a:ext cx="10572108" cy="2412968"/>
          </a:xfrm>
          <a:prstGeom prst="rect">
            <a:avLst/>
          </a:prstGeom>
          <a:noFill/>
        </p:spPr>
        <p:txBody>
          <a:bodyPr wrap="square">
            <a:spAutoFit/>
          </a:bodyPr>
          <a:lstStyle/>
          <a:p>
            <a:pPr>
              <a:lnSpc>
                <a:spcPct val="90000"/>
              </a:lnSpc>
              <a:spcAft>
                <a:spcPts val="600"/>
              </a:spcAft>
            </a:pPr>
            <a:r>
              <a:rPr lang="en-US" sz="1800" b="1" i="0" dirty="0">
                <a:effectLst/>
                <a:latin typeface="Calibri" panose="020F0502020204030204" pitchFamily="34" charset="0"/>
                <a:cs typeface="Calibri" panose="020F0502020204030204" pitchFamily="34" charset="0"/>
              </a:rPr>
              <a:t>2.Asynchronous Communication</a:t>
            </a:r>
            <a:r>
              <a:rPr lang="en-US" sz="1800" i="0" dirty="0">
                <a:effectLst/>
                <a:latin typeface="Calibri" panose="020F0502020204030204" pitchFamily="34" charset="0"/>
                <a:cs typeface="Calibri" panose="020F0502020204030204" pitchFamily="34" charset="0"/>
              </a:rPr>
              <a:t>: Asynchronous communication involves decoupled interaction between microservices. Instead of waiting for an immediate response, the client sends a message/event to a message broker or a message queue, and the microservice receives and processes the message asynchronously. The client can continue with its execution without waiting for the response. Asynchronous communication is often used when the response time is not critical or when the microservice's processing might take a significant amount of time.</a:t>
            </a:r>
          </a:p>
          <a:p>
            <a:pPr>
              <a:lnSpc>
                <a:spcPct val="90000"/>
              </a:lnSpc>
              <a:spcAft>
                <a:spcPts val="600"/>
              </a:spcAft>
            </a:pPr>
            <a:r>
              <a:rPr lang="en-US" sz="1800" b="1" i="0" dirty="0">
                <a:effectLst/>
                <a:latin typeface="Calibri" panose="020F0502020204030204" pitchFamily="34" charset="0"/>
                <a:cs typeface="Calibri" panose="020F0502020204030204" pitchFamily="34" charset="0"/>
              </a:rPr>
              <a:t>Example</a:t>
            </a:r>
            <a:r>
              <a:rPr lang="en-US" sz="1800" i="0" dirty="0">
                <a:effectLst/>
                <a:latin typeface="Calibri" panose="020F0502020204030204" pitchFamily="34" charset="0"/>
                <a:cs typeface="Calibri" panose="020F0502020204030204" pitchFamily="34" charset="0"/>
              </a:rPr>
              <a:t>: A client publishes an event to a message broker indicating that a new order has been placed. The order service, subscribed to this event, processes it at its own pace without blocking the client. The order service may update the database, send notifications, and perform other tasks related to order processing</a:t>
            </a:r>
            <a:r>
              <a:rPr lang="en-US" i="0" dirty="0">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5625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6ABBAAA-3C34-4EB8-8307-7B5633B8E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110" y="1263721"/>
            <a:ext cx="10009141" cy="390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41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6023E-B0CA-4991-AA38-B3817F149EB7}"/>
              </a:ext>
            </a:extLst>
          </p:cNvPr>
          <p:cNvSpPr txBox="1"/>
          <p:nvPr/>
        </p:nvSpPr>
        <p:spPr>
          <a:xfrm>
            <a:off x="717478" y="1871506"/>
            <a:ext cx="10757043" cy="2163669"/>
          </a:xfrm>
          <a:prstGeom prst="rect">
            <a:avLst/>
          </a:prstGeom>
          <a:noFill/>
        </p:spPr>
        <p:txBody>
          <a:bodyPr wrap="square">
            <a:spAutoFit/>
          </a:bodyPr>
          <a:lstStyle/>
          <a:p>
            <a:pPr>
              <a:lnSpc>
                <a:spcPct val="90000"/>
              </a:lnSpc>
              <a:spcAft>
                <a:spcPts val="600"/>
              </a:spcAft>
            </a:pPr>
            <a:r>
              <a:rPr lang="en-US" sz="1800" b="1" i="0" dirty="0">
                <a:effectLst/>
                <a:latin typeface="Calibri" panose="020F0502020204030204" pitchFamily="34" charset="0"/>
                <a:cs typeface="Calibri" panose="020F0502020204030204" pitchFamily="34" charset="0"/>
              </a:rPr>
              <a:t>3.Event-Driven Communication: </a:t>
            </a:r>
            <a:r>
              <a:rPr lang="en-US" sz="1800" b="0" i="0" dirty="0">
                <a:effectLst/>
                <a:latin typeface="Calibri" panose="020F0502020204030204" pitchFamily="34" charset="0"/>
                <a:cs typeface="Calibri" panose="020F0502020204030204" pitchFamily="34" charset="0"/>
              </a:rPr>
              <a:t>Event-driven communication is a variant of asynchronous communication where microservices communicate with each other by producing and consuming events. Microservices publish events to a central event bus or message broker, and other microservices can subscribe to the events they are interested in. This pattern promotes loose coupling between microservices and enables them to react to changes or trigger actions based on events.</a:t>
            </a:r>
          </a:p>
          <a:p>
            <a:pPr>
              <a:lnSpc>
                <a:spcPct val="90000"/>
              </a:lnSpc>
              <a:spcAft>
                <a:spcPts val="600"/>
              </a:spcAft>
            </a:pPr>
            <a:r>
              <a:rPr lang="en-US" sz="1800" b="1" i="0" dirty="0">
                <a:effectLst/>
                <a:latin typeface="Calibri" panose="020F0502020204030204" pitchFamily="34" charset="0"/>
                <a:cs typeface="Calibri" panose="020F0502020204030204" pitchFamily="34" charset="0"/>
              </a:rPr>
              <a:t>Example: </a:t>
            </a:r>
            <a:r>
              <a:rPr lang="en-US" sz="1800" b="0" i="0" dirty="0">
                <a:effectLst/>
                <a:latin typeface="Calibri" panose="020F0502020204030204" pitchFamily="34" charset="0"/>
                <a:cs typeface="Calibri" panose="020F0502020204030204" pitchFamily="34" charset="0"/>
              </a:rPr>
              <a:t>A user microservice publishes a user created event to the event bus when a new user account is created. Other microservices, such as a notification service or an email service, can subscribe to this event and take action accordingly, such as sending a welcome email to the new user or triggering other notifications.</a:t>
            </a:r>
          </a:p>
        </p:txBody>
      </p:sp>
    </p:spTree>
    <p:extLst>
      <p:ext uri="{BB962C8B-B14F-4D97-AF65-F5344CB8AC3E}">
        <p14:creationId xmlns:p14="http://schemas.microsoft.com/office/powerpoint/2010/main" val="3926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39F4DBBB-E6D7-4284-830F-B63F02D7F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559" y="1104316"/>
            <a:ext cx="8876871" cy="451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7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9C7D1B-A832-481A-B26C-A4880163A5A9}"/>
              </a:ext>
            </a:extLst>
          </p:cNvPr>
          <p:cNvSpPr txBox="1"/>
          <p:nvPr/>
        </p:nvSpPr>
        <p:spPr>
          <a:xfrm>
            <a:off x="452063" y="452062"/>
            <a:ext cx="10510462" cy="2585323"/>
          </a:xfrm>
          <a:prstGeom prst="rect">
            <a:avLst/>
          </a:prstGeom>
          <a:noFill/>
        </p:spPr>
        <p:txBody>
          <a:bodyPr wrap="square">
            <a:spAutoFit/>
          </a:bodyPr>
          <a:lstStyle/>
          <a:p>
            <a:pPr algn="l" fontAlgn="base"/>
            <a:r>
              <a:rPr lang="en-US" b="1" i="0" dirty="0">
                <a:effectLst/>
                <a:latin typeface="Calibri" panose="020F0502020204030204" pitchFamily="34" charset="0"/>
                <a:cs typeface="Calibri" panose="020F0502020204030204" pitchFamily="34" charset="0"/>
              </a:rPr>
              <a:t>HTTP and REST Protocols</a:t>
            </a:r>
          </a:p>
          <a:p>
            <a:pPr algn="l" fontAlgn="base"/>
            <a:endParaRPr lang="en-US" b="0" i="0" dirty="0">
              <a:effectLst/>
              <a:latin typeface="Calibri" panose="020F0502020204030204" pitchFamily="34" charset="0"/>
              <a:cs typeface="Calibri" panose="020F0502020204030204" pitchFamily="34" charset="0"/>
            </a:endParaRPr>
          </a:p>
          <a:p>
            <a:pPr algn="l" fontAlgn="base"/>
            <a:r>
              <a:rPr lang="en-US" b="0" i="0" dirty="0">
                <a:effectLst/>
                <a:latin typeface="Calibri" panose="020F0502020204030204" pitchFamily="34" charset="0"/>
                <a:cs typeface="Calibri" panose="020F0502020204030204" pitchFamily="34" charset="0"/>
              </a:rPr>
              <a:t>Two of the most common protocols that power many online apps are HTTP and REST. Both of these protocols use asynchronous communications because a request is sent to the server and awaits a response before doing anything else.</a:t>
            </a:r>
          </a:p>
          <a:p>
            <a:pPr algn="l" fontAlgn="base"/>
            <a:endParaRPr lang="en-US" b="0" i="0" dirty="0">
              <a:effectLst/>
              <a:latin typeface="Calibri" panose="020F0502020204030204" pitchFamily="34" charset="0"/>
              <a:cs typeface="Calibri" panose="020F0502020204030204" pitchFamily="34" charset="0"/>
            </a:endParaRPr>
          </a:p>
          <a:p>
            <a:pPr algn="l" fontAlgn="base"/>
            <a:r>
              <a:rPr lang="en-US" b="0" i="0" dirty="0">
                <a:effectLst/>
                <a:latin typeface="Calibri" panose="020F0502020204030204" pitchFamily="34" charset="0"/>
                <a:cs typeface="Calibri" panose="020F0502020204030204" pitchFamily="34" charset="0"/>
              </a:rPr>
              <a:t>When a response is given, the client application will then take an “if-this” approach.</a:t>
            </a:r>
          </a:p>
          <a:p>
            <a:pPr algn="l" fontAlgn="base"/>
            <a:r>
              <a:rPr lang="en-US" b="0" i="0" dirty="0">
                <a:effectLst/>
                <a:latin typeface="Calibri" panose="020F0502020204030204" pitchFamily="34" charset="0"/>
                <a:cs typeface="Calibri" panose="020F0502020204030204" pitchFamily="34" charset="0"/>
              </a:rPr>
              <a:t>For example, if the response is an error code, the application will show an error or try the request again for an adequate response, depending on the internal logic.</a:t>
            </a:r>
          </a:p>
        </p:txBody>
      </p:sp>
      <p:sp>
        <p:nvSpPr>
          <p:cNvPr id="7" name="TextBox 6">
            <a:extLst>
              <a:ext uri="{FF2B5EF4-FFF2-40B4-BE49-F238E27FC236}">
                <a16:creationId xmlns:a16="http://schemas.microsoft.com/office/drawing/2014/main" id="{FEECD4BE-F362-40F6-A525-4EE34206A0BE}"/>
              </a:ext>
            </a:extLst>
          </p:cNvPr>
          <p:cNvSpPr txBox="1"/>
          <p:nvPr/>
        </p:nvSpPr>
        <p:spPr>
          <a:xfrm>
            <a:off x="452062" y="3319628"/>
            <a:ext cx="10428271" cy="1477328"/>
          </a:xfrm>
          <a:prstGeom prst="rect">
            <a:avLst/>
          </a:prstGeom>
          <a:noFill/>
        </p:spPr>
        <p:txBody>
          <a:bodyPr wrap="square">
            <a:spAutoFit/>
          </a:bodyPr>
          <a:lstStyle/>
          <a:p>
            <a:pPr algn="l" fontAlgn="base"/>
            <a:r>
              <a:rPr lang="en-US" b="1" i="0" dirty="0">
                <a:solidFill>
                  <a:srgbClr val="444444"/>
                </a:solidFill>
                <a:effectLst/>
                <a:latin typeface="Calibri" panose="020F0502020204030204" pitchFamily="34" charset="0"/>
                <a:cs typeface="Calibri" panose="020F0502020204030204" pitchFamily="34" charset="0"/>
              </a:rPr>
              <a:t>AMQP a WCG/TCP</a:t>
            </a:r>
          </a:p>
          <a:p>
            <a:pPr algn="l" fontAlgn="base"/>
            <a:endParaRPr lang="en-US" b="0" i="0" dirty="0">
              <a:solidFill>
                <a:srgbClr val="444444"/>
              </a:solidFill>
              <a:effectLst/>
              <a:latin typeface="Calibri" panose="020F0502020204030204" pitchFamily="34" charset="0"/>
              <a:cs typeface="Calibri" panose="020F0502020204030204" pitchFamily="34" charset="0"/>
            </a:endParaRPr>
          </a:p>
          <a:p>
            <a:pPr algn="l" fontAlgn="base"/>
            <a:r>
              <a:rPr lang="en-US" b="0" i="0" dirty="0">
                <a:solidFill>
                  <a:srgbClr val="444444"/>
                </a:solidFill>
                <a:effectLst/>
                <a:latin typeface="Calibri" panose="020F0502020204030204" pitchFamily="34" charset="0"/>
                <a:cs typeface="Calibri" panose="020F0502020204030204" pitchFamily="34" charset="0"/>
              </a:rPr>
              <a:t>Internal communications may be made by TCP or WCG, which are common when using a Docker host. Microservice clusters will often use internal communications between microservices using what is considered a “non-standard” binary approach.</a:t>
            </a:r>
          </a:p>
        </p:txBody>
      </p:sp>
    </p:spTree>
    <p:extLst>
      <p:ext uri="{BB962C8B-B14F-4D97-AF65-F5344CB8AC3E}">
        <p14:creationId xmlns:p14="http://schemas.microsoft.com/office/powerpoint/2010/main" val="36606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46B6EF9E-1435-6A94-2CA9-4F618D7C53F6}"/>
              </a:ext>
            </a:extLst>
          </p:cNvPr>
          <p:cNvGraphicFramePr/>
          <p:nvPr>
            <p:extLst>
              <p:ext uri="{D42A27DB-BD31-4B8C-83A1-F6EECF244321}">
                <p14:modId xmlns:p14="http://schemas.microsoft.com/office/powerpoint/2010/main" val="1742198082"/>
              </p:ext>
            </p:extLst>
          </p:nvPr>
        </p:nvGraphicFramePr>
        <p:xfrm>
          <a:off x="760288" y="585627"/>
          <a:ext cx="11062904" cy="549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691AA011-5EB1-4221-B8FE-C0C26D7D4E37}"/>
              </a:ext>
            </a:extLst>
          </p:cNvPr>
          <p:cNvSpPr txBox="1"/>
          <p:nvPr/>
        </p:nvSpPr>
        <p:spPr>
          <a:xfrm>
            <a:off x="598265" y="202026"/>
            <a:ext cx="11062903" cy="2031325"/>
          </a:xfrm>
          <a:prstGeom prst="rect">
            <a:avLst/>
          </a:prstGeom>
          <a:noFill/>
        </p:spPr>
        <p:txBody>
          <a:bodyPr wrap="square">
            <a:spAutoFit/>
          </a:bodyPr>
          <a:lstStyle/>
          <a:p>
            <a:pPr algn="l"/>
            <a:r>
              <a:rPr lang="en-US" b="0" i="0" dirty="0">
                <a:solidFill>
                  <a:srgbClr val="161616"/>
                </a:solidFill>
                <a:effectLst/>
                <a:latin typeface="Calibri" panose="020F0502020204030204" pitchFamily="34" charset="0"/>
                <a:cs typeface="Calibri" panose="020F0502020204030204" pitchFamily="34" charset="0"/>
              </a:rPr>
              <a:t>Client and services can communicate through many different types of communication, each one targeting a different scenario and goals. </a:t>
            </a:r>
          </a:p>
          <a:p>
            <a:pPr algn="l"/>
            <a:endParaRPr lang="en-US" dirty="0">
              <a:solidFill>
                <a:srgbClr val="161616"/>
              </a:solidFill>
              <a:latin typeface="Calibri" panose="020F0502020204030204" pitchFamily="34" charset="0"/>
              <a:cs typeface="Calibri" panose="020F0502020204030204" pitchFamily="34" charset="0"/>
            </a:endParaRPr>
          </a:p>
          <a:p>
            <a:pPr algn="l"/>
            <a:r>
              <a:rPr lang="en-US" b="0" i="0" dirty="0">
                <a:solidFill>
                  <a:srgbClr val="161616"/>
                </a:solidFill>
                <a:effectLst/>
                <a:latin typeface="Calibri" panose="020F0502020204030204" pitchFamily="34" charset="0"/>
                <a:cs typeface="Calibri" panose="020F0502020204030204" pitchFamily="34" charset="0"/>
              </a:rPr>
              <a:t>Initially, those types of communications can be classified in two axes.</a:t>
            </a:r>
          </a:p>
          <a:p>
            <a:pPr algn="l"/>
            <a:r>
              <a:rPr lang="en-US" b="0" i="0" dirty="0">
                <a:solidFill>
                  <a:srgbClr val="161616"/>
                </a:solidFill>
                <a:effectLst/>
                <a:latin typeface="Calibri" panose="020F0502020204030204" pitchFamily="34" charset="0"/>
                <a:cs typeface="Calibri" panose="020F0502020204030204" pitchFamily="34" charset="0"/>
              </a:rPr>
              <a:t>The first axis defines if the protocol is </a:t>
            </a:r>
            <a:r>
              <a:rPr lang="en-US" b="1" i="0" dirty="0">
                <a:solidFill>
                  <a:srgbClr val="161616"/>
                </a:solidFill>
                <a:effectLst/>
                <a:latin typeface="Calibri" panose="020F0502020204030204" pitchFamily="34" charset="0"/>
                <a:cs typeface="Calibri" panose="020F0502020204030204" pitchFamily="34" charset="0"/>
              </a:rPr>
              <a:t>synchronous or asynchronous:</a:t>
            </a:r>
          </a:p>
          <a:p>
            <a:br>
              <a:rPr lang="en-US" b="0" i="0" dirty="0">
                <a:solidFill>
                  <a:srgbClr val="161616"/>
                </a:solidFill>
                <a:effectLst/>
                <a:latin typeface="Segoe UI" panose="020B0502040204020203" pitchFamily="34" charset="0"/>
              </a:rPr>
            </a:br>
            <a:endParaRPr lang="en-IN" dirty="0"/>
          </a:p>
        </p:txBody>
      </p:sp>
    </p:spTree>
    <p:extLst>
      <p:ext uri="{BB962C8B-B14F-4D97-AF65-F5344CB8AC3E}">
        <p14:creationId xmlns:p14="http://schemas.microsoft.com/office/powerpoint/2010/main" val="12552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title">
            <a:extLst>
              <a:ext uri="{FF2B5EF4-FFF2-40B4-BE49-F238E27FC236}">
                <a16:creationId xmlns:a16="http://schemas.microsoft.com/office/drawing/2014/main" id="{7B5A816A-F6E2-4E67-A1ED-27C0969D9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6" y="1"/>
            <a:ext cx="1215090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11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1E3E70-988E-442C-9BE7-5FF2E8AA47E7}"/>
              </a:ext>
            </a:extLst>
          </p:cNvPr>
          <p:cNvSpPr txBox="1"/>
          <p:nvPr/>
        </p:nvSpPr>
        <p:spPr>
          <a:xfrm>
            <a:off x="365760" y="365760"/>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i="0" kern="1200">
                <a:effectLst/>
                <a:latin typeface="+mj-lt"/>
                <a:ea typeface="+mj-ea"/>
                <a:cs typeface="+mj-cs"/>
              </a:rPr>
              <a:t>The second axis defines if the communication has a single receiver or multiple receivers:</a:t>
            </a:r>
            <a:endParaRPr lang="en-US" sz="3200" b="1" kern="1200">
              <a:latin typeface="+mj-lt"/>
              <a:ea typeface="+mj-ea"/>
              <a:cs typeface="+mj-cs"/>
            </a:endParaRPr>
          </a:p>
        </p:txBody>
      </p:sp>
      <p:graphicFrame>
        <p:nvGraphicFramePr>
          <p:cNvPr id="10" name="TextBox 7">
            <a:extLst>
              <a:ext uri="{FF2B5EF4-FFF2-40B4-BE49-F238E27FC236}">
                <a16:creationId xmlns:a16="http://schemas.microsoft.com/office/drawing/2014/main" id="{24ABA737-80F8-BD6E-BB7D-5FD75582BB57}"/>
              </a:ext>
            </a:extLst>
          </p:cNvPr>
          <p:cNvGraphicFramePr/>
          <p:nvPr>
            <p:extLst>
              <p:ext uri="{D42A27DB-BD31-4B8C-83A1-F6EECF244321}">
                <p14:modId xmlns:p14="http://schemas.microsoft.com/office/powerpoint/2010/main" val="87425433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52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 showing three types of communications across microservices.">
            <a:extLst>
              <a:ext uri="{FF2B5EF4-FFF2-40B4-BE49-F238E27FC236}">
                <a16:creationId xmlns:a16="http://schemas.microsoft.com/office/drawing/2014/main" id="{017DA309-D5D8-40DB-A6A4-281DD9A6E2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solidFill>
            <a:srgbClr val="FFFFFF"/>
          </a:solidFill>
        </p:spPr>
      </p:pic>
    </p:spTree>
    <p:extLst>
      <p:ext uri="{BB962C8B-B14F-4D97-AF65-F5344CB8AC3E}">
        <p14:creationId xmlns:p14="http://schemas.microsoft.com/office/powerpoint/2010/main" val="201349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latin typeface="+mj-lt"/>
                <a:ea typeface="+mj-ea"/>
                <a:cs typeface="+mj-cs"/>
              </a:rPr>
              <a:t>Eureka server</a:t>
            </a:r>
            <a:endParaRPr lang="en-US" sz="3200" b="1" i="0" kern="1200">
              <a:effectLst/>
              <a:latin typeface="+mj-lt"/>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341632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solidFill>
                  <a:srgbClr val="000000"/>
                </a:solidFill>
                <a:latin typeface="Calibri"/>
                <a:ea typeface="+mn-lt"/>
                <a:cs typeface="+mn-lt"/>
              </a:rPr>
              <a:t>Eureka Server is an application that holds the information about all client-service applications. Every Micro service will register into the Eureka server and Eureka server knows all the client applications running on each port and IP address. Eureka Server is also known as Discovery Server.</a:t>
            </a:r>
            <a:endParaRPr lang="en-IN">
              <a:solidFill>
                <a:srgbClr val="231F20"/>
              </a:solidFill>
              <a:latin typeface="Calibri"/>
              <a:ea typeface="+mn-lt"/>
              <a:cs typeface="+mn-lt"/>
            </a:endParaRPr>
          </a:p>
          <a:p>
            <a:pPr marL="285750" indent="-285750">
              <a:buFont typeface="Arial" panose="020B0604020202020204" pitchFamily="34" charset="0"/>
              <a:buChar char="•"/>
            </a:pPr>
            <a:r>
              <a:rPr lang="en-US">
                <a:latin typeface="Calibri"/>
                <a:ea typeface="+mn-lt"/>
                <a:cs typeface="+mn-lt"/>
              </a:rPr>
              <a:t>Eureka Server is a core component of Netflix OSS (Open Source Software) used for service registration and discovery in a microservices architecture.</a:t>
            </a:r>
            <a:endParaRPr lang="en-US">
              <a:latin typeface="Calibri"/>
              <a:ea typeface="+mn-lt"/>
              <a:cs typeface="Calibri"/>
            </a:endParaRPr>
          </a:p>
          <a:p>
            <a:pPr marL="285750" indent="-285750">
              <a:buFont typeface="Arial" panose="020B0604020202020204" pitchFamily="34" charset="0"/>
              <a:buChar char="•"/>
            </a:pPr>
            <a:r>
              <a:rPr lang="en-US">
                <a:latin typeface="Calibri"/>
                <a:ea typeface="+mn-lt"/>
                <a:cs typeface="+mn-lt"/>
              </a:rPr>
              <a:t>It acts as a service registry and discovery server, allowing services to register themselves and clients to locate and interact with these services dynamically.</a:t>
            </a:r>
            <a:endParaRPr lang="en-US">
              <a:latin typeface="Calibri"/>
              <a:cs typeface="Calibri"/>
            </a:endParaRPr>
          </a:p>
          <a:p>
            <a:pPr marL="285750" indent="-285750">
              <a:buFont typeface="Arial" panose="020B0604020202020204" pitchFamily="34" charset="0"/>
              <a:buChar char="•"/>
            </a:pPr>
            <a:r>
              <a:rPr lang="en-US">
                <a:solidFill>
                  <a:srgbClr val="374151"/>
                </a:solidFill>
                <a:latin typeface="Calibri"/>
                <a:ea typeface="+mn-lt"/>
                <a:cs typeface="+mn-lt"/>
              </a:rPr>
              <a:t>Eureka Server maintains a centralized registry of available services, where services register themselves by providing metadata such as service name, IP address, port, and health check information.</a:t>
            </a:r>
            <a:endParaRPr lang="en-US">
              <a:latin typeface="Calibri"/>
              <a:cs typeface="Arial"/>
            </a:endParaRPr>
          </a:p>
          <a:p>
            <a:br>
              <a:rPr lang="en-US"/>
            </a:br>
            <a:endParaRPr lang="en-IN">
              <a:cs typeface="Arial"/>
            </a:endParaRPr>
          </a:p>
        </p:txBody>
      </p:sp>
      <p:sp>
        <p:nvSpPr>
          <p:cNvPr id="6" name="TextBox 5">
            <a:extLst>
              <a:ext uri="{FF2B5EF4-FFF2-40B4-BE49-F238E27FC236}">
                <a16:creationId xmlns:a16="http://schemas.microsoft.com/office/drawing/2014/main" id="{0C7A8664-5522-4B08-8131-8A58745A80D8}"/>
              </a:ext>
            </a:extLst>
          </p:cNvPr>
          <p:cNvSpPr txBox="1"/>
          <p:nvPr/>
        </p:nvSpPr>
        <p:spPr>
          <a:xfrm>
            <a:off x="603885" y="3908942"/>
            <a:ext cx="8820150" cy="36933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endParaRPr lang="en-US">
              <a:solidFill>
                <a:srgbClr val="231F2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937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627203" y="347662"/>
            <a:ext cx="7205471" cy="914400"/>
          </a:xfrm>
        </p:spPr>
        <p:txBody>
          <a:bodyPr vert="horz" lIns="0" tIns="0" rIns="0" bIns="0" rtlCol="0" anchor="t" anchorCtr="0">
            <a:normAutofit/>
          </a:bodyPr>
          <a:lstStyle/>
          <a:p>
            <a:r>
              <a:rPr lang="en-US" sz="2800" dirty="0"/>
              <a:t>Feign Client</a:t>
            </a:r>
            <a:br>
              <a:rPr lang="en-US" sz="2800" dirty="0"/>
            </a:br>
            <a:endParaRPr lang="en-US" dirty="0">
              <a:ea typeface="+mj-ea"/>
              <a:cs typeface="+mj-cs"/>
            </a:endParaRPr>
          </a:p>
        </p:txBody>
      </p:sp>
      <p:sp>
        <p:nvSpPr>
          <p:cNvPr id="12" name="TextBox 11">
            <a:extLst>
              <a:ext uri="{FF2B5EF4-FFF2-40B4-BE49-F238E27FC236}">
                <a16:creationId xmlns:a16="http://schemas.microsoft.com/office/drawing/2014/main" id="{D0C35D46-F268-4665-9747-09AF8A680017}"/>
              </a:ext>
            </a:extLst>
          </p:cNvPr>
          <p:cNvSpPr txBox="1"/>
          <p:nvPr/>
        </p:nvSpPr>
        <p:spPr>
          <a:xfrm>
            <a:off x="581025" y="1410385"/>
            <a:ext cx="7791450" cy="2585323"/>
          </a:xfrm>
          <a:prstGeom prst="rect">
            <a:avLst/>
          </a:prstGeom>
          <a:noFill/>
        </p:spPr>
        <p:txBody>
          <a:bodyPr wrap="square" lIns="91440" tIns="45720" rIns="91440" bIns="45720" anchor="t">
            <a:spAutoFit/>
          </a:bodyPr>
          <a:lstStyle/>
          <a:p>
            <a:pPr>
              <a:buFont typeface="Arial" panose="020B0604020202020204" pitchFamily="34" charset="0"/>
              <a:buChar char="•"/>
            </a:pPr>
            <a:r>
              <a:rPr lang="en-US">
                <a:ea typeface="+mn-lt"/>
                <a:cs typeface="+mn-lt"/>
              </a:rPr>
              <a:t>In modern </a:t>
            </a:r>
            <a:r>
              <a:rPr lang="en-US" b="0" i="0">
                <a:effectLst/>
                <a:ea typeface="+mn-lt"/>
                <a:cs typeface="+mn-lt"/>
              </a:rPr>
              <a:t>software development</a:t>
            </a:r>
            <a:r>
              <a:rPr lang="en-US">
                <a:ea typeface="+mn-lt"/>
                <a:cs typeface="+mn-lt"/>
              </a:rPr>
              <a:t>, applications often need to communicate with other services through HTTP requests</a:t>
            </a:r>
            <a:r>
              <a:rPr lang="en-US" b="0" i="0">
                <a:effectLst/>
                <a:ea typeface="+mn-lt"/>
                <a:cs typeface="+mn-lt"/>
              </a:rPr>
              <a:t>.</a:t>
            </a:r>
            <a:endParaRPr lang="en-US">
              <a:ea typeface="+mn-lt"/>
              <a:cs typeface="+mn-lt"/>
            </a:endParaRPr>
          </a:p>
          <a:p>
            <a:pPr>
              <a:buFont typeface="Arial" panose="020B0604020202020204" pitchFamily="34" charset="0"/>
              <a:buChar char="•"/>
            </a:pPr>
            <a:endParaRPr lang="en-US">
              <a:ea typeface="+mn-lt"/>
              <a:cs typeface="+mn-lt"/>
            </a:endParaRPr>
          </a:p>
          <a:p>
            <a:pPr>
              <a:buFont typeface="Arial" panose="020B0604020202020204" pitchFamily="34" charset="0"/>
              <a:buChar char="•"/>
            </a:pPr>
            <a:r>
              <a:rPr lang="en-US">
                <a:ea typeface="+mn-lt"/>
                <a:cs typeface="+mn-lt"/>
              </a:rPr>
              <a:t>However</a:t>
            </a:r>
            <a:r>
              <a:rPr lang="en-US" b="0" i="0">
                <a:effectLst/>
                <a:ea typeface="+mn-lt"/>
                <a:cs typeface="+mn-lt"/>
              </a:rPr>
              <a:t>, </a:t>
            </a:r>
            <a:r>
              <a:rPr lang="en-US">
                <a:ea typeface="+mn-lt"/>
                <a:cs typeface="+mn-lt"/>
              </a:rPr>
              <a:t>manually managing these requests can be complex </a:t>
            </a:r>
            <a:r>
              <a:rPr lang="en-US" b="0" i="0">
                <a:effectLst/>
                <a:ea typeface="+mn-lt"/>
                <a:cs typeface="+mn-lt"/>
              </a:rPr>
              <a:t>and </a:t>
            </a:r>
            <a:r>
              <a:rPr lang="en-US">
                <a:ea typeface="+mn-lt"/>
                <a:cs typeface="+mn-lt"/>
              </a:rPr>
              <a:t>time-consuming.</a:t>
            </a:r>
          </a:p>
          <a:p>
            <a:pPr>
              <a:buFont typeface="Arial" panose="020B0604020202020204" pitchFamily="34" charset="0"/>
              <a:buChar char="•"/>
            </a:pPr>
            <a:endParaRPr lang="en-US">
              <a:ea typeface="+mn-lt"/>
              <a:cs typeface="+mn-lt"/>
            </a:endParaRPr>
          </a:p>
          <a:p>
            <a:pPr>
              <a:buFont typeface="Arial" panose="020B0604020202020204" pitchFamily="34" charset="0"/>
              <a:buChar char="•"/>
            </a:pPr>
            <a:r>
              <a:rPr lang="en-US">
                <a:ea typeface="+mn-lt"/>
                <a:cs typeface="+mn-lt"/>
              </a:rPr>
              <a:t>Feign client offers a solution by providing a higher-level abstraction for making HTTP requests</a:t>
            </a:r>
            <a:r>
              <a:rPr lang="en-US" b="0" i="0">
                <a:effectLst/>
                <a:ea typeface="+mn-lt"/>
                <a:cs typeface="+mn-lt"/>
              </a:rPr>
              <a:t>.</a:t>
            </a:r>
            <a:endParaRPr lang="en-US">
              <a:ea typeface="+mn-lt"/>
              <a:cs typeface="+mn-lt"/>
            </a:endParaRPr>
          </a:p>
          <a:p>
            <a:endParaRPr lang="en-US" b="0" i="0">
              <a:solidFill>
                <a:srgbClr val="333333"/>
              </a:solidFill>
              <a:effectLst/>
              <a:cs typeface="Arial"/>
            </a:endParaRPr>
          </a:p>
        </p:txBody>
      </p:sp>
      <p:sp>
        <p:nvSpPr>
          <p:cNvPr id="16" name="TextBox 15">
            <a:extLst>
              <a:ext uri="{FF2B5EF4-FFF2-40B4-BE49-F238E27FC236}">
                <a16:creationId xmlns:a16="http://schemas.microsoft.com/office/drawing/2014/main" id="{319AEEAA-6B7D-46B6-A6DF-4D77BE13A99F}"/>
              </a:ext>
            </a:extLst>
          </p:cNvPr>
          <p:cNvSpPr txBox="1"/>
          <p:nvPr/>
        </p:nvSpPr>
        <p:spPr>
          <a:xfrm>
            <a:off x="578975" y="3883833"/>
            <a:ext cx="9810750" cy="2308324"/>
          </a:xfrm>
          <a:prstGeom prst="rect">
            <a:avLst/>
          </a:prstGeom>
          <a:noFill/>
        </p:spPr>
        <p:txBody>
          <a:bodyPr wrap="square" lIns="91440" tIns="45720" rIns="91440" bIns="45720" anchor="t">
            <a:spAutoFit/>
          </a:bodyPr>
          <a:lstStyle/>
          <a:p>
            <a:r>
              <a:rPr lang="en-US">
                <a:ea typeface="+mn-lt"/>
                <a:cs typeface="+mn-lt"/>
              </a:rPr>
              <a:t>Challenges </a:t>
            </a:r>
            <a:r>
              <a:rPr lang="en-US" b="0" i="0">
                <a:effectLst/>
                <a:ea typeface="+mn-lt"/>
                <a:cs typeface="+mn-lt"/>
              </a:rPr>
              <a:t>of </a:t>
            </a:r>
            <a:r>
              <a:rPr lang="en-US">
                <a:ea typeface="+mn-lt"/>
                <a:cs typeface="+mn-lt"/>
              </a:rPr>
              <a:t>Manual Request Management:</a:t>
            </a:r>
          </a:p>
          <a:p>
            <a:pPr marL="285750" indent="-285750">
              <a:buFont typeface="Arial"/>
              <a:buChar char="•"/>
            </a:pPr>
            <a:r>
              <a:rPr lang="en-US">
                <a:ea typeface="+mn-lt"/>
                <a:cs typeface="+mn-lt"/>
              </a:rPr>
              <a:t>Complex request configurations: Configuring headers, query parameters, authentication, and request bodies can be error-prone and tedious.</a:t>
            </a:r>
          </a:p>
          <a:p>
            <a:pPr marL="285750" indent="-285750">
              <a:buFont typeface="Arial"/>
              <a:buChar char="•"/>
            </a:pPr>
            <a:r>
              <a:rPr lang="en-US">
                <a:ea typeface="+mn-lt"/>
                <a:cs typeface="+mn-lt"/>
              </a:rPr>
              <a:t>Error handling: Handling different HTTP response codes and handling errors requires extra effort</a:t>
            </a:r>
            <a:r>
              <a:rPr lang="en-US" b="0" i="0">
                <a:effectLst/>
                <a:ea typeface="+mn-lt"/>
                <a:cs typeface="+mn-lt"/>
              </a:rPr>
              <a:t>.</a:t>
            </a:r>
            <a:endParaRPr lang="en-US">
              <a:ea typeface="+mn-lt"/>
              <a:cs typeface="+mn-lt"/>
            </a:endParaRPr>
          </a:p>
          <a:p>
            <a:pPr marL="285750" indent="-285750">
              <a:buFont typeface="Arial"/>
              <a:buChar char="•"/>
            </a:pPr>
            <a:r>
              <a:rPr lang="en-US">
                <a:ea typeface="+mn-lt"/>
                <a:cs typeface="+mn-lt"/>
              </a:rPr>
              <a:t>Service discovery: Locating</a:t>
            </a:r>
            <a:r>
              <a:rPr lang="en-US" b="0" i="0">
                <a:effectLst/>
                <a:ea typeface="+mn-lt"/>
                <a:cs typeface="+mn-lt"/>
              </a:rPr>
              <a:t> and </a:t>
            </a:r>
            <a:r>
              <a:rPr lang="en-US">
                <a:ea typeface="+mn-lt"/>
                <a:cs typeface="+mn-lt"/>
              </a:rPr>
              <a:t>connecting to various services in a distributed environment can be challenging</a:t>
            </a:r>
            <a:r>
              <a:rPr lang="en-US" b="0" i="0">
                <a:effectLst/>
                <a:ea typeface="+mn-lt"/>
                <a:cs typeface="+mn-lt"/>
              </a:rPr>
              <a:t>.</a:t>
            </a:r>
            <a:endParaRPr lang="en-US">
              <a:ea typeface="+mn-lt"/>
              <a:cs typeface="+mn-lt"/>
            </a:endParaRPr>
          </a:p>
          <a:p>
            <a:endParaRPr lang="en-US">
              <a:solidFill>
                <a:srgbClr val="333333"/>
              </a:solidFill>
              <a:cs typeface="Arial"/>
            </a:endParaRP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Key Features and Benefits of Eureka Server</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646330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b="1">
                <a:solidFill>
                  <a:srgbClr val="374151"/>
                </a:solidFill>
                <a:latin typeface="Calibri"/>
                <a:ea typeface="+mn-lt"/>
                <a:cs typeface="+mn-lt"/>
              </a:rPr>
              <a:t>Service Registration and Discovery: </a:t>
            </a:r>
            <a:r>
              <a:rPr lang="en-US">
                <a:solidFill>
                  <a:srgbClr val="374151"/>
                </a:solidFill>
                <a:latin typeface="Calibri"/>
                <a:ea typeface="+mn-lt"/>
                <a:cs typeface="+mn-lt"/>
              </a:rPr>
              <a:t>Eureka Server provides a centralized registry where services can register themselves, providing metadata such as service name, IP address, port, and health check information.</a:t>
            </a:r>
          </a:p>
          <a:p>
            <a:pPr marL="285750" indent="-285750">
              <a:buFont typeface="Arial" panose="020B0604020202020204" pitchFamily="34" charset="0"/>
              <a:buChar char="•"/>
            </a:pPr>
            <a:r>
              <a:rPr lang="en-US">
                <a:solidFill>
                  <a:srgbClr val="374151"/>
                </a:solidFill>
                <a:latin typeface="Calibri"/>
                <a:ea typeface="+mn-lt"/>
                <a:cs typeface="+mn-lt"/>
              </a:rPr>
              <a:t>Clients can query the Eureka Server to discover and locate the services they need to communicate with.</a:t>
            </a:r>
          </a:p>
          <a:p>
            <a:pPr marL="285750" indent="-285750">
              <a:buFont typeface="Arial"/>
              <a:buChar char="•"/>
            </a:pPr>
            <a:r>
              <a:rPr lang="en-US" b="1">
                <a:solidFill>
                  <a:srgbClr val="374151"/>
                </a:solidFill>
                <a:latin typeface="Calibri"/>
                <a:ea typeface="+mn-lt"/>
                <a:cs typeface="+mn-lt"/>
              </a:rPr>
              <a:t>Self-Healing Capability: </a:t>
            </a:r>
            <a:r>
              <a:rPr lang="en-US">
                <a:solidFill>
                  <a:srgbClr val="374151"/>
                </a:solidFill>
                <a:latin typeface="Calibri"/>
                <a:ea typeface="+mn-lt"/>
                <a:cs typeface="+mn-lt"/>
              </a:rPr>
              <a:t>Eureka Server continuously monitors the registered services and automatically removes instances that fail to send regular heartbeat signals.</a:t>
            </a:r>
            <a:endParaRPr lang="en-IN">
              <a:solidFill>
                <a:srgbClr val="231F20"/>
              </a:solidFill>
              <a:latin typeface="Calibri"/>
              <a:ea typeface="+mn-lt"/>
              <a:cs typeface="+mn-lt"/>
            </a:endParaRPr>
          </a:p>
          <a:p>
            <a:pPr marL="285750" indent="-285750">
              <a:buFont typeface="Arial"/>
              <a:buChar char="•"/>
            </a:pPr>
            <a:r>
              <a:rPr lang="en-US">
                <a:solidFill>
                  <a:srgbClr val="374151"/>
                </a:solidFill>
                <a:latin typeface="Calibri"/>
                <a:ea typeface="+mn-lt"/>
                <a:cs typeface="+mn-lt"/>
              </a:rPr>
              <a:t>This self-healing capability ensures that only healthy and available services are listed in the registry.</a:t>
            </a:r>
            <a:endParaRPr lang="en-US">
              <a:solidFill>
                <a:srgbClr val="374151"/>
              </a:solidFill>
              <a:latin typeface="Calibri"/>
              <a:cs typeface="Arial"/>
            </a:endParaRPr>
          </a:p>
          <a:p>
            <a:pPr marL="285750" indent="-285750">
              <a:buFont typeface="Arial"/>
              <a:buChar char="•"/>
            </a:pPr>
            <a:r>
              <a:rPr lang="en-US" b="1">
                <a:solidFill>
                  <a:srgbClr val="374151"/>
                </a:solidFill>
                <a:latin typeface="Calibri"/>
                <a:ea typeface="+mn-lt"/>
                <a:cs typeface="+mn-lt"/>
              </a:rPr>
              <a:t>Load Balancing: </a:t>
            </a:r>
            <a:r>
              <a:rPr lang="en-US">
                <a:solidFill>
                  <a:srgbClr val="374151"/>
                </a:solidFill>
                <a:latin typeface="Calibri"/>
                <a:ea typeface="+mn-lt"/>
                <a:cs typeface="+mn-lt"/>
              </a:rPr>
              <a:t>Eureka Server includes built-in load balancing functionality</a:t>
            </a:r>
            <a:r>
              <a:rPr lang="en-US">
                <a:solidFill>
                  <a:srgbClr val="374151"/>
                </a:solidFill>
                <a:ea typeface="+mn-lt"/>
                <a:cs typeface="+mn-lt"/>
              </a:rPr>
              <a:t>.</a:t>
            </a:r>
            <a:endParaRPr lang="en-US" b="1">
              <a:solidFill>
                <a:srgbClr val="374151"/>
              </a:solidFill>
              <a:latin typeface="Calibri"/>
              <a:ea typeface="+mn-lt"/>
              <a:cs typeface="+mn-lt"/>
            </a:endParaRPr>
          </a:p>
          <a:p>
            <a:pPr marL="285750" indent="-285750">
              <a:buFont typeface="Arial"/>
              <a:buChar char="•"/>
            </a:pPr>
            <a:r>
              <a:rPr lang="en-US">
                <a:solidFill>
                  <a:srgbClr val="374151"/>
                </a:solidFill>
                <a:latin typeface="Calibri"/>
                <a:ea typeface="+mn-lt"/>
                <a:cs typeface="+mn-lt"/>
              </a:rPr>
              <a:t>It provides clients with multiple instances of a service, distributing incoming requests evenly across those instances.</a:t>
            </a:r>
            <a:endParaRPr lang="en-US">
              <a:latin typeface="Calibri"/>
              <a:cs typeface="Calibri"/>
            </a:endParaRPr>
          </a:p>
          <a:p>
            <a:pPr marL="285750" indent="-285750">
              <a:buFont typeface="Arial"/>
              <a:buChar char="•"/>
            </a:pPr>
            <a:r>
              <a:rPr lang="en-US">
                <a:solidFill>
                  <a:srgbClr val="374151"/>
                </a:solidFill>
                <a:latin typeface="Calibri"/>
                <a:ea typeface="+mn-lt"/>
                <a:cs typeface="+mn-lt"/>
              </a:rPr>
              <a:t>This load balancing mechanism optimizes resource utilization and improves system performance</a:t>
            </a:r>
            <a:r>
              <a:rPr lang="en-US" sz="1200">
                <a:solidFill>
                  <a:srgbClr val="374151"/>
                </a:solidFill>
                <a:ea typeface="+mn-lt"/>
                <a:cs typeface="+mn-lt"/>
              </a:rPr>
              <a:t>.</a:t>
            </a:r>
            <a:endParaRPr lang="en-US" sz="1200">
              <a:solidFill>
                <a:srgbClr val="374151"/>
              </a:solidFill>
              <a:cs typeface="Arial"/>
            </a:endParaRPr>
          </a:p>
          <a:p>
            <a:pPr marL="285750" indent="-285750">
              <a:buFont typeface="Arial"/>
              <a:buChar char="•"/>
            </a:pPr>
            <a:r>
              <a:rPr lang="en-US" b="1">
                <a:solidFill>
                  <a:srgbClr val="374151"/>
                </a:solidFill>
                <a:latin typeface="Calibri"/>
                <a:ea typeface="+mn-lt"/>
                <a:cs typeface="+mn-lt"/>
              </a:rPr>
              <a:t>Scalability and Fault Tolerance: </a:t>
            </a:r>
            <a:r>
              <a:rPr lang="en-US">
                <a:solidFill>
                  <a:srgbClr val="374151"/>
                </a:solidFill>
                <a:latin typeface="Calibri"/>
                <a:ea typeface="+mn-lt"/>
                <a:cs typeface="+mn-lt"/>
              </a:rPr>
              <a:t>Eureka Server is designed to handle the dynamic addition or removal of service instances without disrupting the overall system.</a:t>
            </a:r>
            <a:endParaRPr lang="en-US" b="1">
              <a:solidFill>
                <a:srgbClr val="374151"/>
              </a:solidFill>
              <a:latin typeface="Calibri"/>
              <a:ea typeface="+mn-lt"/>
              <a:cs typeface="+mn-lt"/>
            </a:endParaRPr>
          </a:p>
          <a:p>
            <a:pPr marL="285750" indent="-285750">
              <a:buFont typeface="Arial"/>
              <a:buChar char="•"/>
            </a:pPr>
            <a:r>
              <a:rPr lang="en-US">
                <a:solidFill>
                  <a:srgbClr val="374151"/>
                </a:solidFill>
                <a:latin typeface="Calibri"/>
                <a:ea typeface="+mn-lt"/>
                <a:cs typeface="+mn-lt"/>
              </a:rPr>
              <a:t>It allows for the replication of Eureka Server instances, ensuring redundancy and high availability of the service registry.</a:t>
            </a:r>
            <a:endParaRPr lang="en-US">
              <a:latin typeface="Calibri"/>
              <a:cs typeface="Calibri"/>
            </a:endParaRPr>
          </a:p>
          <a:p>
            <a:endParaRPr lang="en-US">
              <a:solidFill>
                <a:srgbClr val="374151"/>
              </a:solidFill>
              <a:latin typeface="Calibri"/>
              <a:cs typeface="Arial"/>
            </a:endParaRPr>
          </a:p>
          <a:p>
            <a:pPr marL="285750" indent="-285750">
              <a:buFont typeface="Arial"/>
              <a:buChar char="•"/>
            </a:pPr>
            <a:endParaRPr lang="en-US" b="1">
              <a:solidFill>
                <a:srgbClr val="374151"/>
              </a:solidFill>
              <a:latin typeface="Calibri"/>
              <a:ea typeface="+mn-lt"/>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266304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Key Features and Benefits of Eureka Server</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5355312"/>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285750" indent="-285750">
              <a:buFont typeface="Arial"/>
              <a:buChar char="•"/>
            </a:pPr>
            <a:r>
              <a:rPr lang="en-US" b="1">
                <a:solidFill>
                  <a:srgbClr val="374151"/>
                </a:solidFill>
                <a:latin typeface="Calibri"/>
                <a:ea typeface="+mn-lt"/>
                <a:cs typeface="+mn-lt"/>
              </a:rPr>
              <a:t>Simplified Service Management: </a:t>
            </a:r>
            <a:r>
              <a:rPr lang="en-US">
                <a:solidFill>
                  <a:srgbClr val="374151"/>
                </a:solidFill>
                <a:latin typeface="Calibri"/>
                <a:ea typeface="+mn-lt"/>
                <a:cs typeface="+mn-lt"/>
              </a:rPr>
              <a:t>Eureka Server provides a centralized and transparent view of registered services, simplifying service management tasks.</a:t>
            </a:r>
            <a:endParaRPr lang="en-US" b="1">
              <a:solidFill>
                <a:srgbClr val="374151"/>
              </a:solidFill>
              <a:latin typeface="Calibri"/>
              <a:ea typeface="+mn-lt"/>
              <a:cs typeface="+mn-lt"/>
            </a:endParaRPr>
          </a:p>
          <a:p>
            <a:pPr marL="285750" indent="-285750">
              <a:buFont typeface="Arial"/>
              <a:buChar char="•"/>
            </a:pPr>
            <a:r>
              <a:rPr lang="en-US">
                <a:solidFill>
                  <a:srgbClr val="374151"/>
                </a:solidFill>
                <a:latin typeface="Calibri"/>
                <a:ea typeface="+mn-lt"/>
                <a:cs typeface="+mn-lt"/>
              </a:rPr>
              <a:t>It offers a comprehensive dashboard or API to monitor and track the status, health, and availability of service instances.</a:t>
            </a:r>
            <a:endParaRPr lang="en-US">
              <a:solidFill>
                <a:srgbClr val="374151"/>
              </a:solidFill>
              <a:latin typeface="Calibri"/>
              <a:cs typeface="Arial"/>
            </a:endParaRPr>
          </a:p>
          <a:p>
            <a:pPr marL="285750" indent="-285750">
              <a:buFont typeface="Arial"/>
              <a:buChar char="•"/>
            </a:pPr>
            <a:r>
              <a:rPr lang="en-US" b="1">
                <a:solidFill>
                  <a:srgbClr val="374151"/>
                </a:solidFill>
                <a:latin typeface="Calibri"/>
                <a:ea typeface="+mn-lt"/>
                <a:cs typeface="+mn-lt"/>
              </a:rPr>
              <a:t>Interoperability with Frameworks and Libraries: </a:t>
            </a:r>
            <a:r>
              <a:rPr lang="en-US">
                <a:solidFill>
                  <a:srgbClr val="374151"/>
                </a:solidFill>
                <a:latin typeface="Calibri"/>
                <a:ea typeface="+mn-lt"/>
                <a:cs typeface="+mn-lt"/>
              </a:rPr>
              <a:t>Eureka Server integrates well with popular frameworks and libraries, such as Spring Boot.</a:t>
            </a:r>
            <a:endParaRPr lang="en-US">
              <a:latin typeface="Calibri"/>
              <a:cs typeface="Calibri"/>
            </a:endParaRPr>
          </a:p>
          <a:p>
            <a:pPr marL="285750" indent="-285750">
              <a:buFont typeface="Arial"/>
              <a:buChar char="•"/>
            </a:pPr>
            <a:r>
              <a:rPr lang="en-US">
                <a:solidFill>
                  <a:srgbClr val="374151"/>
                </a:solidFill>
                <a:latin typeface="Calibri"/>
                <a:ea typeface="+mn-lt"/>
                <a:cs typeface="+mn-lt"/>
              </a:rPr>
              <a:t>It provides libraries and APIs that simplify the integration process, making it easier to incorporate Eureka Server into applications.</a:t>
            </a:r>
            <a:endParaRPr lang="en-US">
              <a:latin typeface="Calibri"/>
              <a:cs typeface="Calibri"/>
            </a:endParaRPr>
          </a:p>
          <a:p>
            <a:pPr marL="285750" indent="-285750">
              <a:buFont typeface="Arial"/>
              <a:buChar char="•"/>
            </a:pPr>
            <a:endParaRPr lang="en-US">
              <a:solidFill>
                <a:srgbClr val="374151"/>
              </a:solidFill>
              <a:latin typeface="Calibri"/>
              <a:cs typeface="Arial"/>
            </a:endParaRPr>
          </a:p>
          <a:p>
            <a:pPr marL="285750" indent="-285750">
              <a:buFont typeface="Arial" panose="020B0604020202020204" pitchFamily="34" charset="0"/>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374151"/>
              </a:solidFill>
              <a:latin typeface="Calibri"/>
              <a:ea typeface="+mn-lt"/>
              <a:cs typeface="Arial"/>
            </a:endParaRPr>
          </a:p>
          <a:p>
            <a:endParaRPr lang="en-US">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51450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365760" y="365760"/>
            <a:ext cx="4527516"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kern="1200">
                <a:latin typeface="+mj-lt"/>
                <a:ea typeface="+mj-ea"/>
                <a:cs typeface="+mj-cs"/>
              </a:rPr>
              <a:t>Architecture</a:t>
            </a:r>
          </a:p>
        </p:txBody>
      </p:sp>
      <p:pic>
        <p:nvPicPr>
          <p:cNvPr id="2" name="Picture 2" descr="Diagram&#10;&#10;Description automatically generated">
            <a:extLst>
              <a:ext uri="{FF2B5EF4-FFF2-40B4-BE49-F238E27FC236}">
                <a16:creationId xmlns:a16="http://schemas.microsoft.com/office/drawing/2014/main" id="{A79AB7E4-3FEC-9FE3-E8C3-11BEECD0B731}"/>
              </a:ext>
            </a:extLst>
          </p:cNvPr>
          <p:cNvPicPr>
            <a:picLocks noChangeAspect="1"/>
          </p:cNvPicPr>
          <p:nvPr/>
        </p:nvPicPr>
        <p:blipFill>
          <a:blip r:embed="rId2"/>
          <a:stretch>
            <a:fillRect/>
          </a:stretch>
        </p:blipFill>
        <p:spPr>
          <a:xfrm>
            <a:off x="6416726" y="1276460"/>
            <a:ext cx="5125034" cy="4452812"/>
          </a:xfrm>
          <a:prstGeom prst="rect">
            <a:avLst/>
          </a:prstGeom>
          <a:noFill/>
        </p:spPr>
      </p:pic>
      <p:sp>
        <p:nvSpPr>
          <p:cNvPr id="9" name="TextBox 8">
            <a:extLst>
              <a:ext uri="{FF2B5EF4-FFF2-40B4-BE49-F238E27FC236}">
                <a16:creationId xmlns:a16="http://schemas.microsoft.com/office/drawing/2014/main" id="{E2CF4A26-A129-46E1-9BBE-EB7A181CCC2B}"/>
              </a:ext>
            </a:extLst>
          </p:cNvPr>
          <p:cNvSpPr txBox="1"/>
          <p:nvPr/>
        </p:nvSpPr>
        <p:spPr>
          <a:xfrm>
            <a:off x="365759" y="1594022"/>
            <a:ext cx="6061676" cy="6143230"/>
          </a:xfrm>
          <a:prstGeom prst="rect">
            <a:avLst/>
          </a:prstGeom>
        </p:spPr>
        <p:txBody>
          <a:bodyPr vert="horz" lIns="0" tIns="0" rIns="0" bIns="0" spcCol="301752" rtlCol="0" anchor="t">
            <a:normAutofit lnSpcReduction="10000"/>
          </a:bodyPr>
          <a:lstStyle/>
          <a:p>
            <a:pPr indent="-182880">
              <a:lnSpc>
                <a:spcPct val="90000"/>
              </a:lnSpc>
              <a:spcAft>
                <a:spcPts val="600"/>
              </a:spcAft>
              <a:buFont typeface="Arial" panose="020B0604020202020204" pitchFamily="34" charset="0"/>
            </a:pPr>
            <a:endParaRPr lang="en-US">
              <a:cs typeface="Arial"/>
            </a:endParaRPr>
          </a:p>
          <a:p>
            <a:pPr indent="-182880">
              <a:lnSpc>
                <a:spcPct val="90000"/>
              </a:lnSpc>
              <a:spcAft>
                <a:spcPts val="600"/>
              </a:spcAft>
              <a:buFont typeface="Arial" panose="020B0604020202020204" pitchFamily="34" charset="0"/>
            </a:pPr>
            <a:r>
              <a:rPr lang="en-US">
                <a:latin typeface="Calibri"/>
                <a:cs typeface="Calibri"/>
              </a:rPr>
              <a:t>Netflix Eureka architecture consists of two components, the Server and the Client.</a:t>
            </a:r>
          </a:p>
          <a:p>
            <a:pPr indent="-182880">
              <a:lnSpc>
                <a:spcPct val="90000"/>
              </a:lnSpc>
              <a:spcAft>
                <a:spcPts val="600"/>
              </a:spcAft>
              <a:buFont typeface="Arial" panose="020B0604020202020204" pitchFamily="34" charset="0"/>
            </a:pPr>
            <a:r>
              <a:rPr lang="en-US">
                <a:latin typeface="Calibri"/>
                <a:cs typeface="Calibri"/>
              </a:rPr>
              <a:t>The Server is a standalone application and is responsible for:</a:t>
            </a:r>
          </a:p>
          <a:p>
            <a:pPr marL="285750" indent="-182880">
              <a:lnSpc>
                <a:spcPct val="90000"/>
              </a:lnSpc>
              <a:spcAft>
                <a:spcPts val="600"/>
              </a:spcAft>
              <a:buFont typeface="Arial" panose="020B0604020202020204" pitchFamily="34" charset="0"/>
              <a:buChar char="•"/>
            </a:pPr>
            <a:r>
              <a:rPr lang="en-US">
                <a:latin typeface="Calibri"/>
                <a:cs typeface="Calibri"/>
              </a:rPr>
              <a:t> managing a registry of Service Instances</a:t>
            </a:r>
          </a:p>
          <a:p>
            <a:pPr marL="285750" indent="-182880">
              <a:lnSpc>
                <a:spcPct val="90000"/>
              </a:lnSpc>
              <a:spcAft>
                <a:spcPts val="600"/>
              </a:spcAft>
              <a:buFont typeface="Arial" panose="020B0604020202020204" pitchFamily="34" charset="0"/>
              <a:buChar char="•"/>
            </a:pPr>
            <a:r>
              <a:rPr lang="en-US">
                <a:latin typeface="Calibri"/>
                <a:cs typeface="Calibri"/>
              </a:rPr>
              <a:t>provide means to register, de-register and query Instances with the registry</a:t>
            </a:r>
          </a:p>
          <a:p>
            <a:pPr marL="285750" indent="-182880">
              <a:lnSpc>
                <a:spcPct val="90000"/>
              </a:lnSpc>
              <a:spcAft>
                <a:spcPts val="600"/>
              </a:spcAft>
              <a:buFont typeface="Arial" panose="020B0604020202020204" pitchFamily="34" charset="0"/>
              <a:buChar char="•"/>
            </a:pPr>
            <a:r>
              <a:rPr lang="en-US">
                <a:latin typeface="Calibri"/>
                <a:cs typeface="Calibri"/>
              </a:rPr>
              <a:t>registry propagation to other Eureka Instances (Servers or Clients).</a:t>
            </a:r>
          </a:p>
          <a:p>
            <a:pPr indent="-182880">
              <a:lnSpc>
                <a:spcPct val="90000"/>
              </a:lnSpc>
              <a:spcAft>
                <a:spcPts val="600"/>
              </a:spcAft>
              <a:buFont typeface="Arial" panose="020B0604020202020204" pitchFamily="34" charset="0"/>
            </a:pPr>
            <a:endParaRPr lang="en-US">
              <a:latin typeface="Calibri"/>
              <a:cs typeface="Arial"/>
            </a:endParaRPr>
          </a:p>
          <a:p>
            <a:pPr indent="-182880">
              <a:lnSpc>
                <a:spcPct val="90000"/>
              </a:lnSpc>
              <a:spcAft>
                <a:spcPts val="600"/>
              </a:spcAft>
              <a:buFont typeface="Arial" panose="020B0604020202020204" pitchFamily="34" charset="0"/>
            </a:pPr>
            <a:r>
              <a:rPr lang="en-US">
                <a:latin typeface="Calibri"/>
                <a:cs typeface="Calibri"/>
              </a:rPr>
              <a:t>The Client is part of the Service Instance ecosystem and has responsibilities like:</a:t>
            </a:r>
          </a:p>
          <a:p>
            <a:pPr marL="285750" indent="-182880">
              <a:lnSpc>
                <a:spcPct val="90000"/>
              </a:lnSpc>
              <a:spcAft>
                <a:spcPts val="600"/>
              </a:spcAft>
              <a:buFont typeface="Arial" panose="020B0604020202020204" pitchFamily="34" charset="0"/>
              <a:buChar char="•"/>
            </a:pPr>
            <a:r>
              <a:rPr lang="en-US">
                <a:latin typeface="Calibri"/>
                <a:cs typeface="Calibri"/>
              </a:rPr>
              <a:t>register and unregister a Service Instance with Eureka Server</a:t>
            </a:r>
          </a:p>
          <a:p>
            <a:pPr marL="285750" indent="-182880">
              <a:lnSpc>
                <a:spcPct val="90000"/>
              </a:lnSpc>
              <a:spcAft>
                <a:spcPts val="600"/>
              </a:spcAft>
              <a:buFont typeface="Arial" panose="020B0604020202020204" pitchFamily="34" charset="0"/>
              <a:buChar char="•"/>
            </a:pPr>
            <a:r>
              <a:rPr lang="en-US">
                <a:latin typeface="Calibri"/>
                <a:cs typeface="Calibri"/>
              </a:rPr>
              <a:t>keep alive the connection with Eureka Server</a:t>
            </a:r>
          </a:p>
          <a:p>
            <a:pPr marL="285750" indent="-182880">
              <a:lnSpc>
                <a:spcPct val="90000"/>
              </a:lnSpc>
              <a:spcAft>
                <a:spcPts val="600"/>
              </a:spcAft>
              <a:buFont typeface="Arial" panose="020B0604020202020204" pitchFamily="34" charset="0"/>
              <a:buChar char="•"/>
            </a:pPr>
            <a:r>
              <a:rPr lang="en-US">
                <a:latin typeface="Calibri"/>
                <a:cs typeface="Calibri"/>
              </a:rPr>
              <a:t>retrieve and cache discovery information from the Eureka Server.</a:t>
            </a:r>
          </a:p>
          <a:p>
            <a:pPr marL="285750" indent="-182880">
              <a:lnSpc>
                <a:spcPct val="90000"/>
              </a:lnSpc>
              <a:spcAft>
                <a:spcPts val="600"/>
              </a:spcAft>
              <a:buFont typeface="Arial" panose="020B0604020202020204" pitchFamily="34" charset="0"/>
              <a:buChar char="•"/>
            </a:pPr>
            <a:endParaRPr lang="en-US" sz="800"/>
          </a:p>
          <a:p>
            <a:pPr marL="285750" indent="-182880">
              <a:lnSpc>
                <a:spcPct val="90000"/>
              </a:lnSpc>
              <a:spcAft>
                <a:spcPts val="600"/>
              </a:spcAft>
              <a:buFont typeface="Arial" panose="020B0604020202020204" pitchFamily="34" charset="0"/>
              <a:buChar char="•"/>
            </a:pPr>
            <a:endParaRPr lang="en-US" sz="800"/>
          </a:p>
          <a:p>
            <a:pPr marL="285750" indent="-182880">
              <a:lnSpc>
                <a:spcPct val="90000"/>
              </a:lnSpc>
              <a:spcAft>
                <a:spcPts val="600"/>
              </a:spcAft>
              <a:buFont typeface="Arial" panose="020B0604020202020204" pitchFamily="34" charset="0"/>
              <a:buChar char="•"/>
            </a:pPr>
            <a:endParaRPr lang="en-US" sz="800"/>
          </a:p>
          <a:p>
            <a:pPr marL="285750" indent="-182880">
              <a:lnSpc>
                <a:spcPct val="90000"/>
              </a:lnSpc>
              <a:spcAft>
                <a:spcPts val="600"/>
              </a:spcAft>
              <a:buFont typeface="Arial" panose="020B0604020202020204" pitchFamily="34" charset="0"/>
              <a:buChar char="•"/>
            </a:pPr>
            <a:endParaRPr lang="en-US" sz="800"/>
          </a:p>
          <a:p>
            <a:pPr indent="-182880">
              <a:lnSpc>
                <a:spcPct val="90000"/>
              </a:lnSpc>
              <a:spcAft>
                <a:spcPts val="600"/>
              </a:spcAft>
              <a:buFont typeface="Arial" panose="020B0604020202020204" pitchFamily="34" charset="0"/>
            </a:pPr>
            <a:endParaRPr lang="en-US" sz="800"/>
          </a:p>
          <a:p>
            <a:pPr marL="285750" indent="-182880">
              <a:lnSpc>
                <a:spcPct val="90000"/>
              </a:lnSpc>
              <a:spcAft>
                <a:spcPts val="600"/>
              </a:spcAft>
              <a:buFont typeface="Arial" panose="020B0604020202020204" pitchFamily="34" charset="0"/>
              <a:buChar char="•"/>
            </a:pPr>
            <a:endParaRPr lang="en-US" sz="800"/>
          </a:p>
          <a:p>
            <a:pPr marL="285750" indent="-182880">
              <a:lnSpc>
                <a:spcPct val="90000"/>
              </a:lnSpc>
              <a:spcAft>
                <a:spcPts val="600"/>
              </a:spcAft>
              <a:buFont typeface="Arial" panose="020B0604020202020204" pitchFamily="34" charset="0"/>
              <a:buChar char="•"/>
            </a:pPr>
            <a:endParaRPr lang="en-US" sz="800"/>
          </a:p>
          <a:p>
            <a:pPr marL="285750" indent="-182880">
              <a:lnSpc>
                <a:spcPct val="90000"/>
              </a:lnSpc>
              <a:spcAft>
                <a:spcPts val="600"/>
              </a:spcAft>
              <a:buFont typeface="Arial" panose="020B0604020202020204" pitchFamily="34" charset="0"/>
              <a:buChar char="•"/>
            </a:pPr>
            <a:endParaRPr lang="en-US" sz="800"/>
          </a:p>
          <a:p>
            <a:pPr indent="-182880">
              <a:lnSpc>
                <a:spcPct val="90000"/>
              </a:lnSpc>
              <a:spcAft>
                <a:spcPts val="600"/>
              </a:spcAft>
              <a:buFont typeface="Arial" panose="020B0604020202020204" pitchFamily="34" charset="0"/>
            </a:pPr>
            <a:endParaRPr lang="en-US" sz="800"/>
          </a:p>
          <a:p>
            <a:pPr indent="-182880">
              <a:lnSpc>
                <a:spcPct val="90000"/>
              </a:lnSpc>
              <a:spcAft>
                <a:spcPts val="600"/>
              </a:spcAft>
              <a:buFont typeface="Arial" panose="020B0604020202020204" pitchFamily="34" charset="0"/>
            </a:pPr>
            <a:br>
              <a:rPr lang="en-US" sz="800"/>
            </a:br>
            <a:endParaRPr lang="en-US" sz="800"/>
          </a:p>
        </p:txBody>
      </p:sp>
    </p:spTree>
    <p:extLst>
      <p:ext uri="{BB962C8B-B14F-4D97-AF65-F5344CB8AC3E}">
        <p14:creationId xmlns:p14="http://schemas.microsoft.com/office/powerpoint/2010/main" val="37611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Implementing eureka server</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8402300"/>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285750" indent="-285750">
              <a:buFont typeface="Arial"/>
              <a:buChar char="•"/>
            </a:pPr>
            <a:r>
              <a:rPr lang="en-US">
                <a:solidFill>
                  <a:srgbClr val="333333"/>
                </a:solidFill>
                <a:latin typeface="Calibri"/>
                <a:ea typeface="Verdana"/>
                <a:cs typeface="+mn-lt"/>
              </a:rPr>
              <a:t>add spring-cloud-starter-</a:t>
            </a:r>
            <a:r>
              <a:rPr lang="en-US" err="1">
                <a:solidFill>
                  <a:srgbClr val="333333"/>
                </a:solidFill>
                <a:latin typeface="Calibri"/>
                <a:ea typeface="Verdana"/>
                <a:cs typeface="+mn-lt"/>
              </a:rPr>
              <a:t>netflix</a:t>
            </a:r>
            <a:r>
              <a:rPr lang="en-US">
                <a:solidFill>
                  <a:srgbClr val="333333"/>
                </a:solidFill>
                <a:latin typeface="Calibri"/>
                <a:ea typeface="Verdana"/>
                <a:cs typeface="+mn-lt"/>
              </a:rPr>
              <a:t>-eureka-server to the dependencies in pom.xml</a:t>
            </a:r>
            <a:endParaRPr lang="en-US" b="1">
              <a:solidFill>
                <a:srgbClr val="374151"/>
              </a:solidFill>
              <a:latin typeface="Calibri"/>
              <a:cs typeface="Arial"/>
            </a:endParaRPr>
          </a:p>
          <a:p>
            <a:pPr marL="285750" indent="-285750">
              <a:buFont typeface="Arial"/>
              <a:buChar char="•"/>
            </a:pPr>
            <a:endParaRPr lang="en-US">
              <a:solidFill>
                <a:srgbClr val="333333"/>
              </a:solidFill>
              <a:latin typeface="Calibri"/>
              <a:ea typeface="Verdana"/>
              <a:cs typeface="+mn-lt"/>
            </a:endParaRPr>
          </a:p>
          <a:p>
            <a:r>
              <a:rPr lang="en-US">
                <a:solidFill>
                  <a:srgbClr val="000000"/>
                </a:solidFill>
                <a:latin typeface="Calibri"/>
                <a:ea typeface="Verdana"/>
                <a:cs typeface="+mn-lt"/>
              </a:rPr>
              <a:t>     </a:t>
            </a:r>
            <a:r>
              <a:rPr lang="en-US" i="1">
                <a:solidFill>
                  <a:srgbClr val="000000"/>
                </a:solidFill>
                <a:latin typeface="Calibri"/>
                <a:ea typeface="Verdana"/>
                <a:cs typeface="+mn-lt"/>
              </a:rPr>
              <a:t>&lt;dependency&gt;</a:t>
            </a:r>
            <a:endParaRPr lang="en-US" i="1">
              <a:solidFill>
                <a:srgbClr val="333333"/>
              </a:solidFill>
              <a:latin typeface="Calibri"/>
              <a:ea typeface="Verdana"/>
              <a:cs typeface="+mn-lt"/>
            </a:endParaRPr>
          </a:p>
          <a:p>
            <a:r>
              <a:rPr lang="en-US" i="1">
                <a:solidFill>
                  <a:srgbClr val="000000"/>
                </a:solidFill>
                <a:latin typeface="Calibri"/>
                <a:ea typeface="Verdana"/>
                <a:cs typeface="+mn-lt"/>
              </a:rPr>
              <a:t>             &lt;</a:t>
            </a:r>
            <a:r>
              <a:rPr lang="en-US" i="1" err="1">
                <a:solidFill>
                  <a:srgbClr val="000000"/>
                </a:solidFill>
                <a:latin typeface="Calibri"/>
                <a:ea typeface="Verdana"/>
                <a:cs typeface="+mn-lt"/>
              </a:rPr>
              <a:t>groupId</a:t>
            </a:r>
            <a:r>
              <a:rPr lang="en-US" i="1">
                <a:solidFill>
                  <a:srgbClr val="000000"/>
                </a:solidFill>
                <a:latin typeface="Calibri"/>
                <a:ea typeface="Verdana"/>
                <a:cs typeface="+mn-lt"/>
              </a:rPr>
              <a:t>&gt;</a:t>
            </a:r>
            <a:r>
              <a:rPr lang="en-US" i="1" err="1">
                <a:solidFill>
                  <a:srgbClr val="000000"/>
                </a:solidFill>
                <a:latin typeface="Calibri"/>
                <a:ea typeface="Verdana"/>
                <a:cs typeface="+mn-lt"/>
              </a:rPr>
              <a:t>org.springframework.cloud</a:t>
            </a:r>
            <a:r>
              <a:rPr lang="en-US" i="1">
                <a:solidFill>
                  <a:srgbClr val="000000"/>
                </a:solidFill>
                <a:latin typeface="Calibri"/>
                <a:ea typeface="Verdana"/>
                <a:cs typeface="+mn-lt"/>
              </a:rPr>
              <a:t>&lt;/</a:t>
            </a:r>
            <a:r>
              <a:rPr lang="en-US" i="1" err="1">
                <a:solidFill>
                  <a:srgbClr val="000000"/>
                </a:solidFill>
                <a:latin typeface="Calibri"/>
                <a:ea typeface="Verdana"/>
                <a:cs typeface="+mn-lt"/>
              </a:rPr>
              <a:t>groupId</a:t>
            </a:r>
            <a:r>
              <a:rPr lang="en-US" i="1">
                <a:solidFill>
                  <a:srgbClr val="000000"/>
                </a:solidFill>
                <a:latin typeface="Calibri"/>
                <a:ea typeface="Verdana"/>
                <a:cs typeface="+mn-lt"/>
              </a:rPr>
              <a:t>&gt;</a:t>
            </a:r>
            <a:endParaRPr lang="en-US" i="1">
              <a:latin typeface="Calibri"/>
              <a:cs typeface="Calibri"/>
            </a:endParaRPr>
          </a:p>
          <a:p>
            <a:r>
              <a:rPr lang="en-US" i="1">
                <a:solidFill>
                  <a:srgbClr val="000000"/>
                </a:solidFill>
                <a:latin typeface="Calibri"/>
                <a:ea typeface="Verdana"/>
                <a:cs typeface="+mn-lt"/>
              </a:rPr>
              <a:t>             &lt;</a:t>
            </a:r>
            <a:r>
              <a:rPr lang="en-US" i="1" err="1">
                <a:solidFill>
                  <a:srgbClr val="000000"/>
                </a:solidFill>
                <a:latin typeface="Calibri"/>
                <a:ea typeface="Verdana"/>
                <a:cs typeface="+mn-lt"/>
              </a:rPr>
              <a:t>artifactId</a:t>
            </a:r>
            <a:r>
              <a:rPr lang="en-US" i="1">
                <a:solidFill>
                  <a:srgbClr val="000000"/>
                </a:solidFill>
                <a:latin typeface="Calibri"/>
                <a:ea typeface="Verdana"/>
                <a:cs typeface="+mn-lt"/>
              </a:rPr>
              <a:t>&gt;spring-cloud-starter-</a:t>
            </a:r>
            <a:r>
              <a:rPr lang="en-US" i="1" err="1">
                <a:solidFill>
                  <a:srgbClr val="000000"/>
                </a:solidFill>
                <a:latin typeface="Calibri"/>
                <a:ea typeface="Verdana"/>
                <a:cs typeface="+mn-lt"/>
              </a:rPr>
              <a:t>netflix</a:t>
            </a:r>
            <a:r>
              <a:rPr lang="en-US" i="1">
                <a:solidFill>
                  <a:srgbClr val="000000"/>
                </a:solidFill>
                <a:latin typeface="Calibri"/>
                <a:ea typeface="Verdana"/>
                <a:cs typeface="+mn-lt"/>
              </a:rPr>
              <a:t>-eureka-server&lt;/</a:t>
            </a:r>
            <a:r>
              <a:rPr lang="en-US" i="1" err="1">
                <a:solidFill>
                  <a:srgbClr val="000000"/>
                </a:solidFill>
                <a:latin typeface="Calibri"/>
                <a:ea typeface="Verdana"/>
                <a:cs typeface="+mn-lt"/>
              </a:rPr>
              <a:t>artifactId</a:t>
            </a:r>
            <a:r>
              <a:rPr lang="en-US" i="1">
                <a:solidFill>
                  <a:srgbClr val="000000"/>
                </a:solidFill>
                <a:latin typeface="Calibri"/>
                <a:ea typeface="Verdana"/>
                <a:cs typeface="+mn-lt"/>
              </a:rPr>
              <a:t>&gt;</a:t>
            </a:r>
            <a:endParaRPr lang="en-US" i="1">
              <a:latin typeface="Calibri"/>
              <a:cs typeface="Calibri"/>
            </a:endParaRPr>
          </a:p>
          <a:p>
            <a:r>
              <a:rPr lang="en-US" i="1">
                <a:solidFill>
                  <a:srgbClr val="000000"/>
                </a:solidFill>
                <a:latin typeface="Calibri"/>
                <a:ea typeface="Verdana"/>
                <a:cs typeface="+mn-lt"/>
              </a:rPr>
              <a:t>     &lt;/dependency&gt;</a:t>
            </a:r>
            <a:endParaRPr lang="en-US" i="1">
              <a:latin typeface="Calibri"/>
              <a:cs typeface="Calibri"/>
            </a:endParaRPr>
          </a:p>
          <a:p>
            <a:pPr>
              <a:buFont typeface="Arial"/>
              <a:buChar char="•"/>
            </a:pPr>
            <a:endParaRPr lang="en-US">
              <a:solidFill>
                <a:srgbClr val="333333"/>
              </a:solidFill>
              <a:latin typeface="Calibri"/>
              <a:ea typeface="Verdana"/>
              <a:cs typeface="+mn-lt"/>
            </a:endParaRPr>
          </a:p>
          <a:p>
            <a:pPr marL="285750" indent="-285750">
              <a:buFont typeface="Arial"/>
              <a:buChar char="•"/>
            </a:pPr>
            <a:r>
              <a:rPr lang="en-US">
                <a:solidFill>
                  <a:srgbClr val="333333"/>
                </a:solidFill>
                <a:latin typeface="Calibri"/>
                <a:ea typeface="Verdana"/>
                <a:cs typeface="+mn-lt"/>
              </a:rPr>
              <a:t>enable the Eureka Server in a </a:t>
            </a:r>
            <a:r>
              <a:rPr lang="en-US">
                <a:latin typeface="Calibri"/>
                <a:ea typeface="Verdana"/>
                <a:cs typeface="+mn-lt"/>
              </a:rPr>
              <a:t>@</a:t>
            </a:r>
            <a:r>
              <a:rPr lang="en-US">
                <a:solidFill>
                  <a:srgbClr val="231F20"/>
                </a:solidFill>
                <a:latin typeface="Calibri"/>
                <a:ea typeface="Verdana"/>
                <a:cs typeface="+mn-lt"/>
              </a:rPr>
              <a:t>SpringBootApplication</a:t>
            </a:r>
            <a:r>
              <a:rPr lang="en-US">
                <a:solidFill>
                  <a:srgbClr val="333333"/>
                </a:solidFill>
                <a:latin typeface="Calibri"/>
                <a:ea typeface="Verdana"/>
                <a:cs typeface="+mn-lt"/>
              </a:rPr>
              <a:t> by annotating it with @EnableEurekaServer</a:t>
            </a:r>
            <a:endParaRPr lang="en-US">
              <a:latin typeface="Calibri"/>
              <a:cs typeface="Calibri"/>
            </a:endParaRPr>
          </a:p>
          <a:p>
            <a:pPr marL="285750" indent="-285750">
              <a:buFont typeface="Arial"/>
              <a:buChar char="•"/>
            </a:pPr>
            <a:endParaRPr lang="en-US">
              <a:solidFill>
                <a:srgbClr val="333333"/>
              </a:solidFill>
              <a:latin typeface="Calibri"/>
              <a:ea typeface="Verdana"/>
              <a:cs typeface="Arial"/>
            </a:endParaRPr>
          </a:p>
          <a:p>
            <a:r>
              <a:rPr lang="en-US">
                <a:solidFill>
                  <a:srgbClr val="000000"/>
                </a:solidFill>
                <a:latin typeface="Calibri"/>
                <a:ea typeface="Verdana"/>
                <a:cs typeface="Arial"/>
              </a:rPr>
              <a:t>         </a:t>
            </a:r>
            <a:r>
              <a:rPr lang="en-US" i="1">
                <a:solidFill>
                  <a:srgbClr val="000000"/>
                </a:solidFill>
                <a:latin typeface="Calibri"/>
                <a:ea typeface="Verdana"/>
                <a:cs typeface="Arial"/>
              </a:rPr>
              <a:t>@SpringBootApplication</a:t>
            </a:r>
            <a:endParaRPr lang="en-US" i="1">
              <a:latin typeface="Calibri"/>
              <a:cs typeface="Calibri"/>
            </a:endParaRPr>
          </a:p>
          <a:p>
            <a:r>
              <a:rPr lang="en-US" i="1">
                <a:solidFill>
                  <a:srgbClr val="000000"/>
                </a:solidFill>
                <a:latin typeface="Calibri"/>
                <a:ea typeface="Verdana"/>
                <a:cs typeface="Arial"/>
              </a:rPr>
              <a:t>         @EnableEurekaServer</a:t>
            </a:r>
            <a:endParaRPr lang="en-US" i="1">
              <a:latin typeface="Calibri"/>
              <a:cs typeface="Calibri"/>
            </a:endParaRPr>
          </a:p>
          <a:p>
            <a:r>
              <a:rPr lang="en-US" i="1">
                <a:solidFill>
                  <a:srgbClr val="000000"/>
                </a:solidFill>
                <a:latin typeface="Calibri"/>
                <a:ea typeface="Verdana"/>
                <a:cs typeface="Arial"/>
              </a:rPr>
              <a:t>         public class </a:t>
            </a:r>
            <a:r>
              <a:rPr lang="en-US" i="1" err="1">
                <a:solidFill>
                  <a:srgbClr val="000000"/>
                </a:solidFill>
                <a:latin typeface="Calibri"/>
                <a:ea typeface="Verdana"/>
                <a:cs typeface="Arial"/>
              </a:rPr>
              <a:t>EurekaServerApplication</a:t>
            </a:r>
            <a:r>
              <a:rPr lang="en-US" i="1">
                <a:solidFill>
                  <a:srgbClr val="000000"/>
                </a:solidFill>
                <a:latin typeface="Calibri"/>
                <a:ea typeface="Verdana"/>
                <a:cs typeface="Arial"/>
              </a:rPr>
              <a:t> {</a:t>
            </a:r>
            <a:endParaRPr lang="en-US" i="1">
              <a:latin typeface="Calibri"/>
              <a:cs typeface="Calibri"/>
            </a:endParaRPr>
          </a:p>
          <a:p>
            <a:r>
              <a:rPr lang="en-US" i="1">
                <a:solidFill>
                  <a:srgbClr val="000000"/>
                </a:solidFill>
                <a:latin typeface="Calibri"/>
                <a:ea typeface="Verdana"/>
                <a:cs typeface="Arial"/>
              </a:rPr>
              <a:t>              public static void main(String[] </a:t>
            </a:r>
            <a:r>
              <a:rPr lang="en-US" i="1" err="1">
                <a:solidFill>
                  <a:srgbClr val="000000"/>
                </a:solidFill>
                <a:latin typeface="Calibri"/>
                <a:ea typeface="Verdana"/>
                <a:cs typeface="Arial"/>
              </a:rPr>
              <a:t>args</a:t>
            </a:r>
            <a:r>
              <a:rPr lang="en-US" i="1">
                <a:solidFill>
                  <a:srgbClr val="000000"/>
                </a:solidFill>
                <a:latin typeface="Calibri"/>
                <a:ea typeface="Verdana"/>
                <a:cs typeface="Arial"/>
              </a:rPr>
              <a:t>) {</a:t>
            </a:r>
            <a:endParaRPr lang="en-US" i="1">
              <a:latin typeface="Calibri"/>
              <a:cs typeface="Calibri"/>
            </a:endParaRPr>
          </a:p>
          <a:p>
            <a:r>
              <a:rPr lang="en-US" i="1">
                <a:solidFill>
                  <a:srgbClr val="000000"/>
                </a:solidFill>
                <a:latin typeface="Calibri"/>
                <a:ea typeface="Verdana"/>
                <a:cs typeface="Arial"/>
              </a:rPr>
              <a:t>                   </a:t>
            </a:r>
            <a:r>
              <a:rPr lang="en-US" i="1" err="1">
                <a:solidFill>
                  <a:srgbClr val="000000"/>
                </a:solidFill>
                <a:latin typeface="Calibri"/>
                <a:ea typeface="Verdana"/>
                <a:cs typeface="Arial"/>
              </a:rPr>
              <a:t>SpringApplication.run</a:t>
            </a:r>
            <a:r>
              <a:rPr lang="en-US" i="1">
                <a:solidFill>
                  <a:srgbClr val="000000"/>
                </a:solidFill>
                <a:latin typeface="Calibri"/>
                <a:ea typeface="Verdana"/>
                <a:cs typeface="Arial"/>
              </a:rPr>
              <a:t>(</a:t>
            </a:r>
            <a:r>
              <a:rPr lang="en-US" i="1" err="1">
                <a:solidFill>
                  <a:srgbClr val="000000"/>
                </a:solidFill>
                <a:latin typeface="Calibri"/>
                <a:ea typeface="Verdana"/>
                <a:cs typeface="Arial"/>
              </a:rPr>
              <a:t>EurekaServerApplication.class</a:t>
            </a:r>
            <a:r>
              <a:rPr lang="en-US" i="1">
                <a:solidFill>
                  <a:srgbClr val="000000"/>
                </a:solidFill>
                <a:latin typeface="Calibri"/>
                <a:ea typeface="Verdana"/>
                <a:cs typeface="Arial"/>
              </a:rPr>
              <a:t>, </a:t>
            </a:r>
            <a:r>
              <a:rPr lang="en-US" i="1" err="1">
                <a:solidFill>
                  <a:srgbClr val="000000"/>
                </a:solidFill>
                <a:latin typeface="Calibri"/>
                <a:ea typeface="Verdana"/>
                <a:cs typeface="Arial"/>
              </a:rPr>
              <a:t>args</a:t>
            </a:r>
            <a:r>
              <a:rPr lang="en-US" i="1">
                <a:solidFill>
                  <a:srgbClr val="000000"/>
                </a:solidFill>
                <a:latin typeface="Calibri"/>
                <a:ea typeface="Verdana"/>
                <a:cs typeface="Arial"/>
              </a:rPr>
              <a:t>);</a:t>
            </a:r>
            <a:endParaRPr lang="en-US" i="1">
              <a:latin typeface="Calibri"/>
              <a:cs typeface="Calibri"/>
            </a:endParaRPr>
          </a:p>
          <a:p>
            <a:r>
              <a:rPr lang="en-US" i="1">
                <a:solidFill>
                  <a:srgbClr val="000000"/>
                </a:solidFill>
                <a:latin typeface="Calibri"/>
                <a:ea typeface="Verdana"/>
                <a:cs typeface="Arial"/>
              </a:rPr>
              <a:t>                                                                                }</a:t>
            </a:r>
            <a:endParaRPr lang="en-US" i="1">
              <a:latin typeface="Calibri"/>
              <a:cs typeface="Calibri"/>
            </a:endParaRPr>
          </a:p>
          <a:p>
            <a:r>
              <a:rPr lang="en-US" i="1">
                <a:solidFill>
                  <a:srgbClr val="000000"/>
                </a:solidFill>
                <a:latin typeface="Calibri"/>
                <a:ea typeface="Verdana"/>
                <a:cs typeface="Arial"/>
              </a:rPr>
              <a:t>                                                                            }</a:t>
            </a:r>
            <a:endParaRPr lang="en-US" i="1">
              <a:latin typeface="Calibri"/>
            </a:endParaRPr>
          </a:p>
          <a:p>
            <a:endParaRPr lang="en-US">
              <a:solidFill>
                <a:srgbClr val="333333"/>
              </a:solidFill>
              <a:latin typeface="Calibri"/>
              <a:ea typeface="Verdana"/>
              <a:cs typeface="Arial"/>
            </a:endParaRPr>
          </a:p>
          <a:p>
            <a:endParaRPr lang="en-US">
              <a:solidFill>
                <a:srgbClr val="333333"/>
              </a:solidFill>
              <a:latin typeface="Calibri"/>
              <a:ea typeface="Verdana"/>
              <a:cs typeface="Arial"/>
            </a:endParaRPr>
          </a:p>
          <a:p>
            <a:pPr marL="285750" indent="-285750">
              <a:buFont typeface="Arial"/>
              <a:buChar char="•"/>
            </a:pPr>
            <a:endParaRPr lang="en-US">
              <a:solidFill>
                <a:srgbClr val="374151"/>
              </a:solidFill>
              <a:latin typeface="Calibri"/>
              <a:cs typeface="Arial"/>
            </a:endParaRPr>
          </a:p>
          <a:p>
            <a:pPr marL="285750" indent="-285750">
              <a:buFont typeface="Arial"/>
              <a:buChar char="•"/>
            </a:pPr>
            <a:endParaRPr lang="en-US">
              <a:solidFill>
                <a:srgbClr val="374151"/>
              </a:solidFill>
              <a:latin typeface="Calibri"/>
              <a:ea typeface="+mn-lt"/>
              <a:cs typeface="Arial"/>
            </a:endParaRPr>
          </a:p>
          <a:p>
            <a:pPr marL="285750" indent="-285750">
              <a:buFont typeface="Arial" panose="020B0604020202020204" pitchFamily="34" charset="0"/>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374151"/>
              </a:solidFill>
              <a:latin typeface="Calibri"/>
              <a:cs typeface="Arial"/>
            </a:endParaRPr>
          </a:p>
          <a:p>
            <a:endParaRPr lang="en-US">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296091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Implementing eureka server</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7294305"/>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285750" indent="-285750">
              <a:buFont typeface="Arial,Sans-Serif"/>
              <a:buChar char="•"/>
            </a:pPr>
            <a:r>
              <a:rPr lang="en-US" err="1">
                <a:solidFill>
                  <a:srgbClr val="333333"/>
                </a:solidFill>
                <a:latin typeface="Calibri"/>
                <a:ea typeface="Verdana"/>
                <a:cs typeface="Calibri"/>
              </a:rPr>
              <a:t>Yml</a:t>
            </a:r>
            <a:r>
              <a:rPr lang="en-US">
                <a:solidFill>
                  <a:srgbClr val="333333"/>
                </a:solidFill>
                <a:latin typeface="Calibri"/>
                <a:ea typeface="Verdana"/>
                <a:cs typeface="Calibri"/>
              </a:rPr>
              <a:t> configuration</a:t>
            </a:r>
            <a:endParaRPr lang="en-US">
              <a:solidFill>
                <a:srgbClr val="333333"/>
              </a:solidFill>
              <a:latin typeface="Calibri"/>
              <a:cs typeface="Calibri"/>
            </a:endParaRPr>
          </a:p>
          <a:p>
            <a:pPr marL="285750" indent="-285750">
              <a:buFont typeface="Arial,Sans-Serif"/>
              <a:buChar char="•"/>
            </a:pPr>
            <a:endParaRPr lang="en-US">
              <a:solidFill>
                <a:srgbClr val="333333"/>
              </a:solidFill>
              <a:latin typeface="Calibri"/>
              <a:ea typeface="Verdana"/>
              <a:cs typeface="Calibri"/>
            </a:endParaRPr>
          </a:p>
          <a:p>
            <a:r>
              <a:rPr lang="en-US">
                <a:solidFill>
                  <a:srgbClr val="333333"/>
                </a:solidFill>
                <a:latin typeface="Calibri"/>
                <a:ea typeface="Verdana"/>
                <a:cs typeface="Calibri"/>
              </a:rPr>
              <a:t>           </a:t>
            </a:r>
            <a:r>
              <a:rPr lang="en-US">
                <a:solidFill>
                  <a:srgbClr val="000000"/>
                </a:solidFill>
                <a:latin typeface="Calibri"/>
                <a:ea typeface="Verdana"/>
                <a:cs typeface="+mn-lt"/>
              </a:rPr>
              <a:t>eureka:  </a:t>
            </a:r>
          </a:p>
          <a:p>
            <a:r>
              <a:rPr lang="en-US">
                <a:solidFill>
                  <a:srgbClr val="000000"/>
                </a:solidFill>
                <a:latin typeface="Calibri"/>
                <a:ea typeface="Verdana"/>
                <a:cs typeface="+mn-lt"/>
              </a:rPr>
              <a:t>               server:</a:t>
            </a:r>
          </a:p>
          <a:p>
            <a:r>
              <a:rPr lang="en-US">
                <a:solidFill>
                  <a:srgbClr val="000000"/>
                </a:solidFill>
                <a:latin typeface="Calibri"/>
                <a:ea typeface="Verdana"/>
                <a:cs typeface="+mn-lt"/>
              </a:rPr>
              <a:t>                   enable-self-preservation: false   </a:t>
            </a:r>
            <a:endParaRPr lang="en-US">
              <a:solidFill>
                <a:srgbClr val="000000"/>
              </a:solidFill>
              <a:latin typeface="Calibri"/>
              <a:cs typeface="Calibri"/>
            </a:endParaRPr>
          </a:p>
          <a:p>
            <a:r>
              <a:rPr lang="en-US">
                <a:solidFill>
                  <a:srgbClr val="000000"/>
                </a:solidFill>
                <a:latin typeface="Calibri"/>
                <a:ea typeface="Verdana"/>
                <a:cs typeface="+mn-lt"/>
              </a:rPr>
              <a:t>               instance:</a:t>
            </a:r>
            <a:endParaRPr lang="en-US">
              <a:solidFill>
                <a:srgbClr val="000000"/>
              </a:solidFill>
              <a:latin typeface="Calibri"/>
              <a:cs typeface="Calibri"/>
            </a:endParaRPr>
          </a:p>
          <a:p>
            <a:r>
              <a:rPr lang="en-US">
                <a:solidFill>
                  <a:srgbClr val="000000"/>
                </a:solidFill>
                <a:latin typeface="Calibri"/>
                <a:ea typeface="Verdana"/>
                <a:cs typeface="+mn-lt"/>
              </a:rPr>
              <a:t>                   hostname: localhost   </a:t>
            </a:r>
            <a:endParaRPr lang="en-US">
              <a:solidFill>
                <a:srgbClr val="000000"/>
              </a:solidFill>
              <a:latin typeface="Calibri"/>
              <a:cs typeface="Calibri"/>
            </a:endParaRPr>
          </a:p>
          <a:p>
            <a:r>
              <a:rPr lang="en-US">
                <a:solidFill>
                  <a:srgbClr val="000000"/>
                </a:solidFill>
                <a:latin typeface="Calibri"/>
                <a:ea typeface="Verdana"/>
                <a:cs typeface="+mn-lt"/>
              </a:rPr>
              <a:t>               client:</a:t>
            </a:r>
          </a:p>
          <a:p>
            <a:r>
              <a:rPr lang="en-US">
                <a:solidFill>
                  <a:srgbClr val="000000"/>
                </a:solidFill>
                <a:latin typeface="Calibri"/>
                <a:ea typeface="Verdana"/>
                <a:cs typeface="+mn-lt"/>
              </a:rPr>
              <a:t>                   fetch-registry:  false</a:t>
            </a:r>
            <a:endParaRPr lang="en-US">
              <a:solidFill>
                <a:srgbClr val="000000"/>
              </a:solidFill>
              <a:latin typeface="Calibri"/>
              <a:cs typeface="Calibri"/>
            </a:endParaRPr>
          </a:p>
          <a:p>
            <a:r>
              <a:rPr lang="en-US">
                <a:solidFill>
                  <a:srgbClr val="000000"/>
                </a:solidFill>
                <a:latin typeface="Calibri"/>
                <a:ea typeface="Verdana"/>
                <a:cs typeface="Arial"/>
              </a:rPr>
              <a:t>                   register-with-eureka:  false </a:t>
            </a:r>
          </a:p>
          <a:p>
            <a:r>
              <a:rPr lang="en-US">
                <a:solidFill>
                  <a:srgbClr val="000000"/>
                </a:solidFill>
                <a:latin typeface="Calibri"/>
                <a:ea typeface="Verdana"/>
                <a:cs typeface="Arial"/>
              </a:rPr>
              <a:t>            server: </a:t>
            </a:r>
            <a:endParaRPr lang="en-US">
              <a:solidFill>
                <a:srgbClr val="000000"/>
              </a:solidFill>
              <a:latin typeface="Calibri"/>
              <a:cs typeface="Calibri"/>
            </a:endParaRPr>
          </a:p>
          <a:p>
            <a:r>
              <a:rPr lang="en-US">
                <a:solidFill>
                  <a:srgbClr val="000000"/>
                </a:solidFill>
                <a:latin typeface="Calibri"/>
                <a:ea typeface="Verdana"/>
                <a:cs typeface="Arial"/>
              </a:rPr>
              <a:t>               port: 5001 </a:t>
            </a:r>
            <a:endParaRPr lang="en-US">
              <a:latin typeface="Calibri"/>
              <a:cs typeface="Calibri"/>
            </a:endParaRPr>
          </a:p>
          <a:p>
            <a:endParaRPr lang="en-US">
              <a:solidFill>
                <a:srgbClr val="333333"/>
              </a:solidFill>
              <a:latin typeface="Calibri"/>
              <a:ea typeface="Verdana"/>
              <a:cs typeface="Arial"/>
            </a:endParaRPr>
          </a:p>
          <a:p>
            <a:endParaRPr lang="en-US">
              <a:solidFill>
                <a:srgbClr val="333333"/>
              </a:solidFill>
              <a:latin typeface="Calibri"/>
              <a:ea typeface="Verdana"/>
              <a:cs typeface="Arial"/>
            </a:endParaRPr>
          </a:p>
          <a:p>
            <a:pPr marL="285750" indent="-285750">
              <a:buFont typeface="Arial"/>
              <a:buChar char="•"/>
            </a:pPr>
            <a:endParaRPr lang="en-US">
              <a:solidFill>
                <a:srgbClr val="374151"/>
              </a:solidFill>
              <a:latin typeface="Calibri"/>
              <a:cs typeface="Arial"/>
            </a:endParaRPr>
          </a:p>
          <a:p>
            <a:pPr marL="285750" indent="-285750">
              <a:buFont typeface="Arial"/>
              <a:buChar char="•"/>
            </a:pPr>
            <a:endParaRPr lang="en-US">
              <a:solidFill>
                <a:srgbClr val="374151"/>
              </a:solidFill>
              <a:latin typeface="Calibri"/>
              <a:ea typeface="+mn-lt"/>
              <a:cs typeface="Arial"/>
            </a:endParaRPr>
          </a:p>
          <a:p>
            <a:pPr marL="285750" indent="-285750">
              <a:buFont typeface="Arial" panose="020B0604020202020204" pitchFamily="34" charset="0"/>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374151"/>
              </a:solidFill>
              <a:latin typeface="Calibri"/>
              <a:cs typeface="Arial"/>
            </a:endParaRPr>
          </a:p>
          <a:p>
            <a:endParaRPr lang="en-US">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43645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Api gateway</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6186309"/>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285750" indent="-285750">
              <a:buFont typeface="Arial,Sans-Serif"/>
              <a:buChar char="•"/>
            </a:pPr>
            <a:r>
              <a:rPr lang="en-US">
                <a:solidFill>
                  <a:srgbClr val="374151"/>
                </a:solidFill>
                <a:latin typeface="Calibri"/>
                <a:ea typeface="+mn-lt"/>
                <a:cs typeface="+mn-lt"/>
              </a:rPr>
              <a:t>An API Gateway is a server that acts as a single entry point for client applications to access multiple APIs or microservices.</a:t>
            </a:r>
            <a:endParaRPr lang="en-US">
              <a:solidFill>
                <a:srgbClr val="374151"/>
              </a:solidFill>
              <a:latin typeface="Calibri"/>
              <a:cs typeface="Arial"/>
            </a:endParaRPr>
          </a:p>
          <a:p>
            <a:pPr marL="285750" indent="-285750">
              <a:buFont typeface="Arial,Sans-Serif"/>
              <a:buChar char="•"/>
            </a:pPr>
            <a:r>
              <a:rPr lang="en-US">
                <a:solidFill>
                  <a:srgbClr val="374151"/>
                </a:solidFill>
                <a:latin typeface="Calibri"/>
                <a:ea typeface="+mn-lt"/>
                <a:cs typeface="+mn-lt"/>
              </a:rPr>
              <a:t>API Gateway provides a centralized and unified interface, handling request routing, authentication, rate limiting, request/response transformation, and more.</a:t>
            </a:r>
            <a:endParaRPr lang="en-US">
              <a:solidFill>
                <a:srgbClr val="374151"/>
              </a:solidFill>
              <a:latin typeface="Calibri"/>
              <a:ea typeface="Verdana"/>
              <a:cs typeface="Arial"/>
            </a:endParaRPr>
          </a:p>
          <a:p>
            <a:pPr marL="285750" indent="-285750">
              <a:buFont typeface="Arial,Sans-Serif"/>
              <a:buChar char="•"/>
            </a:pPr>
            <a:r>
              <a:rPr lang="en-US">
                <a:latin typeface="Calibri"/>
                <a:ea typeface="+mn-lt"/>
                <a:cs typeface="+mn-lt"/>
              </a:rPr>
              <a:t> API gateway </a:t>
            </a:r>
            <a:r>
              <a:rPr lang="en-US">
                <a:solidFill>
                  <a:srgbClr val="343434"/>
                </a:solidFill>
                <a:latin typeface="Calibri"/>
                <a:ea typeface="+mn-lt"/>
                <a:cs typeface="+mn-lt"/>
              </a:rPr>
              <a:t>accepts API requests from a client, processes them based on defined policies, directs them to the appropriate services, and combines the responses for a simplified user experience. Typically, it handles a request by invoking multiple microservices and aggregating the results. It can also translate between protocols in legacy deployments.</a:t>
            </a:r>
            <a:endParaRPr lang="en-US">
              <a:solidFill>
                <a:srgbClr val="374151"/>
              </a:solidFill>
              <a:latin typeface="Calibri"/>
              <a:ea typeface="Verdana"/>
              <a:cs typeface="Arial"/>
            </a:endParaRPr>
          </a:p>
          <a:p>
            <a:endParaRPr lang="en-US">
              <a:solidFill>
                <a:srgbClr val="333333"/>
              </a:solidFill>
              <a:latin typeface="Calibri"/>
              <a:ea typeface="Verdana"/>
              <a:cs typeface="Arial"/>
            </a:endParaRPr>
          </a:p>
          <a:p>
            <a:endParaRPr lang="en-US">
              <a:solidFill>
                <a:srgbClr val="333333"/>
              </a:solidFill>
              <a:latin typeface="Calibri"/>
              <a:ea typeface="Verdana"/>
              <a:cs typeface="Arial"/>
            </a:endParaRPr>
          </a:p>
          <a:p>
            <a:pPr marL="285750" indent="-285750">
              <a:buFont typeface="Arial"/>
              <a:buChar char="•"/>
            </a:pPr>
            <a:endParaRPr lang="en-US">
              <a:solidFill>
                <a:srgbClr val="374151"/>
              </a:solidFill>
              <a:latin typeface="Calibri"/>
              <a:cs typeface="Arial"/>
            </a:endParaRPr>
          </a:p>
          <a:p>
            <a:pPr marL="285750" indent="-285750">
              <a:buFont typeface="Arial"/>
              <a:buChar char="•"/>
            </a:pPr>
            <a:endParaRPr lang="en-US">
              <a:solidFill>
                <a:srgbClr val="374151"/>
              </a:solidFill>
              <a:latin typeface="Calibri"/>
              <a:cs typeface="Arial"/>
            </a:endParaRPr>
          </a:p>
          <a:p>
            <a:pPr marL="285750" indent="-285750">
              <a:buFont typeface="Arial" panose="020B0604020202020204" pitchFamily="34" charset="0"/>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374151"/>
              </a:solidFill>
              <a:latin typeface="Calibri"/>
              <a:cs typeface="Arial"/>
            </a:endParaRPr>
          </a:p>
          <a:p>
            <a:endParaRPr lang="en-US">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270370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365760" y="365760"/>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kern="1200">
                <a:latin typeface="+mj-lt"/>
                <a:ea typeface="+mj-ea"/>
                <a:cs typeface="+mj-cs"/>
              </a:rPr>
              <a:t>Benefits of Api gateway</a:t>
            </a:r>
          </a:p>
        </p:txBody>
      </p:sp>
      <p:graphicFrame>
        <p:nvGraphicFramePr>
          <p:cNvPr id="11" name="TextBox 8">
            <a:extLst>
              <a:ext uri="{FF2B5EF4-FFF2-40B4-BE49-F238E27FC236}">
                <a16:creationId xmlns:a16="http://schemas.microsoft.com/office/drawing/2014/main" id="{1689C04D-AAE2-FBA8-B6BC-5645C40980B8}"/>
              </a:ext>
            </a:extLst>
          </p:cNvPr>
          <p:cNvGraphicFramePr/>
          <p:nvPr>
            <p:extLst>
              <p:ext uri="{D42A27DB-BD31-4B8C-83A1-F6EECF244321}">
                <p14:modId xmlns:p14="http://schemas.microsoft.com/office/powerpoint/2010/main" val="1534763109"/>
              </p:ext>
            </p:extLst>
          </p:nvPr>
        </p:nvGraphicFramePr>
        <p:xfrm>
          <a:off x="1382776" y="1168400"/>
          <a:ext cx="9414256" cy="5074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68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Api gateway capabilities</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6186309"/>
          </a:xfrm>
          <a:prstGeom prst="rect">
            <a:avLst/>
          </a:prstGeom>
          <a:noFill/>
        </p:spPr>
        <p:txBody>
          <a:bodyPr wrap="square" lIns="91440" tIns="45720" rIns="91440" bIns="45720" anchor="t">
            <a:spAutoFit/>
          </a:bodyPr>
          <a:lstStyle/>
          <a:p>
            <a:r>
              <a:rPr lang="en-US">
                <a:solidFill>
                  <a:srgbClr val="343434"/>
                </a:solidFill>
                <a:latin typeface="Calibri"/>
                <a:ea typeface="+mn-lt"/>
                <a:cs typeface="+mn-lt"/>
              </a:rPr>
              <a:t>API gateways commonly implement capabilities that include:</a:t>
            </a:r>
            <a:endParaRPr lang="en-US">
              <a:latin typeface="Calibri"/>
              <a:cs typeface="Calibri"/>
            </a:endParaRPr>
          </a:p>
          <a:p>
            <a:pPr marL="285750" indent="-285750">
              <a:buFont typeface="Arial"/>
              <a:buChar char="•"/>
            </a:pPr>
            <a:r>
              <a:rPr lang="en-US" b="1">
                <a:solidFill>
                  <a:srgbClr val="343434"/>
                </a:solidFill>
                <a:latin typeface="Calibri"/>
                <a:ea typeface="+mn-lt"/>
                <a:cs typeface="+mn-lt"/>
              </a:rPr>
              <a:t>Security policy</a:t>
            </a:r>
            <a:r>
              <a:rPr lang="en-US">
                <a:solidFill>
                  <a:srgbClr val="343434"/>
                </a:solidFill>
                <a:latin typeface="Calibri"/>
                <a:ea typeface="+mn-lt"/>
                <a:cs typeface="+mn-lt"/>
              </a:rPr>
              <a:t> – Authentication, authorization, access control, and encryption</a:t>
            </a:r>
            <a:endParaRPr lang="en-US">
              <a:latin typeface="Calibri"/>
              <a:cs typeface="Calibri"/>
            </a:endParaRPr>
          </a:p>
          <a:p>
            <a:pPr marL="285750" indent="-285750">
              <a:buFont typeface="Arial"/>
              <a:buChar char="•"/>
            </a:pPr>
            <a:r>
              <a:rPr lang="en-US" b="1">
                <a:solidFill>
                  <a:srgbClr val="343434"/>
                </a:solidFill>
                <a:latin typeface="Calibri"/>
                <a:ea typeface="+mn-lt"/>
                <a:cs typeface="+mn-lt"/>
              </a:rPr>
              <a:t>Routing policy</a:t>
            </a:r>
            <a:r>
              <a:rPr lang="en-US">
                <a:solidFill>
                  <a:srgbClr val="343434"/>
                </a:solidFill>
                <a:latin typeface="Calibri"/>
                <a:ea typeface="+mn-lt"/>
                <a:cs typeface="+mn-lt"/>
              </a:rPr>
              <a:t> – Routing, rate limiting, request/response manipulation, circuit breaker, blue-green and canary deployments, A/B testing, load balancing, health checks, and custom error handling</a:t>
            </a:r>
            <a:endParaRPr lang="en-US">
              <a:latin typeface="Calibri"/>
              <a:cs typeface="Calibri"/>
            </a:endParaRPr>
          </a:p>
          <a:p>
            <a:pPr marL="285750" indent="-285750">
              <a:buFont typeface="Arial"/>
              <a:buChar char="•"/>
            </a:pPr>
            <a:r>
              <a:rPr lang="en-US" b="1">
                <a:solidFill>
                  <a:srgbClr val="343434"/>
                </a:solidFill>
                <a:latin typeface="Calibri"/>
                <a:ea typeface="+mn-lt"/>
                <a:cs typeface="+mn-lt"/>
              </a:rPr>
              <a:t>Observability policy</a:t>
            </a:r>
            <a:r>
              <a:rPr lang="en-US">
                <a:solidFill>
                  <a:srgbClr val="343434"/>
                </a:solidFill>
                <a:latin typeface="Calibri"/>
                <a:ea typeface="+mn-lt"/>
                <a:cs typeface="+mn-lt"/>
              </a:rPr>
              <a:t> – Real-time and historical metrics, logging, and tracing</a:t>
            </a:r>
            <a:endParaRPr lang="en-US">
              <a:latin typeface="Calibri"/>
              <a:cs typeface="Calibri"/>
            </a:endParaRPr>
          </a:p>
          <a:p>
            <a:r>
              <a:rPr lang="en-US">
                <a:solidFill>
                  <a:srgbClr val="343434"/>
                </a:solidFill>
                <a:latin typeface="Calibri"/>
                <a:ea typeface="+mn-lt"/>
                <a:cs typeface="+mn-lt"/>
              </a:rPr>
              <a:t>For additional app- and API-level security, API gateways can be augmented with web application firewall (WAF) and denial of service (DoS) protection.</a:t>
            </a:r>
            <a:endParaRPr lang="en-US">
              <a:latin typeface="Calibri"/>
              <a:cs typeface="Calibri"/>
            </a:endParaRPr>
          </a:p>
          <a:p>
            <a:endParaRPr lang="en-US">
              <a:solidFill>
                <a:srgbClr val="374151"/>
              </a:solidFill>
              <a:latin typeface="Calibri"/>
              <a:ea typeface="+mn-lt"/>
              <a:cs typeface="+mn-lt"/>
            </a:endParaRPr>
          </a:p>
          <a:p>
            <a:pPr marL="285750" indent="-285750">
              <a:buFont typeface="Arial,Sans-Serif"/>
              <a:buChar char="•"/>
            </a:pPr>
            <a:endParaRPr lang="en-US">
              <a:solidFill>
                <a:srgbClr val="374151"/>
              </a:solidFill>
              <a:latin typeface="Calibri"/>
              <a:ea typeface="Verdana"/>
              <a:cs typeface="Arial"/>
            </a:endParaRPr>
          </a:p>
          <a:p>
            <a:endParaRPr lang="en-US">
              <a:solidFill>
                <a:srgbClr val="333333"/>
              </a:solidFill>
              <a:latin typeface="Calibri"/>
              <a:ea typeface="Verdana"/>
              <a:cs typeface="Arial"/>
            </a:endParaRPr>
          </a:p>
          <a:p>
            <a:endParaRPr lang="en-US">
              <a:solidFill>
                <a:srgbClr val="333333"/>
              </a:solidFill>
              <a:latin typeface="Calibri"/>
              <a:ea typeface="Verdana"/>
              <a:cs typeface="Arial"/>
            </a:endParaRPr>
          </a:p>
          <a:p>
            <a:pPr marL="285750" indent="-285750">
              <a:buFont typeface="Arial"/>
              <a:buChar char="•"/>
            </a:pPr>
            <a:endParaRPr lang="en-US">
              <a:solidFill>
                <a:srgbClr val="374151"/>
              </a:solidFill>
              <a:latin typeface="Calibri"/>
              <a:cs typeface="Arial"/>
            </a:endParaRPr>
          </a:p>
          <a:p>
            <a:pPr marL="285750" indent="-285750">
              <a:buFont typeface="Arial"/>
              <a:buChar char="•"/>
            </a:pPr>
            <a:endParaRPr lang="en-US">
              <a:solidFill>
                <a:srgbClr val="374151"/>
              </a:solidFill>
              <a:latin typeface="Calibri"/>
              <a:cs typeface="Arial"/>
            </a:endParaRPr>
          </a:p>
          <a:p>
            <a:pPr marL="285750" indent="-285750">
              <a:buFont typeface="Arial" panose="020B0604020202020204" pitchFamily="34" charset="0"/>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374151"/>
              </a:solidFill>
              <a:latin typeface="Calibri"/>
              <a:cs typeface="Arial"/>
            </a:endParaRPr>
          </a:p>
          <a:p>
            <a:endParaRPr lang="en-US">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pic>
        <p:nvPicPr>
          <p:cNvPr id="2" name="Picture 2" descr="Diagram, schematic&#10;&#10;Description automatically generated">
            <a:extLst>
              <a:ext uri="{FF2B5EF4-FFF2-40B4-BE49-F238E27FC236}">
                <a16:creationId xmlns:a16="http://schemas.microsoft.com/office/drawing/2014/main" id="{C66EA029-CD7F-A89E-BAC0-21698B79B6D5}"/>
              </a:ext>
            </a:extLst>
          </p:cNvPr>
          <p:cNvPicPr>
            <a:picLocks noChangeAspect="1"/>
          </p:cNvPicPr>
          <p:nvPr/>
        </p:nvPicPr>
        <p:blipFill>
          <a:blip r:embed="rId2"/>
          <a:stretch>
            <a:fillRect/>
          </a:stretch>
        </p:blipFill>
        <p:spPr>
          <a:xfrm>
            <a:off x="2092960" y="3653141"/>
            <a:ext cx="8006080" cy="2345718"/>
          </a:xfrm>
          <a:prstGeom prst="rect">
            <a:avLst/>
          </a:prstGeom>
        </p:spPr>
      </p:pic>
    </p:spTree>
    <p:extLst>
      <p:ext uri="{BB962C8B-B14F-4D97-AF65-F5344CB8AC3E}">
        <p14:creationId xmlns:p14="http://schemas.microsoft.com/office/powerpoint/2010/main" val="180618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Api gateway and microservices</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4524315"/>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285750" indent="-285750">
              <a:buFont typeface="Arial,Sans-Serif"/>
              <a:buChar char="•"/>
            </a:pPr>
            <a:r>
              <a:rPr lang="en-US">
                <a:solidFill>
                  <a:srgbClr val="343434"/>
                </a:solidFill>
                <a:latin typeface="Calibri"/>
                <a:ea typeface="+mn-lt"/>
                <a:cs typeface="+mn-lt"/>
              </a:rPr>
              <a:t>For microservices‑based applications, an API gateway acts as a single point of entry into the system. It sits in front of the microservices and simplifies both the client implementations and the microservices app by decoupling the complexity of an app from its clients.</a:t>
            </a:r>
            <a:endParaRPr lang="en-US" b="1">
              <a:solidFill>
                <a:srgbClr val="374151"/>
              </a:solidFill>
              <a:latin typeface="Calibri"/>
              <a:cs typeface="Arial"/>
            </a:endParaRPr>
          </a:p>
          <a:p>
            <a:pPr marL="285750" indent="-285750">
              <a:buFont typeface="Arial"/>
              <a:buChar char="•"/>
            </a:pPr>
            <a:r>
              <a:rPr lang="en-US">
                <a:solidFill>
                  <a:srgbClr val="343434"/>
                </a:solidFill>
                <a:latin typeface="Calibri"/>
                <a:ea typeface="+mn-lt"/>
                <a:cs typeface="+mn-lt"/>
              </a:rPr>
              <a:t>In a microservices architecture, the API gateway is responsible for request routing, composition, and policy enforcement. It handles some requests by simply routing them to the appropriate backend service, and handles others by invoking multiple backend services and aggregating the results.</a:t>
            </a:r>
            <a:endParaRPr lang="en-US">
              <a:latin typeface="Calibri"/>
              <a:cs typeface="Calibri"/>
            </a:endParaRPr>
          </a:p>
          <a:p>
            <a:pPr marL="285750" indent="-285750">
              <a:buFont typeface="Arial"/>
              <a:buChar char="•"/>
            </a:pPr>
            <a:r>
              <a:rPr lang="en-US">
                <a:solidFill>
                  <a:srgbClr val="343434"/>
                </a:solidFill>
                <a:latin typeface="Calibri"/>
                <a:ea typeface="+mn-lt"/>
                <a:cs typeface="+mn-lt"/>
              </a:rPr>
              <a:t>An API gateway might provide other capabilities for microservices such as authentication, authorization, monitoring, load balancing, and response handling, offloading implementation of non-functional requirements to the infrastructure layer and helping developers to focus on core business logic, speeding up app releases.</a:t>
            </a:r>
            <a:endParaRPr lang="en-US">
              <a:latin typeface="Calibri"/>
              <a:cs typeface="Calibri"/>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17164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Request routing and aggregation</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5632311"/>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171450" indent="-171450">
              <a:buFont typeface="Arial"/>
              <a:buChar char="•"/>
            </a:pPr>
            <a:r>
              <a:rPr lang="en-US" b="1">
                <a:solidFill>
                  <a:srgbClr val="374151"/>
                </a:solidFill>
                <a:latin typeface="Calibri"/>
                <a:ea typeface="+mn-lt"/>
                <a:cs typeface="+mn-lt"/>
              </a:rPr>
              <a:t>Request Parsing</a:t>
            </a:r>
            <a:r>
              <a:rPr lang="en-US">
                <a:solidFill>
                  <a:srgbClr val="374151"/>
                </a:solidFill>
                <a:latin typeface="Calibri"/>
                <a:ea typeface="+mn-lt"/>
                <a:cs typeface="+mn-lt"/>
              </a:rPr>
              <a:t>: When a client sends a request to the API Gateway, the Gateway parses the request to extract information such as the request path, HTTP method, headers, and any query parameters.</a:t>
            </a:r>
            <a:endParaRPr lang="en-US" b="1">
              <a:solidFill>
                <a:srgbClr val="374151"/>
              </a:solidFill>
              <a:latin typeface="Calibri"/>
              <a:ea typeface="+mn-lt"/>
              <a:cs typeface="+mn-lt"/>
            </a:endParaRPr>
          </a:p>
          <a:p>
            <a:pPr marL="171450" indent="-171450">
              <a:buFont typeface="Arial"/>
              <a:buChar char="•"/>
            </a:pPr>
            <a:r>
              <a:rPr lang="en-US">
                <a:solidFill>
                  <a:srgbClr val="374151"/>
                </a:solidFill>
                <a:latin typeface="Calibri"/>
                <a:ea typeface="+mn-lt"/>
                <a:cs typeface="+mn-lt"/>
              </a:rPr>
              <a:t>Request Matching: The API Gateway compares the parsed request information against the configured routing rules or configuration. These rules define how incoming requests should be routed to the corresponding microservices.</a:t>
            </a:r>
          </a:p>
          <a:p>
            <a:pPr marL="171450" indent="-171450">
              <a:buFont typeface="Arial"/>
              <a:buChar char="•"/>
            </a:pPr>
            <a:r>
              <a:rPr lang="en-US" b="1">
                <a:solidFill>
                  <a:srgbClr val="374151"/>
                </a:solidFill>
                <a:latin typeface="Calibri"/>
                <a:ea typeface="+mn-lt"/>
                <a:cs typeface="+mn-lt"/>
              </a:rPr>
              <a:t>Route Mapping</a:t>
            </a:r>
            <a:r>
              <a:rPr lang="en-US">
                <a:solidFill>
                  <a:srgbClr val="374151"/>
                </a:solidFill>
                <a:latin typeface="Calibri"/>
                <a:ea typeface="+mn-lt"/>
                <a:cs typeface="+mn-lt"/>
              </a:rPr>
              <a:t>: Based on the request matching process, the API Gateway identifies the specific route or endpoint within the microservices architecture that corresponds to the client's request.</a:t>
            </a:r>
            <a:endParaRPr lang="en-US">
              <a:latin typeface="Calibri"/>
              <a:cs typeface="Arial"/>
            </a:endParaRPr>
          </a:p>
          <a:p>
            <a:pPr marL="171450" indent="-171450">
              <a:buFont typeface="Arial"/>
              <a:buChar char="•"/>
            </a:pPr>
            <a:r>
              <a:rPr lang="en-US" b="1">
                <a:solidFill>
                  <a:srgbClr val="374151"/>
                </a:solidFill>
                <a:latin typeface="Calibri"/>
                <a:ea typeface="+mn-lt"/>
                <a:cs typeface="+mn-lt"/>
              </a:rPr>
              <a:t>Load Balancing</a:t>
            </a:r>
            <a:r>
              <a:rPr lang="en-US">
                <a:solidFill>
                  <a:srgbClr val="374151"/>
                </a:solidFill>
                <a:latin typeface="Calibri"/>
                <a:ea typeface="+mn-lt"/>
                <a:cs typeface="+mn-lt"/>
              </a:rPr>
              <a:t>: If multiple instances of the same microservice exist, the API Gateway may employ a load balancing strategy to evenly distribute the incoming requests across those instances. This ensures optimal resource utilization and improves overall system performance.</a:t>
            </a:r>
          </a:p>
          <a:p>
            <a:pPr marL="171450" indent="-171450">
              <a:buFont typeface="Arial"/>
              <a:buChar char="•"/>
            </a:pPr>
            <a:r>
              <a:rPr lang="en-US" b="1">
                <a:solidFill>
                  <a:srgbClr val="374151"/>
                </a:solidFill>
                <a:latin typeface="Calibri"/>
                <a:cs typeface="Arial"/>
              </a:rPr>
              <a:t>Forwarding the Request:</a:t>
            </a:r>
            <a:r>
              <a:rPr lang="en-US">
                <a:solidFill>
                  <a:srgbClr val="374151"/>
                </a:solidFill>
                <a:latin typeface="Calibri"/>
                <a:cs typeface="Arial"/>
              </a:rPr>
              <a:t> Once the appropriate microservice or destination has been determined, the API Gateway forwards the client's request to that specific microservice. This involves rewriting the request as necessary, including any modifications to headers, parameters, or payload.</a:t>
            </a:r>
          </a:p>
          <a:p>
            <a:pPr marL="285750" indent="-285750">
              <a:buFont typeface="Arial,Sans-Serif"/>
              <a:buChar char="•"/>
            </a:pPr>
            <a:endParaRPr lang="en-US">
              <a:solidFill>
                <a:srgbClr val="343434"/>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48945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26DE-CFD9-43F9-B2D1-26579329DC75}"/>
              </a:ext>
            </a:extLst>
          </p:cNvPr>
          <p:cNvSpPr>
            <a:spLocks noGrp="1"/>
          </p:cNvSpPr>
          <p:nvPr>
            <p:ph type="title"/>
          </p:nvPr>
        </p:nvSpPr>
        <p:spPr/>
        <p:txBody>
          <a:bodyPr/>
          <a:lstStyle/>
          <a:p>
            <a:r>
              <a:rPr lang="en-US" sz="2800" b="0">
                <a:ea typeface="+mj-lt"/>
                <a:cs typeface="+mj-lt"/>
              </a:rPr>
              <a:t>Feign Client</a:t>
            </a:r>
            <a:endParaRPr lang="en-US">
              <a:ea typeface="+mj-lt"/>
              <a:cs typeface="+mj-lt"/>
            </a:endParaRPr>
          </a:p>
        </p:txBody>
      </p:sp>
      <p:sp>
        <p:nvSpPr>
          <p:cNvPr id="8" name="TextBox 7">
            <a:extLst>
              <a:ext uri="{FF2B5EF4-FFF2-40B4-BE49-F238E27FC236}">
                <a16:creationId xmlns:a16="http://schemas.microsoft.com/office/drawing/2014/main" id="{56DDC57C-122B-4172-8B46-B4BADA5FB267}"/>
              </a:ext>
            </a:extLst>
          </p:cNvPr>
          <p:cNvSpPr txBox="1"/>
          <p:nvPr/>
        </p:nvSpPr>
        <p:spPr>
          <a:xfrm>
            <a:off x="561974" y="1469589"/>
            <a:ext cx="9982201" cy="2031325"/>
          </a:xfrm>
          <a:prstGeom prst="rect">
            <a:avLst/>
          </a:prstGeom>
          <a:noFill/>
        </p:spPr>
        <p:txBody>
          <a:bodyPr wrap="square" lIns="91440" tIns="45720" rIns="91440" bIns="45720" anchor="t">
            <a:spAutoFit/>
          </a:bodyPr>
          <a:lstStyle/>
          <a:p>
            <a:pPr marL="285750" indent="-285750">
              <a:buFont typeface="Arial"/>
              <a:buChar char="•"/>
            </a:pPr>
            <a:r>
              <a:rPr lang="en-US">
                <a:ea typeface="+mn-lt"/>
                <a:cs typeface="+mn-lt"/>
              </a:rPr>
              <a:t>Feign is </a:t>
            </a:r>
            <a:r>
              <a:rPr lang="en-US" b="0" i="0">
                <a:effectLst/>
                <a:ea typeface="+mn-lt"/>
                <a:cs typeface="+mn-lt"/>
              </a:rPr>
              <a:t>a </a:t>
            </a:r>
            <a:r>
              <a:rPr lang="en-US">
                <a:ea typeface="+mn-lt"/>
                <a:cs typeface="+mn-lt"/>
              </a:rPr>
              <a:t>declarative web service client developed by Netflix</a:t>
            </a:r>
            <a:r>
              <a:rPr lang="en-US" b="0" i="0">
                <a:effectLst/>
                <a:ea typeface="+mn-lt"/>
                <a:cs typeface="+mn-lt"/>
              </a:rPr>
              <a:t>.</a:t>
            </a: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r>
              <a:rPr lang="en-US">
                <a:ea typeface="+mn-lt"/>
                <a:cs typeface="+mn-lt"/>
              </a:rPr>
              <a:t>It simplifies </a:t>
            </a:r>
            <a:r>
              <a:rPr lang="en-US" b="0" i="0">
                <a:effectLst/>
                <a:ea typeface="+mn-lt"/>
                <a:cs typeface="+mn-lt"/>
              </a:rPr>
              <a:t>the </a:t>
            </a:r>
            <a:r>
              <a:rPr lang="en-US">
                <a:ea typeface="+mn-lt"/>
                <a:cs typeface="+mn-lt"/>
              </a:rPr>
              <a:t>process </a:t>
            </a:r>
            <a:r>
              <a:rPr lang="en-US" b="0" i="0">
                <a:effectLst/>
                <a:ea typeface="+mn-lt"/>
                <a:cs typeface="+mn-lt"/>
              </a:rPr>
              <a:t>of </a:t>
            </a:r>
            <a:r>
              <a:rPr lang="en-US">
                <a:ea typeface="+mn-lt"/>
                <a:cs typeface="+mn-lt"/>
              </a:rPr>
              <a:t>making HTTP requests by abstracting away </a:t>
            </a:r>
            <a:r>
              <a:rPr lang="en-US" b="0" i="0">
                <a:effectLst/>
                <a:ea typeface="+mn-lt"/>
                <a:cs typeface="+mn-lt"/>
              </a:rPr>
              <a:t>the</a:t>
            </a:r>
            <a:r>
              <a:rPr lang="en-US">
                <a:ea typeface="+mn-lt"/>
                <a:cs typeface="+mn-lt"/>
              </a:rPr>
              <a:t> low-level details.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With Feign, developers can focus on defining </a:t>
            </a:r>
            <a:r>
              <a:rPr lang="en-US" b="0" i="0">
                <a:effectLst/>
                <a:ea typeface="+mn-lt"/>
                <a:cs typeface="+mn-lt"/>
              </a:rPr>
              <a:t>the </a:t>
            </a:r>
            <a:r>
              <a:rPr lang="en-US">
                <a:ea typeface="+mn-lt"/>
                <a:cs typeface="+mn-lt"/>
              </a:rPr>
              <a:t>desired requests and parameters instead of dealing </a:t>
            </a:r>
            <a:r>
              <a:rPr lang="en-US" b="0" i="0">
                <a:effectLst/>
                <a:ea typeface="+mn-lt"/>
                <a:cs typeface="+mn-lt"/>
              </a:rPr>
              <a:t>with </a:t>
            </a:r>
            <a:r>
              <a:rPr lang="en-US">
                <a:ea typeface="+mn-lt"/>
                <a:cs typeface="+mn-lt"/>
              </a:rPr>
              <a:t>boilerplate code.</a:t>
            </a:r>
          </a:p>
          <a:p>
            <a:pPr algn="l"/>
            <a:endParaRPr lang="en-US" b="0" i="0">
              <a:solidFill>
                <a:srgbClr val="333333"/>
              </a:solidFill>
              <a:effectLst/>
              <a:cs typeface="Arial"/>
            </a:endParaRPr>
          </a:p>
        </p:txBody>
      </p:sp>
      <p:pic>
        <p:nvPicPr>
          <p:cNvPr id="3" name="Picture 3" descr="Diagram&#10;&#10;Description automatically generated">
            <a:extLst>
              <a:ext uri="{FF2B5EF4-FFF2-40B4-BE49-F238E27FC236}">
                <a16:creationId xmlns:a16="http://schemas.microsoft.com/office/drawing/2014/main" id="{606FF4FE-86E6-9D18-CB71-BB4F46073A3F}"/>
              </a:ext>
            </a:extLst>
          </p:cNvPr>
          <p:cNvPicPr>
            <a:picLocks noChangeAspect="1"/>
          </p:cNvPicPr>
          <p:nvPr/>
        </p:nvPicPr>
        <p:blipFill>
          <a:blip r:embed="rId2"/>
          <a:stretch>
            <a:fillRect/>
          </a:stretch>
        </p:blipFill>
        <p:spPr>
          <a:xfrm>
            <a:off x="2833868" y="3257847"/>
            <a:ext cx="4575493" cy="3165000"/>
          </a:xfrm>
          <a:prstGeom prst="rect">
            <a:avLst/>
          </a:prstGeom>
        </p:spPr>
      </p:pic>
    </p:spTree>
    <p:extLst>
      <p:ext uri="{BB962C8B-B14F-4D97-AF65-F5344CB8AC3E}">
        <p14:creationId xmlns:p14="http://schemas.microsoft.com/office/powerpoint/2010/main" val="238936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299085"/>
            <a:ext cx="11457432" cy="914400"/>
          </a:xfrm>
          <a:prstGeom prst="rect">
            <a:avLst/>
          </a:prstGeom>
        </p:spPr>
        <p:txBody>
          <a:bodyPr vert="horz" lIns="0" tIns="0" rIns="0" bIns="0" rtlCol="0" anchor="t" anchorCtr="0">
            <a:normAutofit/>
          </a:bodyPr>
          <a:lstStyle/>
          <a:p>
            <a:pPr>
              <a:lnSpc>
                <a:spcPct val="90000"/>
              </a:lnSpc>
              <a:spcBef>
                <a:spcPct val="0"/>
              </a:spcBef>
              <a:spcAft>
                <a:spcPts val="600"/>
              </a:spcAft>
            </a:pPr>
            <a:r>
              <a:rPr lang="en-US" sz="3200" b="1">
                <a:solidFill>
                  <a:srgbClr val="374151"/>
                </a:solidFill>
                <a:ea typeface="+mn-lt"/>
                <a:cs typeface="+mn-lt"/>
              </a:rPr>
              <a:t>Request routing and aggregation</a:t>
            </a:r>
            <a:endParaRPr lang="en-US" sz="3200" b="1">
              <a:ea typeface="+mj-ea"/>
              <a:cs typeface="+mj-cs"/>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4431983"/>
          </a:xfrm>
          <a:prstGeom prst="rect">
            <a:avLst/>
          </a:prstGeom>
          <a:noFill/>
        </p:spPr>
        <p:txBody>
          <a:bodyPr wrap="square" lIns="91440" tIns="45720" rIns="91440" bIns="45720" anchor="t">
            <a:spAutoFit/>
          </a:bodyPr>
          <a:lstStyle/>
          <a:p>
            <a:endParaRPr lang="en-US">
              <a:solidFill>
                <a:srgbClr val="374151"/>
              </a:solidFill>
              <a:latin typeface="Calibri"/>
              <a:ea typeface="+mn-lt"/>
              <a:cs typeface="+mn-lt"/>
            </a:endParaRPr>
          </a:p>
          <a:p>
            <a:pPr marL="285750" indent="-285750">
              <a:buFont typeface="Arial,Sans-Serif"/>
              <a:buChar char="•"/>
            </a:pPr>
            <a:endParaRPr lang="en-US" sz="1200">
              <a:solidFill>
                <a:srgbClr val="374151"/>
              </a:solidFill>
              <a:ea typeface="+mn-lt"/>
              <a:cs typeface="+mn-lt"/>
            </a:endParaRPr>
          </a:p>
          <a:p>
            <a:pPr marL="285750" indent="-285750">
              <a:buFont typeface="Arial,Sans-Serif"/>
              <a:buChar char="•"/>
            </a:pPr>
            <a:r>
              <a:rPr lang="en-US" b="1">
                <a:solidFill>
                  <a:srgbClr val="374151"/>
                </a:solidFill>
                <a:latin typeface="Calibri"/>
                <a:ea typeface="+mn-lt"/>
                <a:cs typeface="+mn-lt"/>
              </a:rPr>
              <a:t>Handling the Response:</a:t>
            </a:r>
            <a:r>
              <a:rPr lang="en-US">
                <a:solidFill>
                  <a:srgbClr val="374151"/>
                </a:solidFill>
                <a:latin typeface="Calibri"/>
                <a:ea typeface="+mn-lt"/>
                <a:cs typeface="+mn-lt"/>
              </a:rPr>
              <a:t> After the microservice processes the request, it generates a response. The API Gateway receives this response and can optionally modify or transform it before sending it back to the client. This allows the Gateway to provide consistent and standardized responses to the clients, regardless of the underlying microservice implementation.</a:t>
            </a:r>
            <a:endParaRPr lang="en-US">
              <a:solidFill>
                <a:srgbClr val="374151"/>
              </a:solidFill>
              <a:latin typeface="Calibri"/>
              <a:cs typeface="Arial"/>
            </a:endParaRPr>
          </a:p>
          <a:p>
            <a:pPr marL="285750" indent="-285750">
              <a:buFont typeface="Arial,Sans-Serif"/>
              <a:buChar char="•"/>
            </a:pPr>
            <a:r>
              <a:rPr lang="en-US" b="1">
                <a:solidFill>
                  <a:srgbClr val="374151"/>
                </a:solidFill>
                <a:latin typeface="Calibri"/>
                <a:ea typeface="+mn-lt"/>
                <a:cs typeface="+mn-lt"/>
              </a:rPr>
              <a:t>Error Handling:</a:t>
            </a:r>
            <a:r>
              <a:rPr lang="en-US">
                <a:solidFill>
                  <a:srgbClr val="374151"/>
                </a:solidFill>
                <a:latin typeface="Calibri"/>
                <a:ea typeface="+mn-lt"/>
                <a:cs typeface="+mn-lt"/>
              </a:rPr>
              <a:t> In case of errors or exceptions during the request processing, the API Gateway can intercept and handle them. It can return appropriate error responses to the client or perform additional actions like circuit breaking or fallback mechanisms</a:t>
            </a:r>
          </a:p>
          <a:p>
            <a:endParaRPr lang="en-US">
              <a:solidFill>
                <a:srgbClr val="374151"/>
              </a:solidFill>
              <a:latin typeface="Calibri"/>
              <a:ea typeface="+mn-lt"/>
              <a:cs typeface="+mn-lt"/>
            </a:endParaRPr>
          </a:p>
          <a:p>
            <a:pPr marL="285750" indent="-285750">
              <a:buFont typeface="Arial,Sans-Serif"/>
              <a:buChar char="•"/>
            </a:pPr>
            <a:endParaRPr lang="en-US">
              <a:solidFill>
                <a:srgbClr val="343434"/>
              </a:solidFill>
              <a:latin typeface="Calibri"/>
              <a:cs typeface="Arial"/>
            </a:endParaRPr>
          </a:p>
          <a:p>
            <a:pPr marL="285750" indent="-285750">
              <a:buFont typeface="Arial"/>
              <a:buChar char="•"/>
            </a:pPr>
            <a:endParaRPr lang="en-US" b="1">
              <a:solidFill>
                <a:srgbClr val="374151"/>
              </a:solidFill>
              <a:latin typeface="Calibri"/>
              <a:cs typeface="Arial"/>
            </a:endParaRPr>
          </a:p>
          <a:p>
            <a:pPr marL="285750" indent="-285750">
              <a:buFont typeface="Arial" panose="020B0604020202020204" pitchFamily="34" charset="0"/>
              <a:buChar char="•"/>
            </a:pPr>
            <a:endParaRPr lang="en-US">
              <a:solidFill>
                <a:srgbClr val="000000"/>
              </a:solidFill>
              <a:latin typeface="Calibri"/>
              <a:cs typeface="Arial"/>
            </a:endParaRPr>
          </a:p>
          <a:p>
            <a:endParaRPr lang="en-US">
              <a:solidFill>
                <a:srgbClr val="374151"/>
              </a:solidFill>
              <a:latin typeface="Calibri"/>
              <a:cs typeface="Arial"/>
            </a:endParaRPr>
          </a:p>
          <a:p>
            <a:br>
              <a:rPr lang="en-US"/>
            </a:br>
            <a:endParaRPr lang="en-IN">
              <a:cs typeface="Arial"/>
            </a:endParaRPr>
          </a:p>
        </p:txBody>
      </p:sp>
    </p:spTree>
    <p:extLst>
      <p:ext uri="{BB962C8B-B14F-4D97-AF65-F5344CB8AC3E}">
        <p14:creationId xmlns:p14="http://schemas.microsoft.com/office/powerpoint/2010/main" val="223363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73A3-0930-2099-19EC-3A6E558AB07D}"/>
              </a:ext>
            </a:extLst>
          </p:cNvPr>
          <p:cNvSpPr>
            <a:spLocks noGrp="1"/>
          </p:cNvSpPr>
          <p:nvPr>
            <p:ph type="title"/>
          </p:nvPr>
        </p:nvSpPr>
        <p:spPr>
          <a:xfrm>
            <a:off x="254924" y="919942"/>
            <a:ext cx="11457432" cy="914400"/>
          </a:xfrm>
        </p:spPr>
        <p:txBody>
          <a:bodyPr vert="horz" lIns="0" tIns="0" rIns="0" bIns="0" rtlCol="0" anchor="t" anchorCtr="0">
            <a:normAutofit/>
          </a:bodyPr>
          <a:lstStyle/>
          <a:p>
            <a:r>
              <a:rPr lang="en-US" b="1" kern="1200">
                <a:latin typeface="+mj-lt"/>
                <a:ea typeface="+mj-ea"/>
                <a:cs typeface="+mj-cs"/>
              </a:rPr>
              <a:t>Config Server</a:t>
            </a:r>
          </a:p>
        </p:txBody>
      </p:sp>
      <p:sp>
        <p:nvSpPr>
          <p:cNvPr id="6" name="TextBox 5">
            <a:extLst>
              <a:ext uri="{FF2B5EF4-FFF2-40B4-BE49-F238E27FC236}">
                <a16:creationId xmlns:a16="http://schemas.microsoft.com/office/drawing/2014/main" id="{E2D481F0-F817-E3AF-331D-BC8228395994}"/>
              </a:ext>
            </a:extLst>
          </p:cNvPr>
          <p:cNvSpPr txBox="1"/>
          <p:nvPr/>
        </p:nvSpPr>
        <p:spPr>
          <a:xfrm>
            <a:off x="365760" y="2189018"/>
            <a:ext cx="11233265"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285750" indent="-285750">
              <a:spcBef>
                <a:spcPts val="1200"/>
              </a:spcBef>
              <a:buSzPct val="100000"/>
              <a:buFont typeface="Arial" panose="020B0604020202020204" pitchFamily="34" charset="0"/>
              <a:buChar char="•"/>
            </a:pPr>
            <a:r>
              <a:rPr lang="en-US">
                <a:latin typeface="Calibri"/>
                <a:cs typeface="Calibri"/>
              </a:rPr>
              <a:t>A "config server" typically refers to a centralized system or service that stores and manages configurations for software applications or systems.</a:t>
            </a:r>
            <a:endParaRPr lang="en-US">
              <a:latin typeface="Arial"/>
              <a:cs typeface="Arial"/>
            </a:endParaRPr>
          </a:p>
          <a:p>
            <a:pPr marL="285750" indent="-285750">
              <a:spcBef>
                <a:spcPts val="1200"/>
              </a:spcBef>
              <a:buSzPct val="100000"/>
              <a:buFont typeface="Arial" panose="020B0604020202020204" pitchFamily="34" charset="0"/>
              <a:buChar char="•"/>
            </a:pPr>
            <a:r>
              <a:rPr lang="en-US">
                <a:latin typeface="Calibri"/>
                <a:cs typeface="Calibri"/>
              </a:rPr>
              <a:t> It allows for the centralization and control of configuration settings across multiple instances or environments.</a:t>
            </a:r>
            <a:endParaRPr lang="en-US">
              <a:cs typeface="Arial"/>
            </a:endParaRPr>
          </a:p>
          <a:p>
            <a:pPr marL="285750" indent="-285750">
              <a:spcBef>
                <a:spcPts val="1200"/>
              </a:spcBef>
              <a:buSzPct val="100000"/>
              <a:buFont typeface="Arial" panose="020B0604020202020204" pitchFamily="34" charset="0"/>
              <a:buChar char="•"/>
            </a:pPr>
            <a:r>
              <a:rPr lang="en-US">
                <a:latin typeface="Calibri"/>
                <a:cs typeface="Calibri"/>
              </a:rPr>
              <a:t>Config servers are commonly used in distributed systems and microservices architectures to ensure consistent and coordinated configuration management. </a:t>
            </a:r>
          </a:p>
          <a:p>
            <a:pPr marL="285750" indent="-285750">
              <a:spcBef>
                <a:spcPts val="1200"/>
              </a:spcBef>
              <a:buSzPct val="100000"/>
              <a:buFont typeface="Arial" panose="020B0604020202020204" pitchFamily="34" charset="0"/>
              <a:buChar char="•"/>
            </a:pPr>
            <a:r>
              <a:rPr lang="en-US">
                <a:latin typeface="Calibri"/>
                <a:cs typeface="Calibri"/>
              </a:rPr>
              <a:t>They provide a way to store configuration parameters, such as database connection strings, API keys, feature flags, and various settings, separately from the application code. </a:t>
            </a:r>
            <a:endParaRPr lang="en-US">
              <a:latin typeface="Arial"/>
              <a:cs typeface="Arial"/>
            </a:endParaRPr>
          </a:p>
          <a:p>
            <a:pPr marL="285750" indent="-285750">
              <a:spcBef>
                <a:spcPts val="1200"/>
              </a:spcBef>
              <a:buSzPct val="100000"/>
              <a:buFont typeface="Arial" panose="020B0604020202020204" pitchFamily="34" charset="0"/>
              <a:buChar char="•"/>
            </a:pPr>
            <a:r>
              <a:rPr lang="en-US">
                <a:latin typeface="Calibri"/>
                <a:cs typeface="Calibri"/>
              </a:rPr>
              <a:t>This separation of configuration from the code helps in achieving better maintainability, flexibility, and scalability.</a:t>
            </a:r>
            <a:endParaRPr lang="en-US">
              <a:cs typeface="Arial"/>
            </a:endParaRPr>
          </a:p>
        </p:txBody>
      </p:sp>
    </p:spTree>
    <p:extLst>
      <p:ext uri="{BB962C8B-B14F-4D97-AF65-F5344CB8AC3E}">
        <p14:creationId xmlns:p14="http://schemas.microsoft.com/office/powerpoint/2010/main" val="393615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836F2-C3F7-94C1-9B71-E3BA66B3EC69}"/>
              </a:ext>
            </a:extLst>
          </p:cNvPr>
          <p:cNvSpPr>
            <a:spLocks noGrp="1"/>
          </p:cNvSpPr>
          <p:nvPr>
            <p:ph idx="1"/>
          </p:nvPr>
        </p:nvSpPr>
        <p:spPr>
          <a:xfrm>
            <a:off x="365760" y="1163782"/>
            <a:ext cx="11039301" cy="4916978"/>
          </a:xfrm>
        </p:spPr>
        <p:txBody>
          <a:bodyPr vert="horz" lIns="0" tIns="0" rIns="0" bIns="0" spcCol="301752" rtlCol="0" anchor="t">
            <a:normAutofit/>
          </a:bodyPr>
          <a:lstStyle/>
          <a:p>
            <a:pPr marL="0" indent="0">
              <a:buNone/>
            </a:pPr>
            <a:r>
              <a:rPr lang="en-US">
                <a:solidFill>
                  <a:srgbClr val="374151"/>
                </a:solidFill>
                <a:ea typeface="+mn-lt"/>
                <a:cs typeface="+mn-lt"/>
              </a:rPr>
              <a:t>There are various tools and technologies available for implementing config servers.</a:t>
            </a:r>
          </a:p>
          <a:p>
            <a:r>
              <a:rPr lang="en-US" b="1">
                <a:ea typeface="+mn-lt"/>
                <a:cs typeface="+mn-lt"/>
              </a:rPr>
              <a:t>Spring Cloud Config</a:t>
            </a:r>
            <a:r>
              <a:rPr lang="en-US">
                <a:solidFill>
                  <a:srgbClr val="374151"/>
                </a:solidFill>
                <a:ea typeface="+mn-lt"/>
                <a:cs typeface="+mn-lt"/>
              </a:rPr>
              <a:t>: A widely-used open-source library that integrates with the Spring framework. It allows you to store configurations in a version-controlled repository, such as Git, and provides a RESTful API for accessing the configurations.</a:t>
            </a:r>
            <a:endParaRPr lang="en-US">
              <a:solidFill>
                <a:srgbClr val="374151"/>
              </a:solidFill>
              <a:cs typeface="Arial"/>
            </a:endParaRPr>
          </a:p>
          <a:p>
            <a:r>
              <a:rPr lang="en-US" b="1" err="1">
                <a:ea typeface="+mn-lt"/>
                <a:cs typeface="+mn-lt"/>
              </a:rPr>
              <a:t>HashiCorp</a:t>
            </a:r>
            <a:r>
              <a:rPr lang="en-US" b="1">
                <a:ea typeface="+mn-lt"/>
                <a:cs typeface="+mn-lt"/>
              </a:rPr>
              <a:t> Consul</a:t>
            </a:r>
            <a:r>
              <a:rPr lang="en-US">
                <a:solidFill>
                  <a:srgbClr val="374151"/>
                </a:solidFill>
                <a:ea typeface="+mn-lt"/>
                <a:cs typeface="+mn-lt"/>
              </a:rPr>
              <a:t>: A distributed service mesh and key-value store that includes a configuration management component. Consul provides a highly available and scalable solution for storing and managing configurations across multiple nodes.</a:t>
            </a:r>
            <a:endParaRPr lang="en-US">
              <a:solidFill>
                <a:srgbClr val="374151"/>
              </a:solidFill>
              <a:cs typeface="Arial"/>
            </a:endParaRPr>
          </a:p>
          <a:p>
            <a:r>
              <a:rPr lang="en-US" b="1" err="1">
                <a:ea typeface="+mn-lt"/>
                <a:cs typeface="+mn-lt"/>
              </a:rPr>
              <a:t>Etcd</a:t>
            </a:r>
            <a:r>
              <a:rPr lang="en-US">
                <a:solidFill>
                  <a:srgbClr val="374151"/>
                </a:solidFill>
                <a:ea typeface="+mn-lt"/>
                <a:cs typeface="+mn-lt"/>
              </a:rPr>
              <a:t>: A distributed key-value store often used as a configuration backend for distributed systems. It offers a simple HTTP/JSON API for storing and retrieving configurations, and it is known for its strong consistency guarantees</a:t>
            </a:r>
            <a:r>
              <a:rPr lang="en-US" sz="1200">
                <a:solidFill>
                  <a:srgbClr val="374151"/>
                </a:solidFill>
                <a:ea typeface="+mn-lt"/>
                <a:cs typeface="+mn-lt"/>
              </a:rPr>
              <a:t>.</a:t>
            </a:r>
            <a:endParaRPr lang="en-US">
              <a:solidFill>
                <a:srgbClr val="374151"/>
              </a:solidFill>
              <a:cs typeface="Arial"/>
            </a:endParaRPr>
          </a:p>
          <a:p>
            <a:r>
              <a:rPr lang="en-US" b="1">
                <a:ea typeface="+mn-lt"/>
                <a:cs typeface="+mn-lt"/>
              </a:rPr>
              <a:t>Apache </a:t>
            </a:r>
            <a:r>
              <a:rPr lang="en-US" b="1" err="1">
                <a:ea typeface="+mn-lt"/>
                <a:cs typeface="+mn-lt"/>
              </a:rPr>
              <a:t>ZooKeeper</a:t>
            </a:r>
            <a:r>
              <a:rPr lang="en-US">
                <a:solidFill>
                  <a:srgbClr val="374151"/>
                </a:solidFill>
                <a:ea typeface="+mn-lt"/>
                <a:cs typeface="+mn-lt"/>
              </a:rPr>
              <a:t>: A centralized service for maintaining configuration information, naming, synchronization, and group services. It provides a hierarchical namespace and a watch mechanism to track changes in configurations.</a:t>
            </a:r>
            <a:endParaRPr lang="en-US"/>
          </a:p>
          <a:p>
            <a:endParaRPr lang="en-US">
              <a:solidFill>
                <a:srgbClr val="374151"/>
              </a:solidFill>
              <a:cs typeface="Arial"/>
            </a:endParaRPr>
          </a:p>
          <a:p>
            <a:endParaRPr lang="en-US">
              <a:solidFill>
                <a:srgbClr val="374151"/>
              </a:solidFill>
              <a:cs typeface="Arial"/>
            </a:endParaRPr>
          </a:p>
          <a:p>
            <a:pPr marL="342900" indent="-342900">
              <a:buAutoNum type="arabicPeriod"/>
            </a:pPr>
            <a:endParaRPr lang="en-US">
              <a:solidFill>
                <a:srgbClr val="374151"/>
              </a:solidFill>
              <a:cs typeface="Arial"/>
            </a:endParaRPr>
          </a:p>
          <a:p>
            <a:pPr marL="0" indent="0">
              <a:buNone/>
            </a:pPr>
            <a:endParaRPr lang="en-US">
              <a:solidFill>
                <a:srgbClr val="374151"/>
              </a:solidFill>
              <a:cs typeface="Arial"/>
            </a:endParaRPr>
          </a:p>
        </p:txBody>
      </p:sp>
    </p:spTree>
    <p:extLst>
      <p:ext uri="{BB962C8B-B14F-4D97-AF65-F5344CB8AC3E}">
        <p14:creationId xmlns:p14="http://schemas.microsoft.com/office/powerpoint/2010/main" val="303635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87F7E-6B8B-980A-0D68-1D59DFEF339D}"/>
              </a:ext>
            </a:extLst>
          </p:cNvPr>
          <p:cNvSpPr>
            <a:spLocks noGrp="1"/>
          </p:cNvSpPr>
          <p:nvPr>
            <p:ph idx="1"/>
          </p:nvPr>
        </p:nvSpPr>
        <p:spPr>
          <a:xfrm>
            <a:off x="365760" y="568037"/>
            <a:ext cx="11025447" cy="5512723"/>
          </a:xfrm>
        </p:spPr>
        <p:txBody>
          <a:bodyPr vert="horz" lIns="0" tIns="0" rIns="0" bIns="0" spcCol="301752" rtlCol="0" anchor="t">
            <a:normAutofit/>
          </a:bodyPr>
          <a:lstStyle/>
          <a:p>
            <a:pPr marL="0" indent="0">
              <a:buNone/>
            </a:pPr>
            <a:r>
              <a:rPr lang="en-US" sz="2400" b="1">
                <a:cs typeface="Arial"/>
              </a:rPr>
              <a:t>Features:</a:t>
            </a:r>
          </a:p>
          <a:p>
            <a:pPr marL="0" indent="0">
              <a:buNone/>
            </a:pPr>
            <a:endParaRPr lang="en-US" sz="2400" b="1">
              <a:ea typeface="+mn-lt"/>
              <a:cs typeface="+mn-lt"/>
            </a:endParaRPr>
          </a:p>
          <a:p>
            <a:r>
              <a:rPr lang="en-US">
                <a:ea typeface="+mn-lt"/>
                <a:cs typeface="+mn-lt"/>
              </a:rPr>
              <a:t>HTTP, resource-based API for external configuration (name-value pairs, or equivalent YAML content)</a:t>
            </a:r>
          </a:p>
          <a:p>
            <a:r>
              <a:rPr lang="en-US">
                <a:ea typeface="+mn-lt"/>
                <a:cs typeface="+mn-lt"/>
              </a:rPr>
              <a:t>Encrypt and decrypt property values (symmetric or asymmetric)</a:t>
            </a:r>
          </a:p>
          <a:p>
            <a:r>
              <a:rPr lang="en-US">
                <a:ea typeface="+mn-lt"/>
                <a:cs typeface="+mn-lt"/>
              </a:rPr>
              <a:t>Embeddable easily in a Spring Boot application using </a:t>
            </a:r>
            <a:r>
              <a:rPr lang="en-US">
                <a:latin typeface="Consolas"/>
                <a:cs typeface="Arial"/>
              </a:rPr>
              <a:t>@EnableConfigServer</a:t>
            </a:r>
          </a:p>
          <a:p>
            <a:r>
              <a:rPr lang="en-US">
                <a:ea typeface="+mn-lt"/>
                <a:cs typeface="+mn-lt"/>
              </a:rPr>
              <a:t>Bind to the Config Server and initialize Spring </a:t>
            </a:r>
            <a:r>
              <a:rPr lang="en-US">
                <a:latin typeface="Consolas"/>
                <a:ea typeface="+mn-lt"/>
                <a:cs typeface="+mn-lt"/>
              </a:rPr>
              <a:t>Environment</a:t>
            </a:r>
            <a:r>
              <a:rPr lang="en-US">
                <a:ea typeface="+mn-lt"/>
                <a:cs typeface="+mn-lt"/>
              </a:rPr>
              <a:t> with remote property sources</a:t>
            </a:r>
          </a:p>
          <a:p>
            <a:r>
              <a:rPr lang="en-US">
                <a:ea typeface="+mn-lt"/>
                <a:cs typeface="+mn-lt"/>
              </a:rPr>
              <a:t>Encrypt and decrypt property values (symmetric or asymmetric)</a:t>
            </a:r>
            <a:endParaRPr lang="en-US">
              <a:latin typeface="Arial"/>
              <a:cs typeface="Arial"/>
            </a:endParaRPr>
          </a:p>
        </p:txBody>
      </p:sp>
    </p:spTree>
    <p:extLst>
      <p:ext uri="{BB962C8B-B14F-4D97-AF65-F5344CB8AC3E}">
        <p14:creationId xmlns:p14="http://schemas.microsoft.com/office/powerpoint/2010/main" val="347265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0883189-0F1A-ABAB-008D-903D5E34A869}"/>
              </a:ext>
            </a:extLst>
          </p:cNvPr>
          <p:cNvPicPr>
            <a:picLocks noGrp="1" noChangeAspect="1"/>
          </p:cNvPicPr>
          <p:nvPr>
            <p:ph idx="1"/>
          </p:nvPr>
        </p:nvPicPr>
        <p:blipFill>
          <a:blip r:embed="rId2"/>
          <a:stretch>
            <a:fillRect/>
          </a:stretch>
        </p:blipFill>
        <p:spPr>
          <a:xfrm>
            <a:off x="2710074" y="380549"/>
            <a:ext cx="6048375" cy="2651125"/>
          </a:xfrm>
        </p:spPr>
      </p:pic>
      <p:sp>
        <p:nvSpPr>
          <p:cNvPr id="5" name="TextBox 4">
            <a:extLst>
              <a:ext uri="{FF2B5EF4-FFF2-40B4-BE49-F238E27FC236}">
                <a16:creationId xmlns:a16="http://schemas.microsoft.com/office/drawing/2014/main" id="{B5EE61B2-652D-4D30-3173-E20DABDCE526}"/>
              </a:ext>
            </a:extLst>
          </p:cNvPr>
          <p:cNvSpPr txBox="1"/>
          <p:nvPr/>
        </p:nvSpPr>
        <p:spPr>
          <a:xfrm>
            <a:off x="1086812" y="3262744"/>
            <a:ext cx="9906000" cy="338554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spcBef>
                <a:spcPts val="1200"/>
              </a:spcBef>
              <a:buSzPct val="100000"/>
              <a:buFont typeface="Arial"/>
              <a:buChar char="•"/>
            </a:pPr>
            <a:r>
              <a:rPr lang="en-US">
                <a:solidFill>
                  <a:srgbClr val="374151"/>
                </a:solidFill>
                <a:ea typeface="+mn-lt"/>
                <a:cs typeface="+mn-lt"/>
              </a:rPr>
              <a:t>To set up a config server, you generally need to install the chosen technology and configure it according to your needs.</a:t>
            </a:r>
          </a:p>
          <a:p>
            <a:pPr marL="171450" indent="-171450">
              <a:spcBef>
                <a:spcPts val="1200"/>
              </a:spcBef>
              <a:buSzPct val="100000"/>
              <a:buFont typeface="Arial"/>
              <a:buChar char="•"/>
            </a:pPr>
            <a:r>
              <a:rPr lang="en-US">
                <a:solidFill>
                  <a:srgbClr val="374151"/>
                </a:solidFill>
                <a:ea typeface="+mn-lt"/>
                <a:cs typeface="+mn-lt"/>
              </a:rPr>
              <a:t>To define the location of the configuration store, set up security measures if necessary, and integrate the config server with your applications or systems that require configuration management.</a:t>
            </a:r>
            <a:endParaRPr lang="en-US">
              <a:solidFill>
                <a:srgbClr val="374151"/>
              </a:solidFill>
              <a:cs typeface="Arial"/>
            </a:endParaRPr>
          </a:p>
          <a:p>
            <a:pPr marL="171450" indent="-171450">
              <a:spcBef>
                <a:spcPts val="1200"/>
              </a:spcBef>
              <a:buSzPct val="100000"/>
              <a:buFont typeface="Arial"/>
              <a:buChar char="•"/>
            </a:pPr>
            <a:r>
              <a:rPr lang="en-US">
                <a:solidFill>
                  <a:srgbClr val="374151"/>
                </a:solidFill>
                <a:ea typeface="+mn-lt"/>
                <a:cs typeface="+mn-lt"/>
              </a:rPr>
              <a:t>It's important to note that the specific steps for configuring a config server can vary depending on the chosen technology and your specific use case.</a:t>
            </a:r>
          </a:p>
          <a:p>
            <a:pPr marL="171450" indent="-171450">
              <a:spcBef>
                <a:spcPts val="1200"/>
              </a:spcBef>
              <a:buSzPct val="100000"/>
              <a:buFont typeface="Arial"/>
              <a:buChar char="•"/>
            </a:pPr>
            <a:r>
              <a:rPr lang="en-US">
                <a:solidFill>
                  <a:srgbClr val="374151"/>
                </a:solidFill>
                <a:ea typeface="+mn-lt"/>
                <a:cs typeface="+mn-lt"/>
              </a:rPr>
              <a:t> It's recommended to consult the documentation and resources provided by the respective config server technology you decide to use for detailed instructions.</a:t>
            </a:r>
            <a:endParaRPr lang="en-US">
              <a:solidFill>
                <a:srgbClr val="374151"/>
              </a:solidFill>
              <a:cs typeface="Arial"/>
            </a:endParaRPr>
          </a:p>
          <a:p>
            <a:pPr marL="171450" indent="-171450">
              <a:spcBef>
                <a:spcPts val="1200"/>
              </a:spcBef>
              <a:buSzPct val="100000"/>
              <a:buFont typeface="Arial"/>
              <a:buChar char="•"/>
            </a:pPr>
            <a:endParaRPr lang="en-US">
              <a:solidFill>
                <a:srgbClr val="374151"/>
              </a:solidFill>
              <a:cs typeface="Arial"/>
            </a:endParaRPr>
          </a:p>
        </p:txBody>
      </p:sp>
    </p:spTree>
    <p:extLst>
      <p:ext uri="{BB962C8B-B14F-4D97-AF65-F5344CB8AC3E}">
        <p14:creationId xmlns:p14="http://schemas.microsoft.com/office/powerpoint/2010/main" val="34485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D21FA-373B-60FC-6F0F-7B0ED956971B}"/>
              </a:ext>
            </a:extLst>
          </p:cNvPr>
          <p:cNvSpPr>
            <a:spLocks noGrp="1"/>
          </p:cNvSpPr>
          <p:nvPr>
            <p:ph idx="1"/>
          </p:nvPr>
        </p:nvSpPr>
        <p:spPr>
          <a:xfrm>
            <a:off x="365760" y="526473"/>
            <a:ext cx="11122429" cy="5554287"/>
          </a:xfrm>
        </p:spPr>
        <p:txBody>
          <a:bodyPr vert="horz" lIns="0" tIns="0" rIns="0" bIns="0" spcCol="301752" rtlCol="0" anchor="t">
            <a:normAutofit/>
          </a:bodyPr>
          <a:lstStyle/>
          <a:p>
            <a:pPr marL="0" indent="0">
              <a:buNone/>
            </a:pPr>
            <a:r>
              <a:rPr lang="en-US">
                <a:solidFill>
                  <a:srgbClr val="374151"/>
                </a:solidFill>
                <a:ea typeface="+mn-lt"/>
                <a:cs typeface="+mn-lt"/>
              </a:rPr>
              <a:t>When designing the architecture for a config server, several factors need to be considered to ensure scalability, availability, and security. </a:t>
            </a:r>
            <a:endParaRPr lang="en-US"/>
          </a:p>
          <a:p>
            <a:r>
              <a:rPr lang="en-US" b="1">
                <a:ea typeface="+mn-lt"/>
                <a:cs typeface="+mn-lt"/>
              </a:rPr>
              <a:t>Deployment Environment</a:t>
            </a:r>
            <a:r>
              <a:rPr lang="en-US">
                <a:solidFill>
                  <a:srgbClr val="374151"/>
                </a:solidFill>
                <a:ea typeface="+mn-lt"/>
                <a:cs typeface="+mn-lt"/>
              </a:rPr>
              <a:t>: Determine the deployment environment for your config server, such as on-premises servers, cloud-based infrastructure, or containerized environments like Kubernetes. The choice of environment will influence other architectural decisions.</a:t>
            </a:r>
            <a:endParaRPr lang="en-US">
              <a:solidFill>
                <a:srgbClr val="374151"/>
              </a:solidFill>
              <a:cs typeface="Arial"/>
            </a:endParaRPr>
          </a:p>
          <a:p>
            <a:r>
              <a:rPr lang="en-US" b="1">
                <a:ea typeface="+mn-lt"/>
                <a:cs typeface="+mn-lt"/>
              </a:rPr>
              <a:t>High Availability</a:t>
            </a:r>
            <a:r>
              <a:rPr lang="en-US">
                <a:solidFill>
                  <a:srgbClr val="374151"/>
                </a:solidFill>
                <a:ea typeface="+mn-lt"/>
                <a:cs typeface="+mn-lt"/>
              </a:rPr>
              <a:t>: To ensure high availability, consider deploying multiple instances of the config server across different nodes or regions. This helps to avoid a single point of failure. Load balancers or service mesh technologies can be used to distribute traffic across these instances.</a:t>
            </a:r>
            <a:endParaRPr lang="en-US"/>
          </a:p>
          <a:p>
            <a:r>
              <a:rPr lang="en-US" b="1">
                <a:ea typeface="+mn-lt"/>
                <a:cs typeface="+mn-lt"/>
              </a:rPr>
              <a:t>Configuration Store</a:t>
            </a:r>
            <a:r>
              <a:rPr lang="en-US">
                <a:solidFill>
                  <a:srgbClr val="374151"/>
                </a:solidFill>
                <a:ea typeface="+mn-lt"/>
                <a:cs typeface="+mn-lt"/>
              </a:rPr>
              <a:t>: Choose an appropriate storage solution to store the configuration data. This can be a version-controlled repository, a distributed key-value store, or a database. Common options include Git, Apache </a:t>
            </a:r>
            <a:r>
              <a:rPr lang="en-US" err="1">
                <a:solidFill>
                  <a:srgbClr val="374151"/>
                </a:solidFill>
                <a:ea typeface="+mn-lt"/>
                <a:cs typeface="+mn-lt"/>
              </a:rPr>
              <a:t>ZooKeeper</a:t>
            </a:r>
            <a:r>
              <a:rPr lang="en-US">
                <a:solidFill>
                  <a:srgbClr val="374151"/>
                </a:solidFill>
                <a:ea typeface="+mn-lt"/>
                <a:cs typeface="+mn-lt"/>
              </a:rPr>
              <a:t>, </a:t>
            </a:r>
            <a:r>
              <a:rPr lang="en-US" err="1">
                <a:solidFill>
                  <a:srgbClr val="374151"/>
                </a:solidFill>
                <a:ea typeface="+mn-lt"/>
                <a:cs typeface="+mn-lt"/>
              </a:rPr>
              <a:t>etcd</a:t>
            </a:r>
            <a:r>
              <a:rPr lang="en-US">
                <a:solidFill>
                  <a:srgbClr val="374151"/>
                </a:solidFill>
                <a:ea typeface="+mn-lt"/>
                <a:cs typeface="+mn-lt"/>
              </a:rPr>
              <a:t>, or a database like MySQL or PostgreSQL. The choice depends on factors like scalability requirements, consistency guarantees, and existing infrastructure.</a:t>
            </a:r>
            <a:endParaRPr lang="en-US"/>
          </a:p>
          <a:p>
            <a:r>
              <a:rPr lang="en-US" b="1">
                <a:ea typeface="+mn-lt"/>
                <a:cs typeface="+mn-lt"/>
              </a:rPr>
              <a:t>Security</a:t>
            </a:r>
            <a:r>
              <a:rPr lang="en-US">
                <a:solidFill>
                  <a:srgbClr val="374151"/>
                </a:solidFill>
                <a:ea typeface="+mn-lt"/>
                <a:cs typeface="+mn-lt"/>
              </a:rPr>
              <a:t>: Implement appropriate security measures to protect the configuration data and ensure authorized access. This may involve securing network communication with encryption (e.g., HTTPS), implementing authentication and authorization mechanisms, and setting up access controls on the configuration store. Ensure that sensitive information like passwords or API keys are securely stored and accessed.</a:t>
            </a:r>
            <a:endParaRPr lang="en-US">
              <a:solidFill>
                <a:srgbClr val="374151"/>
              </a:solidFill>
              <a:cs typeface="Arial"/>
            </a:endParaRPr>
          </a:p>
          <a:p>
            <a:endParaRPr lang="en-US">
              <a:solidFill>
                <a:srgbClr val="374151"/>
              </a:solidFill>
              <a:cs typeface="Arial"/>
            </a:endParaRPr>
          </a:p>
          <a:p>
            <a:endParaRPr lang="en-US">
              <a:solidFill>
                <a:srgbClr val="374151"/>
              </a:solidFill>
              <a:cs typeface="Arial"/>
            </a:endParaRPr>
          </a:p>
          <a:p>
            <a:endParaRPr lang="en-US">
              <a:solidFill>
                <a:srgbClr val="374151"/>
              </a:solidFill>
              <a:cs typeface="Arial"/>
            </a:endParaRPr>
          </a:p>
        </p:txBody>
      </p:sp>
    </p:spTree>
    <p:extLst>
      <p:ext uri="{BB962C8B-B14F-4D97-AF65-F5344CB8AC3E}">
        <p14:creationId xmlns:p14="http://schemas.microsoft.com/office/powerpoint/2010/main" val="144173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10E46-4D59-A1F9-671C-86916F6DBE69}"/>
              </a:ext>
            </a:extLst>
          </p:cNvPr>
          <p:cNvSpPr>
            <a:spLocks noGrp="1"/>
          </p:cNvSpPr>
          <p:nvPr>
            <p:ph idx="1"/>
          </p:nvPr>
        </p:nvSpPr>
        <p:spPr>
          <a:xfrm>
            <a:off x="407324" y="498764"/>
            <a:ext cx="10776065" cy="5318760"/>
          </a:xfrm>
        </p:spPr>
        <p:txBody>
          <a:bodyPr vert="horz" lIns="0" tIns="0" rIns="0" bIns="0" spcCol="301752" rtlCol="0" anchor="t">
            <a:noAutofit/>
          </a:bodyPr>
          <a:lstStyle/>
          <a:p>
            <a:r>
              <a:rPr lang="en-US" b="1">
                <a:ea typeface="+mn-lt"/>
                <a:cs typeface="+mn-lt"/>
              </a:rPr>
              <a:t>Versioning and Auditing</a:t>
            </a:r>
            <a:r>
              <a:rPr lang="en-US">
                <a:solidFill>
                  <a:srgbClr val="374151"/>
                </a:solidFill>
                <a:ea typeface="+mn-lt"/>
                <a:cs typeface="+mn-lt"/>
              </a:rPr>
              <a:t>: Consider incorporating versioning and auditing capabilities into the config server architecture. This allows you to track changes to configurations over time, roll back to previous versions if needed, and maintain an audit trail for compliance purposes.</a:t>
            </a:r>
            <a:endParaRPr lang="en-US">
              <a:cs typeface="Arial"/>
            </a:endParaRPr>
          </a:p>
          <a:p>
            <a:r>
              <a:rPr lang="en-US" b="1">
                <a:ea typeface="+mn-lt"/>
                <a:cs typeface="+mn-lt"/>
              </a:rPr>
              <a:t>Integration with Applications</a:t>
            </a:r>
            <a:r>
              <a:rPr lang="en-US">
                <a:solidFill>
                  <a:srgbClr val="374151"/>
                </a:solidFill>
                <a:ea typeface="+mn-lt"/>
                <a:cs typeface="+mn-lt"/>
              </a:rPr>
              <a:t>: Determine how applications will retrieve configurations from the config server. This can be done through client libraries or APIs provided by the config server technology you choose. Applications can periodically fetch configurations or subscribe to real-time notifications when changes occur.</a:t>
            </a:r>
            <a:endParaRPr lang="en-US"/>
          </a:p>
          <a:p>
            <a:r>
              <a:rPr lang="en-US" b="1">
                <a:ea typeface="+mn-lt"/>
                <a:cs typeface="+mn-lt"/>
              </a:rPr>
              <a:t>Monitoring and Alerting</a:t>
            </a:r>
            <a:r>
              <a:rPr lang="en-US">
                <a:solidFill>
                  <a:srgbClr val="374151"/>
                </a:solidFill>
                <a:ea typeface="+mn-lt"/>
                <a:cs typeface="+mn-lt"/>
              </a:rPr>
              <a:t>: Implement monitoring and alerting mechanisms to track the health and performance of the config server. Monitor metrics like response times, error rates, and resource utilization. Set up alerts to notify administrators or operations teams in case of issues or anomalies.</a:t>
            </a:r>
            <a:endParaRPr lang="en-US"/>
          </a:p>
          <a:p>
            <a:r>
              <a:rPr lang="en-US" b="1">
                <a:ea typeface="+mn-lt"/>
                <a:cs typeface="+mn-lt"/>
              </a:rPr>
              <a:t>Backup and Disaster Recovery</a:t>
            </a:r>
            <a:r>
              <a:rPr lang="en-US">
                <a:solidFill>
                  <a:srgbClr val="374151"/>
                </a:solidFill>
                <a:ea typeface="+mn-lt"/>
                <a:cs typeface="+mn-lt"/>
              </a:rPr>
              <a:t>: Establish backup and disaster recovery strategies for the configuration data. Regularly back up the configuration store to prevent data loss in case of failures or disasters. Consider replication or data synchronization mechanisms if you have multiple config server instances deployed.</a:t>
            </a:r>
            <a:endParaRPr lang="en-US"/>
          </a:p>
          <a:p>
            <a:r>
              <a:rPr lang="en-US" b="1">
                <a:ea typeface="+mn-lt"/>
                <a:cs typeface="+mn-lt"/>
              </a:rPr>
              <a:t>Scalability and Load Balancing</a:t>
            </a:r>
            <a:r>
              <a:rPr lang="en-US">
                <a:solidFill>
                  <a:srgbClr val="374151"/>
                </a:solidFill>
                <a:ea typeface="+mn-lt"/>
                <a:cs typeface="+mn-lt"/>
              </a:rPr>
              <a:t>: As the number of configurations and applications increases, the config server may need to handle a higher load. Design the architecture to scale horizontally by adding more instances or using auto-scaling capabilities. Load balancing mechanisms should be in place to distribute requests evenly across the server instances.</a:t>
            </a:r>
            <a:endParaRPr lang="en-US"/>
          </a:p>
          <a:p>
            <a:endParaRPr lang="en-US">
              <a:solidFill>
                <a:srgbClr val="374151"/>
              </a:solidFill>
              <a:cs typeface="Arial"/>
            </a:endParaRPr>
          </a:p>
          <a:p>
            <a:endParaRPr lang="en-US">
              <a:cs typeface="Arial"/>
            </a:endParaRPr>
          </a:p>
        </p:txBody>
      </p:sp>
    </p:spTree>
    <p:extLst>
      <p:ext uri="{BB962C8B-B14F-4D97-AF65-F5344CB8AC3E}">
        <p14:creationId xmlns:p14="http://schemas.microsoft.com/office/powerpoint/2010/main" val="58802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F9C9C-06AA-31EE-074E-37828F751E5B}"/>
              </a:ext>
            </a:extLst>
          </p:cNvPr>
          <p:cNvSpPr>
            <a:spLocks noGrp="1"/>
          </p:cNvSpPr>
          <p:nvPr>
            <p:ph idx="1"/>
          </p:nvPr>
        </p:nvSpPr>
        <p:spPr>
          <a:xfrm>
            <a:off x="573578" y="1454727"/>
            <a:ext cx="10485119" cy="3753197"/>
          </a:xfrm>
        </p:spPr>
        <p:txBody>
          <a:bodyPr vert="horz" lIns="0" tIns="0" rIns="0" bIns="0" spcCol="301752" rtlCol="0" anchor="t">
            <a:normAutofit/>
          </a:bodyPr>
          <a:lstStyle/>
          <a:p>
            <a:r>
              <a:rPr lang="en-US" b="1">
                <a:cs typeface="Arial"/>
              </a:rPr>
              <a:t>Documentation and Self-Service</a:t>
            </a:r>
            <a:r>
              <a:rPr lang="en-US">
                <a:solidFill>
                  <a:srgbClr val="374151"/>
                </a:solidFill>
                <a:cs typeface="Arial"/>
              </a:rPr>
              <a:t>: Provide clear documentation and self-service capabilities for developers or DevOps teams to manage and update configurations. This includes documenting the structure and format of configuration files, guidelines for managing sensitive information, and procedures for deploying changes to production.</a:t>
            </a:r>
          </a:p>
          <a:p>
            <a:r>
              <a:rPr lang="en-US">
                <a:solidFill>
                  <a:srgbClr val="374151"/>
                </a:solidFill>
                <a:ea typeface="+mn-lt"/>
                <a:cs typeface="+mn-lt"/>
              </a:rPr>
              <a:t>The specifics of the architecture will depend on your specific requirements, technology choices, and the scale of your system. It's important to conduct a thorough analysis of your needs and evaluate different options to design an architecture that suits your use case.</a:t>
            </a:r>
            <a:endParaRPr lang="en-US">
              <a:solidFill>
                <a:srgbClr val="374151"/>
              </a:solidFill>
              <a:cs typeface="Arial"/>
            </a:endParaRPr>
          </a:p>
        </p:txBody>
      </p:sp>
    </p:spTree>
    <p:extLst>
      <p:ext uri="{BB962C8B-B14F-4D97-AF65-F5344CB8AC3E}">
        <p14:creationId xmlns:p14="http://schemas.microsoft.com/office/powerpoint/2010/main" val="407839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468AC-725B-25F1-95EF-33602BD7B9D4}"/>
              </a:ext>
            </a:extLst>
          </p:cNvPr>
          <p:cNvSpPr>
            <a:spLocks noGrp="1"/>
          </p:cNvSpPr>
          <p:nvPr>
            <p:ph idx="1"/>
          </p:nvPr>
        </p:nvSpPr>
        <p:spPr>
          <a:xfrm>
            <a:off x="365760" y="609600"/>
            <a:ext cx="10942320" cy="5471160"/>
          </a:xfrm>
        </p:spPr>
        <p:txBody>
          <a:bodyPr vert="horz" lIns="0" tIns="0" rIns="0" bIns="0" spcCol="301752" rtlCol="0" anchor="t">
            <a:normAutofit fontScale="85000" lnSpcReduction="10000"/>
          </a:bodyPr>
          <a:lstStyle/>
          <a:p>
            <a:pPr marL="0" indent="0">
              <a:buNone/>
            </a:pPr>
            <a:r>
              <a:rPr lang="en-US" sz="3200" b="1">
                <a:cs typeface="Arial"/>
              </a:rPr>
              <a:t>Distributed Tracing System</a:t>
            </a:r>
          </a:p>
          <a:p>
            <a:pPr marL="0" indent="0">
              <a:buNone/>
            </a:pPr>
            <a:endParaRPr lang="en-US" sz="3200" b="1">
              <a:solidFill>
                <a:srgbClr val="231F20"/>
              </a:solidFill>
              <a:ea typeface="+mn-lt"/>
              <a:cs typeface="+mn-lt"/>
            </a:endParaRPr>
          </a:p>
          <a:p>
            <a:r>
              <a:rPr lang="en-US">
                <a:solidFill>
                  <a:srgbClr val="374151"/>
                </a:solidFill>
                <a:ea typeface="+mn-lt"/>
                <a:cs typeface="+mn-lt"/>
              </a:rPr>
              <a:t>A distributed tracing system is a tool or framework used to monitor and analyze the behavior and performance of distributed systems. </a:t>
            </a:r>
            <a:endParaRPr lang="en-US">
              <a:solidFill>
                <a:srgbClr val="231F20"/>
              </a:solidFill>
              <a:ea typeface="+mn-lt"/>
              <a:cs typeface="+mn-lt"/>
            </a:endParaRPr>
          </a:p>
          <a:p>
            <a:r>
              <a:rPr lang="en-US">
                <a:solidFill>
                  <a:srgbClr val="374151"/>
                </a:solidFill>
                <a:ea typeface="+mn-lt"/>
                <a:cs typeface="+mn-lt"/>
              </a:rPr>
              <a:t>It helps trace the flow of requests as they propagate through multiple components or microservices, providing insights into the latency, dependencies, and bottlenecks within the system.</a:t>
            </a:r>
            <a:endParaRPr lang="en-US">
              <a:cs typeface="Arial"/>
            </a:endParaRPr>
          </a:p>
          <a:p>
            <a:pPr marL="0" indent="0">
              <a:buNone/>
            </a:pPr>
            <a:r>
              <a:rPr lang="en-US">
                <a:solidFill>
                  <a:srgbClr val="374151"/>
                </a:solidFill>
                <a:ea typeface="+mn-lt"/>
                <a:cs typeface="+mn-lt"/>
              </a:rPr>
              <a:t>Here's an overview of the architecture and key components typically found in a distributed tracing system:</a:t>
            </a:r>
            <a:endParaRPr lang="en-US" b="1">
              <a:cs typeface="Arial"/>
            </a:endParaRPr>
          </a:p>
          <a:p>
            <a:r>
              <a:rPr lang="en-US" b="1">
                <a:ea typeface="+mn-lt"/>
                <a:cs typeface="+mn-lt"/>
              </a:rPr>
              <a:t>Instrumentation Libraries</a:t>
            </a:r>
            <a:r>
              <a:rPr lang="en-US">
                <a:solidFill>
                  <a:srgbClr val="374151"/>
                </a:solidFill>
                <a:ea typeface="+mn-lt"/>
                <a:cs typeface="+mn-lt"/>
              </a:rPr>
              <a:t>: Instrumentation libraries are used to add tracing code to the applications or services in your distributed system. These libraries automatically collect data about requests, including the time taken at different stages, unique identifiers, and contextual information. Common libraries include </a:t>
            </a:r>
            <a:r>
              <a:rPr lang="en-US" err="1">
                <a:solidFill>
                  <a:srgbClr val="374151"/>
                </a:solidFill>
                <a:ea typeface="+mn-lt"/>
                <a:cs typeface="+mn-lt"/>
              </a:rPr>
              <a:t>OpenTelemetry</a:t>
            </a:r>
            <a:r>
              <a:rPr lang="en-US">
                <a:solidFill>
                  <a:srgbClr val="374151"/>
                </a:solidFill>
                <a:ea typeface="+mn-lt"/>
                <a:cs typeface="+mn-lt"/>
              </a:rPr>
              <a:t>, Zipkin, Jaeger, and AppDynamics.</a:t>
            </a:r>
            <a:endParaRPr lang="en-US">
              <a:solidFill>
                <a:srgbClr val="374151"/>
              </a:solidFill>
              <a:cs typeface="Arial"/>
            </a:endParaRPr>
          </a:p>
          <a:p>
            <a:r>
              <a:rPr lang="en-US" b="1">
                <a:ea typeface="+mn-lt"/>
                <a:cs typeface="+mn-lt"/>
              </a:rPr>
              <a:t>Trace Context Propagation</a:t>
            </a:r>
            <a:r>
              <a:rPr lang="en-US">
                <a:solidFill>
                  <a:srgbClr val="374151"/>
                </a:solidFill>
                <a:ea typeface="+mn-lt"/>
                <a:cs typeface="+mn-lt"/>
              </a:rPr>
              <a:t>: Distributed tracing relies on propagating trace context across different services. When a request enters a service, the trace context is extracted from the incoming request and added to the outgoing requests. This enables the tracing system to correlate the requests across different services and create a complete trace. Propagation can be done via headers, annotations, or other mechanisms depending on the tracing system being used.</a:t>
            </a:r>
            <a:endParaRPr lang="en-US"/>
          </a:p>
          <a:p>
            <a:pPr marL="0" indent="0">
              <a:buNone/>
            </a:pPr>
            <a:endParaRPr lang="en-US">
              <a:solidFill>
                <a:srgbClr val="374151"/>
              </a:solidFill>
              <a:cs typeface="Arial"/>
            </a:endParaRPr>
          </a:p>
          <a:p>
            <a:pPr marL="0" indent="0">
              <a:buNone/>
            </a:pPr>
            <a:r>
              <a:rPr lang="en-US"/>
              <a:t> </a:t>
            </a:r>
            <a:br>
              <a:rPr lang="en-US"/>
            </a:br>
            <a:endParaRPr lang="en-US">
              <a:cs typeface="Arial"/>
            </a:endParaRPr>
          </a:p>
          <a:p>
            <a:endParaRPr lang="en-US" b="1">
              <a:cs typeface="Arial"/>
            </a:endParaRPr>
          </a:p>
        </p:txBody>
      </p:sp>
    </p:spTree>
    <p:extLst>
      <p:ext uri="{BB962C8B-B14F-4D97-AF65-F5344CB8AC3E}">
        <p14:creationId xmlns:p14="http://schemas.microsoft.com/office/powerpoint/2010/main" val="72134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978F4-108E-15D6-966B-CEE07EEFBFD9}"/>
              </a:ext>
            </a:extLst>
          </p:cNvPr>
          <p:cNvSpPr>
            <a:spLocks noGrp="1"/>
          </p:cNvSpPr>
          <p:nvPr>
            <p:ph idx="1"/>
          </p:nvPr>
        </p:nvSpPr>
        <p:spPr>
          <a:xfrm>
            <a:off x="365760" y="692728"/>
            <a:ext cx="11247120" cy="5388032"/>
          </a:xfrm>
        </p:spPr>
        <p:txBody>
          <a:bodyPr vert="horz" lIns="0" tIns="0" rIns="0" bIns="0" spcCol="301752" rtlCol="0" anchor="t">
            <a:normAutofit/>
          </a:bodyPr>
          <a:lstStyle/>
          <a:p>
            <a:r>
              <a:rPr lang="en-US" b="1">
                <a:ea typeface="+mn-lt"/>
                <a:cs typeface="+mn-lt"/>
              </a:rPr>
              <a:t>Trace Collectors</a:t>
            </a:r>
            <a:r>
              <a:rPr lang="en-US">
                <a:solidFill>
                  <a:srgbClr val="374151"/>
                </a:solidFill>
                <a:ea typeface="+mn-lt"/>
                <a:cs typeface="+mn-lt"/>
              </a:rPr>
              <a:t>: Trace collectors receive and store the trace data from the instrumented services. They are responsible for aggregating and persisting the traces for analysis. Collectors can be deployed as standalone services or integrated with other monitoring or logging systems.</a:t>
            </a:r>
            <a:endParaRPr lang="en-US">
              <a:cs typeface="Arial"/>
            </a:endParaRPr>
          </a:p>
          <a:p>
            <a:r>
              <a:rPr lang="en-US" b="1">
                <a:ea typeface="+mn-lt"/>
                <a:cs typeface="+mn-lt"/>
              </a:rPr>
              <a:t>Trace Storage</a:t>
            </a:r>
            <a:r>
              <a:rPr lang="en-US">
                <a:solidFill>
                  <a:srgbClr val="374151"/>
                </a:solidFill>
                <a:ea typeface="+mn-lt"/>
                <a:cs typeface="+mn-lt"/>
              </a:rPr>
              <a:t>: Trace storage is where the collected trace data is stored. The traces are typically stored in a distributed database or storage system optimized for querying and analyzing large volumes of trace data. Examples of storage solutions include Elasticsearch, Cassandra, or specialized databases like Apache HBase.</a:t>
            </a:r>
            <a:endParaRPr lang="en-US"/>
          </a:p>
          <a:p>
            <a:r>
              <a:rPr lang="en-US" b="1">
                <a:ea typeface="+mn-lt"/>
                <a:cs typeface="+mn-lt"/>
              </a:rPr>
              <a:t>Trace Analysis and Visualization</a:t>
            </a:r>
            <a:r>
              <a:rPr lang="en-US">
                <a:solidFill>
                  <a:srgbClr val="374151"/>
                </a:solidFill>
                <a:ea typeface="+mn-lt"/>
                <a:cs typeface="+mn-lt"/>
              </a:rPr>
              <a:t>: The trace data stored in the distributed tracing system can be queried and visualized to gain insights into system behavior and performance. Analysis tools allow you to search, filter, and aggregate traces based on different criteria like latency, errors, or specific services. Visualization tools provide graphical representations of trace flows, allowing you to identify bottlenecks, latency spikes, and dependencies. Popular tools in this space include Jaeger, Zipkin, and Kibana.</a:t>
            </a:r>
            <a:endParaRPr lang="en-US"/>
          </a:p>
          <a:p>
            <a:r>
              <a:rPr lang="en-US" b="1">
                <a:ea typeface="+mn-lt"/>
                <a:cs typeface="+mn-lt"/>
              </a:rPr>
              <a:t>Alerting and Monitoring</a:t>
            </a:r>
            <a:r>
              <a:rPr lang="en-US">
                <a:solidFill>
                  <a:srgbClr val="374151"/>
                </a:solidFill>
                <a:ea typeface="+mn-lt"/>
                <a:cs typeface="+mn-lt"/>
              </a:rPr>
              <a:t>: Distributed tracing systems often offer alerting capabilities to notify administrators or operators about performance anomalies or errors. These alerts can be based on predefined thresholds or patterns detected in the trace data. Additionally, metrics and monitoring integrations may be available to track system-level performance indicators.</a:t>
            </a:r>
            <a:endParaRPr lang="en-US">
              <a:cs typeface="Arial"/>
            </a:endParaRPr>
          </a:p>
          <a:p>
            <a:endParaRPr lang="en-US">
              <a:cs typeface="Arial"/>
            </a:endParaRPr>
          </a:p>
        </p:txBody>
      </p:sp>
    </p:spTree>
    <p:extLst>
      <p:ext uri="{BB962C8B-B14F-4D97-AF65-F5344CB8AC3E}">
        <p14:creationId xmlns:p14="http://schemas.microsoft.com/office/powerpoint/2010/main" val="377552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32BC06-CA62-422B-875E-43AE1EC42B76}"/>
              </a:ext>
            </a:extLst>
          </p:cNvPr>
          <p:cNvSpPr txBox="1"/>
          <p:nvPr/>
        </p:nvSpPr>
        <p:spPr>
          <a:xfrm>
            <a:off x="692151" y="958399"/>
            <a:ext cx="8696325" cy="5539978"/>
          </a:xfrm>
          <a:prstGeom prst="rect">
            <a:avLst/>
          </a:prstGeom>
          <a:noFill/>
        </p:spPr>
        <p:txBody>
          <a:bodyPr wrap="square" lIns="91440" tIns="45720" rIns="91440" bIns="45720" anchor="t">
            <a:spAutoFit/>
          </a:bodyPr>
          <a:lstStyle/>
          <a:p>
            <a:pPr>
              <a:buChar char="•"/>
            </a:pPr>
            <a:r>
              <a:rPr lang="en-US">
                <a:solidFill>
                  <a:srgbClr val="374151"/>
                </a:solidFill>
                <a:latin typeface="Söhne"/>
                <a:ea typeface="Söhne"/>
                <a:cs typeface="Söhne"/>
              </a:rPr>
              <a:t>Feign allows developers to define HTTP requests using annotations or interfaces.</a:t>
            </a:r>
          </a:p>
          <a:p>
            <a:pPr>
              <a:buChar char="•"/>
            </a:pPr>
            <a:endParaRPr lang="en-US">
              <a:solidFill>
                <a:srgbClr val="374151"/>
              </a:solidFill>
              <a:latin typeface="Söhne"/>
              <a:ea typeface="Söhne"/>
              <a:cs typeface="Söhne"/>
            </a:endParaRPr>
          </a:p>
          <a:p>
            <a:pPr>
              <a:buChar char="•"/>
            </a:pPr>
            <a:r>
              <a:rPr lang="en-US">
                <a:solidFill>
                  <a:srgbClr val="374151"/>
                </a:solidFill>
                <a:latin typeface="Söhne"/>
                <a:ea typeface="Söhne"/>
                <a:cs typeface="Söhne"/>
              </a:rPr>
              <a:t>Developers can annotate methods in an interface with HTTP request details such as URL, HTTP method, headers, and parameters.</a:t>
            </a:r>
          </a:p>
          <a:p>
            <a:pPr>
              <a:buChar char="•"/>
            </a:pPr>
            <a:endParaRPr lang="en-US">
              <a:solidFill>
                <a:srgbClr val="374151"/>
              </a:solidFill>
              <a:latin typeface="Söhne"/>
              <a:ea typeface="Söhne"/>
              <a:cs typeface="Söhne"/>
            </a:endParaRPr>
          </a:p>
          <a:p>
            <a:pPr>
              <a:buChar char="•"/>
            </a:pPr>
            <a:r>
              <a:rPr lang="en-US">
                <a:solidFill>
                  <a:srgbClr val="374151"/>
                </a:solidFill>
                <a:latin typeface="Söhne"/>
                <a:ea typeface="Söhne"/>
                <a:cs typeface="Söhne"/>
              </a:rPr>
              <a:t>Feign handles the creation of the actual HTTP requests based on these</a:t>
            </a:r>
            <a:endParaRPr lang="en-IN">
              <a:solidFill>
                <a:srgbClr val="231F20"/>
              </a:solidFill>
              <a:latin typeface="Arial"/>
              <a:ea typeface="Söhne"/>
              <a:cs typeface="Arial"/>
            </a:endParaRPr>
          </a:p>
          <a:p>
            <a:r>
              <a:rPr lang="en-US">
                <a:solidFill>
                  <a:srgbClr val="374151"/>
                </a:solidFill>
                <a:latin typeface="Söhne"/>
                <a:ea typeface="Söhne"/>
                <a:cs typeface="Söhne"/>
              </a:rPr>
              <a:t> Annotations.</a:t>
            </a:r>
            <a:endParaRPr lang="en-IN">
              <a:solidFill>
                <a:srgbClr val="231F20"/>
              </a:solidFill>
              <a:latin typeface="Arial"/>
              <a:ea typeface="Söhne"/>
              <a:cs typeface="Arial"/>
            </a:endParaRPr>
          </a:p>
          <a:p>
            <a:endParaRPr lang="en-US">
              <a:ea typeface="+mn-lt"/>
              <a:cs typeface="+mn-lt"/>
            </a:endParaRPr>
          </a:p>
          <a:p>
            <a:r>
              <a:rPr lang="en-US">
                <a:ea typeface="+mn-lt"/>
                <a:cs typeface="+mn-lt"/>
              </a:rPr>
              <a:t>Integration with Spring Cloud:</a:t>
            </a:r>
            <a:endParaRPr lang="en-US"/>
          </a:p>
          <a:p>
            <a:pPr marL="285750" indent="-285750">
              <a:buFont typeface="Arial"/>
              <a:buChar char="•"/>
            </a:pPr>
            <a:r>
              <a:rPr lang="en-US">
                <a:ea typeface="+mn-lt"/>
                <a:cs typeface="+mn-lt"/>
              </a:rPr>
              <a:t>Feign integrates seamlessly with Spring Cloud, a framework for building distributed systems.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It leverages Spring Cloud's features such as service discovery, load balancing, and circuit breakers.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Developers can use Feign as a client to communicate with other services in a Spring Cloud ecosystem.</a:t>
            </a:r>
          </a:p>
          <a:p>
            <a:endParaRPr lang="en-US">
              <a:solidFill>
                <a:srgbClr val="231F20"/>
              </a:solidFill>
              <a:latin typeface="Arial"/>
              <a:cs typeface="Arial"/>
            </a:endParaRPr>
          </a:p>
          <a:p>
            <a:endParaRPr lang="en-US">
              <a:solidFill>
                <a:srgbClr val="374151"/>
              </a:solidFill>
              <a:latin typeface="Söhne"/>
              <a:cs typeface="Arial"/>
            </a:endParaRPr>
          </a:p>
        </p:txBody>
      </p:sp>
    </p:spTree>
    <p:extLst>
      <p:ext uri="{BB962C8B-B14F-4D97-AF65-F5344CB8AC3E}">
        <p14:creationId xmlns:p14="http://schemas.microsoft.com/office/powerpoint/2010/main" val="7234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E15D5-4214-5455-196F-5FF9B6C8E0CE}"/>
              </a:ext>
            </a:extLst>
          </p:cNvPr>
          <p:cNvSpPr>
            <a:spLocks noGrp="1"/>
          </p:cNvSpPr>
          <p:nvPr>
            <p:ph idx="1"/>
          </p:nvPr>
        </p:nvSpPr>
        <p:spPr>
          <a:xfrm>
            <a:off x="365760" y="568037"/>
            <a:ext cx="11288683" cy="5512723"/>
          </a:xfrm>
        </p:spPr>
        <p:txBody>
          <a:bodyPr vert="horz" lIns="0" tIns="0" rIns="0" bIns="0" spcCol="301752" rtlCol="0" anchor="t">
            <a:normAutofit/>
          </a:bodyPr>
          <a:lstStyle/>
          <a:p>
            <a:r>
              <a:rPr lang="en-US" b="1">
                <a:ea typeface="+mn-lt"/>
                <a:cs typeface="+mn-lt"/>
              </a:rPr>
              <a:t>Integration with Observability Stack</a:t>
            </a:r>
            <a:r>
              <a:rPr lang="en-US">
                <a:solidFill>
                  <a:srgbClr val="374151"/>
                </a:solidFill>
                <a:ea typeface="+mn-lt"/>
                <a:cs typeface="+mn-lt"/>
              </a:rPr>
              <a:t>: A distributed tracing system is typically part of an overall observability stack, along with logging and metrics monitoring. Integration with logging frameworks like Elasticsearch, Splunk, or Logstash allows you to correlate logs and traces for deeper troubleshooting. Integration with metrics systems like Prometheus or Grafana can provide a comprehensive view of the system's health and performance.</a:t>
            </a:r>
            <a:endParaRPr lang="en-US">
              <a:cs typeface="Arial"/>
            </a:endParaRPr>
          </a:p>
          <a:p>
            <a:endParaRPr lang="en-US"/>
          </a:p>
        </p:txBody>
      </p:sp>
      <p:pic>
        <p:nvPicPr>
          <p:cNvPr id="4" name="Picture 4" descr="Diagram&#10;&#10;Description automatically generated">
            <a:extLst>
              <a:ext uri="{FF2B5EF4-FFF2-40B4-BE49-F238E27FC236}">
                <a16:creationId xmlns:a16="http://schemas.microsoft.com/office/drawing/2014/main" id="{2B1BDCE6-AE62-0AC7-AD06-2226BC751338}"/>
              </a:ext>
            </a:extLst>
          </p:cNvPr>
          <p:cNvPicPr>
            <a:picLocks noChangeAspect="1"/>
          </p:cNvPicPr>
          <p:nvPr/>
        </p:nvPicPr>
        <p:blipFill>
          <a:blip r:embed="rId2"/>
          <a:stretch>
            <a:fillRect/>
          </a:stretch>
        </p:blipFill>
        <p:spPr>
          <a:xfrm>
            <a:off x="1274619" y="2053937"/>
            <a:ext cx="9684326" cy="4440381"/>
          </a:xfrm>
          <a:prstGeom prst="rect">
            <a:avLst/>
          </a:prstGeom>
        </p:spPr>
      </p:pic>
    </p:spTree>
    <p:extLst>
      <p:ext uri="{BB962C8B-B14F-4D97-AF65-F5344CB8AC3E}">
        <p14:creationId xmlns:p14="http://schemas.microsoft.com/office/powerpoint/2010/main" val="409054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CF081-2177-B986-B09E-CC2C9A47D539}"/>
              </a:ext>
            </a:extLst>
          </p:cNvPr>
          <p:cNvSpPr>
            <a:spLocks noGrp="1"/>
          </p:cNvSpPr>
          <p:nvPr>
            <p:ph idx="1"/>
          </p:nvPr>
        </p:nvSpPr>
        <p:spPr>
          <a:xfrm>
            <a:off x="365760" y="1828800"/>
            <a:ext cx="11288683" cy="4251960"/>
          </a:xfrm>
        </p:spPr>
        <p:txBody>
          <a:bodyPr vert="horz" lIns="0" tIns="0" rIns="0" bIns="0" spcCol="301752" rtlCol="0" anchor="t">
            <a:normAutofit/>
          </a:bodyPr>
          <a:lstStyle/>
          <a:p>
            <a:r>
              <a:rPr lang="en-US">
                <a:solidFill>
                  <a:srgbClr val="374151"/>
                </a:solidFill>
                <a:cs typeface="Arial"/>
              </a:rPr>
              <a:t>It's worth mentioning that there are several open-source and commercial distributed tracing systems available, including Jaeger, Zipkin, </a:t>
            </a:r>
            <a:r>
              <a:rPr lang="en-US" err="1">
                <a:solidFill>
                  <a:srgbClr val="374151"/>
                </a:solidFill>
                <a:cs typeface="Arial"/>
              </a:rPr>
              <a:t>OpenTelemetry</a:t>
            </a:r>
            <a:r>
              <a:rPr lang="en-US">
                <a:solidFill>
                  <a:srgbClr val="374151"/>
                </a:solidFill>
                <a:cs typeface="Arial"/>
              </a:rPr>
              <a:t>, and Datadog's Distributed Tracing. These systems provide various components and integrations that simplify the implementation and usage of distributed tracing in your architecture.</a:t>
            </a:r>
          </a:p>
          <a:p>
            <a:r>
              <a:rPr lang="en-US">
                <a:solidFill>
                  <a:srgbClr val="374151"/>
                </a:solidFill>
                <a:cs typeface="Arial"/>
              </a:rPr>
              <a:t>Implementing a distributed tracing system requires careful consideration of your system's architecture, the choice of instrumentation libraries, and the integration with existing monitoring and observability tools. It's recommended to consult the documentation and resources provided by the chosen distributed tracing system to understand the specific steps and best practices for implementation.</a:t>
            </a:r>
          </a:p>
          <a:p>
            <a:endParaRPr lang="en-US">
              <a:cs typeface="Arial"/>
            </a:endParaRPr>
          </a:p>
          <a:p>
            <a:endParaRPr lang="en-US">
              <a:cs typeface="Arial"/>
            </a:endParaRPr>
          </a:p>
        </p:txBody>
      </p:sp>
    </p:spTree>
    <p:extLst>
      <p:ext uri="{BB962C8B-B14F-4D97-AF65-F5344CB8AC3E}">
        <p14:creationId xmlns:p14="http://schemas.microsoft.com/office/powerpoint/2010/main" val="382845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EF04-C945-B6DD-03C2-62F938E139C5}"/>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Example Usage</a:t>
            </a:r>
          </a:p>
        </p:txBody>
      </p:sp>
      <p:pic>
        <p:nvPicPr>
          <p:cNvPr id="9" name="Picture 8">
            <a:extLst>
              <a:ext uri="{FF2B5EF4-FFF2-40B4-BE49-F238E27FC236}">
                <a16:creationId xmlns:a16="http://schemas.microsoft.com/office/drawing/2014/main" id="{C0186A0D-C3B1-4EBD-8676-5717A3E31F97}"/>
              </a:ext>
            </a:extLst>
          </p:cNvPr>
          <p:cNvPicPr>
            <a:picLocks noChangeAspect="1"/>
          </p:cNvPicPr>
          <p:nvPr/>
        </p:nvPicPr>
        <p:blipFill>
          <a:blip r:embed="rId2"/>
          <a:stretch>
            <a:fillRect/>
          </a:stretch>
        </p:blipFill>
        <p:spPr>
          <a:xfrm>
            <a:off x="1037844" y="1828800"/>
            <a:ext cx="7298082" cy="4251960"/>
          </a:xfrm>
          <a:prstGeom prst="rect">
            <a:avLst/>
          </a:prstGeom>
          <a:noFill/>
        </p:spPr>
      </p:pic>
      <p:sp>
        <p:nvSpPr>
          <p:cNvPr id="7" name="TextBox 6">
            <a:extLst>
              <a:ext uri="{FF2B5EF4-FFF2-40B4-BE49-F238E27FC236}">
                <a16:creationId xmlns:a16="http://schemas.microsoft.com/office/drawing/2014/main" id="{15AB4B20-939B-0800-8254-5CFD306408AF}"/>
              </a:ext>
            </a:extLst>
          </p:cNvPr>
          <p:cNvSpPr txBox="1"/>
          <p:nvPr/>
        </p:nvSpPr>
        <p:spPr>
          <a:xfrm>
            <a:off x="9188450" y="1828800"/>
            <a:ext cx="2633472"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182880" indent="-182880">
              <a:lnSpc>
                <a:spcPct val="90000"/>
              </a:lnSpc>
              <a:spcBef>
                <a:spcPts val="1200"/>
              </a:spcBef>
              <a:buSzPct val="100000"/>
              <a:buFont typeface="Arial" panose="020B0604020202020204" pitchFamily="34" charset="0"/>
              <a:buChar char="•"/>
            </a:pPr>
            <a:r>
              <a:rPr lang="en-US" sz="1500"/>
              <a:t>Example Scenario:</a:t>
            </a:r>
          </a:p>
          <a:p>
            <a:pPr marL="182880" lvl="1" indent="-182880">
              <a:lnSpc>
                <a:spcPct val="90000"/>
              </a:lnSpc>
              <a:spcBef>
                <a:spcPts val="1200"/>
              </a:spcBef>
              <a:buSzPct val="100000"/>
              <a:buFont typeface="Arial" panose="020B0604020202020204" pitchFamily="34" charset="0"/>
              <a:buChar char="•"/>
            </a:pPr>
            <a:r>
              <a:rPr lang="en-US" sz="1500"/>
              <a:t>Let's consider a scenario where we have a microservice architecture, and Service A needs to communicate with Service B using HTTP requests.</a:t>
            </a:r>
          </a:p>
          <a:p>
            <a:pPr marL="182880" indent="-182880">
              <a:lnSpc>
                <a:spcPct val="90000"/>
              </a:lnSpc>
              <a:spcBef>
                <a:spcPts val="1200"/>
              </a:spcBef>
              <a:buSzPct val="100000"/>
              <a:buFont typeface="Arial" panose="020B0604020202020204" pitchFamily="34" charset="0"/>
              <a:buChar char="•"/>
            </a:pPr>
            <a:r>
              <a:rPr lang="en-US" sz="1500"/>
              <a:t>Feign Client Usage:</a:t>
            </a:r>
          </a:p>
          <a:p>
            <a:pPr marL="182880" lvl="1" indent="-182880">
              <a:lnSpc>
                <a:spcPct val="90000"/>
              </a:lnSpc>
              <a:spcBef>
                <a:spcPts val="1200"/>
              </a:spcBef>
              <a:buSzPct val="100000"/>
              <a:buFont typeface="Arial" panose="020B0604020202020204" pitchFamily="34" charset="0"/>
              <a:buChar char="•"/>
            </a:pPr>
            <a:r>
              <a:rPr lang="en-US" sz="1500"/>
              <a:t>To use Feign, you define an interface that represents the API of Service B.</a:t>
            </a:r>
          </a:p>
          <a:p>
            <a:pPr marL="182880" lvl="1" indent="-182880">
              <a:lnSpc>
                <a:spcPct val="90000"/>
              </a:lnSpc>
              <a:spcBef>
                <a:spcPts val="1200"/>
              </a:spcBef>
              <a:buSzPct val="100000"/>
              <a:buFont typeface="Arial" panose="020B0604020202020204" pitchFamily="34" charset="0"/>
              <a:buChar char="•"/>
            </a:pPr>
            <a:r>
              <a:rPr lang="en-US" sz="1500"/>
              <a:t>Annotate the methods in the interface with Feign annotations to specify the details of the HTTP requests.</a:t>
            </a:r>
          </a:p>
          <a:p>
            <a:pPr marL="182880" lvl="1" indent="-182880">
              <a:lnSpc>
                <a:spcPct val="90000"/>
              </a:lnSpc>
              <a:spcBef>
                <a:spcPts val="1200"/>
              </a:spcBef>
              <a:buSzPct val="100000"/>
              <a:buFont typeface="Arial" panose="020B0604020202020204" pitchFamily="34" charset="0"/>
              <a:buChar char="•"/>
            </a:pPr>
            <a:endParaRPr lang="en-US" sz="1500"/>
          </a:p>
        </p:txBody>
      </p:sp>
    </p:spTree>
    <p:extLst>
      <p:ext uri="{BB962C8B-B14F-4D97-AF65-F5344CB8AC3E}">
        <p14:creationId xmlns:p14="http://schemas.microsoft.com/office/powerpoint/2010/main" val="194136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1860-0891-3B48-0DCA-C75C2DB3007A}"/>
              </a:ext>
            </a:extLst>
          </p:cNvPr>
          <p:cNvSpPr>
            <a:spLocks noGrp="1"/>
          </p:cNvSpPr>
          <p:nvPr>
            <p:ph type="title"/>
          </p:nvPr>
        </p:nvSpPr>
        <p:spPr>
          <a:xfrm>
            <a:off x="1828800" y="2329840"/>
            <a:ext cx="9994392" cy="1508760"/>
          </a:xfrm>
        </p:spPr>
        <p:txBody>
          <a:bodyPr anchor="b">
            <a:normAutofit/>
          </a:bodyPr>
          <a:lstStyle/>
          <a:p>
            <a:r>
              <a:rPr lang="en-US" sz="3400" b="0"/>
              <a:t>Benefits of Feign:</a:t>
            </a:r>
            <a:endParaRPr lang="en-US" sz="3400"/>
          </a:p>
          <a:p>
            <a:br>
              <a:rPr lang="en-US" sz="3400"/>
            </a:br>
            <a:endParaRPr lang="en-US" sz="3400"/>
          </a:p>
          <a:p>
            <a:endParaRPr lang="en-US" sz="3400"/>
          </a:p>
        </p:txBody>
      </p:sp>
      <p:sp>
        <p:nvSpPr>
          <p:cNvPr id="15" name="Content Placeholder 2">
            <a:extLst>
              <a:ext uri="{FF2B5EF4-FFF2-40B4-BE49-F238E27FC236}">
                <a16:creationId xmlns:a16="http://schemas.microsoft.com/office/drawing/2014/main" id="{2E3C0A21-40B6-CC87-7273-69A8E2017638}"/>
              </a:ext>
            </a:extLst>
          </p:cNvPr>
          <p:cNvSpPr>
            <a:spLocks noGrp="1"/>
          </p:cNvSpPr>
          <p:nvPr>
            <p:ph type="body" sz="quarter" idx="13"/>
          </p:nvPr>
        </p:nvSpPr>
        <p:spPr>
          <a:xfrm>
            <a:off x="1828799" y="4114800"/>
            <a:ext cx="9994392" cy="1968500"/>
          </a:xfrm>
        </p:spPr>
        <p:txBody>
          <a:bodyPr vert="horz" lIns="0" tIns="0" rIns="0" bIns="0" numCol="2" spcCol="941832" rtlCol="0">
            <a:normAutofit/>
          </a:bodyPr>
          <a:lstStyle/>
          <a:p>
            <a:r>
              <a:rPr lang="en-US"/>
              <a:t>Simplified HTTP Request Configuration:</a:t>
            </a:r>
          </a:p>
          <a:p>
            <a:pPr marL="285750" indent="-285750">
              <a:buFont typeface="Arial"/>
              <a:buChar char="•"/>
            </a:pPr>
            <a:r>
              <a:rPr lang="en-US"/>
              <a:t>Feign abstracts away the complexities of setting up HTTP requests manually.</a:t>
            </a:r>
          </a:p>
          <a:p>
            <a:pPr marL="285750" indent="-285750">
              <a:buFont typeface="Arial"/>
              <a:buChar char="•"/>
            </a:pPr>
            <a:r>
              <a:rPr lang="en-US"/>
              <a:t>Developers can focus on the intent of the request rather than the low-level implementation details.</a:t>
            </a:r>
          </a:p>
          <a:p>
            <a:r>
              <a:rPr lang="en-US"/>
              <a:t>Improved Readability and Maintainability:</a:t>
            </a:r>
          </a:p>
          <a:p>
            <a:pPr marL="285750" indent="-285750">
              <a:buFont typeface="Arial"/>
              <a:buChar char="•"/>
            </a:pPr>
            <a:r>
              <a:rPr lang="en-US" err="1"/>
              <a:t>Feign's</a:t>
            </a:r>
            <a:r>
              <a:rPr lang="en-US"/>
              <a:t> declarative approach leads to cleaner and more readable code.</a:t>
            </a:r>
          </a:p>
          <a:p>
            <a:pPr marL="285750" indent="-285750">
              <a:buFont typeface="Arial"/>
              <a:buChar char="•"/>
            </a:pPr>
            <a:r>
              <a:rPr lang="en-US"/>
              <a:t>It helps in maintaining a separation of concerns between application logic and HTTP request configurations.</a:t>
            </a:r>
          </a:p>
        </p:txBody>
      </p:sp>
    </p:spTree>
    <p:extLst>
      <p:ext uri="{BB962C8B-B14F-4D97-AF65-F5344CB8AC3E}">
        <p14:creationId xmlns:p14="http://schemas.microsoft.com/office/powerpoint/2010/main" val="41678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70B7-F494-FEC7-E6C5-5E920704CF5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Key Features</a:t>
            </a:r>
          </a:p>
        </p:txBody>
      </p:sp>
      <p:graphicFrame>
        <p:nvGraphicFramePr>
          <p:cNvPr id="9" name="TextBox 6">
            <a:extLst>
              <a:ext uri="{FF2B5EF4-FFF2-40B4-BE49-F238E27FC236}">
                <a16:creationId xmlns:a16="http://schemas.microsoft.com/office/drawing/2014/main" id="{4BB4E2B5-8405-11CB-C72A-5E154CF6346A}"/>
              </a:ext>
            </a:extLst>
          </p:cNvPr>
          <p:cNvGraphicFramePr/>
          <p:nvPr>
            <p:extLst>
              <p:ext uri="{D42A27DB-BD31-4B8C-83A1-F6EECF244321}">
                <p14:modId xmlns:p14="http://schemas.microsoft.com/office/powerpoint/2010/main" val="426174645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98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B121-9BEC-4D44-BC49-0A9599E96653}"/>
              </a:ext>
            </a:extLst>
          </p:cNvPr>
          <p:cNvSpPr>
            <a:spLocks noGrp="1"/>
          </p:cNvSpPr>
          <p:nvPr>
            <p:ph type="title"/>
          </p:nvPr>
        </p:nvSpPr>
        <p:spPr>
          <a:xfrm>
            <a:off x="365760" y="365760"/>
            <a:ext cx="5425440" cy="1371600"/>
          </a:xfrm>
        </p:spPr>
        <p:txBody>
          <a:bodyPr anchor="t">
            <a:normAutofit/>
          </a:bodyPr>
          <a:lstStyle/>
          <a:p>
            <a:r>
              <a:rPr lang="en-IN" b="0"/>
              <a:t>REST Client</a:t>
            </a:r>
            <a:endParaRPr lang="en-US"/>
          </a:p>
        </p:txBody>
      </p:sp>
      <p:sp>
        <p:nvSpPr>
          <p:cNvPr id="3" name="Content Placeholder 2">
            <a:extLst>
              <a:ext uri="{FF2B5EF4-FFF2-40B4-BE49-F238E27FC236}">
                <a16:creationId xmlns:a16="http://schemas.microsoft.com/office/drawing/2014/main" id="{43D2F4C6-F045-45D1-B571-FD9311E536D7}"/>
              </a:ext>
            </a:extLst>
          </p:cNvPr>
          <p:cNvSpPr>
            <a:spLocks noGrp="1"/>
          </p:cNvSpPr>
          <p:nvPr>
            <p:ph sz="half" idx="1"/>
          </p:nvPr>
        </p:nvSpPr>
        <p:spPr>
          <a:xfrm>
            <a:off x="336823" y="1533646"/>
            <a:ext cx="5425440" cy="3794760"/>
          </a:xfrm>
        </p:spPr>
        <p:txBody>
          <a:bodyPr>
            <a:normAutofit/>
          </a:bodyPr>
          <a:lstStyle/>
          <a:p>
            <a:pPr>
              <a:lnSpc>
                <a:spcPct val="90000"/>
              </a:lnSpc>
              <a:buFont typeface="Arial" panose="020B0604020202020204" pitchFamily="34" charset="0"/>
              <a:buChar char="•"/>
            </a:pPr>
            <a:r>
              <a:rPr lang="en-US" sz="1500" b="0" i="0">
                <a:effectLst/>
              </a:rPr>
              <a:t>In modern web development, RESTful APIs play a crucial role in enabling communication between client applications and server-side systems.</a:t>
            </a:r>
          </a:p>
          <a:p>
            <a:pPr>
              <a:lnSpc>
                <a:spcPct val="90000"/>
              </a:lnSpc>
              <a:buFont typeface="Arial" panose="020B0604020202020204" pitchFamily="34" charset="0"/>
              <a:buChar char="•"/>
            </a:pPr>
            <a:r>
              <a:rPr lang="en-US" sz="1500" b="0" i="0">
                <a:effectLst/>
              </a:rPr>
              <a:t>However, to interact with these APIs effectively, we need a mechanism to send HTTP requests and receive responses.</a:t>
            </a:r>
          </a:p>
          <a:p>
            <a:pPr>
              <a:lnSpc>
                <a:spcPct val="90000"/>
              </a:lnSpc>
              <a:buFont typeface="Arial" panose="020B0604020202020204" pitchFamily="34" charset="0"/>
              <a:buChar char="•"/>
            </a:pPr>
            <a:r>
              <a:rPr lang="en-US" sz="1500" b="0" i="0">
                <a:effectLst/>
              </a:rPr>
              <a:t>This is where a REST client comes into play.</a:t>
            </a:r>
          </a:p>
          <a:p>
            <a:pPr>
              <a:lnSpc>
                <a:spcPct val="90000"/>
              </a:lnSpc>
              <a:buFont typeface="Arial" panose="020B0604020202020204" pitchFamily="34" charset="0"/>
              <a:buChar char="•"/>
            </a:pPr>
            <a:r>
              <a:rPr lang="en-US" sz="1500" b="0" i="0">
                <a:effectLst/>
              </a:rPr>
              <a:t>A REST client is an application or tool that facilitates the consumption of RESTful APIs.</a:t>
            </a:r>
          </a:p>
          <a:p>
            <a:pPr>
              <a:lnSpc>
                <a:spcPct val="90000"/>
              </a:lnSpc>
              <a:buFont typeface="Arial" panose="020B0604020202020204" pitchFamily="34" charset="0"/>
              <a:buChar char="•"/>
            </a:pPr>
            <a:r>
              <a:rPr lang="en-US" sz="1500" b="0" i="0">
                <a:effectLst/>
              </a:rPr>
              <a:t>It allows developers to send HTTP requests to a server and receive responses in a structured manner.</a:t>
            </a:r>
          </a:p>
          <a:p>
            <a:pPr>
              <a:lnSpc>
                <a:spcPct val="90000"/>
              </a:lnSpc>
              <a:buFont typeface="Arial" panose="020B0604020202020204" pitchFamily="34" charset="0"/>
              <a:buChar char="•"/>
            </a:pPr>
            <a:r>
              <a:rPr lang="en-US" sz="1500" b="0" i="0">
                <a:effectLst/>
              </a:rPr>
              <a:t>A REST client can be a web browser, a command-line tool, or a library/framework in a programming language.</a:t>
            </a:r>
          </a:p>
          <a:p>
            <a:pPr>
              <a:lnSpc>
                <a:spcPct val="90000"/>
              </a:lnSpc>
              <a:buFont typeface="Arial" panose="020B0604020202020204" pitchFamily="34" charset="0"/>
              <a:buChar char="•"/>
            </a:pPr>
            <a:endParaRPr lang="en-US" sz="1500" b="0" i="0">
              <a:effectLst/>
            </a:endParaRPr>
          </a:p>
          <a:p>
            <a:pPr>
              <a:lnSpc>
                <a:spcPct val="90000"/>
              </a:lnSpc>
              <a:buFont typeface="Arial" panose="020B0604020202020204" pitchFamily="34" charset="0"/>
              <a:buChar char="•"/>
            </a:pPr>
            <a:endParaRPr lang="en-US" sz="1500" b="0" i="0">
              <a:effectLst/>
            </a:endParaRPr>
          </a:p>
          <a:p>
            <a:pPr>
              <a:lnSpc>
                <a:spcPct val="90000"/>
              </a:lnSpc>
            </a:pPr>
            <a:endParaRPr lang="en-IN" sz="1500"/>
          </a:p>
        </p:txBody>
      </p:sp>
      <p:pic>
        <p:nvPicPr>
          <p:cNvPr id="4" name="Picture 4" descr="Diagram&#10;&#10;Description automatically generated">
            <a:extLst>
              <a:ext uri="{FF2B5EF4-FFF2-40B4-BE49-F238E27FC236}">
                <a16:creationId xmlns:a16="http://schemas.microsoft.com/office/drawing/2014/main" id="{23622E98-ED76-9494-242D-EDE0AB257D31}"/>
              </a:ext>
            </a:extLst>
          </p:cNvPr>
          <p:cNvPicPr>
            <a:picLocks noGrp="1" noChangeAspect="1"/>
          </p:cNvPicPr>
          <p:nvPr>
            <p:ph sz="half" idx="2"/>
          </p:nvPr>
        </p:nvPicPr>
        <p:blipFill>
          <a:blip r:embed="rId2"/>
          <a:stretch>
            <a:fillRect/>
          </a:stretch>
        </p:blipFill>
        <p:spPr>
          <a:xfrm>
            <a:off x="6400800" y="1697895"/>
            <a:ext cx="5422392" cy="3050095"/>
          </a:xfrm>
          <a:noFill/>
        </p:spPr>
      </p:pic>
    </p:spTree>
    <p:extLst>
      <p:ext uri="{BB962C8B-B14F-4D97-AF65-F5344CB8AC3E}">
        <p14:creationId xmlns:p14="http://schemas.microsoft.com/office/powerpoint/2010/main" val="383311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0" ma:contentTypeDescription="Create a new document." ma:contentTypeScope="" ma:versionID="88869437d283a6a3c26910fd5f39b0ad">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f3f60bb5fc25054af1ebfd2ee4a44490"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f52909-8aaa-4aea-86ef-4db33eadf78a}"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047a4bc9-86f8-4752-a3f5-d332bda031f5"/>
    <ds:schemaRef ds:uri="http://schemas.microsoft.com/office/infopath/2007/PartnerControls"/>
    <ds:schemaRef ds:uri="3f1b19a1-ec80-4ead-b989-6245eb278180"/>
    <ds:schemaRef ds:uri="http://www.w3.org/XML/1998/namespace"/>
    <ds:schemaRef ds:uri="http://purl.org/dc/dcmitype/"/>
  </ds:schemaRefs>
</ds:datastoreItem>
</file>

<file path=customXml/itemProps3.xml><?xml version="1.0" encoding="utf-8"?>
<ds:datastoreItem xmlns:ds="http://schemas.openxmlformats.org/officeDocument/2006/customXml" ds:itemID="{825AACBC-B393-4E79-A3BA-E202933320D3}">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5784</Words>
  <Application>Microsoft Office PowerPoint</Application>
  <PresentationFormat>Widescreen</PresentationFormat>
  <Paragraphs>407</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UST</vt:lpstr>
      <vt:lpstr>     METATITANS </vt:lpstr>
      <vt:lpstr>PowerPoint Presentation</vt:lpstr>
      <vt:lpstr>Feign Client </vt:lpstr>
      <vt:lpstr>Feign Client</vt:lpstr>
      <vt:lpstr>PowerPoint Presentation</vt:lpstr>
      <vt:lpstr>Example Usage</vt:lpstr>
      <vt:lpstr>Benefits of Feign:   </vt:lpstr>
      <vt:lpstr>Key Features</vt:lpstr>
      <vt:lpstr>REST Client</vt:lpstr>
      <vt:lpstr>Types of REST Clients:</vt:lpstr>
      <vt:lpstr>Key Features of a REST Client</vt:lpstr>
      <vt:lpstr>Features</vt:lpstr>
      <vt:lpstr>PowerPoint Presentation</vt:lpstr>
      <vt:lpstr>PowerPoint Presentation</vt:lpstr>
      <vt:lpstr>PowerPoint Presentation</vt:lpstr>
      <vt:lpstr>PowerPoint Presentation</vt:lpstr>
      <vt:lpstr>Step 3: Inject and Use WebClient to Call the REST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Meera Javad(UST,IN)</cp:lastModifiedBy>
  <cp:revision>8</cp:revision>
  <cp:lastPrinted>2019-10-06T00:46:52Z</cp:lastPrinted>
  <dcterms:created xsi:type="dcterms:W3CDTF">2020-12-03T20:34:18Z</dcterms:created>
  <dcterms:modified xsi:type="dcterms:W3CDTF">2023-06-05T06:16:04Z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