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460" r:id="rId5"/>
    <p:sldId id="461" r:id="rId6"/>
    <p:sldId id="462" r:id="rId7"/>
    <p:sldId id="463" r:id="rId8"/>
    <p:sldId id="464" r:id="rId9"/>
    <p:sldId id="465" r:id="rId10"/>
    <p:sldId id="466" r:id="rId11"/>
    <p:sldId id="467" r:id="rId12"/>
    <p:sldId id="468" r:id="rId13"/>
    <p:sldId id="469" r:id="rId14"/>
    <p:sldId id="470" r:id="rId15"/>
    <p:sldId id="259" r:id="rId16"/>
    <p:sldId id="453" r:id="rId17"/>
    <p:sldId id="454" r:id="rId18"/>
    <p:sldId id="455" r:id="rId19"/>
    <p:sldId id="456" r:id="rId20"/>
    <p:sldId id="457" r:id="rId21"/>
    <p:sldId id="471" r:id="rId22"/>
    <p:sldId id="481" r:id="rId23"/>
    <p:sldId id="482" r:id="rId24"/>
    <p:sldId id="472" r:id="rId25"/>
    <p:sldId id="473" r:id="rId26"/>
    <p:sldId id="483" r:id="rId27"/>
    <p:sldId id="474" r:id="rId28"/>
    <p:sldId id="475" r:id="rId29"/>
    <p:sldId id="476" r:id="rId30"/>
    <p:sldId id="477" r:id="rId31"/>
    <p:sldId id="478" r:id="rId32"/>
    <p:sldId id="479" r:id="rId33"/>
    <p:sldId id="458" r:id="rId34"/>
    <p:sldId id="480" r:id="rId35"/>
    <p:sldId id="45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era Javad(UST,IN)" initials="MJ" lastIdx="1" clrIdx="0">
    <p:extLst>
      <p:ext uri="{19B8F6BF-5375-455C-9EA6-DF929625EA0E}">
        <p15:presenceInfo xmlns:p15="http://schemas.microsoft.com/office/powerpoint/2012/main" userId="S::245217@ust.com::f3940e8e-678e-4f40-a484-7745ba880e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FF944-4D35-46BC-8F92-AB56DFDBA877}" v="36" dt="2023-03-04T04:01:50.267"/>
    <p1510:client id="{9AB5D9D8-5ADC-4B7B-BAC9-9DFA1B102293}" v="129" dt="2023-03-04T09:40:48.630"/>
    <p1510:client id="{FF198BC7-2114-46B6-842D-B902A9134A04}" v="2" dt="2023-03-04T04:17:30.553"/>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8"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4/24/2023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4620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2</a:t>
            </a:fld>
            <a:endParaRPr lang="en-US"/>
          </a:p>
        </p:txBody>
      </p:sp>
    </p:spTree>
    <p:extLst>
      <p:ext uri="{BB962C8B-B14F-4D97-AF65-F5344CB8AC3E}">
        <p14:creationId xmlns:p14="http://schemas.microsoft.com/office/powerpoint/2010/main" val="1197377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CB8535-DC0F-AF47-A510-8461A80C06B7}" type="slidenum">
              <a:rPr lang="en-US" smtClean="0"/>
              <a:t>6</a:t>
            </a:fld>
            <a:endParaRPr lang="en-US"/>
          </a:p>
        </p:txBody>
      </p:sp>
    </p:spTree>
    <p:extLst>
      <p:ext uri="{BB962C8B-B14F-4D97-AF65-F5344CB8AC3E}">
        <p14:creationId xmlns:p14="http://schemas.microsoft.com/office/powerpoint/2010/main" val="1027758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go.ezodn.com/ads/charity/proxy?p_id=c4b13450-1de0-4958-512e-4c6c9e60046e&amp;d_id=246342&amp;imp_id=8236184024367121&amp;c_id=1129&amp;l_id=10016&amp;url=https%3A%2F%2Fcontourlines.org%2F&amp;ffid=1&amp;co=IN"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979455" y="1988507"/>
            <a:ext cx="8541282" cy="2297875"/>
          </a:xfrm>
        </p:spPr>
        <p:txBody>
          <a:bodyPr/>
          <a:lstStyle/>
          <a:p>
            <a:pPr algn="ctr"/>
            <a:r>
              <a:rPr lang="en-US" b="1" dirty="0">
                <a:cs typeface="Arial"/>
              </a:rPr>
              <a:t>SPRING BOOT </a:t>
            </a:r>
            <a:br>
              <a:rPr lang="en-US" b="1" dirty="0">
                <a:cs typeface="Arial"/>
              </a:rPr>
            </a:br>
            <a:r>
              <a:rPr lang="en-US" b="1" dirty="0">
                <a:cs typeface="Arial"/>
              </a:rPr>
              <a:t>&amp;</a:t>
            </a:r>
            <a:br>
              <a:rPr lang="en-US" b="1" dirty="0">
                <a:cs typeface="Arial"/>
              </a:rPr>
            </a:br>
            <a:r>
              <a:rPr lang="en-US" b="1" dirty="0">
                <a:cs typeface="Arial"/>
              </a:rPr>
              <a:t>RESTFUL WEB SERVICES</a:t>
            </a:r>
          </a:p>
        </p:txBody>
      </p:sp>
      <p:sp>
        <p:nvSpPr>
          <p:cNvPr id="5" name="TextBox 4">
            <a:extLst>
              <a:ext uri="{FF2B5EF4-FFF2-40B4-BE49-F238E27FC236}">
                <a16:creationId xmlns:a16="http://schemas.microsoft.com/office/drawing/2014/main" id="{FB431CE3-5472-F26A-DF12-30011D040773}"/>
              </a:ext>
            </a:extLst>
          </p:cNvPr>
          <p:cNvSpPr txBox="1"/>
          <p:nvPr/>
        </p:nvSpPr>
        <p:spPr>
          <a:xfrm>
            <a:off x="8658616" y="4869493"/>
            <a:ext cx="3288082" cy="200054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r>
              <a:rPr lang="en-US" dirty="0">
                <a:solidFill>
                  <a:schemeClr val="bg1"/>
                </a:solidFill>
                <a:ea typeface="+mn-lt"/>
                <a:cs typeface="+mn-lt"/>
              </a:rPr>
              <a:t>Aadil </a:t>
            </a:r>
            <a:r>
              <a:rPr lang="en-US" dirty="0" err="1">
                <a:solidFill>
                  <a:schemeClr val="bg1"/>
                </a:solidFill>
                <a:ea typeface="+mn-lt"/>
                <a:cs typeface="+mn-lt"/>
              </a:rPr>
              <a:t>Anthrollil</a:t>
            </a:r>
            <a:r>
              <a:rPr lang="en-US" dirty="0">
                <a:solidFill>
                  <a:schemeClr val="bg1"/>
                </a:solidFill>
                <a:ea typeface="+mn-lt"/>
                <a:cs typeface="+mn-lt"/>
              </a:rPr>
              <a:t> Abu- 245268</a:t>
            </a:r>
            <a:endParaRPr lang="en-US">
              <a:solidFill>
                <a:schemeClr val="bg1"/>
              </a:solidFill>
              <a:ea typeface="+mn-lt"/>
              <a:cs typeface="+mn-lt"/>
            </a:endParaRPr>
          </a:p>
          <a:p>
            <a:pPr>
              <a:spcBef>
                <a:spcPts val="1200"/>
              </a:spcBef>
            </a:pPr>
            <a:r>
              <a:rPr lang="en-US" dirty="0">
                <a:solidFill>
                  <a:schemeClr val="bg1"/>
                </a:solidFill>
                <a:ea typeface="+mn-lt"/>
                <a:cs typeface="+mn-lt"/>
              </a:rPr>
              <a:t>Christo Shaji-245052</a:t>
            </a:r>
            <a:endParaRPr lang="en-US">
              <a:solidFill>
                <a:schemeClr val="bg1"/>
              </a:solidFill>
              <a:cs typeface="Arial"/>
            </a:endParaRPr>
          </a:p>
          <a:p>
            <a:pPr>
              <a:spcBef>
                <a:spcPts val="1200"/>
              </a:spcBef>
            </a:pPr>
            <a:r>
              <a:rPr lang="en-US" dirty="0">
                <a:solidFill>
                  <a:schemeClr val="bg1"/>
                </a:solidFill>
                <a:cs typeface="Arial"/>
              </a:rPr>
              <a:t>Meera Javad-245217</a:t>
            </a:r>
          </a:p>
          <a:p>
            <a:pPr>
              <a:spcBef>
                <a:spcPts val="1200"/>
              </a:spcBef>
            </a:pPr>
            <a:r>
              <a:rPr lang="en-US" dirty="0">
                <a:solidFill>
                  <a:schemeClr val="bg1"/>
                </a:solidFill>
                <a:cs typeface="Arial"/>
              </a:rPr>
              <a:t>Swetha S-245154</a:t>
            </a:r>
          </a:p>
          <a:p>
            <a:pPr>
              <a:spcBef>
                <a:spcPts val="1200"/>
              </a:spcBef>
            </a:pPr>
            <a:endParaRPr lang="en-US" dirty="0">
              <a:solidFill>
                <a:schemeClr val="bg1"/>
              </a:solidFill>
              <a:cs typeface="Arial"/>
            </a:endParaRPr>
          </a:p>
        </p:txBody>
      </p:sp>
    </p:spTree>
    <p:extLst>
      <p:ext uri="{BB962C8B-B14F-4D97-AF65-F5344CB8AC3E}">
        <p14:creationId xmlns:p14="http://schemas.microsoft.com/office/powerpoint/2010/main" val="214306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2B7F-22B2-F16E-61FF-693799158C23}"/>
              </a:ext>
            </a:extLst>
          </p:cNvPr>
          <p:cNvSpPr>
            <a:spLocks noGrp="1"/>
          </p:cNvSpPr>
          <p:nvPr>
            <p:ph type="title"/>
          </p:nvPr>
        </p:nvSpPr>
        <p:spPr/>
        <p:txBody>
          <a:bodyPr/>
          <a:lstStyle/>
          <a:p>
            <a:r>
              <a:rPr lang="en-IN" i="0" dirty="0">
                <a:effectLst/>
              </a:rPr>
              <a:t>Spring Boot Flow Architecture</a:t>
            </a:r>
            <a:br>
              <a:rPr lang="en-IN" b="0" i="0" dirty="0">
                <a:solidFill>
                  <a:srgbClr val="610B38"/>
                </a:solidFill>
                <a:effectLst/>
                <a:latin typeface="erdana"/>
              </a:rPr>
            </a:br>
            <a:endParaRPr lang="en-US" dirty="0"/>
          </a:p>
          <a:p>
            <a:endParaRPr lang="en-US" dirty="0">
              <a:cs typeface="Arial"/>
            </a:endParaRPr>
          </a:p>
        </p:txBody>
      </p:sp>
      <p:pic>
        <p:nvPicPr>
          <p:cNvPr id="5122" name="Picture 2" descr="Spring Boot Architecture">
            <a:extLst>
              <a:ext uri="{FF2B5EF4-FFF2-40B4-BE49-F238E27FC236}">
                <a16:creationId xmlns:a16="http://schemas.microsoft.com/office/drawing/2014/main" id="{5631A850-FD8A-48C4-880C-F2047EA58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429" y="1523999"/>
            <a:ext cx="8442431" cy="400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5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B4F307-F056-41E8-98B0-68FCDEC1F85E}"/>
              </a:ext>
            </a:extLst>
          </p:cNvPr>
          <p:cNvSpPr txBox="1"/>
          <p:nvPr/>
        </p:nvSpPr>
        <p:spPr>
          <a:xfrm>
            <a:off x="2835667" y="1552353"/>
            <a:ext cx="7318426" cy="3554902"/>
          </a:xfrm>
          <a:prstGeom prst="rect">
            <a:avLst/>
          </a:prstGeom>
        </p:spPr>
        <p:txBody>
          <a:bodyPr vert="horz" lIns="0" tIns="0" rIns="0" bIns="0" rtlCol="0" anchor="t" anchorCtr="0">
            <a:normAutofit/>
          </a:bodyPr>
          <a:lstStyle/>
          <a:p>
            <a:pPr>
              <a:lnSpc>
                <a:spcPct val="85000"/>
              </a:lnSpc>
              <a:spcBef>
                <a:spcPct val="0"/>
              </a:spcBef>
              <a:spcAft>
                <a:spcPts val="600"/>
              </a:spcAft>
              <a:buSzPct val="100000"/>
            </a:pPr>
            <a:r>
              <a:rPr lang="en-US" sz="7200" b="0" kern="1200" spc="-100" baseline="0" dirty="0">
                <a:latin typeface="+mj-lt"/>
                <a:ea typeface="+mj-ea"/>
                <a:cs typeface="+mj-cs"/>
              </a:rPr>
              <a:t>RESTFUL WEB</a:t>
            </a:r>
          </a:p>
          <a:p>
            <a:pPr>
              <a:lnSpc>
                <a:spcPct val="85000"/>
              </a:lnSpc>
              <a:spcBef>
                <a:spcPct val="0"/>
              </a:spcBef>
              <a:spcAft>
                <a:spcPts val="600"/>
              </a:spcAft>
              <a:buSzPct val="100000"/>
            </a:pPr>
            <a:r>
              <a:rPr lang="en-US" sz="7200" b="0" kern="1200" spc="-100" baseline="0" dirty="0">
                <a:latin typeface="+mj-lt"/>
                <a:ea typeface="+mj-ea"/>
                <a:cs typeface="+mj-cs"/>
              </a:rPr>
              <a:t>   SERVICES</a:t>
            </a:r>
          </a:p>
        </p:txBody>
      </p:sp>
    </p:spTree>
    <p:extLst>
      <p:ext uri="{BB962C8B-B14F-4D97-AF65-F5344CB8AC3E}">
        <p14:creationId xmlns:p14="http://schemas.microsoft.com/office/powerpoint/2010/main" val="384535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Introduction</a:t>
            </a:r>
            <a:endParaRPr lang="en-US" sz="2400" b="0"/>
          </a:p>
        </p:txBody>
      </p:sp>
      <p:sp>
        <p:nvSpPr>
          <p:cNvPr id="5" name="TextBox 4">
            <a:extLst>
              <a:ext uri="{FF2B5EF4-FFF2-40B4-BE49-F238E27FC236}">
                <a16:creationId xmlns:a16="http://schemas.microsoft.com/office/drawing/2014/main" id="{BFEB67A6-8469-44D9-810D-A6338B96A085}"/>
              </a:ext>
            </a:extLst>
          </p:cNvPr>
          <p:cNvSpPr txBox="1"/>
          <p:nvPr/>
        </p:nvSpPr>
        <p:spPr>
          <a:xfrm>
            <a:off x="832207" y="1457441"/>
            <a:ext cx="9863191"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74151"/>
                </a:solidFill>
                <a:effectLst/>
              </a:rPr>
              <a:t>RESTful web services are a type of web service that is based on the REST (Representational State Transfer) architecture. </a:t>
            </a:r>
          </a:p>
          <a:p>
            <a:pPr marL="285750" indent="-285750">
              <a:lnSpc>
                <a:spcPct val="150000"/>
              </a:lnSpc>
              <a:buFont typeface="Arial" panose="020B0604020202020204" pitchFamily="34" charset="0"/>
              <a:buChar char="•"/>
            </a:pPr>
            <a:r>
              <a:rPr lang="en-US" b="0" i="0" dirty="0">
                <a:solidFill>
                  <a:srgbClr val="374151"/>
                </a:solidFill>
                <a:effectLst/>
              </a:rPr>
              <a:t>REST is an architectural style that defines a set of constraints to be used when creating web services. </a:t>
            </a:r>
          </a:p>
          <a:p>
            <a:pPr marL="285750" indent="-285750">
              <a:lnSpc>
                <a:spcPct val="150000"/>
              </a:lnSpc>
              <a:buFont typeface="Arial" panose="020B0604020202020204" pitchFamily="34" charset="0"/>
              <a:buChar char="•"/>
            </a:pPr>
            <a:r>
              <a:rPr lang="en-US" b="0" i="0" dirty="0">
                <a:solidFill>
                  <a:srgbClr val="374151"/>
                </a:solidFill>
                <a:effectLst/>
              </a:rPr>
              <a:t>The REST architecture emphasizes the use of HTTP verbs (GET, POST, PUT, DELETE, etc.) to perform operations on resources, which are identified by unique URLs.</a:t>
            </a:r>
            <a:endParaRPr lang="en-IN" dirty="0"/>
          </a:p>
        </p:txBody>
      </p:sp>
    </p:spTree>
    <p:extLst>
      <p:ext uri="{BB962C8B-B14F-4D97-AF65-F5344CB8AC3E}">
        <p14:creationId xmlns:p14="http://schemas.microsoft.com/office/powerpoint/2010/main" val="97794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Restful Web Services">
            <a:extLst>
              <a:ext uri="{FF2B5EF4-FFF2-40B4-BE49-F238E27FC236}">
                <a16:creationId xmlns:a16="http://schemas.microsoft.com/office/drawing/2014/main" id="{04839826-1189-4766-97E9-91ADF69A4DE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Restful Web Services">
            <a:extLst>
              <a:ext uri="{FF2B5EF4-FFF2-40B4-BE49-F238E27FC236}">
                <a16:creationId xmlns:a16="http://schemas.microsoft.com/office/drawing/2014/main" id="{9E6DE460-30E8-4536-BF36-40364167E1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descr="Graphical user interface, application&#10;&#10;Description automatically generated">
            <a:extLst>
              <a:ext uri="{FF2B5EF4-FFF2-40B4-BE49-F238E27FC236}">
                <a16:creationId xmlns:a16="http://schemas.microsoft.com/office/drawing/2014/main" id="{745CFD44-67A2-401C-9608-4088A6701C71}"/>
              </a:ext>
            </a:extLst>
          </p:cNvPr>
          <p:cNvPicPr>
            <a:picLocks noChangeAspect="1"/>
          </p:cNvPicPr>
          <p:nvPr/>
        </p:nvPicPr>
        <p:blipFill rotWithShape="1">
          <a:blip r:embed="rId2"/>
          <a:srcRect l="8280" t="35633" r="35261" b="14572"/>
          <a:stretch/>
        </p:blipFill>
        <p:spPr>
          <a:xfrm>
            <a:off x="1991588" y="1392802"/>
            <a:ext cx="8208823" cy="4072396"/>
          </a:xfrm>
          <a:prstGeom prst="rect">
            <a:avLst/>
          </a:prstGeom>
        </p:spPr>
      </p:pic>
    </p:spTree>
    <p:extLst>
      <p:ext uri="{BB962C8B-B14F-4D97-AF65-F5344CB8AC3E}">
        <p14:creationId xmlns:p14="http://schemas.microsoft.com/office/powerpoint/2010/main" val="163468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1C6804-756F-43D3-A76C-4479B56CE114}"/>
              </a:ext>
            </a:extLst>
          </p:cNvPr>
          <p:cNvSpPr txBox="1"/>
          <p:nvPr/>
        </p:nvSpPr>
        <p:spPr>
          <a:xfrm>
            <a:off x="634428" y="462606"/>
            <a:ext cx="7903395" cy="584775"/>
          </a:xfrm>
          <a:prstGeom prst="rect">
            <a:avLst/>
          </a:prstGeom>
          <a:noFill/>
        </p:spPr>
        <p:txBody>
          <a:bodyPr wrap="square">
            <a:spAutoFit/>
          </a:bodyPr>
          <a:lstStyle/>
          <a:p>
            <a:pPr algn="l" fontAlgn="base"/>
            <a:r>
              <a:rPr lang="en-US" sz="3200" b="1" i="0" dirty="0">
                <a:effectLst/>
                <a:latin typeface="+mj-lt"/>
              </a:rPr>
              <a:t>Attributes of Restful Web Services</a:t>
            </a:r>
          </a:p>
        </p:txBody>
      </p:sp>
      <p:sp>
        <p:nvSpPr>
          <p:cNvPr id="9" name="TextBox 8">
            <a:extLst>
              <a:ext uri="{FF2B5EF4-FFF2-40B4-BE49-F238E27FC236}">
                <a16:creationId xmlns:a16="http://schemas.microsoft.com/office/drawing/2014/main" id="{0C79C62E-4001-40F9-BF86-4C84F51A0195}"/>
              </a:ext>
            </a:extLst>
          </p:cNvPr>
          <p:cNvSpPr txBox="1"/>
          <p:nvPr/>
        </p:nvSpPr>
        <p:spPr>
          <a:xfrm>
            <a:off x="996593" y="1304816"/>
            <a:ext cx="9760449" cy="3693319"/>
          </a:xfrm>
          <a:prstGeom prst="rect">
            <a:avLst/>
          </a:prstGeom>
          <a:noFill/>
        </p:spPr>
        <p:txBody>
          <a:bodyPr wrap="square">
            <a:spAutoFit/>
          </a:bodyPr>
          <a:lstStyle/>
          <a:p>
            <a:pPr algn="l" fontAlgn="base">
              <a:lnSpc>
                <a:spcPct val="150000"/>
              </a:lnSpc>
              <a:buFont typeface="+mj-lt"/>
              <a:buAutoNum type="arabicPeriod"/>
            </a:pPr>
            <a:r>
              <a:rPr lang="en-US" b="1" i="0" dirty="0">
                <a:solidFill>
                  <a:srgbClr val="000000"/>
                </a:solidFill>
                <a:effectLst/>
              </a:rPr>
              <a:t>Client-Server:</a:t>
            </a:r>
            <a:r>
              <a:rPr lang="en-US" b="0" i="0" dirty="0">
                <a:solidFill>
                  <a:srgbClr val="000000"/>
                </a:solidFill>
                <a:effectLst/>
              </a:rPr>
              <a:t> It is a very important aspect of REST APIs. A REST API follows client-server architecture and these both should be separate. It means both the server and client can not be same server. In case it is same, you will receive CORS error.</a:t>
            </a:r>
          </a:p>
          <a:p>
            <a:pPr algn="l" fontAlgn="base">
              <a:lnSpc>
                <a:spcPct val="150000"/>
              </a:lnSpc>
              <a:buFont typeface="+mj-lt"/>
              <a:buAutoNum type="arabicPeriod"/>
            </a:pPr>
            <a:r>
              <a:rPr lang="en-US" b="1" i="0" dirty="0">
                <a:solidFill>
                  <a:srgbClr val="000000"/>
                </a:solidFill>
                <a:effectLst/>
              </a:rPr>
              <a:t>Stateless:</a:t>
            </a:r>
            <a:r>
              <a:rPr lang="en-US" b="0" i="0" dirty="0">
                <a:solidFill>
                  <a:srgbClr val="000000"/>
                </a:solidFill>
                <a:effectLst/>
              </a:rPr>
              <a:t> In REST, all calls are treated as a new call and any previous call state will not give any advantage to the new call. Hence during each call, it is required to maintain all the necessary authentication and other information.</a:t>
            </a:r>
          </a:p>
          <a:p>
            <a:pPr algn="l" fontAlgn="base">
              <a:lnSpc>
                <a:spcPct val="150000"/>
              </a:lnSpc>
              <a:buFont typeface="+mj-lt"/>
              <a:buAutoNum type="arabicPeriod"/>
            </a:pPr>
            <a:r>
              <a:rPr lang="en-US" b="1" i="0" dirty="0">
                <a:solidFill>
                  <a:srgbClr val="000000"/>
                </a:solidFill>
                <a:effectLst/>
              </a:rPr>
              <a:t>Cache: </a:t>
            </a:r>
            <a:r>
              <a:rPr lang="en-US" b="0" i="0" dirty="0">
                <a:solidFill>
                  <a:srgbClr val="000000"/>
                </a:solidFill>
                <a:effectLst/>
              </a:rPr>
              <a:t>A REST API encourages the browser and server caching process to enhance its processing speed.</a:t>
            </a:r>
          </a:p>
          <a:p>
            <a:pPr algn="l" fontAlgn="base">
              <a:buFont typeface="+mj-lt"/>
              <a:buAutoNum type="arabicPeriod"/>
            </a:pPr>
            <a:endParaRPr lang="en-US"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398534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463260" y="873303"/>
            <a:ext cx="11457432" cy="4643919"/>
          </a:xfrm>
        </p:spPr>
        <p:txBody>
          <a:bodyPr/>
          <a:lstStyle/>
          <a:p>
            <a:pPr fontAlgn="base">
              <a:lnSpc>
                <a:spcPct val="150000"/>
              </a:lnSpc>
            </a:pPr>
            <a:r>
              <a:rPr lang="en-US" sz="1800" i="0" dirty="0">
                <a:solidFill>
                  <a:srgbClr val="000000"/>
                </a:solidFill>
                <a:effectLst/>
                <a:latin typeface="+mn-lt"/>
              </a:rPr>
              <a:t>4.Uniform Interface: </a:t>
            </a:r>
            <a:r>
              <a:rPr lang="en-US" sz="1800" b="0" i="0" dirty="0">
                <a:solidFill>
                  <a:srgbClr val="000000"/>
                </a:solidFill>
                <a:effectLst/>
                <a:latin typeface="+mn-lt"/>
              </a:rPr>
              <a:t>The interface between the Client and Server remains uniform, hence any changes in either side will not affect the API functionality. This help in development of Client and Server system independently.</a:t>
            </a:r>
            <a:br>
              <a:rPr lang="en-US" sz="1800" b="0" i="0" dirty="0">
                <a:solidFill>
                  <a:srgbClr val="000000"/>
                </a:solidFill>
                <a:effectLst/>
                <a:latin typeface="+mn-lt"/>
              </a:rPr>
            </a:br>
            <a:r>
              <a:rPr lang="en-US" sz="1800" i="0" dirty="0">
                <a:solidFill>
                  <a:srgbClr val="000000"/>
                </a:solidFill>
                <a:effectLst/>
                <a:latin typeface="+mn-lt"/>
              </a:rPr>
              <a:t>5.Layered System: </a:t>
            </a:r>
            <a:r>
              <a:rPr lang="en-US" sz="1800" b="0" i="0" dirty="0">
                <a:solidFill>
                  <a:srgbClr val="000000"/>
                </a:solidFill>
                <a:effectLst/>
                <a:latin typeface="+mn-lt"/>
              </a:rPr>
              <a:t>REST allows usage of layered structure in server side i.e. you can have data on different server, authentication on different server while the API on different server. The client will never come to know that it is getting the data from which server.</a:t>
            </a:r>
            <a:br>
              <a:rPr lang="en-US" sz="1800" b="0" i="0" dirty="0">
                <a:solidFill>
                  <a:srgbClr val="000000"/>
                </a:solidFill>
                <a:effectLst/>
                <a:latin typeface="+mn-lt"/>
              </a:rPr>
            </a:br>
            <a:r>
              <a:rPr lang="en-US" sz="1800" i="0" dirty="0">
                <a:solidFill>
                  <a:srgbClr val="000000"/>
                </a:solidFill>
                <a:effectLst/>
                <a:latin typeface="+mn-lt"/>
              </a:rPr>
              <a:t>6</a:t>
            </a:r>
            <a:r>
              <a:rPr lang="en-US" sz="1800" b="0" i="0" dirty="0">
                <a:solidFill>
                  <a:srgbClr val="000000"/>
                </a:solidFill>
                <a:effectLst/>
                <a:latin typeface="+mn-lt"/>
              </a:rPr>
              <a:t>.</a:t>
            </a:r>
            <a:r>
              <a:rPr lang="en-US" sz="1800" b="1" i="0" dirty="0">
                <a:solidFill>
                  <a:srgbClr val="000000"/>
                </a:solidFill>
                <a:effectLst/>
                <a:latin typeface="+mn-lt"/>
              </a:rPr>
              <a:t>Code on Demand: </a:t>
            </a:r>
            <a:r>
              <a:rPr lang="en-US" sz="1800" b="0" i="0" dirty="0">
                <a:solidFill>
                  <a:srgbClr val="000000"/>
                </a:solidFill>
                <a:effectLst/>
                <a:latin typeface="+mn-lt"/>
              </a:rPr>
              <a:t>It is an optional feature of REST API where server can even send executable code to the client that can run directly during run time.</a:t>
            </a:r>
            <a:br>
              <a:rPr lang="en-US" sz="1400" b="0" i="0" dirty="0">
                <a:solidFill>
                  <a:srgbClr val="000000"/>
                </a:solidFill>
                <a:effectLst/>
                <a:latin typeface="Open Sans" panose="020B0606030504020204" pitchFamily="34" charset="0"/>
              </a:rPr>
            </a:br>
            <a:endParaRPr lang="en-US" sz="2400" b="0" dirty="0"/>
          </a:p>
        </p:txBody>
      </p:sp>
    </p:spTree>
    <p:extLst>
      <p:ext uri="{BB962C8B-B14F-4D97-AF65-F5344CB8AC3E}">
        <p14:creationId xmlns:p14="http://schemas.microsoft.com/office/powerpoint/2010/main" val="251515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b="1" i="0" dirty="0">
                <a:effectLst/>
              </a:rPr>
              <a:t>Methods in Restful Web Services</a:t>
            </a:r>
            <a:br>
              <a:rPr lang="en-US" sz="1400" b="1" i="0" dirty="0">
                <a:solidFill>
                  <a:srgbClr val="0F709F"/>
                </a:solidFill>
                <a:effectLst/>
                <a:latin typeface="Open Sans" panose="020B0606030504020204" pitchFamily="34" charset="0"/>
              </a:rPr>
            </a:br>
            <a:endParaRPr lang="en-US" sz="2400" b="0" dirty="0"/>
          </a:p>
        </p:txBody>
      </p:sp>
      <p:sp>
        <p:nvSpPr>
          <p:cNvPr id="5" name="TextBox 4">
            <a:extLst>
              <a:ext uri="{FF2B5EF4-FFF2-40B4-BE49-F238E27FC236}">
                <a16:creationId xmlns:a16="http://schemas.microsoft.com/office/drawing/2014/main" id="{9EE9A410-16C9-47BC-B018-3694495D3603}"/>
              </a:ext>
            </a:extLst>
          </p:cNvPr>
          <p:cNvSpPr txBox="1"/>
          <p:nvPr/>
        </p:nvSpPr>
        <p:spPr>
          <a:xfrm>
            <a:off x="1294544" y="1643866"/>
            <a:ext cx="7990726" cy="2862322"/>
          </a:xfrm>
          <a:prstGeom prst="rect">
            <a:avLst/>
          </a:prstGeom>
          <a:noFill/>
        </p:spPr>
        <p:txBody>
          <a:bodyPr wrap="square">
            <a:spAutoFit/>
          </a:bodyPr>
          <a:lstStyle/>
          <a:p>
            <a:pPr algn="l" fontAlgn="base">
              <a:lnSpc>
                <a:spcPct val="150000"/>
              </a:lnSpc>
              <a:buFont typeface="+mj-lt"/>
              <a:buAutoNum type="arabicPeriod"/>
            </a:pPr>
            <a:r>
              <a:rPr lang="en-US" b="1" i="0" dirty="0">
                <a:solidFill>
                  <a:srgbClr val="000000"/>
                </a:solidFill>
                <a:effectLst/>
              </a:rPr>
              <a:t>GET: </a:t>
            </a:r>
            <a:r>
              <a:rPr lang="en-US" b="0" i="0" dirty="0">
                <a:solidFill>
                  <a:srgbClr val="000000"/>
                </a:solidFill>
                <a:effectLst/>
              </a:rPr>
              <a:t>This method is used to get a list of data from server.</a:t>
            </a:r>
          </a:p>
          <a:p>
            <a:pPr algn="l" fontAlgn="base">
              <a:lnSpc>
                <a:spcPct val="150000"/>
              </a:lnSpc>
              <a:buFont typeface="+mj-lt"/>
              <a:buAutoNum type="arabicPeriod"/>
            </a:pPr>
            <a:r>
              <a:rPr lang="en-US" b="1" i="0" dirty="0">
                <a:solidFill>
                  <a:srgbClr val="000000"/>
                </a:solidFill>
                <a:effectLst/>
              </a:rPr>
              <a:t>POST: </a:t>
            </a:r>
            <a:r>
              <a:rPr lang="en-US" b="0" i="0" dirty="0">
                <a:solidFill>
                  <a:srgbClr val="000000"/>
                </a:solidFill>
                <a:effectLst/>
              </a:rPr>
              <a:t>This method is used to post/create a new record in server.</a:t>
            </a:r>
          </a:p>
          <a:p>
            <a:pPr algn="l" fontAlgn="base">
              <a:lnSpc>
                <a:spcPct val="150000"/>
              </a:lnSpc>
              <a:buFont typeface="+mj-lt"/>
              <a:buAutoNum type="arabicPeriod"/>
            </a:pPr>
            <a:r>
              <a:rPr lang="en-US" b="1" i="0" dirty="0">
                <a:solidFill>
                  <a:srgbClr val="000000"/>
                </a:solidFill>
                <a:effectLst/>
              </a:rPr>
              <a:t>PUT: </a:t>
            </a:r>
            <a:r>
              <a:rPr lang="en-US" b="0" i="0" dirty="0">
                <a:solidFill>
                  <a:srgbClr val="000000"/>
                </a:solidFill>
                <a:effectLst/>
              </a:rPr>
              <a:t>This method is used to update an existing record of server.</a:t>
            </a:r>
          </a:p>
          <a:p>
            <a:pPr algn="l" fontAlgn="base">
              <a:lnSpc>
                <a:spcPct val="150000"/>
              </a:lnSpc>
              <a:buFont typeface="+mj-lt"/>
              <a:buAutoNum type="arabicPeriod"/>
            </a:pPr>
            <a:r>
              <a:rPr lang="en-US" b="1" i="0" dirty="0">
                <a:solidFill>
                  <a:srgbClr val="000000"/>
                </a:solidFill>
                <a:effectLst/>
              </a:rPr>
              <a:t>PUT</a:t>
            </a:r>
            <a:r>
              <a:rPr lang="en-US" b="0" i="0" dirty="0">
                <a:solidFill>
                  <a:srgbClr val="000000"/>
                </a:solidFill>
                <a:effectLst/>
              </a:rPr>
              <a:t>: This method is used to update an existing record of server.</a:t>
            </a:r>
          </a:p>
          <a:p>
            <a:br>
              <a:rPr lang="en-US" b="0" i="0" u="sng" dirty="0">
                <a:solidFill>
                  <a:srgbClr val="E02B20"/>
                </a:solidFill>
                <a:effectLst/>
                <a:latin typeface="Open Sans" panose="020B0606030504020204" pitchFamily="34" charset="0"/>
                <a:hlinkClick r:id="rId2"/>
              </a:rPr>
            </a:br>
            <a:endParaRPr lang="en-US" b="0" i="0" dirty="0">
              <a:solidFill>
                <a:srgbClr val="000000"/>
              </a:solidFill>
              <a:effectLst/>
              <a:latin typeface="Open Sans" panose="020B0606030504020204" pitchFamily="34" charset="0"/>
            </a:endParaRPr>
          </a:p>
          <a:p>
            <a:br>
              <a:rPr lang="en-US" b="0" i="0" u="sng" dirty="0">
                <a:solidFill>
                  <a:srgbClr val="E02B20"/>
                </a:solidFill>
                <a:effectLst/>
                <a:latin typeface="Open Sans" panose="020B0606030504020204" pitchFamily="34" charset="0"/>
                <a:hlinkClick r:id="rId2"/>
              </a:rPr>
            </a:br>
            <a:endParaRPr lang="en-US"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226467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44BB5B2D-821B-4C0F-A6DA-24C5523C8F89}"/>
              </a:ext>
            </a:extLst>
          </p:cNvPr>
          <p:cNvPicPr>
            <a:picLocks noChangeAspect="1"/>
          </p:cNvPicPr>
          <p:nvPr/>
        </p:nvPicPr>
        <p:blipFill>
          <a:blip r:embed="rId2"/>
          <a:stretch>
            <a:fillRect/>
          </a:stretch>
        </p:blipFill>
        <p:spPr>
          <a:xfrm>
            <a:off x="918363" y="710740"/>
            <a:ext cx="10355274" cy="5436519"/>
          </a:xfrm>
          <a:prstGeom prst="rect">
            <a:avLst/>
          </a:prstGeom>
        </p:spPr>
      </p:pic>
    </p:spTree>
    <p:extLst>
      <p:ext uri="{BB962C8B-B14F-4D97-AF65-F5344CB8AC3E}">
        <p14:creationId xmlns:p14="http://schemas.microsoft.com/office/powerpoint/2010/main" val="342129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B068-3896-4351-BAC8-D396BC63F55D}"/>
              </a:ext>
            </a:extLst>
          </p:cNvPr>
          <p:cNvSpPr>
            <a:spLocks noGrp="1"/>
          </p:cNvSpPr>
          <p:nvPr>
            <p:ph type="title"/>
          </p:nvPr>
        </p:nvSpPr>
        <p:spPr>
          <a:xfrm>
            <a:off x="365760" y="365760"/>
            <a:ext cx="10041961" cy="774671"/>
          </a:xfrm>
        </p:spPr>
        <p:txBody>
          <a:bodyPr/>
          <a:lstStyle/>
          <a:p>
            <a:r>
              <a:rPr lang="en-IN" i="0" dirty="0">
                <a:solidFill>
                  <a:srgbClr val="303030"/>
                </a:solidFill>
                <a:effectLst/>
                <a:cs typeface="Heebo" panose="020B0604020202020204" pitchFamily="2" charset="-79"/>
              </a:rPr>
              <a:t>Building RESTful Web Services</a:t>
            </a:r>
            <a:br>
              <a:rPr lang="en-IN" b="0" i="0" dirty="0">
                <a:solidFill>
                  <a:srgbClr val="303030"/>
                </a:solidFill>
                <a:effectLst/>
                <a:latin typeface="Heebo" panose="020B0604020202020204" pitchFamily="2" charset="-79"/>
                <a:cs typeface="Heebo" panose="020B0604020202020204" pitchFamily="2" charset="-79"/>
              </a:rPr>
            </a:br>
            <a:endParaRPr lang="en-IN" dirty="0"/>
          </a:p>
        </p:txBody>
      </p:sp>
      <p:sp>
        <p:nvSpPr>
          <p:cNvPr id="6" name="TextBox 5">
            <a:extLst>
              <a:ext uri="{FF2B5EF4-FFF2-40B4-BE49-F238E27FC236}">
                <a16:creationId xmlns:a16="http://schemas.microsoft.com/office/drawing/2014/main" id="{BE80CB27-DA98-4ECD-8DA0-2EC1C0FED2BB}"/>
              </a:ext>
            </a:extLst>
          </p:cNvPr>
          <p:cNvSpPr txBox="1"/>
          <p:nvPr/>
        </p:nvSpPr>
        <p:spPr>
          <a:xfrm>
            <a:off x="365760" y="1232899"/>
            <a:ext cx="10463202" cy="2031325"/>
          </a:xfrm>
          <a:prstGeom prst="rect">
            <a:avLst/>
          </a:prstGeom>
          <a:noFill/>
        </p:spPr>
        <p:txBody>
          <a:bodyPr wrap="square">
            <a:spAutoFit/>
          </a:bodyPr>
          <a:lstStyle/>
          <a:p>
            <a:r>
              <a:rPr lang="en-US" b="0" i="0" dirty="0">
                <a:solidFill>
                  <a:srgbClr val="000000"/>
                </a:solidFill>
                <a:effectLst/>
              </a:rPr>
              <a:t>For building a RESTful Web Services, we need to add the Spring Boot Starter Web dependency into the build configuration file.</a:t>
            </a:r>
          </a:p>
          <a:p>
            <a:endParaRPr lang="en-US" dirty="0">
              <a:solidFill>
                <a:srgbClr val="000000"/>
              </a:solidFill>
            </a:endParaRPr>
          </a:p>
          <a:p>
            <a:r>
              <a:rPr lang="en-US" dirty="0">
                <a:solidFill>
                  <a:srgbClr val="000000"/>
                </a:solidFill>
              </a:rPr>
              <a:t>For Maven, add the following dependency in pom.xml file:</a:t>
            </a:r>
          </a:p>
          <a:p>
            <a:endParaRPr lang="en-US" dirty="0">
              <a:solidFill>
                <a:srgbClr val="000000"/>
              </a:solidFill>
            </a:endParaRPr>
          </a:p>
          <a:p>
            <a:endParaRPr lang="en-US" dirty="0">
              <a:solidFill>
                <a:srgbClr val="000000"/>
              </a:solidFill>
            </a:endParaRPr>
          </a:p>
          <a:p>
            <a:endParaRPr lang="en-IN" dirty="0"/>
          </a:p>
        </p:txBody>
      </p:sp>
      <p:sp>
        <p:nvSpPr>
          <p:cNvPr id="11" name="TextBox 10">
            <a:extLst>
              <a:ext uri="{FF2B5EF4-FFF2-40B4-BE49-F238E27FC236}">
                <a16:creationId xmlns:a16="http://schemas.microsoft.com/office/drawing/2014/main" id="{79D1D219-D598-4E06-9C78-241CAB152FC4}"/>
              </a:ext>
            </a:extLst>
          </p:cNvPr>
          <p:cNvSpPr txBox="1"/>
          <p:nvPr/>
        </p:nvSpPr>
        <p:spPr>
          <a:xfrm>
            <a:off x="654977" y="2584824"/>
            <a:ext cx="6097712" cy="170303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2060"/>
                </a:solidFill>
                <a:effectLst/>
              </a:rPr>
              <a:t>&lt;dependency&gt;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2060"/>
                </a:solidFill>
                <a:effectLst/>
              </a:rPr>
              <a:t>&lt;groupId&gt;</a:t>
            </a:r>
            <a:r>
              <a:rPr kumimoji="0" lang="en-US" altLang="en-US" b="0" i="0" u="none" strike="noStrike" cap="none" normalizeH="0" baseline="0" dirty="0">
                <a:ln>
                  <a:noFill/>
                </a:ln>
                <a:effectLst/>
              </a:rPr>
              <a:t>org.springframework.boot</a:t>
            </a:r>
            <a:r>
              <a:rPr kumimoji="0" lang="en-US" altLang="en-US" b="0" i="0" u="none" strike="noStrike" cap="none" normalizeH="0" baseline="0" dirty="0">
                <a:ln>
                  <a:noFill/>
                </a:ln>
                <a:solidFill>
                  <a:srgbClr val="002060"/>
                </a:solidFill>
                <a:effectLst/>
              </a:rPr>
              <a:t>&lt;/groupId&gt;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effectLst/>
              </a:rPr>
              <a:t> </a:t>
            </a:r>
            <a:r>
              <a:rPr kumimoji="0" lang="en-US" altLang="en-US" b="0" i="0" u="none" strike="noStrike" cap="none" normalizeH="0" baseline="0" dirty="0">
                <a:ln>
                  <a:noFill/>
                </a:ln>
                <a:solidFill>
                  <a:srgbClr val="002060"/>
                </a:solidFill>
                <a:effectLst/>
              </a:rPr>
              <a:t>&lt;artifactId&gt;</a:t>
            </a:r>
            <a:r>
              <a:rPr kumimoji="0" lang="en-US" altLang="en-US" b="0" i="0" u="none" strike="noStrike" cap="none" normalizeH="0" baseline="0" dirty="0">
                <a:ln>
                  <a:noFill/>
                </a:ln>
                <a:effectLst/>
              </a:rPr>
              <a:t>spring-boot-starter-web</a:t>
            </a:r>
            <a:r>
              <a:rPr kumimoji="0" lang="en-US" altLang="en-US" b="0" i="0" u="none" strike="noStrike" cap="none" normalizeH="0" baseline="0" dirty="0">
                <a:ln>
                  <a:noFill/>
                </a:ln>
                <a:solidFill>
                  <a:srgbClr val="002060"/>
                </a:solidFill>
                <a:effectLst/>
              </a:rPr>
              <a:t>&lt;/artifactId&gt;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2060"/>
                </a:solidFill>
                <a:effectLst/>
              </a:rPr>
              <a:t>&lt;/dependency&gt; </a:t>
            </a:r>
          </a:p>
        </p:txBody>
      </p:sp>
      <p:sp>
        <p:nvSpPr>
          <p:cNvPr id="12" name="TextBox 11">
            <a:extLst>
              <a:ext uri="{FF2B5EF4-FFF2-40B4-BE49-F238E27FC236}">
                <a16:creationId xmlns:a16="http://schemas.microsoft.com/office/drawing/2014/main" id="{A3D0253F-A873-47BA-8A54-D1E16DB4A8B8}"/>
              </a:ext>
            </a:extLst>
          </p:cNvPr>
          <p:cNvSpPr txBox="1"/>
          <p:nvPr/>
        </p:nvSpPr>
        <p:spPr>
          <a:xfrm>
            <a:off x="2722652" y="4212404"/>
            <a:ext cx="45719" cy="45719"/>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endParaRPr lang="en-IN" sz="1800" dirty="0"/>
          </a:p>
        </p:txBody>
      </p:sp>
      <p:sp>
        <p:nvSpPr>
          <p:cNvPr id="13" name="TextBox 12">
            <a:extLst>
              <a:ext uri="{FF2B5EF4-FFF2-40B4-BE49-F238E27FC236}">
                <a16:creationId xmlns:a16="http://schemas.microsoft.com/office/drawing/2014/main" id="{6989D23B-DC68-4087-BA9C-49F28408CAE0}"/>
              </a:ext>
            </a:extLst>
          </p:cNvPr>
          <p:cNvSpPr txBox="1"/>
          <p:nvPr/>
        </p:nvSpPr>
        <p:spPr>
          <a:xfrm>
            <a:off x="365759" y="4633644"/>
            <a:ext cx="7411777" cy="482885"/>
          </a:xfrm>
          <a:prstGeom prst="rect">
            <a:avLst/>
          </a:prstGeom>
          <a:noFill/>
        </p:spPr>
        <p:txBody>
          <a:bodyPr wrap="square" lIns="0" tIns="0" rIns="0" bIns="0" rtlCol="0">
            <a:noAutofit/>
          </a:bodyPr>
          <a:lstStyle/>
          <a:p>
            <a:pPr>
              <a:lnSpc>
                <a:spcPct val="100000"/>
              </a:lnSpc>
              <a:spcBef>
                <a:spcPts val="1200"/>
              </a:spcBef>
              <a:buSzPct val="100000"/>
            </a:pPr>
            <a:r>
              <a:rPr lang="en-US" sz="1800" dirty="0"/>
              <a:t>For Gradle, add the following dependency in build.gradle file:</a:t>
            </a:r>
            <a:endParaRPr lang="en-IN" sz="1800" dirty="0"/>
          </a:p>
        </p:txBody>
      </p:sp>
      <p:sp>
        <p:nvSpPr>
          <p:cNvPr id="15" name="TextBox 14">
            <a:extLst>
              <a:ext uri="{FF2B5EF4-FFF2-40B4-BE49-F238E27FC236}">
                <a16:creationId xmlns:a16="http://schemas.microsoft.com/office/drawing/2014/main" id="{CDEC91DB-50A5-43A0-AA84-B898C6B3CF3E}"/>
              </a:ext>
            </a:extLst>
          </p:cNvPr>
          <p:cNvSpPr txBox="1"/>
          <p:nvPr/>
        </p:nvSpPr>
        <p:spPr>
          <a:xfrm>
            <a:off x="365759" y="4912868"/>
            <a:ext cx="6097712" cy="646331"/>
          </a:xfrm>
          <a:prstGeom prst="rect">
            <a:avLst/>
          </a:prstGeom>
          <a:noFill/>
        </p:spPr>
        <p:txBody>
          <a:bodyPr wrap="square">
            <a:spAutoFit/>
          </a:bodyPr>
          <a:lstStyle/>
          <a:p>
            <a:br>
              <a:rPr lang="en-IN" dirty="0"/>
            </a:br>
            <a:r>
              <a:rPr lang="en-IN" b="0" i="0" dirty="0">
                <a:solidFill>
                  <a:srgbClr val="002060"/>
                </a:solidFill>
                <a:effectLst/>
                <a:latin typeface="SFMono-Regular"/>
              </a:rPr>
              <a:t>compile('org.springframework.boot:</a:t>
            </a:r>
            <a:r>
              <a:rPr lang="en-IN" b="0" i="0" dirty="0">
                <a:solidFill>
                  <a:srgbClr val="002060"/>
                </a:solidFill>
                <a:effectLst/>
              </a:rPr>
              <a:t>spring-boot-starter-web</a:t>
            </a:r>
            <a:r>
              <a:rPr lang="en-IN" b="0" i="0" dirty="0">
                <a:solidFill>
                  <a:srgbClr val="002060"/>
                </a:solidFill>
                <a:effectLst/>
                <a:latin typeface="SFMono-Regular"/>
              </a:rPr>
              <a:t>')</a:t>
            </a:r>
            <a:endParaRPr lang="en-IN" dirty="0">
              <a:solidFill>
                <a:srgbClr val="002060"/>
              </a:solidFill>
            </a:endParaRPr>
          </a:p>
        </p:txBody>
      </p:sp>
    </p:spTree>
    <p:extLst>
      <p:ext uri="{BB962C8B-B14F-4D97-AF65-F5344CB8AC3E}">
        <p14:creationId xmlns:p14="http://schemas.microsoft.com/office/powerpoint/2010/main" val="139000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B518A62-2A2C-4FC9-A40A-8DB03600D5B6}"/>
              </a:ext>
            </a:extLst>
          </p:cNvPr>
          <p:cNvSpPr txBox="1"/>
          <p:nvPr/>
        </p:nvSpPr>
        <p:spPr>
          <a:xfrm>
            <a:off x="811658" y="842481"/>
            <a:ext cx="9770723" cy="2687915"/>
          </a:xfrm>
          <a:prstGeom prst="rect">
            <a:avLst/>
          </a:prstGeom>
          <a:noFill/>
        </p:spPr>
        <p:txBody>
          <a:bodyPr wrap="square">
            <a:spAutoFit/>
          </a:bodyPr>
          <a:lstStyle/>
          <a:p>
            <a:pPr algn="just"/>
            <a:r>
              <a:rPr lang="en-US" sz="3200" b="0" i="0" dirty="0">
                <a:effectLst/>
                <a:latin typeface="+mj-lt"/>
              </a:rPr>
              <a:t>Spring Boot Auto Configuration</a:t>
            </a:r>
          </a:p>
          <a:p>
            <a:pPr algn="just"/>
            <a:endParaRPr lang="en-US" sz="3200" b="0" i="0" dirty="0">
              <a:effectLst/>
              <a:latin typeface="+mj-lt"/>
            </a:endParaRPr>
          </a:p>
          <a:p>
            <a:pPr algn="just">
              <a:lnSpc>
                <a:spcPct val="150000"/>
              </a:lnSpc>
              <a:buFont typeface="Arial" panose="020B0604020202020204" pitchFamily="34" charset="0"/>
              <a:buChar char="•"/>
            </a:pPr>
            <a:r>
              <a:rPr lang="en-US" b="0" i="0" dirty="0">
                <a:solidFill>
                  <a:srgbClr val="000000"/>
                </a:solidFill>
                <a:effectLst/>
              </a:rPr>
              <a:t>Spring Boot automatically configures a spring application based on dependencies present or not present in the classpath as a jar, beans, properties, etc.</a:t>
            </a:r>
          </a:p>
          <a:p>
            <a:pPr algn="just">
              <a:lnSpc>
                <a:spcPct val="150000"/>
              </a:lnSpc>
              <a:buFont typeface="Arial" panose="020B0604020202020204" pitchFamily="34" charset="0"/>
              <a:buChar char="•"/>
            </a:pPr>
            <a:r>
              <a:rPr lang="en-US" b="0" i="0" dirty="0">
                <a:solidFill>
                  <a:srgbClr val="000000"/>
                </a:solidFill>
                <a:effectLst/>
              </a:rPr>
              <a:t>It makes development easier and faster as there is no need to define certain beans that are included in the auto-configuration classes.</a:t>
            </a:r>
          </a:p>
        </p:txBody>
      </p:sp>
    </p:spTree>
    <p:extLst>
      <p:ext uri="{BB962C8B-B14F-4D97-AF65-F5344CB8AC3E}">
        <p14:creationId xmlns:p14="http://schemas.microsoft.com/office/powerpoint/2010/main" val="274918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pring-Boot Native Image">
            <a:extLst>
              <a:ext uri="{FF2B5EF4-FFF2-40B4-BE49-F238E27FC236}">
                <a16:creationId xmlns:a16="http://schemas.microsoft.com/office/drawing/2014/main" id="{F17BD1AB-33B7-4CD3-82EC-4ED438730A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8297" y="1111813"/>
            <a:ext cx="7833654" cy="434767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96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AD8F29-065D-4738-A62E-E89141AA9792}"/>
              </a:ext>
            </a:extLst>
          </p:cNvPr>
          <p:cNvSpPr txBox="1"/>
          <p:nvPr/>
        </p:nvSpPr>
        <p:spPr>
          <a:xfrm>
            <a:off x="1047962" y="1119883"/>
            <a:ext cx="9565241"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000000"/>
                </a:solidFill>
                <a:effectLst/>
              </a:rPr>
              <a:t>Auto-configuration can be enabled by  adding:</a:t>
            </a:r>
          </a:p>
          <a:p>
            <a:pPr>
              <a:lnSpc>
                <a:spcPct val="150000"/>
              </a:lnSpc>
            </a:pPr>
            <a:r>
              <a:rPr lang="en-US" b="1" i="0" dirty="0">
                <a:solidFill>
                  <a:srgbClr val="000000"/>
                </a:solidFill>
                <a:effectLst/>
              </a:rPr>
              <a:t>    @SpringBootApplication</a:t>
            </a:r>
            <a:r>
              <a:rPr lang="en-US" b="0" i="0" dirty="0">
                <a:solidFill>
                  <a:srgbClr val="000000"/>
                </a:solidFill>
                <a:effectLst/>
              </a:rPr>
              <a:t> or </a:t>
            </a:r>
            <a:r>
              <a:rPr lang="en-US" b="1" i="0" dirty="0">
                <a:solidFill>
                  <a:srgbClr val="000000"/>
                </a:solidFill>
                <a:effectLst/>
              </a:rPr>
              <a:t>@EnableAutoConfiguration</a:t>
            </a:r>
            <a:r>
              <a:rPr lang="en-US" b="0" i="0" dirty="0">
                <a:solidFill>
                  <a:srgbClr val="000000"/>
                </a:solidFill>
                <a:effectLst/>
              </a:rPr>
              <a:t> annotation in startup class. </a:t>
            </a:r>
          </a:p>
          <a:p>
            <a:pPr marL="285750" indent="-285750">
              <a:lnSpc>
                <a:spcPct val="150000"/>
              </a:lnSpc>
              <a:buFont typeface="Arial" panose="020B0604020202020204" pitchFamily="34" charset="0"/>
              <a:buChar char="•"/>
            </a:pPr>
            <a:r>
              <a:rPr lang="en-US" b="0" i="0" dirty="0">
                <a:solidFill>
                  <a:srgbClr val="000000"/>
                </a:solidFill>
                <a:effectLst/>
              </a:rPr>
              <a:t>It indicates that it is a spring context file.</a:t>
            </a:r>
          </a:p>
          <a:p>
            <a:pPr algn="just">
              <a:lnSpc>
                <a:spcPct val="150000"/>
              </a:lnSpc>
            </a:pPr>
            <a:endParaRPr lang="en-US" b="0" i="0" dirty="0">
              <a:solidFill>
                <a:srgbClr val="000000"/>
              </a:solidFill>
              <a:effectLst/>
            </a:endParaRPr>
          </a:p>
        </p:txBody>
      </p:sp>
    </p:spTree>
    <p:extLst>
      <p:ext uri="{BB962C8B-B14F-4D97-AF65-F5344CB8AC3E}">
        <p14:creationId xmlns:p14="http://schemas.microsoft.com/office/powerpoint/2010/main" val="120207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BB14-6BA2-4D21-81C2-5ADA84188242}"/>
              </a:ext>
            </a:extLst>
          </p:cNvPr>
          <p:cNvSpPr>
            <a:spLocks noGrp="1"/>
          </p:cNvSpPr>
          <p:nvPr>
            <p:ph type="title"/>
          </p:nvPr>
        </p:nvSpPr>
        <p:spPr/>
        <p:txBody>
          <a:bodyPr/>
          <a:lstStyle/>
          <a:p>
            <a:r>
              <a:rPr lang="en-US" dirty="0"/>
              <a:t>ANNOTATIONS </a:t>
            </a:r>
            <a:endParaRPr lang="en-IN" dirty="0"/>
          </a:p>
        </p:txBody>
      </p:sp>
      <p:sp>
        <p:nvSpPr>
          <p:cNvPr id="3" name="Content Placeholder 2">
            <a:extLst>
              <a:ext uri="{FF2B5EF4-FFF2-40B4-BE49-F238E27FC236}">
                <a16:creationId xmlns:a16="http://schemas.microsoft.com/office/drawing/2014/main" id="{385D7D9F-2081-4E12-896B-C253940F7D71}"/>
              </a:ext>
            </a:extLst>
          </p:cNvPr>
          <p:cNvSpPr>
            <a:spLocks noGrp="1"/>
          </p:cNvSpPr>
          <p:nvPr>
            <p:ph sz="half" idx="1"/>
          </p:nvPr>
        </p:nvSpPr>
        <p:spPr>
          <a:xfrm>
            <a:off x="365760" y="1271427"/>
            <a:ext cx="11007732" cy="4251960"/>
          </a:xfrm>
        </p:spPr>
        <p:txBody>
          <a:bodyPr>
            <a:normAutofit fontScale="92500" lnSpcReduction="20000"/>
          </a:bodyPr>
          <a:lstStyle/>
          <a:p>
            <a:pPr marL="342900" indent="-342900" algn="l">
              <a:buFont typeface="+mj-lt"/>
              <a:buAutoNum type="arabicPeriod"/>
            </a:pPr>
            <a:r>
              <a:rPr lang="en-US" sz="2000" b="1" i="0" dirty="0">
                <a:solidFill>
                  <a:srgbClr val="000000"/>
                </a:solidFill>
                <a:effectLst/>
                <a:cs typeface="Heebo" pitchFamily="2" charset="-79"/>
              </a:rPr>
              <a:t>Rest Controller</a:t>
            </a:r>
          </a:p>
          <a:p>
            <a:pPr marL="0" indent="0" algn="just">
              <a:buNone/>
            </a:pPr>
            <a:r>
              <a:rPr lang="en-US" b="0" i="0" dirty="0">
                <a:solidFill>
                  <a:srgbClr val="000000"/>
                </a:solidFill>
                <a:effectLst/>
              </a:rPr>
              <a:t>The @RestController annotation is used to define the RESTful web services. It serves JSON, XML and custom response.</a:t>
            </a:r>
          </a:p>
          <a:p>
            <a:pPr marL="0" indent="0" algn="just">
              <a:buNone/>
            </a:pPr>
            <a:endParaRPr lang="en-US" b="1" i="0" dirty="0">
              <a:solidFill>
                <a:srgbClr val="000000"/>
              </a:solidFill>
              <a:effectLst/>
            </a:endParaRPr>
          </a:p>
          <a:p>
            <a:pPr marL="0" indent="0">
              <a:buNone/>
            </a:pPr>
            <a:r>
              <a:rPr lang="en-IN" sz="2000" b="1" dirty="0"/>
              <a:t>2.Request Mapping</a:t>
            </a:r>
          </a:p>
          <a:p>
            <a:pPr marL="0" indent="0">
              <a:buNone/>
            </a:pPr>
            <a:r>
              <a:rPr lang="en-IN" dirty="0"/>
              <a:t>The @RequestMapping annotation is used to define the Request URI to access the REST endpoints.</a:t>
            </a:r>
          </a:p>
          <a:p>
            <a:pPr marL="0" indent="0">
              <a:buNone/>
            </a:pPr>
            <a:endParaRPr lang="en-IN" dirty="0"/>
          </a:p>
          <a:p>
            <a:pPr marL="0" indent="0">
              <a:buNone/>
            </a:pPr>
            <a:r>
              <a:rPr lang="en-IN" b="1" dirty="0"/>
              <a:t>3.Request Body</a:t>
            </a:r>
          </a:p>
          <a:p>
            <a:pPr marL="0" indent="0">
              <a:buNone/>
            </a:pPr>
            <a:r>
              <a:rPr lang="en-IN" dirty="0"/>
              <a:t>The @RequestBody annotation is used to define the request body content type.</a:t>
            </a:r>
          </a:p>
          <a:p>
            <a:pPr marL="0" indent="0">
              <a:buNone/>
            </a:pPr>
            <a:endParaRPr lang="en-IN" dirty="0"/>
          </a:p>
          <a:p>
            <a:pPr marL="0" indent="0" algn="l">
              <a:buNone/>
            </a:pPr>
            <a:r>
              <a:rPr lang="en-IN" b="1" dirty="0"/>
              <a:t>4.</a:t>
            </a:r>
            <a:r>
              <a:rPr lang="en-US" b="1" i="0" dirty="0">
                <a:solidFill>
                  <a:srgbClr val="000000"/>
                </a:solidFill>
                <a:effectLst/>
                <a:latin typeface="Heebo" pitchFamily="2" charset="-79"/>
                <a:cs typeface="Heebo" pitchFamily="2" charset="-79"/>
              </a:rPr>
              <a:t> Path Variable</a:t>
            </a:r>
          </a:p>
          <a:p>
            <a:pPr marL="0" indent="0" algn="just">
              <a:buNone/>
            </a:pPr>
            <a:r>
              <a:rPr lang="en-US" b="0" i="0" dirty="0">
                <a:solidFill>
                  <a:srgbClr val="000000"/>
                </a:solidFill>
                <a:effectLst/>
                <a:latin typeface="Nunito" pitchFamily="2" charset="0"/>
              </a:rPr>
              <a:t>The @PathVariable annotation is used to define the custom or dynamic request URI. </a:t>
            </a:r>
          </a:p>
          <a:p>
            <a:pPr marL="0" indent="0">
              <a:buNone/>
            </a:pPr>
            <a:endParaRPr lang="en-IN" dirty="0"/>
          </a:p>
          <a:p>
            <a:pPr marL="0" indent="0">
              <a:buNone/>
            </a:pPr>
            <a:endParaRPr lang="en-IN" dirty="0"/>
          </a:p>
          <a:p>
            <a:pPr marL="0" indent="0">
              <a:buNone/>
            </a:pPr>
            <a:endParaRPr lang="en-IN" b="1" dirty="0"/>
          </a:p>
        </p:txBody>
      </p:sp>
    </p:spTree>
    <p:extLst>
      <p:ext uri="{BB962C8B-B14F-4D97-AF65-F5344CB8AC3E}">
        <p14:creationId xmlns:p14="http://schemas.microsoft.com/office/powerpoint/2010/main" val="32274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736D-4EBB-4ED8-875C-451F46C91FA0}"/>
              </a:ext>
            </a:extLst>
          </p:cNvPr>
          <p:cNvSpPr>
            <a:spLocks noGrp="1"/>
          </p:cNvSpPr>
          <p:nvPr>
            <p:ph type="title"/>
          </p:nvPr>
        </p:nvSpPr>
        <p:spPr/>
        <p:txBody>
          <a:bodyPr/>
          <a:lstStyle/>
          <a:p>
            <a:r>
              <a:rPr lang="en-US" b="1" i="0" dirty="0">
                <a:solidFill>
                  <a:srgbClr val="242729"/>
                </a:solidFill>
                <a:effectLst/>
              </a:rPr>
              <a:t>Best practices for REST API design</a:t>
            </a:r>
            <a:br>
              <a:rPr lang="en-US" b="1" i="0" dirty="0">
                <a:solidFill>
                  <a:srgbClr val="242729"/>
                </a:solidFill>
                <a:effectLst/>
                <a:latin typeface="Roboto Slab"/>
              </a:rPr>
            </a:br>
            <a:endParaRPr lang="en-IN" dirty="0"/>
          </a:p>
        </p:txBody>
      </p:sp>
      <p:sp>
        <p:nvSpPr>
          <p:cNvPr id="6" name="TextBox 5">
            <a:extLst>
              <a:ext uri="{FF2B5EF4-FFF2-40B4-BE49-F238E27FC236}">
                <a16:creationId xmlns:a16="http://schemas.microsoft.com/office/drawing/2014/main" id="{EFCF822B-148E-4C58-8538-03CC3EA47525}"/>
              </a:ext>
            </a:extLst>
          </p:cNvPr>
          <p:cNvSpPr txBox="1"/>
          <p:nvPr/>
        </p:nvSpPr>
        <p:spPr>
          <a:xfrm>
            <a:off x="1414130" y="1180214"/>
            <a:ext cx="8516679" cy="4992392"/>
          </a:xfrm>
          <a:prstGeom prst="rect">
            <a:avLst/>
          </a:prstGeom>
          <a:noFill/>
        </p:spPr>
        <p:txBody>
          <a:bodyPr wrap="square">
            <a:spAutoFit/>
          </a:bodyPr>
          <a:lstStyle/>
          <a:p>
            <a:pPr algn="l">
              <a:lnSpc>
                <a:spcPct val="200000"/>
              </a:lnSpc>
              <a:buFont typeface="Arial" panose="020B0604020202020204" pitchFamily="34" charset="0"/>
              <a:buChar char="•"/>
            </a:pPr>
            <a:r>
              <a:rPr lang="en-US" b="1" i="0" strike="noStrike" dirty="0">
                <a:effectLst/>
              </a:rPr>
              <a:t>Accept and respond with JSON</a:t>
            </a:r>
            <a:endParaRPr lang="en-US" b="1" i="0" dirty="0">
              <a:effectLst/>
            </a:endParaRPr>
          </a:p>
          <a:p>
            <a:pPr algn="l">
              <a:lnSpc>
                <a:spcPct val="200000"/>
              </a:lnSpc>
              <a:buFont typeface="Arial" panose="020B0604020202020204" pitchFamily="34" charset="0"/>
              <a:buChar char="•"/>
            </a:pPr>
            <a:r>
              <a:rPr lang="en-US" b="1" i="0" strike="noStrike" dirty="0">
                <a:effectLst/>
              </a:rPr>
              <a:t>Use nouns instead of verbs in endpoint paths</a:t>
            </a:r>
            <a:endParaRPr lang="en-US" b="1" i="0" dirty="0">
              <a:effectLst/>
            </a:endParaRPr>
          </a:p>
          <a:p>
            <a:pPr algn="l">
              <a:lnSpc>
                <a:spcPct val="200000"/>
              </a:lnSpc>
              <a:buFont typeface="Arial" panose="020B0604020202020204" pitchFamily="34" charset="0"/>
              <a:buChar char="•"/>
            </a:pPr>
            <a:r>
              <a:rPr lang="en-US" b="1" i="0" strike="noStrike" dirty="0">
                <a:effectLst/>
              </a:rPr>
              <a:t>Name collections with plural nouns</a:t>
            </a:r>
            <a:endParaRPr lang="en-US" b="1" i="0" dirty="0">
              <a:effectLst/>
            </a:endParaRPr>
          </a:p>
          <a:p>
            <a:pPr algn="l">
              <a:lnSpc>
                <a:spcPct val="200000"/>
              </a:lnSpc>
              <a:buFont typeface="Arial" panose="020B0604020202020204" pitchFamily="34" charset="0"/>
              <a:buChar char="•"/>
            </a:pPr>
            <a:r>
              <a:rPr lang="en-US" b="1" i="0" strike="noStrike" dirty="0">
                <a:effectLst/>
              </a:rPr>
              <a:t>Nesting resources for hierarchical objects</a:t>
            </a:r>
            <a:endParaRPr lang="en-US" b="1" i="0" dirty="0">
              <a:effectLst/>
            </a:endParaRPr>
          </a:p>
          <a:p>
            <a:pPr algn="l">
              <a:lnSpc>
                <a:spcPct val="200000"/>
              </a:lnSpc>
              <a:buFont typeface="Arial" panose="020B0604020202020204" pitchFamily="34" charset="0"/>
              <a:buChar char="•"/>
            </a:pPr>
            <a:r>
              <a:rPr lang="en-US" b="1" i="0" strike="noStrike" dirty="0">
                <a:effectLst/>
              </a:rPr>
              <a:t>Handle errors gracefully and return standard error codes</a:t>
            </a:r>
            <a:endParaRPr lang="en-US" b="1" i="0" dirty="0">
              <a:effectLst/>
            </a:endParaRPr>
          </a:p>
          <a:p>
            <a:pPr algn="l">
              <a:lnSpc>
                <a:spcPct val="200000"/>
              </a:lnSpc>
              <a:buFont typeface="Arial" panose="020B0604020202020204" pitchFamily="34" charset="0"/>
              <a:buChar char="•"/>
            </a:pPr>
            <a:r>
              <a:rPr lang="en-US" b="1" i="0" strike="noStrike" dirty="0">
                <a:effectLst/>
              </a:rPr>
              <a:t>Allow filtering, sorting, and pagination</a:t>
            </a:r>
            <a:endParaRPr lang="en-US" b="1" i="0" dirty="0">
              <a:effectLst/>
            </a:endParaRPr>
          </a:p>
          <a:p>
            <a:pPr algn="l">
              <a:lnSpc>
                <a:spcPct val="200000"/>
              </a:lnSpc>
              <a:buFont typeface="Arial" panose="020B0604020202020204" pitchFamily="34" charset="0"/>
              <a:buChar char="•"/>
            </a:pPr>
            <a:r>
              <a:rPr lang="en-US" b="1" i="0" strike="noStrike" dirty="0">
                <a:effectLst/>
              </a:rPr>
              <a:t>Maintain Good Security Practices</a:t>
            </a:r>
            <a:endParaRPr lang="en-US" b="1" i="0" dirty="0">
              <a:effectLst/>
            </a:endParaRPr>
          </a:p>
          <a:p>
            <a:pPr algn="l">
              <a:lnSpc>
                <a:spcPct val="200000"/>
              </a:lnSpc>
              <a:buFont typeface="Arial" panose="020B0604020202020204" pitchFamily="34" charset="0"/>
              <a:buChar char="•"/>
            </a:pPr>
            <a:r>
              <a:rPr lang="en-US" b="1" i="0" strike="noStrike" dirty="0">
                <a:effectLst/>
              </a:rPr>
              <a:t>Cache data to improve performance</a:t>
            </a:r>
            <a:endParaRPr lang="en-US" b="1" i="0" dirty="0">
              <a:effectLst/>
            </a:endParaRPr>
          </a:p>
          <a:p>
            <a:pPr algn="l">
              <a:lnSpc>
                <a:spcPct val="200000"/>
              </a:lnSpc>
            </a:pPr>
            <a:endParaRPr lang="en-US" b="1" i="0" dirty="0">
              <a:effectLst/>
            </a:endParaRPr>
          </a:p>
        </p:txBody>
      </p:sp>
    </p:spTree>
    <p:extLst>
      <p:ext uri="{BB962C8B-B14F-4D97-AF65-F5344CB8AC3E}">
        <p14:creationId xmlns:p14="http://schemas.microsoft.com/office/powerpoint/2010/main" val="412281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372BA874-62BF-41C1-BC61-CFE7304CEDF7}"/>
              </a:ext>
            </a:extLst>
          </p:cNvPr>
          <p:cNvPicPr>
            <a:picLocks noChangeAspect="1"/>
          </p:cNvPicPr>
          <p:nvPr/>
        </p:nvPicPr>
        <p:blipFill rotWithShape="1">
          <a:blip r:embed="rId2"/>
          <a:srcRect l="20146" t="20776" r="25610" b="11628"/>
          <a:stretch/>
        </p:blipFill>
        <p:spPr>
          <a:xfrm>
            <a:off x="1844040" y="905643"/>
            <a:ext cx="8503920" cy="5239976"/>
          </a:xfrm>
          <a:prstGeom prst="rect">
            <a:avLst/>
          </a:prstGeom>
          <a:noFill/>
        </p:spPr>
      </p:pic>
    </p:spTree>
    <p:extLst>
      <p:ext uri="{BB962C8B-B14F-4D97-AF65-F5344CB8AC3E}">
        <p14:creationId xmlns:p14="http://schemas.microsoft.com/office/powerpoint/2010/main" val="227296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A9E5-8DC5-4B9D-85E9-7474134FF00D}"/>
              </a:ext>
            </a:extLst>
          </p:cNvPr>
          <p:cNvSpPr>
            <a:spLocks noGrp="1"/>
          </p:cNvSpPr>
          <p:nvPr>
            <p:ph type="title"/>
          </p:nvPr>
        </p:nvSpPr>
        <p:spPr/>
        <p:txBody>
          <a:bodyPr/>
          <a:lstStyle/>
          <a:p>
            <a:r>
              <a:rPr lang="en-US" sz="2800" dirty="0"/>
              <a:t>Accept and respond with JSON</a:t>
            </a:r>
            <a:endParaRPr lang="en-IN" sz="2800" dirty="0"/>
          </a:p>
        </p:txBody>
      </p:sp>
      <p:sp>
        <p:nvSpPr>
          <p:cNvPr id="3" name="Content Placeholder 2">
            <a:extLst>
              <a:ext uri="{FF2B5EF4-FFF2-40B4-BE49-F238E27FC236}">
                <a16:creationId xmlns:a16="http://schemas.microsoft.com/office/drawing/2014/main" id="{3A8B6CF9-E0B3-441A-BED4-6129B284C145}"/>
              </a:ext>
            </a:extLst>
          </p:cNvPr>
          <p:cNvSpPr>
            <a:spLocks noGrp="1"/>
          </p:cNvSpPr>
          <p:nvPr>
            <p:ph sz="half" idx="1"/>
          </p:nvPr>
        </p:nvSpPr>
        <p:spPr>
          <a:xfrm>
            <a:off x="242469" y="1303020"/>
            <a:ext cx="11069377" cy="4251960"/>
          </a:xfrm>
        </p:spPr>
        <p:txBody>
          <a:bodyPr/>
          <a:lstStyle/>
          <a:p>
            <a:pPr marL="0" indent="0" algn="l">
              <a:lnSpc>
                <a:spcPct val="150000"/>
              </a:lnSpc>
              <a:buNone/>
            </a:pPr>
            <a:r>
              <a:rPr lang="en-US" b="0" i="0" dirty="0">
                <a:solidFill>
                  <a:srgbClr val="3C4146"/>
                </a:solidFill>
                <a:effectLst/>
              </a:rPr>
              <a:t>Even though </a:t>
            </a:r>
            <a:r>
              <a:rPr lang="en-US" b="0" i="0" u="none" strike="noStrike" dirty="0">
                <a:effectLst/>
              </a:rPr>
              <a:t>some people think REST should only return hypertext</a:t>
            </a:r>
            <a:r>
              <a:rPr lang="en-US" b="0" i="0" dirty="0">
                <a:solidFill>
                  <a:srgbClr val="3C4146"/>
                </a:solidFill>
                <a:effectLst/>
              </a:rPr>
              <a:t> (including </a:t>
            </a:r>
            <a:r>
              <a:rPr lang="en-US" b="0" i="0" u="none" strike="noStrike" dirty="0">
                <a:effectLst/>
              </a:rPr>
              <a:t>Roy Fielding</a:t>
            </a:r>
            <a:r>
              <a:rPr lang="en-US" b="0" i="0" dirty="0">
                <a:solidFill>
                  <a:srgbClr val="3C4146"/>
                </a:solidFill>
                <a:effectLst/>
              </a:rPr>
              <a:t> who created the term) REST APIs should accept JSON for request payload and also send responses to JSON. JSON is the standard for transferring data. Almost every networked technology can use it: JavaScript has built-in methods to encode and decode JSON either through the Fetch API or another HTTP client. Server-side technologies have libraries that can decode JSON without doing much work.</a:t>
            </a:r>
          </a:p>
          <a:p>
            <a:pPr marL="0" indent="0" algn="l">
              <a:lnSpc>
                <a:spcPct val="150000"/>
              </a:lnSpc>
              <a:buNone/>
            </a:pPr>
            <a:endParaRPr lang="en-IN" dirty="0"/>
          </a:p>
        </p:txBody>
      </p:sp>
      <p:sp>
        <p:nvSpPr>
          <p:cNvPr id="6" name="TextBox 5">
            <a:extLst>
              <a:ext uri="{FF2B5EF4-FFF2-40B4-BE49-F238E27FC236}">
                <a16:creationId xmlns:a16="http://schemas.microsoft.com/office/drawing/2014/main" id="{F0B99681-1EDE-4D5F-A854-9BD62A1BD23B}"/>
              </a:ext>
            </a:extLst>
          </p:cNvPr>
          <p:cNvSpPr txBox="1"/>
          <p:nvPr/>
        </p:nvSpPr>
        <p:spPr>
          <a:xfrm>
            <a:off x="242469" y="3696128"/>
            <a:ext cx="11069376" cy="1725985"/>
          </a:xfrm>
          <a:prstGeom prst="rect">
            <a:avLst/>
          </a:prstGeom>
          <a:noFill/>
        </p:spPr>
        <p:txBody>
          <a:bodyPr wrap="square">
            <a:spAutoFit/>
          </a:bodyPr>
          <a:lstStyle/>
          <a:p>
            <a:pPr algn="l"/>
            <a:r>
              <a:rPr lang="en-US" sz="2800" b="1" i="0" dirty="0">
                <a:solidFill>
                  <a:srgbClr val="3C4146"/>
                </a:solidFill>
                <a:effectLst/>
                <a:latin typeface="+mj-lt"/>
              </a:rPr>
              <a:t>Use nouns instead of verbs in endpoint paths</a:t>
            </a:r>
          </a:p>
          <a:p>
            <a:pPr algn="l">
              <a:lnSpc>
                <a:spcPct val="150000"/>
              </a:lnSpc>
            </a:pPr>
            <a:endParaRPr lang="en-US" b="1" i="0" dirty="0">
              <a:solidFill>
                <a:srgbClr val="3C4146"/>
              </a:solidFill>
              <a:effectLst/>
            </a:endParaRPr>
          </a:p>
          <a:p>
            <a:pPr algn="l">
              <a:lnSpc>
                <a:spcPct val="150000"/>
              </a:lnSpc>
            </a:pPr>
            <a:r>
              <a:rPr lang="en-US" b="0" i="0" dirty="0">
                <a:solidFill>
                  <a:srgbClr val="3C4146"/>
                </a:solidFill>
                <a:effectLst/>
              </a:rPr>
              <a:t>We shouldn’t use verbs in our endpoint paths. Instead, we should use the nouns which represent the entity that the endpoint that we’re retrieving or manipulating as the pathname.</a:t>
            </a:r>
          </a:p>
        </p:txBody>
      </p:sp>
    </p:spTree>
    <p:extLst>
      <p:ext uri="{BB962C8B-B14F-4D97-AF65-F5344CB8AC3E}">
        <p14:creationId xmlns:p14="http://schemas.microsoft.com/office/powerpoint/2010/main" val="54284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F2BB53-1E97-4822-8A39-C6F9A2BC07BA}"/>
              </a:ext>
            </a:extLst>
          </p:cNvPr>
          <p:cNvSpPr txBox="1"/>
          <p:nvPr/>
        </p:nvSpPr>
        <p:spPr>
          <a:xfrm>
            <a:off x="606175" y="801384"/>
            <a:ext cx="9924836" cy="2149306"/>
          </a:xfrm>
          <a:prstGeom prst="rect">
            <a:avLst/>
          </a:prstGeom>
          <a:noFill/>
        </p:spPr>
        <p:txBody>
          <a:bodyPr wrap="square">
            <a:spAutoFit/>
          </a:bodyPr>
          <a:lstStyle/>
          <a:p>
            <a:pPr algn="l"/>
            <a:r>
              <a:rPr lang="en-US" sz="2800" b="1" i="0" dirty="0">
                <a:solidFill>
                  <a:srgbClr val="3C4146"/>
                </a:solidFill>
                <a:effectLst/>
                <a:latin typeface="+mj-lt"/>
              </a:rPr>
              <a:t>Use logical nesting on endpoints</a:t>
            </a:r>
          </a:p>
          <a:p>
            <a:pPr algn="l"/>
            <a:endParaRPr lang="en-US" sz="2800" b="1" i="0" dirty="0">
              <a:solidFill>
                <a:srgbClr val="3C4146"/>
              </a:solidFill>
              <a:effectLst/>
              <a:latin typeface="+mj-lt"/>
            </a:endParaRPr>
          </a:p>
          <a:p>
            <a:pPr algn="l">
              <a:lnSpc>
                <a:spcPct val="150000"/>
              </a:lnSpc>
            </a:pPr>
            <a:r>
              <a:rPr lang="en-US" b="0" i="0" dirty="0">
                <a:solidFill>
                  <a:srgbClr val="3C4146"/>
                </a:solidFill>
                <a:effectLst/>
              </a:rPr>
              <a:t>When designing endpoints, it makes sense to group those that contain associated information. That is, if one object can contain another object, you should design the endpoint to reflect that.</a:t>
            </a:r>
          </a:p>
          <a:p>
            <a:pPr algn="l">
              <a:lnSpc>
                <a:spcPct val="150000"/>
              </a:lnSpc>
            </a:pPr>
            <a:endParaRPr lang="en-US" b="0" i="0" dirty="0">
              <a:solidFill>
                <a:srgbClr val="3C4146"/>
              </a:solidFill>
              <a:effectLst/>
            </a:endParaRPr>
          </a:p>
        </p:txBody>
      </p:sp>
      <p:sp>
        <p:nvSpPr>
          <p:cNvPr id="8" name="Rectangle 2">
            <a:extLst>
              <a:ext uri="{FF2B5EF4-FFF2-40B4-BE49-F238E27FC236}">
                <a16:creationId xmlns:a16="http://schemas.microsoft.com/office/drawing/2014/main" id="{A3659960-9BD5-4EB1-B926-53CB71556FF2}"/>
              </a:ext>
            </a:extLst>
          </p:cNvPr>
          <p:cNvSpPr>
            <a:spLocks noChangeArrowheads="1"/>
          </p:cNvSpPr>
          <p:nvPr/>
        </p:nvSpPr>
        <p:spPr bwMode="auto">
          <a:xfrm rot="10800000" flipV="1">
            <a:off x="754910" y="2803113"/>
            <a:ext cx="9207796" cy="80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12696" rIns="12696" bIns="1269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3C4146"/>
                </a:solidFill>
                <a:effectLst/>
                <a:latin typeface="+mn-lt"/>
              </a:rPr>
              <a:t>For example, if we want an endpoint to get the comments for a news article, we should append the </a:t>
            </a:r>
            <a:r>
              <a:rPr kumimoji="0" lang="en-US" altLang="en-US" b="0" i="0" u="none" strike="noStrike" cap="none" normalizeH="0" baseline="0" dirty="0">
                <a:ln>
                  <a:noFill/>
                </a:ln>
                <a:solidFill>
                  <a:schemeClr val="tx1"/>
                </a:solidFill>
                <a:effectLst/>
                <a:latin typeface="+mn-lt"/>
                <a:cs typeface="Courier New" panose="02070309020205020404" pitchFamily="49" charset="0"/>
              </a:rPr>
              <a:t>/comments</a:t>
            </a:r>
            <a:r>
              <a:rPr kumimoji="0" lang="en-US" altLang="en-US" b="0" i="0" u="none" strike="noStrike" cap="none" normalizeH="0" baseline="0" dirty="0">
                <a:ln>
                  <a:noFill/>
                </a:ln>
                <a:solidFill>
                  <a:srgbClr val="3C4146"/>
                </a:solidFill>
                <a:effectLst/>
                <a:latin typeface="+mn-lt"/>
              </a:rPr>
              <a:t> path to the end of the </a:t>
            </a:r>
            <a:r>
              <a:rPr kumimoji="0" lang="en-US" altLang="en-US" b="0" i="0" u="none" strike="noStrike" cap="none" normalizeH="0" baseline="0" dirty="0">
                <a:ln>
                  <a:noFill/>
                </a:ln>
                <a:solidFill>
                  <a:schemeClr val="tx1"/>
                </a:solidFill>
                <a:effectLst/>
                <a:latin typeface="+mn-lt"/>
                <a:cs typeface="Courier New" panose="02070309020205020404" pitchFamily="49" charset="0"/>
              </a:rPr>
              <a:t>/articles</a:t>
            </a:r>
            <a:r>
              <a:rPr kumimoji="0" lang="en-US" altLang="en-US" b="0" i="0" u="none" strike="noStrike" cap="none" normalizeH="0" baseline="0" dirty="0">
                <a:ln>
                  <a:noFill/>
                </a:ln>
                <a:solidFill>
                  <a:srgbClr val="3C4146"/>
                </a:solidFill>
                <a:effectLst/>
                <a:latin typeface="+mn-lt"/>
              </a:rPr>
              <a:t> path.</a:t>
            </a:r>
            <a:r>
              <a:rPr kumimoji="0" lang="en-US" altLang="en-US" b="0" i="0" u="none" strike="noStrike" cap="none" normalizeH="0" baseline="0" dirty="0">
                <a:ln>
                  <a:noFill/>
                </a:ln>
                <a:solidFill>
                  <a:schemeClr val="tx1"/>
                </a:solidFill>
                <a:effectLst/>
                <a:latin typeface="+mn-lt"/>
              </a:rPr>
              <a:t> </a:t>
            </a:r>
          </a:p>
        </p:txBody>
      </p:sp>
      <p:sp>
        <p:nvSpPr>
          <p:cNvPr id="10" name="TextBox 9">
            <a:extLst>
              <a:ext uri="{FF2B5EF4-FFF2-40B4-BE49-F238E27FC236}">
                <a16:creationId xmlns:a16="http://schemas.microsoft.com/office/drawing/2014/main" id="{37BAFFEE-60E0-4B47-B58E-92892B0C0D96}"/>
              </a:ext>
            </a:extLst>
          </p:cNvPr>
          <p:cNvSpPr txBox="1"/>
          <p:nvPr/>
        </p:nvSpPr>
        <p:spPr>
          <a:xfrm>
            <a:off x="754909" y="3976875"/>
            <a:ext cx="9924835" cy="1741374"/>
          </a:xfrm>
          <a:prstGeom prst="rect">
            <a:avLst/>
          </a:prstGeom>
          <a:noFill/>
        </p:spPr>
        <p:txBody>
          <a:bodyPr wrap="square">
            <a:spAutoFit/>
          </a:bodyPr>
          <a:lstStyle/>
          <a:p>
            <a:pPr algn="l"/>
            <a:r>
              <a:rPr lang="en-US" sz="2800" b="1" i="0" dirty="0">
                <a:solidFill>
                  <a:srgbClr val="3C4146"/>
                </a:solidFill>
                <a:effectLst/>
                <a:latin typeface="+mj-lt"/>
              </a:rPr>
              <a:t>Handle errors gracefully and return standard error codes</a:t>
            </a:r>
          </a:p>
          <a:p>
            <a:pPr algn="l"/>
            <a:endParaRPr lang="en-US" sz="2800" b="1" i="0" dirty="0">
              <a:solidFill>
                <a:srgbClr val="3C4146"/>
              </a:solidFill>
              <a:effectLst/>
              <a:latin typeface="+mj-lt"/>
            </a:endParaRPr>
          </a:p>
          <a:p>
            <a:pPr algn="l">
              <a:lnSpc>
                <a:spcPct val="150000"/>
              </a:lnSpc>
            </a:pPr>
            <a:r>
              <a:rPr lang="en-US" b="0" i="0" dirty="0">
                <a:solidFill>
                  <a:srgbClr val="3C4146"/>
                </a:solidFill>
                <a:effectLst/>
                <a:latin typeface="Source Sans Pro" panose="020B0503030403020204" pitchFamily="34" charset="0"/>
              </a:rPr>
              <a:t>To eliminate confusion for API users when an error occurs, we should handle errors gracefully and return HTTP response codes that indicate what kind of error occurred. </a:t>
            </a:r>
          </a:p>
        </p:txBody>
      </p:sp>
    </p:spTree>
    <p:extLst>
      <p:ext uri="{BB962C8B-B14F-4D97-AF65-F5344CB8AC3E}">
        <p14:creationId xmlns:p14="http://schemas.microsoft.com/office/powerpoint/2010/main" val="37607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BBC2-D8E4-4196-ABE5-0F402E3C3055}"/>
              </a:ext>
            </a:extLst>
          </p:cNvPr>
          <p:cNvSpPr>
            <a:spLocks noGrp="1"/>
          </p:cNvSpPr>
          <p:nvPr>
            <p:ph type="title"/>
          </p:nvPr>
        </p:nvSpPr>
        <p:spPr>
          <a:xfrm>
            <a:off x="876124" y="876123"/>
            <a:ext cx="11457432" cy="914400"/>
          </a:xfrm>
        </p:spPr>
        <p:txBody>
          <a:bodyPr>
            <a:noAutofit/>
          </a:bodyPr>
          <a:lstStyle/>
          <a:p>
            <a:pPr>
              <a:lnSpc>
                <a:spcPct val="200000"/>
              </a:lnSpc>
            </a:pPr>
            <a:r>
              <a:rPr lang="en-US" sz="1800" i="0" dirty="0">
                <a:solidFill>
                  <a:srgbClr val="3C4146"/>
                </a:solidFill>
                <a:effectLst/>
                <a:latin typeface="+mn-lt"/>
              </a:rPr>
              <a:t>Common error HTTP status codes include:</a:t>
            </a:r>
            <a:br>
              <a:rPr lang="en-US" sz="1800" b="0" i="0" dirty="0">
                <a:solidFill>
                  <a:srgbClr val="3C4146"/>
                </a:solidFill>
                <a:effectLst/>
                <a:latin typeface="+mn-lt"/>
              </a:rPr>
            </a:br>
            <a:br>
              <a:rPr lang="en-US" sz="1800" i="0" dirty="0">
                <a:solidFill>
                  <a:srgbClr val="3C4146"/>
                </a:solidFill>
                <a:effectLst/>
                <a:latin typeface="+mn-lt"/>
              </a:rPr>
            </a:br>
            <a:r>
              <a:rPr lang="en-US" sz="1800" i="0" dirty="0">
                <a:solidFill>
                  <a:srgbClr val="3C4146"/>
                </a:solidFill>
                <a:effectLst/>
                <a:latin typeface="+mn-lt"/>
              </a:rPr>
              <a:t>400 Bad Request </a:t>
            </a:r>
            <a:r>
              <a:rPr lang="en-US" sz="1800" b="0" i="0" dirty="0">
                <a:solidFill>
                  <a:srgbClr val="3C4146"/>
                </a:solidFill>
                <a:effectLst/>
                <a:latin typeface="+mn-lt"/>
              </a:rPr>
              <a:t>– This means that client-side input fails validation.</a:t>
            </a:r>
            <a:br>
              <a:rPr lang="en-US" sz="1800" b="0" i="0" dirty="0">
                <a:solidFill>
                  <a:srgbClr val="3C4146"/>
                </a:solidFill>
                <a:effectLst/>
                <a:latin typeface="+mn-lt"/>
              </a:rPr>
            </a:br>
            <a:r>
              <a:rPr lang="en-US" sz="1800" i="0" dirty="0">
                <a:solidFill>
                  <a:srgbClr val="3C4146"/>
                </a:solidFill>
                <a:effectLst/>
                <a:latin typeface="+mn-lt"/>
              </a:rPr>
              <a:t>401 Unauthorized </a:t>
            </a:r>
            <a:r>
              <a:rPr lang="en-US" sz="1800" b="0" i="0" dirty="0">
                <a:solidFill>
                  <a:srgbClr val="3C4146"/>
                </a:solidFill>
                <a:effectLst/>
                <a:latin typeface="+mn-lt"/>
              </a:rPr>
              <a:t>– This means the user isn’t not authorized to access a resource. It usually returns when the user isn’t authenticated.</a:t>
            </a:r>
            <a:br>
              <a:rPr lang="en-US" sz="1800" b="0" i="0" dirty="0">
                <a:solidFill>
                  <a:srgbClr val="3C4146"/>
                </a:solidFill>
                <a:effectLst/>
                <a:latin typeface="+mn-lt"/>
              </a:rPr>
            </a:br>
            <a:r>
              <a:rPr lang="en-US" sz="1800" i="0" dirty="0">
                <a:solidFill>
                  <a:srgbClr val="3C4146"/>
                </a:solidFill>
                <a:effectLst/>
                <a:latin typeface="+mn-lt"/>
              </a:rPr>
              <a:t>403 Forbidden </a:t>
            </a:r>
            <a:r>
              <a:rPr lang="en-US" sz="1800" b="0" i="0" dirty="0">
                <a:solidFill>
                  <a:srgbClr val="3C4146"/>
                </a:solidFill>
                <a:effectLst/>
                <a:latin typeface="+mn-lt"/>
              </a:rPr>
              <a:t>– This means the user is authenticated, but it’s not allowed to access a resource.</a:t>
            </a:r>
            <a:br>
              <a:rPr lang="en-US" sz="1800" b="0" i="0" dirty="0">
                <a:solidFill>
                  <a:srgbClr val="3C4146"/>
                </a:solidFill>
                <a:effectLst/>
                <a:latin typeface="+mn-lt"/>
              </a:rPr>
            </a:br>
            <a:r>
              <a:rPr lang="en-US" sz="1800" i="0" dirty="0">
                <a:solidFill>
                  <a:srgbClr val="3C4146"/>
                </a:solidFill>
                <a:effectLst/>
                <a:latin typeface="+mn-lt"/>
              </a:rPr>
              <a:t>404 Not Found </a:t>
            </a:r>
            <a:r>
              <a:rPr lang="en-US" sz="1800" b="0" i="0" dirty="0">
                <a:solidFill>
                  <a:srgbClr val="3C4146"/>
                </a:solidFill>
                <a:effectLst/>
                <a:latin typeface="+mn-lt"/>
              </a:rPr>
              <a:t>– This indicates that a resource is not found.</a:t>
            </a:r>
            <a:br>
              <a:rPr lang="en-US" sz="1800" b="0" i="0" dirty="0">
                <a:solidFill>
                  <a:srgbClr val="3C4146"/>
                </a:solidFill>
                <a:effectLst/>
                <a:latin typeface="+mn-lt"/>
              </a:rPr>
            </a:br>
            <a:r>
              <a:rPr lang="en-US" sz="1800" i="0" dirty="0">
                <a:solidFill>
                  <a:srgbClr val="3C4146"/>
                </a:solidFill>
                <a:effectLst/>
                <a:latin typeface="+mn-lt"/>
              </a:rPr>
              <a:t>500 Internal server error </a:t>
            </a:r>
            <a:r>
              <a:rPr lang="en-US" sz="1800" b="0" i="0" dirty="0">
                <a:solidFill>
                  <a:srgbClr val="3C4146"/>
                </a:solidFill>
                <a:effectLst/>
                <a:latin typeface="+mn-lt"/>
              </a:rPr>
              <a:t>– This is a generic server error. It probably shouldn’t be thrown explicitly.</a:t>
            </a:r>
            <a:br>
              <a:rPr lang="en-US" b="0" i="0" dirty="0">
                <a:solidFill>
                  <a:srgbClr val="3C4146"/>
                </a:solidFill>
                <a:effectLst/>
                <a:latin typeface="Source Sans Pro" panose="020B0503030403020204" pitchFamily="34" charset="0"/>
              </a:rPr>
            </a:br>
            <a:endParaRPr lang="en-IN" dirty="0"/>
          </a:p>
        </p:txBody>
      </p:sp>
    </p:spTree>
    <p:extLst>
      <p:ext uri="{BB962C8B-B14F-4D97-AF65-F5344CB8AC3E}">
        <p14:creationId xmlns:p14="http://schemas.microsoft.com/office/powerpoint/2010/main" val="74723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FD2CD8-464C-46F0-8D22-70CEC2533EC4}"/>
              </a:ext>
            </a:extLst>
          </p:cNvPr>
          <p:cNvSpPr txBox="1"/>
          <p:nvPr/>
        </p:nvSpPr>
        <p:spPr>
          <a:xfrm>
            <a:off x="567069" y="404036"/>
            <a:ext cx="11057861" cy="5719514"/>
          </a:xfrm>
          <a:prstGeom prst="rect">
            <a:avLst/>
          </a:prstGeom>
          <a:noFill/>
        </p:spPr>
        <p:txBody>
          <a:bodyPr wrap="square">
            <a:spAutoFit/>
          </a:bodyPr>
          <a:lstStyle/>
          <a:p>
            <a:pPr algn="l"/>
            <a:r>
              <a:rPr lang="en-US" sz="2800" b="1" i="0" dirty="0">
                <a:solidFill>
                  <a:srgbClr val="3C4146"/>
                </a:solidFill>
                <a:effectLst/>
                <a:latin typeface="+mj-lt"/>
              </a:rPr>
              <a:t>Allow filtering, sorting, and pagination</a:t>
            </a:r>
          </a:p>
          <a:p>
            <a:pPr algn="l">
              <a:lnSpc>
                <a:spcPct val="150000"/>
              </a:lnSpc>
            </a:pPr>
            <a:endParaRPr lang="en-US" sz="2800" b="1" i="0" dirty="0">
              <a:solidFill>
                <a:srgbClr val="3C4146"/>
              </a:solidFill>
              <a:effectLst/>
            </a:endParaRPr>
          </a:p>
          <a:p>
            <a:pPr algn="l">
              <a:lnSpc>
                <a:spcPct val="150000"/>
              </a:lnSpc>
            </a:pPr>
            <a:r>
              <a:rPr lang="en-US" b="0" i="0" dirty="0">
                <a:solidFill>
                  <a:srgbClr val="3C4146"/>
                </a:solidFill>
                <a:effectLst/>
              </a:rPr>
              <a:t>The databases behind a REST API can get very large. Sometimes, there’s so much data that it shouldn’t be returned all at once because it’s way too slow or will bring down our systems. Therefore, we need ways to filter items.</a:t>
            </a:r>
          </a:p>
          <a:p>
            <a:pPr algn="l">
              <a:lnSpc>
                <a:spcPct val="150000"/>
              </a:lnSpc>
            </a:pPr>
            <a:endParaRPr lang="en-US" dirty="0">
              <a:solidFill>
                <a:srgbClr val="3C4146"/>
              </a:solidFill>
            </a:endParaRPr>
          </a:p>
          <a:p>
            <a:pPr algn="l"/>
            <a:r>
              <a:rPr lang="en-US" sz="2800" b="1" i="0" dirty="0">
                <a:solidFill>
                  <a:srgbClr val="3C4146"/>
                </a:solidFill>
                <a:effectLst/>
                <a:latin typeface="+mj-lt"/>
              </a:rPr>
              <a:t>Maintain good security practices</a:t>
            </a:r>
          </a:p>
          <a:p>
            <a:pPr algn="l"/>
            <a:endParaRPr lang="en-US" sz="2800" b="1" i="0" dirty="0">
              <a:solidFill>
                <a:srgbClr val="3C4146"/>
              </a:solidFill>
              <a:effectLst/>
              <a:latin typeface="+mj-lt"/>
            </a:endParaRPr>
          </a:p>
          <a:p>
            <a:pPr algn="l">
              <a:lnSpc>
                <a:spcPct val="150000"/>
              </a:lnSpc>
            </a:pPr>
            <a:r>
              <a:rPr lang="en-US" b="0" i="0" dirty="0">
                <a:solidFill>
                  <a:srgbClr val="3C4146"/>
                </a:solidFill>
                <a:effectLst/>
              </a:rPr>
              <a:t>Most communication between client and server should be private since we often send and receive private information. Therefore, using SSL/TLS for security is a must.</a:t>
            </a:r>
          </a:p>
          <a:p>
            <a:pPr algn="l">
              <a:lnSpc>
                <a:spcPct val="150000"/>
              </a:lnSpc>
            </a:pPr>
            <a:r>
              <a:rPr lang="en-US" b="0" i="0" dirty="0">
                <a:solidFill>
                  <a:srgbClr val="3C4146"/>
                </a:solidFill>
                <a:effectLst/>
              </a:rPr>
              <a:t>A SSL certificate isn’t too difficult to load onto a server and the cost is free or very low. There’s no reason not to make our REST APIs communicate over secure channels instead of in the open.</a:t>
            </a:r>
          </a:p>
          <a:p>
            <a:pPr algn="l">
              <a:lnSpc>
                <a:spcPct val="150000"/>
              </a:lnSpc>
            </a:pPr>
            <a:endParaRPr lang="en-US" b="0" i="0" dirty="0">
              <a:solidFill>
                <a:srgbClr val="3C4146"/>
              </a:solidFill>
              <a:effectLst/>
            </a:endParaRPr>
          </a:p>
        </p:txBody>
      </p:sp>
    </p:spTree>
    <p:extLst>
      <p:ext uri="{BB962C8B-B14F-4D97-AF65-F5344CB8AC3E}">
        <p14:creationId xmlns:p14="http://schemas.microsoft.com/office/powerpoint/2010/main" val="345941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0EA119-FBA2-41B7-B72D-DC6ED3A2BC91}"/>
              </a:ext>
            </a:extLst>
          </p:cNvPr>
          <p:cNvSpPr txBox="1"/>
          <p:nvPr/>
        </p:nvSpPr>
        <p:spPr>
          <a:xfrm>
            <a:off x="637953" y="648586"/>
            <a:ext cx="10058400" cy="2364750"/>
          </a:xfrm>
          <a:prstGeom prst="rect">
            <a:avLst/>
          </a:prstGeom>
          <a:noFill/>
        </p:spPr>
        <p:txBody>
          <a:bodyPr wrap="square">
            <a:spAutoFit/>
          </a:bodyPr>
          <a:lstStyle/>
          <a:p>
            <a:pPr algn="l"/>
            <a:r>
              <a:rPr lang="en-US" sz="2800" b="1" i="0" dirty="0">
                <a:solidFill>
                  <a:srgbClr val="3C4146"/>
                </a:solidFill>
                <a:effectLst/>
                <a:latin typeface="+mj-lt"/>
              </a:rPr>
              <a:t>Cache data to improve performance</a:t>
            </a:r>
          </a:p>
          <a:p>
            <a:pPr algn="l">
              <a:lnSpc>
                <a:spcPct val="150000"/>
              </a:lnSpc>
            </a:pPr>
            <a:endParaRPr lang="en-US" sz="2800" b="1" i="0" dirty="0">
              <a:solidFill>
                <a:srgbClr val="3C4146"/>
              </a:solidFill>
              <a:effectLst/>
            </a:endParaRPr>
          </a:p>
          <a:p>
            <a:pPr algn="l">
              <a:lnSpc>
                <a:spcPct val="150000"/>
              </a:lnSpc>
            </a:pPr>
            <a:r>
              <a:rPr lang="en-US" b="0" i="0" dirty="0">
                <a:solidFill>
                  <a:srgbClr val="3C4146"/>
                </a:solidFill>
                <a:effectLst/>
              </a:rPr>
              <a:t>We can add caching to return data from the local memory cache instead of querying the database to get the data every time we want to retrieve some data that users request. The good thing about caching is that users can get data faster</a:t>
            </a:r>
          </a:p>
        </p:txBody>
      </p:sp>
    </p:spTree>
    <p:extLst>
      <p:ext uri="{BB962C8B-B14F-4D97-AF65-F5344CB8AC3E}">
        <p14:creationId xmlns:p14="http://schemas.microsoft.com/office/powerpoint/2010/main" val="204958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565082C-33C5-40C4-A69A-1433871FECE4}"/>
              </a:ext>
            </a:extLst>
          </p:cNvPr>
          <p:cNvSpPr txBox="1"/>
          <p:nvPr/>
        </p:nvSpPr>
        <p:spPr>
          <a:xfrm>
            <a:off x="750014" y="349321"/>
            <a:ext cx="11219380" cy="1130157"/>
          </a:xfrm>
          <a:prstGeom prst="rect">
            <a:avLst/>
          </a:prstGeom>
          <a:noFill/>
        </p:spPr>
        <p:txBody>
          <a:bodyPr wrap="square" lIns="0" tIns="0" rIns="0" bIns="0" rtlCol="0">
            <a:noAutofit/>
          </a:bodyPr>
          <a:lstStyle/>
          <a:p>
            <a:pPr>
              <a:lnSpc>
                <a:spcPct val="100000"/>
              </a:lnSpc>
              <a:spcBef>
                <a:spcPts val="1200"/>
              </a:spcBef>
              <a:buSzPct val="100000"/>
            </a:pPr>
            <a:r>
              <a:rPr lang="en-US" sz="3200" b="1" dirty="0">
                <a:latin typeface="+mj-lt"/>
              </a:rPr>
              <a:t>REST VS SOAP</a:t>
            </a:r>
            <a:endParaRPr lang="en-IN" sz="3200" b="1" dirty="0">
              <a:latin typeface="+mj-lt"/>
            </a:endParaRPr>
          </a:p>
        </p:txBody>
      </p:sp>
      <p:sp>
        <p:nvSpPr>
          <p:cNvPr id="13" name="TextBox 12">
            <a:extLst>
              <a:ext uri="{FF2B5EF4-FFF2-40B4-BE49-F238E27FC236}">
                <a16:creationId xmlns:a16="http://schemas.microsoft.com/office/drawing/2014/main" id="{0BF21EE3-3131-4DF9-84E1-C752F81AB334}"/>
              </a:ext>
            </a:extLst>
          </p:cNvPr>
          <p:cNvSpPr txBox="1"/>
          <p:nvPr/>
        </p:nvSpPr>
        <p:spPr>
          <a:xfrm>
            <a:off x="750014" y="1479478"/>
            <a:ext cx="10325528" cy="2949525"/>
          </a:xfrm>
          <a:prstGeom prst="rect">
            <a:avLst/>
          </a:prstGeom>
          <a:noFill/>
        </p:spPr>
        <p:txBody>
          <a:bodyPr wrap="square">
            <a:spAutoFit/>
          </a:bodyPr>
          <a:lstStyle/>
          <a:p>
            <a:pPr algn="l">
              <a:lnSpc>
                <a:spcPct val="150000"/>
              </a:lnSpc>
            </a:pPr>
            <a:r>
              <a:rPr lang="en-US" i="0" dirty="0">
                <a:effectLst/>
              </a:rPr>
              <a:t>REST is a set of guidelines that offers flexible implementation, whereas SOAP is a protocol with specific requirements like XML messaging.</a:t>
            </a:r>
          </a:p>
          <a:p>
            <a:pPr algn="l">
              <a:lnSpc>
                <a:spcPct val="150000"/>
              </a:lnSpc>
            </a:pPr>
            <a:r>
              <a:rPr lang="en-US" i="0" dirty="0">
                <a:effectLst/>
              </a:rPr>
              <a:t>REST APIs are lightweight, making them ideal for newer contexts like </a:t>
            </a:r>
            <a:r>
              <a:rPr lang="en-US" i="0" u="none" strike="noStrike" dirty="0">
                <a:effectLst/>
              </a:rPr>
              <a:t>the Internet of Things (IoT)</a:t>
            </a:r>
            <a:r>
              <a:rPr lang="en-US" i="0" dirty="0">
                <a:effectLst/>
              </a:rPr>
              <a:t>, mobile application development, and </a:t>
            </a:r>
            <a:r>
              <a:rPr lang="en-US" i="0" u="none" strike="noStrike" dirty="0">
                <a:effectLst/>
              </a:rPr>
              <a:t>serverless computing</a:t>
            </a:r>
            <a:r>
              <a:rPr lang="en-US" i="0" dirty="0">
                <a:effectLst/>
              </a:rPr>
              <a:t>. </a:t>
            </a:r>
          </a:p>
          <a:p>
            <a:pPr algn="l">
              <a:lnSpc>
                <a:spcPct val="150000"/>
              </a:lnSpc>
            </a:pPr>
            <a:endParaRPr lang="en-US" i="0" dirty="0">
              <a:effectLst/>
            </a:endParaRPr>
          </a:p>
          <a:p>
            <a:pPr algn="l">
              <a:lnSpc>
                <a:spcPct val="150000"/>
              </a:lnSpc>
            </a:pPr>
            <a:r>
              <a:rPr lang="en-US" dirty="0"/>
              <a:t>Rest should be chosen when we have to develop a highly secure and complex API, which supports different protocols.</a:t>
            </a:r>
            <a:endParaRPr lang="en-US" i="0" dirty="0">
              <a:effectLst/>
            </a:endParaRPr>
          </a:p>
        </p:txBody>
      </p:sp>
    </p:spTree>
    <p:extLst>
      <p:ext uri="{BB962C8B-B14F-4D97-AF65-F5344CB8AC3E}">
        <p14:creationId xmlns:p14="http://schemas.microsoft.com/office/powerpoint/2010/main" val="344031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541833" y="314389"/>
            <a:ext cx="11457432" cy="914400"/>
          </a:xfrm>
        </p:spPr>
        <p:txBody>
          <a:bodyPr/>
          <a:lstStyle/>
          <a:p>
            <a:r>
              <a:rPr lang="en-US" dirty="0"/>
              <a:t>Introduction</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541833" y="1265776"/>
            <a:ext cx="9865824" cy="2148840"/>
          </a:xfrm>
        </p:spPr>
        <p:txBody>
          <a:bodyPr vert="horz" lIns="0" tIns="0" rIns="0" bIns="0" spcCol="301752" rtlCol="0" anchor="t">
            <a:normAutofit/>
          </a:bodyPr>
          <a:lstStyle/>
          <a:p>
            <a:r>
              <a:rPr lang="en-US" b="0" i="0" dirty="0">
                <a:solidFill>
                  <a:srgbClr val="333333"/>
                </a:solidFill>
                <a:effectLst/>
              </a:rPr>
              <a:t>Spring Boot is a project that is built on the top of the Spring Framework. It provides an easier and faster way to set up, configure, and run both simple and web-based applications.</a:t>
            </a:r>
            <a:endParaRPr lang="en-US" dirty="0">
              <a:solidFill>
                <a:srgbClr val="333333"/>
              </a:solidFill>
            </a:endParaRPr>
          </a:p>
          <a:p>
            <a:r>
              <a:rPr lang="en-US" b="0" i="0" dirty="0">
                <a:solidFill>
                  <a:srgbClr val="333333"/>
                </a:solidFill>
                <a:effectLst/>
              </a:rPr>
              <a:t>It is a Spring module that provides the </a:t>
            </a:r>
            <a:r>
              <a:rPr lang="en-US" b="1" i="0" dirty="0">
                <a:solidFill>
                  <a:srgbClr val="333333"/>
                </a:solidFill>
                <a:effectLst/>
              </a:rPr>
              <a:t>RAD (</a:t>
            </a:r>
            <a:r>
              <a:rPr lang="en-US" b="1" i="1" dirty="0">
                <a:solidFill>
                  <a:srgbClr val="333333"/>
                </a:solidFill>
                <a:effectLst/>
              </a:rPr>
              <a:t>Rapid Application Development</a:t>
            </a:r>
            <a:r>
              <a:rPr lang="en-US" b="1" i="0" dirty="0">
                <a:solidFill>
                  <a:srgbClr val="333333"/>
                </a:solidFill>
                <a:effectLst/>
              </a:rPr>
              <a:t>)</a:t>
            </a:r>
            <a:r>
              <a:rPr lang="en-US" b="0" i="0" dirty="0">
                <a:solidFill>
                  <a:srgbClr val="333333"/>
                </a:solidFill>
                <a:effectLst/>
              </a:rPr>
              <a:t> feature to the Spring Framework. It is used to create a stand-alone Spring-based application that you can just run because it needs minimal Spring configuration.</a:t>
            </a:r>
          </a:p>
          <a:p>
            <a:pPr marL="0" indent="0">
              <a:buNone/>
            </a:pPr>
            <a:endParaRPr lang="en-US" dirty="0">
              <a:solidFill>
                <a:srgbClr val="333333"/>
              </a:solidFill>
              <a:latin typeface="inter-regular"/>
              <a:cs typeface="Arial"/>
            </a:endParaRPr>
          </a:p>
          <a:p>
            <a:endParaRPr lang="en-US" dirty="0">
              <a:cs typeface="Arial"/>
            </a:endParaRPr>
          </a:p>
        </p:txBody>
      </p:sp>
      <p:pic>
        <p:nvPicPr>
          <p:cNvPr id="2052" name="Picture 4" descr="What is Spring Boot">
            <a:extLst>
              <a:ext uri="{FF2B5EF4-FFF2-40B4-BE49-F238E27FC236}">
                <a16:creationId xmlns:a16="http://schemas.microsoft.com/office/drawing/2014/main" id="{5C29E706-B98F-4952-9533-B10A8F3CE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449" y="3155709"/>
            <a:ext cx="9077657" cy="196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9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BD3D65-44DB-430A-B1DA-FB6AB703F0E6}"/>
              </a:ext>
            </a:extLst>
          </p:cNvPr>
          <p:cNvSpPr txBox="1"/>
          <p:nvPr/>
        </p:nvSpPr>
        <p:spPr>
          <a:xfrm>
            <a:off x="893852" y="811659"/>
            <a:ext cx="9842642" cy="4349909"/>
          </a:xfrm>
          <a:prstGeom prst="rect">
            <a:avLst/>
          </a:prstGeom>
          <a:noFill/>
        </p:spPr>
        <p:txBody>
          <a:bodyPr wrap="square">
            <a:spAutoFit/>
          </a:bodyPr>
          <a:lstStyle/>
          <a:p>
            <a:pPr algn="just" fontAlgn="base"/>
            <a:r>
              <a:rPr lang="en-US" sz="3200" b="1" i="0" dirty="0">
                <a:solidFill>
                  <a:srgbClr val="273239"/>
                </a:solidFill>
                <a:effectLst/>
                <a:latin typeface="+mj-lt"/>
              </a:rPr>
              <a:t>Advantages of RESTful web services: </a:t>
            </a:r>
          </a:p>
          <a:p>
            <a:pPr algn="just" fontAlgn="base"/>
            <a:endParaRPr lang="en-US" sz="3200" b="1" i="0" dirty="0">
              <a:solidFill>
                <a:srgbClr val="273239"/>
              </a:solidFill>
              <a:effectLst/>
              <a:latin typeface="+mj-lt"/>
            </a:endParaRPr>
          </a:p>
          <a:p>
            <a:pPr algn="just" fontAlgn="base">
              <a:lnSpc>
                <a:spcPct val="150000"/>
              </a:lnSpc>
              <a:buFont typeface="+mj-lt"/>
              <a:buAutoNum type="arabicPeriod"/>
            </a:pPr>
            <a:r>
              <a:rPr lang="en-US" b="1" i="0" dirty="0">
                <a:solidFill>
                  <a:srgbClr val="273239"/>
                </a:solidFill>
                <a:effectLst/>
              </a:rPr>
              <a:t>Speed: </a:t>
            </a:r>
            <a:r>
              <a:rPr lang="en-US" b="0" i="0" dirty="0">
                <a:solidFill>
                  <a:srgbClr val="273239"/>
                </a:solidFill>
                <a:effectLst/>
              </a:rPr>
              <a:t>As there is no strict specification, RESTful web services are faster as compared to SOAP. It also consumes fewer resources and bandwidth.</a:t>
            </a:r>
          </a:p>
          <a:p>
            <a:pPr algn="just" fontAlgn="base">
              <a:lnSpc>
                <a:spcPct val="150000"/>
              </a:lnSpc>
              <a:buFont typeface="+mj-lt"/>
              <a:buAutoNum type="arabicPeriod"/>
            </a:pPr>
            <a:r>
              <a:rPr lang="en-US" b="1" i="0" dirty="0">
                <a:solidFill>
                  <a:srgbClr val="273239"/>
                </a:solidFill>
                <a:effectLst/>
              </a:rPr>
              <a:t>Compatible with SOAP: </a:t>
            </a:r>
            <a:r>
              <a:rPr lang="en-US" b="0" i="0" dirty="0">
                <a:solidFill>
                  <a:srgbClr val="273239"/>
                </a:solidFill>
                <a:effectLst/>
              </a:rPr>
              <a:t>RESTful web services are compatible with SOAP, which can be used as the implementation.</a:t>
            </a:r>
          </a:p>
          <a:p>
            <a:pPr algn="just" fontAlgn="base">
              <a:lnSpc>
                <a:spcPct val="150000"/>
              </a:lnSpc>
              <a:buFont typeface="+mj-lt"/>
              <a:buAutoNum type="arabicPeriod"/>
            </a:pPr>
            <a:r>
              <a:rPr lang="en-US" b="1" i="0" dirty="0">
                <a:solidFill>
                  <a:srgbClr val="273239"/>
                </a:solidFill>
                <a:effectLst/>
              </a:rPr>
              <a:t>Language and Platform Independency: </a:t>
            </a:r>
            <a:r>
              <a:rPr lang="en-US" b="0" i="0" dirty="0">
                <a:solidFill>
                  <a:srgbClr val="273239"/>
                </a:solidFill>
                <a:effectLst/>
              </a:rPr>
              <a:t>RESTful web services can be written in any programming language and can be used on any platform.</a:t>
            </a:r>
          </a:p>
          <a:p>
            <a:pPr algn="just" fontAlgn="base">
              <a:lnSpc>
                <a:spcPct val="150000"/>
              </a:lnSpc>
              <a:buFont typeface="+mj-lt"/>
              <a:buAutoNum type="arabicPeriod"/>
            </a:pPr>
            <a:r>
              <a:rPr lang="en-US" b="1" i="0" dirty="0">
                <a:solidFill>
                  <a:srgbClr val="273239"/>
                </a:solidFill>
                <a:effectLst/>
              </a:rPr>
              <a:t>Supports Various Data Formats: </a:t>
            </a:r>
            <a:r>
              <a:rPr lang="en-US" b="0" i="0" dirty="0">
                <a:solidFill>
                  <a:srgbClr val="273239"/>
                </a:solidFill>
                <a:effectLst/>
              </a:rPr>
              <a:t>It permits the use of several data formats like HTML, XML, Plain Text, JSON, etc.</a:t>
            </a:r>
          </a:p>
        </p:txBody>
      </p:sp>
    </p:spTree>
    <p:extLst>
      <p:ext uri="{BB962C8B-B14F-4D97-AF65-F5344CB8AC3E}">
        <p14:creationId xmlns:p14="http://schemas.microsoft.com/office/powerpoint/2010/main" val="391431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A7E5D7-6BD5-451F-A99C-91A58E4136F2}"/>
              </a:ext>
            </a:extLst>
          </p:cNvPr>
          <p:cNvSpPr txBox="1"/>
          <p:nvPr/>
        </p:nvSpPr>
        <p:spPr>
          <a:xfrm>
            <a:off x="801384" y="544530"/>
            <a:ext cx="10181690" cy="2653290"/>
          </a:xfrm>
          <a:prstGeom prst="rect">
            <a:avLst/>
          </a:prstGeom>
          <a:noFill/>
        </p:spPr>
        <p:txBody>
          <a:bodyPr wrap="square">
            <a:spAutoFit/>
          </a:bodyPr>
          <a:lstStyle/>
          <a:p>
            <a:pPr algn="l" fontAlgn="base"/>
            <a:r>
              <a:rPr lang="en-US" sz="3200" b="1" i="0" dirty="0">
                <a:effectLst/>
                <a:latin typeface="+mj-lt"/>
              </a:rPr>
              <a:t>Disadvantages of Restful Web Services</a:t>
            </a:r>
          </a:p>
          <a:p>
            <a:pPr algn="l" fontAlgn="base"/>
            <a:endParaRPr lang="en-US" sz="3200" b="1" i="0" dirty="0">
              <a:effectLst/>
              <a:latin typeface="+mj-lt"/>
            </a:endParaRPr>
          </a:p>
          <a:p>
            <a:pPr algn="l" fontAlgn="base">
              <a:lnSpc>
                <a:spcPct val="200000"/>
              </a:lnSpc>
            </a:pPr>
            <a:r>
              <a:rPr lang="en-US" b="0" i="0" dirty="0">
                <a:solidFill>
                  <a:srgbClr val="000000"/>
                </a:solidFill>
                <a:effectLst/>
              </a:rPr>
              <a:t>Although REST services tend to provide multiple benefits, still it has given demerits:</a:t>
            </a:r>
          </a:p>
          <a:p>
            <a:pPr algn="l" fontAlgn="base">
              <a:lnSpc>
                <a:spcPct val="200000"/>
              </a:lnSpc>
              <a:buFont typeface="Arial" panose="020B0604020202020204" pitchFamily="34" charset="0"/>
              <a:buChar char="•"/>
            </a:pPr>
            <a:r>
              <a:rPr lang="en-US" b="0" i="0" dirty="0">
                <a:solidFill>
                  <a:srgbClr val="000000"/>
                </a:solidFill>
                <a:effectLst/>
              </a:rPr>
              <a:t>To implement state related query the REST Headers are required which is a clumsy work</a:t>
            </a:r>
          </a:p>
          <a:p>
            <a:pPr algn="l" fontAlgn="base">
              <a:lnSpc>
                <a:spcPct val="200000"/>
              </a:lnSpc>
              <a:buFont typeface="Arial" panose="020B0604020202020204" pitchFamily="34" charset="0"/>
              <a:buChar char="•"/>
            </a:pPr>
            <a:r>
              <a:rPr lang="en-US" b="0" i="0" dirty="0">
                <a:solidFill>
                  <a:srgbClr val="000000"/>
                </a:solidFill>
                <a:effectLst/>
              </a:rPr>
              <a:t>The PUT and DELETE operations are not usable through firewalls or in some browsers.</a:t>
            </a:r>
          </a:p>
        </p:txBody>
      </p:sp>
    </p:spTree>
    <p:extLst>
      <p:ext uri="{BB962C8B-B14F-4D97-AF65-F5344CB8AC3E}">
        <p14:creationId xmlns:p14="http://schemas.microsoft.com/office/powerpoint/2010/main" val="298552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925597" y="543042"/>
            <a:ext cx="11457432" cy="914400"/>
          </a:xfrm>
        </p:spPr>
        <p:txBody>
          <a:bodyPr/>
          <a:lstStyle/>
          <a:p>
            <a:r>
              <a:rPr lang="en-US"/>
              <a:t>Conclusion</a:t>
            </a:r>
            <a:endParaRPr lang="en-US" sz="2400" b="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818507" y="1457442"/>
            <a:ext cx="10447896" cy="4251960"/>
          </a:xfrm>
        </p:spPr>
        <p:txBody>
          <a:bodyPr>
            <a:noAutofit/>
          </a:bodyPr>
          <a:lstStyle/>
          <a:p>
            <a:pPr>
              <a:lnSpc>
                <a:spcPct val="150000"/>
              </a:lnSpc>
            </a:pPr>
            <a:r>
              <a:rPr lang="en-US" b="0" i="0" dirty="0">
                <a:solidFill>
                  <a:srgbClr val="374151"/>
                </a:solidFill>
                <a:effectLst/>
              </a:rPr>
              <a:t>RESTful web services are a popular architectural style for building web applications that are scalable, flexible, and easy to maintain.</a:t>
            </a:r>
            <a:endParaRPr lang="en-US" dirty="0"/>
          </a:p>
          <a:p>
            <a:pPr>
              <a:lnSpc>
                <a:spcPct val="150000"/>
              </a:lnSpc>
            </a:pPr>
            <a:r>
              <a:rPr lang="en-US" dirty="0"/>
              <a:t>By designing web services through RESTful guidelines and best practices, our application can best </a:t>
            </a:r>
          </a:p>
          <a:p>
            <a:pPr marL="0" indent="0">
              <a:lnSpc>
                <a:spcPct val="150000"/>
              </a:lnSpc>
              <a:buNone/>
            </a:pPr>
            <a:r>
              <a:rPr lang="en-US" dirty="0"/>
              <a:t>   utilize the in-built features of a web platform and the HTTP protocol.</a:t>
            </a:r>
          </a:p>
          <a:p>
            <a:pPr>
              <a:lnSpc>
                <a:spcPct val="150000"/>
              </a:lnSpc>
            </a:pPr>
            <a:r>
              <a:rPr lang="en-US" b="0" i="0" dirty="0">
                <a:solidFill>
                  <a:srgbClr val="3C4146"/>
                </a:solidFill>
                <a:effectLst/>
              </a:rPr>
              <a:t>The most important takeaways for designing high-quality REST APIs is to have consistency by following web standards and conventions. JSON, SSL/TLS, and HTTP status codes are all standard building blocks of the modern web.</a:t>
            </a:r>
          </a:p>
          <a:p>
            <a:pPr>
              <a:lnSpc>
                <a:spcPct val="150000"/>
              </a:lnSpc>
            </a:pPr>
            <a:r>
              <a:rPr lang="en-US" dirty="0">
                <a:solidFill>
                  <a:srgbClr val="3C4146"/>
                </a:solidFill>
              </a:rPr>
              <a:t>Developers can enhance productivity and develop loosely coupled web services by adopting the best REST practices</a:t>
            </a:r>
            <a:endParaRPr lang="en-US" b="0" i="0" dirty="0">
              <a:solidFill>
                <a:srgbClr val="3C4146"/>
              </a:solidFill>
              <a:effectLst/>
            </a:endParaRPr>
          </a:p>
          <a:p>
            <a:endParaRPr lang="en-US" dirty="0">
              <a:latin typeface="+mj-lt"/>
            </a:endParaRPr>
          </a:p>
        </p:txBody>
      </p:sp>
    </p:spTree>
    <p:extLst>
      <p:ext uri="{BB962C8B-B14F-4D97-AF65-F5344CB8AC3E}">
        <p14:creationId xmlns:p14="http://schemas.microsoft.com/office/powerpoint/2010/main" val="100431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697E-BF51-177F-9270-F9F3CFEF5D52}"/>
              </a:ext>
            </a:extLst>
          </p:cNvPr>
          <p:cNvSpPr>
            <a:spLocks noGrp="1"/>
          </p:cNvSpPr>
          <p:nvPr>
            <p:ph type="title"/>
          </p:nvPr>
        </p:nvSpPr>
        <p:spPr/>
        <p:txBody>
          <a:bodyPr/>
          <a:lstStyle/>
          <a:p>
            <a:r>
              <a:rPr lang="en-US" b="1" i="0" dirty="0">
                <a:solidFill>
                  <a:srgbClr val="333333"/>
                </a:solidFill>
                <a:effectLst/>
                <a:latin typeface="inter-bold"/>
              </a:rPr>
              <a:t>Why should we use Spring Boot Framework?</a:t>
            </a:r>
            <a:endParaRPr lang="en-US" dirty="0"/>
          </a:p>
        </p:txBody>
      </p:sp>
      <p:sp>
        <p:nvSpPr>
          <p:cNvPr id="3" name="Content Placeholder 2">
            <a:extLst>
              <a:ext uri="{FF2B5EF4-FFF2-40B4-BE49-F238E27FC236}">
                <a16:creationId xmlns:a16="http://schemas.microsoft.com/office/drawing/2014/main" id="{79746C81-6D71-75D0-EB76-35BE055C63E1}"/>
              </a:ext>
            </a:extLst>
          </p:cNvPr>
          <p:cNvSpPr>
            <a:spLocks noGrp="1"/>
          </p:cNvSpPr>
          <p:nvPr>
            <p:ph sz="half" idx="1"/>
          </p:nvPr>
        </p:nvSpPr>
        <p:spPr>
          <a:xfrm>
            <a:off x="365760" y="1567841"/>
            <a:ext cx="8798788" cy="4251960"/>
          </a:xfrm>
        </p:spPr>
        <p:txBody>
          <a:bodyPr vert="horz" lIns="0" tIns="0" rIns="0" bIns="0" spcCol="301752" rtlCol="0" anchor="t">
            <a:normAutofit/>
          </a:bodyPr>
          <a:lstStyle/>
          <a:p>
            <a:endParaRPr lang="en-US" dirty="0"/>
          </a:p>
          <a:p>
            <a:pPr algn="just">
              <a:buFont typeface="Arial" panose="020B0604020202020204" pitchFamily="34" charset="0"/>
              <a:buChar char="•"/>
            </a:pPr>
            <a:r>
              <a:rPr lang="en-US" b="0" i="0" dirty="0">
                <a:solidFill>
                  <a:srgbClr val="000000"/>
                </a:solidFill>
                <a:effectLst/>
                <a:latin typeface="inter-regular"/>
              </a:rPr>
              <a:t>The dependency injection approach is used in Spring Boot.</a:t>
            </a:r>
          </a:p>
          <a:p>
            <a:pPr algn="just">
              <a:buFont typeface="Arial" panose="020B0604020202020204" pitchFamily="34" charset="0"/>
              <a:buChar char="•"/>
            </a:pPr>
            <a:r>
              <a:rPr lang="en-US" b="0" i="0" dirty="0">
                <a:solidFill>
                  <a:srgbClr val="000000"/>
                </a:solidFill>
                <a:effectLst/>
                <a:latin typeface="inter-regular"/>
              </a:rPr>
              <a:t>It contains powerful database transaction management capabilities.</a:t>
            </a:r>
          </a:p>
          <a:p>
            <a:pPr algn="just">
              <a:buFont typeface="Arial" panose="020B0604020202020204" pitchFamily="34" charset="0"/>
              <a:buChar char="•"/>
            </a:pPr>
            <a:r>
              <a:rPr lang="en-US" b="0" i="0" dirty="0">
                <a:solidFill>
                  <a:srgbClr val="000000"/>
                </a:solidFill>
                <a:effectLst/>
                <a:latin typeface="inter-regular"/>
              </a:rPr>
              <a:t>It simplifies integration with other Java frameworks like JPA/Hibernate ORM, Struts, etc.</a:t>
            </a:r>
          </a:p>
          <a:p>
            <a:pPr algn="just">
              <a:buFont typeface="Arial" panose="020B0604020202020204" pitchFamily="34" charset="0"/>
              <a:buChar char="•"/>
            </a:pPr>
            <a:r>
              <a:rPr lang="en-US" b="0" i="0" dirty="0">
                <a:solidFill>
                  <a:srgbClr val="000000"/>
                </a:solidFill>
                <a:effectLst/>
                <a:latin typeface="inter-regular"/>
              </a:rPr>
              <a:t>It reduces the cost and development time of the application.</a:t>
            </a:r>
          </a:p>
          <a:p>
            <a:endParaRPr lang="en-US" dirty="0">
              <a:cs typeface="Arial"/>
            </a:endParaRPr>
          </a:p>
        </p:txBody>
      </p:sp>
    </p:spTree>
    <p:extLst>
      <p:ext uri="{BB962C8B-B14F-4D97-AF65-F5344CB8AC3E}">
        <p14:creationId xmlns:p14="http://schemas.microsoft.com/office/powerpoint/2010/main" val="117719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8F8C-0729-0C8A-2A98-CB2357B7D967}"/>
              </a:ext>
            </a:extLst>
          </p:cNvPr>
          <p:cNvSpPr>
            <a:spLocks noGrp="1"/>
          </p:cNvSpPr>
          <p:nvPr>
            <p:ph type="title"/>
          </p:nvPr>
        </p:nvSpPr>
        <p:spPr>
          <a:xfrm>
            <a:off x="365760" y="314389"/>
            <a:ext cx="11457432" cy="914400"/>
          </a:xfrm>
        </p:spPr>
        <p:txBody>
          <a:bodyPr/>
          <a:lstStyle/>
          <a:p>
            <a:r>
              <a:rPr lang="en-IN" i="0" dirty="0">
                <a:effectLst/>
              </a:rPr>
              <a:t>Advantages of Spring Boot</a:t>
            </a:r>
            <a:br>
              <a:rPr lang="en-IN" b="0" i="0" dirty="0">
                <a:solidFill>
                  <a:srgbClr val="610B38"/>
                </a:solidFill>
                <a:effectLst/>
              </a:rPr>
            </a:br>
            <a:endParaRPr lang="en-US" dirty="0"/>
          </a:p>
        </p:txBody>
      </p:sp>
      <p:sp>
        <p:nvSpPr>
          <p:cNvPr id="3" name="Content Placeholder 2">
            <a:extLst>
              <a:ext uri="{FF2B5EF4-FFF2-40B4-BE49-F238E27FC236}">
                <a16:creationId xmlns:a16="http://schemas.microsoft.com/office/drawing/2014/main" id="{3D8397B7-8244-8638-B030-1EEEBE911111}"/>
              </a:ext>
            </a:extLst>
          </p:cNvPr>
          <p:cNvSpPr>
            <a:spLocks noGrp="1"/>
          </p:cNvSpPr>
          <p:nvPr>
            <p:ph sz="half" idx="1"/>
          </p:nvPr>
        </p:nvSpPr>
        <p:spPr>
          <a:xfrm>
            <a:off x="365760" y="1228789"/>
            <a:ext cx="10750878" cy="4832964"/>
          </a:xfrm>
        </p:spPr>
        <p:txBody>
          <a:bodyPr vert="horz" lIns="0" tIns="0" rIns="0" bIns="0" spcCol="301752" rtlCol="0" anchor="t">
            <a:normAutofit/>
          </a:bodyPr>
          <a:lstStyle/>
          <a:p>
            <a:pPr algn="just">
              <a:buFont typeface="Arial" panose="020B0604020202020204" pitchFamily="34" charset="0"/>
              <a:buChar char="•"/>
            </a:pPr>
            <a:r>
              <a:rPr lang="en-US" b="0" i="0" dirty="0">
                <a:solidFill>
                  <a:srgbClr val="000000"/>
                </a:solidFill>
                <a:effectLst/>
                <a:latin typeface="inter-regular"/>
              </a:rPr>
              <a:t>It creates </a:t>
            </a:r>
            <a:r>
              <a:rPr lang="en-US" b="1" i="0" dirty="0">
                <a:solidFill>
                  <a:srgbClr val="000000"/>
                </a:solidFill>
                <a:effectLst/>
                <a:latin typeface="inter-bold"/>
              </a:rPr>
              <a:t>stand-alone</a:t>
            </a:r>
            <a:r>
              <a:rPr lang="en-US" b="0" i="0" dirty="0">
                <a:solidFill>
                  <a:srgbClr val="000000"/>
                </a:solidFill>
                <a:effectLst/>
                <a:latin typeface="inter-regular"/>
              </a:rPr>
              <a:t> Spring applications that can be started using Java </a:t>
            </a:r>
            <a:r>
              <a:rPr lang="en-US" b="1" i="0" dirty="0">
                <a:solidFill>
                  <a:srgbClr val="000000"/>
                </a:solidFill>
                <a:effectLst/>
                <a:latin typeface="inter-bold"/>
              </a:rPr>
              <a:t>-jar</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It tests web applications easily with the help of different </a:t>
            </a:r>
            <a:r>
              <a:rPr lang="en-US" b="1" i="0" dirty="0">
                <a:solidFill>
                  <a:srgbClr val="000000"/>
                </a:solidFill>
                <a:effectLst/>
                <a:latin typeface="inter-bold"/>
              </a:rPr>
              <a:t>Embedded</a:t>
            </a:r>
            <a:r>
              <a:rPr lang="en-US" b="0" i="0" dirty="0">
                <a:solidFill>
                  <a:srgbClr val="000000"/>
                </a:solidFill>
                <a:effectLst/>
                <a:latin typeface="inter-regular"/>
              </a:rPr>
              <a:t> HTTP servers such as </a:t>
            </a:r>
            <a:r>
              <a:rPr lang="en-US" b="1" i="0" dirty="0">
                <a:solidFill>
                  <a:srgbClr val="000000"/>
                </a:solidFill>
                <a:effectLst/>
                <a:latin typeface="inter-bold"/>
              </a:rPr>
              <a:t>Tomcat, Jetty,</a:t>
            </a:r>
            <a:r>
              <a:rPr lang="en-US" b="0" i="0" dirty="0">
                <a:solidFill>
                  <a:srgbClr val="000000"/>
                </a:solidFill>
                <a:effectLst/>
                <a:latin typeface="inter-regular"/>
              </a:rPr>
              <a:t> etc. We don't need to deploy WAR files.</a:t>
            </a:r>
          </a:p>
          <a:p>
            <a:pPr algn="just">
              <a:buFont typeface="Arial" panose="020B0604020202020204" pitchFamily="34" charset="0"/>
              <a:buChar char="•"/>
            </a:pPr>
            <a:r>
              <a:rPr lang="en-US" b="0" i="0" dirty="0">
                <a:solidFill>
                  <a:srgbClr val="000000"/>
                </a:solidFill>
                <a:effectLst/>
                <a:latin typeface="inter-regular"/>
              </a:rPr>
              <a:t>It provides opinionated '</a:t>
            </a:r>
            <a:r>
              <a:rPr lang="en-US" b="1" i="0" dirty="0">
                <a:solidFill>
                  <a:srgbClr val="000000"/>
                </a:solidFill>
                <a:effectLst/>
                <a:latin typeface="inter-bold"/>
              </a:rPr>
              <a:t>starter</a:t>
            </a:r>
            <a:r>
              <a:rPr lang="en-US" b="0" i="0" dirty="0">
                <a:solidFill>
                  <a:srgbClr val="000000"/>
                </a:solidFill>
                <a:effectLst/>
                <a:latin typeface="inter-regular"/>
              </a:rPr>
              <a:t>' POMs to simplify our Maven configuration.</a:t>
            </a:r>
          </a:p>
          <a:p>
            <a:pPr algn="just">
              <a:buFont typeface="Arial" panose="020B0604020202020204" pitchFamily="34" charset="0"/>
              <a:buChar char="•"/>
            </a:pPr>
            <a:r>
              <a:rPr lang="en-US" b="0" i="0" dirty="0">
                <a:solidFill>
                  <a:srgbClr val="000000"/>
                </a:solidFill>
                <a:effectLst/>
                <a:latin typeface="inter-regular"/>
              </a:rPr>
              <a:t>It provides </a:t>
            </a:r>
            <a:r>
              <a:rPr lang="en-US" b="1" i="0" dirty="0">
                <a:solidFill>
                  <a:srgbClr val="000000"/>
                </a:solidFill>
                <a:effectLst/>
                <a:latin typeface="inter-bold"/>
              </a:rPr>
              <a:t>production-ready</a:t>
            </a:r>
            <a:r>
              <a:rPr lang="en-US" b="0" i="0" dirty="0">
                <a:solidFill>
                  <a:srgbClr val="000000"/>
                </a:solidFill>
                <a:effectLst/>
                <a:latin typeface="inter-regular"/>
              </a:rPr>
              <a:t> features such as </a:t>
            </a:r>
            <a:r>
              <a:rPr lang="en-US" b="1" i="0" dirty="0">
                <a:solidFill>
                  <a:srgbClr val="000000"/>
                </a:solidFill>
                <a:effectLst/>
                <a:latin typeface="inter-bold"/>
              </a:rPr>
              <a:t>metrics, health checks,</a:t>
            </a:r>
            <a:r>
              <a:rPr lang="en-US" b="0" i="0" dirty="0">
                <a:solidFill>
                  <a:srgbClr val="000000"/>
                </a:solidFill>
                <a:effectLst/>
                <a:latin typeface="inter-regular"/>
              </a:rPr>
              <a:t> and </a:t>
            </a:r>
            <a:r>
              <a:rPr lang="en-US" b="1" i="0" dirty="0">
                <a:solidFill>
                  <a:srgbClr val="000000"/>
                </a:solidFill>
                <a:effectLst/>
                <a:latin typeface="inter-bold"/>
              </a:rPr>
              <a:t>externalized configuration</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There is no requirement for </a:t>
            </a:r>
            <a:r>
              <a:rPr lang="en-US" b="1" i="0" dirty="0">
                <a:solidFill>
                  <a:srgbClr val="000000"/>
                </a:solidFill>
                <a:effectLst/>
                <a:latin typeface="inter-bold"/>
              </a:rPr>
              <a:t>XML</a:t>
            </a:r>
            <a:r>
              <a:rPr lang="en-US" b="0" i="0" dirty="0">
                <a:solidFill>
                  <a:srgbClr val="000000"/>
                </a:solidFill>
                <a:effectLst/>
                <a:latin typeface="inter-regular"/>
              </a:rPr>
              <a:t> configuration.</a:t>
            </a:r>
          </a:p>
          <a:p>
            <a:pPr algn="just">
              <a:buFont typeface="Arial" panose="020B0604020202020204" pitchFamily="34" charset="0"/>
              <a:buChar char="•"/>
            </a:pPr>
            <a:r>
              <a:rPr lang="en-US" b="0" i="0" dirty="0">
                <a:solidFill>
                  <a:srgbClr val="000000"/>
                </a:solidFill>
                <a:effectLst/>
                <a:latin typeface="inter-regular"/>
              </a:rPr>
              <a:t>It offers a </a:t>
            </a:r>
            <a:r>
              <a:rPr lang="en-US" b="1" i="0" dirty="0">
                <a:solidFill>
                  <a:srgbClr val="000000"/>
                </a:solidFill>
                <a:effectLst/>
                <a:latin typeface="inter-bold"/>
              </a:rPr>
              <a:t>CLI</a:t>
            </a:r>
            <a:r>
              <a:rPr lang="en-US" b="0" i="0" dirty="0">
                <a:solidFill>
                  <a:srgbClr val="000000"/>
                </a:solidFill>
                <a:effectLst/>
                <a:latin typeface="inter-regular"/>
              </a:rPr>
              <a:t> tool for developing and testing the Spring Boot application.</a:t>
            </a:r>
          </a:p>
          <a:p>
            <a:pPr algn="just">
              <a:buFont typeface="Arial" panose="020B0604020202020204" pitchFamily="34" charset="0"/>
              <a:buChar char="•"/>
            </a:pPr>
            <a:r>
              <a:rPr lang="en-US" b="0" i="0" dirty="0">
                <a:solidFill>
                  <a:srgbClr val="000000"/>
                </a:solidFill>
                <a:effectLst/>
                <a:latin typeface="inter-regular"/>
              </a:rPr>
              <a:t>It offers the number of </a:t>
            </a:r>
            <a:r>
              <a:rPr lang="en-US" b="1" i="0" dirty="0">
                <a:solidFill>
                  <a:srgbClr val="000000"/>
                </a:solidFill>
                <a:effectLst/>
                <a:latin typeface="inter-bold"/>
              </a:rPr>
              <a:t>plug-ins</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It also minimizes writing multiple </a:t>
            </a:r>
            <a:r>
              <a:rPr lang="en-US" b="1" i="0" dirty="0">
                <a:solidFill>
                  <a:srgbClr val="000000"/>
                </a:solidFill>
                <a:effectLst/>
                <a:latin typeface="inter-bold"/>
              </a:rPr>
              <a:t>boilerplate codes</a:t>
            </a:r>
            <a:r>
              <a:rPr lang="en-US" b="0" i="0" dirty="0">
                <a:solidFill>
                  <a:srgbClr val="000000"/>
                </a:solidFill>
                <a:effectLst/>
                <a:latin typeface="inter-regular"/>
              </a:rPr>
              <a:t> (the code that has to be included in many places with little or no alteration), XML configuration, and annotations.</a:t>
            </a:r>
          </a:p>
          <a:p>
            <a:pPr algn="just">
              <a:buFont typeface="Arial" panose="020B0604020202020204" pitchFamily="34" charset="0"/>
              <a:buChar char="•"/>
            </a:pPr>
            <a:r>
              <a:rPr lang="en-US" b="0" i="0" dirty="0">
                <a:solidFill>
                  <a:srgbClr val="000000"/>
                </a:solidFill>
                <a:effectLst/>
                <a:latin typeface="inter-regular"/>
              </a:rPr>
              <a:t>It </a:t>
            </a:r>
            <a:r>
              <a:rPr lang="en-US" b="1" i="0" dirty="0">
                <a:solidFill>
                  <a:srgbClr val="000000"/>
                </a:solidFill>
                <a:effectLst/>
                <a:latin typeface="inter-bold"/>
              </a:rPr>
              <a:t>increases productivity</a:t>
            </a:r>
            <a:r>
              <a:rPr lang="en-US" b="0" i="0" dirty="0">
                <a:solidFill>
                  <a:srgbClr val="000000"/>
                </a:solidFill>
                <a:effectLst/>
                <a:latin typeface="inter-regular"/>
              </a:rPr>
              <a:t> and reduces development </a:t>
            </a:r>
            <a:r>
              <a:rPr lang="en-US" b="0" i="0" dirty="0">
                <a:solidFill>
                  <a:srgbClr val="000000"/>
                </a:solidFill>
                <a:effectLst/>
              </a:rPr>
              <a:t>time</a:t>
            </a:r>
            <a:r>
              <a:rPr lang="en-US" b="0" i="0" dirty="0">
                <a:solidFill>
                  <a:srgbClr val="000000"/>
                </a:solidFill>
                <a:effectLst/>
                <a:latin typeface="inter-regular"/>
              </a:rPr>
              <a:t>.</a:t>
            </a:r>
          </a:p>
          <a:p>
            <a:endParaRPr lang="en-US" dirty="0">
              <a:cs typeface="Arial"/>
            </a:endParaRPr>
          </a:p>
        </p:txBody>
      </p:sp>
    </p:spTree>
    <p:extLst>
      <p:ext uri="{BB962C8B-B14F-4D97-AF65-F5344CB8AC3E}">
        <p14:creationId xmlns:p14="http://schemas.microsoft.com/office/powerpoint/2010/main" val="50134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2AD7-2465-8C29-1706-5CA3A3001094}"/>
              </a:ext>
            </a:extLst>
          </p:cNvPr>
          <p:cNvSpPr>
            <a:spLocks noGrp="1"/>
          </p:cNvSpPr>
          <p:nvPr>
            <p:ph type="title"/>
          </p:nvPr>
        </p:nvSpPr>
        <p:spPr>
          <a:xfrm>
            <a:off x="367284" y="-4109"/>
            <a:ext cx="11457432" cy="914400"/>
          </a:xfrm>
        </p:spPr>
        <p:txBody>
          <a:bodyPr anchor="t">
            <a:normAutofit/>
          </a:bodyPr>
          <a:lstStyle/>
          <a:p>
            <a:endParaRPr lang="en-US" dirty="0"/>
          </a:p>
          <a:p>
            <a:r>
              <a:rPr lang="en-US" dirty="0"/>
              <a:t>Spring Boot Modules</a:t>
            </a:r>
          </a:p>
        </p:txBody>
      </p:sp>
      <p:sp>
        <p:nvSpPr>
          <p:cNvPr id="6" name="TextBox 5">
            <a:extLst>
              <a:ext uri="{FF2B5EF4-FFF2-40B4-BE49-F238E27FC236}">
                <a16:creationId xmlns:a16="http://schemas.microsoft.com/office/drawing/2014/main" id="{94DCD504-3484-43B9-A9EF-2F39998D4AC7}"/>
              </a:ext>
            </a:extLst>
          </p:cNvPr>
          <p:cNvSpPr txBox="1"/>
          <p:nvPr/>
        </p:nvSpPr>
        <p:spPr>
          <a:xfrm>
            <a:off x="367284" y="1335642"/>
            <a:ext cx="8846049" cy="1438382"/>
          </a:xfrm>
          <a:prstGeom prst="rect">
            <a:avLst/>
          </a:prstGeom>
          <a:noFill/>
        </p:spPr>
        <p:txBody>
          <a:bodyPr wrap="square" lIns="0" tIns="0" rIns="0" bIns="0" rtlCol="0">
            <a:noAutofit/>
          </a:bodyPr>
          <a:lstStyle/>
          <a:p>
            <a:pPr>
              <a:spcBef>
                <a:spcPts val="1200"/>
              </a:spcBef>
              <a:buSzPct val="100000"/>
            </a:pPr>
            <a:r>
              <a:rPr lang="en-US" dirty="0"/>
              <a:t>Spring boot provide various modules that improves overall efficiency of the application and helps in fast development of the project.</a:t>
            </a:r>
            <a:endParaRPr lang="en-IN" dirty="0"/>
          </a:p>
          <a:p>
            <a:pPr marL="182880" indent="-182880">
              <a:lnSpc>
                <a:spcPct val="100000"/>
              </a:lnSpc>
              <a:spcBef>
                <a:spcPts val="1200"/>
              </a:spcBef>
              <a:buSzPct val="100000"/>
              <a:buFont typeface="Arial"/>
              <a:buChar char="•"/>
            </a:pPr>
            <a:endParaRPr lang="en-IN" sz="1800" dirty="0"/>
          </a:p>
        </p:txBody>
      </p:sp>
      <p:pic>
        <p:nvPicPr>
          <p:cNvPr id="3074" name="Picture 2">
            <a:extLst>
              <a:ext uri="{FF2B5EF4-FFF2-40B4-BE49-F238E27FC236}">
                <a16:creationId xmlns:a16="http://schemas.microsoft.com/office/drawing/2014/main" id="{E579EC0B-9007-4426-9180-A2CCBC6AD1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825" t="26851" r="29360" b="17918"/>
          <a:stretch/>
        </p:blipFill>
        <p:spPr bwMode="auto">
          <a:xfrm>
            <a:off x="1561672" y="2370934"/>
            <a:ext cx="8044665" cy="375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C117F-2F3D-7B9B-C2F9-DC5B5A75BF88}"/>
              </a:ext>
            </a:extLst>
          </p:cNvPr>
          <p:cNvSpPr>
            <a:spLocks noGrp="1"/>
          </p:cNvSpPr>
          <p:nvPr>
            <p:ph sz="half" idx="1"/>
          </p:nvPr>
        </p:nvSpPr>
        <p:spPr>
          <a:xfrm>
            <a:off x="365760" y="1202076"/>
            <a:ext cx="8407492" cy="4251960"/>
          </a:xfrm>
        </p:spPr>
        <p:txBody>
          <a:bodyPr vert="horz" lIns="0" tIns="0" rIns="0" bIns="0" spcCol="301752" rtlCol="0" anchor="t">
            <a:normAutofit/>
          </a:bodyPr>
          <a:lstStyle/>
          <a:p>
            <a:pPr marL="0" indent="0">
              <a:buNone/>
            </a:pPr>
            <a:br>
              <a:rPr lang="en-US" sz="2000" dirty="0">
                <a:ea typeface="+mn-lt"/>
                <a:cs typeface="+mn-lt"/>
              </a:rPr>
            </a:br>
            <a:r>
              <a:rPr lang="en-US" sz="2000" dirty="0">
                <a:ea typeface="+mn-lt"/>
                <a:cs typeface="+mn-lt"/>
              </a:rPr>
              <a:t> </a:t>
            </a:r>
            <a:endParaRPr lang="en-US" sz="2000" dirty="0">
              <a:cs typeface="Arial"/>
            </a:endParaRPr>
          </a:p>
          <a:p>
            <a:pPr marL="0" indent="0">
              <a:buNone/>
            </a:pPr>
            <a:endParaRPr lang="en-US" sz="3600" dirty="0">
              <a:cs typeface="Arial"/>
            </a:endParaRPr>
          </a:p>
          <a:p>
            <a:pPr marL="0" indent="0">
              <a:buNone/>
            </a:pPr>
            <a:endParaRPr lang="en-US" sz="2000" dirty="0">
              <a:cs typeface="Arial"/>
            </a:endParaRPr>
          </a:p>
        </p:txBody>
      </p:sp>
      <p:sp>
        <p:nvSpPr>
          <p:cNvPr id="5" name="TextBox 4">
            <a:extLst>
              <a:ext uri="{FF2B5EF4-FFF2-40B4-BE49-F238E27FC236}">
                <a16:creationId xmlns:a16="http://schemas.microsoft.com/office/drawing/2014/main" id="{D604F1DB-EF19-4DC5-B55B-66525415A8D4}"/>
              </a:ext>
            </a:extLst>
          </p:cNvPr>
          <p:cNvSpPr txBox="1"/>
          <p:nvPr/>
        </p:nvSpPr>
        <p:spPr>
          <a:xfrm>
            <a:off x="365761" y="1341034"/>
            <a:ext cx="10011138" cy="646331"/>
          </a:xfrm>
          <a:prstGeom prst="rect">
            <a:avLst/>
          </a:prstGeom>
          <a:noFill/>
        </p:spPr>
        <p:txBody>
          <a:bodyPr wrap="square">
            <a:spAutoFit/>
          </a:bodyPr>
          <a:lstStyle/>
          <a:p>
            <a:r>
              <a:rPr lang="en-US" b="0" i="0" dirty="0">
                <a:solidFill>
                  <a:srgbClr val="333333"/>
                </a:solidFill>
                <a:effectLst/>
                <a:latin typeface="inter-regular"/>
              </a:rPr>
              <a:t>Spring Boot can use dependencies that are not going to be used in the application. These dependencies increase the size of the application.</a:t>
            </a:r>
            <a:endParaRPr lang="en-IN" dirty="0"/>
          </a:p>
        </p:txBody>
      </p:sp>
      <p:sp>
        <p:nvSpPr>
          <p:cNvPr id="7" name="Title 6">
            <a:extLst>
              <a:ext uri="{FF2B5EF4-FFF2-40B4-BE49-F238E27FC236}">
                <a16:creationId xmlns:a16="http://schemas.microsoft.com/office/drawing/2014/main" id="{7997F2D9-6177-4242-9CA7-619354548F86}"/>
              </a:ext>
            </a:extLst>
          </p:cNvPr>
          <p:cNvSpPr>
            <a:spLocks noGrp="1"/>
          </p:cNvSpPr>
          <p:nvPr>
            <p:ph type="title"/>
          </p:nvPr>
        </p:nvSpPr>
        <p:spPr/>
        <p:txBody>
          <a:bodyPr/>
          <a:lstStyle/>
          <a:p>
            <a:r>
              <a:rPr lang="en-US" dirty="0"/>
              <a:t>Limitation Of Spring Boot</a:t>
            </a:r>
            <a:endParaRPr lang="en-IN" dirty="0"/>
          </a:p>
        </p:txBody>
      </p:sp>
      <p:sp>
        <p:nvSpPr>
          <p:cNvPr id="9" name="TextBox 8">
            <a:extLst>
              <a:ext uri="{FF2B5EF4-FFF2-40B4-BE49-F238E27FC236}">
                <a16:creationId xmlns:a16="http://schemas.microsoft.com/office/drawing/2014/main" id="{E488E07B-EFD0-45A9-A944-96E893C40453}"/>
              </a:ext>
            </a:extLst>
          </p:cNvPr>
          <p:cNvSpPr txBox="1"/>
          <p:nvPr/>
        </p:nvSpPr>
        <p:spPr>
          <a:xfrm>
            <a:off x="365758" y="2428720"/>
            <a:ext cx="6404911" cy="584775"/>
          </a:xfrm>
          <a:prstGeom prst="rect">
            <a:avLst/>
          </a:prstGeom>
          <a:noFill/>
        </p:spPr>
        <p:txBody>
          <a:bodyPr wrap="square">
            <a:spAutoFit/>
          </a:bodyPr>
          <a:lstStyle/>
          <a:p>
            <a:pPr algn="just"/>
            <a:r>
              <a:rPr lang="en-IN" sz="3200" b="1" i="0" dirty="0">
                <a:effectLst/>
                <a:latin typeface="+mj-lt"/>
              </a:rPr>
              <a:t>Goals of Spring Boot</a:t>
            </a:r>
          </a:p>
        </p:txBody>
      </p:sp>
      <p:sp>
        <p:nvSpPr>
          <p:cNvPr id="11" name="TextBox 10">
            <a:extLst>
              <a:ext uri="{FF2B5EF4-FFF2-40B4-BE49-F238E27FC236}">
                <a16:creationId xmlns:a16="http://schemas.microsoft.com/office/drawing/2014/main" id="{E69E1AD3-B823-44A2-82A2-0D5DDA642B99}"/>
              </a:ext>
            </a:extLst>
          </p:cNvPr>
          <p:cNvSpPr txBox="1"/>
          <p:nvPr/>
        </p:nvSpPr>
        <p:spPr>
          <a:xfrm>
            <a:off x="376032" y="3501475"/>
            <a:ext cx="10196590" cy="2118529"/>
          </a:xfrm>
          <a:prstGeom prst="rect">
            <a:avLst/>
          </a:prstGeom>
          <a:noFill/>
        </p:spPr>
        <p:txBody>
          <a:bodyPr wrap="square">
            <a:spAutoFit/>
          </a:bodyPr>
          <a:lstStyle/>
          <a:p>
            <a:pPr algn="just">
              <a:lnSpc>
                <a:spcPct val="150000"/>
              </a:lnSpc>
            </a:pPr>
            <a:r>
              <a:rPr lang="en-US" b="0" i="0" dirty="0">
                <a:solidFill>
                  <a:srgbClr val="333333"/>
                </a:solidFill>
                <a:effectLst/>
              </a:rPr>
              <a:t>The main goal of Spring Boot is to reduce </a:t>
            </a:r>
            <a:r>
              <a:rPr lang="en-US" b="1" i="0" dirty="0">
                <a:solidFill>
                  <a:srgbClr val="333333"/>
                </a:solidFill>
                <a:effectLst/>
              </a:rPr>
              <a:t>development, unit test,</a:t>
            </a:r>
            <a:r>
              <a:rPr lang="en-US" b="0" i="0" dirty="0">
                <a:solidFill>
                  <a:srgbClr val="333333"/>
                </a:solidFill>
                <a:effectLst/>
              </a:rPr>
              <a:t> and </a:t>
            </a:r>
            <a:r>
              <a:rPr lang="en-US" b="1" i="0" dirty="0">
                <a:solidFill>
                  <a:srgbClr val="333333"/>
                </a:solidFill>
                <a:effectLst/>
              </a:rPr>
              <a:t>integration test</a:t>
            </a:r>
            <a:r>
              <a:rPr lang="en-US" b="0" i="0" dirty="0">
                <a:solidFill>
                  <a:srgbClr val="333333"/>
                </a:solidFill>
                <a:effectLst/>
              </a:rPr>
              <a:t> time.</a:t>
            </a:r>
          </a:p>
          <a:p>
            <a:pPr algn="just">
              <a:lnSpc>
                <a:spcPct val="150000"/>
              </a:lnSpc>
              <a:buFont typeface="Arial" panose="020B0604020202020204" pitchFamily="34" charset="0"/>
              <a:buChar char="•"/>
            </a:pPr>
            <a:r>
              <a:rPr lang="en-US" b="0" i="0" dirty="0">
                <a:solidFill>
                  <a:srgbClr val="000000"/>
                </a:solidFill>
                <a:effectLst/>
              </a:rPr>
              <a:t>Provides Opinionated Development approach</a:t>
            </a:r>
          </a:p>
          <a:p>
            <a:pPr algn="just">
              <a:lnSpc>
                <a:spcPct val="150000"/>
              </a:lnSpc>
              <a:buFont typeface="Arial" panose="020B0604020202020204" pitchFamily="34" charset="0"/>
              <a:buChar char="•"/>
            </a:pPr>
            <a:r>
              <a:rPr lang="en-US" b="0" i="0" dirty="0">
                <a:solidFill>
                  <a:srgbClr val="000000"/>
                </a:solidFill>
                <a:effectLst/>
              </a:rPr>
              <a:t>Avoids defining more Annotation Configuration</a:t>
            </a:r>
          </a:p>
          <a:p>
            <a:pPr algn="just">
              <a:lnSpc>
                <a:spcPct val="150000"/>
              </a:lnSpc>
              <a:buFont typeface="Arial" panose="020B0604020202020204" pitchFamily="34" charset="0"/>
              <a:buChar char="•"/>
            </a:pPr>
            <a:r>
              <a:rPr lang="en-US" b="0" i="0" dirty="0">
                <a:solidFill>
                  <a:srgbClr val="000000"/>
                </a:solidFill>
                <a:effectLst/>
              </a:rPr>
              <a:t>Avoids writing lots of import statements</a:t>
            </a:r>
          </a:p>
          <a:p>
            <a:pPr algn="just">
              <a:lnSpc>
                <a:spcPct val="150000"/>
              </a:lnSpc>
              <a:buFont typeface="Arial" panose="020B0604020202020204" pitchFamily="34" charset="0"/>
              <a:buChar char="•"/>
            </a:pPr>
            <a:r>
              <a:rPr lang="en-US" b="0" i="0" dirty="0">
                <a:solidFill>
                  <a:srgbClr val="000000"/>
                </a:solidFill>
                <a:effectLst/>
              </a:rPr>
              <a:t>Avoids XML Configuration.</a:t>
            </a:r>
          </a:p>
        </p:txBody>
      </p:sp>
    </p:spTree>
    <p:extLst>
      <p:ext uri="{BB962C8B-B14F-4D97-AF65-F5344CB8AC3E}">
        <p14:creationId xmlns:p14="http://schemas.microsoft.com/office/powerpoint/2010/main" val="6425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0AB4-B241-420B-0643-301E2AE8C324}"/>
              </a:ext>
            </a:extLst>
          </p:cNvPr>
          <p:cNvSpPr>
            <a:spLocks noGrp="1"/>
          </p:cNvSpPr>
          <p:nvPr>
            <p:ph type="title"/>
          </p:nvPr>
        </p:nvSpPr>
        <p:spPr>
          <a:xfrm>
            <a:off x="365760" y="365760"/>
            <a:ext cx="11457432" cy="914400"/>
          </a:xfrm>
        </p:spPr>
        <p:txBody>
          <a:bodyPr anchor="t">
            <a:normAutofit fontScale="90000"/>
          </a:bodyPr>
          <a:lstStyle/>
          <a:p>
            <a:endParaRPr lang="en-US" sz="3600" dirty="0"/>
          </a:p>
          <a:p>
            <a:r>
              <a:rPr lang="en-IN" sz="3600" i="0" dirty="0">
                <a:effectLst/>
              </a:rPr>
              <a:t>Prerequisite of Spring Boot</a:t>
            </a:r>
            <a:br>
              <a:rPr lang="en-IN" b="0" i="0" dirty="0">
                <a:solidFill>
                  <a:srgbClr val="610B38"/>
                </a:solidFill>
                <a:effectLst/>
                <a:latin typeface="erdana"/>
              </a:rPr>
            </a:br>
            <a:endParaRPr lang="en-US" dirty="0"/>
          </a:p>
        </p:txBody>
      </p:sp>
      <p:sp>
        <p:nvSpPr>
          <p:cNvPr id="7" name="TextBox 6">
            <a:extLst>
              <a:ext uri="{FF2B5EF4-FFF2-40B4-BE49-F238E27FC236}">
                <a16:creationId xmlns:a16="http://schemas.microsoft.com/office/drawing/2014/main" id="{F0178A37-7468-4467-834A-BF3758991B40}"/>
              </a:ext>
            </a:extLst>
          </p:cNvPr>
          <p:cNvSpPr txBox="1"/>
          <p:nvPr/>
        </p:nvSpPr>
        <p:spPr>
          <a:xfrm>
            <a:off x="1109610" y="1736334"/>
            <a:ext cx="8352890" cy="1711366"/>
          </a:xfrm>
          <a:prstGeom prst="rect">
            <a:avLst/>
          </a:prstGeom>
          <a:noFill/>
        </p:spPr>
        <p:txBody>
          <a:bodyPr wrap="square">
            <a:spAutoFit/>
          </a:bodyPr>
          <a:lstStyle/>
          <a:p>
            <a:pPr algn="just">
              <a:lnSpc>
                <a:spcPct val="150000"/>
              </a:lnSpc>
              <a:buFont typeface="Arial" panose="020B0604020202020204" pitchFamily="34" charset="0"/>
              <a:buChar char="•"/>
            </a:pPr>
            <a:r>
              <a:rPr lang="en-US" b="0" i="0" dirty="0">
                <a:solidFill>
                  <a:srgbClr val="000000"/>
                </a:solidFill>
                <a:effectLst/>
              </a:rPr>
              <a:t>Java 1.8</a:t>
            </a:r>
          </a:p>
          <a:p>
            <a:pPr algn="just">
              <a:lnSpc>
                <a:spcPct val="150000"/>
              </a:lnSpc>
              <a:buFont typeface="Arial" panose="020B0604020202020204" pitchFamily="34" charset="0"/>
              <a:buChar char="•"/>
            </a:pPr>
            <a:r>
              <a:rPr lang="en-US" b="0" i="0" dirty="0">
                <a:solidFill>
                  <a:srgbClr val="000000"/>
                </a:solidFill>
                <a:effectLst/>
              </a:rPr>
              <a:t>Maven 3.0+</a:t>
            </a:r>
          </a:p>
          <a:p>
            <a:pPr algn="just">
              <a:lnSpc>
                <a:spcPct val="150000"/>
              </a:lnSpc>
              <a:buFont typeface="Arial" panose="020B0604020202020204" pitchFamily="34" charset="0"/>
              <a:buChar char="•"/>
            </a:pPr>
            <a:r>
              <a:rPr lang="en-US" b="0" i="0" dirty="0">
                <a:solidFill>
                  <a:srgbClr val="000000"/>
                </a:solidFill>
                <a:effectLst/>
              </a:rPr>
              <a:t>Spring Framework 5.0.0.BUILD-SNAPSHOT</a:t>
            </a:r>
          </a:p>
          <a:p>
            <a:pPr algn="just">
              <a:lnSpc>
                <a:spcPct val="150000"/>
              </a:lnSpc>
              <a:buFont typeface="Arial" panose="020B0604020202020204" pitchFamily="34" charset="0"/>
              <a:buChar char="•"/>
            </a:pPr>
            <a:r>
              <a:rPr lang="en-US" b="0" i="0" dirty="0">
                <a:solidFill>
                  <a:srgbClr val="000000"/>
                </a:solidFill>
                <a:effectLst/>
              </a:rPr>
              <a:t>An IDE (Spring Tool Suite) is recommended</a:t>
            </a:r>
          </a:p>
        </p:txBody>
      </p:sp>
    </p:spTree>
    <p:extLst>
      <p:ext uri="{BB962C8B-B14F-4D97-AF65-F5344CB8AC3E}">
        <p14:creationId xmlns:p14="http://schemas.microsoft.com/office/powerpoint/2010/main" val="395856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CBF4-6719-4257-8686-58843D120B0C}"/>
              </a:ext>
            </a:extLst>
          </p:cNvPr>
          <p:cNvSpPr>
            <a:spLocks noGrp="1"/>
          </p:cNvSpPr>
          <p:nvPr>
            <p:ph type="title"/>
          </p:nvPr>
        </p:nvSpPr>
        <p:spPr/>
        <p:txBody>
          <a:bodyPr/>
          <a:lstStyle/>
          <a:p>
            <a:r>
              <a:rPr lang="en-IN" i="0" dirty="0">
                <a:effectLst/>
              </a:rPr>
              <a:t>Spring Boot Architecture</a:t>
            </a:r>
            <a:br>
              <a:rPr lang="en-IN" b="0" i="0" dirty="0">
                <a:solidFill>
                  <a:srgbClr val="610B38"/>
                </a:solidFill>
                <a:effectLst/>
                <a:latin typeface="erdana"/>
              </a:rPr>
            </a:br>
            <a:endParaRPr lang="en-US" dirty="0"/>
          </a:p>
        </p:txBody>
      </p:sp>
      <p:pic>
        <p:nvPicPr>
          <p:cNvPr id="4098" name="Picture 2" descr="Spring Boot Architecture">
            <a:extLst>
              <a:ext uri="{FF2B5EF4-FFF2-40B4-BE49-F238E27FC236}">
                <a16:creationId xmlns:a16="http://schemas.microsoft.com/office/drawing/2014/main" id="{022AFA17-F16B-4463-9B67-6BA184FC7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461" y="1058238"/>
            <a:ext cx="7674796" cy="509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60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f1b19a1-ec80-4ead-b989-6245eb278180">
      <Terms xmlns="http://schemas.microsoft.com/office/infopath/2007/PartnerControls"/>
    </lcf76f155ced4ddcb4097134ff3c332f>
    <TaxCatchAll xmlns="047a4bc9-86f8-4752-a3f5-d332bda031f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8" ma:contentTypeDescription="Create a new document." ma:contentTypeScope="" ma:versionID="a6121e15b7e1498f5e1a075cbc34ba19">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def087cfd4e144ba33c8f53d7074ac6e"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f52909-8aaa-4aea-86ef-4db33eadf78a}"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ED7B7B2-CCA7-4C78-88B9-B6974322655E}"/>
</file>

<file path=docProps/app.xml><?xml version="1.0" encoding="utf-8"?>
<Properties xmlns="http://schemas.openxmlformats.org/officeDocument/2006/extended-properties" xmlns:vt="http://schemas.openxmlformats.org/officeDocument/2006/docPropsVTypes">
  <Template/>
  <TotalTime>421</TotalTime>
  <Words>1976</Words>
  <Application>Microsoft Office PowerPoint</Application>
  <PresentationFormat>Widescreen</PresentationFormat>
  <Paragraphs>151</Paragraphs>
  <Slides>32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erdana</vt:lpstr>
      <vt:lpstr>Heebo</vt:lpstr>
      <vt:lpstr>inter-bold</vt:lpstr>
      <vt:lpstr>inter-regular</vt:lpstr>
      <vt:lpstr>Nunito</vt:lpstr>
      <vt:lpstr>Open Sans</vt:lpstr>
      <vt:lpstr>Roboto Slab</vt:lpstr>
      <vt:lpstr>SFMono-Regular</vt:lpstr>
      <vt:lpstr>Source Sans Pro</vt:lpstr>
      <vt:lpstr>UST</vt:lpstr>
      <vt:lpstr>SPRING BOOT  &amp; RESTFUL WEB SERVICES</vt:lpstr>
      <vt:lpstr>PowerPoint Presentation</vt:lpstr>
      <vt:lpstr>Introduction</vt:lpstr>
      <vt:lpstr>Why should we use Spring Boot Framework?</vt:lpstr>
      <vt:lpstr>Advantages of Spring Boot </vt:lpstr>
      <vt:lpstr> Spring Boot Modules</vt:lpstr>
      <vt:lpstr>Limitation Of Spring Boot</vt:lpstr>
      <vt:lpstr> Prerequisite of Spring Boot </vt:lpstr>
      <vt:lpstr>Spring Boot Architecture </vt:lpstr>
      <vt:lpstr>Spring Boot Flow Architecture  </vt:lpstr>
      <vt:lpstr>PowerPoint Presentation</vt:lpstr>
      <vt:lpstr>Introduction</vt:lpstr>
      <vt:lpstr>PowerPoint Presentation</vt:lpstr>
      <vt:lpstr>PowerPoint Presentation</vt:lpstr>
      <vt:lpstr>4.Uniform Interface: The interface between the Client and Server remains uniform, hence any changes in either side will not affect the API functionality. This help in development of Client and Server system independently. 5.Layered System: REST allows usage of layered structure in server side i.e. you can have data on different server, authentication on different server while the API on different server. The client will never come to know that it is getting the data from which server. 6.Code on Demand: It is an optional feature of REST API where server can even send executable code to the client that can run directly during run time. </vt:lpstr>
      <vt:lpstr>Methods in Restful Web Services </vt:lpstr>
      <vt:lpstr>PowerPoint Presentation</vt:lpstr>
      <vt:lpstr>Building RESTful Web Services </vt:lpstr>
      <vt:lpstr>PowerPoint Presentation</vt:lpstr>
      <vt:lpstr>PowerPoint Presentation</vt:lpstr>
      <vt:lpstr>ANNOTATIONS </vt:lpstr>
      <vt:lpstr>Best practices for REST API design </vt:lpstr>
      <vt:lpstr>PowerPoint Presentation</vt:lpstr>
      <vt:lpstr>Accept and respond with JSON</vt:lpstr>
      <vt:lpstr>PowerPoint Presentation</vt:lpstr>
      <vt:lpstr>Common error HTTP status codes include:  400 Bad Request – This means that client-side input fails validation. 401 Unauthorized – This means the user isn’t not authorized to access a resource. It usually returns when the user isn’t authenticated. 403 Forbidden – This means the user is authenticated, but it’s not allowed to access a resource. 404 Not Found – This indicates that a resource is not found. 500 Internal server error – This is a generic server error. It probably shouldn’t be thrown explicitly. </vt:lpstr>
      <vt:lpstr>PowerPoint Presentation</vt:lpstr>
      <vt:lpstr>PowerPoint Presentation</vt:lpstr>
      <vt:lpstr>PowerPoint Presentation</vt:lpstr>
      <vt:lpstr>PowerPoint Presentation</vt:lpstr>
      <vt:lpstr>PowerPoint Presentation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Meera Javad(UST,IN)</cp:lastModifiedBy>
  <cp:revision>60</cp:revision>
  <cp:lastPrinted>2019-10-06T00:46:52Z</cp:lastPrinted>
  <dcterms:created xsi:type="dcterms:W3CDTF">2020-12-03T20:34:18Z</dcterms:created>
  <dcterms:modified xsi:type="dcterms:W3CDTF">2023-04-24T12:31:04Z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