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436" r:id="rId6"/>
    <p:sldId id="437" r:id="rId7"/>
    <p:sldId id="438" r:id="rId8"/>
    <p:sldId id="439" r:id="rId9"/>
    <p:sldId id="440" r:id="rId10"/>
    <p:sldId id="441" r:id="rId11"/>
    <p:sldId id="442" r:id="rId12"/>
    <p:sldId id="443" r:id="rId13"/>
    <p:sldId id="444" r:id="rId14"/>
    <p:sldId id="4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CEC77-1726-42DA-BAE7-C6B15090463C}" v="306" dt="2023-03-03T01:35:17.61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sz="6000" dirty="0"/>
              <a:t>Space Complexity</a:t>
            </a:r>
            <a:endParaRPr lang="en-US" sz="6000">
              <a:cs typeface="Arial"/>
            </a:endParaRP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dirty="0">
                <a:cs typeface="Arial"/>
              </a:rPr>
              <a:t>March 3,2023</a:t>
            </a:r>
          </a:p>
          <a:p>
            <a:pPr lvl="1"/>
            <a:r>
              <a:rPr lang="en-US" dirty="0">
                <a:cs typeface="Arial"/>
              </a:rPr>
              <a:t>Christo Shaji</a:t>
            </a:r>
          </a:p>
          <a:p>
            <a:pPr lvl="1"/>
            <a:r>
              <a:rPr lang="en-US" dirty="0" err="1">
                <a:cs typeface="Arial"/>
              </a:rPr>
              <a:t>Metatitans</a:t>
            </a:r>
          </a:p>
          <a:p>
            <a:pPr lvl="1"/>
            <a:endParaRPr lang="en-US" dirty="0">
              <a:cs typeface="Arial"/>
            </a:endParaRP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1B7F-A37E-C73E-13E9-C3EB5D28923F}"/>
              </a:ext>
            </a:extLst>
          </p:cNvPr>
          <p:cNvSpPr>
            <a:spLocks noGrp="1"/>
          </p:cNvSpPr>
          <p:nvPr>
            <p:ph type="title"/>
          </p:nvPr>
        </p:nvSpPr>
        <p:spPr>
          <a:xfrm>
            <a:off x="365760" y="628996"/>
            <a:ext cx="11457432" cy="914400"/>
          </a:xfrm>
        </p:spPr>
        <p:txBody>
          <a:bodyPr/>
          <a:lstStyle/>
          <a:p>
            <a:r>
              <a:rPr lang="en-US" sz="3600" dirty="0">
                <a:latin typeface="Calibri Light"/>
                <a:cs typeface="Calibri Light"/>
              </a:rPr>
              <a:t>Conclusion</a:t>
            </a:r>
            <a:endParaRPr lang="en-US" sz="3600">
              <a:cs typeface="Arial"/>
            </a:endParaRPr>
          </a:p>
        </p:txBody>
      </p:sp>
      <p:sp>
        <p:nvSpPr>
          <p:cNvPr id="3" name="Content Placeholder 2">
            <a:extLst>
              <a:ext uri="{FF2B5EF4-FFF2-40B4-BE49-F238E27FC236}">
                <a16:creationId xmlns:a16="http://schemas.microsoft.com/office/drawing/2014/main" id="{9626EC88-D8EF-1D6A-F997-E6D74582D6D6}"/>
              </a:ext>
            </a:extLst>
          </p:cNvPr>
          <p:cNvSpPr>
            <a:spLocks noGrp="1"/>
          </p:cNvSpPr>
          <p:nvPr>
            <p:ph sz="half" idx="1"/>
          </p:nvPr>
        </p:nvSpPr>
        <p:spPr/>
        <p:txBody>
          <a:bodyPr vert="horz" lIns="0" tIns="0" rIns="0" bIns="0" spcCol="301752" rtlCol="0" anchor="t">
            <a:normAutofit fontScale="92500" lnSpcReduction="10000"/>
          </a:bodyPr>
          <a:lstStyle/>
          <a:p>
            <a:r>
              <a:rPr lang="en-US" dirty="0">
                <a:ea typeface="+mn-lt"/>
                <a:cs typeface="+mn-lt"/>
              </a:rPr>
              <a:t>Creators of real-world programs are constrained by the physical memory of the platforms they plan to run on. That's where space complexity comes into play, as its obvious that we never ever want to run a function or process that consumes more space than the system has available at any one time.</a:t>
            </a:r>
            <a:endParaRPr lang="en-US" dirty="0">
              <a:cs typeface="Arial"/>
            </a:endParaRPr>
          </a:p>
          <a:p>
            <a:endParaRPr lang="en-US"/>
          </a:p>
          <a:p>
            <a:r>
              <a:rPr lang="en-US" dirty="0">
                <a:ea typeface="+mn-lt"/>
                <a:cs typeface="+mn-lt"/>
              </a:rPr>
              <a:t>Helps to find to out the most optimized algorithm among all the algorithms, for particular type of problem.</a:t>
            </a:r>
            <a:endParaRPr lang="en-US" dirty="0"/>
          </a:p>
          <a:p>
            <a:endParaRPr lang="en-US"/>
          </a:p>
          <a:p>
            <a:r>
              <a:rPr lang="en-US" dirty="0">
                <a:ea typeface="+mn-lt"/>
                <a:cs typeface="+mn-lt"/>
              </a:rPr>
              <a:t>The best algorithm/program should have the least space-complexity. The lesser the space used, the faster it executes.</a:t>
            </a:r>
            <a:endParaRPr lang="en-US" dirty="0"/>
          </a:p>
          <a:p>
            <a:endParaRPr lang="en-US"/>
          </a:p>
          <a:p>
            <a:r>
              <a:rPr lang="en-US" dirty="0">
                <a:ea typeface="+mn-lt"/>
                <a:cs typeface="+mn-lt"/>
              </a:rPr>
              <a:t>After completing your program always analyze the worst-case scenario so that it can handle the large inputs and can have high adaptability and supportability.</a:t>
            </a:r>
            <a:endParaRPr lang="en-US" dirty="0"/>
          </a:p>
          <a:p>
            <a:endParaRPr lang="en-US" dirty="0">
              <a:cs typeface="Arial"/>
            </a:endParaRPr>
          </a:p>
        </p:txBody>
      </p:sp>
    </p:spTree>
    <p:extLst>
      <p:ext uri="{BB962C8B-B14F-4D97-AF65-F5344CB8AC3E}">
        <p14:creationId xmlns:p14="http://schemas.microsoft.com/office/powerpoint/2010/main" val="384535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541833" y="365760"/>
            <a:ext cx="11457432" cy="914400"/>
          </a:xfrm>
        </p:spPr>
        <p:txBody>
          <a:bodyPr/>
          <a:lstStyle/>
          <a:p>
            <a:r>
              <a:rPr lang="en-US" dirty="0"/>
              <a:t>Introduction</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459705" y="1640910"/>
            <a:ext cx="7534656" cy="4251960"/>
          </a:xfrm>
        </p:spPr>
        <p:txBody>
          <a:bodyPr vert="horz" lIns="0" tIns="0" rIns="0" bIns="0" spcCol="301752" rtlCol="0" anchor="t">
            <a:normAutofit lnSpcReduction="10000"/>
          </a:bodyPr>
          <a:lstStyle/>
          <a:p>
            <a:pPr marL="0" indent="0">
              <a:buNone/>
            </a:pPr>
            <a:r>
              <a:rPr lang="en-US" dirty="0">
                <a:ea typeface="+mn-lt"/>
                <a:cs typeface="+mn-lt"/>
              </a:rPr>
              <a:t>•Space complexity is nothing but the amount of memory space that an    algorithm or a problem takes during the execution of that particular problem/algorithm.</a:t>
            </a:r>
            <a:endParaRPr lang="en-US" dirty="0">
              <a:cs typeface="Arial"/>
            </a:endParaRPr>
          </a:p>
          <a:p>
            <a:pPr marL="0" indent="0">
              <a:buNone/>
            </a:pPr>
            <a:endParaRPr lang="en-US" dirty="0">
              <a:cs typeface="Arial"/>
            </a:endParaRPr>
          </a:p>
          <a:p>
            <a:pPr marL="0" indent="0">
              <a:buNone/>
            </a:pPr>
            <a:r>
              <a:rPr lang="en-US" dirty="0">
                <a:ea typeface="+mn-lt"/>
                <a:cs typeface="+mn-lt"/>
              </a:rPr>
              <a:t>•Auxiliary space is the space required by an algorithm/problem during the execution of that algorithm/problem and it is not equal to the space complexity because space complexity includes space for input values along with it also.</a:t>
            </a:r>
            <a:endParaRPr lang="en-US" dirty="0">
              <a:cs typeface="Arial"/>
            </a:endParaRPr>
          </a:p>
          <a:p>
            <a:pPr marL="0" indent="0">
              <a:buNone/>
            </a:pPr>
            <a:endParaRPr lang="en-US" dirty="0">
              <a:cs typeface="Arial"/>
            </a:endParaRPr>
          </a:p>
          <a:p>
            <a:pPr marL="0" indent="0">
              <a:buNone/>
            </a:pPr>
            <a:r>
              <a:rPr lang="en-US" dirty="0">
                <a:ea typeface="+mn-lt"/>
                <a:cs typeface="+mn-lt"/>
              </a:rPr>
              <a:t>•Space Complexity = Auxiliary Space + Space used for input values</a:t>
            </a:r>
            <a:endParaRPr lang="en-US" dirty="0">
              <a:cs typeface="Arial"/>
            </a:endParaRPr>
          </a:p>
          <a:p>
            <a:pPr marL="0" indent="0">
              <a:buNone/>
            </a:pPr>
            <a:endParaRPr lang="en-US" dirty="0">
              <a:cs typeface="Arial"/>
            </a:endParaRPr>
          </a:p>
          <a:p>
            <a:pPr marL="0" indent="0">
              <a:buNone/>
            </a:pPr>
            <a:r>
              <a:rPr lang="en-US" dirty="0">
                <a:ea typeface="+mn-lt"/>
                <a:cs typeface="+mn-lt"/>
              </a:rPr>
              <a:t>•Space complexity of an algorithm is commonly expressed using Big O (O(n)) notation.</a:t>
            </a:r>
            <a:endParaRPr lang="en-US" dirty="0">
              <a:cs typeface="Arial"/>
            </a:endParaRPr>
          </a:p>
          <a:p>
            <a:pPr marL="0" indent="0">
              <a:buNone/>
            </a:pPr>
            <a:endParaRPr lang="en-US" dirty="0">
              <a:cs typeface="Arial"/>
            </a:endParaRPr>
          </a:p>
        </p:txBody>
      </p:sp>
    </p:spTree>
    <p:extLst>
      <p:ext uri="{BB962C8B-B14F-4D97-AF65-F5344CB8AC3E}">
        <p14:creationId xmlns:p14="http://schemas.microsoft.com/office/powerpoint/2010/main" val="6389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697E-BF51-177F-9270-F9F3CFEF5D52}"/>
              </a:ext>
            </a:extLst>
          </p:cNvPr>
          <p:cNvSpPr>
            <a:spLocks noGrp="1"/>
          </p:cNvSpPr>
          <p:nvPr>
            <p:ph type="title"/>
          </p:nvPr>
        </p:nvSpPr>
        <p:spPr/>
        <p:txBody>
          <a:bodyPr/>
          <a:lstStyle/>
          <a:p>
            <a:r>
              <a:rPr lang="en-US" b="0" dirty="0">
                <a:ea typeface="+mj-lt"/>
                <a:cs typeface="+mj-lt"/>
              </a:rPr>
              <a:t>Need To Calculate Space Complexity</a:t>
            </a:r>
            <a:endParaRPr lang="en-US" dirty="0"/>
          </a:p>
        </p:txBody>
      </p:sp>
      <p:sp>
        <p:nvSpPr>
          <p:cNvPr id="3" name="Content Placeholder 2">
            <a:extLst>
              <a:ext uri="{FF2B5EF4-FFF2-40B4-BE49-F238E27FC236}">
                <a16:creationId xmlns:a16="http://schemas.microsoft.com/office/drawing/2014/main" id="{79746C81-6D71-75D0-EB76-35BE055C63E1}"/>
              </a:ext>
            </a:extLst>
          </p:cNvPr>
          <p:cNvSpPr>
            <a:spLocks noGrp="1"/>
          </p:cNvSpPr>
          <p:nvPr>
            <p:ph sz="half" idx="1"/>
          </p:nvPr>
        </p:nvSpPr>
        <p:spPr>
          <a:xfrm>
            <a:off x="365760" y="1567841"/>
            <a:ext cx="7534656" cy="4251960"/>
          </a:xfrm>
        </p:spPr>
        <p:txBody>
          <a:bodyPr vert="horz" lIns="0" tIns="0" rIns="0" bIns="0" spcCol="301752" rtlCol="0" anchor="t">
            <a:normAutofit/>
          </a:bodyPr>
          <a:lstStyle/>
          <a:p>
            <a:endParaRPr lang="en-US" dirty="0">
              <a:cs typeface="Arial"/>
            </a:endParaRPr>
          </a:p>
          <a:p>
            <a:r>
              <a:rPr lang="en-US" dirty="0">
                <a:ea typeface="+mn-lt"/>
                <a:cs typeface="+mn-lt"/>
              </a:rPr>
              <a:t>Calculation and analyzing of this space complexity is important because in real world applications developers are bounded/limited to acquire the memory in the devices. </a:t>
            </a:r>
            <a:endParaRPr lang="en-US"/>
          </a:p>
          <a:p>
            <a:endParaRPr lang="en-US"/>
          </a:p>
          <a:p>
            <a:r>
              <a:rPr lang="en-US" dirty="0">
                <a:ea typeface="+mn-lt"/>
                <a:cs typeface="+mn-lt"/>
              </a:rPr>
              <a:t>If an algorithm takes up a lot of time, you can still wait, run/execute it to get the desired output. But, if a program takes up a lot of memory space, the compiler will not let you run it.</a:t>
            </a:r>
            <a:endParaRPr lang="en-US" dirty="0"/>
          </a:p>
          <a:p>
            <a:endParaRPr lang="en-US"/>
          </a:p>
          <a:p>
            <a:r>
              <a:rPr lang="en-US" dirty="0">
                <a:ea typeface="+mn-lt"/>
                <a:cs typeface="+mn-lt"/>
              </a:rPr>
              <a:t>An algorithm is sufficient when the algorithm is solving the problem in less amount of time while taking the least amount of space.</a:t>
            </a:r>
            <a:endParaRPr lang="en-US" dirty="0"/>
          </a:p>
          <a:p>
            <a:endParaRPr lang="en-US"/>
          </a:p>
          <a:p>
            <a:endParaRPr lang="en-US" dirty="0">
              <a:cs typeface="Arial"/>
            </a:endParaRPr>
          </a:p>
        </p:txBody>
      </p:sp>
    </p:spTree>
    <p:extLst>
      <p:ext uri="{BB962C8B-B14F-4D97-AF65-F5344CB8AC3E}">
        <p14:creationId xmlns:p14="http://schemas.microsoft.com/office/powerpoint/2010/main" val="117719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8F8C-0729-0C8A-2A98-CB2357B7D967}"/>
              </a:ext>
            </a:extLst>
          </p:cNvPr>
          <p:cNvSpPr>
            <a:spLocks noGrp="1"/>
          </p:cNvSpPr>
          <p:nvPr>
            <p:ph type="title"/>
          </p:nvPr>
        </p:nvSpPr>
        <p:spPr/>
        <p:txBody>
          <a:bodyPr/>
          <a:lstStyle/>
          <a:p>
            <a:r>
              <a:rPr lang="en-US" b="0" dirty="0">
                <a:ea typeface="+mj-lt"/>
                <a:cs typeface="+mj-lt"/>
              </a:rPr>
              <a:t>Types of space complexities:</a:t>
            </a:r>
            <a:endParaRPr lang="en-US" dirty="0"/>
          </a:p>
        </p:txBody>
      </p:sp>
      <p:sp>
        <p:nvSpPr>
          <p:cNvPr id="3" name="Content Placeholder 2">
            <a:extLst>
              <a:ext uri="{FF2B5EF4-FFF2-40B4-BE49-F238E27FC236}">
                <a16:creationId xmlns:a16="http://schemas.microsoft.com/office/drawing/2014/main" id="{3D8397B7-8244-8638-B030-1EEEBE911111}"/>
              </a:ext>
            </a:extLst>
          </p:cNvPr>
          <p:cNvSpPr>
            <a:spLocks noGrp="1"/>
          </p:cNvSpPr>
          <p:nvPr>
            <p:ph sz="half" idx="1"/>
          </p:nvPr>
        </p:nvSpPr>
        <p:spPr>
          <a:xfrm>
            <a:off x="365760" y="1640910"/>
            <a:ext cx="9622327" cy="4251960"/>
          </a:xfrm>
        </p:spPr>
        <p:txBody>
          <a:bodyPr vert="horz" lIns="0" tIns="0" rIns="0" bIns="0" spcCol="301752" rtlCol="0" anchor="t">
            <a:normAutofit/>
          </a:bodyPr>
          <a:lstStyle/>
          <a:p>
            <a:r>
              <a:rPr lang="en-US" dirty="0">
                <a:ea typeface="+mn-lt"/>
                <a:cs typeface="+mn-lt"/>
              </a:rPr>
              <a:t>1. Constant Space Complexity: If the amount of memory used by the algorithm is independent of the input size. For example, an algorithm that sorts an array in place has a constant space complexity of O(1).</a:t>
            </a:r>
          </a:p>
          <a:p>
            <a:r>
              <a:rPr lang="en-US" dirty="0">
                <a:ea typeface="+mn-lt"/>
                <a:cs typeface="+mn-lt"/>
              </a:rPr>
              <a:t>2. Linear Space Complexity: If the amount of memory used by the algorithm is proportional to the input size. For example, an algorithm that creates an array of n elements has a linear space complexity of O(n).</a:t>
            </a:r>
          </a:p>
          <a:p>
            <a:r>
              <a:rPr lang="en-US" dirty="0">
                <a:ea typeface="+mn-lt"/>
                <a:cs typeface="+mn-lt"/>
              </a:rPr>
              <a:t>3. Quadratic Space Complexity: If the amount of memory used by the algorithm is proportional to the square of the input size. For example, an algorithm that creates a two-dimensional array of size n x n has a quadratic space complexity of O(n^2).</a:t>
            </a:r>
          </a:p>
          <a:p>
            <a:r>
              <a:rPr lang="en-US" dirty="0">
                <a:ea typeface="+mn-lt"/>
                <a:cs typeface="+mn-lt"/>
              </a:rPr>
              <a:t>4. Exponential Space Complexity: If the amount of memory used by the algorithm grows exponentially with the input size. For example, an algorithm that generates all subsets of a set of n elements has an exponential space complexity of O(2^n).</a:t>
            </a:r>
            <a:endParaRPr lang="en-US">
              <a:cs typeface="Arial"/>
            </a:endParaRPr>
          </a:p>
          <a:p>
            <a:endParaRPr lang="en-US" dirty="0">
              <a:cs typeface="Arial"/>
            </a:endParaRPr>
          </a:p>
        </p:txBody>
      </p:sp>
    </p:spTree>
    <p:extLst>
      <p:ext uri="{BB962C8B-B14F-4D97-AF65-F5344CB8AC3E}">
        <p14:creationId xmlns:p14="http://schemas.microsoft.com/office/powerpoint/2010/main" val="50134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2AD7-2465-8C29-1706-5CA3A3001094}"/>
              </a:ext>
            </a:extLst>
          </p:cNvPr>
          <p:cNvSpPr>
            <a:spLocks noGrp="1"/>
          </p:cNvSpPr>
          <p:nvPr>
            <p:ph type="title"/>
          </p:nvPr>
        </p:nvSpPr>
        <p:spPr>
          <a:xfrm>
            <a:off x="365760" y="365760"/>
            <a:ext cx="11457432" cy="914400"/>
          </a:xfrm>
        </p:spPr>
        <p:txBody>
          <a:bodyPr anchor="t">
            <a:normAutofit/>
          </a:bodyPr>
          <a:lstStyle/>
          <a:p>
            <a:r>
              <a:rPr lang="en-US" b="0" u="sng"/>
              <a:t>Graphical representation of various space complexities</a:t>
            </a:r>
            <a:endParaRPr lang="en-US" dirty="0"/>
          </a:p>
          <a:p>
            <a:endParaRPr lang="en-US"/>
          </a:p>
        </p:txBody>
      </p:sp>
      <p:pic>
        <p:nvPicPr>
          <p:cNvPr id="5" name="Picture 5">
            <a:extLst>
              <a:ext uri="{FF2B5EF4-FFF2-40B4-BE49-F238E27FC236}">
                <a16:creationId xmlns:a16="http://schemas.microsoft.com/office/drawing/2014/main" id="{1C6B22EB-B2C0-0C01-78E2-A58612211BF3}"/>
              </a:ext>
            </a:extLst>
          </p:cNvPr>
          <p:cNvPicPr>
            <a:picLocks noGrp="1" noChangeAspect="1"/>
          </p:cNvPicPr>
          <p:nvPr>
            <p:ph idx="1"/>
          </p:nvPr>
        </p:nvPicPr>
        <p:blipFill>
          <a:blip r:embed="rId2"/>
          <a:stretch>
            <a:fillRect/>
          </a:stretch>
        </p:blipFill>
        <p:spPr>
          <a:xfrm>
            <a:off x="3121078" y="1828800"/>
            <a:ext cx="5946796" cy="4251960"/>
          </a:xfrm>
          <a:noFill/>
        </p:spPr>
      </p:pic>
    </p:spTree>
    <p:extLst>
      <p:ext uri="{BB962C8B-B14F-4D97-AF65-F5344CB8AC3E}">
        <p14:creationId xmlns:p14="http://schemas.microsoft.com/office/powerpoint/2010/main" val="514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2314-432D-3D12-CA72-838E936C760E}"/>
              </a:ext>
            </a:extLst>
          </p:cNvPr>
          <p:cNvSpPr>
            <a:spLocks noGrp="1"/>
          </p:cNvSpPr>
          <p:nvPr>
            <p:ph type="title"/>
          </p:nvPr>
        </p:nvSpPr>
        <p:spPr/>
        <p:txBody>
          <a:bodyPr/>
          <a:lstStyle/>
          <a:p>
            <a:r>
              <a:rPr lang="en-US" b="0" dirty="0">
                <a:ea typeface="+mj-lt"/>
                <a:cs typeface="+mj-lt"/>
              </a:rPr>
              <a:t>How To Evaluate Space Complexity</a:t>
            </a:r>
            <a:endParaRPr lang="en-US" dirty="0"/>
          </a:p>
        </p:txBody>
      </p:sp>
      <p:sp>
        <p:nvSpPr>
          <p:cNvPr id="3" name="Content Placeholder 2">
            <a:extLst>
              <a:ext uri="{FF2B5EF4-FFF2-40B4-BE49-F238E27FC236}">
                <a16:creationId xmlns:a16="http://schemas.microsoft.com/office/drawing/2014/main" id="{F9FC117F-2F3D-7B9B-C2F9-DC5B5A75BF88}"/>
              </a:ext>
            </a:extLst>
          </p:cNvPr>
          <p:cNvSpPr>
            <a:spLocks noGrp="1"/>
          </p:cNvSpPr>
          <p:nvPr>
            <p:ph sz="half" idx="1"/>
          </p:nvPr>
        </p:nvSpPr>
        <p:spPr>
          <a:xfrm>
            <a:off x="365760" y="1828800"/>
            <a:ext cx="8407492" cy="4251960"/>
          </a:xfrm>
        </p:spPr>
        <p:txBody>
          <a:bodyPr vert="horz" lIns="0" tIns="0" rIns="0" bIns="0" spcCol="301752" rtlCol="0" anchor="t">
            <a:normAutofit/>
          </a:bodyPr>
          <a:lstStyle/>
          <a:p>
            <a:r>
              <a:rPr lang="en-US" sz="2000" dirty="0">
                <a:ea typeface="+mn-lt"/>
                <a:cs typeface="+mn-lt"/>
              </a:rPr>
              <a:t>•Identify the variables and data structures used by the algorithm</a:t>
            </a:r>
            <a:endParaRPr lang="en-US" sz="2000" dirty="0">
              <a:cs typeface="Arial"/>
            </a:endParaRPr>
          </a:p>
          <a:p>
            <a:r>
              <a:rPr lang="en-US" sz="2000" dirty="0">
                <a:ea typeface="+mn-lt"/>
                <a:cs typeface="+mn-lt"/>
              </a:rPr>
              <a:t>•Determine the space requirements of each variable and data structure</a:t>
            </a:r>
            <a:endParaRPr lang="en-US" sz="2000">
              <a:cs typeface="Arial"/>
            </a:endParaRPr>
          </a:p>
          <a:p>
            <a:r>
              <a:rPr lang="en-US" sz="2000" dirty="0">
                <a:ea typeface="+mn-lt"/>
                <a:cs typeface="+mn-lt"/>
              </a:rPr>
              <a:t>•Count the number of times each variable or data structure is used</a:t>
            </a:r>
            <a:endParaRPr lang="en-US" sz="2000">
              <a:cs typeface="Arial"/>
            </a:endParaRPr>
          </a:p>
          <a:p>
            <a:r>
              <a:rPr lang="en-US" sz="2000" dirty="0">
                <a:ea typeface="+mn-lt"/>
                <a:cs typeface="+mn-lt"/>
              </a:rPr>
              <a:t>•Sum up the space requirements of all variables and data structures:</a:t>
            </a:r>
            <a:endParaRPr lang="en-US" sz="2000">
              <a:cs typeface="Arial"/>
            </a:endParaRPr>
          </a:p>
          <a:p>
            <a:r>
              <a:rPr lang="en-US" sz="2000" dirty="0">
                <a:ea typeface="+mn-lt"/>
                <a:cs typeface="+mn-lt"/>
              </a:rPr>
              <a:t>•Finally, express the space complexity as a function of the input size. </a:t>
            </a:r>
          </a:p>
          <a:p>
            <a:r>
              <a:rPr lang="en-US" sz="2000" dirty="0">
                <a:ea typeface="+mn-lt"/>
                <a:cs typeface="+mn-lt"/>
              </a:rPr>
              <a:t>•This is usually done using big O notation, which gives an upper bound on the space requirements of the algorithm as the input size grows.</a:t>
            </a:r>
            <a:br>
              <a:rPr lang="en-US" sz="2000" dirty="0">
                <a:ea typeface="+mn-lt"/>
                <a:cs typeface="+mn-lt"/>
              </a:rPr>
            </a:br>
            <a:r>
              <a:rPr lang="en-US" sz="2000" dirty="0">
                <a:ea typeface="+mn-lt"/>
                <a:cs typeface="+mn-lt"/>
              </a:rPr>
              <a:t> </a:t>
            </a:r>
            <a:endParaRPr lang="en-US" sz="2000">
              <a:cs typeface="Arial"/>
            </a:endParaRPr>
          </a:p>
          <a:p>
            <a:endParaRPr lang="en-US" sz="2000" dirty="0">
              <a:cs typeface="Arial"/>
            </a:endParaRPr>
          </a:p>
        </p:txBody>
      </p:sp>
    </p:spTree>
    <p:extLst>
      <p:ext uri="{BB962C8B-B14F-4D97-AF65-F5344CB8AC3E}">
        <p14:creationId xmlns:p14="http://schemas.microsoft.com/office/powerpoint/2010/main" val="6425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0AB4-B241-420B-0643-301E2AE8C324}"/>
              </a:ext>
            </a:extLst>
          </p:cNvPr>
          <p:cNvSpPr>
            <a:spLocks noGrp="1"/>
          </p:cNvSpPr>
          <p:nvPr>
            <p:ph type="title"/>
          </p:nvPr>
        </p:nvSpPr>
        <p:spPr>
          <a:xfrm>
            <a:off x="365760" y="365760"/>
            <a:ext cx="11457432" cy="914400"/>
          </a:xfrm>
        </p:spPr>
        <p:txBody>
          <a:bodyPr anchor="t">
            <a:normAutofit/>
          </a:bodyPr>
          <a:lstStyle/>
          <a:p>
            <a:r>
              <a:rPr lang="en-US" b="0"/>
              <a:t>The following chart shows the default size of various data types used in java</a:t>
            </a:r>
            <a:endParaRPr lang="en-US" dirty="0"/>
          </a:p>
          <a:p>
            <a:endParaRPr lang="en-US"/>
          </a:p>
        </p:txBody>
      </p:sp>
      <p:pic>
        <p:nvPicPr>
          <p:cNvPr id="5" name="Picture 5" descr="Table&#10;&#10;Description automatically generated">
            <a:extLst>
              <a:ext uri="{FF2B5EF4-FFF2-40B4-BE49-F238E27FC236}">
                <a16:creationId xmlns:a16="http://schemas.microsoft.com/office/drawing/2014/main" id="{80D0D5A3-BCEB-F2F2-F3DC-7FD1CB0A560D}"/>
              </a:ext>
            </a:extLst>
          </p:cNvPr>
          <p:cNvPicPr>
            <a:picLocks noGrp="1" noChangeAspect="1"/>
          </p:cNvPicPr>
          <p:nvPr>
            <p:ph idx="1"/>
          </p:nvPr>
        </p:nvPicPr>
        <p:blipFill>
          <a:blip r:embed="rId2"/>
          <a:stretch>
            <a:fillRect/>
          </a:stretch>
        </p:blipFill>
        <p:spPr>
          <a:xfrm>
            <a:off x="1884616" y="1828800"/>
            <a:ext cx="8419719" cy="4251960"/>
          </a:xfrm>
          <a:noFill/>
        </p:spPr>
      </p:pic>
    </p:spTree>
    <p:extLst>
      <p:ext uri="{BB962C8B-B14F-4D97-AF65-F5344CB8AC3E}">
        <p14:creationId xmlns:p14="http://schemas.microsoft.com/office/powerpoint/2010/main" val="395856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CBF4-6719-4257-8686-58843D120B0C}"/>
              </a:ext>
            </a:extLst>
          </p:cNvPr>
          <p:cNvSpPr>
            <a:spLocks noGrp="1"/>
          </p:cNvSpPr>
          <p:nvPr>
            <p:ph type="title"/>
          </p:nvPr>
        </p:nvSpPr>
        <p:spPr/>
        <p:txBody>
          <a:bodyPr/>
          <a:lstStyle/>
          <a:p>
            <a:r>
              <a:rPr lang="en-US" b="0" dirty="0">
                <a:cs typeface="Arial"/>
              </a:rPr>
              <a:t>Example 1: Factorial of a Number(Iterative)</a:t>
            </a:r>
            <a:endParaRPr lang="en-US" dirty="0"/>
          </a:p>
        </p:txBody>
      </p:sp>
      <p:sp>
        <p:nvSpPr>
          <p:cNvPr id="3" name="Content Placeholder 2">
            <a:extLst>
              <a:ext uri="{FF2B5EF4-FFF2-40B4-BE49-F238E27FC236}">
                <a16:creationId xmlns:a16="http://schemas.microsoft.com/office/drawing/2014/main" id="{3D55405C-0396-5A1E-B88D-017DF04BD616}"/>
              </a:ext>
            </a:extLst>
          </p:cNvPr>
          <p:cNvSpPr>
            <a:spLocks noGrp="1"/>
          </p:cNvSpPr>
          <p:nvPr>
            <p:ph sz="half" idx="1"/>
          </p:nvPr>
        </p:nvSpPr>
        <p:spPr>
          <a:xfrm>
            <a:off x="3510743" y="1371601"/>
            <a:ext cx="8241237" cy="4972395"/>
          </a:xfrm>
        </p:spPr>
        <p:txBody>
          <a:bodyPr vert="horz" lIns="0" tIns="0" rIns="0" bIns="0" spcCol="301752" rtlCol="0" anchor="t">
            <a:normAutofit lnSpcReduction="10000"/>
          </a:bodyPr>
          <a:lstStyle/>
          <a:p>
            <a:r>
              <a:rPr lang="en-US" dirty="0">
                <a:ea typeface="+mn-lt"/>
                <a:cs typeface="+mn-lt"/>
              </a:rPr>
              <a:t>"fact" is an integer variable which will store the factorial of the number(N), as a variable fact will take the "4 bytes" of space.</a:t>
            </a:r>
            <a:endParaRPr lang="en-US" dirty="0">
              <a:cs typeface="Arial"/>
            </a:endParaRPr>
          </a:p>
          <a:p>
            <a:endParaRPr lang="en-US"/>
          </a:p>
          <a:p>
            <a:r>
              <a:rPr lang="en-US" dirty="0">
                <a:ea typeface="+mn-lt"/>
                <a:cs typeface="+mn-lt"/>
              </a:rPr>
              <a:t>"N" is an integer variable which stores the value for which we have to find the factorial, so no matter what value will, it will just take "4 bytes" of space.</a:t>
            </a:r>
            <a:endParaRPr lang="en-US" dirty="0"/>
          </a:p>
          <a:p>
            <a:endParaRPr lang="en-US"/>
          </a:p>
          <a:p>
            <a:r>
              <a:rPr lang="en-US" dirty="0">
                <a:ea typeface="+mn-lt"/>
                <a:cs typeface="+mn-lt"/>
              </a:rPr>
              <a:t>"</a:t>
            </a:r>
            <a:r>
              <a:rPr lang="en-US" dirty="0" err="1">
                <a:ea typeface="+mn-lt"/>
                <a:cs typeface="+mn-lt"/>
              </a:rPr>
              <a:t>i</a:t>
            </a:r>
            <a:r>
              <a:rPr lang="en-US" dirty="0">
                <a:ea typeface="+mn-lt"/>
                <a:cs typeface="+mn-lt"/>
              </a:rPr>
              <a:t>" is an iterator variable which stores the current value of iteration, so it will also take "4 bytes" of space.</a:t>
            </a:r>
            <a:endParaRPr lang="en-US" dirty="0"/>
          </a:p>
          <a:p>
            <a:endParaRPr lang="en-US"/>
          </a:p>
          <a:p>
            <a:r>
              <a:rPr lang="en-US" dirty="0">
                <a:ea typeface="+mn-lt"/>
                <a:cs typeface="+mn-lt"/>
              </a:rPr>
              <a:t>Now function call, initializing for loop and return function these all comes under the auxiliary space and lets assume these all will take combinedly “4 bytes” of space.</a:t>
            </a:r>
            <a:endParaRPr lang="en-US" dirty="0"/>
          </a:p>
          <a:p>
            <a:r>
              <a:rPr lang="en-US" dirty="0">
                <a:ea typeface="+mn-lt"/>
                <a:cs typeface="+mn-lt"/>
              </a:rPr>
              <a:t>Hence, Total Space Complexity = 4*4=16 bytes</a:t>
            </a:r>
            <a:endParaRPr lang="en-US" dirty="0"/>
          </a:p>
          <a:p>
            <a:r>
              <a:rPr lang="en-US" dirty="0">
                <a:ea typeface="+mn-lt"/>
                <a:cs typeface="+mn-lt"/>
              </a:rPr>
              <a:t>As there is no variable which just constant value(16) is there so it means that this algorithm will take constant space that is "O(1)".</a:t>
            </a:r>
            <a:endParaRPr lang="en-US" dirty="0"/>
          </a:p>
          <a:p>
            <a:endParaRPr lang="en-US"/>
          </a:p>
          <a:p>
            <a:endParaRPr lang="en-US" dirty="0">
              <a:cs typeface="Arial"/>
            </a:endParaRPr>
          </a:p>
        </p:txBody>
      </p:sp>
      <p:sp>
        <p:nvSpPr>
          <p:cNvPr id="4" name="Content Placeholder 3">
            <a:extLst>
              <a:ext uri="{FF2B5EF4-FFF2-40B4-BE49-F238E27FC236}">
                <a16:creationId xmlns:a16="http://schemas.microsoft.com/office/drawing/2014/main" id="{2AAF0AD9-F934-38EE-82DE-23BCAF2454D2}"/>
              </a:ext>
            </a:extLst>
          </p:cNvPr>
          <p:cNvSpPr>
            <a:spLocks noGrp="1"/>
          </p:cNvSpPr>
          <p:nvPr>
            <p:ph sz="half" idx="2"/>
          </p:nvPr>
        </p:nvSpPr>
        <p:spPr>
          <a:xfrm>
            <a:off x="203384" y="1516681"/>
            <a:ext cx="3611880" cy="4251960"/>
          </a:xfrm>
        </p:spPr>
        <p:txBody>
          <a:bodyPr vert="horz" lIns="0" tIns="0" rIns="0" bIns="0" spcCol="301752" rtlCol="0" anchor="t">
            <a:normAutofit/>
          </a:bodyPr>
          <a:lstStyle/>
          <a:p>
            <a:pPr marL="0" indent="0">
              <a:buNone/>
            </a:pPr>
            <a:endParaRPr lang="en-US" sz="2000" dirty="0">
              <a:cs typeface="Arial"/>
            </a:endParaRPr>
          </a:p>
          <a:p>
            <a:pPr marL="0" indent="0">
              <a:buNone/>
            </a:pPr>
            <a:r>
              <a:rPr lang="en-US" sz="2000" dirty="0">
                <a:ea typeface="+mn-lt"/>
                <a:cs typeface="+mn-lt"/>
              </a:rPr>
              <a:t>factorial(N){</a:t>
            </a:r>
            <a:endParaRPr lang="en-US" sz="2000" dirty="0">
              <a:cs typeface="Arial"/>
            </a:endParaRPr>
          </a:p>
          <a:p>
            <a:pPr marL="0" indent="0">
              <a:buNone/>
            </a:pPr>
            <a:r>
              <a:rPr lang="en-US" sz="2000" dirty="0">
                <a:ea typeface="+mn-lt"/>
                <a:cs typeface="+mn-lt"/>
              </a:rPr>
              <a:t>    int fact=1;</a:t>
            </a:r>
            <a:endParaRPr lang="en-US" sz="2000" dirty="0">
              <a:cs typeface="Arial"/>
            </a:endParaRPr>
          </a:p>
          <a:p>
            <a:pPr marL="0" indent="0">
              <a:buNone/>
            </a:pPr>
            <a:r>
              <a:rPr lang="en-US" sz="2000" dirty="0">
                <a:ea typeface="+mn-lt"/>
                <a:cs typeface="+mn-lt"/>
              </a:rPr>
              <a:t>    for (int </a:t>
            </a:r>
            <a:r>
              <a:rPr lang="en-US" sz="2000" dirty="0" err="1">
                <a:ea typeface="+mn-lt"/>
                <a:cs typeface="+mn-lt"/>
              </a:rPr>
              <a:t>i</a:t>
            </a:r>
            <a:r>
              <a:rPr lang="en-US" sz="2000" dirty="0">
                <a:ea typeface="+mn-lt"/>
                <a:cs typeface="+mn-lt"/>
              </a:rPr>
              <a:t>=1; </a:t>
            </a:r>
            <a:r>
              <a:rPr lang="en-US" sz="2000" dirty="0" err="1">
                <a:ea typeface="+mn-lt"/>
                <a:cs typeface="+mn-lt"/>
              </a:rPr>
              <a:t>i</a:t>
            </a:r>
            <a:r>
              <a:rPr lang="en-US" sz="2000" dirty="0">
                <a:ea typeface="+mn-lt"/>
                <a:cs typeface="+mn-lt"/>
              </a:rPr>
              <a:t>&lt;=N; </a:t>
            </a:r>
            <a:r>
              <a:rPr lang="en-US" sz="2000" dirty="0" err="1">
                <a:ea typeface="+mn-lt"/>
                <a:cs typeface="+mn-lt"/>
              </a:rPr>
              <a:t>i</a:t>
            </a:r>
            <a:r>
              <a:rPr lang="en-US" sz="2000" dirty="0">
                <a:ea typeface="+mn-lt"/>
                <a:cs typeface="+mn-lt"/>
              </a:rPr>
              <a:t>++)</a:t>
            </a:r>
            <a:endParaRPr lang="en-US" sz="2000" dirty="0">
              <a:cs typeface="Arial"/>
            </a:endParaRPr>
          </a:p>
          <a:p>
            <a:pPr marL="0" indent="0">
              <a:buNone/>
            </a:pPr>
            <a:r>
              <a:rPr lang="en-US" sz="2000" dirty="0">
                <a:ea typeface="+mn-lt"/>
                <a:cs typeface="+mn-lt"/>
              </a:rPr>
              <a:t>    {</a:t>
            </a:r>
            <a:endParaRPr lang="en-US" sz="2000" dirty="0">
              <a:cs typeface="Arial"/>
            </a:endParaRPr>
          </a:p>
          <a:p>
            <a:pPr marL="0" indent="0">
              <a:buNone/>
            </a:pPr>
            <a:r>
              <a:rPr lang="en-US" sz="2000" dirty="0">
                <a:ea typeface="+mn-lt"/>
                <a:cs typeface="+mn-lt"/>
              </a:rPr>
              <a:t>      fact*=</a:t>
            </a:r>
            <a:r>
              <a:rPr lang="en-US" sz="2000" dirty="0" err="1">
                <a:ea typeface="+mn-lt"/>
                <a:cs typeface="+mn-lt"/>
              </a:rPr>
              <a:t>i</a:t>
            </a:r>
            <a:r>
              <a:rPr lang="en-US" sz="2000" dirty="0">
                <a:ea typeface="+mn-lt"/>
                <a:cs typeface="+mn-lt"/>
              </a:rPr>
              <a:t>;</a:t>
            </a:r>
            <a:endParaRPr lang="en-US" sz="2000" dirty="0">
              <a:cs typeface="Arial"/>
            </a:endParaRPr>
          </a:p>
          <a:p>
            <a:pPr marL="0" indent="0">
              <a:buNone/>
            </a:pPr>
            <a:r>
              <a:rPr lang="en-US" sz="2000" dirty="0">
                <a:ea typeface="+mn-lt"/>
                <a:cs typeface="+mn-lt"/>
              </a:rPr>
              <a:t>    }</a:t>
            </a:r>
            <a:endParaRPr lang="en-US" sz="2000" dirty="0">
              <a:cs typeface="Arial"/>
            </a:endParaRPr>
          </a:p>
          <a:p>
            <a:pPr marL="0" indent="0">
              <a:buNone/>
            </a:pPr>
            <a:r>
              <a:rPr lang="en-US" sz="2000" dirty="0">
                <a:ea typeface="+mn-lt"/>
                <a:cs typeface="+mn-lt"/>
              </a:rPr>
              <a:t>    return fact;</a:t>
            </a:r>
            <a:endParaRPr lang="en-US" sz="2000" dirty="0">
              <a:cs typeface="Arial"/>
            </a:endParaRPr>
          </a:p>
          <a:p>
            <a:pPr marL="0" indent="0">
              <a:buNone/>
            </a:pPr>
            <a:r>
              <a:rPr lang="en-US" sz="2000" dirty="0">
                <a:ea typeface="+mn-lt"/>
                <a:cs typeface="+mn-lt"/>
              </a:rPr>
              <a:t>}</a:t>
            </a:r>
            <a:endParaRPr lang="en-US" sz="2000" dirty="0">
              <a:cs typeface="Arial"/>
            </a:endParaRPr>
          </a:p>
          <a:p>
            <a:pPr marL="0" indent="0">
              <a:buNone/>
            </a:pPr>
            <a:endParaRPr lang="en-US" sz="2000" dirty="0">
              <a:cs typeface="Arial"/>
            </a:endParaRPr>
          </a:p>
        </p:txBody>
      </p:sp>
    </p:spTree>
    <p:extLst>
      <p:ext uri="{BB962C8B-B14F-4D97-AF65-F5344CB8AC3E}">
        <p14:creationId xmlns:p14="http://schemas.microsoft.com/office/powerpoint/2010/main" val="138660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2B7F-22B2-F16E-61FF-693799158C23}"/>
              </a:ext>
            </a:extLst>
          </p:cNvPr>
          <p:cNvSpPr>
            <a:spLocks noGrp="1"/>
          </p:cNvSpPr>
          <p:nvPr>
            <p:ph type="title"/>
          </p:nvPr>
        </p:nvSpPr>
        <p:spPr/>
        <p:txBody>
          <a:bodyPr/>
          <a:lstStyle/>
          <a:p>
            <a:r>
              <a:rPr lang="en-US" b="0" dirty="0">
                <a:ea typeface="+mj-lt"/>
                <a:cs typeface="+mj-lt"/>
              </a:rPr>
              <a:t>Example 2: Factorial of a number(Recursive)</a:t>
            </a:r>
            <a:endParaRPr lang="en-US" dirty="0"/>
          </a:p>
          <a:p>
            <a:endParaRPr lang="en-US" dirty="0">
              <a:cs typeface="Arial"/>
            </a:endParaRPr>
          </a:p>
        </p:txBody>
      </p:sp>
      <p:sp>
        <p:nvSpPr>
          <p:cNvPr id="3" name="Content Placeholder 2">
            <a:extLst>
              <a:ext uri="{FF2B5EF4-FFF2-40B4-BE49-F238E27FC236}">
                <a16:creationId xmlns:a16="http://schemas.microsoft.com/office/drawing/2014/main" id="{D667372C-9652-A503-79A4-40F5B91051DA}"/>
              </a:ext>
            </a:extLst>
          </p:cNvPr>
          <p:cNvSpPr>
            <a:spLocks noGrp="1"/>
          </p:cNvSpPr>
          <p:nvPr>
            <p:ph sz="half" idx="1"/>
          </p:nvPr>
        </p:nvSpPr>
        <p:spPr>
          <a:xfrm>
            <a:off x="4106487" y="1371600"/>
            <a:ext cx="7534656" cy="4335087"/>
          </a:xfrm>
        </p:spPr>
        <p:txBody>
          <a:bodyPr vert="horz" lIns="0" tIns="0" rIns="0" bIns="0" spcCol="301752" rtlCol="0" anchor="t">
            <a:noAutofit/>
          </a:bodyPr>
          <a:lstStyle/>
          <a:p>
            <a:r>
              <a:rPr lang="en-US" dirty="0" err="1">
                <a:ea typeface="+mn-lt"/>
                <a:cs typeface="+mn-lt"/>
              </a:rPr>
              <a:t>Now,"N</a:t>
            </a:r>
            <a:r>
              <a:rPr lang="en-US" dirty="0">
                <a:ea typeface="+mn-lt"/>
                <a:cs typeface="+mn-lt"/>
              </a:rPr>
              <a:t>" is an integer variable which stores the value for which we have to find the factorial, so no matter what value will, it will just take "4 bytes" of space.</a:t>
            </a:r>
            <a:endParaRPr lang="en-US" dirty="0">
              <a:cs typeface="Arial"/>
            </a:endParaRPr>
          </a:p>
          <a:p>
            <a:endParaRPr lang="en-US" dirty="0">
              <a:cs typeface="Arial"/>
            </a:endParaRPr>
          </a:p>
          <a:p>
            <a:r>
              <a:rPr lang="en-US" dirty="0">
                <a:ea typeface="+mn-lt"/>
                <a:cs typeface="+mn-lt"/>
              </a:rPr>
              <a:t>Now function call, "if" condition, "else" condition, and return function these all comes under the auxiliary space and lets assume these all will take combinedly “4 bytes” of space.</a:t>
            </a:r>
            <a:endParaRPr lang="en-US" dirty="0">
              <a:cs typeface="Arial"/>
            </a:endParaRPr>
          </a:p>
          <a:p>
            <a:endParaRPr lang="en-US" dirty="0">
              <a:cs typeface="Arial"/>
            </a:endParaRPr>
          </a:p>
          <a:p>
            <a:r>
              <a:rPr lang="en-US" dirty="0">
                <a:ea typeface="+mn-lt"/>
                <a:cs typeface="+mn-lt"/>
              </a:rPr>
              <a:t>But the matter of fact here is that here we are calling that function recursively "N" times so here the complexity of auxiliary space will be "4*N bytes" where N is the number of which factorial have to be found.</a:t>
            </a:r>
            <a:endParaRPr lang="en-US" dirty="0">
              <a:cs typeface="Arial"/>
            </a:endParaRPr>
          </a:p>
          <a:p>
            <a:endParaRPr lang="en-US" dirty="0">
              <a:cs typeface="Arial"/>
            </a:endParaRPr>
          </a:p>
          <a:p>
            <a:r>
              <a:rPr lang="en-US" dirty="0">
                <a:ea typeface="+mn-lt"/>
                <a:cs typeface="+mn-lt"/>
              </a:rPr>
              <a:t>Hence, Total Space Complexity = (4 + 4*N) bytes But these 4 bytes are constant so we will not consider it and after removing all the constants(4 from 4*N) we can finally say that this algo have a complexity of "O(N)".</a:t>
            </a:r>
            <a:endParaRPr lang="en-US" dirty="0">
              <a:cs typeface="Arial"/>
            </a:endParaRPr>
          </a:p>
          <a:p>
            <a:endParaRPr lang="en-US" dirty="0">
              <a:cs typeface="Arial"/>
            </a:endParaRPr>
          </a:p>
          <a:p>
            <a:endParaRPr lang="en-US" dirty="0">
              <a:cs typeface="Arial"/>
            </a:endParaRPr>
          </a:p>
        </p:txBody>
      </p:sp>
      <p:sp>
        <p:nvSpPr>
          <p:cNvPr id="4" name="Content Placeholder 3">
            <a:extLst>
              <a:ext uri="{FF2B5EF4-FFF2-40B4-BE49-F238E27FC236}">
                <a16:creationId xmlns:a16="http://schemas.microsoft.com/office/drawing/2014/main" id="{E29F301A-2608-CBD5-B30A-3F88122D2D52}"/>
              </a:ext>
            </a:extLst>
          </p:cNvPr>
          <p:cNvSpPr>
            <a:spLocks noGrp="1"/>
          </p:cNvSpPr>
          <p:nvPr>
            <p:ph sz="half" idx="2"/>
          </p:nvPr>
        </p:nvSpPr>
        <p:spPr>
          <a:xfrm>
            <a:off x="244949" y="1717963"/>
            <a:ext cx="3611880" cy="4251960"/>
          </a:xfrm>
        </p:spPr>
        <p:txBody>
          <a:bodyPr vert="horz" lIns="0" tIns="0" rIns="0" bIns="0" spcCol="301752" rtlCol="0" anchor="t">
            <a:normAutofit/>
          </a:bodyPr>
          <a:lstStyle/>
          <a:p>
            <a:pPr marL="0" indent="0">
              <a:buNone/>
            </a:pPr>
            <a:r>
              <a:rPr lang="en-US" dirty="0">
                <a:ea typeface="+mn-lt"/>
                <a:cs typeface="+mn-lt"/>
              </a:rPr>
              <a:t>factorial(N){</a:t>
            </a:r>
            <a:endParaRPr lang="en-US" dirty="0">
              <a:cs typeface="Arial"/>
            </a:endParaRPr>
          </a:p>
          <a:p>
            <a:pPr marL="0" indent="0">
              <a:buNone/>
            </a:pPr>
            <a:r>
              <a:rPr lang="en-US" dirty="0">
                <a:ea typeface="+mn-lt"/>
                <a:cs typeface="+mn-lt"/>
              </a:rPr>
              <a:t>    if(N&lt;=1)</a:t>
            </a:r>
            <a:endParaRPr lang="en-US" dirty="0">
              <a:cs typeface="Arial"/>
            </a:endParaRPr>
          </a:p>
          <a:p>
            <a:pPr marL="0" indent="0">
              <a:buNone/>
            </a:pPr>
            <a:r>
              <a:rPr lang="en-US" dirty="0">
                <a:ea typeface="+mn-lt"/>
                <a:cs typeface="+mn-lt"/>
              </a:rPr>
              <a:t>    {</a:t>
            </a:r>
            <a:endParaRPr lang="en-US" dirty="0">
              <a:cs typeface="Arial"/>
            </a:endParaRPr>
          </a:p>
          <a:p>
            <a:pPr marL="0" indent="0">
              <a:buNone/>
            </a:pPr>
            <a:r>
              <a:rPr lang="en-US" dirty="0">
                <a:ea typeface="+mn-lt"/>
                <a:cs typeface="+mn-lt"/>
              </a:rPr>
              <a:t>      return 1;</a:t>
            </a:r>
            <a:endParaRPr lang="en-US" dirty="0">
              <a:cs typeface="Arial"/>
            </a:endParaRPr>
          </a:p>
          <a:p>
            <a:pPr marL="0" indent="0">
              <a:buNone/>
            </a:pPr>
            <a:r>
              <a:rPr lang="en-US" dirty="0">
                <a:ea typeface="+mn-lt"/>
                <a:cs typeface="+mn-lt"/>
              </a:rPr>
              <a:t>    }</a:t>
            </a:r>
            <a:endParaRPr lang="en-US" dirty="0">
              <a:cs typeface="Arial"/>
            </a:endParaRPr>
          </a:p>
          <a:p>
            <a:pPr marL="0" indent="0">
              <a:buNone/>
            </a:pPr>
            <a:r>
              <a:rPr lang="en-US" dirty="0">
                <a:ea typeface="+mn-lt"/>
                <a:cs typeface="+mn-lt"/>
              </a:rPr>
              <a:t>    else</a:t>
            </a:r>
            <a:endParaRPr lang="en-US" dirty="0">
              <a:cs typeface="Arial"/>
            </a:endParaRPr>
          </a:p>
          <a:p>
            <a:pPr marL="0" indent="0">
              <a:buNone/>
            </a:pPr>
            <a:r>
              <a:rPr lang="en-US" dirty="0">
                <a:ea typeface="+mn-lt"/>
                <a:cs typeface="+mn-lt"/>
              </a:rPr>
              <a:t>    {</a:t>
            </a:r>
            <a:endParaRPr lang="en-US" dirty="0">
              <a:cs typeface="Arial"/>
            </a:endParaRPr>
          </a:p>
          <a:p>
            <a:pPr marL="0" indent="0">
              <a:buNone/>
            </a:pPr>
            <a:r>
              <a:rPr lang="en-US" dirty="0">
                <a:ea typeface="+mn-lt"/>
                <a:cs typeface="+mn-lt"/>
              </a:rPr>
              <a:t>      return (N*factorial(N-1));</a:t>
            </a:r>
            <a:endParaRPr lang="en-US" dirty="0">
              <a:cs typeface="Arial"/>
            </a:endParaRPr>
          </a:p>
          <a:p>
            <a:pPr marL="0" indent="0">
              <a:buNone/>
            </a:pPr>
            <a:r>
              <a:rPr lang="en-US" dirty="0">
                <a:ea typeface="+mn-lt"/>
                <a:cs typeface="+mn-lt"/>
              </a:rPr>
              <a:t>    }</a:t>
            </a:r>
            <a:endParaRPr lang="en-US" dirty="0">
              <a:cs typeface="Arial"/>
            </a:endParaRPr>
          </a:p>
          <a:p>
            <a:pPr marL="0" indent="0">
              <a:buNone/>
            </a:pPr>
            <a:r>
              <a:rPr lang="en-US" dirty="0">
                <a:ea typeface="+mn-lt"/>
                <a:cs typeface="+mn-lt"/>
              </a:rPr>
              <a:t>}</a:t>
            </a:r>
            <a:endParaRPr lang="en-US" dirty="0">
              <a:cs typeface="Arial"/>
            </a:endParaRPr>
          </a:p>
          <a:p>
            <a:pPr marL="0" indent="0">
              <a:buNone/>
            </a:pPr>
            <a:endParaRPr lang="en-US" dirty="0">
              <a:cs typeface="Arial"/>
            </a:endParaRPr>
          </a:p>
        </p:txBody>
      </p:sp>
    </p:spTree>
    <p:extLst>
      <p:ext uri="{BB962C8B-B14F-4D97-AF65-F5344CB8AC3E}">
        <p14:creationId xmlns:p14="http://schemas.microsoft.com/office/powerpoint/2010/main" val="381335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5478DF-983D-4A2B-BB51-86D3EE522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b19a1-ec80-4ead-b989-6245eb2781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547</TotalTime>
  <Words>1136</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 Light</vt:lpstr>
      <vt:lpstr>UST</vt:lpstr>
      <vt:lpstr>Space Complexity</vt:lpstr>
      <vt:lpstr>Introduction</vt:lpstr>
      <vt:lpstr>Need To Calculate Space Complexity</vt:lpstr>
      <vt:lpstr>Types of space complexities:</vt:lpstr>
      <vt:lpstr>Graphical representation of various space complexities </vt:lpstr>
      <vt:lpstr>How To Evaluate Space Complexity</vt:lpstr>
      <vt:lpstr>The following chart shows the default size of various data types used in java </vt:lpstr>
      <vt:lpstr>Example 1: Factorial of a Number(Iterative)</vt:lpstr>
      <vt:lpstr>Example 2: Factorial of a number(Recursive) </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Christo Shaji(UST,IN)</cp:lastModifiedBy>
  <cp:revision>151</cp:revision>
  <cp:lastPrinted>2019-10-06T00:46:52Z</cp:lastPrinted>
  <dcterms:created xsi:type="dcterms:W3CDTF">2020-12-03T20:34:18Z</dcterms:created>
  <dcterms:modified xsi:type="dcterms:W3CDTF">2023-03-03T12:17:24Z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