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445" r:id="rId5"/>
    <p:sldId id="358" r:id="rId6"/>
    <p:sldId id="437" r:id="rId7"/>
    <p:sldId id="442" r:id="rId8"/>
    <p:sldId id="444" r:id="rId9"/>
    <p:sldId id="438" r:id="rId10"/>
    <p:sldId id="269" r:id="rId11"/>
    <p:sldId id="443" r:id="rId12"/>
    <p:sldId id="440" r:id="rId13"/>
    <p:sldId id="44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D359DF-FF07-4642-8B63-B9F9B15DD174}" v="4" dt="2023-03-03T01:07:58.856"/>
    <p1510:client id="{EB36F1CC-0716-40D6-BBCF-0BC68EAE3070}" v="62" dt="2023-03-03T08:39:25.729"/>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94"/>
  </p:normalViewPr>
  <p:slideViewPr>
    <p:cSldViewPr snapToGrid="0">
      <p:cViewPr varScale="1">
        <p:scale>
          <a:sx n="67" d="100"/>
          <a:sy n="67" d="100"/>
        </p:scale>
        <p:origin x="620" y="44"/>
      </p:cViewPr>
      <p:guideLst/>
    </p:cSldViewPr>
  </p:slideViewPr>
  <p:notesTextViewPr>
    <p:cViewPr>
      <p:scale>
        <a:sx n="1" d="1"/>
        <a:sy n="1" d="1"/>
      </p:scale>
      <p:origin x="0" y="0"/>
    </p:cViewPr>
  </p:notesTextViewPr>
  <p:sorterViewPr>
    <p:cViewPr varScale="1">
      <p:scale>
        <a:sx n="1" d="1"/>
        <a:sy n="1" d="1"/>
      </p:scale>
      <p:origin x="0" y="-3276"/>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 Shaji(UST,IN)" userId="S::245052@ust.com::a5529113-8e3c-462f-a048-a00b120ed3c8" providerId="AD" clId="Web-{64D359DF-FF07-4642-8B63-B9F9B15DD174}"/>
    <pc:docChg chg="addSld delSld sldOrd">
      <pc:chgData name="Christo Shaji(UST,IN)" userId="S::245052@ust.com::a5529113-8e3c-462f-a048-a00b120ed3c8" providerId="AD" clId="Web-{64D359DF-FF07-4642-8B63-B9F9B15DD174}" dt="2023-03-03T01:07:58.856" v="3"/>
      <pc:docMkLst>
        <pc:docMk/>
      </pc:docMkLst>
      <pc:sldChg chg="new ord">
        <pc:chgData name="Christo Shaji(UST,IN)" userId="S::245052@ust.com::a5529113-8e3c-462f-a048-a00b120ed3c8" providerId="AD" clId="Web-{64D359DF-FF07-4642-8B63-B9F9B15DD174}" dt="2023-03-03T01:07:58.856" v="3"/>
        <pc:sldMkLst>
          <pc:docMk/>
          <pc:sldMk cId="1272352718" sldId="445"/>
        </pc:sldMkLst>
      </pc:sldChg>
      <pc:sldChg chg="new del">
        <pc:chgData name="Christo Shaji(UST,IN)" userId="S::245052@ust.com::a5529113-8e3c-462f-a048-a00b120ed3c8" providerId="AD" clId="Web-{64D359DF-FF07-4642-8B63-B9F9B15DD174}" dt="2023-03-03T01:07:29.012" v="1"/>
        <pc:sldMkLst>
          <pc:docMk/>
          <pc:sldMk cId="2443303488" sldId="445"/>
        </pc:sldMkLst>
      </pc:sldChg>
    </pc:docChg>
  </pc:docChgLst>
  <pc:docChgLst>
    <pc:chgData name="Meera Javad(UST,IN)" userId="S::245217@ust.com::f3940e8e-678e-4f40-a484-7745ba880ec2" providerId="AD" clId="Web-{EB36F1CC-0716-40D6-BBCF-0BC68EAE3070}"/>
    <pc:docChg chg="addSld delSld modSld sldOrd">
      <pc:chgData name="Meera Javad(UST,IN)" userId="S::245217@ust.com::f3940e8e-678e-4f40-a484-7745ba880ec2" providerId="AD" clId="Web-{EB36F1CC-0716-40D6-BBCF-0BC68EAE3070}" dt="2023-03-03T08:39:25.729" v="60" actId="1076"/>
      <pc:docMkLst>
        <pc:docMk/>
      </pc:docMkLst>
      <pc:sldChg chg="del">
        <pc:chgData name="Meera Javad(UST,IN)" userId="S::245217@ust.com::f3940e8e-678e-4f40-a484-7745ba880ec2" providerId="AD" clId="Web-{EB36F1CC-0716-40D6-BBCF-0BC68EAE3070}" dt="2023-03-03T03:43:47.934" v="0"/>
        <pc:sldMkLst>
          <pc:docMk/>
          <pc:sldMk cId="800944208" sldId="429"/>
        </pc:sldMkLst>
      </pc:sldChg>
      <pc:sldChg chg="addAnim modAnim">
        <pc:chgData name="Meera Javad(UST,IN)" userId="S::245217@ust.com::f3940e8e-678e-4f40-a484-7745ba880ec2" providerId="AD" clId="Web-{EB36F1CC-0716-40D6-BBCF-0BC68EAE3070}" dt="2023-03-03T04:03:16.812" v="4"/>
        <pc:sldMkLst>
          <pc:docMk/>
          <pc:sldMk cId="2077046131" sldId="437"/>
        </pc:sldMkLst>
      </pc:sldChg>
      <pc:sldChg chg="modSp">
        <pc:chgData name="Meera Javad(UST,IN)" userId="S::245217@ust.com::f3940e8e-678e-4f40-a484-7745ba880ec2" providerId="AD" clId="Web-{EB36F1CC-0716-40D6-BBCF-0BC68EAE3070}" dt="2023-03-03T04:03:00.765" v="2" actId="20577"/>
        <pc:sldMkLst>
          <pc:docMk/>
          <pc:sldMk cId="2829943606" sldId="442"/>
        </pc:sldMkLst>
        <pc:spChg chg="mod">
          <ac:chgData name="Meera Javad(UST,IN)" userId="S::245217@ust.com::f3940e8e-678e-4f40-a484-7745ba880ec2" providerId="AD" clId="Web-{EB36F1CC-0716-40D6-BBCF-0BC68EAE3070}" dt="2023-03-03T04:03:00.765" v="2" actId="20577"/>
          <ac:spMkLst>
            <pc:docMk/>
            <pc:sldMk cId="2829943606" sldId="442"/>
            <ac:spMk id="3" creationId="{2A3D83A3-3BF3-4608-9F36-ED57AD7040B1}"/>
          </ac:spMkLst>
        </pc:spChg>
      </pc:sldChg>
      <pc:sldChg chg="del">
        <pc:chgData name="Meera Javad(UST,IN)" userId="S::245217@ust.com::f3940e8e-678e-4f40-a484-7745ba880ec2" providerId="AD" clId="Web-{EB36F1CC-0716-40D6-BBCF-0BC68EAE3070}" dt="2023-03-03T03:43:51.117" v="1"/>
        <pc:sldMkLst>
          <pc:docMk/>
          <pc:sldMk cId="1272352718" sldId="445"/>
        </pc:sldMkLst>
      </pc:sldChg>
      <pc:sldChg chg="modSp new ord">
        <pc:chgData name="Meera Javad(UST,IN)" userId="S::245217@ust.com::f3940e8e-678e-4f40-a484-7745ba880ec2" providerId="AD" clId="Web-{EB36F1CC-0716-40D6-BBCF-0BC68EAE3070}" dt="2023-03-03T08:39:25.729" v="60" actId="1076"/>
        <pc:sldMkLst>
          <pc:docMk/>
          <pc:sldMk cId="2054975094" sldId="445"/>
        </pc:sldMkLst>
        <pc:spChg chg="mod">
          <ac:chgData name="Meera Javad(UST,IN)" userId="S::245217@ust.com::f3940e8e-678e-4f40-a484-7745ba880ec2" providerId="AD" clId="Web-{EB36F1CC-0716-40D6-BBCF-0BC68EAE3070}" dt="2023-03-03T08:38:42.415" v="22" actId="1076"/>
          <ac:spMkLst>
            <pc:docMk/>
            <pc:sldMk cId="2054975094" sldId="445"/>
            <ac:spMk id="2" creationId="{3B001B1A-417F-AD09-2B8E-A0BE1BD1D7D9}"/>
          </ac:spMkLst>
        </pc:spChg>
        <pc:spChg chg="mod">
          <ac:chgData name="Meera Javad(UST,IN)" userId="S::245217@ust.com::f3940e8e-678e-4f40-a484-7745ba880ec2" providerId="AD" clId="Web-{EB36F1CC-0716-40D6-BBCF-0BC68EAE3070}" dt="2023-03-03T08:39:25.729" v="60" actId="1076"/>
          <ac:spMkLst>
            <pc:docMk/>
            <pc:sldMk cId="2054975094" sldId="445"/>
            <ac:spMk id="3" creationId="{0482B2E2-C5C7-9607-101E-D4C6AF3FAB1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910E64-5D6B-4DDA-B083-ECF60A5DF2C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BBEFD984-164F-455E-968A-F0F26D5CBEFD}">
      <dgm:prSet/>
      <dgm:spPr/>
      <dgm:t>
        <a:bodyPr/>
        <a:lstStyle/>
        <a:p>
          <a:r>
            <a:rPr lang="en-US"/>
            <a:t>Some of the Java string operations are:</a:t>
          </a:r>
          <a:endParaRPr lang="en-IN"/>
        </a:p>
      </dgm:t>
    </dgm:pt>
    <dgm:pt modelId="{AC0D649B-D1CA-414F-AABE-32A3D938CA29}" type="parTrans" cxnId="{A5BBD893-54E9-48F5-9A1C-53F384D733C3}">
      <dgm:prSet/>
      <dgm:spPr/>
      <dgm:t>
        <a:bodyPr/>
        <a:lstStyle/>
        <a:p>
          <a:endParaRPr lang="en-IN"/>
        </a:p>
      </dgm:t>
    </dgm:pt>
    <dgm:pt modelId="{6E87B7B0-F4AF-4D65-A71D-B389C6BC12B4}" type="sibTrans" cxnId="{A5BBD893-54E9-48F5-9A1C-53F384D733C3}">
      <dgm:prSet/>
      <dgm:spPr/>
      <dgm:t>
        <a:bodyPr/>
        <a:lstStyle/>
        <a:p>
          <a:endParaRPr lang="en-IN"/>
        </a:p>
      </dgm:t>
    </dgm:pt>
    <dgm:pt modelId="{1835DC51-76E3-448C-8262-30738C8958C5}">
      <dgm:prSet/>
      <dgm:spPr/>
      <dgm:t>
        <a:bodyPr/>
        <a:lstStyle/>
        <a:p>
          <a:r>
            <a:rPr lang="en-US" dirty="0"/>
            <a:t>compareTo()</a:t>
          </a:r>
          <a:endParaRPr lang="en-IN" dirty="0"/>
        </a:p>
      </dgm:t>
    </dgm:pt>
    <dgm:pt modelId="{196E89E8-44EE-41D8-BA51-3EC899F830B6}" type="parTrans" cxnId="{A3A4B214-F826-43EE-B29A-21E9F38A3B10}">
      <dgm:prSet/>
      <dgm:spPr/>
      <dgm:t>
        <a:bodyPr/>
        <a:lstStyle/>
        <a:p>
          <a:endParaRPr lang="en-IN"/>
        </a:p>
      </dgm:t>
    </dgm:pt>
    <dgm:pt modelId="{65D25EBC-C662-4065-B048-B81603B9C1C4}" type="sibTrans" cxnId="{A3A4B214-F826-43EE-B29A-21E9F38A3B10}">
      <dgm:prSet/>
      <dgm:spPr/>
      <dgm:t>
        <a:bodyPr/>
        <a:lstStyle/>
        <a:p>
          <a:endParaRPr lang="en-IN"/>
        </a:p>
      </dgm:t>
    </dgm:pt>
    <dgm:pt modelId="{762048C1-9A9D-4686-ABB0-0C3BE5205767}">
      <dgm:prSet/>
      <dgm:spPr/>
      <dgm:t>
        <a:bodyPr/>
        <a:lstStyle/>
        <a:p>
          <a:r>
            <a:rPr lang="en-US" dirty="0"/>
            <a:t>concat()</a:t>
          </a:r>
          <a:endParaRPr lang="en-IN" dirty="0"/>
        </a:p>
      </dgm:t>
    </dgm:pt>
    <dgm:pt modelId="{38D2D63A-23DE-46FB-BCF1-E2A7B9A66E57}" type="parTrans" cxnId="{BE7BD397-6194-48B4-8350-628C37605441}">
      <dgm:prSet/>
      <dgm:spPr/>
      <dgm:t>
        <a:bodyPr/>
        <a:lstStyle/>
        <a:p>
          <a:endParaRPr lang="en-IN"/>
        </a:p>
      </dgm:t>
    </dgm:pt>
    <dgm:pt modelId="{604F7D33-28C4-40F8-902B-F700BDF84805}" type="sibTrans" cxnId="{BE7BD397-6194-48B4-8350-628C37605441}">
      <dgm:prSet/>
      <dgm:spPr/>
      <dgm:t>
        <a:bodyPr/>
        <a:lstStyle/>
        <a:p>
          <a:endParaRPr lang="en-IN"/>
        </a:p>
      </dgm:t>
    </dgm:pt>
    <dgm:pt modelId="{0986C84B-109D-46BC-8A32-F4B21F7F55A0}">
      <dgm:prSet/>
      <dgm:spPr/>
      <dgm:t>
        <a:bodyPr/>
        <a:lstStyle/>
        <a:p>
          <a:r>
            <a:rPr lang="en-US" dirty="0"/>
            <a:t>equals()</a:t>
          </a:r>
          <a:endParaRPr lang="en-IN" dirty="0"/>
        </a:p>
      </dgm:t>
    </dgm:pt>
    <dgm:pt modelId="{3DA78BE4-5932-4CEB-A3A7-D14278679EDB}" type="parTrans" cxnId="{EA5733DA-CACA-4F87-9DA8-173DF39F911D}">
      <dgm:prSet/>
      <dgm:spPr/>
      <dgm:t>
        <a:bodyPr/>
        <a:lstStyle/>
        <a:p>
          <a:endParaRPr lang="en-IN"/>
        </a:p>
      </dgm:t>
    </dgm:pt>
    <dgm:pt modelId="{87A77779-6F31-4EFB-9050-8B05C1715BE5}" type="sibTrans" cxnId="{EA5733DA-CACA-4F87-9DA8-173DF39F911D}">
      <dgm:prSet/>
      <dgm:spPr/>
      <dgm:t>
        <a:bodyPr/>
        <a:lstStyle/>
        <a:p>
          <a:endParaRPr lang="en-IN"/>
        </a:p>
      </dgm:t>
    </dgm:pt>
    <dgm:pt modelId="{A5BA9BE8-09B1-4DF2-9DCD-78D29AA66332}">
      <dgm:prSet/>
      <dgm:spPr/>
      <dgm:t>
        <a:bodyPr/>
        <a:lstStyle/>
        <a:p>
          <a:r>
            <a:rPr lang="en-US" dirty="0"/>
            <a:t>length()</a:t>
          </a:r>
          <a:endParaRPr lang="en-IN" dirty="0"/>
        </a:p>
      </dgm:t>
    </dgm:pt>
    <dgm:pt modelId="{3D52421C-204C-4CF2-9C0C-2E6F8160628A}" type="parTrans" cxnId="{E74C10A6-CAAA-4347-ACE2-A4FF416B0029}">
      <dgm:prSet/>
      <dgm:spPr/>
      <dgm:t>
        <a:bodyPr/>
        <a:lstStyle/>
        <a:p>
          <a:endParaRPr lang="en-IN"/>
        </a:p>
      </dgm:t>
    </dgm:pt>
    <dgm:pt modelId="{B74D93D1-0059-44EB-A556-3263BDE061BC}" type="sibTrans" cxnId="{E74C10A6-CAAA-4347-ACE2-A4FF416B0029}">
      <dgm:prSet/>
      <dgm:spPr/>
      <dgm:t>
        <a:bodyPr/>
        <a:lstStyle/>
        <a:p>
          <a:endParaRPr lang="en-IN"/>
        </a:p>
      </dgm:t>
    </dgm:pt>
    <dgm:pt modelId="{53A16515-6F48-41BA-81AB-E779E59ADFBA}">
      <dgm:prSet/>
      <dgm:spPr/>
      <dgm:t>
        <a:bodyPr/>
        <a:lstStyle/>
        <a:p>
          <a:r>
            <a:rPr lang="en-US" dirty="0"/>
            <a:t>replace()</a:t>
          </a:r>
          <a:endParaRPr lang="en-IN" dirty="0"/>
        </a:p>
      </dgm:t>
    </dgm:pt>
    <dgm:pt modelId="{B9410CB6-444A-4911-B3D6-7C24D0A27061}" type="parTrans" cxnId="{2C7319C3-FC9A-4EF2-B2A2-407665905EA0}">
      <dgm:prSet/>
      <dgm:spPr/>
      <dgm:t>
        <a:bodyPr/>
        <a:lstStyle/>
        <a:p>
          <a:endParaRPr lang="en-IN"/>
        </a:p>
      </dgm:t>
    </dgm:pt>
    <dgm:pt modelId="{7552976C-722C-4697-BE22-DE55919195E4}" type="sibTrans" cxnId="{2C7319C3-FC9A-4EF2-B2A2-407665905EA0}">
      <dgm:prSet/>
      <dgm:spPr/>
      <dgm:t>
        <a:bodyPr/>
        <a:lstStyle/>
        <a:p>
          <a:endParaRPr lang="en-IN"/>
        </a:p>
      </dgm:t>
    </dgm:pt>
    <dgm:pt modelId="{65F62D59-CCF2-4B3A-99F1-D89DE40D3C40}">
      <dgm:prSet/>
      <dgm:spPr/>
      <dgm:t>
        <a:bodyPr/>
        <a:lstStyle/>
        <a:p>
          <a:r>
            <a:rPr lang="en-US" dirty="0"/>
            <a:t>substring()</a:t>
          </a:r>
          <a:endParaRPr lang="en-IN" dirty="0"/>
        </a:p>
      </dgm:t>
    </dgm:pt>
    <dgm:pt modelId="{FDFA964C-4682-4532-85A9-7AC6B6BA537F}" type="parTrans" cxnId="{4AB7B79F-D9CC-46F4-B950-41A72BE94E55}">
      <dgm:prSet/>
      <dgm:spPr/>
      <dgm:t>
        <a:bodyPr/>
        <a:lstStyle/>
        <a:p>
          <a:endParaRPr lang="en-IN"/>
        </a:p>
      </dgm:t>
    </dgm:pt>
    <dgm:pt modelId="{84AF2907-03D1-48F7-A05B-659E58AA0A5B}" type="sibTrans" cxnId="{4AB7B79F-D9CC-46F4-B950-41A72BE94E55}">
      <dgm:prSet/>
      <dgm:spPr/>
      <dgm:t>
        <a:bodyPr/>
        <a:lstStyle/>
        <a:p>
          <a:endParaRPr lang="en-IN"/>
        </a:p>
      </dgm:t>
    </dgm:pt>
    <dgm:pt modelId="{99A8E249-BD36-4BB0-8AE5-B2466D092B9F}">
      <dgm:prSet/>
      <dgm:spPr/>
      <dgm:t>
        <a:bodyPr/>
        <a:lstStyle/>
        <a:p>
          <a:r>
            <a:rPr lang="en-US" dirty="0"/>
            <a:t>charAt()</a:t>
          </a:r>
          <a:endParaRPr lang="en-IN" dirty="0"/>
        </a:p>
      </dgm:t>
    </dgm:pt>
    <dgm:pt modelId="{1367B6BF-17CF-465E-9D4C-57C732B66FD1}" type="parTrans" cxnId="{D78EF629-B1E9-4F59-92CC-B118BB6908A3}">
      <dgm:prSet/>
      <dgm:spPr/>
      <dgm:t>
        <a:bodyPr/>
        <a:lstStyle/>
        <a:p>
          <a:endParaRPr lang="en-IN"/>
        </a:p>
      </dgm:t>
    </dgm:pt>
    <dgm:pt modelId="{130BE8F7-C464-440C-88C4-5CFE22817C4B}" type="sibTrans" cxnId="{D78EF629-B1E9-4F59-92CC-B118BB6908A3}">
      <dgm:prSet/>
      <dgm:spPr/>
      <dgm:t>
        <a:bodyPr/>
        <a:lstStyle/>
        <a:p>
          <a:endParaRPr lang="en-IN"/>
        </a:p>
      </dgm:t>
    </dgm:pt>
    <dgm:pt modelId="{559F2A9B-8049-4B49-A972-8A9482ECA0D9}">
      <dgm:prSet/>
      <dgm:spPr/>
      <dgm:t>
        <a:bodyPr/>
        <a:lstStyle/>
        <a:p>
          <a:r>
            <a:rPr lang="en-US" dirty="0"/>
            <a:t>contains()</a:t>
          </a:r>
          <a:endParaRPr lang="en-IN" dirty="0"/>
        </a:p>
      </dgm:t>
    </dgm:pt>
    <dgm:pt modelId="{31586C87-7A8C-454F-8782-4261FD57E929}" type="parTrans" cxnId="{B6073F9D-A5C2-45C8-A5B8-4F9FC79617CF}">
      <dgm:prSet/>
      <dgm:spPr/>
      <dgm:t>
        <a:bodyPr/>
        <a:lstStyle/>
        <a:p>
          <a:endParaRPr lang="en-IN"/>
        </a:p>
      </dgm:t>
    </dgm:pt>
    <dgm:pt modelId="{423708AE-263A-4DDE-AE04-0D3C2D6DBB86}" type="sibTrans" cxnId="{B6073F9D-A5C2-45C8-A5B8-4F9FC79617CF}">
      <dgm:prSet/>
      <dgm:spPr/>
      <dgm:t>
        <a:bodyPr/>
        <a:lstStyle/>
        <a:p>
          <a:endParaRPr lang="en-IN"/>
        </a:p>
      </dgm:t>
    </dgm:pt>
    <dgm:pt modelId="{F5009D23-996F-4057-A372-3B4943FB4FC0}" type="pres">
      <dgm:prSet presAssocID="{B8910E64-5D6B-4DDA-B083-ECF60A5DF2C0}" presName="Name0" presStyleCnt="0">
        <dgm:presLayoutVars>
          <dgm:dir/>
          <dgm:animLvl val="lvl"/>
          <dgm:resizeHandles val="exact"/>
        </dgm:presLayoutVars>
      </dgm:prSet>
      <dgm:spPr/>
    </dgm:pt>
    <dgm:pt modelId="{152774B3-F5E0-4F63-9341-A7103509B241}" type="pres">
      <dgm:prSet presAssocID="{BBEFD984-164F-455E-968A-F0F26D5CBEFD}" presName="composite" presStyleCnt="0"/>
      <dgm:spPr/>
    </dgm:pt>
    <dgm:pt modelId="{7C190895-79A0-4719-B2F4-F90ED3C2D689}" type="pres">
      <dgm:prSet presAssocID="{BBEFD984-164F-455E-968A-F0F26D5CBEFD}" presName="parTx" presStyleLbl="alignNode1" presStyleIdx="0" presStyleCnt="1">
        <dgm:presLayoutVars>
          <dgm:chMax val="0"/>
          <dgm:chPref val="0"/>
          <dgm:bulletEnabled val="1"/>
        </dgm:presLayoutVars>
      </dgm:prSet>
      <dgm:spPr/>
    </dgm:pt>
    <dgm:pt modelId="{7576A85B-6F3E-4D34-81E2-4F9D0ACA349C}" type="pres">
      <dgm:prSet presAssocID="{BBEFD984-164F-455E-968A-F0F26D5CBEFD}" presName="desTx" presStyleLbl="alignAccFollowNode1" presStyleIdx="0" presStyleCnt="1">
        <dgm:presLayoutVars>
          <dgm:bulletEnabled val="1"/>
        </dgm:presLayoutVars>
      </dgm:prSet>
      <dgm:spPr/>
    </dgm:pt>
  </dgm:ptLst>
  <dgm:cxnLst>
    <dgm:cxn modelId="{A3A4B214-F826-43EE-B29A-21E9F38A3B10}" srcId="{BBEFD984-164F-455E-968A-F0F26D5CBEFD}" destId="{1835DC51-76E3-448C-8262-30738C8958C5}" srcOrd="0" destOrd="0" parTransId="{196E89E8-44EE-41D8-BA51-3EC899F830B6}" sibTransId="{65D25EBC-C662-4065-B048-B81603B9C1C4}"/>
    <dgm:cxn modelId="{D78EF629-B1E9-4F59-92CC-B118BB6908A3}" srcId="{BBEFD984-164F-455E-968A-F0F26D5CBEFD}" destId="{99A8E249-BD36-4BB0-8AE5-B2466D092B9F}" srcOrd="1" destOrd="0" parTransId="{1367B6BF-17CF-465E-9D4C-57C732B66FD1}" sibTransId="{130BE8F7-C464-440C-88C4-5CFE22817C4B}"/>
    <dgm:cxn modelId="{700A422C-8906-43BE-BEA6-2DFFCD761B62}" type="presOf" srcId="{559F2A9B-8049-4B49-A972-8A9482ECA0D9}" destId="{7576A85B-6F3E-4D34-81E2-4F9D0ACA349C}" srcOrd="0" destOrd="4" presId="urn:microsoft.com/office/officeart/2005/8/layout/hList1"/>
    <dgm:cxn modelId="{CBA20368-53F3-443C-A14F-894785BB254B}" type="presOf" srcId="{1835DC51-76E3-448C-8262-30738C8958C5}" destId="{7576A85B-6F3E-4D34-81E2-4F9D0ACA349C}" srcOrd="0" destOrd="0" presId="urn:microsoft.com/office/officeart/2005/8/layout/hList1"/>
    <dgm:cxn modelId="{889FC458-EDAB-4CA5-9F75-7325AC50AB10}" type="presOf" srcId="{65F62D59-CCF2-4B3A-99F1-D89DE40D3C40}" destId="{7576A85B-6F3E-4D34-81E2-4F9D0ACA349C}" srcOrd="0" destOrd="7" presId="urn:microsoft.com/office/officeart/2005/8/layout/hList1"/>
    <dgm:cxn modelId="{A5BBD893-54E9-48F5-9A1C-53F384D733C3}" srcId="{B8910E64-5D6B-4DDA-B083-ECF60A5DF2C0}" destId="{BBEFD984-164F-455E-968A-F0F26D5CBEFD}" srcOrd="0" destOrd="0" parTransId="{AC0D649B-D1CA-414F-AABE-32A3D938CA29}" sibTransId="{6E87B7B0-F4AF-4D65-A71D-B389C6BC12B4}"/>
    <dgm:cxn modelId="{880E2996-22C7-4DD6-B466-FF26F4175E71}" type="presOf" srcId="{53A16515-6F48-41BA-81AB-E779E59ADFBA}" destId="{7576A85B-6F3E-4D34-81E2-4F9D0ACA349C}" srcOrd="0" destOrd="6" presId="urn:microsoft.com/office/officeart/2005/8/layout/hList1"/>
    <dgm:cxn modelId="{BE7BD397-6194-48B4-8350-628C37605441}" srcId="{BBEFD984-164F-455E-968A-F0F26D5CBEFD}" destId="{762048C1-9A9D-4686-ABB0-0C3BE5205767}" srcOrd="2" destOrd="0" parTransId="{38D2D63A-23DE-46FB-BCF1-E2A7B9A66E57}" sibTransId="{604F7D33-28C4-40F8-902B-F700BDF84805}"/>
    <dgm:cxn modelId="{F52C659C-F91E-4EC3-8BAF-4F6747C6A697}" type="presOf" srcId="{B8910E64-5D6B-4DDA-B083-ECF60A5DF2C0}" destId="{F5009D23-996F-4057-A372-3B4943FB4FC0}" srcOrd="0" destOrd="0" presId="urn:microsoft.com/office/officeart/2005/8/layout/hList1"/>
    <dgm:cxn modelId="{B6073F9D-A5C2-45C8-A5B8-4F9FC79617CF}" srcId="{BBEFD984-164F-455E-968A-F0F26D5CBEFD}" destId="{559F2A9B-8049-4B49-A972-8A9482ECA0D9}" srcOrd="4" destOrd="0" parTransId="{31586C87-7A8C-454F-8782-4261FD57E929}" sibTransId="{423708AE-263A-4DDE-AE04-0D3C2D6DBB86}"/>
    <dgm:cxn modelId="{4AB7B79F-D9CC-46F4-B950-41A72BE94E55}" srcId="{BBEFD984-164F-455E-968A-F0F26D5CBEFD}" destId="{65F62D59-CCF2-4B3A-99F1-D89DE40D3C40}" srcOrd="7" destOrd="0" parTransId="{FDFA964C-4682-4532-85A9-7AC6B6BA537F}" sibTransId="{84AF2907-03D1-48F7-A05B-659E58AA0A5B}"/>
    <dgm:cxn modelId="{E74C10A6-CAAA-4347-ACE2-A4FF416B0029}" srcId="{BBEFD984-164F-455E-968A-F0F26D5CBEFD}" destId="{A5BA9BE8-09B1-4DF2-9DCD-78D29AA66332}" srcOrd="5" destOrd="0" parTransId="{3D52421C-204C-4CF2-9C0C-2E6F8160628A}" sibTransId="{B74D93D1-0059-44EB-A556-3263BDE061BC}"/>
    <dgm:cxn modelId="{201865AA-CB91-48D5-9796-B757C820726A}" type="presOf" srcId="{A5BA9BE8-09B1-4DF2-9DCD-78D29AA66332}" destId="{7576A85B-6F3E-4D34-81E2-4F9D0ACA349C}" srcOrd="0" destOrd="5" presId="urn:microsoft.com/office/officeart/2005/8/layout/hList1"/>
    <dgm:cxn modelId="{2048CFB7-FFF6-4964-9F04-E28C6B23FDC8}" type="presOf" srcId="{762048C1-9A9D-4686-ABB0-0C3BE5205767}" destId="{7576A85B-6F3E-4D34-81E2-4F9D0ACA349C}" srcOrd="0" destOrd="2" presId="urn:microsoft.com/office/officeart/2005/8/layout/hList1"/>
    <dgm:cxn modelId="{2C7319C3-FC9A-4EF2-B2A2-407665905EA0}" srcId="{BBEFD984-164F-455E-968A-F0F26D5CBEFD}" destId="{53A16515-6F48-41BA-81AB-E779E59ADFBA}" srcOrd="6" destOrd="0" parTransId="{B9410CB6-444A-4911-B3D6-7C24D0A27061}" sibTransId="{7552976C-722C-4697-BE22-DE55919195E4}"/>
    <dgm:cxn modelId="{0A0A1CD5-1EFF-4206-81BB-243726045597}" type="presOf" srcId="{BBEFD984-164F-455E-968A-F0F26D5CBEFD}" destId="{7C190895-79A0-4719-B2F4-F90ED3C2D689}" srcOrd="0" destOrd="0" presId="urn:microsoft.com/office/officeart/2005/8/layout/hList1"/>
    <dgm:cxn modelId="{EA5733DA-CACA-4F87-9DA8-173DF39F911D}" srcId="{BBEFD984-164F-455E-968A-F0F26D5CBEFD}" destId="{0986C84B-109D-46BC-8A32-F4B21F7F55A0}" srcOrd="3" destOrd="0" parTransId="{3DA78BE4-5932-4CEB-A3A7-D14278679EDB}" sibTransId="{87A77779-6F31-4EFB-9050-8B05C1715BE5}"/>
    <dgm:cxn modelId="{BD496FDB-A26A-4A8A-A390-7EEC405CD6ED}" type="presOf" srcId="{0986C84B-109D-46BC-8A32-F4B21F7F55A0}" destId="{7576A85B-6F3E-4D34-81E2-4F9D0ACA349C}" srcOrd="0" destOrd="3" presId="urn:microsoft.com/office/officeart/2005/8/layout/hList1"/>
    <dgm:cxn modelId="{333E43ED-6FB6-4209-8C67-F67FDC6D880C}" type="presOf" srcId="{99A8E249-BD36-4BB0-8AE5-B2466D092B9F}" destId="{7576A85B-6F3E-4D34-81E2-4F9D0ACA349C}" srcOrd="0" destOrd="1" presId="urn:microsoft.com/office/officeart/2005/8/layout/hList1"/>
    <dgm:cxn modelId="{AB3079AA-59B8-4EF7-9DD4-E65F9B35A5BD}" type="presParOf" srcId="{F5009D23-996F-4057-A372-3B4943FB4FC0}" destId="{152774B3-F5E0-4F63-9341-A7103509B241}" srcOrd="0" destOrd="0" presId="urn:microsoft.com/office/officeart/2005/8/layout/hList1"/>
    <dgm:cxn modelId="{18BB5ED3-12A5-4DE0-8736-6EEF3B715E4D}" type="presParOf" srcId="{152774B3-F5E0-4F63-9341-A7103509B241}" destId="{7C190895-79A0-4719-B2F4-F90ED3C2D689}" srcOrd="0" destOrd="0" presId="urn:microsoft.com/office/officeart/2005/8/layout/hList1"/>
    <dgm:cxn modelId="{C55F7881-8A62-4643-A365-DD138FC77AAF}" type="presParOf" srcId="{152774B3-F5E0-4F63-9341-A7103509B241}" destId="{7576A85B-6F3E-4D34-81E2-4F9D0ACA349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1AAA54-7D9F-4E05-9E97-5FADDF98CC17}"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IN"/>
        </a:p>
      </dgm:t>
    </dgm:pt>
    <dgm:pt modelId="{E9565D12-88B6-4A95-8E9A-57B49E304341}">
      <dgm:prSet custT="1"/>
      <dgm:spPr/>
      <dgm:t>
        <a:bodyPr/>
        <a:lstStyle/>
        <a:p>
          <a:r>
            <a:rPr lang="en-US" sz="1800" b="1" i="0" dirty="0"/>
            <a:t>If s1 &gt; s2 </a:t>
          </a:r>
          <a:endParaRPr lang="en-IN" sz="1800" b="1" dirty="0"/>
        </a:p>
      </dgm:t>
    </dgm:pt>
    <dgm:pt modelId="{87A90CD5-44DA-40B5-8305-2BA7232A0956}" type="parTrans" cxnId="{5FA0C19D-E658-4F84-968F-2E00375EE6CB}">
      <dgm:prSet/>
      <dgm:spPr/>
      <dgm:t>
        <a:bodyPr/>
        <a:lstStyle/>
        <a:p>
          <a:endParaRPr lang="en-IN"/>
        </a:p>
      </dgm:t>
    </dgm:pt>
    <dgm:pt modelId="{52DC402C-C4AC-4C1F-9937-D352FC113685}" type="sibTrans" cxnId="{5FA0C19D-E658-4F84-968F-2E00375EE6CB}">
      <dgm:prSet/>
      <dgm:spPr/>
      <dgm:t>
        <a:bodyPr/>
        <a:lstStyle/>
        <a:p>
          <a:endParaRPr lang="en-IN"/>
        </a:p>
      </dgm:t>
    </dgm:pt>
    <dgm:pt modelId="{9F74AF1B-501C-4BB6-AB67-2487541C6E91}">
      <dgm:prSet custT="1"/>
      <dgm:spPr/>
      <dgm:t>
        <a:bodyPr/>
        <a:lstStyle/>
        <a:p>
          <a:r>
            <a:rPr lang="en-US" sz="1800" b="1" i="0" dirty="0"/>
            <a:t>If s1 &lt; s2, </a:t>
          </a:r>
          <a:endParaRPr lang="en-IN" sz="1800" b="1" dirty="0"/>
        </a:p>
      </dgm:t>
    </dgm:pt>
    <dgm:pt modelId="{C13C851B-6D1E-4FB8-BD9A-97676ED0DAC1}" type="parTrans" cxnId="{3A392A9E-E43E-42F7-8A1A-12CEE38A20BE}">
      <dgm:prSet/>
      <dgm:spPr/>
      <dgm:t>
        <a:bodyPr/>
        <a:lstStyle/>
        <a:p>
          <a:endParaRPr lang="en-IN"/>
        </a:p>
      </dgm:t>
    </dgm:pt>
    <dgm:pt modelId="{18232C0F-3FF7-4A6B-8E90-0DBC3B5A593C}" type="sibTrans" cxnId="{3A392A9E-E43E-42F7-8A1A-12CEE38A20BE}">
      <dgm:prSet/>
      <dgm:spPr/>
      <dgm:t>
        <a:bodyPr/>
        <a:lstStyle/>
        <a:p>
          <a:endParaRPr lang="en-IN"/>
        </a:p>
      </dgm:t>
    </dgm:pt>
    <dgm:pt modelId="{2D0C8070-9233-46DA-8C6F-051237A7E602}">
      <dgm:prSet custT="1"/>
      <dgm:spPr/>
      <dgm:t>
        <a:bodyPr/>
        <a:lstStyle/>
        <a:p>
          <a:r>
            <a:rPr lang="en-US" sz="1800" b="1" i="0" dirty="0"/>
            <a:t>If s1 == s2  </a:t>
          </a:r>
          <a:endParaRPr lang="en-IN" sz="1800" b="1" dirty="0"/>
        </a:p>
      </dgm:t>
    </dgm:pt>
    <dgm:pt modelId="{9A51032A-3E8F-4AC0-BE6C-AE1F0A2D5207}" type="parTrans" cxnId="{54504E4C-BFE8-469E-AFAE-3DFC375EEDC4}">
      <dgm:prSet/>
      <dgm:spPr/>
      <dgm:t>
        <a:bodyPr/>
        <a:lstStyle/>
        <a:p>
          <a:endParaRPr lang="en-IN"/>
        </a:p>
      </dgm:t>
    </dgm:pt>
    <dgm:pt modelId="{987AC76C-32FB-480B-BB8B-647564CC1C5C}" type="sibTrans" cxnId="{54504E4C-BFE8-469E-AFAE-3DFC375EEDC4}">
      <dgm:prSet/>
      <dgm:spPr/>
      <dgm:t>
        <a:bodyPr/>
        <a:lstStyle/>
        <a:p>
          <a:endParaRPr lang="en-IN"/>
        </a:p>
      </dgm:t>
    </dgm:pt>
    <dgm:pt modelId="{3DE2B7CD-6CD2-4BFB-9A61-9ED54FDAEA34}">
      <dgm:prSet custT="1"/>
      <dgm:spPr/>
      <dgm:t>
        <a:bodyPr/>
        <a:lstStyle/>
        <a:p>
          <a:r>
            <a:rPr lang="en-US" sz="1600" dirty="0"/>
            <a:t>It returns positive number</a:t>
          </a:r>
          <a:endParaRPr lang="en-IN" sz="1600" dirty="0"/>
        </a:p>
      </dgm:t>
    </dgm:pt>
    <dgm:pt modelId="{3207950F-5909-43AA-9CB5-D66C598F5C60}" type="parTrans" cxnId="{B1E51A40-E8A3-458E-8092-7A1C85099A62}">
      <dgm:prSet/>
      <dgm:spPr/>
      <dgm:t>
        <a:bodyPr/>
        <a:lstStyle/>
        <a:p>
          <a:endParaRPr lang="en-IN"/>
        </a:p>
      </dgm:t>
    </dgm:pt>
    <dgm:pt modelId="{B1347196-4619-4675-B1B3-6F7DB9C5CAC3}" type="sibTrans" cxnId="{B1E51A40-E8A3-458E-8092-7A1C85099A62}">
      <dgm:prSet/>
      <dgm:spPr/>
      <dgm:t>
        <a:bodyPr/>
        <a:lstStyle/>
        <a:p>
          <a:endParaRPr lang="en-IN"/>
        </a:p>
      </dgm:t>
    </dgm:pt>
    <dgm:pt modelId="{19619311-7E95-403E-A35B-4E561CCB6ED4}">
      <dgm:prSet custT="1"/>
      <dgm:spPr/>
      <dgm:t>
        <a:bodyPr/>
        <a:lstStyle/>
        <a:p>
          <a:r>
            <a:rPr lang="en-US" sz="1600" dirty="0"/>
            <a:t>It returns negative number</a:t>
          </a:r>
          <a:endParaRPr lang="en-IN" sz="1600" dirty="0"/>
        </a:p>
      </dgm:t>
    </dgm:pt>
    <dgm:pt modelId="{84107066-9DB2-4BCF-9B57-EE2BCA336FAC}" type="parTrans" cxnId="{4CD7C828-0436-49EB-BCA8-BEC3A99A76A6}">
      <dgm:prSet/>
      <dgm:spPr/>
      <dgm:t>
        <a:bodyPr/>
        <a:lstStyle/>
        <a:p>
          <a:endParaRPr lang="en-IN"/>
        </a:p>
      </dgm:t>
    </dgm:pt>
    <dgm:pt modelId="{146228A4-A2D2-411D-8AB7-EF0D71F3EF7C}" type="sibTrans" cxnId="{4CD7C828-0436-49EB-BCA8-BEC3A99A76A6}">
      <dgm:prSet/>
      <dgm:spPr/>
      <dgm:t>
        <a:bodyPr/>
        <a:lstStyle/>
        <a:p>
          <a:endParaRPr lang="en-IN"/>
        </a:p>
      </dgm:t>
    </dgm:pt>
    <dgm:pt modelId="{33BB5D2F-408A-46D4-9FFC-0E306934D6D4}">
      <dgm:prSet custT="1"/>
      <dgm:spPr/>
      <dgm:t>
        <a:bodyPr/>
        <a:lstStyle/>
        <a:p>
          <a:r>
            <a:rPr lang="en-US" sz="1600" dirty="0"/>
            <a:t>It returns 0</a:t>
          </a:r>
          <a:endParaRPr lang="en-IN" sz="1600" dirty="0"/>
        </a:p>
      </dgm:t>
    </dgm:pt>
    <dgm:pt modelId="{E9D7F8AB-AC31-4B9E-9D9D-FA37652870E1}" type="parTrans" cxnId="{6E1F5CAE-951F-4142-BF5D-66A6CF7EE330}">
      <dgm:prSet/>
      <dgm:spPr/>
      <dgm:t>
        <a:bodyPr/>
        <a:lstStyle/>
        <a:p>
          <a:endParaRPr lang="en-IN"/>
        </a:p>
      </dgm:t>
    </dgm:pt>
    <dgm:pt modelId="{D7915CE7-BA5A-457F-B132-37F5E2B69E6C}" type="sibTrans" cxnId="{6E1F5CAE-951F-4142-BF5D-66A6CF7EE330}">
      <dgm:prSet/>
      <dgm:spPr/>
      <dgm:t>
        <a:bodyPr/>
        <a:lstStyle/>
        <a:p>
          <a:endParaRPr lang="en-IN"/>
        </a:p>
      </dgm:t>
    </dgm:pt>
    <dgm:pt modelId="{2A8BA042-EC31-472B-939D-865651F54399}" type="pres">
      <dgm:prSet presAssocID="{511AAA54-7D9F-4E05-9E97-5FADDF98CC17}" presName="Name0" presStyleCnt="0">
        <dgm:presLayoutVars>
          <dgm:dir/>
          <dgm:animLvl val="lvl"/>
          <dgm:resizeHandles/>
        </dgm:presLayoutVars>
      </dgm:prSet>
      <dgm:spPr/>
    </dgm:pt>
    <dgm:pt modelId="{9C085D17-A587-4853-84D6-BEF83A845895}" type="pres">
      <dgm:prSet presAssocID="{E9565D12-88B6-4A95-8E9A-57B49E304341}" presName="linNode" presStyleCnt="0"/>
      <dgm:spPr/>
    </dgm:pt>
    <dgm:pt modelId="{91A1838A-C7A6-4A1A-9C3E-9D1E11EAE517}" type="pres">
      <dgm:prSet presAssocID="{E9565D12-88B6-4A95-8E9A-57B49E304341}" presName="parentShp" presStyleLbl="node1" presStyleIdx="0" presStyleCnt="3" custLinFactNeighborX="-970" custLinFactNeighborY="-3333">
        <dgm:presLayoutVars>
          <dgm:bulletEnabled val="1"/>
        </dgm:presLayoutVars>
      </dgm:prSet>
      <dgm:spPr/>
    </dgm:pt>
    <dgm:pt modelId="{5819C64A-31DF-4479-A5EE-374F44438DC6}" type="pres">
      <dgm:prSet presAssocID="{E9565D12-88B6-4A95-8E9A-57B49E304341}" presName="childShp" presStyleLbl="bgAccFollowNode1" presStyleIdx="0" presStyleCnt="3" custLinFactNeighborX="1156" custLinFactNeighborY="2363">
        <dgm:presLayoutVars>
          <dgm:bulletEnabled val="1"/>
        </dgm:presLayoutVars>
      </dgm:prSet>
      <dgm:spPr/>
    </dgm:pt>
    <dgm:pt modelId="{78B8606D-D655-4DA0-9BCD-AA0C8A8BCEF4}" type="pres">
      <dgm:prSet presAssocID="{52DC402C-C4AC-4C1F-9937-D352FC113685}" presName="spacing" presStyleCnt="0"/>
      <dgm:spPr/>
    </dgm:pt>
    <dgm:pt modelId="{4C8632F3-5086-46EC-88EE-BB9498181D7B}" type="pres">
      <dgm:prSet presAssocID="{9F74AF1B-501C-4BB6-AB67-2487541C6E91}" presName="linNode" presStyleCnt="0"/>
      <dgm:spPr/>
    </dgm:pt>
    <dgm:pt modelId="{D1043F8F-8077-4AE4-816F-D22D01E67D2F}" type="pres">
      <dgm:prSet presAssocID="{9F74AF1B-501C-4BB6-AB67-2487541C6E91}" presName="parentShp" presStyleLbl="node1" presStyleIdx="1" presStyleCnt="3" custLinFactNeighborX="5" custLinFactNeighborY="-5000">
        <dgm:presLayoutVars>
          <dgm:bulletEnabled val="1"/>
        </dgm:presLayoutVars>
      </dgm:prSet>
      <dgm:spPr/>
    </dgm:pt>
    <dgm:pt modelId="{ADF248D4-8051-4F99-99E2-636598409992}" type="pres">
      <dgm:prSet presAssocID="{9F74AF1B-501C-4BB6-AB67-2487541C6E91}" presName="childShp" presStyleLbl="bgAccFollowNode1" presStyleIdx="1" presStyleCnt="3" custLinFactNeighborX="-358" custLinFactNeighborY="-833">
        <dgm:presLayoutVars>
          <dgm:bulletEnabled val="1"/>
        </dgm:presLayoutVars>
      </dgm:prSet>
      <dgm:spPr/>
    </dgm:pt>
    <dgm:pt modelId="{A730D0CC-0E3F-47F9-865E-AFAA114C27D4}" type="pres">
      <dgm:prSet presAssocID="{18232C0F-3FF7-4A6B-8E90-0DBC3B5A593C}" presName="spacing" presStyleCnt="0"/>
      <dgm:spPr/>
    </dgm:pt>
    <dgm:pt modelId="{D5682B4A-A273-4CB3-8FB6-CC1C400D4C83}" type="pres">
      <dgm:prSet presAssocID="{2D0C8070-9233-46DA-8C6F-051237A7E602}" presName="linNode" presStyleCnt="0"/>
      <dgm:spPr/>
    </dgm:pt>
    <dgm:pt modelId="{F4BE18C8-7C42-45E3-B54C-40737935CAD1}" type="pres">
      <dgm:prSet presAssocID="{2D0C8070-9233-46DA-8C6F-051237A7E602}" presName="parentShp" presStyleLbl="node1" presStyleIdx="2" presStyleCnt="3" custLinFactNeighborX="-954" custLinFactNeighborY="-10000">
        <dgm:presLayoutVars>
          <dgm:bulletEnabled val="1"/>
        </dgm:presLayoutVars>
      </dgm:prSet>
      <dgm:spPr/>
    </dgm:pt>
    <dgm:pt modelId="{804A43B7-3D11-4851-9D0A-28DE135FB4DA}" type="pres">
      <dgm:prSet presAssocID="{2D0C8070-9233-46DA-8C6F-051237A7E602}" presName="childShp" presStyleLbl="bgAccFollowNode1" presStyleIdx="2" presStyleCnt="3">
        <dgm:presLayoutVars>
          <dgm:bulletEnabled val="1"/>
        </dgm:presLayoutVars>
      </dgm:prSet>
      <dgm:spPr/>
    </dgm:pt>
  </dgm:ptLst>
  <dgm:cxnLst>
    <dgm:cxn modelId="{EC7A4A26-B26E-4BB6-838A-AF140595B96D}" type="presOf" srcId="{3DE2B7CD-6CD2-4BFB-9A61-9ED54FDAEA34}" destId="{5819C64A-31DF-4479-A5EE-374F44438DC6}" srcOrd="0" destOrd="0" presId="urn:microsoft.com/office/officeart/2005/8/layout/vList6"/>
    <dgm:cxn modelId="{4CD7C828-0436-49EB-BCA8-BEC3A99A76A6}" srcId="{9F74AF1B-501C-4BB6-AB67-2487541C6E91}" destId="{19619311-7E95-403E-A35B-4E561CCB6ED4}" srcOrd="0" destOrd="0" parTransId="{84107066-9DB2-4BCF-9B57-EE2BCA336FAC}" sibTransId="{146228A4-A2D2-411D-8AB7-EF0D71F3EF7C}"/>
    <dgm:cxn modelId="{62045B33-CFF1-40D0-81FE-E6E64FBB2992}" type="presOf" srcId="{511AAA54-7D9F-4E05-9E97-5FADDF98CC17}" destId="{2A8BA042-EC31-472B-939D-865651F54399}" srcOrd="0" destOrd="0" presId="urn:microsoft.com/office/officeart/2005/8/layout/vList6"/>
    <dgm:cxn modelId="{2D20DD3A-ABCD-4E3D-A5A6-D8060413FAF9}" type="presOf" srcId="{9F74AF1B-501C-4BB6-AB67-2487541C6E91}" destId="{D1043F8F-8077-4AE4-816F-D22D01E67D2F}" srcOrd="0" destOrd="0" presId="urn:microsoft.com/office/officeart/2005/8/layout/vList6"/>
    <dgm:cxn modelId="{B1E51A40-E8A3-458E-8092-7A1C85099A62}" srcId="{E9565D12-88B6-4A95-8E9A-57B49E304341}" destId="{3DE2B7CD-6CD2-4BFB-9A61-9ED54FDAEA34}" srcOrd="0" destOrd="0" parTransId="{3207950F-5909-43AA-9CB5-D66C598F5C60}" sibTransId="{B1347196-4619-4675-B1B3-6F7DB9C5CAC3}"/>
    <dgm:cxn modelId="{54504E4C-BFE8-469E-AFAE-3DFC375EEDC4}" srcId="{511AAA54-7D9F-4E05-9E97-5FADDF98CC17}" destId="{2D0C8070-9233-46DA-8C6F-051237A7E602}" srcOrd="2" destOrd="0" parTransId="{9A51032A-3E8F-4AC0-BE6C-AE1F0A2D5207}" sibTransId="{987AC76C-32FB-480B-BB8B-647564CC1C5C}"/>
    <dgm:cxn modelId="{1AB7134D-36F7-4543-BB69-A6E1785920A7}" type="presOf" srcId="{33BB5D2F-408A-46D4-9FFC-0E306934D6D4}" destId="{804A43B7-3D11-4851-9D0A-28DE135FB4DA}" srcOrd="0" destOrd="0" presId="urn:microsoft.com/office/officeart/2005/8/layout/vList6"/>
    <dgm:cxn modelId="{4C8B1879-966B-47EE-9439-5A9833E76721}" type="presOf" srcId="{19619311-7E95-403E-A35B-4E561CCB6ED4}" destId="{ADF248D4-8051-4F99-99E2-636598409992}" srcOrd="0" destOrd="0" presId="urn:microsoft.com/office/officeart/2005/8/layout/vList6"/>
    <dgm:cxn modelId="{EA7E1C8A-1F91-4D75-8A62-EB27E3F3ACE7}" type="presOf" srcId="{2D0C8070-9233-46DA-8C6F-051237A7E602}" destId="{F4BE18C8-7C42-45E3-B54C-40737935CAD1}" srcOrd="0" destOrd="0" presId="urn:microsoft.com/office/officeart/2005/8/layout/vList6"/>
    <dgm:cxn modelId="{63A16E93-983B-4A00-81B6-1216074A4A2B}" type="presOf" srcId="{E9565D12-88B6-4A95-8E9A-57B49E304341}" destId="{91A1838A-C7A6-4A1A-9C3E-9D1E11EAE517}" srcOrd="0" destOrd="0" presId="urn:microsoft.com/office/officeart/2005/8/layout/vList6"/>
    <dgm:cxn modelId="{5FA0C19D-E658-4F84-968F-2E00375EE6CB}" srcId="{511AAA54-7D9F-4E05-9E97-5FADDF98CC17}" destId="{E9565D12-88B6-4A95-8E9A-57B49E304341}" srcOrd="0" destOrd="0" parTransId="{87A90CD5-44DA-40B5-8305-2BA7232A0956}" sibTransId="{52DC402C-C4AC-4C1F-9937-D352FC113685}"/>
    <dgm:cxn modelId="{3A392A9E-E43E-42F7-8A1A-12CEE38A20BE}" srcId="{511AAA54-7D9F-4E05-9E97-5FADDF98CC17}" destId="{9F74AF1B-501C-4BB6-AB67-2487541C6E91}" srcOrd="1" destOrd="0" parTransId="{C13C851B-6D1E-4FB8-BD9A-97676ED0DAC1}" sibTransId="{18232C0F-3FF7-4A6B-8E90-0DBC3B5A593C}"/>
    <dgm:cxn modelId="{6E1F5CAE-951F-4142-BF5D-66A6CF7EE330}" srcId="{2D0C8070-9233-46DA-8C6F-051237A7E602}" destId="{33BB5D2F-408A-46D4-9FFC-0E306934D6D4}" srcOrd="0" destOrd="0" parTransId="{E9D7F8AB-AC31-4B9E-9D9D-FA37652870E1}" sibTransId="{D7915CE7-BA5A-457F-B132-37F5E2B69E6C}"/>
    <dgm:cxn modelId="{EA1DED55-4DC9-481C-8D87-57757A778589}" type="presParOf" srcId="{2A8BA042-EC31-472B-939D-865651F54399}" destId="{9C085D17-A587-4853-84D6-BEF83A845895}" srcOrd="0" destOrd="0" presId="urn:microsoft.com/office/officeart/2005/8/layout/vList6"/>
    <dgm:cxn modelId="{BBD67BE1-FF28-488B-AF38-0D27474C0A80}" type="presParOf" srcId="{9C085D17-A587-4853-84D6-BEF83A845895}" destId="{91A1838A-C7A6-4A1A-9C3E-9D1E11EAE517}" srcOrd="0" destOrd="0" presId="urn:microsoft.com/office/officeart/2005/8/layout/vList6"/>
    <dgm:cxn modelId="{8A706D78-E6A5-47A3-B3AF-C237012B6393}" type="presParOf" srcId="{9C085D17-A587-4853-84D6-BEF83A845895}" destId="{5819C64A-31DF-4479-A5EE-374F44438DC6}" srcOrd="1" destOrd="0" presId="urn:microsoft.com/office/officeart/2005/8/layout/vList6"/>
    <dgm:cxn modelId="{C5F9BB08-1507-4F88-80BF-831297F9563D}" type="presParOf" srcId="{2A8BA042-EC31-472B-939D-865651F54399}" destId="{78B8606D-D655-4DA0-9BCD-AA0C8A8BCEF4}" srcOrd="1" destOrd="0" presId="urn:microsoft.com/office/officeart/2005/8/layout/vList6"/>
    <dgm:cxn modelId="{C9214AF7-79F6-4876-82F8-AEC00315EB2C}" type="presParOf" srcId="{2A8BA042-EC31-472B-939D-865651F54399}" destId="{4C8632F3-5086-46EC-88EE-BB9498181D7B}" srcOrd="2" destOrd="0" presId="urn:microsoft.com/office/officeart/2005/8/layout/vList6"/>
    <dgm:cxn modelId="{0EA459FD-ECA5-4F50-890D-53324EBC63CF}" type="presParOf" srcId="{4C8632F3-5086-46EC-88EE-BB9498181D7B}" destId="{D1043F8F-8077-4AE4-816F-D22D01E67D2F}" srcOrd="0" destOrd="0" presId="urn:microsoft.com/office/officeart/2005/8/layout/vList6"/>
    <dgm:cxn modelId="{8A2270C5-FC77-459A-A422-16B21FA84B2B}" type="presParOf" srcId="{4C8632F3-5086-46EC-88EE-BB9498181D7B}" destId="{ADF248D4-8051-4F99-99E2-636598409992}" srcOrd="1" destOrd="0" presId="urn:microsoft.com/office/officeart/2005/8/layout/vList6"/>
    <dgm:cxn modelId="{40D65A34-A8C6-4E5E-B4BA-8573A36C7692}" type="presParOf" srcId="{2A8BA042-EC31-472B-939D-865651F54399}" destId="{A730D0CC-0E3F-47F9-865E-AFAA114C27D4}" srcOrd="3" destOrd="0" presId="urn:microsoft.com/office/officeart/2005/8/layout/vList6"/>
    <dgm:cxn modelId="{BC45E0CF-1CA6-43AF-B990-769E34F26B05}" type="presParOf" srcId="{2A8BA042-EC31-472B-939D-865651F54399}" destId="{D5682B4A-A273-4CB3-8FB6-CC1C400D4C83}" srcOrd="4" destOrd="0" presId="urn:microsoft.com/office/officeart/2005/8/layout/vList6"/>
    <dgm:cxn modelId="{72CCC3B3-E683-4C77-97F8-BBFC390F0A96}" type="presParOf" srcId="{D5682B4A-A273-4CB3-8FB6-CC1C400D4C83}" destId="{F4BE18C8-7C42-45E3-B54C-40737935CAD1}" srcOrd="0" destOrd="0" presId="urn:microsoft.com/office/officeart/2005/8/layout/vList6"/>
    <dgm:cxn modelId="{7BC6432B-02FC-4C5E-8078-D32E616A67A4}" type="presParOf" srcId="{D5682B4A-A273-4CB3-8FB6-CC1C400D4C83}" destId="{804A43B7-3D11-4851-9D0A-28DE135FB4DA}"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190895-79A0-4719-B2F4-F90ED3C2D689}">
      <dsp:nvSpPr>
        <dsp:cNvPr id="0" name=""/>
        <dsp:cNvSpPr/>
      </dsp:nvSpPr>
      <dsp:spPr>
        <a:xfrm>
          <a:off x="0" y="28305"/>
          <a:ext cx="9877424" cy="806400"/>
        </a:xfrm>
        <a:prstGeom prst="rect">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a:t>Some of the Java string operations are:</a:t>
          </a:r>
          <a:endParaRPr lang="en-IN" sz="2800" kern="1200"/>
        </a:p>
      </dsp:txBody>
      <dsp:txXfrm>
        <a:off x="0" y="28305"/>
        <a:ext cx="9877424" cy="806400"/>
      </dsp:txXfrm>
    </dsp:sp>
    <dsp:sp modelId="{7576A85B-6F3E-4D34-81E2-4F9D0ACA349C}">
      <dsp:nvSpPr>
        <dsp:cNvPr id="0" name=""/>
        <dsp:cNvSpPr/>
      </dsp:nvSpPr>
      <dsp:spPr>
        <a:xfrm>
          <a:off x="0" y="834705"/>
          <a:ext cx="9877424" cy="3766139"/>
        </a:xfrm>
        <a:prstGeom prst="rect">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compareTo()</a:t>
          </a:r>
          <a:endParaRPr lang="en-IN" sz="2800" kern="1200" dirty="0"/>
        </a:p>
        <a:p>
          <a:pPr marL="285750" lvl="1" indent="-285750" algn="l" defTabSz="1244600">
            <a:lnSpc>
              <a:spcPct val="90000"/>
            </a:lnSpc>
            <a:spcBef>
              <a:spcPct val="0"/>
            </a:spcBef>
            <a:spcAft>
              <a:spcPct val="15000"/>
            </a:spcAft>
            <a:buChar char="•"/>
          </a:pPr>
          <a:r>
            <a:rPr lang="en-US" sz="2800" kern="1200" dirty="0"/>
            <a:t>charAt()</a:t>
          </a:r>
          <a:endParaRPr lang="en-IN" sz="2800" kern="1200" dirty="0"/>
        </a:p>
        <a:p>
          <a:pPr marL="285750" lvl="1" indent="-285750" algn="l" defTabSz="1244600">
            <a:lnSpc>
              <a:spcPct val="90000"/>
            </a:lnSpc>
            <a:spcBef>
              <a:spcPct val="0"/>
            </a:spcBef>
            <a:spcAft>
              <a:spcPct val="15000"/>
            </a:spcAft>
            <a:buChar char="•"/>
          </a:pPr>
          <a:r>
            <a:rPr lang="en-US" sz="2800" kern="1200" dirty="0"/>
            <a:t>concat()</a:t>
          </a:r>
          <a:endParaRPr lang="en-IN" sz="2800" kern="1200" dirty="0"/>
        </a:p>
        <a:p>
          <a:pPr marL="285750" lvl="1" indent="-285750" algn="l" defTabSz="1244600">
            <a:lnSpc>
              <a:spcPct val="90000"/>
            </a:lnSpc>
            <a:spcBef>
              <a:spcPct val="0"/>
            </a:spcBef>
            <a:spcAft>
              <a:spcPct val="15000"/>
            </a:spcAft>
            <a:buChar char="•"/>
          </a:pPr>
          <a:r>
            <a:rPr lang="en-US" sz="2800" kern="1200" dirty="0"/>
            <a:t>equals()</a:t>
          </a:r>
          <a:endParaRPr lang="en-IN" sz="2800" kern="1200" dirty="0"/>
        </a:p>
        <a:p>
          <a:pPr marL="285750" lvl="1" indent="-285750" algn="l" defTabSz="1244600">
            <a:lnSpc>
              <a:spcPct val="90000"/>
            </a:lnSpc>
            <a:spcBef>
              <a:spcPct val="0"/>
            </a:spcBef>
            <a:spcAft>
              <a:spcPct val="15000"/>
            </a:spcAft>
            <a:buChar char="•"/>
          </a:pPr>
          <a:r>
            <a:rPr lang="en-US" sz="2800" kern="1200" dirty="0"/>
            <a:t>contains()</a:t>
          </a:r>
          <a:endParaRPr lang="en-IN" sz="2800" kern="1200" dirty="0"/>
        </a:p>
        <a:p>
          <a:pPr marL="285750" lvl="1" indent="-285750" algn="l" defTabSz="1244600">
            <a:lnSpc>
              <a:spcPct val="90000"/>
            </a:lnSpc>
            <a:spcBef>
              <a:spcPct val="0"/>
            </a:spcBef>
            <a:spcAft>
              <a:spcPct val="15000"/>
            </a:spcAft>
            <a:buChar char="•"/>
          </a:pPr>
          <a:r>
            <a:rPr lang="en-US" sz="2800" kern="1200" dirty="0"/>
            <a:t>length()</a:t>
          </a:r>
          <a:endParaRPr lang="en-IN" sz="2800" kern="1200" dirty="0"/>
        </a:p>
        <a:p>
          <a:pPr marL="285750" lvl="1" indent="-285750" algn="l" defTabSz="1244600">
            <a:lnSpc>
              <a:spcPct val="90000"/>
            </a:lnSpc>
            <a:spcBef>
              <a:spcPct val="0"/>
            </a:spcBef>
            <a:spcAft>
              <a:spcPct val="15000"/>
            </a:spcAft>
            <a:buChar char="•"/>
          </a:pPr>
          <a:r>
            <a:rPr lang="en-US" sz="2800" kern="1200" dirty="0"/>
            <a:t>replace()</a:t>
          </a:r>
          <a:endParaRPr lang="en-IN" sz="2800" kern="1200" dirty="0"/>
        </a:p>
        <a:p>
          <a:pPr marL="285750" lvl="1" indent="-285750" algn="l" defTabSz="1244600">
            <a:lnSpc>
              <a:spcPct val="90000"/>
            </a:lnSpc>
            <a:spcBef>
              <a:spcPct val="0"/>
            </a:spcBef>
            <a:spcAft>
              <a:spcPct val="15000"/>
            </a:spcAft>
            <a:buChar char="•"/>
          </a:pPr>
          <a:r>
            <a:rPr lang="en-US" sz="2800" kern="1200" dirty="0"/>
            <a:t>substring()</a:t>
          </a:r>
          <a:endParaRPr lang="en-IN" sz="2800" kern="1200" dirty="0"/>
        </a:p>
      </dsp:txBody>
      <dsp:txXfrm>
        <a:off x="0" y="834705"/>
        <a:ext cx="9877424" cy="37661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9C64A-31DF-4479-A5EE-374F44438DC6}">
      <dsp:nvSpPr>
        <dsp:cNvPr id="0" name=""/>
        <dsp:cNvSpPr/>
      </dsp:nvSpPr>
      <dsp:spPr>
        <a:xfrm>
          <a:off x="2472689" y="10058"/>
          <a:ext cx="3709034" cy="425648"/>
        </a:xfrm>
        <a:prstGeom prst="rightArrow">
          <a:avLst>
            <a:gd name="adj1" fmla="val 75000"/>
            <a:gd name="adj2" fmla="val 50000"/>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It returns positive number</a:t>
          </a:r>
          <a:endParaRPr lang="en-IN" sz="1600" kern="1200" dirty="0"/>
        </a:p>
      </dsp:txBody>
      <dsp:txXfrm>
        <a:off x="2472689" y="63264"/>
        <a:ext cx="3549416" cy="319236"/>
      </dsp:txXfrm>
    </dsp:sp>
    <dsp:sp modelId="{91A1838A-C7A6-4A1A-9C3E-9D1E11EAE517}">
      <dsp:nvSpPr>
        <dsp:cNvPr id="0" name=""/>
        <dsp:cNvSpPr/>
      </dsp:nvSpPr>
      <dsp:spPr>
        <a:xfrm>
          <a:off x="0" y="0"/>
          <a:ext cx="2472689" cy="425648"/>
        </a:xfrm>
        <a:prstGeom prst="round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dirty="0"/>
            <a:t>If s1 &gt; s2 </a:t>
          </a:r>
          <a:endParaRPr lang="en-IN" sz="1800" b="1" kern="1200" dirty="0"/>
        </a:p>
      </dsp:txBody>
      <dsp:txXfrm>
        <a:off x="20778" y="20778"/>
        <a:ext cx="2431133" cy="384092"/>
      </dsp:txXfrm>
    </dsp:sp>
    <dsp:sp modelId="{ADF248D4-8051-4F99-99E2-636598409992}">
      <dsp:nvSpPr>
        <dsp:cNvPr id="0" name=""/>
        <dsp:cNvSpPr/>
      </dsp:nvSpPr>
      <dsp:spPr>
        <a:xfrm>
          <a:off x="2463837" y="464667"/>
          <a:ext cx="3709034" cy="425648"/>
        </a:xfrm>
        <a:prstGeom prst="rightArrow">
          <a:avLst>
            <a:gd name="adj1" fmla="val 75000"/>
            <a:gd name="adj2" fmla="val 50000"/>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It returns negative number</a:t>
          </a:r>
          <a:endParaRPr lang="en-IN" sz="1600" kern="1200" dirty="0"/>
        </a:p>
      </dsp:txBody>
      <dsp:txXfrm>
        <a:off x="2463837" y="517873"/>
        <a:ext cx="3549416" cy="319236"/>
      </dsp:txXfrm>
    </dsp:sp>
    <dsp:sp modelId="{D1043F8F-8077-4AE4-816F-D22D01E67D2F}">
      <dsp:nvSpPr>
        <dsp:cNvPr id="0" name=""/>
        <dsp:cNvSpPr/>
      </dsp:nvSpPr>
      <dsp:spPr>
        <a:xfrm>
          <a:off x="185" y="446930"/>
          <a:ext cx="2472689" cy="425648"/>
        </a:xfrm>
        <a:prstGeom prst="round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dirty="0"/>
            <a:t>If s1 &lt; s2, </a:t>
          </a:r>
          <a:endParaRPr lang="en-IN" sz="1800" b="1" kern="1200" dirty="0"/>
        </a:p>
      </dsp:txBody>
      <dsp:txXfrm>
        <a:off x="20963" y="467708"/>
        <a:ext cx="2431133" cy="384092"/>
      </dsp:txXfrm>
    </dsp:sp>
    <dsp:sp modelId="{804A43B7-3D11-4851-9D0A-28DE135FB4DA}">
      <dsp:nvSpPr>
        <dsp:cNvPr id="0" name=""/>
        <dsp:cNvSpPr/>
      </dsp:nvSpPr>
      <dsp:spPr>
        <a:xfrm>
          <a:off x="2472689" y="936426"/>
          <a:ext cx="3709034" cy="425648"/>
        </a:xfrm>
        <a:prstGeom prst="rightArrow">
          <a:avLst>
            <a:gd name="adj1" fmla="val 75000"/>
            <a:gd name="adj2" fmla="val 50000"/>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It returns 0</a:t>
          </a:r>
          <a:endParaRPr lang="en-IN" sz="1600" kern="1200" dirty="0"/>
        </a:p>
      </dsp:txBody>
      <dsp:txXfrm>
        <a:off x="2472689" y="989632"/>
        <a:ext cx="3549416" cy="319236"/>
      </dsp:txXfrm>
    </dsp:sp>
    <dsp:sp modelId="{F4BE18C8-7C42-45E3-B54C-40737935CAD1}">
      <dsp:nvSpPr>
        <dsp:cNvPr id="0" name=""/>
        <dsp:cNvSpPr/>
      </dsp:nvSpPr>
      <dsp:spPr>
        <a:xfrm>
          <a:off x="0" y="893861"/>
          <a:ext cx="2472689" cy="425648"/>
        </a:xfrm>
        <a:prstGeom prst="round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dirty="0"/>
            <a:t>If s1 == s2  </a:t>
          </a:r>
          <a:endParaRPr lang="en-IN" sz="1800" b="1" kern="1200" dirty="0"/>
        </a:p>
      </dsp:txBody>
      <dsp:txXfrm>
        <a:off x="20778" y="914639"/>
        <a:ext cx="2431133" cy="38409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3/3/2023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3/3/2023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dirty="0"/>
                <a:t>Our history</a:t>
              </a:r>
            </a:p>
            <a:p>
              <a:pPr>
                <a:spcBef>
                  <a:spcPts val="300"/>
                </a:spcBef>
                <a:buSzPct val="100000"/>
              </a:pPr>
              <a:r>
                <a:rPr lang="en-US" sz="1000" dirty="0"/>
                <a:t>Born digital in 1999</a:t>
              </a:r>
            </a:p>
            <a:p>
              <a:pPr>
                <a:spcBef>
                  <a:spcPts val="300"/>
                </a:spcBef>
                <a:buSzPct val="100000"/>
              </a:pPr>
              <a:r>
                <a:rPr lang="en-US" sz="1000" dirty="0"/>
                <a:t>HQ. Orange County, CA</a:t>
              </a:r>
            </a:p>
            <a:p>
              <a:pPr>
                <a:spcBef>
                  <a:spcPts val="300"/>
                </a:spcBef>
                <a:buSzPct val="100000"/>
              </a:pPr>
              <a:r>
                <a:rPr lang="en-US" sz="1000" dirty="0"/>
                <a:t>29,000⁺ employees</a:t>
              </a:r>
            </a:p>
            <a:p>
              <a:pPr>
                <a:spcBef>
                  <a:spcPts val="300"/>
                </a:spcBef>
                <a:buSzPct val="100000"/>
              </a:pPr>
              <a:r>
                <a:rPr lang="en-US" sz="1000" dirty="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dirty="0"/>
                <a:t>Global presence</a:t>
              </a:r>
            </a:p>
            <a:p>
              <a:pPr>
                <a:spcBef>
                  <a:spcPts val="300"/>
                </a:spcBef>
                <a:buSzPct val="100000"/>
              </a:pPr>
              <a:r>
                <a:rPr lang="en-US" sz="1000" dirty="0"/>
                <a:t>30 countries</a:t>
              </a:r>
            </a:p>
            <a:p>
              <a:pPr>
                <a:spcBef>
                  <a:spcPts val="300"/>
                </a:spcBef>
                <a:buSzPct val="100000"/>
              </a:pPr>
              <a:r>
                <a:rPr lang="en-US" sz="1000" dirty="0"/>
                <a:t>79 offices worldwide</a:t>
              </a:r>
            </a:p>
            <a:p>
              <a:pPr>
                <a:spcBef>
                  <a:spcPts val="300"/>
                </a:spcBef>
                <a:buSzPct val="100000"/>
              </a:pPr>
              <a:r>
                <a:rPr lang="en-US" sz="1000" dirty="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2022 by UST Global Inc. All rights reserved.</a:t>
            </a:r>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dirty="0"/>
              <a:t>UST</a:t>
            </a:r>
            <a:r>
              <a:rPr lang="en-US" baseline="30000" dirty="0"/>
              <a:t>®</a:t>
            </a:r>
            <a:r>
              <a:rPr lang="en-US" dirty="0"/>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dirty="0"/>
              <a:t>AMERICAS</a:t>
            </a:r>
          </a:p>
          <a:p>
            <a:pPr>
              <a:lnSpc>
                <a:spcPct val="110000"/>
              </a:lnSpc>
              <a:buSzPct val="100000"/>
            </a:pPr>
            <a:r>
              <a:rPr lang="en-US" sz="1200" dirty="0"/>
              <a:t>Global HQ – Orange County, CA</a:t>
            </a:r>
          </a:p>
          <a:p>
            <a:pPr>
              <a:lnSpc>
                <a:spcPct val="110000"/>
              </a:lnSpc>
              <a:buSzPct val="100000"/>
            </a:pPr>
            <a:r>
              <a:rPr lang="en-US" sz="1200" dirty="0"/>
              <a:t>Bentonville, AR</a:t>
            </a:r>
          </a:p>
          <a:p>
            <a:pPr>
              <a:lnSpc>
                <a:spcPct val="110000"/>
              </a:lnSpc>
              <a:buSzPct val="100000"/>
            </a:pPr>
            <a:r>
              <a:rPr lang="en-US" sz="1200" dirty="0"/>
              <a:t>Chicago, IL</a:t>
            </a:r>
          </a:p>
          <a:p>
            <a:pPr>
              <a:lnSpc>
                <a:spcPct val="110000"/>
              </a:lnSpc>
              <a:buSzPct val="100000"/>
            </a:pPr>
            <a:r>
              <a:rPr lang="en-US" sz="1200" dirty="0"/>
              <a:t>Toronto</a:t>
            </a:r>
          </a:p>
          <a:p>
            <a:pPr>
              <a:lnSpc>
                <a:spcPct val="110000"/>
              </a:lnSpc>
              <a:buSzPct val="100000"/>
            </a:pPr>
            <a:r>
              <a:rPr lang="en-US" sz="1200" dirty="0"/>
              <a:t>Guadalajara</a:t>
            </a:r>
          </a:p>
          <a:p>
            <a:pPr>
              <a:lnSpc>
                <a:spcPct val="110000"/>
              </a:lnSpc>
              <a:buSzPct val="100000"/>
            </a:pPr>
            <a:r>
              <a:rPr lang="en-US" sz="1200" dirty="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1B1A-417F-AD09-2B8E-A0BE1BD1D7D9}"/>
              </a:ext>
            </a:extLst>
          </p:cNvPr>
          <p:cNvSpPr>
            <a:spLocks noGrp="1"/>
          </p:cNvSpPr>
          <p:nvPr>
            <p:ph type="title"/>
          </p:nvPr>
        </p:nvSpPr>
        <p:spPr>
          <a:xfrm>
            <a:off x="365760" y="1079744"/>
            <a:ext cx="8503920" cy="2103120"/>
          </a:xfrm>
        </p:spPr>
        <p:txBody>
          <a:bodyPr/>
          <a:lstStyle/>
          <a:p>
            <a:r>
              <a:rPr lang="en-US" b="1" dirty="0">
                <a:latin typeface="Arial"/>
                <a:cs typeface="Arial"/>
              </a:rPr>
              <a:t>STRINGS IN JAVA</a:t>
            </a:r>
            <a:endParaRPr lang="en-US" b="1" dirty="0">
              <a:latin typeface="Arial"/>
            </a:endParaRPr>
          </a:p>
        </p:txBody>
      </p:sp>
      <p:sp>
        <p:nvSpPr>
          <p:cNvPr id="3" name="Text Placeholder 2">
            <a:extLst>
              <a:ext uri="{FF2B5EF4-FFF2-40B4-BE49-F238E27FC236}">
                <a16:creationId xmlns:a16="http://schemas.microsoft.com/office/drawing/2014/main" id="{0482B2E2-C5C7-9607-101E-D4C6AF3FAB13}"/>
              </a:ext>
            </a:extLst>
          </p:cNvPr>
          <p:cNvSpPr>
            <a:spLocks noGrp="1"/>
          </p:cNvSpPr>
          <p:nvPr>
            <p:ph type="body" sz="quarter" idx="13"/>
          </p:nvPr>
        </p:nvSpPr>
        <p:spPr>
          <a:xfrm>
            <a:off x="365760" y="4626279"/>
            <a:ext cx="4883081" cy="1540528"/>
          </a:xfrm>
        </p:spPr>
        <p:txBody>
          <a:bodyPr vert="horz" lIns="0" tIns="0" rIns="0" bIns="0" spcCol="301752" rtlCol="0" anchor="t">
            <a:normAutofit/>
          </a:bodyPr>
          <a:lstStyle/>
          <a:p>
            <a:r>
              <a:rPr lang="en-US" dirty="0">
                <a:cs typeface="Arial"/>
              </a:rPr>
              <a:t>Presented by:</a:t>
            </a:r>
          </a:p>
          <a:p>
            <a:r>
              <a:rPr lang="en-US" dirty="0">
                <a:cs typeface="Arial"/>
              </a:rPr>
              <a:t>Meera Javad</a:t>
            </a:r>
          </a:p>
          <a:p>
            <a:r>
              <a:rPr lang="en-US" dirty="0" err="1">
                <a:cs typeface="Arial"/>
              </a:rPr>
              <a:t>Team:Metatitans</a:t>
            </a:r>
          </a:p>
        </p:txBody>
      </p:sp>
    </p:spTree>
    <p:extLst>
      <p:ext uri="{BB962C8B-B14F-4D97-AF65-F5344CB8AC3E}">
        <p14:creationId xmlns:p14="http://schemas.microsoft.com/office/powerpoint/2010/main" val="2054975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5C7B154-6BE5-42F8-8973-26C454F1EF58}"/>
              </a:ext>
            </a:extLst>
          </p:cNvPr>
          <p:cNvSpPr txBox="1"/>
          <p:nvPr/>
        </p:nvSpPr>
        <p:spPr>
          <a:xfrm>
            <a:off x="995362" y="377020"/>
            <a:ext cx="10201275" cy="6247864"/>
          </a:xfrm>
          <a:prstGeom prst="rect">
            <a:avLst/>
          </a:prstGeom>
          <a:noFill/>
        </p:spPr>
        <p:txBody>
          <a:bodyPr wrap="square">
            <a:spAutoFit/>
          </a:bodyPr>
          <a:lstStyle/>
          <a:p>
            <a:pPr algn="just"/>
            <a:r>
              <a:rPr lang="en-IN" sz="2400" b="1" i="0" dirty="0">
                <a:solidFill>
                  <a:srgbClr val="881E87"/>
                </a:solidFill>
                <a:effectLst/>
                <a:latin typeface="inter-regular"/>
              </a:rPr>
              <a:t>7.replace()</a:t>
            </a:r>
          </a:p>
          <a:p>
            <a:pPr algn="just"/>
            <a:endParaRPr lang="en-US" sz="1600" b="0" i="0" dirty="0">
              <a:solidFill>
                <a:srgbClr val="333333"/>
              </a:solidFill>
              <a:effectLst/>
            </a:endParaRPr>
          </a:p>
          <a:p>
            <a:pPr algn="just"/>
            <a:r>
              <a:rPr lang="en-US" sz="1600" b="0" i="0" dirty="0">
                <a:solidFill>
                  <a:srgbClr val="333333"/>
                </a:solidFill>
                <a:effectLst/>
              </a:rPr>
              <a:t>The </a:t>
            </a:r>
            <a:r>
              <a:rPr lang="en-US" sz="1600" b="1" i="0" dirty="0">
                <a:solidFill>
                  <a:srgbClr val="333333"/>
                </a:solidFill>
                <a:effectLst/>
              </a:rPr>
              <a:t>Java String class replace()</a:t>
            </a:r>
            <a:r>
              <a:rPr lang="en-US" sz="1600" b="0" i="0" dirty="0">
                <a:solidFill>
                  <a:srgbClr val="333333"/>
                </a:solidFill>
                <a:effectLst/>
              </a:rPr>
              <a:t> method returns a string replacing all the old char or CharSequence to new char or CharSequence.</a:t>
            </a:r>
          </a:p>
          <a:p>
            <a:pPr algn="just"/>
            <a:endParaRPr lang="en-US" sz="1600" dirty="0">
              <a:solidFill>
                <a:srgbClr val="333333"/>
              </a:solidFill>
            </a:endParaRPr>
          </a:p>
          <a:p>
            <a:pPr algn="just"/>
            <a:r>
              <a:rPr lang="en-US" sz="1600" b="1" i="0" dirty="0">
                <a:solidFill>
                  <a:srgbClr val="333333"/>
                </a:solidFill>
                <a:effectLst/>
              </a:rPr>
              <a:t>Syntax:</a:t>
            </a:r>
          </a:p>
          <a:p>
            <a:pPr algn="just"/>
            <a:r>
              <a:rPr lang="en-US" sz="1600" b="1" i="0" dirty="0">
                <a:solidFill>
                  <a:srgbClr val="006699"/>
                </a:solidFill>
                <a:effectLst/>
                <a:latin typeface="inter-regular"/>
              </a:rPr>
              <a:t>public</a:t>
            </a:r>
            <a:r>
              <a:rPr lang="en-US" sz="1600" b="0" i="0" dirty="0">
                <a:solidFill>
                  <a:srgbClr val="000000"/>
                </a:solidFill>
                <a:effectLst/>
                <a:latin typeface="inter-regular"/>
              </a:rPr>
              <a:t> String replace(</a:t>
            </a:r>
            <a:r>
              <a:rPr lang="en-US" sz="1600" b="1" i="0" dirty="0">
                <a:solidFill>
                  <a:srgbClr val="006699"/>
                </a:solidFill>
                <a:effectLst/>
                <a:latin typeface="inter-regular"/>
              </a:rPr>
              <a:t>char</a:t>
            </a:r>
            <a:r>
              <a:rPr lang="en-US" sz="1600" b="0" i="0" dirty="0">
                <a:solidFill>
                  <a:srgbClr val="000000"/>
                </a:solidFill>
                <a:effectLst/>
                <a:latin typeface="inter-regular"/>
              </a:rPr>
              <a:t> </a:t>
            </a:r>
            <a:r>
              <a:rPr lang="en-US" sz="1600" b="0" i="0" dirty="0" err="1">
                <a:solidFill>
                  <a:srgbClr val="000000"/>
                </a:solidFill>
                <a:effectLst/>
                <a:latin typeface="inter-regular"/>
              </a:rPr>
              <a:t>oldChar</a:t>
            </a:r>
            <a:r>
              <a:rPr lang="en-US" sz="1600" b="0" i="0" dirty="0">
                <a:solidFill>
                  <a:srgbClr val="000000"/>
                </a:solidFill>
                <a:effectLst/>
                <a:latin typeface="inter-regular"/>
              </a:rPr>
              <a:t>, </a:t>
            </a:r>
            <a:r>
              <a:rPr lang="en-US" sz="1600" b="1" i="0" dirty="0">
                <a:solidFill>
                  <a:srgbClr val="006699"/>
                </a:solidFill>
                <a:effectLst/>
                <a:latin typeface="inter-regular"/>
              </a:rPr>
              <a:t>char</a:t>
            </a:r>
            <a:r>
              <a:rPr lang="en-US" sz="1600" b="0" i="0" dirty="0">
                <a:solidFill>
                  <a:srgbClr val="000000"/>
                </a:solidFill>
                <a:effectLst/>
                <a:latin typeface="inter-regular"/>
              </a:rPr>
              <a:t> </a:t>
            </a:r>
            <a:r>
              <a:rPr lang="en-US" sz="1600" b="0" i="0" dirty="0" err="1">
                <a:solidFill>
                  <a:srgbClr val="000000"/>
                </a:solidFill>
                <a:effectLst/>
                <a:latin typeface="inter-regular"/>
              </a:rPr>
              <a:t>newChar</a:t>
            </a:r>
            <a:r>
              <a:rPr lang="en-US" sz="1600" b="0" i="0" dirty="0">
                <a:solidFill>
                  <a:srgbClr val="000000"/>
                </a:solidFill>
                <a:effectLst/>
                <a:latin typeface="inter-regular"/>
              </a:rPr>
              <a:t>)    </a:t>
            </a:r>
          </a:p>
          <a:p>
            <a:pPr algn="just"/>
            <a:endParaRPr lang="en-US" sz="1600" dirty="0">
              <a:solidFill>
                <a:srgbClr val="000000"/>
              </a:solidFill>
              <a:latin typeface="inter-regular"/>
            </a:endParaRPr>
          </a:p>
          <a:p>
            <a:pPr algn="just"/>
            <a:r>
              <a:rPr lang="en-US" sz="1600" b="1" i="0" dirty="0">
                <a:solidFill>
                  <a:srgbClr val="000000"/>
                </a:solidFill>
                <a:effectLst/>
                <a:latin typeface="inter-regular"/>
              </a:rPr>
              <a:t>Example:                                          </a:t>
            </a:r>
            <a:r>
              <a:rPr lang="en-US" sz="1600" b="0" i="0" dirty="0">
                <a:solidFill>
                  <a:srgbClr val="000000"/>
                </a:solidFill>
                <a:effectLst/>
                <a:latin typeface="inter-regular"/>
              </a:rPr>
              <a:t>String s1=</a:t>
            </a:r>
            <a:r>
              <a:rPr lang="en-US" sz="1600" b="0" i="0" dirty="0">
                <a:solidFill>
                  <a:srgbClr val="0000FF"/>
                </a:solidFill>
                <a:effectLst/>
                <a:latin typeface="inter-regular"/>
              </a:rPr>
              <a:t>“computer”</a:t>
            </a:r>
          </a:p>
          <a:p>
            <a:pPr algn="just"/>
            <a:r>
              <a:rPr lang="en-US" sz="1600" dirty="0">
                <a:solidFill>
                  <a:srgbClr val="0000FF"/>
                </a:solidFill>
                <a:latin typeface="inter-regular"/>
              </a:rPr>
              <a:t>                                                           </a:t>
            </a:r>
            <a:r>
              <a:rPr lang="en-US" sz="1600" b="0" i="0" dirty="0">
                <a:solidFill>
                  <a:srgbClr val="000000"/>
                </a:solidFill>
                <a:effectLst/>
                <a:latin typeface="inter-regular"/>
              </a:rPr>
              <a:t>String </a:t>
            </a:r>
            <a:r>
              <a:rPr lang="en-US" sz="1600" b="0" i="0" dirty="0" err="1">
                <a:solidFill>
                  <a:srgbClr val="000000"/>
                </a:solidFill>
                <a:effectLst/>
                <a:latin typeface="inter-regular"/>
              </a:rPr>
              <a:t>replaceString</a:t>
            </a:r>
            <a:r>
              <a:rPr lang="en-US" sz="1600" b="0" i="0" dirty="0">
                <a:solidFill>
                  <a:srgbClr val="000000"/>
                </a:solidFill>
                <a:effectLst/>
                <a:latin typeface="inter-regular"/>
              </a:rPr>
              <a:t>=s1.replace(</a:t>
            </a:r>
            <a:r>
              <a:rPr lang="en-US" sz="1600" b="0" i="0" dirty="0">
                <a:solidFill>
                  <a:srgbClr val="0000FF"/>
                </a:solidFill>
                <a:effectLst/>
                <a:latin typeface="inter-regular"/>
              </a:rPr>
              <a:t>‘</a:t>
            </a:r>
            <a:r>
              <a:rPr lang="en-US" sz="1600" dirty="0" err="1">
                <a:solidFill>
                  <a:srgbClr val="0000FF"/>
                </a:solidFill>
                <a:latin typeface="inter-regular"/>
              </a:rPr>
              <a:t>u</a:t>
            </a:r>
            <a:r>
              <a:rPr lang="en-US" sz="1600" b="0" i="0" dirty="0" err="1">
                <a:solidFill>
                  <a:srgbClr val="0000FF"/>
                </a:solidFill>
                <a:effectLst/>
                <a:latin typeface="inter-regular"/>
              </a:rPr>
              <a:t>'</a:t>
            </a:r>
            <a:r>
              <a:rPr lang="en-US" sz="1600" b="0" i="0" dirty="0" err="1">
                <a:solidFill>
                  <a:srgbClr val="000000"/>
                </a:solidFill>
                <a:effectLst/>
                <a:latin typeface="inter-regular"/>
              </a:rPr>
              <a:t>,</a:t>
            </a:r>
            <a:r>
              <a:rPr lang="en-US" sz="1600" b="0" i="0" dirty="0" err="1">
                <a:solidFill>
                  <a:srgbClr val="0000FF"/>
                </a:solidFill>
                <a:effectLst/>
                <a:latin typeface="inter-regular"/>
              </a:rPr>
              <a:t>’e</a:t>
            </a:r>
            <a:r>
              <a:rPr lang="en-US" sz="1600" b="0" i="0" dirty="0">
                <a:solidFill>
                  <a:srgbClr val="0000FF"/>
                </a:solidFill>
                <a:effectLst/>
                <a:latin typeface="inter-regular"/>
              </a:rPr>
              <a:t>’</a:t>
            </a:r>
            <a:r>
              <a:rPr lang="en-US" sz="1600" b="0" i="0" dirty="0">
                <a:solidFill>
                  <a:srgbClr val="000000"/>
                </a:solidFill>
                <a:effectLst/>
                <a:latin typeface="inter-regular"/>
              </a:rPr>
              <a:t>)</a:t>
            </a:r>
          </a:p>
          <a:p>
            <a:pPr algn="just"/>
            <a:r>
              <a:rPr lang="en-US" sz="1600" dirty="0">
                <a:solidFill>
                  <a:srgbClr val="000000"/>
                </a:solidFill>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err="1">
                <a:solidFill>
                  <a:srgbClr val="000000"/>
                </a:solidFill>
                <a:effectLst/>
                <a:latin typeface="inter-regular"/>
              </a:rPr>
              <a:t>replaceString</a:t>
            </a:r>
            <a:r>
              <a:rPr lang="en-IN" sz="1600" b="0" i="0" dirty="0">
                <a:solidFill>
                  <a:srgbClr val="000000"/>
                </a:solidFill>
                <a:effectLst/>
                <a:latin typeface="inter-regular"/>
              </a:rPr>
              <a:t>);  //”</a:t>
            </a:r>
            <a:r>
              <a:rPr lang="en-IN" sz="1600" b="0" i="0" dirty="0" err="1">
                <a:solidFill>
                  <a:srgbClr val="000000"/>
                </a:solidFill>
                <a:effectLst/>
                <a:latin typeface="inter-regular"/>
              </a:rPr>
              <a:t>competer</a:t>
            </a:r>
            <a:r>
              <a:rPr lang="en-IN" sz="1600" b="0" i="0" dirty="0">
                <a:solidFill>
                  <a:srgbClr val="000000"/>
                </a:solidFill>
                <a:effectLst/>
                <a:latin typeface="inter-regular"/>
              </a:rPr>
              <a:t>”</a:t>
            </a:r>
          </a:p>
          <a:p>
            <a:pPr algn="just"/>
            <a:r>
              <a:rPr lang="en-IN" sz="2400" b="1" i="0" dirty="0">
                <a:solidFill>
                  <a:srgbClr val="881E87"/>
                </a:solidFill>
                <a:effectLst/>
                <a:latin typeface="inter-regular"/>
              </a:rPr>
              <a:t>8.substring()</a:t>
            </a:r>
          </a:p>
          <a:p>
            <a:pPr algn="just"/>
            <a:endParaRPr lang="en-IN" sz="1600" b="1" dirty="0">
              <a:solidFill>
                <a:srgbClr val="000000"/>
              </a:solidFill>
            </a:endParaRPr>
          </a:p>
          <a:p>
            <a:pPr algn="just"/>
            <a:r>
              <a:rPr lang="en-US" sz="1600" b="0" i="0" dirty="0">
                <a:solidFill>
                  <a:srgbClr val="333333"/>
                </a:solidFill>
                <a:effectLst/>
              </a:rPr>
              <a:t>The </a:t>
            </a:r>
            <a:r>
              <a:rPr lang="en-US" sz="1600" b="1" i="0" dirty="0">
                <a:solidFill>
                  <a:srgbClr val="333333"/>
                </a:solidFill>
                <a:effectLst/>
              </a:rPr>
              <a:t>Java String class substring()</a:t>
            </a:r>
            <a:r>
              <a:rPr lang="en-US" sz="1600" b="0" i="0" dirty="0">
                <a:solidFill>
                  <a:srgbClr val="333333"/>
                </a:solidFill>
                <a:effectLst/>
              </a:rPr>
              <a:t> method returns a part of the string.</a:t>
            </a:r>
          </a:p>
          <a:p>
            <a:pPr algn="just"/>
            <a:endParaRPr lang="en-US" sz="1600" dirty="0">
              <a:solidFill>
                <a:srgbClr val="333333"/>
              </a:solidFill>
            </a:endParaRPr>
          </a:p>
          <a:p>
            <a:pPr algn="just"/>
            <a:r>
              <a:rPr lang="en-US" sz="1600" b="1" i="0" dirty="0">
                <a:solidFill>
                  <a:srgbClr val="333333"/>
                </a:solidFill>
                <a:effectLst/>
              </a:rPr>
              <a:t>Syntax:</a:t>
            </a:r>
          </a:p>
          <a:p>
            <a:pPr algn="just"/>
            <a:r>
              <a:rPr lang="en-IN" sz="1600" b="1" i="0" dirty="0">
                <a:solidFill>
                  <a:srgbClr val="006699"/>
                </a:solidFill>
                <a:effectLst/>
                <a:latin typeface="inter-regular"/>
              </a:rPr>
              <a:t>public</a:t>
            </a:r>
            <a:r>
              <a:rPr lang="en-IN" sz="1600" b="0" i="0" dirty="0">
                <a:solidFill>
                  <a:srgbClr val="000000"/>
                </a:solidFill>
                <a:effectLst/>
                <a:latin typeface="inter-regular"/>
              </a:rPr>
              <a:t> String substring(</a:t>
            </a:r>
            <a:r>
              <a:rPr lang="en-IN" sz="1600" b="1" i="0" dirty="0">
                <a:solidFill>
                  <a:srgbClr val="006699"/>
                </a:solidFill>
                <a:effectLst/>
                <a:latin typeface="inter-regular"/>
              </a:rPr>
              <a:t>int</a:t>
            </a:r>
            <a:r>
              <a:rPr lang="en-IN" sz="1600" b="0" i="0" dirty="0">
                <a:solidFill>
                  <a:srgbClr val="000000"/>
                </a:solidFill>
                <a:effectLst/>
                <a:latin typeface="inter-regular"/>
              </a:rPr>
              <a:t> </a:t>
            </a:r>
            <a:r>
              <a:rPr lang="en-IN" sz="1600" b="0" i="0" dirty="0" err="1">
                <a:solidFill>
                  <a:srgbClr val="000000"/>
                </a:solidFill>
                <a:effectLst/>
                <a:latin typeface="inter-regular"/>
              </a:rPr>
              <a:t>startIndex</a:t>
            </a:r>
            <a:r>
              <a:rPr lang="en-IN" sz="1600" b="0" i="0" dirty="0">
                <a:solidFill>
                  <a:srgbClr val="000000"/>
                </a:solidFill>
                <a:effectLst/>
                <a:latin typeface="inter-regular"/>
              </a:rPr>
              <a:t>, </a:t>
            </a:r>
            <a:r>
              <a:rPr lang="en-IN" sz="1600" b="1" i="0" dirty="0">
                <a:solidFill>
                  <a:srgbClr val="006699"/>
                </a:solidFill>
                <a:effectLst/>
                <a:latin typeface="inter-regular"/>
              </a:rPr>
              <a:t>int</a:t>
            </a:r>
            <a:r>
              <a:rPr lang="en-IN" sz="1600" b="0" i="0" dirty="0">
                <a:solidFill>
                  <a:srgbClr val="000000"/>
                </a:solidFill>
                <a:effectLst/>
                <a:latin typeface="inter-regular"/>
              </a:rPr>
              <a:t> </a:t>
            </a:r>
            <a:r>
              <a:rPr lang="en-IN" sz="1600" b="0" i="0" dirty="0" err="1">
                <a:solidFill>
                  <a:srgbClr val="000000"/>
                </a:solidFill>
                <a:effectLst/>
                <a:latin typeface="inter-regular"/>
              </a:rPr>
              <a:t>endIndex</a:t>
            </a:r>
            <a:r>
              <a:rPr lang="en-IN" sz="1600" b="0" i="0" dirty="0">
                <a:solidFill>
                  <a:srgbClr val="000000"/>
                </a:solidFill>
                <a:effectLst/>
                <a:latin typeface="inter-regular"/>
              </a:rPr>
              <a:t>) </a:t>
            </a:r>
            <a:endParaRPr lang="en-US" sz="1600" b="1" dirty="0">
              <a:solidFill>
                <a:srgbClr val="333333"/>
              </a:solidFill>
              <a:latin typeface="inter-regular"/>
            </a:endParaRPr>
          </a:p>
          <a:p>
            <a:pPr algn="just"/>
            <a:endParaRPr lang="en-US" sz="1600" b="1" i="0" dirty="0">
              <a:solidFill>
                <a:srgbClr val="333333"/>
              </a:solidFill>
              <a:effectLst/>
              <a:latin typeface="inter-regular"/>
            </a:endParaRPr>
          </a:p>
          <a:p>
            <a:pPr algn="just"/>
            <a:r>
              <a:rPr lang="en-US" sz="1600" b="1" dirty="0">
                <a:solidFill>
                  <a:srgbClr val="333333"/>
                </a:solidFill>
                <a:latin typeface="inter-regular"/>
              </a:rPr>
              <a:t>Example:                                        </a:t>
            </a:r>
            <a:r>
              <a:rPr lang="en-IN" sz="1600" b="0" i="0" dirty="0">
                <a:solidFill>
                  <a:srgbClr val="000000"/>
                </a:solidFill>
                <a:effectLst/>
                <a:latin typeface="inter-regular"/>
              </a:rPr>
              <a:t>String s1=</a:t>
            </a:r>
            <a:r>
              <a:rPr lang="en-IN" sz="1600" b="0" i="0" dirty="0">
                <a:solidFill>
                  <a:srgbClr val="0000FF"/>
                </a:solidFill>
                <a:effectLst/>
                <a:latin typeface="inter-regular"/>
              </a:rPr>
              <a:t>“</a:t>
            </a:r>
            <a:r>
              <a:rPr lang="en-IN" sz="1600" b="0" i="0" dirty="0" err="1">
                <a:solidFill>
                  <a:srgbClr val="0000FF"/>
                </a:solidFill>
                <a:effectLst/>
                <a:latin typeface="inter-regular"/>
              </a:rPr>
              <a:t>playstation</a:t>
            </a:r>
            <a:r>
              <a:rPr lang="en-IN" sz="1600" b="0" i="0" dirty="0">
                <a:solidFill>
                  <a:srgbClr val="0000FF"/>
                </a:solidFill>
                <a:effectLst/>
                <a:latin typeface="inter-regular"/>
              </a:rPr>
              <a:t>"</a:t>
            </a:r>
            <a:r>
              <a:rPr lang="en-IN" sz="1600" b="0" i="0" dirty="0">
                <a:solidFill>
                  <a:srgbClr val="000000"/>
                </a:solidFill>
                <a:effectLst/>
                <a:latin typeface="inter-regular"/>
              </a:rPr>
              <a:t>;</a:t>
            </a:r>
            <a:r>
              <a:rPr lang="en-US" sz="1600" b="1" dirty="0">
                <a:solidFill>
                  <a:srgbClr val="333333"/>
                </a:solidFill>
                <a:latin typeface="inter-regular"/>
              </a:rPr>
              <a:t>   </a:t>
            </a:r>
          </a:p>
          <a:p>
            <a:pPr algn="just"/>
            <a:r>
              <a:rPr lang="en-US" sz="1600" b="1" dirty="0">
                <a:solidFill>
                  <a:srgbClr val="333333"/>
                </a:solidFill>
                <a:latin typeface="inter-regular"/>
              </a:rPr>
              <a:t> </a:t>
            </a:r>
            <a:r>
              <a:rPr lang="en-US" sz="1600" b="0" i="0" dirty="0">
                <a:solidFill>
                  <a:srgbClr val="000000"/>
                </a:solidFill>
                <a:effectLst/>
                <a:latin typeface="inter-regular"/>
              </a:rPr>
              <a:t>                                                        String substr2 = s1.substring(</a:t>
            </a:r>
            <a:r>
              <a:rPr lang="en-US" sz="1600" dirty="0">
                <a:solidFill>
                  <a:srgbClr val="C00000"/>
                </a:solidFill>
                <a:latin typeface="inter-regular"/>
              </a:rPr>
              <a:t>4</a:t>
            </a:r>
            <a:r>
              <a:rPr lang="en-US" sz="1600" b="0" i="0" dirty="0">
                <a:solidFill>
                  <a:srgbClr val="000000"/>
                </a:solidFill>
                <a:effectLst/>
                <a:latin typeface="inter-regular"/>
              </a:rPr>
              <a:t>,</a:t>
            </a:r>
            <a:r>
              <a:rPr lang="en-US" sz="1600" b="0" i="0" dirty="0">
                <a:solidFill>
                  <a:srgbClr val="C00000"/>
                </a:solidFill>
                <a:effectLst/>
                <a:latin typeface="inter-regular"/>
              </a:rPr>
              <a:t>11</a:t>
            </a:r>
            <a:r>
              <a:rPr lang="en-US" sz="1600" b="0" i="0" dirty="0">
                <a:solidFill>
                  <a:srgbClr val="000000"/>
                </a:solidFill>
                <a:effectLst/>
                <a:latin typeface="inter-regular"/>
              </a:rPr>
              <a:t>)</a:t>
            </a:r>
            <a:r>
              <a:rPr lang="en-US" sz="1600" b="1" dirty="0">
                <a:solidFill>
                  <a:srgbClr val="333333"/>
                </a:solidFill>
                <a:latin typeface="inter-regular"/>
              </a:rPr>
              <a:t>         </a:t>
            </a:r>
          </a:p>
          <a:p>
            <a:pPr algn="just"/>
            <a:r>
              <a:rPr lang="en-US" sz="1600" b="1" dirty="0">
                <a:solidFill>
                  <a:srgbClr val="333333"/>
                </a:solidFill>
                <a:latin typeface="inter-regular"/>
              </a:rPr>
              <a:t> </a:t>
            </a:r>
            <a:r>
              <a:rPr lang="en-IN" sz="1600" b="0" i="0" dirty="0">
                <a:solidFill>
                  <a:srgbClr val="000000"/>
                </a:solidFill>
                <a:effectLst/>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(substr2); station </a:t>
            </a:r>
            <a:r>
              <a:rPr lang="en-US" sz="1600" b="1" dirty="0">
                <a:solidFill>
                  <a:srgbClr val="333333"/>
                </a:solidFill>
                <a:latin typeface="inter-regular"/>
              </a:rPr>
              <a:t>   //                               </a:t>
            </a:r>
            <a:endParaRPr lang="en-US" sz="1600" b="1" i="0" dirty="0">
              <a:solidFill>
                <a:srgbClr val="000000"/>
              </a:solidFill>
              <a:effectLst/>
            </a:endParaRPr>
          </a:p>
          <a:p>
            <a:pPr algn="just"/>
            <a:r>
              <a:rPr lang="en-US" sz="1600" dirty="0">
                <a:solidFill>
                  <a:srgbClr val="000000"/>
                </a:solidFill>
                <a:latin typeface="inter-regular"/>
              </a:rPr>
              <a:t>                                                             </a:t>
            </a:r>
            <a:endParaRPr lang="en-US" sz="1600" b="0" i="0" dirty="0">
              <a:solidFill>
                <a:srgbClr val="000000"/>
              </a:solidFill>
              <a:effectLst/>
              <a:latin typeface="inter-regular"/>
            </a:endParaRPr>
          </a:p>
          <a:p>
            <a:pPr algn="just"/>
            <a:r>
              <a:rPr lang="en-US" sz="1600" dirty="0">
                <a:solidFill>
                  <a:srgbClr val="000000"/>
                </a:solidFill>
                <a:latin typeface="inter-regular"/>
              </a:rPr>
              <a:t>                                                           </a:t>
            </a:r>
            <a:endParaRPr lang="en-US" sz="1600" b="1" i="0" dirty="0">
              <a:solidFill>
                <a:srgbClr val="000000"/>
              </a:solidFill>
              <a:effectLst/>
              <a:latin typeface="inter-regular"/>
            </a:endParaRPr>
          </a:p>
          <a:p>
            <a:pPr algn="just"/>
            <a:endParaRPr lang="en-IN" sz="1600" b="1" i="0" dirty="0">
              <a:effectLst/>
            </a:endParaRPr>
          </a:p>
        </p:txBody>
      </p:sp>
    </p:spTree>
    <p:extLst>
      <p:ext uri="{BB962C8B-B14F-4D97-AF65-F5344CB8AC3E}">
        <p14:creationId xmlns:p14="http://schemas.microsoft.com/office/powerpoint/2010/main" val="3634411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D068FE4-91DC-7A15-2CFD-D703395D0660}"/>
              </a:ext>
            </a:extLst>
          </p:cNvPr>
          <p:cNvSpPr>
            <a:spLocks noGrp="1"/>
          </p:cNvSpPr>
          <p:nvPr>
            <p:ph type="title"/>
          </p:nvPr>
        </p:nvSpPr>
        <p:spPr>
          <a:xfrm>
            <a:off x="365760" y="365760"/>
            <a:ext cx="5425440" cy="1371600"/>
          </a:xfrm>
        </p:spPr>
        <p:txBody>
          <a:bodyPr/>
          <a:lstStyle/>
          <a:p>
            <a:r>
              <a:rPr lang="en-US">
                <a:solidFill>
                  <a:srgbClr val="881E87"/>
                </a:solidFill>
              </a:rPr>
              <a:t>STRINGS</a:t>
            </a:r>
            <a:endParaRPr lang="en-US" dirty="0">
              <a:solidFill>
                <a:srgbClr val="881E87"/>
              </a:solidFill>
            </a:endParaRPr>
          </a:p>
        </p:txBody>
      </p:sp>
      <p:sp>
        <p:nvSpPr>
          <p:cNvPr id="8" name="TextBox 7">
            <a:extLst>
              <a:ext uri="{FF2B5EF4-FFF2-40B4-BE49-F238E27FC236}">
                <a16:creationId xmlns:a16="http://schemas.microsoft.com/office/drawing/2014/main" id="{7174F5D4-C773-4836-8825-DE092DCEADD9}"/>
              </a:ext>
            </a:extLst>
          </p:cNvPr>
          <p:cNvSpPr txBox="1"/>
          <p:nvPr/>
        </p:nvSpPr>
        <p:spPr>
          <a:xfrm>
            <a:off x="182880" y="1531620"/>
            <a:ext cx="5791200" cy="3794760"/>
          </a:xfrm>
          <a:prstGeom prst="rect">
            <a:avLst/>
          </a:prstGeom>
        </p:spPr>
        <p:txBody>
          <a:bodyPr vert="horz" lIns="0" tIns="0" rIns="0" bIns="0" spcCol="301752" rtlCol="0">
            <a:normAutofit/>
          </a:bodyPr>
          <a:lstStyle/>
          <a:p>
            <a:pPr marL="182880" indent="-182880">
              <a:lnSpc>
                <a:spcPct val="90000"/>
              </a:lnSpc>
              <a:spcBef>
                <a:spcPts val="1200"/>
              </a:spcBef>
              <a:buSzPct val="100000"/>
              <a:buFont typeface="Arial" panose="020B0604020202020204" pitchFamily="34" charset="0"/>
              <a:buChar char="•"/>
            </a:pPr>
            <a:r>
              <a:rPr lang="en-US" b="0" i="0">
                <a:effectLst/>
              </a:rPr>
              <a:t>In </a:t>
            </a:r>
            <a:r>
              <a:rPr lang="en-US"/>
              <a:t>Java,</a:t>
            </a:r>
            <a:r>
              <a:rPr lang="en-US" b="0" i="0">
                <a:effectLst/>
              </a:rPr>
              <a:t> string is basically an object that represents sequence of char values. </a:t>
            </a:r>
          </a:p>
          <a:p>
            <a:pPr>
              <a:lnSpc>
                <a:spcPct val="90000"/>
              </a:lnSpc>
              <a:spcBef>
                <a:spcPts val="1200"/>
              </a:spcBef>
              <a:buSzPct val="100000"/>
            </a:pPr>
            <a:endParaRPr lang="en-US" b="0" i="0">
              <a:effectLst/>
            </a:endParaRPr>
          </a:p>
          <a:p>
            <a:pPr>
              <a:lnSpc>
                <a:spcPct val="90000"/>
              </a:lnSpc>
              <a:spcBef>
                <a:spcPts val="1200"/>
              </a:spcBef>
              <a:buSzPct val="100000"/>
            </a:pPr>
            <a:endParaRPr lang="en-US"/>
          </a:p>
          <a:p>
            <a:pPr marL="182880" indent="-182880">
              <a:lnSpc>
                <a:spcPct val="90000"/>
              </a:lnSpc>
              <a:spcBef>
                <a:spcPts val="1200"/>
              </a:spcBef>
              <a:buSzPct val="100000"/>
              <a:buFont typeface="Arial" panose="020B0604020202020204" pitchFamily="34" charset="0"/>
              <a:buChar char="•"/>
            </a:pPr>
            <a:r>
              <a:rPr lang="en-US"/>
              <a:t>Example:  </a:t>
            </a:r>
            <a:r>
              <a:rPr lang="en-US" b="1"/>
              <a:t>String message =“Hello World!”;</a:t>
            </a:r>
          </a:p>
          <a:p>
            <a:pPr indent="-182880">
              <a:lnSpc>
                <a:spcPct val="90000"/>
              </a:lnSpc>
              <a:spcBef>
                <a:spcPts val="1200"/>
              </a:spcBef>
              <a:buSzPct val="100000"/>
              <a:buFont typeface="Arial" panose="020B0604020202020204" pitchFamily="34" charset="0"/>
            </a:pPr>
            <a:r>
              <a:rPr lang="en-US" b="1"/>
              <a:t>                      System.out.println(message);</a:t>
            </a:r>
          </a:p>
          <a:p>
            <a:pPr indent="-182880">
              <a:lnSpc>
                <a:spcPct val="90000"/>
              </a:lnSpc>
              <a:spcBef>
                <a:spcPts val="1200"/>
              </a:spcBef>
              <a:buSzPct val="100000"/>
              <a:buFont typeface="Arial" panose="020B0604020202020204" pitchFamily="34" charset="0"/>
            </a:pPr>
            <a:endParaRPr lang="en-US" b="1"/>
          </a:p>
          <a:p>
            <a:pPr indent="-182880">
              <a:lnSpc>
                <a:spcPct val="90000"/>
              </a:lnSpc>
              <a:buFont typeface="Arial" panose="020B0604020202020204" pitchFamily="34" charset="0"/>
            </a:pPr>
            <a:endParaRPr lang="en-US"/>
          </a:p>
          <a:p>
            <a:pPr indent="-182880">
              <a:lnSpc>
                <a:spcPct val="90000"/>
              </a:lnSpc>
              <a:buFont typeface="Arial" panose="020B0604020202020204" pitchFamily="34" charset="0"/>
            </a:pPr>
            <a:endParaRPr lang="en-US"/>
          </a:p>
          <a:p>
            <a:pPr indent="-182880">
              <a:lnSpc>
                <a:spcPct val="90000"/>
              </a:lnSpc>
              <a:buFont typeface="Arial" panose="020B0604020202020204" pitchFamily="34" charset="0"/>
            </a:pPr>
            <a:endParaRPr lang="en-US" b="0" i="0" dirty="0">
              <a:effectLst/>
            </a:endParaRPr>
          </a:p>
        </p:txBody>
      </p:sp>
      <p:pic>
        <p:nvPicPr>
          <p:cNvPr id="3" name="Picture 2" descr="Diagram&#10;&#10;Description automatically generated">
            <a:extLst>
              <a:ext uri="{FF2B5EF4-FFF2-40B4-BE49-F238E27FC236}">
                <a16:creationId xmlns:a16="http://schemas.microsoft.com/office/drawing/2014/main" id="{9ACC16FA-F682-4683-87F1-6A5187E720D7}"/>
              </a:ext>
            </a:extLst>
          </p:cNvPr>
          <p:cNvPicPr>
            <a:picLocks noChangeAspect="1"/>
          </p:cNvPicPr>
          <p:nvPr/>
        </p:nvPicPr>
        <p:blipFill>
          <a:blip r:embed="rId2"/>
          <a:stretch>
            <a:fillRect/>
          </a:stretch>
        </p:blipFill>
        <p:spPr>
          <a:xfrm>
            <a:off x="6306412" y="700058"/>
            <a:ext cx="5608318" cy="5218962"/>
          </a:xfrm>
          <a:prstGeom prst="rect">
            <a:avLst/>
          </a:prstGeom>
        </p:spPr>
      </p:pic>
    </p:spTree>
    <p:extLst>
      <p:ext uri="{BB962C8B-B14F-4D97-AF65-F5344CB8AC3E}">
        <p14:creationId xmlns:p14="http://schemas.microsoft.com/office/powerpoint/2010/main" val="224393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174F5D4-C773-4836-8825-DE092DCEADD9}"/>
              </a:ext>
            </a:extLst>
          </p:cNvPr>
          <p:cNvSpPr txBox="1"/>
          <p:nvPr/>
        </p:nvSpPr>
        <p:spPr>
          <a:xfrm>
            <a:off x="-2147787" y="327989"/>
            <a:ext cx="5577840" cy="4251960"/>
          </a:xfrm>
          <a:prstGeom prst="rect">
            <a:avLst/>
          </a:prstGeom>
        </p:spPr>
        <p:txBody>
          <a:bodyPr vert="horz" lIns="0" tIns="0" rIns="0" bIns="0" spcCol="301752" rtlCol="0">
            <a:normAutofit/>
          </a:bodyPr>
          <a:lstStyle/>
          <a:p>
            <a:pPr indent="-182880">
              <a:buFont typeface="Arial" panose="020B0604020202020204" pitchFamily="34" charset="0"/>
            </a:pPr>
            <a:endParaRPr lang="en-US" dirty="0"/>
          </a:p>
          <a:p>
            <a:pPr indent="-182880">
              <a:buFont typeface="Arial" panose="020B0604020202020204" pitchFamily="34" charset="0"/>
            </a:pPr>
            <a:endParaRPr lang="en-US" b="0" i="0" dirty="0">
              <a:effectLst/>
            </a:endParaRPr>
          </a:p>
        </p:txBody>
      </p:sp>
      <p:sp>
        <p:nvSpPr>
          <p:cNvPr id="12" name="TextBox 11">
            <a:extLst>
              <a:ext uri="{FF2B5EF4-FFF2-40B4-BE49-F238E27FC236}">
                <a16:creationId xmlns:a16="http://schemas.microsoft.com/office/drawing/2014/main" id="{7C95F651-C65C-4A5D-B921-3CB70F43D25B}"/>
              </a:ext>
            </a:extLst>
          </p:cNvPr>
          <p:cNvSpPr txBox="1"/>
          <p:nvPr/>
        </p:nvSpPr>
        <p:spPr>
          <a:xfrm>
            <a:off x="2492238" y="4126377"/>
            <a:ext cx="10410824" cy="1954381"/>
          </a:xfrm>
          <a:prstGeom prst="rect">
            <a:avLst/>
          </a:prstGeom>
          <a:noFill/>
        </p:spPr>
        <p:txBody>
          <a:bodyPr wrap="square">
            <a:spAutoFit/>
          </a:bodyPr>
          <a:lstStyle/>
          <a:p>
            <a:pPr indent="-182880">
              <a:lnSpc>
                <a:spcPct val="90000"/>
              </a:lnSpc>
              <a:spcBef>
                <a:spcPts val="1200"/>
              </a:spcBef>
              <a:buSzPct val="100000"/>
              <a:buFont typeface="Arial" panose="020B0604020202020204" pitchFamily="34" charset="0"/>
            </a:pPr>
            <a:r>
              <a:rPr lang="en-US" sz="1800" b="0" i="0" dirty="0">
                <a:effectLst/>
              </a:rPr>
              <a:t> The </a:t>
            </a:r>
            <a:r>
              <a:rPr lang="en-US" sz="1800" b="1" i="0" dirty="0">
                <a:effectLst/>
              </a:rPr>
              <a:t>java.lang.String class </a:t>
            </a:r>
            <a:r>
              <a:rPr lang="en-US" sz="1800" b="0" i="0" dirty="0">
                <a:effectLst/>
              </a:rPr>
              <a:t>is used to create a string object.</a:t>
            </a:r>
          </a:p>
          <a:p>
            <a:pPr indent="-182880">
              <a:lnSpc>
                <a:spcPct val="90000"/>
              </a:lnSpc>
              <a:spcBef>
                <a:spcPts val="1200"/>
              </a:spcBef>
              <a:buSzPct val="100000"/>
              <a:buFont typeface="Arial" panose="020B0604020202020204" pitchFamily="34" charset="0"/>
            </a:pPr>
            <a:r>
              <a:rPr lang="en-US" sz="1800" dirty="0"/>
              <a:t>There are two ways to create a string object:</a:t>
            </a:r>
          </a:p>
          <a:p>
            <a:pPr marL="342900" indent="-182880">
              <a:lnSpc>
                <a:spcPct val="90000"/>
              </a:lnSpc>
              <a:spcBef>
                <a:spcPts val="1200"/>
              </a:spcBef>
              <a:buSzPct val="100000"/>
              <a:buFont typeface="Arial" panose="020B0604020202020204" pitchFamily="34" charset="0"/>
              <a:buAutoNum type="arabicPeriod"/>
            </a:pPr>
            <a:r>
              <a:rPr lang="en-US" sz="1800" dirty="0"/>
              <a:t>String  literal:     </a:t>
            </a:r>
            <a:r>
              <a:rPr lang="en-US" sz="1800" b="0" i="0" dirty="0">
                <a:solidFill>
                  <a:srgbClr val="FFFF00"/>
                </a:solidFill>
                <a:effectLst/>
              </a:rPr>
              <a:t>String s=“computer";  </a:t>
            </a:r>
          </a:p>
          <a:p>
            <a:pPr marL="342900" indent="-182880">
              <a:lnSpc>
                <a:spcPct val="90000"/>
              </a:lnSpc>
              <a:spcBef>
                <a:spcPts val="1200"/>
              </a:spcBef>
              <a:buSzPct val="100000"/>
              <a:buFont typeface="Arial" panose="020B0604020202020204" pitchFamily="34" charset="0"/>
              <a:buAutoNum type="arabicPeriod"/>
            </a:pPr>
            <a:r>
              <a:rPr lang="en-US" sz="1800" b="0" i="0" dirty="0">
                <a:effectLst/>
              </a:rPr>
              <a:t>New Keyword:  </a:t>
            </a:r>
            <a:r>
              <a:rPr lang="en-US" sz="1800" b="0" i="0" dirty="0">
                <a:solidFill>
                  <a:srgbClr val="FFFF00"/>
                </a:solidFill>
                <a:effectLst/>
              </a:rPr>
              <a:t>String s=</a:t>
            </a:r>
            <a:r>
              <a:rPr lang="en-US" sz="1800" b="1" i="0" dirty="0">
                <a:solidFill>
                  <a:srgbClr val="FFFF00"/>
                </a:solidFill>
                <a:effectLst/>
              </a:rPr>
              <a:t>new</a:t>
            </a:r>
            <a:r>
              <a:rPr lang="en-US" sz="1800" b="0" i="0" dirty="0">
                <a:solidFill>
                  <a:srgbClr val="FFFF00"/>
                </a:solidFill>
                <a:effectLst/>
              </a:rPr>
              <a:t> String("Welcome");</a:t>
            </a:r>
          </a:p>
          <a:p>
            <a:pPr indent="-182880">
              <a:lnSpc>
                <a:spcPct val="90000"/>
              </a:lnSpc>
              <a:spcBef>
                <a:spcPts val="1200"/>
              </a:spcBef>
              <a:buSzPct val="100000"/>
              <a:buFont typeface="Arial" panose="020B0604020202020204" pitchFamily="34" charset="0"/>
            </a:pPr>
            <a:endParaRPr lang="en-US" sz="1800" dirty="0"/>
          </a:p>
        </p:txBody>
      </p:sp>
      <p:pic>
        <p:nvPicPr>
          <p:cNvPr id="1026" name="Picture 2" descr="Android中的String、StringBuilder、StringBuffer、CharSequence · Issue #16 ...">
            <a:extLst>
              <a:ext uri="{FF2B5EF4-FFF2-40B4-BE49-F238E27FC236}">
                <a16:creationId xmlns:a16="http://schemas.microsoft.com/office/drawing/2014/main" id="{2375FBA0-DB38-4DF1-A544-D72447ACC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2369" y="843611"/>
            <a:ext cx="5166657" cy="2441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04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A338-900D-4DE2-BB1E-18B81575A756}"/>
              </a:ext>
            </a:extLst>
          </p:cNvPr>
          <p:cNvSpPr>
            <a:spLocks noGrp="1"/>
          </p:cNvSpPr>
          <p:nvPr>
            <p:ph type="title"/>
          </p:nvPr>
        </p:nvSpPr>
        <p:spPr>
          <a:xfrm>
            <a:off x="365760" y="365760"/>
            <a:ext cx="5425440" cy="1371600"/>
          </a:xfrm>
        </p:spPr>
        <p:txBody>
          <a:bodyPr vert="horz" lIns="0" tIns="0" rIns="0" bIns="0" rtlCol="0" anchor="t" anchorCtr="0">
            <a:normAutofit/>
          </a:bodyPr>
          <a:lstStyle/>
          <a:p>
            <a:r>
              <a:rPr lang="en-US" b="1" i="0" kern="1200" dirty="0">
                <a:solidFill>
                  <a:srgbClr val="881E87"/>
                </a:solidFill>
                <a:effectLst/>
                <a:latin typeface="+mj-lt"/>
                <a:ea typeface="+mj-ea"/>
                <a:cs typeface="+mj-cs"/>
              </a:rPr>
              <a:t>Immutable String in Java</a:t>
            </a:r>
            <a:br>
              <a:rPr lang="en-US" b="1" i="0" kern="1200" dirty="0">
                <a:effectLst/>
                <a:latin typeface="+mj-lt"/>
                <a:ea typeface="+mj-ea"/>
                <a:cs typeface="+mj-cs"/>
              </a:rPr>
            </a:br>
            <a:br>
              <a:rPr lang="en-US" b="1" i="0" kern="1200" dirty="0">
                <a:effectLst/>
                <a:latin typeface="+mj-lt"/>
                <a:ea typeface="+mj-ea"/>
                <a:cs typeface="+mj-cs"/>
              </a:rPr>
            </a:br>
            <a:endParaRPr lang="en-US" b="1" kern="1200" dirty="0">
              <a:latin typeface="+mj-lt"/>
              <a:ea typeface="+mj-ea"/>
              <a:cs typeface="+mj-cs"/>
            </a:endParaRPr>
          </a:p>
        </p:txBody>
      </p:sp>
      <p:sp>
        <p:nvSpPr>
          <p:cNvPr id="3" name="TextBox 2">
            <a:extLst>
              <a:ext uri="{FF2B5EF4-FFF2-40B4-BE49-F238E27FC236}">
                <a16:creationId xmlns:a16="http://schemas.microsoft.com/office/drawing/2014/main" id="{2A3D83A3-3BF3-4608-9F36-ED57AD7040B1}"/>
              </a:ext>
            </a:extLst>
          </p:cNvPr>
          <p:cNvSpPr txBox="1"/>
          <p:nvPr/>
        </p:nvSpPr>
        <p:spPr>
          <a:xfrm>
            <a:off x="365760" y="1278194"/>
            <a:ext cx="5425440" cy="4802566"/>
          </a:xfrm>
          <a:prstGeom prst="rect">
            <a:avLst/>
          </a:prstGeom>
        </p:spPr>
        <p:txBody>
          <a:bodyPr vert="horz" lIns="0" tIns="0" rIns="0" bIns="0" spcCol="301752" rtlCol="0" anchor="t">
            <a:normAutofit/>
          </a:bodyPr>
          <a:lstStyle/>
          <a:p>
            <a:pPr indent="-182880">
              <a:buFont typeface="Arial" panose="020B0604020202020204" pitchFamily="34" charset="0"/>
            </a:pPr>
            <a:r>
              <a:rPr lang="en-US" b="0" i="0" dirty="0">
                <a:effectLst/>
              </a:rPr>
              <a:t>In Java, </a:t>
            </a:r>
            <a:r>
              <a:rPr lang="en-US" b="1" i="0" dirty="0">
                <a:effectLst/>
              </a:rPr>
              <a:t>String objects are immutable</a:t>
            </a:r>
            <a:r>
              <a:rPr lang="en-US" b="0" i="0" dirty="0">
                <a:effectLst/>
              </a:rPr>
              <a:t>.</a:t>
            </a:r>
            <a:endParaRPr lang="en-US" dirty="0"/>
          </a:p>
          <a:p>
            <a:pPr indent="-182880">
              <a:buFont typeface="Arial" panose="020B0604020202020204" pitchFamily="34" charset="0"/>
            </a:pPr>
            <a:endParaRPr lang="en-US" dirty="0"/>
          </a:p>
          <a:p>
            <a:pPr indent="-182880">
              <a:buFont typeface="Arial" panose="020B0604020202020204" pitchFamily="34" charset="0"/>
              <a:buAutoNum type="arabicPeriod"/>
            </a:pPr>
            <a:r>
              <a:rPr lang="en-US" b="0" i="0" dirty="0">
                <a:effectLst/>
              </a:rPr>
              <a:t>String s="</a:t>
            </a:r>
            <a:r>
              <a:rPr lang="en-US" b="0" i="0" dirty="0" err="1">
                <a:effectLst/>
              </a:rPr>
              <a:t>Sachin</a:t>
            </a:r>
            <a:r>
              <a:rPr lang="en-US" b="0" i="0" dirty="0">
                <a:effectLst/>
              </a:rPr>
              <a:t>";  </a:t>
            </a:r>
          </a:p>
          <a:p>
            <a:pPr indent="-182880">
              <a:buFont typeface="Arial" panose="020B0604020202020204" pitchFamily="34" charset="0"/>
              <a:buAutoNum type="arabicPeriod"/>
            </a:pPr>
            <a:r>
              <a:rPr lang="en-US" b="0" i="0" dirty="0">
                <a:effectLst/>
              </a:rPr>
              <a:t>   </a:t>
            </a:r>
            <a:r>
              <a:rPr lang="en-US" b="0" i="0" dirty="0" err="1">
                <a:effectLst/>
              </a:rPr>
              <a:t>s.concat</a:t>
            </a:r>
            <a:r>
              <a:rPr lang="en-US" dirty="0"/>
              <a:t>(“Tendulkar”);</a:t>
            </a:r>
          </a:p>
          <a:p>
            <a:endParaRPr lang="en-US" b="0" i="0" dirty="0">
              <a:effectLst/>
              <a:cs typeface="Arial"/>
            </a:endParaRPr>
          </a:p>
          <a:p>
            <a:pPr indent="-182880">
              <a:buFont typeface="Arial" panose="020B0604020202020204" pitchFamily="34" charset="0"/>
              <a:buAutoNum type="arabicPeriod"/>
            </a:pPr>
            <a:endParaRPr lang="en-US" dirty="0"/>
          </a:p>
          <a:p>
            <a:pPr indent="-182880">
              <a:buFont typeface="Arial" panose="020B0604020202020204" pitchFamily="34" charset="0"/>
              <a:buAutoNum type="arabicPeriod"/>
            </a:pPr>
            <a:endParaRPr lang="en-US" b="0" i="0" dirty="0">
              <a:effectLst/>
            </a:endParaRPr>
          </a:p>
          <a:p>
            <a:pPr indent="-182880">
              <a:buFont typeface="Arial" panose="020B0604020202020204" pitchFamily="34" charset="0"/>
              <a:buAutoNum type="arabicPeriod"/>
            </a:pPr>
            <a:r>
              <a:rPr lang="en-US" b="0" i="0" dirty="0">
                <a:effectLst/>
              </a:rPr>
              <a:t>String s="</a:t>
            </a:r>
            <a:r>
              <a:rPr lang="en-US" b="0" i="0" dirty="0" err="1">
                <a:effectLst/>
              </a:rPr>
              <a:t>Sachin</a:t>
            </a:r>
            <a:r>
              <a:rPr lang="en-US" b="0" i="0" dirty="0">
                <a:effectLst/>
              </a:rPr>
              <a:t>";  </a:t>
            </a:r>
          </a:p>
          <a:p>
            <a:pPr indent="-182880">
              <a:buFont typeface="Arial" panose="020B0604020202020204" pitchFamily="34" charset="0"/>
              <a:buAutoNum type="arabicPeriod"/>
            </a:pPr>
            <a:r>
              <a:rPr lang="en-US" b="0" i="0" dirty="0">
                <a:effectLst/>
              </a:rPr>
              <a:t>   s=</a:t>
            </a:r>
            <a:r>
              <a:rPr lang="en-US" b="0" i="0" dirty="0" err="1">
                <a:effectLst/>
              </a:rPr>
              <a:t>s.concat</a:t>
            </a:r>
            <a:r>
              <a:rPr lang="en-US" b="0" i="0" dirty="0">
                <a:effectLst/>
              </a:rPr>
              <a:t>(" Tendulkar"); </a:t>
            </a:r>
          </a:p>
          <a:p>
            <a:pPr indent="-182880">
              <a:buFont typeface="Arial" panose="020B0604020202020204" pitchFamily="34" charset="0"/>
            </a:pPr>
            <a:endParaRPr lang="en-US" b="0" i="0" dirty="0">
              <a:effectLst/>
            </a:endParaRPr>
          </a:p>
          <a:p>
            <a:pPr indent="-182880">
              <a:spcBef>
                <a:spcPts val="1200"/>
              </a:spcBef>
              <a:buSzPct val="100000"/>
              <a:buFont typeface="Arial" panose="020B0604020202020204" pitchFamily="34" charset="0"/>
            </a:pPr>
            <a:endParaRPr lang="en-US" dirty="0"/>
          </a:p>
        </p:txBody>
      </p:sp>
      <p:pic>
        <p:nvPicPr>
          <p:cNvPr id="1026" name="Picture 2" descr="Immutable String in Java">
            <a:extLst>
              <a:ext uri="{FF2B5EF4-FFF2-40B4-BE49-F238E27FC236}">
                <a16:creationId xmlns:a16="http://schemas.microsoft.com/office/drawing/2014/main" id="{B3C3E2DF-E8A7-4431-BF48-2BC07FE0C1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00800" y="1112997"/>
            <a:ext cx="5422392" cy="4219890"/>
          </a:xfrm>
          <a:prstGeom prst="rect">
            <a:avLst/>
          </a:prstGeom>
          <a:solidFill>
            <a:srgbClr val="FFFFFF"/>
          </a:solidFill>
        </p:spPr>
      </p:pic>
    </p:spTree>
    <p:extLst>
      <p:ext uri="{BB962C8B-B14F-4D97-AF65-F5344CB8AC3E}">
        <p14:creationId xmlns:p14="http://schemas.microsoft.com/office/powerpoint/2010/main" val="2829943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A4D94-BA79-43D9-8909-42764CB8EC94}"/>
              </a:ext>
            </a:extLst>
          </p:cNvPr>
          <p:cNvSpPr>
            <a:spLocks noGrp="1"/>
          </p:cNvSpPr>
          <p:nvPr>
            <p:ph type="title"/>
          </p:nvPr>
        </p:nvSpPr>
        <p:spPr>
          <a:xfrm>
            <a:off x="365760" y="237941"/>
            <a:ext cx="11457432" cy="914400"/>
          </a:xfrm>
        </p:spPr>
        <p:txBody>
          <a:bodyPr/>
          <a:lstStyle/>
          <a:p>
            <a:r>
              <a:rPr lang="en-US" i="0" dirty="0">
                <a:solidFill>
                  <a:srgbClr val="610B4B"/>
                </a:solidFill>
                <a:effectLst/>
              </a:rPr>
              <a:t>Why String objects are immutable in Java?</a:t>
            </a:r>
            <a:br>
              <a:rPr lang="en-US" b="0" i="0" dirty="0">
                <a:solidFill>
                  <a:srgbClr val="610B4B"/>
                </a:solidFill>
                <a:effectLst/>
                <a:latin typeface="erdana"/>
              </a:rPr>
            </a:br>
            <a:endParaRPr lang="en-IN" dirty="0"/>
          </a:p>
        </p:txBody>
      </p:sp>
      <p:sp>
        <p:nvSpPr>
          <p:cNvPr id="5" name="TextBox 4">
            <a:extLst>
              <a:ext uri="{FF2B5EF4-FFF2-40B4-BE49-F238E27FC236}">
                <a16:creationId xmlns:a16="http://schemas.microsoft.com/office/drawing/2014/main" id="{4F396015-23B8-43BC-AA2E-A71E0A2BC112}"/>
              </a:ext>
            </a:extLst>
          </p:cNvPr>
          <p:cNvSpPr txBox="1"/>
          <p:nvPr/>
        </p:nvSpPr>
        <p:spPr>
          <a:xfrm>
            <a:off x="1669958" y="1594792"/>
            <a:ext cx="8849033" cy="4589698"/>
          </a:xfrm>
          <a:prstGeom prst="flowChartAlternateProcess">
            <a:avLst/>
          </a:prstGeom>
          <a:noFill/>
        </p:spPr>
        <p:txBody>
          <a:bodyPr wrap="square" lIns="0" tIns="0" rIns="0" bIns="0" rtlCol="0">
            <a:noAutofit/>
          </a:bodyPr>
          <a:lstStyle/>
          <a:p>
            <a:pPr>
              <a:lnSpc>
                <a:spcPct val="100000"/>
              </a:lnSpc>
              <a:spcBef>
                <a:spcPts val="1200"/>
              </a:spcBef>
              <a:buSzPct val="100000"/>
            </a:pPr>
            <a:endParaRPr lang="en-US" dirty="0"/>
          </a:p>
        </p:txBody>
      </p:sp>
      <p:sp>
        <p:nvSpPr>
          <p:cNvPr id="7" name="Flowchart: Alternate Process 6">
            <a:extLst>
              <a:ext uri="{FF2B5EF4-FFF2-40B4-BE49-F238E27FC236}">
                <a16:creationId xmlns:a16="http://schemas.microsoft.com/office/drawing/2014/main" id="{65229C08-D8A2-4E2C-9473-6DD401B50FB2}"/>
              </a:ext>
            </a:extLst>
          </p:cNvPr>
          <p:cNvSpPr/>
          <p:nvPr/>
        </p:nvSpPr>
        <p:spPr>
          <a:xfrm>
            <a:off x="4354165" y="1594792"/>
            <a:ext cx="3480620" cy="1022555"/>
          </a:xfrm>
          <a:prstGeom prst="flowChartAlternateProcess">
            <a:avLst/>
          </a:prstGeom>
          <a:ln>
            <a:solidFill>
              <a:schemeClr val="tx1"/>
            </a:solidFill>
          </a:ln>
          <a:effectLst>
            <a:outerShdw blurRad="50800" dist="38100" dir="16200000" rotWithShape="0">
              <a:prstClr val="black">
                <a:alpha val="40000"/>
              </a:prstClr>
            </a:outerShdw>
          </a:effectLst>
        </p:spPr>
        <p:style>
          <a:lnRef idx="0">
            <a:schemeClr val="accent1"/>
          </a:lnRef>
          <a:fillRef idx="1">
            <a:schemeClr val="accent1"/>
          </a:fillRef>
          <a:effectRef idx="0">
            <a:srgbClr val="000000"/>
          </a:effectRef>
          <a:fontRef idx="minor">
            <a:schemeClr val="bg1"/>
          </a:fontRef>
        </p:style>
        <p:txBody>
          <a:bodyPr rtlCol="0" anchor="ctr"/>
          <a:lstStyle/>
          <a:p>
            <a:pPr>
              <a:lnSpc>
                <a:spcPct val="100000"/>
              </a:lnSpc>
              <a:spcBef>
                <a:spcPts val="1200"/>
              </a:spcBef>
              <a:buSzPct val="100000"/>
            </a:pPr>
            <a:r>
              <a:rPr lang="en-US" b="1" dirty="0">
                <a:latin typeface="inter-bold"/>
              </a:rPr>
              <a:t>             1.CLASSLOADER</a:t>
            </a:r>
          </a:p>
        </p:txBody>
      </p:sp>
      <p:sp>
        <p:nvSpPr>
          <p:cNvPr id="8" name="Flowchart: Alternate Process 7">
            <a:extLst>
              <a:ext uri="{FF2B5EF4-FFF2-40B4-BE49-F238E27FC236}">
                <a16:creationId xmlns:a16="http://schemas.microsoft.com/office/drawing/2014/main" id="{3B151703-15CB-4F03-B3C7-EBD3A4242C25}"/>
              </a:ext>
            </a:extLst>
          </p:cNvPr>
          <p:cNvSpPr/>
          <p:nvPr/>
        </p:nvSpPr>
        <p:spPr>
          <a:xfrm>
            <a:off x="4354165" y="3060290"/>
            <a:ext cx="3480620" cy="1022555"/>
          </a:xfrm>
          <a:prstGeom prst="flowChartAlternateProcess">
            <a:avLst/>
          </a:prstGeom>
          <a:ln>
            <a:solidFill>
              <a:schemeClr val="tx1"/>
            </a:solidFill>
          </a:ln>
          <a:effectLst>
            <a:outerShdw blurRad="50800" dist="38100" dir="16200000" rotWithShape="0">
              <a:prstClr val="black">
                <a:alpha val="40000"/>
              </a:prstClr>
            </a:outerShdw>
          </a:effectLst>
        </p:spPr>
        <p:style>
          <a:lnRef idx="0">
            <a:schemeClr val="accent1"/>
          </a:lnRef>
          <a:fillRef idx="1">
            <a:schemeClr val="accent1"/>
          </a:fillRef>
          <a:effectRef idx="0">
            <a:srgbClr val="000000"/>
          </a:effectRef>
          <a:fontRef idx="minor">
            <a:schemeClr val="bg1"/>
          </a:fontRef>
        </p:style>
        <p:txBody>
          <a:bodyPr rtlCol="0" anchor="ctr"/>
          <a:lstStyle/>
          <a:p>
            <a:pPr>
              <a:lnSpc>
                <a:spcPct val="100000"/>
              </a:lnSpc>
              <a:spcBef>
                <a:spcPts val="1200"/>
              </a:spcBef>
              <a:buSzPct val="100000"/>
            </a:pPr>
            <a:r>
              <a:rPr lang="en-US" b="1" dirty="0">
                <a:latin typeface="inter-bold"/>
              </a:rPr>
              <a:t>             2.THREADSAFE</a:t>
            </a:r>
          </a:p>
        </p:txBody>
      </p:sp>
      <p:sp>
        <p:nvSpPr>
          <p:cNvPr id="9" name="Flowchart: Alternate Process 8">
            <a:extLst>
              <a:ext uri="{FF2B5EF4-FFF2-40B4-BE49-F238E27FC236}">
                <a16:creationId xmlns:a16="http://schemas.microsoft.com/office/drawing/2014/main" id="{08417063-26A3-47DA-B906-CE8734398FC0}"/>
              </a:ext>
            </a:extLst>
          </p:cNvPr>
          <p:cNvSpPr/>
          <p:nvPr/>
        </p:nvSpPr>
        <p:spPr>
          <a:xfrm>
            <a:off x="4354164" y="4525296"/>
            <a:ext cx="3480620" cy="1022555"/>
          </a:xfrm>
          <a:prstGeom prst="flowChartAlternateProcess">
            <a:avLst/>
          </a:prstGeom>
          <a:ln>
            <a:solidFill>
              <a:schemeClr val="tx1"/>
            </a:solidFill>
          </a:ln>
          <a:effectLst>
            <a:outerShdw blurRad="50800" dist="38100" dir="16200000" rotWithShape="0">
              <a:prstClr val="black">
                <a:alpha val="40000"/>
              </a:prstClr>
            </a:outerShdw>
          </a:effectLst>
        </p:spPr>
        <p:style>
          <a:lnRef idx="0">
            <a:schemeClr val="accent1"/>
          </a:lnRef>
          <a:fillRef idx="1">
            <a:schemeClr val="accent1"/>
          </a:fillRef>
          <a:effectRef idx="0">
            <a:srgbClr val="000000"/>
          </a:effectRef>
          <a:fontRef idx="minor">
            <a:schemeClr val="bg1"/>
          </a:fontRef>
        </p:style>
        <p:txBody>
          <a:bodyPr rtlCol="0" anchor="ctr"/>
          <a:lstStyle/>
          <a:p>
            <a:pPr>
              <a:lnSpc>
                <a:spcPct val="100000"/>
              </a:lnSpc>
              <a:spcBef>
                <a:spcPts val="1200"/>
              </a:spcBef>
              <a:buSzPct val="100000"/>
            </a:pPr>
            <a:r>
              <a:rPr lang="en-US" b="1" dirty="0">
                <a:latin typeface="inter-bold"/>
              </a:rPr>
              <a:t>              3.HEAPSPACE</a:t>
            </a:r>
          </a:p>
        </p:txBody>
      </p:sp>
    </p:spTree>
    <p:extLst>
      <p:ext uri="{BB962C8B-B14F-4D97-AF65-F5344CB8AC3E}">
        <p14:creationId xmlns:p14="http://schemas.microsoft.com/office/powerpoint/2010/main" val="138703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D942F-9D6F-43B4-85C1-AC221F248E0D}"/>
              </a:ext>
            </a:extLst>
          </p:cNvPr>
          <p:cNvSpPr>
            <a:spLocks noGrp="1"/>
          </p:cNvSpPr>
          <p:nvPr>
            <p:ph type="title"/>
          </p:nvPr>
        </p:nvSpPr>
        <p:spPr/>
        <p:txBody>
          <a:bodyPr/>
          <a:lstStyle/>
          <a:p>
            <a:r>
              <a:rPr lang="en-US" dirty="0">
                <a:solidFill>
                  <a:srgbClr val="881E87"/>
                </a:solidFill>
              </a:rPr>
              <a:t>STRING OPERATIONS IN JAVA</a:t>
            </a:r>
            <a:endParaRPr lang="en-IN" dirty="0">
              <a:solidFill>
                <a:srgbClr val="881E87"/>
              </a:solidFill>
            </a:endParaRPr>
          </a:p>
        </p:txBody>
      </p:sp>
      <p:graphicFrame>
        <p:nvGraphicFramePr>
          <p:cNvPr id="8" name="Diagram 7">
            <a:extLst>
              <a:ext uri="{FF2B5EF4-FFF2-40B4-BE49-F238E27FC236}">
                <a16:creationId xmlns:a16="http://schemas.microsoft.com/office/drawing/2014/main" id="{61A81D43-48CC-4C8F-B5BD-4BC1411F724C}"/>
              </a:ext>
            </a:extLst>
          </p:cNvPr>
          <p:cNvGraphicFramePr/>
          <p:nvPr>
            <p:extLst>
              <p:ext uri="{D42A27DB-BD31-4B8C-83A1-F6EECF244321}">
                <p14:modId xmlns:p14="http://schemas.microsoft.com/office/powerpoint/2010/main" val="1638778756"/>
              </p:ext>
            </p:extLst>
          </p:nvPr>
        </p:nvGraphicFramePr>
        <p:xfrm>
          <a:off x="1200151" y="1181100"/>
          <a:ext cx="9877424" cy="4629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938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a:extLst>
              <a:ext uri="{FF2B5EF4-FFF2-40B4-BE49-F238E27FC236}">
                <a16:creationId xmlns:a16="http://schemas.microsoft.com/office/drawing/2014/main" id="{BC07AFAB-951C-4301-8901-D54BD939D267}"/>
              </a:ext>
            </a:extLst>
          </p:cNvPr>
          <p:cNvGraphicFramePr/>
          <p:nvPr>
            <p:extLst>
              <p:ext uri="{D42A27DB-BD31-4B8C-83A1-F6EECF244321}">
                <p14:modId xmlns:p14="http://schemas.microsoft.com/office/powerpoint/2010/main" val="2453165769"/>
              </p:ext>
            </p:extLst>
          </p:nvPr>
        </p:nvGraphicFramePr>
        <p:xfrm>
          <a:off x="2590801" y="1114934"/>
          <a:ext cx="6181724" cy="1362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68AFD045-4436-419B-8639-DB2E4C42E5A7}"/>
              </a:ext>
            </a:extLst>
          </p:cNvPr>
          <p:cNvSpPr txBox="1"/>
          <p:nvPr/>
        </p:nvSpPr>
        <p:spPr>
          <a:xfrm>
            <a:off x="1038225" y="820041"/>
            <a:ext cx="10458450" cy="771525"/>
          </a:xfrm>
          <a:prstGeom prst="rect">
            <a:avLst/>
          </a:prstGeom>
          <a:noFill/>
        </p:spPr>
        <p:txBody>
          <a:bodyPr wrap="square" lIns="0" tIns="0" rIns="0" bIns="0" rtlCol="0">
            <a:noAutofit/>
          </a:bodyPr>
          <a:lstStyle/>
          <a:p>
            <a:pPr>
              <a:lnSpc>
                <a:spcPct val="100000"/>
              </a:lnSpc>
              <a:spcBef>
                <a:spcPts val="1200"/>
              </a:spcBef>
              <a:buSzPct val="100000"/>
            </a:pPr>
            <a:endParaRPr lang="en-US" b="0" i="0" dirty="0">
              <a:solidFill>
                <a:srgbClr val="333333"/>
              </a:solidFill>
              <a:effectLst/>
              <a:latin typeface="inter-regular"/>
            </a:endParaRPr>
          </a:p>
          <a:p>
            <a:pPr>
              <a:lnSpc>
                <a:spcPct val="100000"/>
              </a:lnSpc>
              <a:spcBef>
                <a:spcPts val="1200"/>
              </a:spcBef>
              <a:buSzPct val="100000"/>
            </a:pPr>
            <a:r>
              <a:rPr lang="en-US" b="1" i="0" dirty="0">
                <a:solidFill>
                  <a:srgbClr val="006699"/>
                </a:solidFill>
                <a:effectLst/>
                <a:latin typeface="inter-regular"/>
              </a:rPr>
              <a:t>    </a:t>
            </a:r>
          </a:p>
          <a:p>
            <a:pPr>
              <a:lnSpc>
                <a:spcPct val="100000"/>
              </a:lnSpc>
              <a:spcBef>
                <a:spcPts val="1200"/>
              </a:spcBef>
              <a:buSzPct val="100000"/>
            </a:pPr>
            <a:r>
              <a:rPr lang="en-US" b="1" dirty="0">
                <a:solidFill>
                  <a:srgbClr val="006699"/>
                </a:solidFill>
                <a:latin typeface="inter-regular"/>
              </a:rPr>
              <a:t>    </a:t>
            </a:r>
            <a:endParaRPr lang="en-IN" sz="1800" dirty="0"/>
          </a:p>
        </p:txBody>
      </p:sp>
      <p:sp>
        <p:nvSpPr>
          <p:cNvPr id="15" name="TextBox 14">
            <a:extLst>
              <a:ext uri="{FF2B5EF4-FFF2-40B4-BE49-F238E27FC236}">
                <a16:creationId xmlns:a16="http://schemas.microsoft.com/office/drawing/2014/main" id="{D567C3BB-33FD-4D1C-AC6F-CB92815BD74F}"/>
              </a:ext>
            </a:extLst>
          </p:cNvPr>
          <p:cNvSpPr txBox="1"/>
          <p:nvPr/>
        </p:nvSpPr>
        <p:spPr>
          <a:xfrm rot="10800000" flipV="1">
            <a:off x="1181100" y="445768"/>
            <a:ext cx="3438525" cy="440056"/>
          </a:xfrm>
          <a:prstGeom prst="rect">
            <a:avLst/>
          </a:prstGeom>
          <a:noFill/>
        </p:spPr>
        <p:txBody>
          <a:bodyPr wrap="square" lIns="0" tIns="0" rIns="0" bIns="0" rtlCol="0">
            <a:noAutofit/>
          </a:bodyPr>
          <a:lstStyle/>
          <a:p>
            <a:pPr>
              <a:lnSpc>
                <a:spcPct val="100000"/>
              </a:lnSpc>
              <a:spcBef>
                <a:spcPts val="1200"/>
              </a:spcBef>
              <a:buSzPct val="100000"/>
            </a:pPr>
            <a:r>
              <a:rPr lang="en-US" sz="2000" b="1" dirty="0">
                <a:solidFill>
                  <a:srgbClr val="881E87"/>
                </a:solidFill>
              </a:rPr>
              <a:t>1.compareTo()</a:t>
            </a:r>
            <a:endParaRPr lang="en-IN" sz="2000" b="1" dirty="0">
              <a:solidFill>
                <a:srgbClr val="881E87"/>
              </a:solidFill>
            </a:endParaRPr>
          </a:p>
        </p:txBody>
      </p:sp>
      <p:sp>
        <p:nvSpPr>
          <p:cNvPr id="16" name="TextBox 15">
            <a:extLst>
              <a:ext uri="{FF2B5EF4-FFF2-40B4-BE49-F238E27FC236}">
                <a16:creationId xmlns:a16="http://schemas.microsoft.com/office/drawing/2014/main" id="{24A2D3FF-05B4-45BC-955E-17477FA15587}"/>
              </a:ext>
            </a:extLst>
          </p:cNvPr>
          <p:cNvSpPr txBox="1"/>
          <p:nvPr/>
        </p:nvSpPr>
        <p:spPr>
          <a:xfrm>
            <a:off x="1485900" y="3914775"/>
            <a:ext cx="5153025" cy="619125"/>
          </a:xfrm>
          <a:prstGeom prst="rect">
            <a:avLst/>
          </a:prstGeom>
          <a:noFill/>
        </p:spPr>
        <p:txBody>
          <a:bodyPr wrap="square" lIns="0" tIns="0" rIns="0" bIns="0" rtlCol="0">
            <a:noAutofit/>
          </a:bodyPr>
          <a:lstStyle/>
          <a:p>
            <a:pPr>
              <a:lnSpc>
                <a:spcPct val="100000"/>
              </a:lnSpc>
              <a:spcBef>
                <a:spcPts val="1200"/>
              </a:spcBef>
              <a:buSzPct val="100000"/>
            </a:pPr>
            <a:r>
              <a:rPr lang="en-US" sz="2000" b="1" dirty="0">
                <a:solidFill>
                  <a:srgbClr val="881E87"/>
                </a:solidFill>
                <a:latin typeface="inter-regular"/>
              </a:rPr>
              <a:t>2.charAt()</a:t>
            </a:r>
          </a:p>
          <a:p>
            <a:pPr marL="285750" indent="-285750">
              <a:lnSpc>
                <a:spcPct val="100000"/>
              </a:lnSpc>
              <a:spcBef>
                <a:spcPts val="1200"/>
              </a:spcBef>
              <a:buSzPct val="100000"/>
              <a:buFont typeface="Arial" panose="020B0604020202020204" pitchFamily="34" charset="0"/>
              <a:buChar char="•"/>
            </a:pPr>
            <a:endParaRPr lang="en-IN" sz="1800" b="1" dirty="0"/>
          </a:p>
        </p:txBody>
      </p:sp>
      <p:sp>
        <p:nvSpPr>
          <p:cNvPr id="18" name="TextBox 17">
            <a:extLst>
              <a:ext uri="{FF2B5EF4-FFF2-40B4-BE49-F238E27FC236}">
                <a16:creationId xmlns:a16="http://schemas.microsoft.com/office/drawing/2014/main" id="{78644F6E-2E16-4FBE-B34A-AB7DAD75C6EE}"/>
              </a:ext>
            </a:extLst>
          </p:cNvPr>
          <p:cNvSpPr txBox="1"/>
          <p:nvPr/>
        </p:nvSpPr>
        <p:spPr>
          <a:xfrm>
            <a:off x="1485900" y="4385308"/>
            <a:ext cx="9353549" cy="1878333"/>
          </a:xfrm>
          <a:prstGeom prst="rect">
            <a:avLst/>
          </a:prstGeom>
          <a:noFill/>
        </p:spPr>
        <p:txBody>
          <a:bodyPr wrap="square" lIns="0" tIns="0" rIns="0" bIns="0" rtlCol="0">
            <a:noAutofit/>
          </a:bodyPr>
          <a:lstStyle/>
          <a:p>
            <a:pPr algn="just"/>
            <a:r>
              <a:rPr lang="en-US" b="0" i="0" dirty="0">
                <a:solidFill>
                  <a:srgbClr val="333333"/>
                </a:solidFill>
                <a:effectLst/>
                <a:latin typeface="inter-regular"/>
              </a:rPr>
              <a:t>The </a:t>
            </a:r>
            <a:r>
              <a:rPr lang="en-US" i="0" dirty="0">
                <a:solidFill>
                  <a:srgbClr val="333333"/>
                </a:solidFill>
                <a:effectLst/>
                <a:latin typeface="inter-bold"/>
              </a:rPr>
              <a:t>Java String class </a:t>
            </a:r>
            <a:r>
              <a:rPr lang="en-US" b="1" i="0" dirty="0">
                <a:solidFill>
                  <a:srgbClr val="333333"/>
                </a:solidFill>
                <a:effectLst/>
                <a:latin typeface="inter-bold"/>
              </a:rPr>
              <a:t>charAt()</a:t>
            </a:r>
            <a:r>
              <a:rPr lang="en-US" b="0" i="0" dirty="0">
                <a:solidFill>
                  <a:srgbClr val="333333"/>
                </a:solidFill>
                <a:effectLst/>
                <a:latin typeface="inter-regular"/>
              </a:rPr>
              <a:t> method returns </a:t>
            </a:r>
            <a:r>
              <a:rPr lang="en-US" b="0" dirty="0">
                <a:solidFill>
                  <a:srgbClr val="333333"/>
                </a:solidFill>
                <a:effectLst/>
                <a:latin typeface="inter-regular"/>
              </a:rPr>
              <a:t>a char value at the given index number</a:t>
            </a:r>
            <a:r>
              <a:rPr lang="en-US" b="0" i="0" dirty="0">
                <a:solidFill>
                  <a:srgbClr val="333333"/>
                </a:solidFill>
                <a:effectLst/>
                <a:latin typeface="inter-regular"/>
              </a:rPr>
              <a:t>.</a:t>
            </a:r>
          </a:p>
          <a:p>
            <a:pPr algn="just"/>
            <a:r>
              <a:rPr lang="en-US" b="0" i="0" dirty="0">
                <a:solidFill>
                  <a:srgbClr val="333333"/>
                </a:solidFill>
                <a:effectLst/>
                <a:latin typeface="inter-regular"/>
              </a:rPr>
              <a:t>The index number starts from 0 and goes to n-1, where n is the length of the string</a:t>
            </a:r>
          </a:p>
          <a:p>
            <a:pPr algn="just"/>
            <a:endParaRPr lang="en-US" b="0" i="0" dirty="0">
              <a:solidFill>
                <a:srgbClr val="333333"/>
              </a:solidFill>
              <a:effectLst/>
              <a:latin typeface="inter-regular"/>
            </a:endParaRPr>
          </a:p>
          <a:p>
            <a:pPr algn="just"/>
            <a:r>
              <a:rPr lang="en-US" b="1" dirty="0">
                <a:solidFill>
                  <a:srgbClr val="333333"/>
                </a:solidFill>
                <a:latin typeface="inter-regular"/>
              </a:rPr>
              <a:t>Syntax:</a:t>
            </a:r>
          </a:p>
          <a:p>
            <a:pPr algn="just"/>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char</a:t>
            </a:r>
            <a:r>
              <a:rPr lang="en-US" b="0" i="0" dirty="0">
                <a:solidFill>
                  <a:srgbClr val="000000"/>
                </a:solidFill>
                <a:effectLst/>
                <a:latin typeface="inter-regular"/>
              </a:rPr>
              <a:t> charAt(</a:t>
            </a:r>
            <a:r>
              <a:rPr lang="en-US" b="1" i="0" dirty="0">
                <a:solidFill>
                  <a:srgbClr val="006699"/>
                </a:solidFill>
                <a:effectLst/>
                <a:latin typeface="inter-regular"/>
              </a:rPr>
              <a:t>int</a:t>
            </a:r>
            <a:r>
              <a:rPr lang="en-US" b="0" i="0" dirty="0">
                <a:solidFill>
                  <a:srgbClr val="000000"/>
                </a:solidFill>
                <a:effectLst/>
                <a:latin typeface="inter-regular"/>
              </a:rPr>
              <a:t> index)    </a:t>
            </a:r>
          </a:p>
          <a:p>
            <a:pPr algn="just"/>
            <a:endParaRPr lang="en-US" b="0" i="0" dirty="0">
              <a:solidFill>
                <a:srgbClr val="333333"/>
              </a:solidFill>
              <a:effectLst/>
              <a:latin typeface="inter-regular"/>
            </a:endParaRPr>
          </a:p>
          <a:p>
            <a:pPr algn="just"/>
            <a:endParaRPr lang="en-US" b="0" i="0" dirty="0">
              <a:solidFill>
                <a:srgbClr val="333333"/>
              </a:solidFill>
              <a:effectLst/>
              <a:latin typeface="inter-regular"/>
            </a:endParaRP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p:txBody>
      </p:sp>
      <p:sp>
        <p:nvSpPr>
          <p:cNvPr id="8" name="TextBox 7">
            <a:extLst>
              <a:ext uri="{FF2B5EF4-FFF2-40B4-BE49-F238E27FC236}">
                <a16:creationId xmlns:a16="http://schemas.microsoft.com/office/drawing/2014/main" id="{AF3D6B9C-E147-4B3D-BACE-A8488A17FA3A}"/>
              </a:ext>
            </a:extLst>
          </p:cNvPr>
          <p:cNvSpPr txBox="1"/>
          <p:nvPr/>
        </p:nvSpPr>
        <p:spPr>
          <a:xfrm>
            <a:off x="1485900" y="3244334"/>
            <a:ext cx="6096000" cy="369332"/>
          </a:xfrm>
          <a:prstGeom prst="rect">
            <a:avLst/>
          </a:prstGeom>
          <a:noFill/>
        </p:spPr>
        <p:txBody>
          <a:bodyPr wrap="square">
            <a:spAutoFit/>
          </a:bodyPr>
          <a:lstStyle/>
          <a:p>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compareTo</a:t>
            </a:r>
            <a:r>
              <a:rPr lang="en-US" b="0" i="0" dirty="0">
                <a:solidFill>
                  <a:srgbClr val="000000"/>
                </a:solidFill>
                <a:effectLst/>
                <a:latin typeface="inter-regular"/>
              </a:rPr>
              <a:t>(String </a:t>
            </a:r>
            <a:r>
              <a:rPr lang="en-US" b="0" i="0" dirty="0" err="1">
                <a:solidFill>
                  <a:srgbClr val="000000"/>
                </a:solidFill>
                <a:effectLst/>
                <a:latin typeface="inter-regular"/>
              </a:rPr>
              <a:t>anotherString</a:t>
            </a:r>
            <a:r>
              <a:rPr lang="en-US" b="0" i="0" dirty="0">
                <a:solidFill>
                  <a:srgbClr val="000000"/>
                </a:solidFill>
                <a:effectLst/>
                <a:latin typeface="inter-regular"/>
              </a:rPr>
              <a:t>)</a:t>
            </a:r>
            <a:endParaRPr lang="en-IN" dirty="0"/>
          </a:p>
        </p:txBody>
      </p:sp>
      <p:sp>
        <p:nvSpPr>
          <p:cNvPr id="10" name="TextBox 9">
            <a:extLst>
              <a:ext uri="{FF2B5EF4-FFF2-40B4-BE49-F238E27FC236}">
                <a16:creationId xmlns:a16="http://schemas.microsoft.com/office/drawing/2014/main" id="{F51C5B0E-A7FB-4900-A062-8AC5A3831BC9}"/>
              </a:ext>
            </a:extLst>
          </p:cNvPr>
          <p:cNvSpPr txBox="1"/>
          <p:nvPr/>
        </p:nvSpPr>
        <p:spPr>
          <a:xfrm>
            <a:off x="1485900" y="2919588"/>
            <a:ext cx="6096000" cy="369332"/>
          </a:xfrm>
          <a:prstGeom prst="rect">
            <a:avLst/>
          </a:prstGeom>
          <a:noFill/>
        </p:spPr>
        <p:txBody>
          <a:bodyPr wrap="square">
            <a:spAutoFit/>
          </a:bodyPr>
          <a:lstStyle/>
          <a:p>
            <a:pPr algn="just"/>
            <a:r>
              <a:rPr lang="en-US" b="1" dirty="0">
                <a:solidFill>
                  <a:srgbClr val="333333"/>
                </a:solidFill>
                <a:latin typeface="inter-regular"/>
              </a:rPr>
              <a:t>Syntax:</a:t>
            </a:r>
          </a:p>
        </p:txBody>
      </p:sp>
    </p:spTree>
    <p:extLst>
      <p:ext uri="{BB962C8B-B14F-4D97-AF65-F5344CB8AC3E}">
        <p14:creationId xmlns:p14="http://schemas.microsoft.com/office/powerpoint/2010/main" val="1185845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6D1112-2518-4C11-B136-3FCB66E5B7C2}"/>
              </a:ext>
            </a:extLst>
          </p:cNvPr>
          <p:cNvSpPr txBox="1"/>
          <p:nvPr/>
        </p:nvSpPr>
        <p:spPr>
          <a:xfrm>
            <a:off x="550628" y="173143"/>
            <a:ext cx="6094674" cy="461665"/>
          </a:xfrm>
          <a:prstGeom prst="rect">
            <a:avLst/>
          </a:prstGeom>
          <a:noFill/>
        </p:spPr>
        <p:txBody>
          <a:bodyPr wrap="square">
            <a:spAutoFit/>
          </a:bodyPr>
          <a:lstStyle/>
          <a:p>
            <a:pPr algn="just"/>
            <a:r>
              <a:rPr lang="en-US" sz="2400" b="1" i="0" dirty="0">
                <a:solidFill>
                  <a:srgbClr val="881E87"/>
                </a:solidFill>
                <a:effectLst/>
                <a:latin typeface="inter-regular"/>
              </a:rPr>
              <a:t>3.concat()</a:t>
            </a:r>
          </a:p>
        </p:txBody>
      </p:sp>
      <p:sp>
        <p:nvSpPr>
          <p:cNvPr id="6" name="TextBox 5">
            <a:extLst>
              <a:ext uri="{FF2B5EF4-FFF2-40B4-BE49-F238E27FC236}">
                <a16:creationId xmlns:a16="http://schemas.microsoft.com/office/drawing/2014/main" id="{F8265048-C41C-41EE-959C-CACB4AAD9949}"/>
              </a:ext>
            </a:extLst>
          </p:cNvPr>
          <p:cNvSpPr txBox="1"/>
          <p:nvPr/>
        </p:nvSpPr>
        <p:spPr>
          <a:xfrm>
            <a:off x="550628" y="739070"/>
            <a:ext cx="10575235" cy="5786199"/>
          </a:xfrm>
          <a:prstGeom prst="rect">
            <a:avLst/>
          </a:prstGeom>
          <a:noFill/>
        </p:spPr>
        <p:txBody>
          <a:bodyPr wrap="square">
            <a:spAutoFit/>
          </a:bodyPr>
          <a:lstStyle/>
          <a:p>
            <a:r>
              <a:rPr lang="en-US" b="0" i="0" dirty="0">
                <a:solidFill>
                  <a:srgbClr val="333333"/>
                </a:solidFill>
                <a:effectLst/>
              </a:rPr>
              <a:t>The </a:t>
            </a:r>
            <a:r>
              <a:rPr lang="en-US" b="1" dirty="0">
                <a:solidFill>
                  <a:srgbClr val="333333"/>
                </a:solidFill>
              </a:rPr>
              <a:t>Java String class</a:t>
            </a:r>
            <a:r>
              <a:rPr lang="en-US" b="1" i="0" dirty="0">
                <a:solidFill>
                  <a:srgbClr val="333333"/>
                </a:solidFill>
                <a:effectLst/>
              </a:rPr>
              <a:t> </a:t>
            </a:r>
            <a:r>
              <a:rPr lang="en-US" b="1" i="0" dirty="0" err="1">
                <a:solidFill>
                  <a:srgbClr val="333333"/>
                </a:solidFill>
                <a:effectLst/>
              </a:rPr>
              <a:t>concat</a:t>
            </a:r>
            <a:r>
              <a:rPr lang="en-US" b="1" i="0" dirty="0">
                <a:solidFill>
                  <a:srgbClr val="333333"/>
                </a:solidFill>
                <a:effectLst/>
              </a:rPr>
              <a:t>()</a:t>
            </a:r>
            <a:r>
              <a:rPr lang="en-US" b="0" i="0" dirty="0">
                <a:solidFill>
                  <a:srgbClr val="333333"/>
                </a:solidFill>
                <a:effectLst/>
              </a:rPr>
              <a:t> method </a:t>
            </a:r>
            <a:r>
              <a:rPr lang="en-US" b="0" dirty="0">
                <a:solidFill>
                  <a:srgbClr val="333333"/>
                </a:solidFill>
                <a:effectLst/>
              </a:rPr>
              <a:t>combines specified string at the end of this string</a:t>
            </a:r>
            <a:r>
              <a:rPr lang="en-US" b="0" i="0" dirty="0">
                <a:solidFill>
                  <a:srgbClr val="333333"/>
                </a:solidFill>
                <a:effectLst/>
              </a:rPr>
              <a:t>.</a:t>
            </a:r>
            <a:endParaRPr lang="en-US" dirty="0">
              <a:solidFill>
                <a:srgbClr val="333333"/>
              </a:solidFill>
            </a:endParaRPr>
          </a:p>
          <a:p>
            <a:endParaRPr lang="en-US" b="0" i="0" dirty="0">
              <a:solidFill>
                <a:srgbClr val="333333"/>
              </a:solidFill>
              <a:effectLst/>
            </a:endParaRPr>
          </a:p>
          <a:p>
            <a:r>
              <a:rPr lang="en-US" sz="1600" b="1" dirty="0">
                <a:solidFill>
                  <a:srgbClr val="333333"/>
                </a:solidFill>
              </a:rPr>
              <a:t>Syntax</a:t>
            </a:r>
            <a:r>
              <a:rPr lang="en-US" dirty="0">
                <a:solidFill>
                  <a:srgbClr val="333333"/>
                </a:solidFill>
              </a:rPr>
              <a:t>:</a:t>
            </a:r>
            <a:endParaRPr lang="en-US" b="0" i="0" dirty="0">
              <a:solidFill>
                <a:srgbClr val="333333"/>
              </a:solidFill>
              <a:effectLst/>
            </a:endParaRPr>
          </a:p>
          <a:p>
            <a:r>
              <a:rPr lang="en-US" b="1" i="0" dirty="0">
                <a:solidFill>
                  <a:srgbClr val="006699"/>
                </a:solidFill>
                <a:effectLst/>
                <a:latin typeface="inter-regular"/>
              </a:rPr>
              <a:t>public</a:t>
            </a:r>
            <a:r>
              <a:rPr lang="en-US" b="0" i="0" dirty="0">
                <a:solidFill>
                  <a:srgbClr val="000000"/>
                </a:solidFill>
                <a:effectLst/>
                <a:latin typeface="inter-regular"/>
              </a:rPr>
              <a:t> String </a:t>
            </a:r>
            <a:r>
              <a:rPr lang="en-US" b="0" i="0" dirty="0" err="1">
                <a:solidFill>
                  <a:srgbClr val="000000"/>
                </a:solidFill>
                <a:effectLst/>
                <a:latin typeface="inter-regular"/>
              </a:rPr>
              <a:t>concat</a:t>
            </a:r>
            <a:r>
              <a:rPr lang="en-US" b="0" i="0" dirty="0">
                <a:solidFill>
                  <a:srgbClr val="000000"/>
                </a:solidFill>
                <a:effectLst/>
                <a:latin typeface="inter-regular"/>
              </a:rPr>
              <a:t>(String </a:t>
            </a:r>
            <a:r>
              <a:rPr lang="en-US" b="0" i="0" dirty="0" err="1">
                <a:solidFill>
                  <a:srgbClr val="000000"/>
                </a:solidFill>
                <a:effectLst/>
                <a:latin typeface="inter-regular"/>
              </a:rPr>
              <a:t>anotherString</a:t>
            </a:r>
            <a:r>
              <a:rPr lang="en-US" b="0" i="0" dirty="0">
                <a:solidFill>
                  <a:srgbClr val="000000"/>
                </a:solidFill>
                <a:effectLst/>
                <a:latin typeface="inter-regular"/>
              </a:rPr>
              <a:t>) </a:t>
            </a:r>
          </a:p>
          <a:p>
            <a:endParaRPr lang="en-US" dirty="0">
              <a:solidFill>
                <a:srgbClr val="000000"/>
              </a:solidFill>
              <a:latin typeface="inter-regular"/>
            </a:endParaRPr>
          </a:p>
          <a:p>
            <a:r>
              <a:rPr lang="en-US" b="1" i="0" dirty="0">
                <a:solidFill>
                  <a:srgbClr val="000000"/>
                </a:solidFill>
                <a:effectLst/>
                <a:latin typeface="inter-regular"/>
              </a:rPr>
              <a:t>Example:                      </a:t>
            </a:r>
            <a:r>
              <a:rPr kumimoji="0" lang="en-US" altLang="en-US" sz="1800" b="0" i="0" u="none" strike="noStrike" cap="none" normalizeH="0" baseline="0" dirty="0">
                <a:ln>
                  <a:noFill/>
                </a:ln>
                <a:solidFill>
                  <a:srgbClr val="000000"/>
                </a:solidFill>
                <a:effectLst/>
                <a:latin typeface="Consolas" panose="020B0609020204030204" pitchFamily="49" charset="0"/>
              </a:rPr>
              <a:t>String s = </a:t>
            </a:r>
            <a:r>
              <a:rPr kumimoji="0" lang="en-US" altLang="en-US" sz="1800" b="0" i="0" u="none" strike="noStrike" cap="none" normalizeH="0" baseline="0" dirty="0">
                <a:ln>
                  <a:noFill/>
                </a:ln>
                <a:solidFill>
                  <a:srgbClr val="0000FF"/>
                </a:solidFill>
                <a:effectLst/>
                <a:latin typeface="Consolas" panose="020B0609020204030204" pitchFamily="49" charset="0"/>
              </a:rPr>
              <a:t>"Hello "</a:t>
            </a:r>
            <a:r>
              <a:rPr kumimoji="0" lang="en-US" altLang="en-US" sz="1800" b="0" i="0" u="none" strike="noStrike" cap="none" normalizeH="0" baseline="0" dirty="0">
                <a:ln>
                  <a:noFill/>
                </a:ln>
                <a:solidFill>
                  <a:srgbClr val="000000"/>
                </a:solidFill>
                <a:effectLst/>
                <a:latin typeface="Consolas" panose="020B0609020204030204" pitchFamily="49" charset="0"/>
              </a:rPr>
              <a:t>;</a:t>
            </a:r>
            <a:r>
              <a:rPr lang="en-US" b="1" i="0" dirty="0">
                <a:solidFill>
                  <a:srgbClr val="000000"/>
                </a:solidFill>
                <a:effectLst/>
                <a:latin typeface="inter-regular"/>
              </a:rPr>
              <a:t> </a:t>
            </a:r>
          </a:p>
          <a:p>
            <a:r>
              <a:rPr lang="en-US" b="1" dirty="0">
                <a:solidFill>
                  <a:srgbClr val="000000"/>
                </a:solidFill>
                <a:latin typeface="inter-regular"/>
              </a:rPr>
              <a:t>                                       </a:t>
            </a:r>
            <a:r>
              <a:rPr kumimoji="0" lang="en-US" altLang="en-US" sz="1800" b="0" i="0" u="none" strike="noStrike" cap="none" normalizeH="0" baseline="0" dirty="0">
                <a:ln>
                  <a:noFill/>
                </a:ln>
                <a:solidFill>
                  <a:srgbClr val="000000"/>
                </a:solidFill>
                <a:effectLst/>
                <a:latin typeface="Consolas" panose="020B0609020204030204" pitchFamily="49" charset="0"/>
              </a:rPr>
              <a:t>s = </a:t>
            </a:r>
            <a:r>
              <a:rPr kumimoji="0" lang="en-US" altLang="en-US" sz="1800" b="0" i="0" u="none" strike="noStrike" cap="none" normalizeH="0" baseline="0" dirty="0" err="1">
                <a:ln>
                  <a:noFill/>
                </a:ln>
                <a:solidFill>
                  <a:srgbClr val="000000"/>
                </a:solidFill>
                <a:effectLst/>
                <a:latin typeface="Consolas" panose="020B0609020204030204" pitchFamily="49" charset="0"/>
              </a:rPr>
              <a:t>s.concat</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00FF"/>
                </a:solidFill>
                <a:effectLst/>
                <a:latin typeface="Consolas" panose="020B0609020204030204" pitchFamily="49" charset="0"/>
              </a:rPr>
              <a:t>"World"</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chemeClr val="tx1"/>
                </a:solidFill>
                <a:effectLst/>
              </a:rPr>
              <a:t> </a:t>
            </a:r>
          </a:p>
          <a:p>
            <a:r>
              <a:rPr kumimoji="0" lang="en-US" altLang="en-US" sz="1600" b="1" i="0" u="none" strike="noStrike" cap="none" normalizeH="0" baseline="0" dirty="0">
                <a:ln>
                  <a:noFill/>
                </a:ln>
                <a:solidFill>
                  <a:schemeClr val="tx1"/>
                </a:solidFill>
                <a:effectLst/>
                <a:latin typeface="Arial" panose="020B0604020202020204" pitchFamily="34" charset="0"/>
              </a:rPr>
              <a:t>                                    Output:  Hello  world</a:t>
            </a:r>
          </a:p>
          <a:p>
            <a:endParaRPr lang="en-US" sz="2400" dirty="0">
              <a:solidFill>
                <a:srgbClr val="333333"/>
              </a:solidFill>
            </a:endParaRPr>
          </a:p>
          <a:p>
            <a:r>
              <a:rPr lang="en-IN" sz="2400" b="1" dirty="0">
                <a:solidFill>
                  <a:srgbClr val="881E87"/>
                </a:solidFill>
              </a:rPr>
              <a:t>4.equals()</a:t>
            </a:r>
          </a:p>
          <a:p>
            <a:endParaRPr lang="en-IN" b="1" dirty="0"/>
          </a:p>
          <a:p>
            <a:r>
              <a:rPr lang="en-US" b="0" i="0" dirty="0">
                <a:solidFill>
                  <a:srgbClr val="333333"/>
                </a:solidFill>
                <a:effectLst/>
              </a:rPr>
              <a:t>The </a:t>
            </a:r>
            <a:r>
              <a:rPr lang="en-US" b="1" i="0" dirty="0">
                <a:solidFill>
                  <a:srgbClr val="333333"/>
                </a:solidFill>
                <a:effectLst/>
              </a:rPr>
              <a:t>Java String class equals()</a:t>
            </a:r>
            <a:r>
              <a:rPr lang="en-US" b="0" i="0" dirty="0">
                <a:solidFill>
                  <a:srgbClr val="333333"/>
                </a:solidFill>
                <a:effectLst/>
              </a:rPr>
              <a:t> method compares the two given strings based on the content of the string.</a:t>
            </a:r>
          </a:p>
          <a:p>
            <a:endParaRPr lang="en-US" b="0" i="0" dirty="0">
              <a:solidFill>
                <a:srgbClr val="333333"/>
              </a:solidFill>
              <a:effectLst/>
            </a:endParaRPr>
          </a:p>
          <a:p>
            <a:r>
              <a:rPr lang="en-US" b="1" i="0" dirty="0">
                <a:solidFill>
                  <a:srgbClr val="333333"/>
                </a:solidFill>
                <a:effectLst/>
                <a:latin typeface="inter-regular"/>
              </a:rPr>
              <a:t>Syntax:</a:t>
            </a:r>
          </a:p>
          <a:p>
            <a:r>
              <a:rPr lang="en-IN" b="0" i="0" dirty="0" err="1">
                <a:solidFill>
                  <a:srgbClr val="000000"/>
                </a:solidFill>
                <a:effectLst/>
                <a:latin typeface="inter-regular"/>
              </a:rPr>
              <a:t>publicboolean</a:t>
            </a:r>
            <a:r>
              <a:rPr lang="en-IN" b="0" i="0" dirty="0">
                <a:solidFill>
                  <a:srgbClr val="000000"/>
                </a:solidFill>
                <a:effectLst/>
                <a:latin typeface="inter-regular"/>
              </a:rPr>
              <a:t> equals(Object </a:t>
            </a:r>
            <a:r>
              <a:rPr lang="en-IN" b="0" i="0" dirty="0" err="1">
                <a:solidFill>
                  <a:srgbClr val="000000"/>
                </a:solidFill>
                <a:effectLst/>
                <a:latin typeface="inter-regular"/>
              </a:rPr>
              <a:t>anotherObject</a:t>
            </a:r>
            <a:r>
              <a:rPr lang="en-IN" b="0" i="0" dirty="0">
                <a:solidFill>
                  <a:srgbClr val="000000"/>
                </a:solidFill>
                <a:effectLst/>
                <a:latin typeface="inter-regular"/>
              </a:rPr>
              <a:t>)  </a:t>
            </a:r>
          </a:p>
          <a:p>
            <a:endParaRPr lang="en-IN" b="0" i="0" dirty="0">
              <a:solidFill>
                <a:srgbClr val="000000"/>
              </a:solidFill>
              <a:effectLst/>
              <a:latin typeface="inter-regular"/>
            </a:endParaRPr>
          </a:p>
          <a:p>
            <a:r>
              <a:rPr lang="en-US" b="1" i="0" dirty="0">
                <a:solidFill>
                  <a:srgbClr val="000000"/>
                </a:solidFill>
                <a:effectLst/>
                <a:latin typeface="inter-regular"/>
              </a:rPr>
              <a:t>Example:                         </a:t>
            </a:r>
            <a:r>
              <a:rPr lang="en-IN" b="0" i="0" dirty="0">
                <a:solidFill>
                  <a:srgbClr val="000000"/>
                </a:solidFill>
                <a:effectLst/>
                <a:latin typeface="inter-regular"/>
              </a:rPr>
              <a:t>String s1=</a:t>
            </a:r>
            <a:r>
              <a:rPr lang="en-IN" b="0" i="0" dirty="0">
                <a:solidFill>
                  <a:srgbClr val="0000FF"/>
                </a:solidFill>
                <a:effectLst/>
                <a:latin typeface="inter-regular"/>
              </a:rPr>
              <a:t>"</a:t>
            </a:r>
            <a:r>
              <a:rPr lang="en-IN" b="0" i="0" dirty="0" err="1">
                <a:solidFill>
                  <a:srgbClr val="0000FF"/>
                </a:solidFill>
                <a:effectLst/>
                <a:latin typeface="inter-regular"/>
              </a:rPr>
              <a:t>javatpoint</a:t>
            </a:r>
            <a:r>
              <a:rPr lang="en-IN" b="0" i="0" dirty="0">
                <a:solidFill>
                  <a:srgbClr val="0000FF"/>
                </a:solidFill>
                <a:effectLst/>
                <a:latin typeface="inter-regular"/>
              </a:rPr>
              <a:t>“ ;</a:t>
            </a:r>
          </a:p>
          <a:p>
            <a:r>
              <a:rPr lang="en-IN" dirty="0">
                <a:solidFill>
                  <a:srgbClr val="0000FF"/>
                </a:solidFill>
                <a:latin typeface="inter-regular"/>
              </a:rPr>
              <a:t>                                          </a:t>
            </a:r>
            <a:r>
              <a:rPr lang="en-IN" b="0" i="0" dirty="0">
                <a:solidFill>
                  <a:srgbClr val="000000"/>
                </a:solidFill>
                <a:effectLst/>
                <a:latin typeface="inter-regular"/>
              </a:rPr>
              <a:t>String s4=</a:t>
            </a:r>
            <a:r>
              <a:rPr lang="en-IN" b="0" i="0" dirty="0">
                <a:solidFill>
                  <a:srgbClr val="0000FF"/>
                </a:solidFill>
                <a:effectLst/>
                <a:latin typeface="inter-regular"/>
              </a:rPr>
              <a:t>"python"</a:t>
            </a:r>
            <a:r>
              <a:rPr lang="en-IN" b="0" i="0" dirty="0">
                <a:solidFill>
                  <a:srgbClr val="000000"/>
                </a:solidFill>
                <a:effectLst/>
                <a:latin typeface="inter-regular"/>
              </a:rPr>
              <a:t>;  </a:t>
            </a:r>
          </a:p>
          <a:p>
            <a:r>
              <a:rPr lang="en-IN" dirty="0">
                <a:solidFill>
                  <a:srgbClr val="000000"/>
                </a:solidFill>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(s1.equals(s4));</a:t>
            </a:r>
            <a:r>
              <a:rPr lang="en-US" b="0" i="0" dirty="0">
                <a:solidFill>
                  <a:srgbClr val="008200"/>
                </a:solidFill>
                <a:effectLst/>
                <a:latin typeface="inter-regular"/>
              </a:rPr>
              <a:t>//false </a:t>
            </a:r>
            <a:endParaRPr lang="en-IN" b="0" i="0" dirty="0">
              <a:solidFill>
                <a:srgbClr val="000000"/>
              </a:solidFill>
              <a:effectLst/>
              <a:latin typeface="inter-regular"/>
            </a:endParaRPr>
          </a:p>
        </p:txBody>
      </p:sp>
    </p:spTree>
    <p:extLst>
      <p:ext uri="{BB962C8B-B14F-4D97-AF65-F5344CB8AC3E}">
        <p14:creationId xmlns:p14="http://schemas.microsoft.com/office/powerpoint/2010/main" val="930730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61D43-CF90-4D5F-80DC-AD0748E6D274}"/>
              </a:ext>
            </a:extLst>
          </p:cNvPr>
          <p:cNvSpPr>
            <a:spLocks noGrp="1"/>
          </p:cNvSpPr>
          <p:nvPr>
            <p:ph type="title"/>
          </p:nvPr>
        </p:nvSpPr>
        <p:spPr>
          <a:xfrm>
            <a:off x="1104669" y="458124"/>
            <a:ext cx="11457432" cy="914400"/>
          </a:xfrm>
        </p:spPr>
        <p:txBody>
          <a:bodyPr/>
          <a:lstStyle/>
          <a:p>
            <a:r>
              <a:rPr lang="en-US" sz="2400" dirty="0">
                <a:solidFill>
                  <a:srgbClr val="881E87"/>
                </a:solidFill>
                <a:latin typeface="inter-regular"/>
              </a:rPr>
              <a:t>5.contains()</a:t>
            </a:r>
            <a:br>
              <a:rPr lang="en-US" sz="2400" dirty="0">
                <a:latin typeface="inter-regular"/>
              </a:rPr>
            </a:br>
            <a:br>
              <a:rPr lang="en-US" sz="2400" dirty="0">
                <a:latin typeface="inter-regular"/>
              </a:rPr>
            </a:br>
            <a:r>
              <a:rPr lang="en-US" sz="1600" b="0" i="0" dirty="0">
                <a:solidFill>
                  <a:srgbClr val="333333"/>
                </a:solidFill>
                <a:effectLst/>
                <a:latin typeface="+mn-lt"/>
              </a:rPr>
              <a:t>The </a:t>
            </a:r>
            <a:r>
              <a:rPr lang="en-US" sz="1600" b="1" i="0" dirty="0">
                <a:solidFill>
                  <a:srgbClr val="333333"/>
                </a:solidFill>
                <a:effectLst/>
                <a:latin typeface="+mn-lt"/>
              </a:rPr>
              <a:t>Java String class contains()</a:t>
            </a:r>
            <a:r>
              <a:rPr lang="en-US" sz="1600" b="0" i="0" dirty="0">
                <a:solidFill>
                  <a:srgbClr val="333333"/>
                </a:solidFill>
                <a:effectLst/>
                <a:latin typeface="+mn-lt"/>
              </a:rPr>
              <a:t> method searches the sequence of characters in this string.</a:t>
            </a:r>
            <a:br>
              <a:rPr lang="en-US" sz="1600" b="0" i="0" dirty="0">
                <a:solidFill>
                  <a:srgbClr val="333333"/>
                </a:solidFill>
                <a:effectLst/>
                <a:latin typeface="+mn-lt"/>
              </a:rPr>
            </a:br>
            <a:br>
              <a:rPr lang="en-US" sz="1600" b="0" i="0" dirty="0">
                <a:solidFill>
                  <a:srgbClr val="333333"/>
                </a:solidFill>
                <a:effectLst/>
                <a:latin typeface="+mn-lt"/>
              </a:rPr>
            </a:br>
            <a:r>
              <a:rPr lang="en-US" sz="1600" b="0" i="0" dirty="0">
                <a:solidFill>
                  <a:srgbClr val="333333"/>
                </a:solidFill>
                <a:effectLst/>
                <a:latin typeface="+mn-lt"/>
              </a:rPr>
              <a:t> </a:t>
            </a:r>
            <a:r>
              <a:rPr lang="en-US" sz="1600" i="0" dirty="0">
                <a:solidFill>
                  <a:srgbClr val="333333"/>
                </a:solidFill>
                <a:effectLst/>
                <a:latin typeface="+mn-lt"/>
              </a:rPr>
              <a:t>Syntax</a:t>
            </a:r>
            <a:r>
              <a:rPr lang="en-US" sz="1600" b="0" i="0" dirty="0">
                <a:solidFill>
                  <a:srgbClr val="333333"/>
                </a:solidFill>
                <a:effectLst/>
                <a:latin typeface="+mn-lt"/>
              </a:rPr>
              <a:t>:</a:t>
            </a:r>
            <a:br>
              <a:rPr lang="en-US" sz="1600" b="0" i="0" dirty="0">
                <a:solidFill>
                  <a:srgbClr val="333333"/>
                </a:solidFill>
                <a:effectLst/>
                <a:latin typeface="+mn-lt"/>
              </a:rPr>
            </a:br>
            <a:r>
              <a:rPr lang="en-US" sz="1600" b="0" i="0" dirty="0">
                <a:solidFill>
                  <a:srgbClr val="333333"/>
                </a:solidFill>
                <a:effectLst/>
                <a:latin typeface="+mn-lt"/>
              </a:rPr>
              <a:t> </a:t>
            </a:r>
            <a:r>
              <a:rPr lang="en-IN" sz="1600" b="1" i="0" dirty="0">
                <a:solidFill>
                  <a:srgbClr val="006699"/>
                </a:solidFill>
                <a:effectLst/>
                <a:latin typeface="+mn-lt"/>
              </a:rPr>
              <a:t>public</a:t>
            </a:r>
            <a:r>
              <a:rPr lang="en-IN" sz="1600" b="0" i="0" dirty="0">
                <a:solidFill>
                  <a:srgbClr val="000000"/>
                </a:solidFill>
                <a:effectLst/>
                <a:latin typeface="+mn-lt"/>
              </a:rPr>
              <a:t> </a:t>
            </a:r>
            <a:r>
              <a:rPr lang="en-IN" sz="1600" b="1" i="0" dirty="0" err="1">
                <a:solidFill>
                  <a:srgbClr val="006699"/>
                </a:solidFill>
                <a:effectLst/>
                <a:latin typeface="+mn-lt"/>
              </a:rPr>
              <a:t>boolean</a:t>
            </a:r>
            <a:r>
              <a:rPr lang="en-IN" sz="1600" b="0" i="0" dirty="0">
                <a:solidFill>
                  <a:srgbClr val="000000"/>
                </a:solidFill>
                <a:effectLst/>
                <a:latin typeface="+mn-lt"/>
              </a:rPr>
              <a:t> contains(</a:t>
            </a:r>
            <a:r>
              <a:rPr lang="en-IN" sz="1600" b="0" i="0" dirty="0" err="1">
                <a:solidFill>
                  <a:srgbClr val="000000"/>
                </a:solidFill>
                <a:effectLst/>
                <a:latin typeface="+mn-lt"/>
              </a:rPr>
              <a:t>CharSequence</a:t>
            </a:r>
            <a:r>
              <a:rPr lang="en-IN" sz="1600" b="0" i="0" dirty="0">
                <a:solidFill>
                  <a:srgbClr val="000000"/>
                </a:solidFill>
                <a:effectLst/>
                <a:latin typeface="+mn-lt"/>
              </a:rPr>
              <a:t> sequence</a:t>
            </a:r>
            <a:r>
              <a:rPr lang="en-IN" sz="1050" b="0" i="0" dirty="0">
                <a:solidFill>
                  <a:srgbClr val="000000"/>
                </a:solidFill>
                <a:effectLst/>
                <a:latin typeface="inter-regular"/>
              </a:rPr>
              <a:t>) </a:t>
            </a:r>
            <a:br>
              <a:rPr lang="en-IN" sz="1050" b="0" i="0" dirty="0">
                <a:solidFill>
                  <a:srgbClr val="000000"/>
                </a:solidFill>
                <a:effectLst/>
                <a:latin typeface="inter-regular"/>
              </a:rPr>
            </a:br>
            <a:r>
              <a:rPr lang="en-IN" sz="1800" i="0" dirty="0">
                <a:solidFill>
                  <a:srgbClr val="000000"/>
                </a:solidFill>
                <a:effectLst/>
                <a:latin typeface="inter-regular"/>
              </a:rPr>
              <a:t>   </a:t>
            </a:r>
            <a:br>
              <a:rPr lang="en-IN" sz="1800" i="0" dirty="0">
                <a:solidFill>
                  <a:srgbClr val="000000"/>
                </a:solidFill>
                <a:effectLst/>
                <a:latin typeface="inter-regular"/>
              </a:rPr>
            </a:br>
            <a:r>
              <a:rPr lang="en-IN" sz="1800" i="0" dirty="0">
                <a:solidFill>
                  <a:srgbClr val="000000"/>
                </a:solidFill>
                <a:effectLst/>
                <a:latin typeface="inter-regular"/>
              </a:rPr>
              <a:t>  Example</a:t>
            </a:r>
            <a:r>
              <a:rPr lang="en-IN" sz="1600" i="0" dirty="0">
                <a:solidFill>
                  <a:srgbClr val="000000"/>
                </a:solidFill>
                <a:effectLst/>
                <a:latin typeface="inter-regular"/>
              </a:rPr>
              <a:t>:                     </a:t>
            </a:r>
            <a:r>
              <a:rPr lang="en-US" sz="1600" b="0" i="0" dirty="0">
                <a:solidFill>
                  <a:srgbClr val="000000"/>
                </a:solidFill>
                <a:effectLst/>
                <a:latin typeface="inter-regular"/>
              </a:rPr>
              <a:t>String name=</a:t>
            </a:r>
            <a:r>
              <a:rPr lang="en-US" sz="1600" b="0" i="0" dirty="0">
                <a:solidFill>
                  <a:srgbClr val="0000FF"/>
                </a:solidFill>
                <a:effectLst/>
                <a:latin typeface="inter-regular"/>
              </a:rPr>
              <a:t>"what do you know about me"</a:t>
            </a:r>
            <a:r>
              <a:rPr lang="en-US" sz="1600" b="0" i="0" dirty="0">
                <a:solidFill>
                  <a:srgbClr val="000000"/>
                </a:solidFill>
                <a:effectLst/>
                <a:latin typeface="inter-regular"/>
              </a:rPr>
              <a:t>;</a:t>
            </a:r>
            <a:br>
              <a:rPr lang="en-US" sz="1600" b="0" i="0" dirty="0">
                <a:solidFill>
                  <a:srgbClr val="000000"/>
                </a:solidFill>
                <a:effectLst/>
                <a:latin typeface="inter-regular"/>
              </a:rPr>
            </a:br>
            <a:r>
              <a:rPr lang="en-US" sz="1600" b="0" i="0" dirty="0">
                <a:solidFill>
                  <a:srgbClr val="000000"/>
                </a:solidFill>
                <a:effectLst/>
                <a:latin typeface="inter-regular"/>
              </a:rPr>
              <a:t>                                          </a:t>
            </a:r>
            <a:r>
              <a:rPr lang="en-US" sz="1600" b="0" i="0" dirty="0" err="1">
                <a:solidFill>
                  <a:srgbClr val="000000"/>
                </a:solidFill>
                <a:effectLst/>
                <a:latin typeface="inter-regular"/>
              </a:rPr>
              <a:t>System.out.println</a:t>
            </a:r>
            <a:r>
              <a:rPr lang="en-US" sz="1600" b="0" i="0" dirty="0">
                <a:solidFill>
                  <a:srgbClr val="000000"/>
                </a:solidFill>
                <a:effectLst/>
                <a:latin typeface="inter-regular"/>
              </a:rPr>
              <a:t>(</a:t>
            </a:r>
            <a:r>
              <a:rPr lang="en-US" sz="1600" b="0" i="0" dirty="0" err="1">
                <a:solidFill>
                  <a:srgbClr val="000000"/>
                </a:solidFill>
                <a:effectLst/>
                <a:latin typeface="inter-regular"/>
              </a:rPr>
              <a:t>name.contains</a:t>
            </a:r>
            <a:r>
              <a:rPr lang="en-US" sz="1600" b="0" i="0" dirty="0">
                <a:solidFill>
                  <a:srgbClr val="000000"/>
                </a:solidFill>
                <a:effectLst/>
                <a:latin typeface="inter-regular"/>
              </a:rPr>
              <a:t>(</a:t>
            </a:r>
            <a:r>
              <a:rPr lang="en-US" sz="1600" b="0" i="0" dirty="0">
                <a:solidFill>
                  <a:srgbClr val="0000FF"/>
                </a:solidFill>
                <a:effectLst/>
                <a:latin typeface="inter-regular"/>
              </a:rPr>
              <a:t>"do you know"</a:t>
            </a:r>
            <a:r>
              <a:rPr lang="en-US" sz="1600" b="0" i="0" dirty="0">
                <a:solidFill>
                  <a:srgbClr val="000000"/>
                </a:solidFill>
                <a:effectLst/>
                <a:latin typeface="inter-regular"/>
              </a:rPr>
              <a:t>))</a:t>
            </a:r>
            <a:br>
              <a:rPr lang="en-IN" sz="1600" i="0" dirty="0">
                <a:solidFill>
                  <a:srgbClr val="000000"/>
                </a:solidFill>
                <a:effectLst/>
                <a:latin typeface="inter-regular"/>
              </a:rPr>
            </a:br>
            <a:br>
              <a:rPr lang="en-IN" sz="2400" i="0" dirty="0">
                <a:solidFill>
                  <a:srgbClr val="881E87"/>
                </a:solidFill>
                <a:effectLst/>
                <a:latin typeface="inter-regular"/>
              </a:rPr>
            </a:br>
            <a:r>
              <a:rPr lang="en-IN" sz="2400" i="0" dirty="0">
                <a:solidFill>
                  <a:srgbClr val="881E87"/>
                </a:solidFill>
                <a:effectLst/>
                <a:latin typeface="inter-regular"/>
              </a:rPr>
              <a:t>6.length()</a:t>
            </a:r>
            <a:br>
              <a:rPr lang="en-IN" sz="2400" i="0" dirty="0">
                <a:solidFill>
                  <a:srgbClr val="881E87"/>
                </a:solidFill>
                <a:effectLst/>
                <a:latin typeface="inter-regular"/>
              </a:rPr>
            </a:br>
            <a:br>
              <a:rPr lang="en-IN" sz="2400" i="0" dirty="0">
                <a:solidFill>
                  <a:srgbClr val="000000"/>
                </a:solidFill>
                <a:effectLst/>
                <a:latin typeface="inter-regular"/>
              </a:rPr>
            </a:br>
            <a:r>
              <a:rPr lang="en-IN" sz="2400" i="0" dirty="0">
                <a:solidFill>
                  <a:srgbClr val="000000"/>
                </a:solidFill>
                <a:effectLst/>
                <a:latin typeface="inter-regular"/>
              </a:rPr>
              <a:t>  </a:t>
            </a:r>
            <a:r>
              <a:rPr lang="en-US" sz="1600" b="0" i="0" dirty="0">
                <a:solidFill>
                  <a:srgbClr val="333333"/>
                </a:solidFill>
                <a:effectLst/>
                <a:latin typeface="+mn-lt"/>
              </a:rPr>
              <a:t>The </a:t>
            </a:r>
            <a:r>
              <a:rPr lang="en-US" sz="1600" b="1" i="0" dirty="0">
                <a:solidFill>
                  <a:srgbClr val="333333"/>
                </a:solidFill>
                <a:effectLst/>
                <a:latin typeface="+mn-lt"/>
              </a:rPr>
              <a:t>Java String class length()</a:t>
            </a:r>
            <a:r>
              <a:rPr lang="en-US" sz="1600" b="0" i="0" dirty="0">
                <a:solidFill>
                  <a:srgbClr val="333333"/>
                </a:solidFill>
                <a:effectLst/>
                <a:latin typeface="+mn-lt"/>
              </a:rPr>
              <a:t> method finds the length of a string.</a:t>
            </a:r>
            <a:br>
              <a:rPr lang="en-US" sz="1600" b="0" i="0" dirty="0">
                <a:solidFill>
                  <a:srgbClr val="333333"/>
                </a:solidFill>
                <a:effectLst/>
                <a:latin typeface="+mn-lt"/>
              </a:rPr>
            </a:br>
            <a:r>
              <a:rPr lang="en-US" sz="1600" b="0" i="0" dirty="0">
                <a:solidFill>
                  <a:srgbClr val="333333"/>
                </a:solidFill>
                <a:effectLst/>
                <a:latin typeface="+mn-lt"/>
              </a:rPr>
              <a:t>   </a:t>
            </a:r>
            <a:br>
              <a:rPr lang="en-US" sz="1600" b="0" i="0" dirty="0">
                <a:solidFill>
                  <a:srgbClr val="333333"/>
                </a:solidFill>
                <a:effectLst/>
                <a:latin typeface="+mn-lt"/>
              </a:rPr>
            </a:br>
            <a:r>
              <a:rPr lang="en-US" sz="1600" b="0" i="0" dirty="0">
                <a:solidFill>
                  <a:srgbClr val="333333"/>
                </a:solidFill>
                <a:effectLst/>
                <a:latin typeface="+mn-lt"/>
              </a:rPr>
              <a:t>   </a:t>
            </a:r>
            <a:r>
              <a:rPr lang="en-US" sz="1600" i="0" dirty="0">
                <a:solidFill>
                  <a:srgbClr val="333333"/>
                </a:solidFill>
                <a:effectLst/>
                <a:latin typeface="+mn-lt"/>
              </a:rPr>
              <a:t>Syntax:</a:t>
            </a:r>
            <a:br>
              <a:rPr lang="en-US" sz="1600" i="0" dirty="0">
                <a:solidFill>
                  <a:srgbClr val="333333"/>
                </a:solidFill>
                <a:effectLst/>
                <a:latin typeface="+mn-lt"/>
              </a:rPr>
            </a:br>
            <a:r>
              <a:rPr lang="en-US" sz="1600" i="0" dirty="0">
                <a:solidFill>
                  <a:srgbClr val="333333"/>
                </a:solidFill>
                <a:effectLst/>
                <a:latin typeface="+mn-lt"/>
              </a:rPr>
              <a:t>   </a:t>
            </a:r>
            <a:r>
              <a:rPr lang="en-IN" sz="1600" b="1" i="0" dirty="0">
                <a:solidFill>
                  <a:srgbClr val="006699"/>
                </a:solidFill>
                <a:effectLst/>
                <a:latin typeface="+mn-lt"/>
              </a:rPr>
              <a:t>public</a:t>
            </a:r>
            <a:r>
              <a:rPr lang="en-IN" sz="1600" b="0" i="0" dirty="0">
                <a:solidFill>
                  <a:srgbClr val="000000"/>
                </a:solidFill>
                <a:effectLst/>
                <a:latin typeface="+mn-lt"/>
              </a:rPr>
              <a:t> </a:t>
            </a:r>
            <a:r>
              <a:rPr lang="en-IN" sz="1600" b="1" i="0" dirty="0">
                <a:solidFill>
                  <a:srgbClr val="006699"/>
                </a:solidFill>
                <a:effectLst/>
                <a:latin typeface="+mn-lt"/>
              </a:rPr>
              <a:t>int</a:t>
            </a:r>
            <a:r>
              <a:rPr lang="en-IN" sz="1600" b="0" i="0" dirty="0">
                <a:solidFill>
                  <a:srgbClr val="000000"/>
                </a:solidFill>
                <a:effectLst/>
                <a:latin typeface="+mn-lt"/>
              </a:rPr>
              <a:t> length()  </a:t>
            </a:r>
            <a:br>
              <a:rPr lang="en-IN" sz="1600" b="0" i="0" dirty="0">
                <a:solidFill>
                  <a:srgbClr val="000000"/>
                </a:solidFill>
                <a:effectLst/>
                <a:latin typeface="+mn-lt"/>
              </a:rPr>
            </a:br>
            <a:br>
              <a:rPr lang="en-IN" sz="1600" b="0" i="0" dirty="0">
                <a:solidFill>
                  <a:srgbClr val="000000"/>
                </a:solidFill>
                <a:effectLst/>
                <a:latin typeface="+mn-lt"/>
              </a:rPr>
            </a:br>
            <a:r>
              <a:rPr lang="en-IN" sz="1600" b="0" i="0" dirty="0">
                <a:solidFill>
                  <a:srgbClr val="000000"/>
                </a:solidFill>
                <a:effectLst/>
                <a:latin typeface="+mn-lt"/>
              </a:rPr>
              <a:t>   </a:t>
            </a:r>
            <a:r>
              <a:rPr lang="en-IN" sz="1600" i="0" dirty="0">
                <a:solidFill>
                  <a:srgbClr val="000000"/>
                </a:solidFill>
                <a:effectLst/>
                <a:latin typeface="+mn-lt"/>
              </a:rPr>
              <a:t>Example:</a:t>
            </a:r>
            <a:br>
              <a:rPr lang="en-IN" sz="1600" i="0" dirty="0">
                <a:solidFill>
                  <a:srgbClr val="000000"/>
                </a:solidFill>
                <a:effectLst/>
                <a:latin typeface="+mn-lt"/>
              </a:rPr>
            </a:br>
            <a:r>
              <a:rPr lang="en-IN" sz="1600" i="0" dirty="0">
                <a:solidFill>
                  <a:srgbClr val="000000"/>
                </a:solidFill>
                <a:effectLst/>
                <a:latin typeface="+mn-lt"/>
              </a:rPr>
              <a:t>                                  </a:t>
            </a:r>
            <a:r>
              <a:rPr lang="en-IN" sz="1600" b="0" i="0" dirty="0">
                <a:solidFill>
                  <a:srgbClr val="000000"/>
                </a:solidFill>
                <a:effectLst/>
                <a:latin typeface="inter-regular"/>
              </a:rPr>
              <a:t>String s1=</a:t>
            </a:r>
            <a:r>
              <a:rPr lang="en-IN" sz="1600" b="0" i="0" dirty="0">
                <a:solidFill>
                  <a:srgbClr val="0000FF"/>
                </a:solidFill>
                <a:effectLst/>
                <a:latin typeface="inter-regular"/>
              </a:rPr>
              <a:t>"</a:t>
            </a:r>
            <a:r>
              <a:rPr lang="en-IN" sz="1600" b="0" i="0" dirty="0" err="1">
                <a:solidFill>
                  <a:srgbClr val="0000FF"/>
                </a:solidFill>
                <a:effectLst/>
                <a:latin typeface="inter-regular"/>
              </a:rPr>
              <a:t>javatpoint</a:t>
            </a:r>
            <a:r>
              <a:rPr lang="en-IN" sz="1600" b="0" i="0" dirty="0">
                <a:solidFill>
                  <a:srgbClr val="0000FF"/>
                </a:solidFill>
                <a:effectLst/>
                <a:latin typeface="inter-regular"/>
              </a:rPr>
              <a:t>"</a:t>
            </a:r>
            <a:r>
              <a:rPr lang="en-IN" sz="1600" b="0" i="0" dirty="0">
                <a:solidFill>
                  <a:srgbClr val="000000"/>
                </a:solidFill>
                <a:effectLst/>
                <a:latin typeface="inter-regular"/>
              </a:rPr>
              <a:t>;  </a:t>
            </a:r>
            <a:br>
              <a:rPr lang="en-IN" sz="1600" b="0" i="0" dirty="0">
                <a:solidFill>
                  <a:srgbClr val="000000"/>
                </a:solidFill>
                <a:effectLst/>
                <a:latin typeface="inter-regular"/>
              </a:rPr>
            </a:br>
            <a:r>
              <a:rPr lang="en-IN" sz="1600" b="0" i="0" dirty="0">
                <a:solidFill>
                  <a:srgbClr val="000000"/>
                </a:solidFill>
                <a:effectLst/>
                <a:latin typeface="inter-regular"/>
              </a:rPr>
              <a:t>                                          </a:t>
            </a:r>
            <a:r>
              <a:rPr lang="en-US" sz="1600" b="0" i="0" dirty="0" err="1">
                <a:solidFill>
                  <a:srgbClr val="000000"/>
                </a:solidFill>
                <a:effectLst/>
                <a:latin typeface="inter-regular"/>
              </a:rPr>
              <a:t>System.out.println</a:t>
            </a:r>
            <a:r>
              <a:rPr lang="en-US" sz="1600" b="0" i="0" dirty="0">
                <a:solidFill>
                  <a:srgbClr val="000000"/>
                </a:solidFill>
                <a:effectLst/>
                <a:latin typeface="inter-regular"/>
              </a:rPr>
              <a:t>(</a:t>
            </a:r>
            <a:r>
              <a:rPr lang="en-US" sz="1600" b="0" i="0" dirty="0">
                <a:solidFill>
                  <a:srgbClr val="0000FF"/>
                </a:solidFill>
                <a:effectLst/>
                <a:latin typeface="inter-regular"/>
              </a:rPr>
              <a:t>"string length is: "</a:t>
            </a:r>
            <a:r>
              <a:rPr lang="en-US" sz="1600" b="0" i="0" dirty="0">
                <a:solidFill>
                  <a:srgbClr val="000000"/>
                </a:solidFill>
                <a:effectLst/>
                <a:latin typeface="inter-regular"/>
              </a:rPr>
              <a:t>+s1.length());</a:t>
            </a:r>
            <a:br>
              <a:rPr lang="en-IN" sz="1600" b="0" i="0" dirty="0">
                <a:solidFill>
                  <a:srgbClr val="000000"/>
                </a:solidFill>
                <a:effectLst/>
                <a:latin typeface="inter-regular"/>
              </a:rPr>
            </a:br>
            <a:br>
              <a:rPr lang="en-IN" sz="1600" b="0" i="0" dirty="0">
                <a:solidFill>
                  <a:srgbClr val="000000"/>
                </a:solidFill>
                <a:effectLst/>
                <a:latin typeface="inter-regular"/>
              </a:rPr>
            </a:br>
            <a:br>
              <a:rPr lang="en-IN" sz="1600" b="0" i="0" dirty="0">
                <a:solidFill>
                  <a:srgbClr val="000000"/>
                </a:solidFill>
                <a:effectLst/>
                <a:latin typeface="inter-regular"/>
              </a:rPr>
            </a:br>
            <a:r>
              <a:rPr lang="en-IN" sz="1600" b="0" i="0" dirty="0">
                <a:solidFill>
                  <a:srgbClr val="000000"/>
                </a:solidFill>
                <a:effectLst/>
                <a:latin typeface="inter-regular"/>
              </a:rPr>
              <a:t>        </a:t>
            </a:r>
            <a:br>
              <a:rPr lang="en-IN" sz="2400" i="0" dirty="0">
                <a:solidFill>
                  <a:srgbClr val="000000"/>
                </a:solidFill>
                <a:effectLst/>
                <a:latin typeface="inter-regular"/>
              </a:rPr>
            </a:br>
            <a:br>
              <a:rPr lang="en-IN" sz="2400" i="0" dirty="0">
                <a:solidFill>
                  <a:srgbClr val="000000"/>
                </a:solidFill>
                <a:effectLst/>
                <a:latin typeface="inter-regular"/>
              </a:rPr>
            </a:br>
            <a:br>
              <a:rPr lang="en-IN" sz="2400" i="0" dirty="0">
                <a:solidFill>
                  <a:srgbClr val="000000"/>
                </a:solidFill>
                <a:effectLst/>
                <a:latin typeface="inter-regular"/>
              </a:rPr>
            </a:br>
            <a:br>
              <a:rPr lang="en-US" sz="2400" i="0" dirty="0">
                <a:solidFill>
                  <a:srgbClr val="333333"/>
                </a:solidFill>
                <a:effectLst/>
                <a:latin typeface="+mn-lt"/>
              </a:rPr>
            </a:br>
            <a:r>
              <a:rPr lang="en-US" sz="1600" b="0" i="0" dirty="0">
                <a:solidFill>
                  <a:srgbClr val="333333"/>
                </a:solidFill>
                <a:effectLst/>
                <a:latin typeface="+mn-lt"/>
              </a:rPr>
              <a:t>.</a:t>
            </a:r>
            <a:br>
              <a:rPr lang="en-US" sz="1600" b="0" i="0" dirty="0">
                <a:solidFill>
                  <a:srgbClr val="333333"/>
                </a:solidFill>
                <a:effectLst/>
                <a:latin typeface="+mn-lt"/>
              </a:rPr>
            </a:br>
            <a:endParaRPr lang="en-IN" sz="1600" dirty="0">
              <a:latin typeface="+mn-lt"/>
            </a:endParaRPr>
          </a:p>
        </p:txBody>
      </p:sp>
    </p:spTree>
    <p:extLst>
      <p:ext uri="{BB962C8B-B14F-4D97-AF65-F5344CB8AC3E}">
        <p14:creationId xmlns:p14="http://schemas.microsoft.com/office/powerpoint/2010/main" val="379767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2" ma:contentTypeDescription="Create a new document." ma:contentTypeScope="" ma:versionID="9407a5475bd7daed0c8f68d93884678d">
  <xsd:schema xmlns:xsd="http://www.w3.org/2001/XMLSchema" xmlns:xs="http://www.w3.org/2001/XMLSchema" xmlns:p="http://schemas.microsoft.com/office/2006/metadata/properties" xmlns:ns2="3f1b19a1-ec80-4ead-b989-6245eb278180" targetNamespace="http://schemas.microsoft.com/office/2006/metadata/properties" ma:root="true" ma:fieldsID="a8c9d19cd16fc7ce5a633b10caad7fb5" ns2:_="">
    <xsd:import namespace="3f1b19a1-ec80-4ead-b989-6245eb27818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8E9144-E3A5-41BC-AFE4-00414EB4BFE9}">
  <ds:schemaRefs>
    <ds:schemaRef ds:uri="http://schemas.openxmlformats.org/package/2006/metadata/core-properties"/>
    <ds:schemaRef ds:uri="http://purl.org/dc/terms/"/>
    <ds:schemaRef ds:uri="5de21204-f6c2-476d-9eb4-7ba6a46565b5"/>
    <ds:schemaRef ds:uri="http://schemas.microsoft.com/office/infopath/2007/PartnerControls"/>
    <ds:schemaRef ds:uri="http://schemas.microsoft.com/office/2006/documentManagement/types"/>
    <ds:schemaRef ds:uri="http://purl.org/dc/elements/1.1/"/>
    <ds:schemaRef ds:uri="http://schemas.microsoft.com/office/2006/metadata/properties"/>
    <ds:schemaRef ds:uri="3d490cd2-1cd2-4229-bf74-977b65ab40b2"/>
    <ds:schemaRef ds:uri="http://www.w3.org/XML/1998/namespace"/>
    <ds:schemaRef ds:uri="http://purl.org/dc/dcmitype/"/>
    <ds:schemaRef ds:uri="2a5145cd-5f35-4e40-804b-04ad7a33edf7"/>
    <ds:schemaRef ds:uri="f7113b4e-2ce0-4a3d-8ddb-863e1beee682"/>
  </ds:schemaRefs>
</ds:datastoreItem>
</file>

<file path=customXml/itemProps2.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3.xml><?xml version="1.0" encoding="utf-8"?>
<ds:datastoreItem xmlns:ds="http://schemas.openxmlformats.org/officeDocument/2006/customXml" ds:itemID="{C394A666-D41F-45AB-937E-941D68B43F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1b19a1-ec80-4ead-b989-6245eb2781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1401</TotalTime>
  <Words>643</Words>
  <Application>Microsoft Office PowerPoint</Application>
  <PresentationFormat>Widescreen</PresentationFormat>
  <Paragraphs>99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UST</vt:lpstr>
      <vt:lpstr>STRINGS IN JAVA</vt:lpstr>
      <vt:lpstr>STRINGS</vt:lpstr>
      <vt:lpstr>PowerPoint Presentation</vt:lpstr>
      <vt:lpstr>Immutable String in Java  </vt:lpstr>
      <vt:lpstr>Why String objects are immutable in Java? </vt:lpstr>
      <vt:lpstr>STRING OPERATIONS IN JAVA</vt:lpstr>
      <vt:lpstr>PowerPoint Presentation</vt:lpstr>
      <vt:lpstr>PowerPoint Presentation</vt:lpstr>
      <vt:lpstr>5.contains()  The Java String class contains() method searches the sequence of characters in this string.   Syntax:  public boolean contains(CharSequence sequence)        Example:                     String name="what do you know about me";                                           System.out.println(name.contains("do you know"))  6.length()    The Java String class length() method finds the length of a string.        Syntax:    public int length()       Example:                                   String s1="javatpoint";                                             System.out.println("string length is: "+s1.length());               .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Meera Javad(UST,IN)</cp:lastModifiedBy>
  <cp:revision>93</cp:revision>
  <cp:lastPrinted>2019-10-06T00:46:52Z</cp:lastPrinted>
  <dcterms:created xsi:type="dcterms:W3CDTF">2020-12-03T20:34:18Z</dcterms:created>
  <dcterms:modified xsi:type="dcterms:W3CDTF">2023-03-03T08:39:30Z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0x010100C8191DE6C46C8F4EA20CC1DE04E5091C</vt:lpwstr>
  </property>
</Properties>
</file>