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9" r:id="rId6"/>
    <p:sldId id="436" r:id="rId7"/>
    <p:sldId id="437" r:id="rId8"/>
    <p:sldId id="438" r:id="rId9"/>
    <p:sldId id="443" r:id="rId10"/>
    <p:sldId id="444" r:id="rId11"/>
    <p:sldId id="445" r:id="rId12"/>
    <p:sldId id="442" r:id="rId13"/>
    <p:sldId id="441" r:id="rId14"/>
    <p:sldId id="4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a:t>Time complexity</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dirty="0"/>
              <a:t>March 3, 2023</a:t>
            </a:r>
          </a:p>
          <a:p>
            <a:pPr lvl="1"/>
            <a:r>
              <a:rPr lang="en-US" dirty="0"/>
              <a:t>Aadil </a:t>
            </a:r>
            <a:r>
              <a:rPr lang="en-US" dirty="0" err="1"/>
              <a:t>Anthrollil</a:t>
            </a:r>
            <a:r>
              <a:rPr lang="en-US" dirty="0"/>
              <a:t> Abu</a:t>
            </a:r>
          </a:p>
          <a:p>
            <a:pPr lvl="1"/>
            <a:endParaRPr lang="en-US" dirty="0"/>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Conclusion</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Time complexity is an essential concept in computer science and programming, especially in Java.</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By understanding time complexity, you can develop more efficient and scalable Java programs.</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Remember to choose algorithms and data structures with lower time complexity, measure your code's performance, and optimize it for better performance.</a:t>
            </a:r>
            <a:endParaRPr lang="en-IN" sz="1800" dirty="0">
              <a:effectLst/>
              <a:latin typeface="+mj-lt"/>
              <a:ea typeface="Calibri" panose="020F0502020204030204" pitchFamily="34" charset="0"/>
              <a:cs typeface="Kartika" panose="02020503030404060203" pitchFamily="18" charset="0"/>
            </a:endParaRPr>
          </a:p>
          <a:p>
            <a:pPr marL="0" indent="0">
              <a:buNone/>
            </a:pPr>
            <a:endParaRPr lang="en-US" dirty="0">
              <a:latin typeface="+mj-lt"/>
            </a:endParaRPr>
          </a:p>
        </p:txBody>
      </p:sp>
    </p:spTree>
    <p:extLst>
      <p:ext uri="{BB962C8B-B14F-4D97-AF65-F5344CB8AC3E}">
        <p14:creationId xmlns:p14="http://schemas.microsoft.com/office/powerpoint/2010/main" val="402729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Introduction</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lstStyle/>
          <a:p>
            <a:r>
              <a:rPr lang="en-US" sz="1800" dirty="0">
                <a:latin typeface="+mj-lt"/>
              </a:rPr>
              <a:t>Time complexity is a measure of how long an algorithm takes to run as the size of its input increases.</a:t>
            </a:r>
          </a:p>
          <a:p>
            <a:r>
              <a:rPr lang="en-IN" sz="1800" dirty="0">
                <a:latin typeface="+mj-lt"/>
                <a:ea typeface="Times New Roman" panose="02020603050405020304" pitchFamily="18" charset="0"/>
              </a:rPr>
              <a:t>T</a:t>
            </a:r>
            <a:r>
              <a:rPr lang="en-IN" sz="1800" dirty="0">
                <a:effectLst/>
                <a:latin typeface="+mj-lt"/>
                <a:ea typeface="Times New Roman" panose="02020603050405020304" pitchFamily="18" charset="0"/>
              </a:rPr>
              <a:t>he time complexity of an algorithm can be expressed using the big O notation</a:t>
            </a:r>
            <a:endParaRPr lang="en-US" sz="1800" dirty="0">
              <a:latin typeface="+mj-lt"/>
            </a:endParaRPr>
          </a:p>
          <a:p>
            <a:r>
              <a:rPr lang="en-IN" sz="1800" dirty="0">
                <a:effectLst/>
                <a:latin typeface="+mj-lt"/>
                <a:ea typeface="Times New Roman" panose="02020603050405020304" pitchFamily="18" charset="0"/>
              </a:rPr>
              <a:t>Understanding time complexity is essential for developing efficient and scalable Java programs</a:t>
            </a:r>
            <a:endParaRPr lang="en-IN" sz="1800" dirty="0">
              <a:latin typeface="+mj-lt"/>
            </a:endParaRPr>
          </a:p>
          <a:p>
            <a:endParaRPr lang="en-US" dirty="0">
              <a:latin typeface="+mj-lt"/>
            </a:endParaRPr>
          </a:p>
        </p:txBody>
      </p:sp>
    </p:spTree>
    <p:extLst>
      <p:ext uri="{BB962C8B-B14F-4D97-AF65-F5344CB8AC3E}">
        <p14:creationId xmlns:p14="http://schemas.microsoft.com/office/powerpoint/2010/main" val="4405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Big O notation</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The big O notation is a mathematical notation used to describe the upper bound of an algorithm's time complexity.</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It represents the worst-case scenario for the algorithm's performance as the size of the input increases.</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The notation is read as "big O of" and the algorithm's time complexity expression.</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The most common time complexity classes in big O notation are O(1), O(n), O(log n), O(n^2), and O(2^n).</a:t>
            </a:r>
            <a:endParaRPr lang="en-IN" sz="1800" dirty="0">
              <a:effectLst/>
              <a:latin typeface="+mj-lt"/>
              <a:ea typeface="Calibri" panose="020F0502020204030204" pitchFamily="34" charset="0"/>
              <a:cs typeface="Kartika" panose="02020503030404060203" pitchFamily="18" charset="0"/>
            </a:endParaRPr>
          </a:p>
          <a:p>
            <a:endParaRPr lang="en-IN" sz="1800" dirty="0">
              <a:latin typeface="+mj-lt"/>
            </a:endParaRPr>
          </a:p>
          <a:p>
            <a:endParaRPr lang="en-US" dirty="0">
              <a:latin typeface="+mj-lt"/>
            </a:endParaRPr>
          </a:p>
        </p:txBody>
      </p:sp>
    </p:spTree>
    <p:extLst>
      <p:ext uri="{BB962C8B-B14F-4D97-AF65-F5344CB8AC3E}">
        <p14:creationId xmlns:p14="http://schemas.microsoft.com/office/powerpoint/2010/main" val="67056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Example of time complexity in java</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mj-lt"/>
                <a:ea typeface="Times New Roman" panose="02020603050405020304" pitchFamily="18" charset="0"/>
                <a:cs typeface="Kartika" panose="02020503030404060203" pitchFamily="18" charset="0"/>
              </a:rPr>
              <a:t>O(1): constant time complexity, where the algorithm's runtime remains the same regardless of the input size.</a:t>
            </a:r>
            <a:endParaRPr lang="en-IN" dirty="0">
              <a:effectLst/>
              <a:latin typeface="+mj-lt"/>
              <a:ea typeface="Calibri" panose="020F0502020204030204" pitchFamily="34" charset="0"/>
              <a:cs typeface="Kartika" panose="02020503030404060203"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dirty="0">
                <a:effectLst/>
                <a:latin typeface="+mj-lt"/>
                <a:ea typeface="Times New Roman" panose="02020603050405020304" pitchFamily="18" charset="0"/>
                <a:cs typeface="Kartika" panose="02020503030404060203" pitchFamily="18" charset="0"/>
              </a:rPr>
              <a:t>Example: accessing an element in an array by index, performing a single arithmetic operation.</a:t>
            </a:r>
            <a:endParaRPr lang="en-IN"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mj-lt"/>
                <a:ea typeface="Times New Roman" panose="02020603050405020304" pitchFamily="18" charset="0"/>
                <a:cs typeface="Kartika" panose="02020503030404060203" pitchFamily="18" charset="0"/>
              </a:rPr>
              <a:t>O(n): linear time complexity, where the algorithm's runtime increases linearly with the input size.</a:t>
            </a:r>
            <a:endParaRPr lang="en-IN" dirty="0">
              <a:effectLst/>
              <a:latin typeface="+mj-lt"/>
              <a:ea typeface="Calibri" panose="020F0502020204030204" pitchFamily="34" charset="0"/>
              <a:cs typeface="Kartika" panose="02020503030404060203"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dirty="0">
                <a:effectLst/>
                <a:latin typeface="+mj-lt"/>
                <a:ea typeface="Times New Roman" panose="02020603050405020304" pitchFamily="18" charset="0"/>
                <a:cs typeface="Kartika" panose="02020503030404060203" pitchFamily="18" charset="0"/>
              </a:rPr>
              <a:t>Example: iterating through an array or a list, performing a linear search.</a:t>
            </a:r>
            <a:endParaRPr lang="en-IN" dirty="0">
              <a:effectLst/>
              <a:latin typeface="+mj-lt"/>
              <a:ea typeface="Calibri" panose="020F0502020204030204" pitchFamily="34" charset="0"/>
              <a:cs typeface="Kartika" panose="02020503030404060203" pitchFamily="18" charset="0"/>
            </a:endParaRPr>
          </a:p>
          <a:p>
            <a:pPr marL="0" indent="0">
              <a:buNone/>
            </a:pPr>
            <a:endParaRPr lang="en-US" dirty="0">
              <a:latin typeface="+mj-lt"/>
            </a:endParaRPr>
          </a:p>
        </p:txBody>
      </p:sp>
    </p:spTree>
    <p:extLst>
      <p:ext uri="{BB962C8B-B14F-4D97-AF65-F5344CB8AC3E}">
        <p14:creationId xmlns:p14="http://schemas.microsoft.com/office/powerpoint/2010/main" val="245436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Example of time complexity in java</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7472" indent="-347472" algn="l" rtl="0" eaLnBrk="1" latinLnBrk="0" hangingPunct="1">
              <a:lnSpc>
                <a:spcPct val="107000"/>
              </a:lnSpc>
              <a:spcBef>
                <a:spcPts val="1200"/>
              </a:spcBef>
              <a:spcAft>
                <a:spcPts val="800"/>
              </a:spcAft>
              <a:buClrTx/>
              <a:buSzPts val="1000"/>
              <a:buFont typeface="Symbol" panose="05050102010706020507" pitchFamily="18" charset="2"/>
              <a:buChar char="·"/>
              <a:tabLst>
                <a:tab pos="4572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O(log n): logarithmic time complexity, where the algorithm's runtime increases logarithmically with the input size.</a:t>
            </a:r>
            <a:endParaRPr lang="en-IN" sz="1800" dirty="0">
              <a:effectLst/>
            </a:endParaRPr>
          </a:p>
          <a:p>
            <a:pPr marL="740664" indent="-283464" algn="l" rtl="0" eaLnBrk="1" latinLnBrk="0" hangingPunct="1">
              <a:lnSpc>
                <a:spcPct val="107000"/>
              </a:lnSpc>
              <a:spcBef>
                <a:spcPts val="300"/>
              </a:spcBef>
              <a:spcAft>
                <a:spcPts val="800"/>
              </a:spcAft>
              <a:tabLst>
                <a:tab pos="9144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performing a binary search on a sorted array.</a:t>
            </a:r>
            <a:endParaRPr lang="en-IN" dirty="0">
              <a:effectLst/>
            </a:endParaRPr>
          </a:p>
          <a:p>
            <a:pPr marL="347472" indent="-347472" algn="l" rtl="0" eaLnBrk="1" latinLnBrk="0" hangingPunct="1">
              <a:lnSpc>
                <a:spcPct val="107000"/>
              </a:lnSpc>
              <a:spcBef>
                <a:spcPts val="1200"/>
              </a:spcBef>
              <a:spcAft>
                <a:spcPts val="800"/>
              </a:spcAft>
              <a:tabLst>
                <a:tab pos="4572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O(n^2): quadratic time complexity, where the algorithm's runtime increases quadratically with the input size.</a:t>
            </a:r>
            <a:endParaRPr lang="en-IN" dirty="0">
              <a:effectLst/>
            </a:endParaRPr>
          </a:p>
          <a:p>
            <a:pPr marL="740664" indent="-283464" algn="l" rtl="0" eaLnBrk="1" latinLnBrk="0" hangingPunct="1">
              <a:lnSpc>
                <a:spcPct val="107000"/>
              </a:lnSpc>
              <a:spcBef>
                <a:spcPts val="300"/>
              </a:spcBef>
              <a:spcAft>
                <a:spcPts val="800"/>
              </a:spcAft>
              <a:tabLst>
                <a:tab pos="9144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nested loops iterating through an array or a matrix.</a:t>
            </a:r>
            <a:endParaRPr lang="en-IN" dirty="0">
              <a:effectLst/>
            </a:endParaRPr>
          </a:p>
          <a:p>
            <a:pPr marL="0" indent="0">
              <a:buNone/>
            </a:pPr>
            <a:endParaRPr lang="en-US" dirty="0">
              <a:latin typeface="+mj-lt"/>
            </a:endParaRPr>
          </a:p>
        </p:txBody>
      </p:sp>
    </p:spTree>
    <p:extLst>
      <p:ext uri="{BB962C8B-B14F-4D97-AF65-F5344CB8AC3E}">
        <p14:creationId xmlns:p14="http://schemas.microsoft.com/office/powerpoint/2010/main" val="179241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Example of time complexity in java</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7472" indent="-347472" algn="l" rtl="0" eaLnBrk="1" latinLnBrk="0" hangingPunct="1">
              <a:lnSpc>
                <a:spcPct val="107000"/>
              </a:lnSpc>
              <a:spcBef>
                <a:spcPts val="1200"/>
              </a:spcBef>
              <a:spcAft>
                <a:spcPts val="800"/>
              </a:spcAft>
              <a:buClrTx/>
              <a:buSzPts val="1000"/>
              <a:buFont typeface="Symbol" panose="05050102010706020507" pitchFamily="18" charset="2"/>
              <a:buChar char="·"/>
              <a:tabLst>
                <a:tab pos="4572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O(log n): logarithmic time complexity, where the algorithm's runtime increases logarithmically with the input size.</a:t>
            </a:r>
            <a:endParaRPr lang="en-IN" sz="1800" dirty="0">
              <a:effectLst/>
            </a:endParaRPr>
          </a:p>
          <a:p>
            <a:pPr marL="740664" indent="-283464" algn="l" rtl="0" eaLnBrk="1" latinLnBrk="0" hangingPunct="1">
              <a:lnSpc>
                <a:spcPct val="107000"/>
              </a:lnSpc>
              <a:spcBef>
                <a:spcPts val="300"/>
              </a:spcBef>
              <a:spcAft>
                <a:spcPts val="800"/>
              </a:spcAft>
              <a:tabLst>
                <a:tab pos="9144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performing a binary search on a sorted array.</a:t>
            </a:r>
            <a:endParaRPr lang="en-IN" dirty="0">
              <a:effectLst/>
            </a:endParaRPr>
          </a:p>
          <a:p>
            <a:pPr marL="347472" indent="-347472" algn="l" rtl="0" eaLnBrk="1" latinLnBrk="0" hangingPunct="1">
              <a:lnSpc>
                <a:spcPct val="107000"/>
              </a:lnSpc>
              <a:spcBef>
                <a:spcPts val="1200"/>
              </a:spcBef>
              <a:spcAft>
                <a:spcPts val="800"/>
              </a:spcAft>
              <a:tabLst>
                <a:tab pos="4572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O(n^2): quadratic time complexity, where the algorithm's runtime increases quadratically with the input size.</a:t>
            </a:r>
            <a:endParaRPr lang="en-IN" dirty="0">
              <a:effectLst/>
            </a:endParaRPr>
          </a:p>
          <a:p>
            <a:pPr marL="740664" indent="-283464" algn="l" rtl="0" eaLnBrk="1" latinLnBrk="0" hangingPunct="1">
              <a:lnSpc>
                <a:spcPct val="107000"/>
              </a:lnSpc>
              <a:spcBef>
                <a:spcPts val="300"/>
              </a:spcBef>
              <a:spcAft>
                <a:spcPts val="800"/>
              </a:spcAft>
              <a:tabLst>
                <a:tab pos="914400" algn="l"/>
              </a:tabLst>
            </a:pPr>
            <a:r>
              <a:rPr lang="en-IN" sz="1800" kern="1200" dirty="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nested loops iterating through an array or a matrix.</a:t>
            </a:r>
            <a:endParaRPr lang="en-IN" dirty="0">
              <a:effectLst/>
            </a:endParaRPr>
          </a:p>
          <a:p>
            <a:pPr marL="0" indent="0">
              <a:buNone/>
            </a:pPr>
            <a:endParaRPr lang="en-US" dirty="0">
              <a:latin typeface="+mj-lt"/>
            </a:endParaRPr>
          </a:p>
        </p:txBody>
      </p:sp>
    </p:spTree>
    <p:extLst>
      <p:ext uri="{BB962C8B-B14F-4D97-AF65-F5344CB8AC3E}">
        <p14:creationId xmlns:p14="http://schemas.microsoft.com/office/powerpoint/2010/main" val="97842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How to calculate time complexity in java</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r>
              <a:rPr lang="en-IN" b="0" i="0" dirty="0">
                <a:effectLst/>
                <a:latin typeface="+mj-lt"/>
              </a:rPr>
              <a:t>Identify the algorithm</a:t>
            </a:r>
          </a:p>
          <a:p>
            <a:r>
              <a:rPr lang="en-IN" b="0" i="0" dirty="0">
                <a:effectLst/>
                <a:latin typeface="+mj-lt"/>
              </a:rPr>
              <a:t>Count the operations</a:t>
            </a:r>
            <a:endParaRPr lang="en-IN" dirty="0">
              <a:latin typeface="+mj-lt"/>
            </a:endParaRPr>
          </a:p>
          <a:p>
            <a:r>
              <a:rPr lang="en-IN" b="0" i="0" dirty="0">
                <a:effectLst/>
                <a:latin typeface="+mj-lt"/>
              </a:rPr>
              <a:t>Determine the input size</a:t>
            </a:r>
          </a:p>
          <a:p>
            <a:r>
              <a:rPr lang="en-IN" b="0" i="0" dirty="0">
                <a:effectLst/>
                <a:latin typeface="+mj-lt"/>
              </a:rPr>
              <a:t>Express the time complexity</a:t>
            </a:r>
            <a:endParaRPr lang="en-US" dirty="0">
              <a:latin typeface="+mj-lt"/>
            </a:endParaRPr>
          </a:p>
        </p:txBody>
      </p:sp>
    </p:spTree>
    <p:extLst>
      <p:ext uri="{BB962C8B-B14F-4D97-AF65-F5344CB8AC3E}">
        <p14:creationId xmlns:p14="http://schemas.microsoft.com/office/powerpoint/2010/main" val="147405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365760"/>
            <a:ext cx="5425440" cy="1371600"/>
          </a:xfrm>
        </p:spPr>
        <p:txBody>
          <a:bodyPr anchor="t">
            <a:normAutofit/>
          </a:bodyPr>
          <a:lstStyle/>
          <a:p>
            <a:r>
              <a:rPr lang="en-US" dirty="0"/>
              <a:t>Calculate time complexity of Binary search</a:t>
            </a:r>
            <a:endParaRPr lang="en-US"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2286000"/>
            <a:ext cx="5425440" cy="3794760"/>
          </a:xfrm>
        </p:spPr>
        <p:txBody>
          <a:bodyPr>
            <a:normAutofit/>
          </a:bodyPr>
          <a:lstStyle/>
          <a:p>
            <a:pPr>
              <a:buFont typeface="Arial" panose="020B0604020202020204" pitchFamily="34" charset="0"/>
              <a:buChar char="•"/>
            </a:pPr>
            <a:r>
              <a:rPr lang="en-US" b="0" i="0">
                <a:effectLst/>
              </a:rPr>
              <a:t>Comparing the target value to the middle element of the array</a:t>
            </a:r>
          </a:p>
          <a:p>
            <a:pPr>
              <a:buFont typeface="Arial" panose="020B0604020202020204" pitchFamily="34" charset="0"/>
              <a:buChar char="•"/>
            </a:pPr>
            <a:r>
              <a:rPr lang="en-US" b="0" i="0">
                <a:effectLst/>
              </a:rPr>
              <a:t>Dividing the search interval in half</a:t>
            </a:r>
          </a:p>
          <a:p>
            <a:pPr>
              <a:buFont typeface="Arial" panose="020B0604020202020204" pitchFamily="34" charset="0"/>
              <a:buChar char="•"/>
            </a:pPr>
            <a:r>
              <a:rPr lang="en-US" b="0" i="0">
                <a:effectLst/>
              </a:rPr>
              <a:t>Checking if the target value has been found</a:t>
            </a:r>
          </a:p>
        </p:txBody>
      </p:sp>
      <p:pic>
        <p:nvPicPr>
          <p:cNvPr id="2" name="Picture 1">
            <a:extLst>
              <a:ext uri="{FF2B5EF4-FFF2-40B4-BE49-F238E27FC236}">
                <a16:creationId xmlns:a16="http://schemas.microsoft.com/office/drawing/2014/main" id="{76A7C97E-F9DC-727C-831F-86EBFF609B9A}"/>
              </a:ext>
            </a:extLst>
          </p:cNvPr>
          <p:cNvPicPr>
            <a:picLocks noChangeAspect="1"/>
          </p:cNvPicPr>
          <p:nvPr/>
        </p:nvPicPr>
        <p:blipFill>
          <a:blip r:embed="rId2"/>
          <a:stretch>
            <a:fillRect/>
          </a:stretch>
        </p:blipFill>
        <p:spPr>
          <a:xfrm>
            <a:off x="6400800" y="925204"/>
            <a:ext cx="5422392" cy="4595477"/>
          </a:xfrm>
          <a:prstGeom prst="rect">
            <a:avLst/>
          </a:prstGeom>
          <a:noFill/>
        </p:spPr>
      </p:pic>
    </p:spTree>
    <p:extLst>
      <p:ext uri="{BB962C8B-B14F-4D97-AF65-F5344CB8AC3E}">
        <p14:creationId xmlns:p14="http://schemas.microsoft.com/office/powerpoint/2010/main" val="211748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dirty="0"/>
              <a:t>Best practices</a:t>
            </a:r>
            <a:endParaRPr lang="en-US" sz="24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Choose algorithms and data structures with lower time complexity to improve performance.</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Be mindful of the time complexity of the algorithms and data structures used in your code.</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Use benchmarking and profiling tools to measure the performance of your code and identify bottlenecks.</a:t>
            </a:r>
            <a:endParaRPr lang="en-IN" sz="1800" dirty="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mj-lt"/>
                <a:ea typeface="Times New Roman" panose="02020603050405020304" pitchFamily="18" charset="0"/>
                <a:cs typeface="Kartika" panose="02020503030404060203" pitchFamily="18" charset="0"/>
              </a:rPr>
              <a:t>Optimize performance by reducing unnecessary operations, caching results, and parallelizing tasks.</a:t>
            </a:r>
            <a:endParaRPr lang="en-IN" sz="1800" dirty="0">
              <a:effectLst/>
              <a:latin typeface="+mj-lt"/>
              <a:ea typeface="Calibri" panose="020F0502020204030204" pitchFamily="34" charset="0"/>
              <a:cs typeface="Kartika" panose="02020503030404060203" pitchFamily="18" charset="0"/>
            </a:endParaRPr>
          </a:p>
          <a:p>
            <a:pPr marL="0" indent="0">
              <a:buNone/>
            </a:pPr>
            <a:endParaRPr lang="en-US" dirty="0">
              <a:latin typeface="+mj-lt"/>
            </a:endParaRPr>
          </a:p>
        </p:txBody>
      </p:sp>
    </p:spTree>
    <p:extLst>
      <p:ext uri="{BB962C8B-B14F-4D97-AF65-F5344CB8AC3E}">
        <p14:creationId xmlns:p14="http://schemas.microsoft.com/office/powerpoint/2010/main" val="190868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410A42-0D31-4FAB-9AC3-E440D5508DF6}"/>
</file>

<file path=customXml/itemProps2.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368</TotalTime>
  <Words>540</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Symbol</vt:lpstr>
      <vt:lpstr>UST</vt:lpstr>
      <vt:lpstr>Time complexity</vt:lpstr>
      <vt:lpstr>Introduction</vt:lpstr>
      <vt:lpstr>Big O notation</vt:lpstr>
      <vt:lpstr>Example of time complexity in java</vt:lpstr>
      <vt:lpstr>Example of time complexity in java</vt:lpstr>
      <vt:lpstr>Example of time complexity in java</vt:lpstr>
      <vt:lpstr>How to calculate time complexity in java</vt:lpstr>
      <vt:lpstr>Calculate time complexity of Binary search</vt:lpstr>
      <vt:lpstr>Best practices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Aadil Abu Antrollil</cp:lastModifiedBy>
  <cp:revision>17</cp:revision>
  <cp:lastPrinted>2019-10-06T00:46:52Z</cp:lastPrinted>
  <dcterms:created xsi:type="dcterms:W3CDTF">2020-12-03T20:34:18Z</dcterms:created>
  <dcterms:modified xsi:type="dcterms:W3CDTF">2023-03-03T08:42:47Z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