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95" r:id="rId6"/>
    <p:sldId id="277" r:id="rId7"/>
    <p:sldId id="261" r:id="rId8"/>
    <p:sldId id="262" r:id="rId9"/>
    <p:sldId id="289" r:id="rId10"/>
    <p:sldId id="296" r:id="rId11"/>
    <p:sldId id="297" r:id="rId12"/>
    <p:sldId id="264"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060891"/>
          </a:xfrm>
        </p:spPr>
        <p:txBody>
          <a:bodyPr/>
          <a:lstStyle/>
          <a:p>
            <a:r>
              <a:rPr lang="en-US" dirty="0"/>
              <a:t>Data WAREHOUSING WITH IBM CLOUD Db2</a:t>
            </a:r>
            <a:br>
              <a:rPr lang="en-US" dirty="0"/>
            </a:br>
            <a:r>
              <a:rPr lang="en-US" dirty="0"/>
              <a:t>WAREHOUSE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PROJECT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760-CFC8-8C2C-B435-EC9C73D06EDB}"/>
              </a:ext>
            </a:extLst>
          </p:cNvPr>
          <p:cNvSpPr>
            <a:spLocks noGrp="1"/>
          </p:cNvSpPr>
          <p:nvPr>
            <p:ph type="ctrTitle"/>
          </p:nvPr>
        </p:nvSpPr>
        <p:spPr>
          <a:xfrm>
            <a:off x="4267200" y="1615735"/>
            <a:ext cx="4179570" cy="1524735"/>
          </a:xfrm>
        </p:spPr>
        <p:txBody>
          <a:bodyPr/>
          <a:lstStyle/>
          <a:p>
            <a:r>
              <a:rPr lang="en-IN" sz="4000" dirty="0">
                <a:solidFill>
                  <a:schemeClr val="accent1">
                    <a:lumMod val="25000"/>
                  </a:schemeClr>
                </a:solidFill>
              </a:rPr>
              <a:t>THANK YOU</a:t>
            </a:r>
          </a:p>
        </p:txBody>
      </p:sp>
      <p:sp>
        <p:nvSpPr>
          <p:cNvPr id="3" name="Subtitle 2">
            <a:extLst>
              <a:ext uri="{FF2B5EF4-FFF2-40B4-BE49-F238E27FC236}">
                <a16:creationId xmlns:a16="http://schemas.microsoft.com/office/drawing/2014/main" id="{16C36FB3-7852-A5FD-1846-4803888E1AFF}"/>
              </a:ext>
            </a:extLst>
          </p:cNvPr>
          <p:cNvSpPr>
            <a:spLocks noGrp="1"/>
          </p:cNvSpPr>
          <p:nvPr>
            <p:ph type="subTitle" idx="1"/>
          </p:nvPr>
        </p:nvSpPr>
        <p:spPr>
          <a:xfrm>
            <a:off x="6479721" y="3717530"/>
            <a:ext cx="4179570" cy="2004161"/>
          </a:xfrm>
        </p:spPr>
        <p:txBody>
          <a:bodyPr>
            <a:normAutofit fontScale="92500" lnSpcReduction="10000"/>
          </a:bodyPr>
          <a:lstStyle/>
          <a:p>
            <a:r>
              <a:rPr lang="en-IN" b="1" u="sng" dirty="0"/>
              <a:t>THE PROJECT WAS DONE BY,</a:t>
            </a:r>
          </a:p>
          <a:p>
            <a:pPr marL="285750" indent="-285750">
              <a:buFont typeface="Arial" panose="020B0604020202020204" pitchFamily="34" charset="0"/>
              <a:buChar char="•"/>
            </a:pPr>
            <a:r>
              <a:rPr lang="en-IN" dirty="0"/>
              <a:t> POOJASHREE.V</a:t>
            </a:r>
          </a:p>
          <a:p>
            <a:pPr marL="285750" indent="-285750">
              <a:buFont typeface="Arial" panose="020B0604020202020204" pitchFamily="34" charset="0"/>
              <a:buChar char="•"/>
            </a:pPr>
            <a:r>
              <a:rPr lang="en-IN" dirty="0"/>
              <a:t>TAJMA.A</a:t>
            </a:r>
          </a:p>
          <a:p>
            <a:pPr marL="285750" indent="-285750">
              <a:buFont typeface="Arial" panose="020B0604020202020204" pitchFamily="34" charset="0"/>
              <a:buChar char="•"/>
            </a:pPr>
            <a:r>
              <a:rPr lang="en-IN" dirty="0"/>
              <a:t>SWETHA.T</a:t>
            </a:r>
          </a:p>
          <a:p>
            <a:pPr marL="285750" indent="-285750">
              <a:buFont typeface="Arial" panose="020B0604020202020204" pitchFamily="34" charset="0"/>
              <a:buChar char="•"/>
            </a:pPr>
            <a:r>
              <a:rPr lang="en-IN" dirty="0"/>
              <a:t>MONIKA.R</a:t>
            </a:r>
          </a:p>
        </p:txBody>
      </p:sp>
      <p:sp>
        <p:nvSpPr>
          <p:cNvPr id="4" name="Date Placeholder 3">
            <a:extLst>
              <a:ext uri="{FF2B5EF4-FFF2-40B4-BE49-F238E27FC236}">
                <a16:creationId xmlns:a16="http://schemas.microsoft.com/office/drawing/2014/main" id="{C16812A0-954C-C9CA-BC8F-F6B76CFC243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3CF937D-B23A-471A-5A05-9F5A7C79A5D4}"/>
              </a:ext>
            </a:extLst>
          </p:cNvPr>
          <p:cNvSpPr>
            <a:spLocks noGrp="1"/>
          </p:cNvSpPr>
          <p:nvPr>
            <p:ph type="ftr" sz="quarter" idx="11"/>
          </p:nvPr>
        </p:nvSpPr>
        <p:spPr/>
        <p:txBody>
          <a:bodyPr/>
          <a:lstStyle/>
          <a:p>
            <a:r>
              <a:rPr lang="en-US" dirty="0"/>
              <a:t>IBM</a:t>
            </a:r>
          </a:p>
        </p:txBody>
      </p:sp>
      <p:sp>
        <p:nvSpPr>
          <p:cNvPr id="6" name="Slide Number Placeholder 5">
            <a:extLst>
              <a:ext uri="{FF2B5EF4-FFF2-40B4-BE49-F238E27FC236}">
                <a16:creationId xmlns:a16="http://schemas.microsoft.com/office/drawing/2014/main" id="{40EB6FF8-107F-B027-E784-A6E473DDADDA}"/>
              </a:ext>
            </a:extLst>
          </p:cNvPr>
          <p:cNvSpPr>
            <a:spLocks noGrp="1"/>
          </p:cNvSpPr>
          <p:nvPr>
            <p:ph type="sldNum" sz="quarter" idx="1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251132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2794-83A7-A755-7A4D-88A64D28A0BB}"/>
              </a:ext>
            </a:extLst>
          </p:cNvPr>
          <p:cNvSpPr>
            <a:spLocks noGrp="1"/>
          </p:cNvSpPr>
          <p:nvPr>
            <p:ph type="title"/>
          </p:nvPr>
        </p:nvSpPr>
        <p:spPr/>
        <p:txBody>
          <a:bodyPr/>
          <a:lstStyle/>
          <a:p>
            <a:r>
              <a:rPr lang="en-US" u="sng" dirty="0">
                <a:solidFill>
                  <a:schemeClr val="accent1">
                    <a:lumMod val="25000"/>
                  </a:schemeClr>
                </a:solidFill>
              </a:rPr>
              <a:t>AGENDA</a:t>
            </a:r>
            <a:endParaRPr lang="en-IN" u="sng" dirty="0">
              <a:solidFill>
                <a:schemeClr val="accent1">
                  <a:lumMod val="25000"/>
                </a:schemeClr>
              </a:solidFill>
            </a:endParaRPr>
          </a:p>
        </p:txBody>
      </p:sp>
      <p:sp>
        <p:nvSpPr>
          <p:cNvPr id="3" name="Text Placeholder 2">
            <a:extLst>
              <a:ext uri="{FF2B5EF4-FFF2-40B4-BE49-F238E27FC236}">
                <a16:creationId xmlns:a16="http://schemas.microsoft.com/office/drawing/2014/main" id="{3D6D7B00-C031-B617-E29B-D91822A254A4}"/>
              </a:ext>
            </a:extLst>
          </p:cNvPr>
          <p:cNvSpPr>
            <a:spLocks noGrp="1"/>
          </p:cNvSpPr>
          <p:nvPr>
            <p:ph type="body" idx="1"/>
          </p:nvPr>
        </p:nvSpPr>
        <p:spPr>
          <a:xfrm>
            <a:off x="1362075" y="3359021"/>
            <a:ext cx="5111750" cy="2267338"/>
          </a:xfrm>
        </p:spPr>
        <p:txBody>
          <a:bodyPr>
            <a:normAutofit/>
          </a:bodyPr>
          <a:lstStyle/>
          <a:p>
            <a:pPr marL="285750" indent="-285750">
              <a:buFont typeface="Wingdings" panose="05000000000000000000" pitchFamily="2" charset="2"/>
              <a:buChar char="Ø"/>
            </a:pPr>
            <a:r>
              <a:rPr lang="en-US" sz="1600" dirty="0"/>
              <a:t>INTRODUCTION ABOUT PROJECT</a:t>
            </a:r>
          </a:p>
          <a:p>
            <a:pPr marL="285750" indent="-285750">
              <a:buFont typeface="Wingdings" panose="05000000000000000000" pitchFamily="2" charset="2"/>
              <a:buChar char="Ø"/>
            </a:pPr>
            <a:r>
              <a:rPr lang="en-US" sz="1600" dirty="0"/>
              <a:t>KEY POINTS</a:t>
            </a:r>
          </a:p>
          <a:p>
            <a:pPr marL="285750" indent="-285750">
              <a:buFont typeface="Wingdings" panose="05000000000000000000" pitchFamily="2" charset="2"/>
              <a:buChar char="Ø"/>
            </a:pPr>
            <a:r>
              <a:rPr lang="en-US" sz="1600" dirty="0"/>
              <a:t>SOLUTION</a:t>
            </a:r>
          </a:p>
          <a:p>
            <a:pPr marL="285750" indent="-285750">
              <a:buFont typeface="Wingdings" panose="05000000000000000000" pitchFamily="2" charset="2"/>
              <a:buChar char="Ø"/>
            </a:pPr>
            <a:r>
              <a:rPr lang="en-US" sz="1600" dirty="0"/>
              <a:t>OVERVIEW OF IBM CLOUD DATA WAREHOUSE</a:t>
            </a:r>
          </a:p>
          <a:p>
            <a:pPr marL="285750" indent="-285750">
              <a:buFont typeface="Wingdings" panose="05000000000000000000" pitchFamily="2" charset="2"/>
              <a:buChar char="Ø"/>
            </a:pPr>
            <a:r>
              <a:rPr lang="en-US" sz="1600" dirty="0"/>
              <a:t> CODING</a:t>
            </a:r>
          </a:p>
          <a:p>
            <a:pPr marL="285750" indent="-285750">
              <a:buFont typeface="Wingdings" panose="05000000000000000000" pitchFamily="2" charset="2"/>
              <a:buChar char="Ø"/>
            </a:pPr>
            <a:r>
              <a:rPr lang="en-US" sz="1600" dirty="0"/>
              <a:t>SUMMARY</a:t>
            </a:r>
          </a:p>
          <a:p>
            <a:endParaRPr lang="en-IN" dirty="0"/>
          </a:p>
        </p:txBody>
      </p:sp>
      <p:sp>
        <p:nvSpPr>
          <p:cNvPr id="4" name="Date Placeholder 3">
            <a:extLst>
              <a:ext uri="{FF2B5EF4-FFF2-40B4-BE49-F238E27FC236}">
                <a16:creationId xmlns:a16="http://schemas.microsoft.com/office/drawing/2014/main" id="{8048C91E-BD33-21B7-7CC8-3B560993B748}"/>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B7BD0E36-64DF-302C-30BB-E62A51119C5F}"/>
              </a:ext>
            </a:extLst>
          </p:cNvPr>
          <p:cNvSpPr>
            <a:spLocks noGrp="1"/>
          </p:cNvSpPr>
          <p:nvPr>
            <p:ph type="ftr" sz="quarter" idx="11"/>
          </p:nvPr>
        </p:nvSpPr>
        <p:spPr/>
        <p:txBody>
          <a:bodyPr/>
          <a:lstStyle/>
          <a:p>
            <a:r>
              <a:rPr lang="en-US" dirty="0"/>
              <a:t>IBM</a:t>
            </a:r>
          </a:p>
        </p:txBody>
      </p:sp>
      <p:sp>
        <p:nvSpPr>
          <p:cNvPr id="6" name="Slide Number Placeholder 5">
            <a:extLst>
              <a:ext uri="{FF2B5EF4-FFF2-40B4-BE49-F238E27FC236}">
                <a16:creationId xmlns:a16="http://schemas.microsoft.com/office/drawing/2014/main" id="{6530EBA9-0830-4C03-EEA2-0ACDE6DB5E25}"/>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200689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u="sng" dirty="0">
                <a:solidFill>
                  <a:schemeClr val="accent1">
                    <a:lumMod val="25000"/>
                  </a:schemeClr>
                </a:solidFill>
              </a:rPr>
              <a:t>INTRODUCTION 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2870" y="2597604"/>
            <a:ext cx="3171825" cy="2519363"/>
          </a:xfrm>
        </p:spPr>
        <p:txBody>
          <a:bodyPr>
            <a:normAutofit fontScale="85000" lnSpcReduction="20000"/>
          </a:bodyPr>
          <a:lstStyle/>
          <a:p>
            <a:pPr marL="285750" indent="-285750">
              <a:buFont typeface="Wingdings" panose="05000000000000000000" pitchFamily="2" charset="2"/>
              <a:buChar char="v"/>
            </a:pPr>
            <a:r>
              <a:rPr lang="en-US" sz="1800" b="1" dirty="0"/>
              <a:t> </a:t>
            </a:r>
            <a:r>
              <a:rPr lang="en-US" sz="2200" b="1" dirty="0">
                <a:latin typeface="Bahnschrift SemiBold" panose="020B0502040204020203" pitchFamily="34" charset="0"/>
              </a:rPr>
              <a:t>This Project was designed to help organization to manage and analyze large volume of data in  a scalable and flexible manner(Db2 warehouse).</a:t>
            </a:r>
            <a:endParaRPr lang="en-US" sz="1800" b="1" dirty="0">
              <a:latin typeface="Bahnschrift SemiBold" panose="020B0502040204020203" pitchFamily="34"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50"/>
            <a:ext cx="2482842" cy="365125"/>
          </a:xfrm>
        </p:spPr>
        <p:txBody>
          <a:bodyPr/>
          <a:lstStyle/>
          <a:p>
            <a:r>
              <a:rPr lang="en-US" dirty="0"/>
              <a:t>IBM</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49011" y="136525"/>
            <a:ext cx="4082142" cy="585788"/>
          </a:xfrm>
        </p:spPr>
        <p:txBody>
          <a:bodyPr/>
          <a:lstStyle/>
          <a:p>
            <a:r>
              <a:rPr lang="en-US" u="sng" dirty="0"/>
              <a:t>KEY POINTS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CLOUD BASED SOLUTION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Data integration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14331" y="4765675"/>
            <a:ext cx="2141764" cy="514350"/>
          </a:xfrm>
        </p:spPr>
        <p:txBody>
          <a:bodyPr/>
          <a:lstStyle/>
          <a:p>
            <a:r>
              <a:rPr lang="en-US" dirty="0"/>
              <a:t>scalability</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fontScale="92500"/>
          </a:bodyPr>
          <a:lstStyle/>
          <a:p>
            <a:pPr marL="285750" indent="-285750">
              <a:buFont typeface="Wingdings" panose="05000000000000000000" pitchFamily="2" charset="2"/>
              <a:buChar char="v"/>
            </a:pPr>
            <a:r>
              <a:rPr lang="en-US" dirty="0"/>
              <a:t>db2 warehouse on cloud is hosted on IBM’s cloud infrastructure, which mean you don’t need to worry about provisioning and maintaining of physical hardware. It offer benefits of cloud scalability ,flexibility and ease management.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pPr marL="285750" indent="-285750">
              <a:buFont typeface="Wingdings" panose="05000000000000000000" pitchFamily="2" charset="2"/>
              <a:buChar char="v"/>
            </a:pPr>
            <a:r>
              <a:rPr lang="en-US" dirty="0"/>
              <a:t>It can easily integrate data from various source into Db2 warehouse on cloud. It support data import from source like database ,data lakes ,cloud storage and more.</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49802" y="3753497"/>
            <a:ext cx="5539095" cy="1010842"/>
          </a:xfrm>
        </p:spPr>
        <p:txBody>
          <a:bodyPr/>
          <a:lstStyle/>
          <a:p>
            <a:pPr marL="285750" indent="-285750">
              <a:buFont typeface="Wingdings" panose="05000000000000000000" pitchFamily="2" charset="2"/>
              <a:buChar char="v"/>
            </a:pPr>
            <a:r>
              <a:rPr lang="en-US" dirty="0"/>
              <a:t>The solution provide a high performance, columnar Data store optimized for analytical queries. This type of storage is well suited for data warehousing workload.</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pPr marL="285750" indent="-285750">
              <a:buFont typeface="Wingdings" panose="05000000000000000000" pitchFamily="2" charset="2"/>
              <a:buChar char="v"/>
            </a:pPr>
            <a:r>
              <a:rPr lang="en-US" dirty="0"/>
              <a:t>Db2 warehouse on cloud can scale up or down based on your needs. You can adjust the resource allocated to your data ware house to accommodate data growth.</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IBM</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
        <p:nvSpPr>
          <p:cNvPr id="15" name="Text Placeholder 14">
            <a:extLst>
              <a:ext uri="{FF2B5EF4-FFF2-40B4-BE49-F238E27FC236}">
                <a16:creationId xmlns:a16="http://schemas.microsoft.com/office/drawing/2014/main" id="{985F8381-89C8-7750-CC1D-207B8F48FAF2}"/>
              </a:ext>
            </a:extLst>
          </p:cNvPr>
          <p:cNvSpPr>
            <a:spLocks noGrp="1"/>
          </p:cNvSpPr>
          <p:nvPr>
            <p:ph type="body" sz="quarter" idx="15"/>
          </p:nvPr>
        </p:nvSpPr>
        <p:spPr/>
        <p:txBody>
          <a:bodyPr/>
          <a:lstStyle/>
          <a:p>
            <a:r>
              <a:rPr lang="en-US" dirty="0"/>
              <a:t>Data storage</a:t>
            </a:r>
            <a:endParaRPr lang="en-IN"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u="sng" dirty="0">
                <a:solidFill>
                  <a:schemeClr val="accent1">
                    <a:lumMod val="25000"/>
                  </a:schemeClr>
                </a:solidFill>
              </a:rPr>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379368" y="2563122"/>
            <a:ext cx="4031945" cy="365125"/>
          </a:xfrm>
        </p:spPr>
        <p:txBody>
          <a:bodyPr vert="horz" lIns="91440" tIns="45720" rIns="91440" bIns="45720" rtlCol="0" anchor="t">
            <a:normAutofit lnSpcReduction="10000"/>
          </a:bodyPr>
          <a:lstStyle/>
          <a:p>
            <a:r>
              <a:rPr lang="en-US" dirty="0"/>
              <a:t>HIGH AVAILABILITY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pPr marL="285750" indent="-285750">
              <a:buFont typeface="Wingdings" panose="05000000000000000000" pitchFamily="2" charset="2"/>
              <a:buChar char="Ø"/>
            </a:pPr>
            <a:r>
              <a:rPr lang="en-US" dirty="0"/>
              <a:t>Support high availability and disaster recovery option to ensure data availability and reliability</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SQL COMPATIBILITY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pPr marL="285750" indent="-285750">
              <a:buFont typeface="Wingdings" panose="05000000000000000000" pitchFamily="2" charset="2"/>
              <a:buChar char="Ø"/>
            </a:pPr>
            <a:r>
              <a:rPr lang="en-US" dirty="0"/>
              <a:t>Using SQL make easier to user to write queries</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MANAGEMENT</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pPr marL="285750" indent="-285750">
              <a:buFont typeface="Wingdings" panose="05000000000000000000" pitchFamily="2" charset="2"/>
              <a:buChar char="Ø"/>
            </a:pPr>
            <a:r>
              <a:rPr lang="en-US" dirty="0"/>
              <a:t>IBM cloud provide flexible pricing options, so you can choose the plan that suits your budget</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HYBRID CLOUD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pPr marL="285750" indent="-285750">
              <a:buFont typeface="Wingdings" panose="05000000000000000000" pitchFamily="2" charset="2"/>
              <a:buChar char="Ø"/>
            </a:pPr>
            <a:r>
              <a:rPr lang="en-US" dirty="0"/>
              <a:t>IBM cloud support hybrid cloud deployment, allowing you to connect your premises data source with Db2 warehouse in the cloud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IBM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304574" y="4532367"/>
            <a:ext cx="3139440" cy="1325563"/>
          </a:xfrm>
        </p:spPr>
        <p:txBody>
          <a:bodyPr>
            <a:normAutofit fontScale="90000"/>
          </a:bodyPr>
          <a:lstStyle/>
          <a:p>
            <a:r>
              <a:rPr lang="en-US" u="sng" dirty="0"/>
              <a:t>OVERVIEW of    DATA WAREHOUSING  INTO IBM CLOUD DB2 WAREHOUSE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067940" y="1895759"/>
            <a:ext cx="5431971" cy="557950"/>
          </a:xfrm>
        </p:spPr>
        <p:txBody>
          <a:bodyPr>
            <a:normAutofit/>
          </a:bodyPr>
          <a:lstStyle/>
          <a:p>
            <a:pPr marL="285750" indent="-285750">
              <a:buFont typeface="Wingdings" panose="05000000000000000000" pitchFamily="2" charset="2"/>
              <a:buChar char="Ø"/>
            </a:pPr>
            <a:r>
              <a:rPr lang="en-US" dirty="0"/>
              <a:t>A range of libraries and function helps you to get to the precise insights you need to drive better business outcomes.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COMPATABILITY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pPr marL="285750" indent="-285750">
              <a:buFont typeface="Wingdings" panose="05000000000000000000" pitchFamily="2" charset="2"/>
              <a:buChar char="Ø"/>
            </a:pPr>
            <a:r>
              <a:rPr lang="en-US" dirty="0"/>
              <a:t>Oracle and Netezza compatibility option make it easy to migrate. Free tooling helps you to convert existing applications.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HYBRID-READY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normAutofit fontScale="85000" lnSpcReduction="20000"/>
          </a:bodyPr>
          <a:lstStyle/>
          <a:p>
            <a:pPr marL="285750" indent="-285750">
              <a:buFont typeface="Wingdings" panose="05000000000000000000" pitchFamily="2" charset="2"/>
              <a:buChar char="Ø"/>
            </a:pPr>
            <a:r>
              <a:rPr lang="en-US" dirty="0"/>
              <a:t>Achieve the efficiency of a hybrid data ware house through a common analytical engine that can run advanced analytical against any data source.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894315" y="5276150"/>
            <a:ext cx="5431971" cy="557950"/>
          </a:xfrm>
        </p:spPr>
        <p:txBody>
          <a:bodyPr/>
          <a:lstStyle/>
          <a:p>
            <a:pPr marL="285750" indent="-285750">
              <a:buFont typeface="Wingdings" panose="05000000000000000000" pitchFamily="2" charset="2"/>
              <a:buChar char="Ø"/>
            </a:pPr>
            <a:r>
              <a:rPr lang="en-US" dirty="0"/>
              <a:t>For large data set the massively parallel processing(MPP)plans use multiple server to work on the same query simultaneously.</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IBM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
        <p:nvSpPr>
          <p:cNvPr id="12" name="Text Placeholder 11">
            <a:extLst>
              <a:ext uri="{FF2B5EF4-FFF2-40B4-BE49-F238E27FC236}">
                <a16:creationId xmlns:a16="http://schemas.microsoft.com/office/drawing/2014/main" id="{1F3D06CF-E940-1FE4-2AB9-3B0BA70E5108}"/>
              </a:ext>
            </a:extLst>
          </p:cNvPr>
          <p:cNvSpPr>
            <a:spLocks noGrp="1"/>
          </p:cNvSpPr>
          <p:nvPr>
            <p:ph type="body" sz="quarter" idx="13"/>
          </p:nvPr>
        </p:nvSpPr>
        <p:spPr/>
        <p:txBody>
          <a:bodyPr>
            <a:normAutofit lnSpcReduction="10000"/>
          </a:bodyPr>
          <a:lstStyle/>
          <a:p>
            <a:r>
              <a:rPr lang="en-US" dirty="0"/>
              <a:t>INTEGRATED ANALYTICS</a:t>
            </a:r>
            <a:endParaRPr lang="en-IN" dirty="0"/>
          </a:p>
        </p:txBody>
      </p:sp>
      <p:sp>
        <p:nvSpPr>
          <p:cNvPr id="14" name="Text Placeholder 13">
            <a:extLst>
              <a:ext uri="{FF2B5EF4-FFF2-40B4-BE49-F238E27FC236}">
                <a16:creationId xmlns:a16="http://schemas.microsoft.com/office/drawing/2014/main" id="{D7EBA7F8-E812-B1CE-016F-CFD4027D5802}"/>
              </a:ext>
            </a:extLst>
          </p:cNvPr>
          <p:cNvSpPr>
            <a:spLocks noGrp="1"/>
          </p:cNvSpPr>
          <p:nvPr>
            <p:ph type="body" sz="quarter" idx="27"/>
          </p:nvPr>
        </p:nvSpPr>
        <p:spPr/>
        <p:txBody>
          <a:bodyPr>
            <a:normAutofit lnSpcReduction="10000"/>
          </a:bodyPr>
          <a:lstStyle/>
          <a:p>
            <a:r>
              <a:rPr lang="en-US" dirty="0"/>
              <a:t>SPEED AND SCALE</a:t>
            </a:r>
            <a:endParaRPr lang="en-IN"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DB40-971D-7137-CA78-2819BAA717BE}"/>
              </a:ext>
            </a:extLst>
          </p:cNvPr>
          <p:cNvSpPr>
            <a:spLocks noGrp="1"/>
          </p:cNvSpPr>
          <p:nvPr>
            <p:ph type="title"/>
          </p:nvPr>
        </p:nvSpPr>
        <p:spPr/>
        <p:txBody>
          <a:bodyPr/>
          <a:lstStyle/>
          <a:p>
            <a:r>
              <a:rPr lang="en-US" dirty="0"/>
              <a:t>  </a:t>
            </a:r>
            <a:r>
              <a:rPr lang="en-US" u="sng" dirty="0">
                <a:solidFill>
                  <a:schemeClr val="tx2">
                    <a:lumMod val="75000"/>
                  </a:schemeClr>
                </a:solidFill>
              </a:rPr>
              <a:t>CODING:</a:t>
            </a:r>
            <a:endParaRPr lang="en-IN" u="sng" dirty="0">
              <a:solidFill>
                <a:schemeClr val="tx2">
                  <a:lumMod val="75000"/>
                </a:schemeClr>
              </a:solidFill>
            </a:endParaRPr>
          </a:p>
        </p:txBody>
      </p:sp>
      <p:sp>
        <p:nvSpPr>
          <p:cNvPr id="3" name="Text Placeholder 2">
            <a:extLst>
              <a:ext uri="{FF2B5EF4-FFF2-40B4-BE49-F238E27FC236}">
                <a16:creationId xmlns:a16="http://schemas.microsoft.com/office/drawing/2014/main" id="{0ECAE432-4F7B-BA22-5977-E9C58C588E1E}"/>
              </a:ext>
            </a:extLst>
          </p:cNvPr>
          <p:cNvSpPr>
            <a:spLocks noGrp="1"/>
          </p:cNvSpPr>
          <p:nvPr>
            <p:ph type="body" sz="quarter" idx="13"/>
          </p:nvPr>
        </p:nvSpPr>
        <p:spPr>
          <a:xfrm>
            <a:off x="6008913" y="1949101"/>
            <a:ext cx="5292789" cy="365125"/>
          </a:xfrm>
        </p:spPr>
        <p:txBody>
          <a:bodyPr>
            <a:normAutofit lnSpcReduction="10000"/>
          </a:bodyPr>
          <a:lstStyle/>
          <a:p>
            <a:pPr marL="457200" indent="-457200">
              <a:buFont typeface="+mj-lt"/>
              <a:buAutoNum type="arabicPeriod"/>
            </a:pPr>
            <a:r>
              <a:rPr lang="en-US" dirty="0">
                <a:solidFill>
                  <a:schemeClr val="accent4">
                    <a:lumMod val="75000"/>
                  </a:schemeClr>
                </a:solidFill>
              </a:rPr>
              <a:t>INSTALL IT USING PIP:</a:t>
            </a:r>
          </a:p>
          <a:p>
            <a:endParaRPr lang="en-IN" dirty="0"/>
          </a:p>
        </p:txBody>
      </p:sp>
      <p:sp>
        <p:nvSpPr>
          <p:cNvPr id="4" name="Text Placeholder 3">
            <a:extLst>
              <a:ext uri="{FF2B5EF4-FFF2-40B4-BE49-F238E27FC236}">
                <a16:creationId xmlns:a16="http://schemas.microsoft.com/office/drawing/2014/main" id="{46ADBDDA-8456-C0C5-D812-49BFC3D6BD3B}"/>
              </a:ext>
            </a:extLst>
          </p:cNvPr>
          <p:cNvSpPr>
            <a:spLocks noGrp="1"/>
          </p:cNvSpPr>
          <p:nvPr>
            <p:ph type="body" sz="quarter" idx="15"/>
          </p:nvPr>
        </p:nvSpPr>
        <p:spPr>
          <a:xfrm>
            <a:off x="5923383" y="2391264"/>
            <a:ext cx="5431971" cy="365125"/>
          </a:xfrm>
        </p:spPr>
        <p:txBody>
          <a:bodyPr/>
          <a:lstStyle/>
          <a:p>
            <a:r>
              <a:rPr lang="en-US" dirty="0"/>
              <a:t>Pip install </a:t>
            </a:r>
            <a:r>
              <a:rPr lang="en-US" dirty="0" err="1"/>
              <a:t>ibm_db</a:t>
            </a:r>
            <a:endParaRPr lang="en-IN" dirty="0"/>
          </a:p>
        </p:txBody>
      </p:sp>
      <p:sp>
        <p:nvSpPr>
          <p:cNvPr id="5" name="Text Placeholder 4">
            <a:extLst>
              <a:ext uri="{FF2B5EF4-FFF2-40B4-BE49-F238E27FC236}">
                <a16:creationId xmlns:a16="http://schemas.microsoft.com/office/drawing/2014/main" id="{86CCED45-A4D9-C148-BD18-75F883A4E079}"/>
              </a:ext>
            </a:extLst>
          </p:cNvPr>
          <p:cNvSpPr>
            <a:spLocks noGrp="1"/>
          </p:cNvSpPr>
          <p:nvPr>
            <p:ph type="body" sz="quarter" idx="23"/>
          </p:nvPr>
        </p:nvSpPr>
        <p:spPr>
          <a:xfrm>
            <a:off x="5893381" y="2791867"/>
            <a:ext cx="5433204" cy="365125"/>
          </a:xfrm>
        </p:spPr>
        <p:txBody>
          <a:bodyPr>
            <a:normAutofit lnSpcReduction="10000"/>
          </a:bodyPr>
          <a:lstStyle/>
          <a:p>
            <a:r>
              <a:rPr lang="en-US" dirty="0">
                <a:solidFill>
                  <a:schemeClr val="accent4">
                    <a:lumMod val="75000"/>
                  </a:schemeClr>
                </a:solidFill>
              </a:rPr>
              <a:t>  2.Import the libraries:</a:t>
            </a:r>
            <a:endParaRPr lang="en-IN" dirty="0">
              <a:solidFill>
                <a:schemeClr val="accent4">
                  <a:lumMod val="75000"/>
                </a:schemeClr>
              </a:solidFill>
            </a:endParaRPr>
          </a:p>
        </p:txBody>
      </p:sp>
      <p:sp>
        <p:nvSpPr>
          <p:cNvPr id="6" name="Text Placeholder 5">
            <a:extLst>
              <a:ext uri="{FF2B5EF4-FFF2-40B4-BE49-F238E27FC236}">
                <a16:creationId xmlns:a16="http://schemas.microsoft.com/office/drawing/2014/main" id="{8F6A2D21-1256-2C20-9F4E-B19440107FB4}"/>
              </a:ext>
            </a:extLst>
          </p:cNvPr>
          <p:cNvSpPr>
            <a:spLocks noGrp="1"/>
          </p:cNvSpPr>
          <p:nvPr>
            <p:ph type="body" sz="quarter" idx="24"/>
          </p:nvPr>
        </p:nvSpPr>
        <p:spPr>
          <a:xfrm>
            <a:off x="5920169" y="3198432"/>
            <a:ext cx="5431971" cy="557950"/>
          </a:xfrm>
        </p:spPr>
        <p:txBody>
          <a:bodyPr/>
          <a:lstStyle/>
          <a:p>
            <a:r>
              <a:rPr lang="en-US" dirty="0"/>
              <a:t>Import </a:t>
            </a:r>
            <a:r>
              <a:rPr lang="en-US" dirty="0" err="1"/>
              <a:t>ibm_db</a:t>
            </a:r>
            <a:endParaRPr lang="en-IN" dirty="0"/>
          </a:p>
        </p:txBody>
      </p:sp>
      <p:sp>
        <p:nvSpPr>
          <p:cNvPr id="7" name="Text Placeholder 6">
            <a:extLst>
              <a:ext uri="{FF2B5EF4-FFF2-40B4-BE49-F238E27FC236}">
                <a16:creationId xmlns:a16="http://schemas.microsoft.com/office/drawing/2014/main" id="{8D7C3702-B815-C3FD-0791-782FC58CF374}"/>
              </a:ext>
            </a:extLst>
          </p:cNvPr>
          <p:cNvSpPr>
            <a:spLocks noGrp="1"/>
          </p:cNvSpPr>
          <p:nvPr>
            <p:ph type="body" sz="quarter" idx="25"/>
          </p:nvPr>
        </p:nvSpPr>
        <p:spPr>
          <a:xfrm>
            <a:off x="5893381" y="3599035"/>
            <a:ext cx="5433204" cy="365125"/>
          </a:xfrm>
        </p:spPr>
        <p:txBody>
          <a:bodyPr>
            <a:normAutofit fontScale="85000" lnSpcReduction="10000"/>
          </a:bodyPr>
          <a:lstStyle/>
          <a:p>
            <a:r>
              <a:rPr lang="en-US" dirty="0"/>
              <a:t>  </a:t>
            </a:r>
            <a:r>
              <a:rPr lang="en-US" dirty="0">
                <a:solidFill>
                  <a:schemeClr val="accent4">
                    <a:lumMod val="75000"/>
                  </a:schemeClr>
                </a:solidFill>
              </a:rPr>
              <a:t>3.Connect to Db2 warehouse on cloud:</a:t>
            </a:r>
            <a:endParaRPr lang="en-IN" dirty="0">
              <a:solidFill>
                <a:schemeClr val="accent4">
                  <a:lumMod val="75000"/>
                </a:schemeClr>
              </a:solidFill>
            </a:endParaRPr>
          </a:p>
        </p:txBody>
      </p:sp>
      <p:sp>
        <p:nvSpPr>
          <p:cNvPr id="8" name="Text Placeholder 7">
            <a:extLst>
              <a:ext uri="{FF2B5EF4-FFF2-40B4-BE49-F238E27FC236}">
                <a16:creationId xmlns:a16="http://schemas.microsoft.com/office/drawing/2014/main" id="{6A39894B-8D02-5689-EE3F-CCC81A3BB3F7}"/>
              </a:ext>
            </a:extLst>
          </p:cNvPr>
          <p:cNvSpPr>
            <a:spLocks noGrp="1"/>
          </p:cNvSpPr>
          <p:nvPr>
            <p:ph type="body" sz="quarter" idx="26"/>
          </p:nvPr>
        </p:nvSpPr>
        <p:spPr>
          <a:xfrm>
            <a:off x="5920169" y="4038466"/>
            <a:ext cx="5431971" cy="2317884"/>
          </a:xfrm>
        </p:spPr>
        <p:txBody>
          <a:bodyPr>
            <a:normAutofit fontScale="92500" lnSpcReduction="20000"/>
          </a:bodyPr>
          <a:lstStyle/>
          <a:p>
            <a:r>
              <a:rPr lang="en-US" dirty="0"/>
              <a:t>#Database connection parameter</a:t>
            </a:r>
          </a:p>
          <a:p>
            <a:r>
              <a:rPr lang="en-US" dirty="0" err="1"/>
              <a:t>Conn_str</a:t>
            </a:r>
            <a:r>
              <a:rPr lang="en-US" dirty="0"/>
              <a:t>=( “DATABASE=&lt;YOUR_DATABASE_NAME&gt;;”</a:t>
            </a:r>
          </a:p>
          <a:p>
            <a:r>
              <a:rPr lang="en-US" dirty="0"/>
              <a:t>“HOSTNAME=&lt;YOUR_HOSTNAME&gt;;”</a:t>
            </a:r>
          </a:p>
          <a:p>
            <a:r>
              <a:rPr lang="en-US" dirty="0"/>
              <a:t>“PORT=&lt;YOUR_PORT&gt;;”</a:t>
            </a:r>
          </a:p>
          <a:p>
            <a:r>
              <a:rPr lang="en-US" dirty="0"/>
              <a:t>“PROTOCOL=TCPIP;”</a:t>
            </a:r>
          </a:p>
          <a:p>
            <a:r>
              <a:rPr lang="en-US" dirty="0"/>
              <a:t>“UID=&lt;YOUR_USERNAME&gt;;”</a:t>
            </a:r>
          </a:p>
          <a:p>
            <a:r>
              <a:rPr lang="en-US" dirty="0"/>
              <a:t>“PWD=&lt;YOUR_PASSWORD&gt;;”)</a:t>
            </a:r>
          </a:p>
          <a:p>
            <a:r>
              <a:rPr lang="en-US" dirty="0"/>
              <a:t>Conn=</a:t>
            </a:r>
            <a:r>
              <a:rPr lang="en-US" dirty="0" err="1"/>
              <a:t>ibm_db.connect</a:t>
            </a:r>
            <a:r>
              <a:rPr lang="en-US" dirty="0"/>
              <a:t>(</a:t>
            </a:r>
            <a:r>
              <a:rPr lang="en-US" dirty="0" err="1"/>
              <a:t>conn_str</a:t>
            </a:r>
            <a:r>
              <a:rPr lang="en-US" dirty="0"/>
              <a:t>),””,</a:t>
            </a:r>
          </a:p>
          <a:p>
            <a:endParaRPr lang="en-US" dirty="0"/>
          </a:p>
          <a:p>
            <a:endParaRPr lang="en-US" dirty="0"/>
          </a:p>
          <a:p>
            <a:endParaRPr lang="en-IN" dirty="0"/>
          </a:p>
        </p:txBody>
      </p:sp>
      <p:sp>
        <p:nvSpPr>
          <p:cNvPr id="9" name="Date Placeholder 8">
            <a:extLst>
              <a:ext uri="{FF2B5EF4-FFF2-40B4-BE49-F238E27FC236}">
                <a16:creationId xmlns:a16="http://schemas.microsoft.com/office/drawing/2014/main" id="{9863618A-CAAF-36C7-9A9A-C6FE3DFDF2D4}"/>
              </a:ext>
            </a:extLst>
          </p:cNvPr>
          <p:cNvSpPr>
            <a:spLocks noGrp="1"/>
          </p:cNvSpPr>
          <p:nvPr>
            <p:ph type="dt" sz="half" idx="10"/>
          </p:nvPr>
        </p:nvSpPr>
        <p:spPr/>
        <p:txBody>
          <a:bodyPr/>
          <a:lstStyle/>
          <a:p>
            <a:r>
              <a:rPr lang="en-US" dirty="0"/>
              <a:t>2023</a:t>
            </a:r>
          </a:p>
        </p:txBody>
      </p:sp>
      <p:sp>
        <p:nvSpPr>
          <p:cNvPr id="10" name="Footer Placeholder 9">
            <a:extLst>
              <a:ext uri="{FF2B5EF4-FFF2-40B4-BE49-F238E27FC236}">
                <a16:creationId xmlns:a16="http://schemas.microsoft.com/office/drawing/2014/main" id="{F5D068D7-281C-C96F-8F76-EFC418CD3091}"/>
              </a:ext>
            </a:extLst>
          </p:cNvPr>
          <p:cNvSpPr>
            <a:spLocks noGrp="1"/>
          </p:cNvSpPr>
          <p:nvPr>
            <p:ph type="ftr" sz="quarter" idx="11"/>
          </p:nvPr>
        </p:nvSpPr>
        <p:spPr/>
        <p:txBody>
          <a:bodyPr/>
          <a:lstStyle/>
          <a:p>
            <a:r>
              <a:rPr lang="en-US" dirty="0"/>
              <a:t>IBM</a:t>
            </a:r>
          </a:p>
        </p:txBody>
      </p:sp>
      <p:sp>
        <p:nvSpPr>
          <p:cNvPr id="11" name="Slide Number Placeholder 10">
            <a:extLst>
              <a:ext uri="{FF2B5EF4-FFF2-40B4-BE49-F238E27FC236}">
                <a16:creationId xmlns:a16="http://schemas.microsoft.com/office/drawing/2014/main" id="{4E2C2423-C09B-CB5E-C111-A77D752BA8AD}"/>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181934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E3B1-25F3-AD32-BD7B-E6270759E6C5}"/>
              </a:ext>
            </a:extLst>
          </p:cNvPr>
          <p:cNvSpPr>
            <a:spLocks noGrp="1"/>
          </p:cNvSpPr>
          <p:nvPr>
            <p:ph type="title"/>
          </p:nvPr>
        </p:nvSpPr>
        <p:spPr/>
        <p:txBody>
          <a:bodyPr/>
          <a:lstStyle/>
          <a:p>
            <a:r>
              <a:rPr lang="en-IN" u="sng" dirty="0"/>
              <a:t>coding</a:t>
            </a:r>
          </a:p>
        </p:txBody>
      </p:sp>
      <p:sp>
        <p:nvSpPr>
          <p:cNvPr id="3" name="Text Placeholder 2">
            <a:extLst>
              <a:ext uri="{FF2B5EF4-FFF2-40B4-BE49-F238E27FC236}">
                <a16:creationId xmlns:a16="http://schemas.microsoft.com/office/drawing/2014/main" id="{D7B4930A-90F2-3C68-335C-E63781E06F89}"/>
              </a:ext>
            </a:extLst>
          </p:cNvPr>
          <p:cNvSpPr>
            <a:spLocks noGrp="1"/>
          </p:cNvSpPr>
          <p:nvPr>
            <p:ph type="body" sz="quarter" idx="13"/>
          </p:nvPr>
        </p:nvSpPr>
        <p:spPr>
          <a:xfrm>
            <a:off x="5918447" y="1235291"/>
            <a:ext cx="5433204" cy="439995"/>
          </a:xfrm>
        </p:spPr>
        <p:txBody>
          <a:bodyPr>
            <a:normAutofit/>
          </a:bodyPr>
          <a:lstStyle/>
          <a:p>
            <a:r>
              <a:rPr lang="en-IN" dirty="0">
                <a:solidFill>
                  <a:schemeClr val="accent4">
                    <a:lumMod val="75000"/>
                  </a:schemeClr>
                </a:solidFill>
              </a:rPr>
              <a:t>4.EXECUTE SQL QUERIES:</a:t>
            </a:r>
          </a:p>
        </p:txBody>
      </p:sp>
      <p:sp>
        <p:nvSpPr>
          <p:cNvPr id="4" name="Text Placeholder 3">
            <a:extLst>
              <a:ext uri="{FF2B5EF4-FFF2-40B4-BE49-F238E27FC236}">
                <a16:creationId xmlns:a16="http://schemas.microsoft.com/office/drawing/2014/main" id="{F81489DC-B007-DB3C-0F0F-C41899E86A23}"/>
              </a:ext>
            </a:extLst>
          </p:cNvPr>
          <p:cNvSpPr>
            <a:spLocks noGrp="1"/>
          </p:cNvSpPr>
          <p:nvPr>
            <p:ph type="body" sz="quarter" idx="15"/>
          </p:nvPr>
        </p:nvSpPr>
        <p:spPr>
          <a:xfrm>
            <a:off x="5918447" y="1674335"/>
            <a:ext cx="5431971" cy="866073"/>
          </a:xfrm>
        </p:spPr>
        <p:txBody>
          <a:bodyPr>
            <a:normAutofit fontScale="92500" lnSpcReduction="20000"/>
          </a:bodyPr>
          <a:lstStyle/>
          <a:p>
            <a:r>
              <a:rPr lang="en-IN" dirty="0" err="1"/>
              <a:t>Sql_query</a:t>
            </a:r>
            <a:r>
              <a:rPr lang="en-IN" dirty="0"/>
              <a:t>= “SELECT*FROM your table”;</a:t>
            </a:r>
          </a:p>
          <a:p>
            <a:r>
              <a:rPr lang="en-IN" dirty="0" err="1"/>
              <a:t>Stmt</a:t>
            </a:r>
            <a:r>
              <a:rPr lang="en-IN" dirty="0"/>
              <a:t>=</a:t>
            </a:r>
            <a:r>
              <a:rPr lang="en-IN" dirty="0" err="1"/>
              <a:t>ibm_db.exec_immediate</a:t>
            </a:r>
            <a:r>
              <a:rPr lang="en-IN" dirty="0"/>
              <a:t>(</a:t>
            </a:r>
            <a:r>
              <a:rPr lang="en-IN" dirty="0" err="1"/>
              <a:t>conn,stmt</a:t>
            </a:r>
            <a:r>
              <a:rPr lang="en-IN" dirty="0"/>
              <a:t>);</a:t>
            </a:r>
          </a:p>
          <a:p>
            <a:r>
              <a:rPr lang="en-IN" dirty="0"/>
              <a:t>While </a:t>
            </a:r>
            <a:r>
              <a:rPr lang="en-IN" dirty="0" err="1"/>
              <a:t>ibm_db.fetch_row</a:t>
            </a:r>
            <a:r>
              <a:rPr lang="en-IN" dirty="0"/>
              <a:t>(</a:t>
            </a:r>
            <a:r>
              <a:rPr lang="en-IN" dirty="0" err="1"/>
              <a:t>stmt</a:t>
            </a:r>
            <a:r>
              <a:rPr lang="en-IN" dirty="0"/>
              <a:t>):</a:t>
            </a:r>
          </a:p>
          <a:p>
            <a:endParaRPr lang="en-IN" dirty="0"/>
          </a:p>
          <a:p>
            <a:endParaRPr lang="en-IN" dirty="0"/>
          </a:p>
        </p:txBody>
      </p:sp>
      <p:sp>
        <p:nvSpPr>
          <p:cNvPr id="5" name="Text Placeholder 4">
            <a:extLst>
              <a:ext uri="{FF2B5EF4-FFF2-40B4-BE49-F238E27FC236}">
                <a16:creationId xmlns:a16="http://schemas.microsoft.com/office/drawing/2014/main" id="{44BC510E-EF16-965B-9BFE-97A2E8F43149}"/>
              </a:ext>
            </a:extLst>
          </p:cNvPr>
          <p:cNvSpPr>
            <a:spLocks noGrp="1"/>
          </p:cNvSpPr>
          <p:nvPr>
            <p:ph type="body" sz="quarter" idx="23"/>
          </p:nvPr>
        </p:nvSpPr>
        <p:spPr/>
        <p:txBody>
          <a:bodyPr>
            <a:normAutofit lnSpcReduction="10000"/>
          </a:bodyPr>
          <a:lstStyle/>
          <a:p>
            <a:r>
              <a:rPr lang="en-IN" dirty="0">
                <a:solidFill>
                  <a:schemeClr val="accent4">
                    <a:lumMod val="75000"/>
                  </a:schemeClr>
                </a:solidFill>
              </a:rPr>
              <a:t>5.CLOSE THE CONNECTION:</a:t>
            </a:r>
          </a:p>
        </p:txBody>
      </p:sp>
      <p:sp>
        <p:nvSpPr>
          <p:cNvPr id="6" name="Text Placeholder 5">
            <a:extLst>
              <a:ext uri="{FF2B5EF4-FFF2-40B4-BE49-F238E27FC236}">
                <a16:creationId xmlns:a16="http://schemas.microsoft.com/office/drawing/2014/main" id="{2CF22B87-F532-A434-9A81-5FE7079446AC}"/>
              </a:ext>
            </a:extLst>
          </p:cNvPr>
          <p:cNvSpPr>
            <a:spLocks noGrp="1"/>
          </p:cNvSpPr>
          <p:nvPr>
            <p:ph type="body" sz="quarter" idx="24"/>
          </p:nvPr>
        </p:nvSpPr>
        <p:spPr>
          <a:xfrm>
            <a:off x="5919680" y="3062658"/>
            <a:ext cx="5431971" cy="557950"/>
          </a:xfrm>
        </p:spPr>
        <p:txBody>
          <a:bodyPr/>
          <a:lstStyle/>
          <a:p>
            <a:r>
              <a:rPr lang="en-IN" dirty="0" err="1"/>
              <a:t>Ibm_db.close</a:t>
            </a:r>
            <a:r>
              <a:rPr lang="en-IN" dirty="0"/>
              <a:t>(conn)</a:t>
            </a:r>
          </a:p>
        </p:txBody>
      </p:sp>
      <p:sp>
        <p:nvSpPr>
          <p:cNvPr id="7" name="Text Placeholder 6">
            <a:extLst>
              <a:ext uri="{FF2B5EF4-FFF2-40B4-BE49-F238E27FC236}">
                <a16:creationId xmlns:a16="http://schemas.microsoft.com/office/drawing/2014/main" id="{E49A8569-D015-ADC1-D330-7D374C6CCB10}"/>
              </a:ext>
            </a:extLst>
          </p:cNvPr>
          <p:cNvSpPr>
            <a:spLocks noGrp="1"/>
          </p:cNvSpPr>
          <p:nvPr>
            <p:ph type="body" sz="quarter" idx="25"/>
          </p:nvPr>
        </p:nvSpPr>
        <p:spPr>
          <a:xfrm>
            <a:off x="6042855" y="3595525"/>
            <a:ext cx="5433204" cy="365125"/>
          </a:xfrm>
        </p:spPr>
        <p:txBody>
          <a:bodyPr>
            <a:normAutofit lnSpcReduction="10000"/>
          </a:bodyPr>
          <a:lstStyle/>
          <a:p>
            <a:r>
              <a:rPr lang="en-IN" dirty="0"/>
              <a:t>Replace…</a:t>
            </a:r>
          </a:p>
          <a:p>
            <a:endParaRPr lang="en-IN" dirty="0"/>
          </a:p>
        </p:txBody>
      </p:sp>
      <p:sp>
        <p:nvSpPr>
          <p:cNvPr id="8" name="Text Placeholder 7">
            <a:extLst>
              <a:ext uri="{FF2B5EF4-FFF2-40B4-BE49-F238E27FC236}">
                <a16:creationId xmlns:a16="http://schemas.microsoft.com/office/drawing/2014/main" id="{C562E32B-FC94-8622-0E3E-79B3C17B383B}"/>
              </a:ext>
            </a:extLst>
          </p:cNvPr>
          <p:cNvSpPr>
            <a:spLocks noGrp="1"/>
          </p:cNvSpPr>
          <p:nvPr>
            <p:ph type="body" sz="quarter" idx="26"/>
          </p:nvPr>
        </p:nvSpPr>
        <p:spPr/>
        <p:txBody>
          <a:bodyPr>
            <a:normAutofit fontScale="92500" lnSpcReduction="20000"/>
          </a:bodyPr>
          <a:lstStyle/>
          <a:p>
            <a:r>
              <a:rPr lang="en-IN" dirty="0"/>
              <a:t>‘&lt;YOUR_DATABASE_NAME&gt;’,&lt;YOUR_PORT&gt;’,&lt;YOUR_USERNAME&gt;’,</a:t>
            </a:r>
          </a:p>
          <a:p>
            <a:r>
              <a:rPr lang="en-IN" dirty="0"/>
              <a:t>‘&lt;YOUR_PASSWORD&gt;’ </a:t>
            </a:r>
          </a:p>
        </p:txBody>
      </p:sp>
      <p:sp>
        <p:nvSpPr>
          <p:cNvPr id="9" name="Text Placeholder 8">
            <a:extLst>
              <a:ext uri="{FF2B5EF4-FFF2-40B4-BE49-F238E27FC236}">
                <a16:creationId xmlns:a16="http://schemas.microsoft.com/office/drawing/2014/main" id="{5D8DE3B7-AB72-F1BC-A82C-50AF7717A726}"/>
              </a:ext>
            </a:extLst>
          </p:cNvPr>
          <p:cNvSpPr>
            <a:spLocks noGrp="1"/>
          </p:cNvSpPr>
          <p:nvPr>
            <p:ph type="body" sz="quarter" idx="27"/>
          </p:nvPr>
        </p:nvSpPr>
        <p:spPr>
          <a:xfrm>
            <a:off x="5918447" y="4833203"/>
            <a:ext cx="5433204" cy="789505"/>
          </a:xfrm>
        </p:spPr>
        <p:txBody>
          <a:bodyPr>
            <a:normAutofit/>
          </a:bodyPr>
          <a:lstStyle/>
          <a:p>
            <a:r>
              <a:rPr lang="en-IN" dirty="0"/>
              <a:t>THESE ARE THE CODINGS TO CONNECT WITH DB2 WAREHOUSE.</a:t>
            </a:r>
          </a:p>
        </p:txBody>
      </p:sp>
      <p:sp>
        <p:nvSpPr>
          <p:cNvPr id="10" name="Text Placeholder 9">
            <a:extLst>
              <a:ext uri="{FF2B5EF4-FFF2-40B4-BE49-F238E27FC236}">
                <a16:creationId xmlns:a16="http://schemas.microsoft.com/office/drawing/2014/main" id="{9C1670B9-844C-7C07-25C7-47BD04B5B651}"/>
              </a:ext>
            </a:extLst>
          </p:cNvPr>
          <p:cNvSpPr>
            <a:spLocks noGrp="1"/>
          </p:cNvSpPr>
          <p:nvPr>
            <p:ph type="body" sz="quarter" idx="28"/>
          </p:nvPr>
        </p:nvSpPr>
        <p:spPr/>
        <p:txBody>
          <a:bodyPr/>
          <a:lstStyle/>
          <a:p>
            <a:r>
              <a:rPr lang="en-IN" dirty="0"/>
              <a:t>.</a:t>
            </a:r>
          </a:p>
        </p:txBody>
      </p:sp>
      <p:sp>
        <p:nvSpPr>
          <p:cNvPr id="11" name="Date Placeholder 10">
            <a:extLst>
              <a:ext uri="{FF2B5EF4-FFF2-40B4-BE49-F238E27FC236}">
                <a16:creationId xmlns:a16="http://schemas.microsoft.com/office/drawing/2014/main" id="{7390D7AD-3359-C3DD-E19F-86E37DF60B91}"/>
              </a:ext>
            </a:extLst>
          </p:cNvPr>
          <p:cNvSpPr>
            <a:spLocks noGrp="1"/>
          </p:cNvSpPr>
          <p:nvPr>
            <p:ph type="dt" sz="half" idx="20"/>
          </p:nvPr>
        </p:nvSpPr>
        <p:spPr/>
        <p:txBody>
          <a:bodyPr/>
          <a:lstStyle/>
          <a:p>
            <a:r>
              <a:rPr lang="en-US" dirty="0"/>
              <a:t>2023</a:t>
            </a:r>
          </a:p>
        </p:txBody>
      </p:sp>
      <p:sp>
        <p:nvSpPr>
          <p:cNvPr id="12" name="Footer Placeholder 11">
            <a:extLst>
              <a:ext uri="{FF2B5EF4-FFF2-40B4-BE49-F238E27FC236}">
                <a16:creationId xmlns:a16="http://schemas.microsoft.com/office/drawing/2014/main" id="{9396F5E2-F1CD-EE11-93D6-BB1490002E1F}"/>
              </a:ext>
            </a:extLst>
          </p:cNvPr>
          <p:cNvSpPr>
            <a:spLocks noGrp="1"/>
          </p:cNvSpPr>
          <p:nvPr>
            <p:ph type="ftr" sz="quarter" idx="21"/>
          </p:nvPr>
        </p:nvSpPr>
        <p:spPr/>
        <p:txBody>
          <a:bodyPr/>
          <a:lstStyle/>
          <a:p>
            <a:r>
              <a:rPr lang="en-US" dirty="0"/>
              <a:t>IBM</a:t>
            </a:r>
          </a:p>
        </p:txBody>
      </p:sp>
      <p:sp>
        <p:nvSpPr>
          <p:cNvPr id="13" name="Slide Number Placeholder 12">
            <a:extLst>
              <a:ext uri="{FF2B5EF4-FFF2-40B4-BE49-F238E27FC236}">
                <a16:creationId xmlns:a16="http://schemas.microsoft.com/office/drawing/2014/main" id="{25F3B13C-40FE-6207-F4D1-956E4AAD8D4D}"/>
              </a:ext>
            </a:extLst>
          </p:cNvPr>
          <p:cNvSpPr>
            <a:spLocks noGrp="1"/>
          </p:cNvSpPr>
          <p:nvPr>
            <p:ph type="sldNum" sz="quarter" idx="2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13068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628405" y="1804804"/>
            <a:ext cx="5111750" cy="1204912"/>
          </a:xfrm>
        </p:spPr>
        <p:txBody>
          <a:bodyPr/>
          <a:lstStyle/>
          <a:p>
            <a:r>
              <a:rPr lang="en-US" dirty="0" err="1">
                <a:solidFill>
                  <a:schemeClr val="accent1">
                    <a:lumMod val="10000"/>
                  </a:schemeClr>
                </a:solidFill>
              </a:rPr>
              <a:t>sUMMARY</a:t>
            </a:r>
            <a:endParaRPr lang="en-US" dirty="0">
              <a:solidFill>
                <a:schemeClr val="accent1">
                  <a:lumMod val="10000"/>
                </a:schemeClr>
              </a:solidFill>
            </a:endParaRP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Autofit/>
          </a:bodyPr>
          <a:lstStyle/>
          <a:p>
            <a:pPr marL="285750" indent="-285750">
              <a:buFont typeface="Wingdings" panose="05000000000000000000" pitchFamily="2" charset="2"/>
              <a:buChar char="v"/>
            </a:pPr>
            <a:r>
              <a:rPr lang="en-US" sz="1600" b="1" dirty="0"/>
              <a:t>IBM Db2 warehouse is a cloud based data warehouse solution designed to help organization efficiently manage  and analyze their data, making it a valuable tool for data-driven decision-making and business intelligence.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IBM</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480</TotalTime>
  <Words>633</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SemiBold</vt:lpstr>
      <vt:lpstr>Calibri</vt:lpstr>
      <vt:lpstr>Tenorite</vt:lpstr>
      <vt:lpstr>Wingdings</vt:lpstr>
      <vt:lpstr>Monoline</vt:lpstr>
      <vt:lpstr>Data WAREHOUSING WITH IBM CLOUD Db2 WAREHOUSE </vt:lpstr>
      <vt:lpstr>AGENDA</vt:lpstr>
      <vt:lpstr>INTRODUCTION About project:</vt:lpstr>
      <vt:lpstr>KEY POINTS</vt:lpstr>
      <vt:lpstr>SOLUTION</vt:lpstr>
      <vt:lpstr>OVERVIEW of    DATA WAREHOUSING  INTO IBM CLOUD DB2 WAREHOUSE</vt:lpstr>
      <vt:lpstr>  CODING:</vt:lpstr>
      <vt:lpstr>coding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WITH IBM CLOUD Db2 WAREHOUSE </dc:title>
  <dc:creator>Pooja Shree</dc:creator>
  <cp:lastModifiedBy>Pooja Shree</cp:lastModifiedBy>
  <cp:revision>3</cp:revision>
  <dcterms:created xsi:type="dcterms:W3CDTF">2023-09-28T07:31:23Z</dcterms:created>
  <dcterms:modified xsi:type="dcterms:W3CDTF">2023-09-29T04:28:03Z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