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ethapurushothaman0906@gmail.com" initials="" lastIdx="1" clrIdx="0">
    <p:extLst>
      <p:ext uri="{19B8F6BF-5375-455C-9EA6-DF929625EA0E}">
        <p15:presenceInfo xmlns:p15="http://schemas.microsoft.com/office/powerpoint/2012/main" userId="46329bb9c4ebf1e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80" y="-9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8-26T16:06:29.858" idx="1">
    <p:pos x="6180" y="1337"/>
    <p:text>Employee salary analysis using Excel</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416867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213834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32028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2993763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81007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2577745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819252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1438019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extLst>
      <p:ext uri="{BB962C8B-B14F-4D97-AF65-F5344CB8AC3E}">
        <p14:creationId xmlns:p14="http://schemas.microsoft.com/office/powerpoint/2010/main" val="90133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4090241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4064768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72831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3459384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3567871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4210251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2945492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5" name="Date Placeholder 4"/>
          <p:cNvSpPr>
            <a:spLocks noGrp="1"/>
          </p:cNvSpPr>
          <p:nvPr>
            <p:ph type="dt" sz="half" idx="10"/>
          </p:nvPr>
        </p:nvSpPr>
        <p:spPr/>
        <p:txBody>
          <a:bodyPr/>
          <a:lstStyle/>
          <a:p>
            <a:fld id="{1D8BD707-D9CF-40AE-B4C6-C98DA3205C09}" type="datetimeFigureOut">
              <a:rPr lang="en-US" smtClean="0"/>
              <a:pPr/>
              <a:t>8/28/2024</a:t>
            </a:fld>
            <a:endParaRPr lang="en-US"/>
          </a:p>
        </p:txBody>
      </p:sp>
    </p:spTree>
    <p:extLst>
      <p:ext uri="{BB962C8B-B14F-4D97-AF65-F5344CB8AC3E}">
        <p14:creationId xmlns:p14="http://schemas.microsoft.com/office/powerpoint/2010/main" val="3888369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8/28/2024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380346653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 Id="rId4" Type="http://schemas.openxmlformats.org/officeDocument/2006/relationships/comments" Target="../comments/comment1.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6.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0239404" y="57148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04813" y="18906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523836" y="3000372"/>
            <a:ext cx="8610600" cy="2677656"/>
          </a:xfrm>
          <a:prstGeom prst="rect">
            <a:avLst/>
          </a:prstGeom>
          <a:noFill/>
        </p:spPr>
        <p:txBody>
          <a:bodyPr wrap="square" rtlCol="0">
            <a:spAutoFit/>
          </a:bodyPr>
          <a:lstStyle/>
          <a:p>
            <a:r>
              <a:rPr lang="en-US" sz="2400" b="1" dirty="0"/>
              <a:t>STUDENT</a:t>
            </a:r>
            <a:r>
              <a:rPr lang="en-US" sz="2400" dirty="0"/>
              <a:t> </a:t>
            </a:r>
            <a:r>
              <a:rPr lang="en-US" sz="2400" b="1" dirty="0"/>
              <a:t>NAME</a:t>
            </a:r>
            <a:r>
              <a:rPr lang="en-US" sz="2400" dirty="0"/>
              <a:t>: </a:t>
            </a:r>
            <a:r>
              <a:rPr lang="en-US" sz="2400" b="1" dirty="0"/>
              <a:t>SWETHA.P</a:t>
            </a:r>
            <a:endParaRPr lang="en-US" sz="2400" dirty="0"/>
          </a:p>
          <a:p>
            <a:r>
              <a:rPr lang="en-US" sz="2400" b="1" dirty="0"/>
              <a:t>REGISTER</a:t>
            </a:r>
            <a:r>
              <a:rPr lang="en-US" sz="2400" dirty="0"/>
              <a:t> </a:t>
            </a:r>
            <a:r>
              <a:rPr lang="en-US" sz="2400" b="1" dirty="0"/>
              <a:t>NO </a:t>
            </a:r>
            <a:r>
              <a:rPr lang="en-US" sz="2400" dirty="0"/>
              <a:t>: </a:t>
            </a:r>
            <a:r>
              <a:rPr lang="en-US" sz="2400" b="1" dirty="0"/>
              <a:t>312209871 </a:t>
            </a:r>
          </a:p>
          <a:p>
            <a:r>
              <a:rPr lang="en-US" sz="2400" b="1" dirty="0"/>
              <a:t>MN ID: 0B8986E1302EE1F8BC049255795A8A96</a:t>
            </a:r>
          </a:p>
          <a:p>
            <a:r>
              <a:rPr lang="en-US" sz="2400" b="1" dirty="0"/>
              <a:t>DEPARTMENT</a:t>
            </a:r>
            <a:r>
              <a:rPr lang="en-US" sz="2400" dirty="0"/>
              <a:t>: </a:t>
            </a:r>
            <a:r>
              <a:rPr lang="en-US" sz="2400" b="1" dirty="0"/>
              <a:t>B.COM (ACCOUNTING&amp;FINANCE)</a:t>
            </a:r>
            <a:endParaRPr lang="en-US" sz="2400" dirty="0"/>
          </a:p>
          <a:p>
            <a:r>
              <a:rPr lang="en-US" sz="2400" b="1" dirty="0"/>
              <a:t>COLLEGE</a:t>
            </a:r>
            <a:r>
              <a:rPr lang="en-US" sz="2400" dirty="0"/>
              <a:t>: </a:t>
            </a:r>
            <a:r>
              <a:rPr lang="en-US" sz="2400" b="1" dirty="0"/>
              <a:t>VALLIAMMAL COLLEGE FOR WOMEN</a:t>
            </a:r>
            <a:endParaRPr lang="en-US" sz="2400" dirty="0"/>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itle 3">
            <a:extLst>
              <a:ext uri="{FF2B5EF4-FFF2-40B4-BE49-F238E27FC236}">
                <a16:creationId xmlns:a16="http://schemas.microsoft.com/office/drawing/2014/main" id="{E742E609-1179-9036-D9CF-FC61980428BA}"/>
              </a:ext>
            </a:extLst>
          </p:cNvPr>
          <p:cNvSpPr>
            <a:spLocks noGrp="1"/>
          </p:cNvSpPr>
          <p:nvPr>
            <p:ph type="title"/>
          </p:nvPr>
        </p:nvSpPr>
        <p:spPr/>
        <p:txBody>
          <a:bodyPr/>
          <a:lstStyle/>
          <a:p>
            <a:r>
              <a:rPr lang="en-US" dirty="0"/>
              <a:t>MODELLING</a:t>
            </a:r>
          </a:p>
        </p:txBody>
      </p:sp>
      <p:sp>
        <p:nvSpPr>
          <p:cNvPr id="7" name="Content Placeholder 6">
            <a:extLst>
              <a:ext uri="{FF2B5EF4-FFF2-40B4-BE49-F238E27FC236}">
                <a16:creationId xmlns:a16="http://schemas.microsoft.com/office/drawing/2014/main" id="{59FE2FA6-AFC9-EB98-15C7-B8874F74CA09}"/>
              </a:ext>
            </a:extLst>
          </p:cNvPr>
          <p:cNvSpPr>
            <a:spLocks noGrp="1"/>
          </p:cNvSpPr>
          <p:nvPr>
            <p:ph idx="1"/>
          </p:nvPr>
        </p:nvSpPr>
        <p:spPr/>
        <p:txBody>
          <a:bodyPr/>
          <a:lstStyle/>
          <a:p>
            <a:r>
              <a:rPr lang="en-US" dirty="0"/>
              <a:t> DATA COLLECTION _ downloaded from </a:t>
            </a:r>
            <a:r>
              <a:rPr lang="en-US" dirty="0" err="1"/>
              <a:t>edunet</a:t>
            </a:r>
            <a:r>
              <a:rPr lang="en-US" dirty="0"/>
              <a:t> dashboard</a:t>
            </a:r>
          </a:p>
          <a:p>
            <a:r>
              <a:rPr lang="en-US" dirty="0"/>
              <a:t>FEATURE SELECTION _ Identified each and every feature related to employee data set in Excel.</a:t>
            </a:r>
          </a:p>
          <a:p>
            <a:r>
              <a:rPr lang="en-US" dirty="0"/>
              <a:t>PERFORMANCE LEVEL OF SALARY_ fixed term, permanent, temporary. </a:t>
            </a:r>
          </a:p>
          <a:p>
            <a:r>
              <a:rPr lang="en-US" dirty="0"/>
              <a:t>DATA CLEANING_ filtered</a:t>
            </a:r>
          </a:p>
          <a:p>
            <a:r>
              <a:rPr lang="en-US" dirty="0"/>
              <a:t>DATA VISUALIZATION_ Graphical representation. </a:t>
            </a:r>
          </a:p>
          <a:p>
            <a:endParaRPr lang="en-US" dirty="0"/>
          </a:p>
          <a:p>
            <a:endParaRPr lang="en-US" dirty="0"/>
          </a:p>
          <a:p>
            <a:endParaRPr lang="en-US" dirty="0"/>
          </a:p>
          <a:p>
            <a:endParaRPr lang="en-US" dirty="0"/>
          </a:p>
          <a:p>
            <a:pPr marL="0" indent="0">
              <a:buNone/>
            </a:pP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98176" y="698500"/>
            <a:ext cx="8596668" cy="1320800"/>
          </a:xfrm>
          <a:prstGeom prst="rect">
            <a:avLst/>
          </a:prstGeom>
        </p:spPr>
        <p:txBody>
          <a:bodyPr vert="horz" wrap="square" lIns="0" tIns="13335" rIns="0" bIns="0" rtlCol="0">
            <a:spAutoFit/>
          </a:bodyPr>
          <a:lstStyle/>
          <a:p>
            <a:pPr marL="12700">
              <a:lnSpc>
                <a:spcPct val="100000"/>
              </a:lnSpc>
              <a:spcBef>
                <a:spcPts val="105"/>
              </a:spcBef>
            </a:pPr>
            <a:r>
              <a:rPr b="1" dirty="0"/>
              <a:t>R</a:t>
            </a:r>
            <a:r>
              <a:rPr b="1" spc="-40" dirty="0"/>
              <a:t>E</a:t>
            </a:r>
            <a:r>
              <a:rPr b="1" spc="15" dirty="0"/>
              <a:t>S</a:t>
            </a:r>
            <a:r>
              <a:rPr b="1" spc="-30" dirty="0"/>
              <a:t>U</a:t>
            </a:r>
            <a:r>
              <a:rPr b="1" spc="-405" dirty="0"/>
              <a:t>L</a:t>
            </a:r>
            <a:r>
              <a:rPr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5" name="TextBox 14">
            <a:extLst>
              <a:ext uri="{FF2B5EF4-FFF2-40B4-BE49-F238E27FC236}">
                <a16:creationId xmlns:a16="http://schemas.microsoft.com/office/drawing/2014/main" id="{77ED15A9-4E4A-636E-08AD-4B2368683248}"/>
              </a:ext>
            </a:extLst>
          </p:cNvPr>
          <p:cNvSpPr txBox="1"/>
          <p:nvPr/>
        </p:nvSpPr>
        <p:spPr>
          <a:xfrm>
            <a:off x="5192993" y="2530565"/>
            <a:ext cx="1828800" cy="1828800"/>
          </a:xfrm>
          <a:prstGeom prst="rect">
            <a:avLst/>
          </a:prstGeom>
          <a:noFill/>
        </p:spPr>
        <p:txBody>
          <a:bodyPr wrap="square" rtlCol="0">
            <a:spAutoFit/>
          </a:bodyPr>
          <a:lstStyle/>
          <a:p>
            <a:pPr algn="l"/>
            <a:endParaRPr lang="en-US" dirty="0"/>
          </a:p>
        </p:txBody>
      </p:sp>
      <p:pic>
        <p:nvPicPr>
          <p:cNvPr id="2" name="Picture 1">
            <a:extLst>
              <a:ext uri="{FF2B5EF4-FFF2-40B4-BE49-F238E27FC236}">
                <a16:creationId xmlns:a16="http://schemas.microsoft.com/office/drawing/2014/main" id="{3413130B-ECFA-8BFD-128A-EF9795FBC82C}"/>
              </a:ext>
            </a:extLst>
          </p:cNvPr>
          <p:cNvPicPr>
            <a:picLocks noChangeAspect="1"/>
          </p:cNvPicPr>
          <p:nvPr/>
        </p:nvPicPr>
        <p:blipFill rotWithShape="1">
          <a:blip r:embed="rId3">
            <a:extLst>
              <a:ext uri="{28A0092B-C50C-407E-A947-70E740481C1C}">
                <a14:useLocalDpi xmlns:a14="http://schemas.microsoft.com/office/drawing/2010/main" val="0"/>
              </a:ext>
            </a:extLst>
          </a:blip>
          <a:srcRect l="10618" t="6062" r="5630" b="5612"/>
          <a:stretch/>
        </p:blipFill>
        <p:spPr>
          <a:xfrm>
            <a:off x="1411516" y="1571612"/>
            <a:ext cx="6041805" cy="379096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809383" y="391442"/>
            <a:ext cx="2612933" cy="1402897"/>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Conclusion</a:t>
            </a:r>
            <a:br>
              <a:rPr lang="en-US" b="1" dirty="0">
                <a:solidFill>
                  <a:schemeClr val="tx1"/>
                </a:solidFill>
                <a:latin typeface="Times New Roman" panose="02020603050405020304" pitchFamily="18" charset="0"/>
                <a:cs typeface="Times New Roman" panose="02020603050405020304" pitchFamily="18" charset="0"/>
              </a:rPr>
            </a:b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00A18E5-0B90-16DD-3891-6A083A7A55AF}"/>
              </a:ext>
            </a:extLst>
          </p:cNvPr>
          <p:cNvSpPr txBox="1"/>
          <p:nvPr/>
        </p:nvSpPr>
        <p:spPr>
          <a:xfrm>
            <a:off x="809384" y="1625873"/>
            <a:ext cx="8628006" cy="2308324"/>
          </a:xfrm>
          <a:prstGeom prst="rect">
            <a:avLst/>
          </a:prstGeom>
          <a:noFill/>
        </p:spPr>
        <p:txBody>
          <a:bodyPr wrap="square" rtlCol="0">
            <a:spAutoFit/>
          </a:bodyPr>
          <a:lstStyle/>
          <a:p>
            <a:pPr algn="l"/>
            <a:r>
              <a:rPr lang="en-GB" dirty="0"/>
              <a:t>
The employee salary analysis revealed key insights, highlighting areas for improvement. Recommendations include adjusting salary ranges and implementing performance-based raises. Implementing these changes will improve pay equity, attract and retain talent, optimize the compensation budget, and drive business outcomes. Next steps include implementing changes, monitoring data, communicating with employees, and continuously refining the compensation strategy.</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b="1" spc="5" dirty="0"/>
              <a:t>PROJECT</a:t>
            </a:r>
            <a:r>
              <a:rPr sz="4250" b="1" spc="-85" dirty="0"/>
              <a:t> </a:t>
            </a:r>
            <a:r>
              <a:rPr sz="4250" b="1" spc="25" dirty="0"/>
              <a:t>TITLE</a:t>
            </a:r>
            <a:endParaRPr sz="4250" b="1"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349203" y="2123270"/>
            <a:ext cx="5989176"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b="1" spc="25" dirty="0"/>
              <a:t>A</a:t>
            </a:r>
            <a:r>
              <a:rPr b="1" spc="-5" dirty="0"/>
              <a:t>G</a:t>
            </a:r>
            <a:r>
              <a:rPr b="1" spc="-35" dirty="0"/>
              <a:t>E</a:t>
            </a:r>
            <a:r>
              <a:rPr b="1" spc="15" dirty="0"/>
              <a:t>N</a:t>
            </a:r>
            <a:r>
              <a:rPr b="1"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68143" y="2670804"/>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7334" y="609600"/>
            <a:ext cx="859666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t>P</a:t>
            </a:r>
            <a:r>
              <a:rPr sz="4250" b="1" spc="15" dirty="0"/>
              <a:t>ROB</a:t>
            </a:r>
            <a:r>
              <a:rPr sz="4250" b="1" spc="55" dirty="0"/>
              <a:t>L</a:t>
            </a:r>
            <a:r>
              <a:rPr sz="4250" b="1" spc="-20" dirty="0"/>
              <a:t>E</a:t>
            </a:r>
            <a:r>
              <a:rPr sz="4250" b="1" spc="20" dirty="0"/>
              <a:t>M</a:t>
            </a:r>
            <a:r>
              <a:rPr sz="4250" b="1" dirty="0"/>
              <a:t>	</a:t>
            </a:r>
            <a:r>
              <a:rPr sz="4250" b="1" spc="10" dirty="0"/>
              <a:t>S</a:t>
            </a:r>
            <a:r>
              <a:rPr sz="4250" b="1" spc="-370" dirty="0"/>
              <a:t>T</a:t>
            </a:r>
            <a:r>
              <a:rPr sz="4250" b="1" spc="-375" dirty="0"/>
              <a:t>A</a:t>
            </a:r>
            <a:r>
              <a:rPr sz="4250" b="1" spc="15" dirty="0"/>
              <a:t>T</a:t>
            </a:r>
            <a:r>
              <a:rPr sz="4250" b="1" spc="-10" dirty="0"/>
              <a:t>E</a:t>
            </a:r>
            <a:r>
              <a:rPr sz="4250" b="1" spc="-20" dirty="0"/>
              <a:t>ME</a:t>
            </a:r>
            <a:r>
              <a:rPr sz="4250" b="1" spc="10" dirty="0"/>
              <a:t>NT</a:t>
            </a:r>
            <a:endParaRPr sz="4250" b="1" dirty="0"/>
          </a:p>
        </p:txBody>
      </p:sp>
      <p:sp>
        <p:nvSpPr>
          <p:cNvPr id="9" name="Text Placeholder 8">
            <a:extLst>
              <a:ext uri="{FF2B5EF4-FFF2-40B4-BE49-F238E27FC236}">
                <a16:creationId xmlns:a16="http://schemas.microsoft.com/office/drawing/2014/main" id="{4112EB3C-1626-DA76-F5CF-1D45B7FAF0D4}"/>
              </a:ext>
            </a:extLst>
          </p:cNvPr>
          <p:cNvSpPr>
            <a:spLocks noGrp="1"/>
          </p:cNvSpPr>
          <p:nvPr>
            <p:ph idx="1"/>
          </p:nvPr>
        </p:nvSpPr>
        <p:spPr>
          <a:xfrm>
            <a:off x="197883" y="12574574"/>
            <a:ext cx="1555200" cy="881480"/>
          </a:xfrm>
        </p:spPr>
        <p:txBody>
          <a:bodyPr>
            <a:normAutofit fontScale="25000" lnSpcReduction="20000"/>
          </a:bodyPr>
          <a:lstStyle/>
          <a:p>
            <a:r>
              <a:rPr lang="en-US" sz="2000" dirty="0"/>
              <a:t>WHY EMPLOYEE PERFORMANCE ANALYSIS ?</a:t>
            </a:r>
          </a:p>
          <a:p>
            <a:r>
              <a:rPr lang="en-US" sz="2000" dirty="0"/>
              <a:t>To track the performance of Employees in an organization. </a:t>
            </a:r>
          </a:p>
          <a:p>
            <a:r>
              <a:rPr lang="en-US" sz="2000" dirty="0"/>
              <a:t>To focus on the growth of the organization as well as the growth of the Employee.</a:t>
            </a:r>
          </a:p>
          <a:p>
            <a:r>
              <a:rPr lang="en-US" sz="2000" dirty="0"/>
              <a:t>To motivate the employees through appreciation’s, increments, promotions etc. Will make them to work more in a more effective manner. </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ED484C5A-3D8E-7BA3-E5AE-6D93D0BFF4E7}"/>
              </a:ext>
            </a:extLst>
          </p:cNvPr>
          <p:cNvSpPr txBox="1"/>
          <p:nvPr/>
        </p:nvSpPr>
        <p:spPr>
          <a:xfrm>
            <a:off x="1217522" y="2123271"/>
            <a:ext cx="8593228"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company’s salary budget is limited, but employees turnover is high due to low salaries. How can optimize our salary structure to retain employees within the given data</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66712" y="857232"/>
            <a:ext cx="8596668"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t>PROJECT	</a:t>
            </a:r>
            <a:r>
              <a:rPr sz="4250" b="1" spc="-20" dirty="0"/>
              <a:t>OVERVIEW</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Content Placeholder 11">
            <a:extLst>
              <a:ext uri="{FF2B5EF4-FFF2-40B4-BE49-F238E27FC236}">
                <a16:creationId xmlns:a16="http://schemas.microsoft.com/office/drawing/2014/main" id="{21097511-2A05-551D-7F18-54434BF5D471}"/>
              </a:ext>
            </a:extLst>
          </p:cNvPr>
          <p:cNvSpPr>
            <a:spLocks noGrp="1"/>
          </p:cNvSpPr>
          <p:nvPr>
            <p:ph idx="1"/>
          </p:nvPr>
        </p:nvSpPr>
        <p:spPr>
          <a:xfrm flipH="1" flipV="1">
            <a:off x="-233862" y="10541774"/>
            <a:ext cx="233862" cy="5684641"/>
          </a:xfrm>
        </p:spPr>
        <p:txBody>
          <a:bodyPr/>
          <a:lstStyle/>
          <a:p>
            <a:endParaRPr lang="en-US"/>
          </a:p>
        </p:txBody>
      </p:sp>
      <p:sp>
        <p:nvSpPr>
          <p:cNvPr id="16" name="Content Placeholder 8">
            <a:extLst>
              <a:ext uri="{FF2B5EF4-FFF2-40B4-BE49-F238E27FC236}">
                <a16:creationId xmlns:a16="http://schemas.microsoft.com/office/drawing/2014/main" id="{C946E7D2-02BA-F782-4D9C-96B87A482B8E}"/>
              </a:ext>
            </a:extLst>
          </p:cNvPr>
          <p:cNvSpPr txBox="1">
            <a:spLocks/>
          </p:cNvSpPr>
          <p:nvPr/>
        </p:nvSpPr>
        <p:spPr>
          <a:xfrm>
            <a:off x="1238216" y="2285992"/>
            <a:ext cx="6019800" cy="34915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sz="2000" dirty="0"/>
          </a:p>
          <a:p>
            <a:pPr marL="0" indent="0">
              <a:buNone/>
            </a:pPr>
            <a:r>
              <a:rPr lang="en-US" sz="2000" dirty="0"/>
              <a:t>Analyze employees salaries date to identified trends, disparities, and areas for improvement. Develop a fair competitive salary structure to retain and attract top talent. Optimize salary budget allocation to meet business objectives. </a:t>
            </a:r>
          </a:p>
        </p:txBody>
      </p:sp>
      <p:sp>
        <p:nvSpPr>
          <p:cNvPr id="18" name="Content Placeholder 8">
            <a:extLst>
              <a:ext uri="{FF2B5EF4-FFF2-40B4-BE49-F238E27FC236}">
                <a16:creationId xmlns:a16="http://schemas.microsoft.com/office/drawing/2014/main" id="{C956E88E-7E59-C785-0511-C8DE9D4ADFA0}"/>
              </a:ext>
            </a:extLst>
          </p:cNvPr>
          <p:cNvSpPr txBox="1">
            <a:spLocks/>
          </p:cNvSpPr>
          <p:nvPr/>
        </p:nvSpPr>
        <p:spPr>
          <a:xfrm>
            <a:off x="1238216" y="2571744"/>
            <a:ext cx="6019800" cy="34915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696200" y="128580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77334" y="787330"/>
            <a:ext cx="8596668" cy="509114"/>
          </a:xfrm>
          <a:prstGeom prst="rect">
            <a:avLst/>
          </a:prstGeom>
        </p:spPr>
        <p:txBody>
          <a:bodyPr vert="horz" wrap="square" lIns="0" tIns="16510" rIns="0" bIns="0" rtlCol="0">
            <a:spAutoFit/>
          </a:bodyPr>
          <a:lstStyle/>
          <a:p>
            <a:pPr marL="12700">
              <a:lnSpc>
                <a:spcPct val="100000"/>
              </a:lnSpc>
              <a:spcBef>
                <a:spcPts val="130"/>
              </a:spcBef>
            </a:pPr>
            <a:r>
              <a:rPr sz="3200" b="1" spc="25" dirty="0"/>
              <a:t>W</a:t>
            </a:r>
            <a:r>
              <a:rPr sz="3200" b="1" spc="-20" dirty="0"/>
              <a:t>H</a:t>
            </a:r>
            <a:r>
              <a:rPr sz="3200" b="1" spc="20" dirty="0"/>
              <a:t>O</a:t>
            </a:r>
            <a:r>
              <a:rPr sz="3200" b="1" spc="-235" dirty="0"/>
              <a:t> </a:t>
            </a:r>
            <a:r>
              <a:rPr sz="3200" b="1" spc="-10" dirty="0"/>
              <a:t>AR</a:t>
            </a:r>
            <a:r>
              <a:rPr sz="3200" b="1" spc="15" dirty="0"/>
              <a:t>E</a:t>
            </a:r>
            <a:r>
              <a:rPr sz="3200" b="1" spc="-35" dirty="0"/>
              <a:t> </a:t>
            </a:r>
            <a:r>
              <a:rPr sz="3200" b="1" spc="-10" dirty="0"/>
              <a:t>T</a:t>
            </a:r>
            <a:r>
              <a:rPr sz="3200" b="1" spc="-15" dirty="0"/>
              <a:t>H</a:t>
            </a:r>
            <a:r>
              <a:rPr sz="3200" b="1" spc="15" dirty="0"/>
              <a:t>E</a:t>
            </a:r>
            <a:r>
              <a:rPr sz="3200" b="1" spc="-35" dirty="0"/>
              <a:t> </a:t>
            </a:r>
            <a:r>
              <a:rPr sz="3200" b="1" spc="-20" dirty="0"/>
              <a:t>E</a:t>
            </a:r>
            <a:r>
              <a:rPr sz="3200" b="1" spc="30" dirty="0"/>
              <a:t>N</a:t>
            </a:r>
            <a:r>
              <a:rPr sz="3200" b="1" spc="15" dirty="0"/>
              <a:t>D</a:t>
            </a:r>
            <a:r>
              <a:rPr sz="3200" b="1" spc="-45" dirty="0"/>
              <a:t> </a:t>
            </a:r>
            <a:r>
              <a:rPr sz="3200" b="1" dirty="0"/>
              <a:t>U</a:t>
            </a:r>
            <a:r>
              <a:rPr sz="3200" b="1" spc="10" dirty="0"/>
              <a:t>S</a:t>
            </a:r>
            <a:r>
              <a:rPr sz="3200" b="1" spc="-25" dirty="0"/>
              <a:t>E</a:t>
            </a:r>
            <a:r>
              <a:rPr sz="3200" b="1" spc="-10" dirty="0"/>
              <a:t>R</a:t>
            </a:r>
            <a:r>
              <a:rPr sz="3200" b="1" spc="5" dirty="0"/>
              <a:t>S?</a:t>
            </a:r>
            <a:endParaRPr sz="3200" b="1"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Content Placeholder 9">
            <a:extLst>
              <a:ext uri="{FF2B5EF4-FFF2-40B4-BE49-F238E27FC236}">
                <a16:creationId xmlns:a16="http://schemas.microsoft.com/office/drawing/2014/main" id="{12556D31-49C7-7E22-1199-CC5347CC358D}"/>
              </a:ext>
            </a:extLst>
          </p:cNvPr>
          <p:cNvSpPr>
            <a:spLocks noGrp="1"/>
          </p:cNvSpPr>
          <p:nvPr>
            <p:ph idx="1"/>
          </p:nvPr>
        </p:nvSpPr>
        <p:spPr/>
        <p:txBody>
          <a:bodyPr/>
          <a:lstStyle/>
          <a:p>
            <a:pPr marL="0" indent="0">
              <a:buNone/>
            </a:pPr>
            <a:r>
              <a:rPr lang="en-US" dirty="0"/>
              <a:t>The end users are:</a:t>
            </a:r>
          </a:p>
          <a:p>
            <a:pPr marL="0" indent="0">
              <a:buNone/>
            </a:pPr>
            <a:r>
              <a:rPr lang="en-US" dirty="0"/>
              <a:t>1.Human resources (HR) </a:t>
            </a:r>
          </a:p>
          <a:p>
            <a:pPr marL="0" indent="0">
              <a:buNone/>
            </a:pPr>
            <a:r>
              <a:rPr lang="en-US" dirty="0"/>
              <a:t>2.Finance managers</a:t>
            </a:r>
          </a:p>
          <a:p>
            <a:pPr marL="0" indent="0">
              <a:buNone/>
            </a:pPr>
            <a:r>
              <a:rPr lang="en-US" dirty="0"/>
              <a:t>3.Department heads</a:t>
            </a:r>
          </a:p>
          <a:p>
            <a:pPr marL="0" indent="0">
              <a:buNone/>
            </a:pPr>
            <a:r>
              <a:rPr lang="en-US" dirty="0"/>
              <a:t>4.Board of directors</a:t>
            </a:r>
          </a:p>
          <a:p>
            <a:pPr marL="0" indent="0">
              <a:buNone/>
            </a:pPr>
            <a:r>
              <a:rPr lang="en-US" dirty="0"/>
              <a:t>5.Government agencies</a:t>
            </a:r>
          </a:p>
          <a:p>
            <a:pPr marL="0" indent="0">
              <a:buNone/>
            </a:pPr>
            <a:r>
              <a:rPr lang="en-US" dirty="0"/>
              <a:t>6.Employees of the company</a:t>
            </a:r>
          </a:p>
          <a:p>
            <a:pPr marL="0" indent="0">
              <a:buNone/>
            </a:pPr>
            <a:r>
              <a:rPr lang="en-US" dirty="0"/>
              <a:t>These are the end users may utilize the insights from the salary analysis.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71426" y="1850928"/>
            <a:ext cx="1946571" cy="3880772"/>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239000" y="11080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7334" y="609600"/>
            <a:ext cx="8596668" cy="1121461"/>
          </a:xfrm>
          <a:prstGeom prst="rect">
            <a:avLst/>
          </a:prstGeom>
        </p:spPr>
        <p:txBody>
          <a:bodyPr vert="horz" wrap="square" lIns="0" tIns="13335" rIns="0" bIns="0" rtlCol="0">
            <a:spAutoFit/>
          </a:bodyPr>
          <a:lstStyle/>
          <a:p>
            <a:pPr marL="12700">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3" name="Content Placeholder 8">
            <a:extLst>
              <a:ext uri="{FF2B5EF4-FFF2-40B4-BE49-F238E27FC236}">
                <a16:creationId xmlns:a16="http://schemas.microsoft.com/office/drawing/2014/main" id="{5B31CEFB-44E8-F6DB-D85D-C165221AB819}"/>
              </a:ext>
            </a:extLst>
          </p:cNvPr>
          <p:cNvSpPr>
            <a:spLocks noGrp="1"/>
          </p:cNvSpPr>
          <p:nvPr>
            <p:ph idx="1"/>
          </p:nvPr>
        </p:nvSpPr>
        <p:spPr>
          <a:xfrm>
            <a:off x="6620090" y="-2489739"/>
            <a:ext cx="7015858" cy="4846368"/>
          </a:xfrm>
        </p:spPr>
        <p:txBody>
          <a:bodyPr>
            <a:normAutofit/>
          </a:bodyPr>
          <a:lstStyle/>
          <a:p>
            <a:pPr marL="0" indent="0">
              <a:buNone/>
            </a:pPr>
            <a:endParaRPr lang="en-US" sz="2000" dirty="0"/>
          </a:p>
          <a:p>
            <a:endParaRPr lang="en-US" sz="2000" dirty="0"/>
          </a:p>
        </p:txBody>
      </p:sp>
      <p:sp>
        <p:nvSpPr>
          <p:cNvPr id="16" name="Content Placeholder 8">
            <a:extLst>
              <a:ext uri="{FF2B5EF4-FFF2-40B4-BE49-F238E27FC236}">
                <a16:creationId xmlns:a16="http://schemas.microsoft.com/office/drawing/2014/main" id="{05B65CC1-BC68-EC65-6B1B-2EFF57B55EAF}"/>
              </a:ext>
            </a:extLst>
          </p:cNvPr>
          <p:cNvSpPr txBox="1">
            <a:spLocks/>
          </p:cNvSpPr>
          <p:nvPr/>
        </p:nvSpPr>
        <p:spPr>
          <a:xfrm>
            <a:off x="316487" y="664565"/>
            <a:ext cx="9811532" cy="43883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sz="2000" dirty="0"/>
          </a:p>
          <a:p>
            <a:r>
              <a:rPr lang="en-US" sz="2000" dirty="0"/>
              <a:t> </a:t>
            </a:r>
          </a:p>
        </p:txBody>
      </p:sp>
      <p:sp>
        <p:nvSpPr>
          <p:cNvPr id="18" name="Content Placeholder 8">
            <a:extLst>
              <a:ext uri="{FF2B5EF4-FFF2-40B4-BE49-F238E27FC236}">
                <a16:creationId xmlns:a16="http://schemas.microsoft.com/office/drawing/2014/main" id="{E74C69E3-22D7-7D2C-DA4B-A8160BA01DFB}"/>
              </a:ext>
            </a:extLst>
          </p:cNvPr>
          <p:cNvSpPr txBox="1">
            <a:spLocks/>
          </p:cNvSpPr>
          <p:nvPr/>
        </p:nvSpPr>
        <p:spPr>
          <a:xfrm>
            <a:off x="3572935" y="1731061"/>
            <a:ext cx="4466597" cy="45472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sz="2000" dirty="0"/>
          </a:p>
          <a:p>
            <a:endParaRPr lang="en-US" sz="2000" dirty="0"/>
          </a:p>
        </p:txBody>
      </p:sp>
      <p:sp>
        <p:nvSpPr>
          <p:cNvPr id="24" name="Content Placeholder 8">
            <a:extLst>
              <a:ext uri="{FF2B5EF4-FFF2-40B4-BE49-F238E27FC236}">
                <a16:creationId xmlns:a16="http://schemas.microsoft.com/office/drawing/2014/main" id="{7F8D0644-74C9-D959-7E90-F74790E89A56}"/>
              </a:ext>
            </a:extLst>
          </p:cNvPr>
          <p:cNvSpPr txBox="1">
            <a:spLocks/>
          </p:cNvSpPr>
          <p:nvPr/>
        </p:nvSpPr>
        <p:spPr>
          <a:xfrm>
            <a:off x="3572935" y="2786727"/>
            <a:ext cx="3123140" cy="34915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200" indent="-457200">
              <a:buAutoNum type="arabicPeriod"/>
            </a:pPr>
            <a:r>
              <a:rPr lang="en-US" sz="2000" dirty="0"/>
              <a:t>Pivot table</a:t>
            </a:r>
          </a:p>
          <a:p>
            <a:pPr marL="457200" indent="-457200">
              <a:buAutoNum type="arabicPeriod"/>
            </a:pPr>
            <a:r>
              <a:rPr lang="en-US" sz="2000" dirty="0"/>
              <a:t>Conditional formatting</a:t>
            </a:r>
          </a:p>
          <a:p>
            <a:pPr marL="457200" indent="-457200">
              <a:buAutoNum type="arabicPeriod"/>
            </a:pPr>
            <a:r>
              <a:rPr lang="en-US" sz="2000" dirty="0"/>
              <a:t>Filter</a:t>
            </a:r>
          </a:p>
          <a:p>
            <a:pPr marL="457200" indent="-457200">
              <a:buAutoNum type="arabicPeriod"/>
            </a:pPr>
            <a:r>
              <a:rPr lang="en-US" sz="2000" dirty="0"/>
              <a:t>Pie chart</a:t>
            </a:r>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0" indent="0">
              <a:buNone/>
            </a:pP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838200" y="998025"/>
            <a:ext cx="8596668" cy="1320800"/>
          </a:xfrm>
        </p:spPr>
        <p:txBody>
          <a:bodyPr/>
          <a:lstStyle/>
          <a:p>
            <a:r>
              <a:rPr lang="en-IN" b="1" dirty="0"/>
              <a:t>Dataset Description</a:t>
            </a:r>
          </a:p>
        </p:txBody>
      </p:sp>
      <p:sp>
        <p:nvSpPr>
          <p:cNvPr id="5" name="Content Placeholder 4">
            <a:extLst>
              <a:ext uri="{FF2B5EF4-FFF2-40B4-BE49-F238E27FC236}">
                <a16:creationId xmlns:a16="http://schemas.microsoft.com/office/drawing/2014/main" id="{FC0241C7-5B01-F2BE-6705-A5A8A4563867}"/>
              </a:ext>
            </a:extLst>
          </p:cNvPr>
          <p:cNvSpPr>
            <a:spLocks noGrp="1"/>
          </p:cNvSpPr>
          <p:nvPr>
            <p:ph idx="1"/>
          </p:nvPr>
        </p:nvSpPr>
        <p:spPr>
          <a:xfrm>
            <a:off x="594152" y="2124940"/>
            <a:ext cx="8596668" cy="3880773"/>
          </a:xfrm>
        </p:spPr>
        <p:txBody>
          <a:bodyPr/>
          <a:lstStyle/>
          <a:p>
            <a:pPr marL="0" indent="0">
              <a:buNone/>
            </a:pPr>
            <a:r>
              <a:rPr lang="en-US" dirty="0"/>
              <a:t>Employee Dataset Excel downloaded from </a:t>
            </a:r>
            <a:r>
              <a:rPr lang="en-US" dirty="0" err="1"/>
              <a:t>Kaggle.com</a:t>
            </a:r>
            <a:endParaRPr lang="en-US" dirty="0"/>
          </a:p>
          <a:p>
            <a:pPr marL="0" indent="0">
              <a:buNone/>
            </a:pPr>
            <a:r>
              <a:rPr lang="en-US" dirty="0"/>
              <a:t>IT has 9 features. Here we consider only 6 features such as:</a:t>
            </a:r>
          </a:p>
          <a:p>
            <a:pPr>
              <a:buFont typeface="+mj-lt"/>
              <a:buAutoNum type="arabicPeriod"/>
            </a:pPr>
            <a:r>
              <a:rPr lang="en-US" dirty="0"/>
              <a:t>Employee id </a:t>
            </a:r>
          </a:p>
          <a:p>
            <a:pPr>
              <a:buFont typeface="+mj-lt"/>
              <a:buAutoNum type="arabicPeriod"/>
            </a:pPr>
            <a:r>
              <a:rPr lang="en-US" dirty="0"/>
              <a:t>Gender</a:t>
            </a:r>
          </a:p>
          <a:p>
            <a:pPr>
              <a:buFont typeface="+mj-lt"/>
              <a:buAutoNum type="arabicPeriod"/>
            </a:pPr>
            <a:r>
              <a:rPr lang="en-US" dirty="0"/>
              <a:t>Department</a:t>
            </a:r>
          </a:p>
          <a:p>
            <a:pPr>
              <a:buFont typeface="+mj-lt"/>
              <a:buAutoNum type="arabicPeriod"/>
            </a:pPr>
            <a:r>
              <a:rPr lang="en-US" dirty="0"/>
              <a:t>Salary</a:t>
            </a:r>
          </a:p>
          <a:p>
            <a:pPr>
              <a:buFont typeface="+mj-lt"/>
              <a:buAutoNum type="arabicPeriod"/>
            </a:pPr>
            <a:r>
              <a:rPr lang="en-US" dirty="0"/>
              <a:t>Employee type</a:t>
            </a:r>
          </a:p>
          <a:p>
            <a:pPr>
              <a:buFont typeface="+mj-lt"/>
              <a:buAutoNum type="arabicPeriod"/>
            </a:pPr>
            <a:r>
              <a:rPr lang="en-US" dirty="0"/>
              <a:t>Work location </a:t>
            </a:r>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9225" y="10160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4890" y="933547"/>
            <a:ext cx="8596668" cy="670696"/>
          </a:xfrm>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sz="4250" b="1" dirty="0"/>
          </a:p>
        </p:txBody>
      </p:sp>
      <p:sp>
        <p:nvSpPr>
          <p:cNvPr id="10" name="Content Placeholder 9">
            <a:extLst>
              <a:ext uri="{FF2B5EF4-FFF2-40B4-BE49-F238E27FC236}">
                <a16:creationId xmlns:a16="http://schemas.microsoft.com/office/drawing/2014/main" id="{E7F8B349-D0FA-05BE-12EE-C1D25D1F15EB}"/>
              </a:ext>
            </a:extLst>
          </p:cNvPr>
          <p:cNvSpPr>
            <a:spLocks noGrp="1"/>
          </p:cNvSpPr>
          <p:nvPr>
            <p:ph idx="1"/>
          </p:nvPr>
        </p:nvSpPr>
        <p:spPr>
          <a:xfrm>
            <a:off x="2309786" y="2714620"/>
            <a:ext cx="6582215" cy="2807159"/>
          </a:xfrm>
        </p:spPr>
        <p:txBody>
          <a:bodyPr/>
          <a:lstStyle/>
          <a:p>
            <a:pPr marL="0" indent="0">
              <a:buNone/>
            </a:pPr>
            <a:endParaRPr lang="en-US" sz="2400" dirty="0"/>
          </a:p>
          <a:p>
            <a:pPr marL="0" indent="0">
              <a:buNone/>
            </a:pPr>
            <a:endParaRPr lang="en-US" sz="2400" dirty="0"/>
          </a:p>
          <a:p>
            <a:pPr marL="0" indent="0">
              <a:buNone/>
            </a:pPr>
            <a:r>
              <a:rPr lang="en-US" dirty="0"/>
              <a:t>                 </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1384995"/>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In this employees salary analysis we had to identify the  Employees types of works are fixed term, permanent and temporary term of each employees.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347</TotalTime>
  <Words>348</Words>
  <Application>Microsoft Office PowerPoint</Application>
  <PresentationFormat>Widescreen</PresentationFormat>
  <Paragraphs>101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jayasuriyaabarna@gmail.com</cp:lastModifiedBy>
  <cp:revision>28</cp:revision>
  <dcterms:created xsi:type="dcterms:W3CDTF">2024-03-29T15:07:22Z</dcterms:created>
  <dcterms:modified xsi:type="dcterms:W3CDTF">2024-08-28T14:09:36Z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