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33"/>
  </p:notesMasterIdLst>
  <p:sldIdLst>
    <p:sldId id="256" r:id="rId2"/>
    <p:sldId id="257" r:id="rId3"/>
    <p:sldId id="259" r:id="rId4"/>
    <p:sldId id="260" r:id="rId5"/>
    <p:sldId id="262" r:id="rId6"/>
    <p:sldId id="263" r:id="rId7"/>
    <p:sldId id="264" r:id="rId8"/>
    <p:sldId id="265" r:id="rId9"/>
    <p:sldId id="266" r:id="rId10"/>
    <p:sldId id="270" r:id="rId11"/>
    <p:sldId id="271" r:id="rId12"/>
    <p:sldId id="272" r:id="rId13"/>
    <p:sldId id="276" r:id="rId14"/>
    <p:sldId id="277" r:id="rId15"/>
    <p:sldId id="278" r:id="rId16"/>
    <p:sldId id="279" r:id="rId17"/>
    <p:sldId id="280" r:id="rId18"/>
    <p:sldId id="281" r:id="rId19"/>
    <p:sldId id="285" r:id="rId20"/>
    <p:sldId id="286" r:id="rId21"/>
    <p:sldId id="291" r:id="rId22"/>
    <p:sldId id="293" r:id="rId23"/>
    <p:sldId id="294" r:id="rId24"/>
    <p:sldId id="295" r:id="rId25"/>
    <p:sldId id="301" r:id="rId26"/>
    <p:sldId id="297" r:id="rId27"/>
    <p:sldId id="296" r:id="rId28"/>
    <p:sldId id="298" r:id="rId29"/>
    <p:sldId id="299" r:id="rId30"/>
    <p:sldId id="300"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67"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66C470-C3A1-4A30-82DE-DE481D737C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A9B8E8B-693A-4ED8-A161-ACE4E375ACD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1CA8D-DABA-47EE-842E-27F37760C381}" type="datetimeFigureOut">
              <a:rPr lang="en-IN" smtClean="0"/>
              <a:t>16-02-2022</a:t>
            </a:fld>
            <a:endParaRPr lang="en-IN"/>
          </a:p>
        </p:txBody>
      </p:sp>
      <p:sp>
        <p:nvSpPr>
          <p:cNvPr id="4" name="Slide Image Placeholder 3">
            <a:extLst>
              <a:ext uri="{FF2B5EF4-FFF2-40B4-BE49-F238E27FC236}">
                <a16:creationId xmlns:a16="http://schemas.microsoft.com/office/drawing/2014/main" id="{EB9D6D94-4D73-49ED-B255-9787B58E6B6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90838AD3-04E0-4DF5-9EDD-F9A840A18CD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B2211D69-9D0A-4F21-882C-ADB9D33C96B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5C3FA8E5-D4E3-4278-86D0-D40817988EA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0ABE4-A30B-4D10-A5D8-0B52DF7FEB4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63EE-A3EE-4BD5-AFF1-A85E32833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D6B6B6-F9FA-41D1-BE39-418879CDD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496553-F2BA-4F54-8227-C09D711C033E}"/>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5" name="Footer Placeholder 4">
            <a:extLst>
              <a:ext uri="{FF2B5EF4-FFF2-40B4-BE49-F238E27FC236}">
                <a16:creationId xmlns:a16="http://schemas.microsoft.com/office/drawing/2014/main" id="{5EFC2A80-7F05-49E6-820D-2B01D4DA9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AAE97-1F61-42B5-BF1C-881CFE331027}"/>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61319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816-9AAD-40CA-8C8B-3C66A5B3D0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3493E9-2058-4916-A944-F0D367E0C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CFEFD-AC51-4646-BA24-9015DD17D9B2}"/>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5" name="Footer Placeholder 4">
            <a:extLst>
              <a:ext uri="{FF2B5EF4-FFF2-40B4-BE49-F238E27FC236}">
                <a16:creationId xmlns:a16="http://schemas.microsoft.com/office/drawing/2014/main" id="{B3E01021-4AAD-44B5-8ED8-A90AF66DA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97177-1ABB-4A2B-A6CA-4703C622BF64}"/>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35519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3D1F6-870E-4479-AF29-857535B51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3D23C4-31FD-4745-A496-9A26B7C5C3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8E55B8-FB66-4772-BDC9-EBB6E2A54AF4}"/>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5" name="Footer Placeholder 4">
            <a:extLst>
              <a:ext uri="{FF2B5EF4-FFF2-40B4-BE49-F238E27FC236}">
                <a16:creationId xmlns:a16="http://schemas.microsoft.com/office/drawing/2014/main" id="{BF59462F-DBE8-4FD3-A9BA-1DDE1B733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70FD9-55B7-4941-950D-A5B7B25A7CD8}"/>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167620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210877-9B97-4BD8-8F67-4D1CEAD8BD5A}" type="datetimeFigureOut">
              <a:rPr lang="en-IN" smtClean="0"/>
              <a:t>16-02-2022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86942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1322-745A-415A-8AD3-B302962633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5CE45-5654-4256-9090-50BA8AA33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1E9FB-52FA-4F3C-8D76-E4BC88FE28B5}"/>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5" name="Footer Placeholder 4">
            <a:extLst>
              <a:ext uri="{FF2B5EF4-FFF2-40B4-BE49-F238E27FC236}">
                <a16:creationId xmlns:a16="http://schemas.microsoft.com/office/drawing/2014/main" id="{194983FE-0A94-4606-AC82-26DE353D3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80D66-D6E8-4271-9EB8-19FE926E27F6}"/>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276466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0FB9-1C76-42D6-8440-A9B14FDF3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01986F-AFA4-44A8-B55C-629A547DE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B8BE1-2927-49BA-A7A3-3CCC2924B749}"/>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5" name="Footer Placeholder 4">
            <a:extLst>
              <a:ext uri="{FF2B5EF4-FFF2-40B4-BE49-F238E27FC236}">
                <a16:creationId xmlns:a16="http://schemas.microsoft.com/office/drawing/2014/main" id="{48EC8B0D-46C7-409D-882F-0D25F7965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5063A-CF7D-4468-99FA-2B982ED9B6A2}"/>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422838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AC51-445D-4961-9526-48E774F69B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CA14A0-4321-4A00-BD8B-AE4A6F0E2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D52DE8-1CB5-4B38-BFE1-CFE9721D6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D621A7-706D-47AB-942E-620C03C15420}"/>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6" name="Footer Placeholder 5">
            <a:extLst>
              <a:ext uri="{FF2B5EF4-FFF2-40B4-BE49-F238E27FC236}">
                <a16:creationId xmlns:a16="http://schemas.microsoft.com/office/drawing/2014/main" id="{49267AEE-670A-4F32-A760-FA5D4D6BF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0D1A9B-D987-4532-B8C0-69DC20BB1B75}"/>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26236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BA03-D180-4252-A1A8-A8AB95B13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98EAF2-7756-44CD-9366-B7CE7EE64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7D9B4-2CB9-4672-88C8-359F772EC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71ADF2-03CE-45C2-B1C4-9112E2B80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623A9-507B-4D33-827D-0076EDC22E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E95BDD-9032-4E7E-A76E-D79AA387AA71}"/>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8" name="Footer Placeholder 7">
            <a:extLst>
              <a:ext uri="{FF2B5EF4-FFF2-40B4-BE49-F238E27FC236}">
                <a16:creationId xmlns:a16="http://schemas.microsoft.com/office/drawing/2014/main" id="{737114BD-620E-4769-9767-35E84F883C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E37B58-F279-455A-9AAC-86072767F847}"/>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09290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200C-8857-430B-A4AA-518AD713EB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FA8961-F326-4FAC-9189-550C3EE4AC36}"/>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4" name="Footer Placeholder 3">
            <a:extLst>
              <a:ext uri="{FF2B5EF4-FFF2-40B4-BE49-F238E27FC236}">
                <a16:creationId xmlns:a16="http://schemas.microsoft.com/office/drawing/2014/main" id="{E8E24B16-5465-4E78-8BC5-E8EBDFD0DF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B4B365-D5FD-4A32-9B23-59941CFE8591}"/>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212344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66262-AB04-4D4F-8CB1-A45FC3881EEA}"/>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3" name="Footer Placeholder 2">
            <a:extLst>
              <a:ext uri="{FF2B5EF4-FFF2-40B4-BE49-F238E27FC236}">
                <a16:creationId xmlns:a16="http://schemas.microsoft.com/office/drawing/2014/main" id="{32E76EC5-A28F-4AE6-A5B7-C2AFE088E6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49C67B-8409-4427-BCEC-C6EEF312C4DE}"/>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245964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D96E-4345-439A-A394-0FDFA41DD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E35429-E66D-488D-97B6-15D2E157E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76A38-F814-40FB-97BD-ADABD5255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4B012-0BDA-47F4-81CC-363D59CB048B}"/>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6" name="Footer Placeholder 5">
            <a:extLst>
              <a:ext uri="{FF2B5EF4-FFF2-40B4-BE49-F238E27FC236}">
                <a16:creationId xmlns:a16="http://schemas.microsoft.com/office/drawing/2014/main" id="{260BFE35-A37C-4D92-84BE-FB692101E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FAEF2-1D0B-44E0-BEE1-6F810F9E73AA}"/>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14929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6672-D646-405F-958E-046265FF9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280809-25DE-4414-9079-A6B7AE543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1879E9-FF0B-4EC8-8417-1C191C698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F8264-3C6E-4317-AF35-891C9BE22F17}"/>
              </a:ext>
            </a:extLst>
          </p:cNvPr>
          <p:cNvSpPr>
            <a:spLocks noGrp="1"/>
          </p:cNvSpPr>
          <p:nvPr>
            <p:ph type="dt" sz="half" idx="10"/>
          </p:nvPr>
        </p:nvSpPr>
        <p:spPr/>
        <p:txBody>
          <a:bodyPr/>
          <a:lstStyle/>
          <a:p>
            <a:fld id="{83210877-9B97-4BD8-8F67-4D1CEAD8BD5A}" type="datetimeFigureOut">
              <a:rPr lang="en-IN" smtClean="0"/>
              <a:t>16-02-2022</a:t>
            </a:fld>
            <a:endParaRPr lang="en-IN"/>
          </a:p>
        </p:txBody>
      </p:sp>
      <p:sp>
        <p:nvSpPr>
          <p:cNvPr id="6" name="Footer Placeholder 5">
            <a:extLst>
              <a:ext uri="{FF2B5EF4-FFF2-40B4-BE49-F238E27FC236}">
                <a16:creationId xmlns:a16="http://schemas.microsoft.com/office/drawing/2014/main" id="{7664182B-1AD1-46A2-8F9F-E950A2E21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9FB55-4081-451B-ACB0-2E2BBE9F4BBC}"/>
              </a:ext>
            </a:extLst>
          </p:cNvPr>
          <p:cNvSpPr>
            <a:spLocks noGrp="1"/>
          </p:cNvSpPr>
          <p:nvPr>
            <p:ph type="sldNum" sz="quarter" idx="12"/>
          </p:nvPr>
        </p:nvSpPr>
        <p:spPr/>
        <p:txBody>
          <a:bodyPr/>
          <a:lstStyle/>
          <a:p>
            <a:fld id="{97AA6542-3BEB-4F65-A390-59DEDF7B8166}" type="slidenum">
              <a:rPr lang="en-IN" smtClean="0"/>
              <a:t>‹#›</a:t>
            </a:fld>
            <a:endParaRPr lang="en-IN"/>
          </a:p>
        </p:txBody>
      </p:sp>
    </p:spTree>
    <p:extLst>
      <p:ext uri="{BB962C8B-B14F-4D97-AF65-F5344CB8AC3E}">
        <p14:creationId xmlns:p14="http://schemas.microsoft.com/office/powerpoint/2010/main" val="335551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002FF-53C5-4E3D-88D0-B3E9B4642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E69504-52DE-404F-B0F5-A072D602E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AAB5B-63C0-4DE0-8B88-8E8684AD3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10877-9B97-4BD8-8F67-4D1CEAD8BD5A}" type="datetimeFigureOut">
              <a:rPr lang="en-IN" smtClean="0"/>
              <a:t>16-02-2022</a:t>
            </a:fld>
            <a:endParaRPr lang="en-IN"/>
          </a:p>
        </p:txBody>
      </p:sp>
      <p:sp>
        <p:nvSpPr>
          <p:cNvPr id="5" name="Footer Placeholder 4">
            <a:extLst>
              <a:ext uri="{FF2B5EF4-FFF2-40B4-BE49-F238E27FC236}">
                <a16:creationId xmlns:a16="http://schemas.microsoft.com/office/drawing/2014/main" id="{301F5A62-F592-4794-9CFE-BEC70D5BD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50087D-20CD-4E27-8B6A-A9B730653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A6542-3BEB-4F65-A390-59DEDF7B8166}" type="slidenum">
              <a:rPr lang="en-IN" smtClean="0"/>
              <a:t>‹#›</a:t>
            </a:fld>
            <a:endParaRPr lang="en-IN"/>
          </a:p>
        </p:txBody>
      </p:sp>
    </p:spTree>
    <p:extLst>
      <p:ext uri="{BB962C8B-B14F-4D97-AF65-F5344CB8AC3E}">
        <p14:creationId xmlns:p14="http://schemas.microsoft.com/office/powerpoint/2010/main" val="334578228"/>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CE78-495F-414D-8CCB-06D5EAD4DE22}"/>
              </a:ext>
            </a:extLst>
          </p:cNvPr>
          <p:cNvSpPr>
            <a:spLocks noGrp="1"/>
          </p:cNvSpPr>
          <p:nvPr>
            <p:ph type="ctrTitle"/>
          </p:nvPr>
        </p:nvSpPr>
        <p:spPr/>
        <p:txBody>
          <a:bodyPr/>
          <a:lstStyle/>
          <a:p>
            <a:r>
              <a:rPr lang="en-US" dirty="0">
                <a:solidFill>
                  <a:schemeClr val="accent2">
                    <a:lumMod val="50000"/>
                  </a:schemeClr>
                </a:solidFill>
                <a:latin typeface="Algerian" panose="04020705040A02060702" pitchFamily="82" charset="0"/>
              </a:rPr>
              <a:t>Bank data </a:t>
            </a:r>
            <a:r>
              <a:rPr lang="en-IN" dirty="0">
                <a:solidFill>
                  <a:schemeClr val="accent2">
                    <a:lumMod val="50000"/>
                  </a:schemeClr>
                </a:solidFill>
                <a:latin typeface="Algerian" panose="04020705040A02060702" pitchFamily="82" charset="0"/>
              </a:rPr>
              <a:t>Analysis</a:t>
            </a:r>
          </a:p>
        </p:txBody>
      </p:sp>
      <p:sp>
        <p:nvSpPr>
          <p:cNvPr id="3" name="Subtitle 2">
            <a:extLst>
              <a:ext uri="{FF2B5EF4-FFF2-40B4-BE49-F238E27FC236}">
                <a16:creationId xmlns:a16="http://schemas.microsoft.com/office/drawing/2014/main" id="{EA1BF6DD-C2FF-4A8F-B00C-B30D4DDFD246}"/>
              </a:ext>
            </a:extLst>
          </p:cNvPr>
          <p:cNvSpPr>
            <a:spLocks noGrp="1"/>
          </p:cNvSpPr>
          <p:nvPr>
            <p:ph type="subTitle" idx="1"/>
          </p:nvPr>
        </p:nvSpPr>
        <p:spPr/>
        <p:txBody>
          <a:bodyPr/>
          <a:lstStyle/>
          <a:p>
            <a:r>
              <a:rPr lang="en-US" dirty="0"/>
              <a:t>Swetha </a:t>
            </a:r>
            <a:r>
              <a:rPr lang="en-US" dirty="0" err="1"/>
              <a:t>sasidharan</a:t>
            </a:r>
            <a:endParaRPr lang="en-IN" dirty="0"/>
          </a:p>
        </p:txBody>
      </p:sp>
    </p:spTree>
    <p:extLst>
      <p:ext uri="{BB962C8B-B14F-4D97-AF65-F5344CB8AC3E}">
        <p14:creationId xmlns:p14="http://schemas.microsoft.com/office/powerpoint/2010/main" val="264102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CE15-ACA6-4406-869F-CA715D7386A8}"/>
              </a:ext>
            </a:extLst>
          </p:cNvPr>
          <p:cNvSpPr>
            <a:spLocks noGrp="1"/>
          </p:cNvSpPr>
          <p:nvPr>
            <p:ph type="title"/>
          </p:nvPr>
        </p:nvSpPr>
        <p:spPr>
          <a:xfrm>
            <a:off x="514349" y="133350"/>
            <a:ext cx="4810125" cy="1428750"/>
          </a:xfrm>
        </p:spPr>
        <p:txBody>
          <a:bodyPr>
            <a:normAutofit/>
          </a:bodyPr>
          <a:lstStyle/>
          <a:p>
            <a:r>
              <a:rPr lang="en-IN" sz="2800" b="0" i="0" dirty="0">
                <a:solidFill>
                  <a:schemeClr val="accent2">
                    <a:lumMod val="75000"/>
                  </a:schemeClr>
                </a:solidFill>
                <a:effectLst/>
                <a:latin typeface="Californian FB" panose="0207040306080B030204" pitchFamily="18" charset="0"/>
              </a:rPr>
              <a:t>NAME_CONTRACT_TYPE ,</a:t>
            </a:r>
            <a:r>
              <a:rPr lang="en-IN" sz="2800" b="0" i="0" dirty="0">
                <a:solidFill>
                  <a:srgbClr val="000000"/>
                </a:solidFill>
                <a:effectLst/>
                <a:latin typeface="Californian FB" panose="0207040306080B030204" pitchFamily="18" charset="0"/>
              </a:rPr>
              <a:t> </a:t>
            </a:r>
            <a:r>
              <a:rPr lang="en-IN" sz="2800" b="0" i="0" dirty="0" err="1">
                <a:solidFill>
                  <a:schemeClr val="accent2">
                    <a:lumMod val="75000"/>
                  </a:schemeClr>
                </a:solidFill>
                <a:effectLst/>
                <a:latin typeface="Californian FB" panose="0207040306080B030204" pitchFamily="18" charset="0"/>
              </a:rPr>
              <a:t>FLAG_OWN_CARvs</a:t>
            </a:r>
            <a:r>
              <a:rPr lang="en-IN" sz="2800" b="0" i="0" dirty="0">
                <a:solidFill>
                  <a:schemeClr val="accent2">
                    <a:lumMod val="75000"/>
                  </a:schemeClr>
                </a:solidFill>
                <a:effectLst/>
                <a:latin typeface="Californian FB" panose="0207040306080B030204" pitchFamily="18" charset="0"/>
              </a:rPr>
              <a:t> TARGET VARIABLE</a:t>
            </a:r>
            <a:endParaRPr lang="en-IN" sz="2800" dirty="0">
              <a:latin typeface="Californian FB" panose="0207040306080B030204" pitchFamily="18" charset="0"/>
            </a:endParaRPr>
          </a:p>
        </p:txBody>
      </p:sp>
      <p:pic>
        <p:nvPicPr>
          <p:cNvPr id="5" name="Picture 2">
            <a:extLst>
              <a:ext uri="{FF2B5EF4-FFF2-40B4-BE49-F238E27FC236}">
                <a16:creationId xmlns:a16="http://schemas.microsoft.com/office/drawing/2014/main" id="{B10CE765-3BAD-4EB8-8FD4-1E26DAC4CA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4083" y="552450"/>
            <a:ext cx="6523568" cy="3600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1E5806E-6466-4C1C-BF03-1FD569DCEE4C}"/>
              </a:ext>
            </a:extLst>
          </p:cNvPr>
          <p:cNvSpPr>
            <a:spLocks noGrp="1"/>
          </p:cNvSpPr>
          <p:nvPr>
            <p:ph type="body" sz="half" idx="2"/>
          </p:nvPr>
        </p:nvSpPr>
        <p:spPr>
          <a:xfrm>
            <a:off x="913871" y="2914649"/>
            <a:ext cx="4164541" cy="2476501"/>
          </a:xfrm>
        </p:spPr>
        <p:txBody>
          <a:bodyPr>
            <a:normAutofit/>
          </a:bodyPr>
          <a:lstStyle/>
          <a:p>
            <a:pPr marL="285750" indent="-28575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Customers having own cars less likely to not repay the loan.</a:t>
            </a:r>
          </a:p>
          <a:p>
            <a:pPr marL="285750" indent="-285750">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The most cash loan are not </a:t>
            </a:r>
            <a:r>
              <a:rPr lang="en-US" sz="2400" b="0" i="0" dirty="0" err="1">
                <a:solidFill>
                  <a:srgbClr val="000000"/>
                </a:solidFill>
                <a:effectLst/>
                <a:latin typeface="Calibri" panose="020F0502020204030204" pitchFamily="34" charset="0"/>
                <a:cs typeface="Calibri" panose="020F0502020204030204" pitchFamily="34" charset="0"/>
              </a:rPr>
              <a:t>repayed</a:t>
            </a:r>
            <a:r>
              <a:rPr lang="en-US" sz="2400" b="0" i="0" dirty="0">
                <a:solidFill>
                  <a:srgbClr val="000000"/>
                </a:solidFill>
                <a:effectLst/>
                <a:latin typeface="Calibri" panose="020F0502020204030204" pitchFamily="34" charset="0"/>
                <a:cs typeface="Calibri" panose="020F0502020204030204" pitchFamily="34" charset="0"/>
              </a:rPr>
              <a:t> as compare to revolving loans</a:t>
            </a:r>
            <a:endParaRPr lang="en-IN" sz="2400" dirty="0">
              <a:latin typeface="Calibri" panose="020F0502020204030204" pitchFamily="34" charset="0"/>
              <a:cs typeface="Calibri" panose="020F0502020204030204" pitchFamily="34" charset="0"/>
            </a:endParaRPr>
          </a:p>
        </p:txBody>
      </p:sp>
      <p:pic>
        <p:nvPicPr>
          <p:cNvPr id="6" name="Picture 4">
            <a:extLst>
              <a:ext uri="{FF2B5EF4-FFF2-40B4-BE49-F238E27FC236}">
                <a16:creationId xmlns:a16="http://schemas.microsoft.com/office/drawing/2014/main" id="{F6241DFC-B721-4409-917F-4627CE5E5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4152899"/>
            <a:ext cx="6229350"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27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8B2E-AD43-4DFB-83BE-5556FC25929E}"/>
              </a:ext>
            </a:extLst>
          </p:cNvPr>
          <p:cNvSpPr>
            <a:spLocks noGrp="1"/>
          </p:cNvSpPr>
          <p:nvPr>
            <p:ph type="title"/>
          </p:nvPr>
        </p:nvSpPr>
        <p:spPr>
          <a:xfrm>
            <a:off x="1146705" y="609601"/>
            <a:ext cx="3856037" cy="1057274"/>
          </a:xfrm>
        </p:spPr>
        <p:txBody>
          <a:bodyPr>
            <a:normAutofit fontScale="90000"/>
          </a:bodyPr>
          <a:lstStyle/>
          <a:p>
            <a:r>
              <a:rPr lang="en-IN" sz="2800" b="0" i="0" dirty="0">
                <a:solidFill>
                  <a:schemeClr val="accent2">
                    <a:lumMod val="75000"/>
                  </a:schemeClr>
                </a:solidFill>
                <a:effectLst/>
                <a:latin typeface="Californian FB" panose="0207040306080B030204" pitchFamily="18" charset="0"/>
              </a:rPr>
              <a:t>NAME_EDUCATION_TYPE VS TARGET VARIABLES</a:t>
            </a:r>
            <a:endParaRPr lang="en-IN" sz="2800" dirty="0">
              <a:solidFill>
                <a:schemeClr val="accent2">
                  <a:lumMod val="75000"/>
                </a:schemeClr>
              </a:solidFill>
              <a:latin typeface="Californian FB" panose="0207040306080B030204" pitchFamily="18" charset="0"/>
            </a:endParaRPr>
          </a:p>
        </p:txBody>
      </p:sp>
      <p:pic>
        <p:nvPicPr>
          <p:cNvPr id="9218" name="Picture 2">
            <a:extLst>
              <a:ext uri="{FF2B5EF4-FFF2-40B4-BE49-F238E27FC236}">
                <a16:creationId xmlns:a16="http://schemas.microsoft.com/office/drawing/2014/main" id="{932FEBDC-2C08-4C28-AB67-F28182FBF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3188" y="1675586"/>
            <a:ext cx="6172200" cy="349730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0BA01917-E08C-4081-B0A2-C74102D761D5}"/>
              </a:ext>
            </a:extLst>
          </p:cNvPr>
          <p:cNvSpPr>
            <a:spLocks noGrp="1"/>
          </p:cNvSpPr>
          <p:nvPr>
            <p:ph type="body" sz="half" idx="2"/>
          </p:nvPr>
        </p:nvSpPr>
        <p:spPr/>
        <p:txBody>
          <a:bodyPr/>
          <a:lstStyle/>
          <a:p>
            <a:pPr marL="285750" indent="-285750">
              <a:buFont typeface="Arial" panose="020B0604020202020204" pitchFamily="34" charset="0"/>
              <a:buChar char="•"/>
            </a:pPr>
            <a:r>
              <a:rPr lang="en-US" sz="2000" b="0" i="0" dirty="0">
                <a:solidFill>
                  <a:srgbClr val="000000"/>
                </a:solidFill>
                <a:effectLst/>
              </a:rPr>
              <a:t>Customers with secondary education are most likely to make payments when compared to customers with higher education.</a:t>
            </a:r>
          </a:p>
          <a:p>
            <a:pPr marL="285750" indent="-285750">
              <a:buFont typeface="Arial" panose="020B0604020202020204" pitchFamily="34" charset="0"/>
              <a:buChar char="•"/>
            </a:pPr>
            <a:r>
              <a:rPr lang="en-US" sz="2000" dirty="0">
                <a:solidFill>
                  <a:srgbClr val="000000"/>
                </a:solidFill>
              </a:rPr>
              <a:t>Lower secondary education loan are more risky compare other </a:t>
            </a:r>
            <a:r>
              <a:rPr lang="en-US" sz="2000" dirty="0" err="1">
                <a:solidFill>
                  <a:srgbClr val="000000"/>
                </a:solidFill>
              </a:rPr>
              <a:t>eduction</a:t>
            </a:r>
            <a:r>
              <a:rPr lang="en-US" dirty="0">
                <a:solidFill>
                  <a:srgbClr val="000000"/>
                </a:solidFill>
                <a:latin typeface="Helvetica Neue"/>
              </a:rPr>
              <a:t>.</a:t>
            </a:r>
            <a:endParaRPr lang="en-IN" dirty="0"/>
          </a:p>
        </p:txBody>
      </p:sp>
    </p:spTree>
    <p:extLst>
      <p:ext uri="{BB962C8B-B14F-4D97-AF65-F5344CB8AC3E}">
        <p14:creationId xmlns:p14="http://schemas.microsoft.com/office/powerpoint/2010/main" val="340741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84BB-4B6A-4A2C-BF61-EA9F26ABA27D}"/>
              </a:ext>
            </a:extLst>
          </p:cNvPr>
          <p:cNvSpPr>
            <a:spLocks noGrp="1"/>
          </p:cNvSpPr>
          <p:nvPr>
            <p:ph type="title"/>
          </p:nvPr>
        </p:nvSpPr>
        <p:spPr>
          <a:xfrm>
            <a:off x="915988" y="419101"/>
            <a:ext cx="8494712" cy="876299"/>
          </a:xfrm>
        </p:spPr>
        <p:txBody>
          <a:bodyPr>
            <a:normAutofit/>
          </a:bodyPr>
          <a:lstStyle/>
          <a:p>
            <a:r>
              <a:rPr lang="en-IN" sz="2800" b="0" i="0" dirty="0">
                <a:solidFill>
                  <a:schemeClr val="accent2">
                    <a:lumMod val="75000"/>
                  </a:schemeClr>
                </a:solidFill>
                <a:effectLst/>
                <a:latin typeface="Californian FB" panose="0207040306080B030204" pitchFamily="18" charset="0"/>
              </a:rPr>
              <a:t>NAME_FAMILY_STATUS VS TARGET VARIABLES</a:t>
            </a:r>
            <a:endParaRPr lang="en-IN" sz="2800" dirty="0">
              <a:solidFill>
                <a:schemeClr val="accent2">
                  <a:lumMod val="75000"/>
                </a:schemeClr>
              </a:solidFill>
              <a:latin typeface="Californian FB" panose="0207040306080B030204" pitchFamily="18" charset="0"/>
            </a:endParaRPr>
          </a:p>
        </p:txBody>
      </p:sp>
      <p:pic>
        <p:nvPicPr>
          <p:cNvPr id="11266" name="Picture 2">
            <a:extLst>
              <a:ext uri="{FF2B5EF4-FFF2-40B4-BE49-F238E27FC236}">
                <a16:creationId xmlns:a16="http://schemas.microsoft.com/office/drawing/2014/main" id="{2915DD95-04FC-4F15-A717-5E6DFBB6D7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7250" y="1895725"/>
            <a:ext cx="7391399" cy="388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6D176937-A129-41E0-8A43-55933A865864}"/>
              </a:ext>
            </a:extLst>
          </p:cNvPr>
          <p:cNvSpPr>
            <a:spLocks noGrp="1"/>
          </p:cNvSpPr>
          <p:nvPr>
            <p:ph type="body" sz="half" idx="2"/>
          </p:nvPr>
        </p:nvSpPr>
        <p:spPr/>
        <p:txBody>
          <a:bodyPr/>
          <a:lstStyle/>
          <a:p>
            <a:pPr marL="285750" indent="-285750">
              <a:buFont typeface="Arial" panose="020B0604020202020204" pitchFamily="34" charset="0"/>
              <a:buChar char="•"/>
            </a:pPr>
            <a:r>
              <a:rPr lang="en-US" sz="2000" b="0" i="0" dirty="0">
                <a:solidFill>
                  <a:srgbClr val="000000"/>
                </a:solidFill>
                <a:effectLst/>
              </a:rPr>
              <a:t>Most married customers are repaying there loans.</a:t>
            </a:r>
          </a:p>
          <a:p>
            <a:pPr marL="285750" indent="-285750">
              <a:buFont typeface="Arial" panose="020B0604020202020204" pitchFamily="34" charset="0"/>
              <a:buChar char="•"/>
            </a:pPr>
            <a:r>
              <a:rPr lang="en-US" sz="2000" b="0" i="0" dirty="0">
                <a:solidFill>
                  <a:srgbClr val="000000"/>
                </a:solidFill>
                <a:effectLst/>
              </a:rPr>
              <a:t>Civil </a:t>
            </a:r>
            <a:r>
              <a:rPr lang="en-US" sz="2000" b="0" i="0" dirty="0" err="1">
                <a:solidFill>
                  <a:srgbClr val="000000"/>
                </a:solidFill>
                <a:effectLst/>
              </a:rPr>
              <a:t>marraiges</a:t>
            </a:r>
            <a:r>
              <a:rPr lang="en-US" sz="2000" b="0" i="0" dirty="0">
                <a:solidFill>
                  <a:srgbClr val="000000"/>
                </a:solidFill>
                <a:effectLst/>
              </a:rPr>
              <a:t> and single people have higher chances of defaulting than others.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1153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D342-66D4-41D4-81AE-0BECC97F90EB}"/>
              </a:ext>
            </a:extLst>
          </p:cNvPr>
          <p:cNvSpPr>
            <a:spLocks noGrp="1"/>
          </p:cNvSpPr>
          <p:nvPr>
            <p:ph type="title"/>
          </p:nvPr>
        </p:nvSpPr>
        <p:spPr>
          <a:xfrm>
            <a:off x="989013" y="2418743"/>
            <a:ext cx="9905998" cy="1478570"/>
          </a:xfrm>
        </p:spPr>
        <p:txBody>
          <a:bodyPr/>
          <a:lstStyle/>
          <a:p>
            <a:r>
              <a:rPr lang="en-IN" sz="3600" dirty="0">
                <a:solidFill>
                  <a:schemeClr val="accent2">
                    <a:lumMod val="50000"/>
                  </a:schemeClr>
                </a:solidFill>
                <a:latin typeface="Algerian" panose="04020705040A02060702" pitchFamily="82" charset="0"/>
              </a:rPr>
              <a:t>Categorical analysis vs target and gender</a:t>
            </a:r>
            <a:endParaRPr lang="en-IN" dirty="0">
              <a:solidFill>
                <a:schemeClr val="accent2">
                  <a:lumMod val="50000"/>
                </a:schemeClr>
              </a:solidFill>
            </a:endParaRPr>
          </a:p>
        </p:txBody>
      </p:sp>
    </p:spTree>
    <p:extLst>
      <p:ext uri="{BB962C8B-B14F-4D97-AF65-F5344CB8AC3E}">
        <p14:creationId xmlns:p14="http://schemas.microsoft.com/office/powerpoint/2010/main" val="309896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E073-059E-43DB-BE93-04DC09CA6798}"/>
              </a:ext>
            </a:extLst>
          </p:cNvPr>
          <p:cNvSpPr>
            <a:spLocks noGrp="1"/>
          </p:cNvSpPr>
          <p:nvPr>
            <p:ph type="title"/>
          </p:nvPr>
        </p:nvSpPr>
        <p:spPr>
          <a:xfrm>
            <a:off x="1397889" y="752475"/>
            <a:ext cx="9302752" cy="914400"/>
          </a:xfrm>
        </p:spPr>
        <p:txBody>
          <a:bodyPr>
            <a:noAutofit/>
          </a:bodyPr>
          <a:lstStyle/>
          <a:p>
            <a:r>
              <a:rPr lang="en-IN" sz="2800" dirty="0">
                <a:solidFill>
                  <a:schemeClr val="accent2">
                    <a:lumMod val="75000"/>
                  </a:schemeClr>
                </a:solidFill>
                <a:latin typeface="Californian FB" panose="0207040306080B030204" pitchFamily="18" charset="0"/>
              </a:rPr>
              <a:t>Occupation type vs defaulters(target 1)</a:t>
            </a:r>
          </a:p>
        </p:txBody>
      </p:sp>
      <p:sp>
        <p:nvSpPr>
          <p:cNvPr id="3" name="Text Placeholder 2">
            <a:extLst>
              <a:ext uri="{FF2B5EF4-FFF2-40B4-BE49-F238E27FC236}">
                <a16:creationId xmlns:a16="http://schemas.microsoft.com/office/drawing/2014/main" id="{79994A47-C321-4871-80C3-F726E6ADF7CE}"/>
              </a:ext>
            </a:extLst>
          </p:cNvPr>
          <p:cNvSpPr>
            <a:spLocks noGrp="1"/>
          </p:cNvSpPr>
          <p:nvPr>
            <p:ph type="body" sz="half" idx="13"/>
          </p:nvPr>
        </p:nvSpPr>
        <p:spPr>
          <a:xfrm>
            <a:off x="1397889" y="4905862"/>
            <a:ext cx="8752299" cy="475764"/>
          </a:xfrm>
        </p:spPr>
        <p:txBody>
          <a:bodyPr>
            <a:normAutofit/>
          </a:bodyPr>
          <a:lstStyle/>
          <a:p>
            <a:r>
              <a:rPr lang="en-IN" sz="2400" dirty="0">
                <a:solidFill>
                  <a:schemeClr val="accent2">
                    <a:lumMod val="75000"/>
                  </a:schemeClr>
                </a:solidFill>
                <a:highlight>
                  <a:srgbClr val="C0C0C0"/>
                </a:highlight>
              </a:rPr>
              <a:t>GOOD INSIGHT</a:t>
            </a:r>
          </a:p>
        </p:txBody>
      </p:sp>
      <p:sp>
        <p:nvSpPr>
          <p:cNvPr id="4" name="Text Placeholder 3">
            <a:extLst>
              <a:ext uri="{FF2B5EF4-FFF2-40B4-BE49-F238E27FC236}">
                <a16:creationId xmlns:a16="http://schemas.microsoft.com/office/drawing/2014/main" id="{A4DD4CF1-86CE-4F95-823F-0B31211FB634}"/>
              </a:ext>
            </a:extLst>
          </p:cNvPr>
          <p:cNvSpPr>
            <a:spLocks noGrp="1"/>
          </p:cNvSpPr>
          <p:nvPr>
            <p:ph type="body" sz="half" idx="2"/>
          </p:nvPr>
        </p:nvSpPr>
        <p:spPr>
          <a:xfrm>
            <a:off x="1407270" y="5473848"/>
            <a:ext cx="8733535" cy="1263157"/>
          </a:xfrm>
        </p:spPr>
        <p:txBody>
          <a:bodyPr>
            <a:noAutofit/>
          </a:bodyPr>
          <a:lstStyle/>
          <a:p>
            <a:pPr marL="285750" indent="-285750">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Female under occupation with Accountants, Private Service Staff, Medicine staff ,Secretaries, Realty Agents, HR Staff etc. Are the most defaulted sub categories against their male counter parts.</a:t>
            </a:r>
          </a:p>
          <a:p>
            <a:pPr marL="285750" indent="-285750">
              <a:buFont typeface="Arial" panose="020B0604020202020204" pitchFamily="34" charset="0"/>
              <a:buChar char="•"/>
            </a:pPr>
            <a:r>
              <a:rPr lang="en-US" dirty="0">
                <a:solidFill>
                  <a:schemeClr val="bg2">
                    <a:lumMod val="10000"/>
                  </a:schemeClr>
                </a:solidFill>
                <a:latin typeface="Calibri" panose="020F0502020204030204" pitchFamily="34" charset="0"/>
                <a:cs typeface="Calibri" panose="020F0502020204030204" pitchFamily="34" charset="0"/>
              </a:rPr>
              <a:t> Male under occupation with Security staff, Low Skilled Laborer's, Drivers etc. Are the most defaulted sub categories against their female counter parts.</a:t>
            </a:r>
            <a:endParaRPr lang="en-IN" dirty="0">
              <a:solidFill>
                <a:schemeClr val="bg2">
                  <a:lumMod val="10000"/>
                </a:schemeClr>
              </a:solidFill>
              <a:latin typeface="Calibri" panose="020F0502020204030204" pitchFamily="34" charset="0"/>
              <a:cs typeface="Calibri" panose="020F0502020204030204" pitchFamily="34" charset="0"/>
            </a:endParaRPr>
          </a:p>
        </p:txBody>
      </p:sp>
      <p:pic>
        <p:nvPicPr>
          <p:cNvPr id="14338" name="Picture 2">
            <a:extLst>
              <a:ext uri="{FF2B5EF4-FFF2-40B4-BE49-F238E27FC236}">
                <a16:creationId xmlns:a16="http://schemas.microsoft.com/office/drawing/2014/main" id="{9DC8784A-CDCA-4CC8-892A-60093BC23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52" y="1759096"/>
            <a:ext cx="10183019" cy="3054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8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A300-AC8E-46B0-B8EB-100B40C95D4B}"/>
              </a:ext>
            </a:extLst>
          </p:cNvPr>
          <p:cNvSpPr>
            <a:spLocks noGrp="1"/>
          </p:cNvSpPr>
          <p:nvPr>
            <p:ph type="title"/>
          </p:nvPr>
        </p:nvSpPr>
        <p:spPr/>
        <p:txBody>
          <a:bodyPr>
            <a:normAutofit/>
          </a:bodyPr>
          <a:lstStyle/>
          <a:p>
            <a:r>
              <a:rPr lang="en-IN" sz="2800" dirty="0">
                <a:solidFill>
                  <a:schemeClr val="accent2">
                    <a:lumMod val="75000"/>
                  </a:schemeClr>
                </a:solidFill>
                <a:latin typeface="Californian FB" panose="0207040306080B030204" pitchFamily="18" charset="0"/>
              </a:rPr>
              <a:t>FLAG_OWN_REALTY vs defaulters(target 1) </a:t>
            </a:r>
          </a:p>
        </p:txBody>
      </p:sp>
      <p:sp>
        <p:nvSpPr>
          <p:cNvPr id="3" name="Text Placeholder 2">
            <a:extLst>
              <a:ext uri="{FF2B5EF4-FFF2-40B4-BE49-F238E27FC236}">
                <a16:creationId xmlns:a16="http://schemas.microsoft.com/office/drawing/2014/main" id="{E1B18019-30C1-4EB7-B650-895ECEFD9DAC}"/>
              </a:ext>
            </a:extLst>
          </p:cNvPr>
          <p:cNvSpPr>
            <a:spLocks noGrp="1"/>
          </p:cNvSpPr>
          <p:nvPr>
            <p:ph type="body" idx="1"/>
          </p:nvPr>
        </p:nvSpPr>
        <p:spPr>
          <a:xfrm>
            <a:off x="1506071" y="5326058"/>
            <a:ext cx="4581992" cy="760977"/>
          </a:xfrm>
        </p:spPr>
        <p:txBody>
          <a:bodyPr>
            <a:noAutofit/>
          </a:bodyPr>
          <a:lstStyle/>
          <a:p>
            <a:endParaRPr lang="en-US" sz="1600" b="0" i="0" cap="none" dirty="0">
              <a:solidFill>
                <a:srgbClr val="000000"/>
              </a:solidFill>
              <a:effectLst/>
              <a:latin typeface="Calibri" panose="020F0502020204030204" pitchFamily="34" charset="0"/>
              <a:cs typeface="Calibri" panose="020F0502020204030204" pitchFamily="34" charset="0"/>
            </a:endParaRPr>
          </a:p>
          <a:p>
            <a:endParaRPr lang="en-US" sz="1600" cap="none" dirty="0">
              <a:solidFill>
                <a:srgbClr val="000000"/>
              </a:solidFill>
              <a:latin typeface="Calibri" panose="020F0502020204030204" pitchFamily="34" charset="0"/>
              <a:cs typeface="Calibri" panose="020F0502020204030204" pitchFamily="34" charset="0"/>
            </a:endParaRPr>
          </a:p>
          <a:p>
            <a:endParaRPr lang="en-US" sz="1600" b="0" i="0" cap="none" dirty="0">
              <a:solidFill>
                <a:srgbClr val="000000"/>
              </a:solidFill>
              <a:effectLst/>
              <a:latin typeface="Calibri" panose="020F0502020204030204" pitchFamily="34" charset="0"/>
              <a:cs typeface="Calibri" panose="020F0502020204030204" pitchFamily="34" charset="0"/>
            </a:endParaRPr>
          </a:p>
          <a:p>
            <a:endParaRPr lang="en-US" sz="1600" cap="none" dirty="0">
              <a:solidFill>
                <a:srgbClr val="000000"/>
              </a:solidFill>
              <a:latin typeface="Calibri" panose="020F0502020204030204" pitchFamily="34" charset="0"/>
              <a:cs typeface="Calibri" panose="020F0502020204030204" pitchFamily="34" charset="0"/>
            </a:endParaRPr>
          </a:p>
          <a:p>
            <a:endParaRPr lang="en-US" sz="1600" b="0" i="0" cap="none"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0" i="0" cap="none" dirty="0">
                <a:solidFill>
                  <a:srgbClr val="000000"/>
                </a:solidFill>
                <a:effectLst/>
                <a:latin typeface="Calibri" panose="020F0502020204030204" pitchFamily="34" charset="0"/>
                <a:cs typeface="Calibri" panose="020F0502020204030204" pitchFamily="34" charset="0"/>
              </a:rPr>
              <a:t>Female clients they have own flat they are the most defaulters as compared to male clients</a:t>
            </a:r>
            <a:endParaRPr lang="en-IN" sz="1800" cap="none" dirty="0">
              <a:latin typeface="Calibri" panose="020F0502020204030204" pitchFamily="34" charset="0"/>
              <a:cs typeface="Calibri" panose="020F0502020204030204" pitchFamily="34" charset="0"/>
            </a:endParaRPr>
          </a:p>
        </p:txBody>
      </p:sp>
      <p:pic>
        <p:nvPicPr>
          <p:cNvPr id="18438" name="Picture 6">
            <a:extLst>
              <a:ext uri="{FF2B5EF4-FFF2-40B4-BE49-F238E27FC236}">
                <a16:creationId xmlns:a16="http://schemas.microsoft.com/office/drawing/2014/main" id="{1D816F16-9C78-492B-8248-53D1DD2CEBA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18107" y="2387600"/>
            <a:ext cx="4074224" cy="2717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51923AF-673F-4D00-9B5F-6AE5E53CC191}"/>
              </a:ext>
            </a:extLst>
          </p:cNvPr>
          <p:cNvSpPr>
            <a:spLocks noGrp="1"/>
          </p:cNvSpPr>
          <p:nvPr>
            <p:ph type="body" sz="quarter" idx="3"/>
          </p:nvPr>
        </p:nvSpPr>
        <p:spPr>
          <a:xfrm>
            <a:off x="6283325" y="5326058"/>
            <a:ext cx="4875210" cy="823912"/>
          </a:xfrm>
        </p:spPr>
        <p:txBody>
          <a:bodyPr>
            <a:noAutofit/>
          </a:bodyPr>
          <a:lstStyle/>
          <a:p>
            <a:pPr marL="285750" indent="-285750">
              <a:buFont typeface="Arial" panose="020B0604020202020204" pitchFamily="34" charset="0"/>
              <a:buChar char="•"/>
            </a:pPr>
            <a:r>
              <a:rPr lang="en-US" sz="1800" b="0" i="0" cap="none" dirty="0">
                <a:solidFill>
                  <a:srgbClr val="000000"/>
                </a:solidFill>
                <a:effectLst/>
                <a:latin typeface="Calibri" panose="020F0502020204030204" pitchFamily="34" charset="0"/>
                <a:cs typeface="Calibri" panose="020F0502020204030204" pitchFamily="34" charset="0"/>
              </a:rPr>
              <a:t>Male clients they have own flat or no own flat they are highest default rate as compared to other 2 sub categories.</a:t>
            </a:r>
            <a:endParaRPr lang="en-IN" sz="1800" cap="none" dirty="0">
              <a:latin typeface="Calibri" panose="020F0502020204030204" pitchFamily="34" charset="0"/>
              <a:cs typeface="Calibri" panose="020F0502020204030204" pitchFamily="34" charset="0"/>
            </a:endParaRPr>
          </a:p>
        </p:txBody>
      </p:sp>
      <p:pic>
        <p:nvPicPr>
          <p:cNvPr id="18436" name="Picture 4">
            <a:extLst>
              <a:ext uri="{FF2B5EF4-FFF2-40B4-BE49-F238E27FC236}">
                <a16:creationId xmlns:a16="http://schemas.microsoft.com/office/drawing/2014/main" id="{2C197B56-D818-4B36-AF18-F159A60DAEC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777313" y="2387600"/>
            <a:ext cx="3893586"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96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1B35-A12D-4487-9068-2A33F51AD720}"/>
              </a:ext>
            </a:extLst>
          </p:cNvPr>
          <p:cNvSpPr>
            <a:spLocks noGrp="1"/>
          </p:cNvSpPr>
          <p:nvPr>
            <p:ph type="title"/>
          </p:nvPr>
        </p:nvSpPr>
        <p:spPr/>
        <p:txBody>
          <a:bodyPr>
            <a:normAutofit/>
          </a:bodyPr>
          <a:lstStyle/>
          <a:p>
            <a:r>
              <a:rPr lang="en-IN" sz="2800" dirty="0">
                <a:solidFill>
                  <a:schemeClr val="accent2">
                    <a:lumMod val="75000"/>
                  </a:schemeClr>
                </a:solidFill>
                <a:latin typeface="Californian FB" panose="0207040306080B030204" pitchFamily="18" charset="0"/>
              </a:rPr>
              <a:t>FLAG_OWN_CAR vs defaulters(target 1)</a:t>
            </a:r>
            <a:endParaRPr lang="en-IN" sz="2800" dirty="0">
              <a:latin typeface="Californian FB" panose="0207040306080B030204" pitchFamily="18" charset="0"/>
            </a:endParaRPr>
          </a:p>
        </p:txBody>
      </p:sp>
      <p:sp>
        <p:nvSpPr>
          <p:cNvPr id="3" name="Text Placeholder 2">
            <a:extLst>
              <a:ext uri="{FF2B5EF4-FFF2-40B4-BE49-F238E27FC236}">
                <a16:creationId xmlns:a16="http://schemas.microsoft.com/office/drawing/2014/main" id="{1739BA3D-4212-483D-96A1-D03E3A9C2B0C}"/>
              </a:ext>
            </a:extLst>
          </p:cNvPr>
          <p:cNvSpPr>
            <a:spLocks noGrp="1"/>
          </p:cNvSpPr>
          <p:nvPr>
            <p:ph type="body" idx="1"/>
          </p:nvPr>
        </p:nvSpPr>
        <p:spPr>
          <a:xfrm>
            <a:off x="1543494" y="5038165"/>
            <a:ext cx="4904931" cy="1191185"/>
          </a:xfrm>
        </p:spPr>
        <p:txBody>
          <a:bodyPr>
            <a:noAutofit/>
          </a:bodyPr>
          <a:lstStyle/>
          <a:p>
            <a:pPr marL="457200" indent="-457200">
              <a:buFont typeface="Arial" panose="020B0604020202020204" pitchFamily="34" charset="0"/>
              <a:buChar char="•"/>
            </a:pPr>
            <a:r>
              <a:rPr lang="en-US" sz="2000" b="0" i="0" cap="none" dirty="0">
                <a:solidFill>
                  <a:srgbClr val="000000"/>
                </a:solidFill>
                <a:effectLst/>
                <a:latin typeface="Calibri" panose="020F0502020204030204" pitchFamily="34" charset="0"/>
                <a:cs typeface="Calibri" panose="020F0502020204030204" pitchFamily="34" charset="0"/>
              </a:rPr>
              <a:t>Overall people without cars are most defaulters but female clients without car are the most defaulters as compared to the male clients without cars.</a:t>
            </a:r>
            <a:endParaRPr lang="en-IN" sz="2000" cap="none" dirty="0">
              <a:latin typeface="Calibri" panose="020F0502020204030204" pitchFamily="34" charset="0"/>
              <a:cs typeface="Calibri" panose="020F0502020204030204" pitchFamily="34" charset="0"/>
            </a:endParaRPr>
          </a:p>
        </p:txBody>
      </p:sp>
      <p:pic>
        <p:nvPicPr>
          <p:cNvPr id="19458" name="Picture 2">
            <a:extLst>
              <a:ext uri="{FF2B5EF4-FFF2-40B4-BE49-F238E27FC236}">
                <a16:creationId xmlns:a16="http://schemas.microsoft.com/office/drawing/2014/main" id="{13345670-E8D8-43F4-B419-66C154D48C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716969" y="1954218"/>
            <a:ext cx="4074224" cy="2717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7E09B8AD-A7FD-4A2B-9EAE-5326BD4422C1}"/>
              </a:ext>
            </a:extLst>
          </p:cNvPr>
          <p:cNvSpPr>
            <a:spLocks noGrp="1"/>
          </p:cNvSpPr>
          <p:nvPr>
            <p:ph type="body" sz="quarter" idx="3"/>
          </p:nvPr>
        </p:nvSpPr>
        <p:spPr>
          <a:xfrm>
            <a:off x="6925216" y="4939462"/>
            <a:ext cx="4333333" cy="1042238"/>
          </a:xfrm>
        </p:spPr>
        <p:txBody>
          <a:bodyPr>
            <a:noAutofit/>
          </a:bodyPr>
          <a:lstStyle/>
          <a:p>
            <a:pPr marL="285750" indent="-285750">
              <a:buFont typeface="Arial" panose="020B0604020202020204" pitchFamily="34" charset="0"/>
              <a:buChar char="•"/>
            </a:pPr>
            <a:r>
              <a:rPr lang="en-US" sz="2000" b="0" i="0" cap="none" dirty="0">
                <a:solidFill>
                  <a:srgbClr val="000000"/>
                </a:solidFill>
                <a:effectLst/>
                <a:latin typeface="Calibri" panose="020F0502020204030204" pitchFamily="34" charset="0"/>
                <a:cs typeface="Calibri" panose="020F0502020204030204" pitchFamily="34" charset="0"/>
              </a:rPr>
              <a:t>Male client without have own car are the highest default rate as compared to other 3 sub categories.</a:t>
            </a:r>
            <a:endParaRPr lang="en-IN" sz="2000" cap="none" dirty="0">
              <a:latin typeface="Calibri" panose="020F0502020204030204" pitchFamily="34" charset="0"/>
              <a:cs typeface="Calibri" panose="020F0502020204030204" pitchFamily="34" charset="0"/>
            </a:endParaRPr>
          </a:p>
        </p:txBody>
      </p:sp>
      <p:pic>
        <p:nvPicPr>
          <p:cNvPr id="19460" name="Picture 4">
            <a:extLst>
              <a:ext uri="{FF2B5EF4-FFF2-40B4-BE49-F238E27FC236}">
                <a16:creationId xmlns:a16="http://schemas.microsoft.com/office/drawing/2014/main" id="{430AF7B4-D32F-46BB-AB42-87F7DD9290A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925217" y="1998665"/>
            <a:ext cx="3893586" cy="260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5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1D00-B6AC-490F-AB58-65A8FBD56CEE}"/>
              </a:ext>
            </a:extLst>
          </p:cNvPr>
          <p:cNvSpPr>
            <a:spLocks noGrp="1"/>
          </p:cNvSpPr>
          <p:nvPr>
            <p:ph type="title"/>
          </p:nvPr>
        </p:nvSpPr>
        <p:spPr>
          <a:xfrm>
            <a:off x="904874" y="365125"/>
            <a:ext cx="10450513" cy="1325563"/>
          </a:xfrm>
        </p:spPr>
        <p:txBody>
          <a:bodyPr>
            <a:normAutofit/>
          </a:bodyPr>
          <a:lstStyle/>
          <a:p>
            <a:r>
              <a:rPr lang="en-IN" sz="2800" dirty="0">
                <a:solidFill>
                  <a:schemeClr val="accent2">
                    <a:lumMod val="75000"/>
                  </a:schemeClr>
                </a:solidFill>
                <a:latin typeface="Californian FB" panose="0207040306080B030204" pitchFamily="18" charset="0"/>
              </a:rPr>
              <a:t>NAME_CONTRACT_TYPE vs defaulters(target 1)</a:t>
            </a:r>
            <a:endParaRPr lang="en-IN" sz="2800" dirty="0">
              <a:latin typeface="Californian FB" panose="0207040306080B030204" pitchFamily="18" charset="0"/>
            </a:endParaRPr>
          </a:p>
        </p:txBody>
      </p:sp>
      <p:sp>
        <p:nvSpPr>
          <p:cNvPr id="3" name="Text Placeholder 2">
            <a:extLst>
              <a:ext uri="{FF2B5EF4-FFF2-40B4-BE49-F238E27FC236}">
                <a16:creationId xmlns:a16="http://schemas.microsoft.com/office/drawing/2014/main" id="{BB2BCCB5-582B-469B-A0FA-893BA52EAF7A}"/>
              </a:ext>
            </a:extLst>
          </p:cNvPr>
          <p:cNvSpPr>
            <a:spLocks noGrp="1"/>
          </p:cNvSpPr>
          <p:nvPr>
            <p:ph type="body" idx="1"/>
          </p:nvPr>
        </p:nvSpPr>
        <p:spPr>
          <a:xfrm>
            <a:off x="1141408" y="4705350"/>
            <a:ext cx="4649783" cy="1576383"/>
          </a:xfrm>
        </p:spPr>
        <p:txBody>
          <a:bodyPr>
            <a:noAutofit/>
          </a:bodyPr>
          <a:lstStyle/>
          <a:p>
            <a:pPr marL="342900" indent="-342900">
              <a:buFont typeface="Arial" panose="020B0604020202020204" pitchFamily="34" charset="0"/>
              <a:buChar char="•"/>
            </a:pPr>
            <a:r>
              <a:rPr lang="en-US" sz="2000" b="0" i="0" dirty="0">
                <a:solidFill>
                  <a:srgbClr val="000000"/>
                </a:solidFill>
                <a:effectLst/>
              </a:rPr>
              <a:t> </a:t>
            </a:r>
            <a:r>
              <a:rPr lang="en-US" sz="2000" b="0" i="0" cap="none" dirty="0">
                <a:solidFill>
                  <a:srgbClr val="000000"/>
                </a:solidFill>
                <a:effectLst/>
                <a:cs typeface="Calibri" panose="020F0502020204030204" pitchFamily="34" charset="0"/>
              </a:rPr>
              <a:t>Overall people took loan is cash they are most defaulters but female clients who took loan is cash are the most defaulters as compared to the male clients </a:t>
            </a:r>
            <a:endParaRPr lang="en-IN" sz="2000" dirty="0">
              <a:cs typeface="Calibri" panose="020F0502020204030204" pitchFamily="34" charset="0"/>
            </a:endParaRPr>
          </a:p>
        </p:txBody>
      </p:sp>
      <p:pic>
        <p:nvPicPr>
          <p:cNvPr id="20482" name="Picture 2">
            <a:extLst>
              <a:ext uri="{FF2B5EF4-FFF2-40B4-BE49-F238E27FC236}">
                <a16:creationId xmlns:a16="http://schemas.microsoft.com/office/drawing/2014/main" id="{17F86028-36B3-4D82-97D4-AB139A6258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46158" y="1901824"/>
            <a:ext cx="4649783" cy="259239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C27F244-2234-4562-9362-29DCD4EF9907}"/>
              </a:ext>
            </a:extLst>
          </p:cNvPr>
          <p:cNvSpPr>
            <a:spLocks noGrp="1"/>
          </p:cNvSpPr>
          <p:nvPr>
            <p:ph type="body" sz="quarter" idx="3"/>
          </p:nvPr>
        </p:nvSpPr>
        <p:spPr>
          <a:xfrm>
            <a:off x="7017881" y="4929185"/>
            <a:ext cx="4646602" cy="823912"/>
          </a:xfrm>
        </p:spPr>
        <p:txBody>
          <a:bodyPr>
            <a:noAutofit/>
          </a:bodyPr>
          <a:lstStyle/>
          <a:p>
            <a:pPr marL="285750" indent="-285750">
              <a:buFont typeface="Arial" panose="020B0604020202020204" pitchFamily="34" charset="0"/>
              <a:buChar char="•"/>
            </a:pPr>
            <a:r>
              <a:rPr lang="en-US" sz="2000" b="0" i="0" cap="none" dirty="0">
                <a:solidFill>
                  <a:srgbClr val="000000"/>
                </a:solidFill>
                <a:effectLst/>
                <a:latin typeface="Calibri" panose="020F0502020204030204" pitchFamily="34" charset="0"/>
                <a:cs typeface="Calibri" panose="020F0502020204030204" pitchFamily="34" charset="0"/>
              </a:rPr>
              <a:t>Male clients took loan is cash they are the highest default rate as compared to other 3 sub categories. </a:t>
            </a:r>
            <a:endParaRPr lang="en-IN" sz="2000" cap="none" dirty="0">
              <a:latin typeface="Calibri" panose="020F0502020204030204" pitchFamily="34" charset="0"/>
              <a:cs typeface="Calibri" panose="020F0502020204030204" pitchFamily="34" charset="0"/>
            </a:endParaRPr>
          </a:p>
        </p:txBody>
      </p:sp>
      <p:pic>
        <p:nvPicPr>
          <p:cNvPr id="20484" name="Picture 4">
            <a:extLst>
              <a:ext uri="{FF2B5EF4-FFF2-40B4-BE49-F238E27FC236}">
                <a16:creationId xmlns:a16="http://schemas.microsoft.com/office/drawing/2014/main" id="{7DDD0815-82E5-43C9-A763-C6DF72BAB93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210426" y="1901824"/>
            <a:ext cx="4261512" cy="259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68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89B-D096-45BA-A045-2215FD193BB0}"/>
              </a:ext>
            </a:extLst>
          </p:cNvPr>
          <p:cNvSpPr>
            <a:spLocks noGrp="1"/>
          </p:cNvSpPr>
          <p:nvPr>
            <p:ph type="title"/>
          </p:nvPr>
        </p:nvSpPr>
        <p:spPr/>
        <p:txBody>
          <a:bodyPr>
            <a:normAutofit/>
          </a:bodyPr>
          <a:lstStyle/>
          <a:p>
            <a:r>
              <a:rPr lang="en-IN" sz="2800" dirty="0">
                <a:solidFill>
                  <a:schemeClr val="accent2">
                    <a:lumMod val="75000"/>
                  </a:schemeClr>
                </a:solidFill>
                <a:latin typeface="Californian FB" panose="0207040306080B030204" pitchFamily="18" charset="0"/>
              </a:rPr>
              <a:t>NAME_INCOME_TYPE vs defaulters(target 1)</a:t>
            </a:r>
            <a:endParaRPr lang="en-IN" sz="2800" dirty="0">
              <a:latin typeface="Californian FB" panose="0207040306080B030204" pitchFamily="18" charset="0"/>
            </a:endParaRPr>
          </a:p>
        </p:txBody>
      </p:sp>
      <p:sp>
        <p:nvSpPr>
          <p:cNvPr id="3" name="Text Placeholder 2">
            <a:extLst>
              <a:ext uri="{FF2B5EF4-FFF2-40B4-BE49-F238E27FC236}">
                <a16:creationId xmlns:a16="http://schemas.microsoft.com/office/drawing/2014/main" id="{3A017DA8-755B-4140-B198-CDD0EE59F073}"/>
              </a:ext>
            </a:extLst>
          </p:cNvPr>
          <p:cNvSpPr>
            <a:spLocks noGrp="1"/>
          </p:cNvSpPr>
          <p:nvPr>
            <p:ph type="body" idx="1"/>
          </p:nvPr>
        </p:nvSpPr>
        <p:spPr>
          <a:xfrm>
            <a:off x="1327945" y="5140332"/>
            <a:ext cx="4581521" cy="698497"/>
          </a:xfrm>
        </p:spPr>
        <p:txBody>
          <a:bodyPr>
            <a:normAutofit/>
          </a:bodyPr>
          <a:lstStyle/>
          <a:p>
            <a:pPr marL="285750" indent="-285750">
              <a:buFont typeface="Arial" panose="020B0604020202020204" pitchFamily="34" charset="0"/>
              <a:buChar char="•"/>
            </a:pPr>
            <a:r>
              <a:rPr lang="en-US" sz="2000" b="0" cap="none" dirty="0">
                <a:solidFill>
                  <a:schemeClr val="bg2">
                    <a:lumMod val="10000"/>
                  </a:schemeClr>
                </a:solidFill>
                <a:latin typeface="Calibri" panose="020F0502020204030204" pitchFamily="34" charset="0"/>
                <a:cs typeface="Calibri" panose="020F0502020204030204" pitchFamily="34" charset="0"/>
              </a:rPr>
              <a:t>Females have </a:t>
            </a:r>
            <a:r>
              <a:rPr lang="en-US" sz="2000" b="0" cap="none" dirty="0" err="1">
                <a:solidFill>
                  <a:schemeClr val="bg2">
                    <a:lumMod val="10000"/>
                  </a:schemeClr>
                </a:solidFill>
                <a:latin typeface="Calibri" panose="020F0502020204030204" pitchFamily="34" charset="0"/>
                <a:cs typeface="Calibri" panose="020F0502020204030204" pitchFamily="34" charset="0"/>
              </a:rPr>
              <a:t>hightest</a:t>
            </a:r>
            <a:r>
              <a:rPr lang="en-US" sz="2000" b="0" cap="none" dirty="0">
                <a:solidFill>
                  <a:schemeClr val="bg2">
                    <a:lumMod val="10000"/>
                  </a:schemeClr>
                </a:solidFill>
                <a:latin typeface="Calibri" panose="020F0502020204030204" pitchFamily="34" charset="0"/>
                <a:cs typeface="Calibri" panose="020F0502020204030204" pitchFamily="34" charset="0"/>
              </a:rPr>
              <a:t> default rate as compared male.</a:t>
            </a:r>
            <a:endParaRPr lang="en-IN" sz="2000" b="0" cap="none" dirty="0">
              <a:solidFill>
                <a:schemeClr val="bg2">
                  <a:lumMod val="10000"/>
                </a:schemeClr>
              </a:solidFill>
              <a:latin typeface="Calibri" panose="020F0502020204030204" pitchFamily="34" charset="0"/>
              <a:cs typeface="Calibri" panose="020F0502020204030204" pitchFamily="34" charset="0"/>
            </a:endParaRPr>
          </a:p>
        </p:txBody>
      </p:sp>
      <p:pic>
        <p:nvPicPr>
          <p:cNvPr id="21506" name="Picture 2">
            <a:extLst>
              <a:ext uri="{FF2B5EF4-FFF2-40B4-BE49-F238E27FC236}">
                <a16:creationId xmlns:a16="http://schemas.microsoft.com/office/drawing/2014/main" id="{E2E02E01-21AC-474A-95DB-9BE672EB02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95425" y="2151063"/>
            <a:ext cx="4246562" cy="2717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E6004F74-F94A-4EF5-B904-0D872C575119}"/>
              </a:ext>
            </a:extLst>
          </p:cNvPr>
          <p:cNvSpPr>
            <a:spLocks noGrp="1"/>
          </p:cNvSpPr>
          <p:nvPr>
            <p:ph type="body" sz="quarter" idx="3"/>
          </p:nvPr>
        </p:nvSpPr>
        <p:spPr>
          <a:xfrm>
            <a:off x="6403990" y="4835526"/>
            <a:ext cx="4646602" cy="1622426"/>
          </a:xfrm>
        </p:spPr>
        <p:txBody>
          <a:bodyPr>
            <a:noAutofit/>
          </a:bodyPr>
          <a:lstStyle/>
          <a:p>
            <a:pPr marL="285750" indent="-285750">
              <a:buFont typeface="Arial" panose="020B0604020202020204" pitchFamily="34" charset="0"/>
              <a:buChar char="•"/>
            </a:pPr>
            <a:r>
              <a:rPr lang="en-US" sz="2000" b="0" cap="none" dirty="0">
                <a:solidFill>
                  <a:schemeClr val="bg2">
                    <a:lumMod val="10000"/>
                  </a:schemeClr>
                </a:solidFill>
                <a:latin typeface="Calibri" panose="020F0502020204030204" pitchFamily="34" charset="0"/>
                <a:cs typeface="Calibri" panose="020F0502020204030204" pitchFamily="34" charset="0"/>
              </a:rPr>
              <a:t>Female clients have maternity leave they have highest default rate as compared to other sub </a:t>
            </a:r>
            <a:r>
              <a:rPr lang="en-US" sz="2000" b="0" cap="none" dirty="0" err="1">
                <a:solidFill>
                  <a:schemeClr val="bg2">
                    <a:lumMod val="10000"/>
                  </a:schemeClr>
                </a:solidFill>
                <a:latin typeface="Calibri" panose="020F0502020204030204" pitchFamily="34" charset="0"/>
                <a:cs typeface="Calibri" panose="020F0502020204030204" pitchFamily="34" charset="0"/>
              </a:rPr>
              <a:t>categories.Both</a:t>
            </a:r>
            <a:r>
              <a:rPr lang="en-US" sz="2000" b="0" cap="none" dirty="0">
                <a:solidFill>
                  <a:schemeClr val="bg2">
                    <a:lumMod val="10000"/>
                  </a:schemeClr>
                </a:solidFill>
                <a:latin typeface="Calibri" panose="020F0502020204030204" pitchFamily="34" charset="0"/>
                <a:cs typeface="Calibri" panose="020F0502020204030204" pitchFamily="34" charset="0"/>
              </a:rPr>
              <a:t> unemployed male and female client's are </a:t>
            </a:r>
            <a:r>
              <a:rPr lang="en-US" sz="2000" b="0" cap="none" dirty="0" err="1">
                <a:solidFill>
                  <a:schemeClr val="bg2">
                    <a:lumMod val="10000"/>
                  </a:schemeClr>
                </a:solidFill>
                <a:latin typeface="Calibri" panose="020F0502020204030204" pitchFamily="34" charset="0"/>
                <a:cs typeface="Calibri" panose="020F0502020204030204" pitchFamily="34" charset="0"/>
              </a:rPr>
              <a:t>hightest</a:t>
            </a:r>
            <a:r>
              <a:rPr lang="en-US" sz="2000" b="0" cap="none" dirty="0">
                <a:solidFill>
                  <a:schemeClr val="bg2">
                    <a:lumMod val="10000"/>
                  </a:schemeClr>
                </a:solidFill>
                <a:latin typeface="Calibri" panose="020F0502020204030204" pitchFamily="34" charset="0"/>
                <a:cs typeface="Calibri" panose="020F0502020204030204" pitchFamily="34" charset="0"/>
              </a:rPr>
              <a:t> defaulters</a:t>
            </a:r>
            <a:r>
              <a:rPr lang="en-US" sz="2000" b="0" dirty="0">
                <a:solidFill>
                  <a:schemeClr val="bg2">
                    <a:lumMod val="10000"/>
                  </a:schemeClr>
                </a:solidFill>
                <a:latin typeface="Calibri" panose="020F0502020204030204" pitchFamily="34" charset="0"/>
                <a:cs typeface="Calibri" panose="020F0502020204030204" pitchFamily="34" charset="0"/>
              </a:rPr>
              <a:t>.</a:t>
            </a:r>
            <a:endParaRPr lang="en-IN" sz="2000" b="0" dirty="0">
              <a:solidFill>
                <a:schemeClr val="bg2">
                  <a:lumMod val="10000"/>
                </a:schemeClr>
              </a:solidFill>
              <a:latin typeface="Calibri" panose="020F0502020204030204" pitchFamily="34" charset="0"/>
              <a:cs typeface="Calibri" panose="020F0502020204030204" pitchFamily="34" charset="0"/>
            </a:endParaRPr>
          </a:p>
        </p:txBody>
      </p:sp>
      <p:pic>
        <p:nvPicPr>
          <p:cNvPr id="21508" name="Picture 4">
            <a:extLst>
              <a:ext uri="{FF2B5EF4-FFF2-40B4-BE49-F238E27FC236}">
                <a16:creationId xmlns:a16="http://schemas.microsoft.com/office/drawing/2014/main" id="{BC840636-45D2-453F-97B6-20FB493E471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89685" y="2121839"/>
            <a:ext cx="4875213" cy="2585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29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CE05-5A3D-4D18-8965-9A65896CAA7A}"/>
              </a:ext>
            </a:extLst>
          </p:cNvPr>
          <p:cNvSpPr>
            <a:spLocks noGrp="1"/>
          </p:cNvSpPr>
          <p:nvPr>
            <p:ph type="title"/>
          </p:nvPr>
        </p:nvSpPr>
        <p:spPr>
          <a:xfrm>
            <a:off x="1060980" y="361950"/>
            <a:ext cx="8597370" cy="476250"/>
          </a:xfrm>
        </p:spPr>
        <p:txBody>
          <a:bodyPr>
            <a:normAutofit/>
          </a:bodyPr>
          <a:lstStyle/>
          <a:p>
            <a:r>
              <a:rPr lang="en-IN" sz="2800" b="0" i="0" dirty="0">
                <a:solidFill>
                  <a:schemeClr val="accent2">
                    <a:lumMod val="75000"/>
                  </a:schemeClr>
                </a:solidFill>
                <a:effectLst/>
                <a:latin typeface="Californian FB" panose="0207040306080B030204" pitchFamily="18" charset="0"/>
              </a:rPr>
              <a:t>ORGANIZATION_TYPE </a:t>
            </a:r>
            <a:r>
              <a:rPr lang="en-IN" sz="2800" dirty="0">
                <a:solidFill>
                  <a:schemeClr val="accent2">
                    <a:lumMod val="75000"/>
                  </a:schemeClr>
                </a:solidFill>
                <a:latin typeface="Californian FB" panose="0207040306080B030204" pitchFamily="18" charset="0"/>
              </a:rPr>
              <a:t>vs defaulters  (target1)</a:t>
            </a:r>
            <a:endParaRPr lang="en-IN" sz="2800" dirty="0">
              <a:latin typeface="Californian FB" panose="0207040306080B030204" pitchFamily="18" charset="0"/>
            </a:endParaRPr>
          </a:p>
        </p:txBody>
      </p:sp>
      <p:pic>
        <p:nvPicPr>
          <p:cNvPr id="5" name="Picture 2">
            <a:extLst>
              <a:ext uri="{FF2B5EF4-FFF2-40B4-BE49-F238E27FC236}">
                <a16:creationId xmlns:a16="http://schemas.microsoft.com/office/drawing/2014/main" id="{F8403CDB-BD31-4C72-838D-21107FE37B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53781" y="987425"/>
            <a:ext cx="5833444" cy="466089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EDEF8D1B-141A-44EB-80B4-96D1C69539D8}"/>
              </a:ext>
            </a:extLst>
          </p:cNvPr>
          <p:cNvSpPr>
            <a:spLocks noGrp="1"/>
          </p:cNvSpPr>
          <p:nvPr>
            <p:ph type="body" sz="half" idx="2"/>
          </p:nvPr>
        </p:nvSpPr>
        <p:spPr>
          <a:xfrm>
            <a:off x="749565" y="5662611"/>
            <a:ext cx="11442435" cy="981075"/>
          </a:xfrm>
        </p:spPr>
        <p:txBody>
          <a:bodyPr>
            <a:noAutofit/>
          </a:bodyPr>
          <a:lstStyle/>
          <a:p>
            <a:pPr marL="285750" indent="-285750">
              <a:buFont typeface="Arial" panose="020B0604020202020204" pitchFamily="34" charset="0"/>
              <a:buChar char="•"/>
            </a:pPr>
            <a:r>
              <a:rPr lang="en-US" sz="2000" b="0" i="0" dirty="0">
                <a:solidFill>
                  <a:srgbClr val="000000"/>
                </a:solidFill>
                <a:effectLst/>
              </a:rPr>
              <a:t> Male in Trade type 5 are highest default rate as compared to other sub categories. Clients which have applied for credits are from most of the organization type Business entity Type 3 , Self employed , Other , Medicine, Business entity Type 2 and Government. Less clients are from Industry type 8,type 6, type 10, religion and trade type 5, type 4.</a:t>
            </a:r>
            <a:endParaRPr lang="en-IN" sz="2000" dirty="0"/>
          </a:p>
        </p:txBody>
      </p:sp>
      <p:pic>
        <p:nvPicPr>
          <p:cNvPr id="25602" name="Picture 2">
            <a:extLst>
              <a:ext uri="{FF2B5EF4-FFF2-40B4-BE49-F238E27FC236}">
                <a16:creationId xmlns:a16="http://schemas.microsoft.com/office/drawing/2014/main" id="{C46350C5-8062-4290-B5E5-14715782B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1609725"/>
            <a:ext cx="52101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8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E7C6-71E7-4604-BF63-40A98F5EF8CF}"/>
              </a:ext>
            </a:extLst>
          </p:cNvPr>
          <p:cNvSpPr>
            <a:spLocks noGrp="1"/>
          </p:cNvSpPr>
          <p:nvPr>
            <p:ph type="title"/>
          </p:nvPr>
        </p:nvSpPr>
        <p:spPr/>
        <p:txBody>
          <a:bodyPr/>
          <a:lstStyle/>
          <a:p>
            <a:r>
              <a:rPr lang="en-IN" u="sng" dirty="0">
                <a:solidFill>
                  <a:schemeClr val="accent1">
                    <a:lumMod val="50000"/>
                  </a:schemeClr>
                </a:solidFill>
                <a:latin typeface="Footlight MT Light" panose="0204060206030A020304" pitchFamily="18" charset="0"/>
              </a:rPr>
              <a:t>Business Understanding and overview</a:t>
            </a:r>
          </a:p>
        </p:txBody>
      </p:sp>
      <p:sp>
        <p:nvSpPr>
          <p:cNvPr id="3" name="Content Placeholder 2">
            <a:extLst>
              <a:ext uri="{FF2B5EF4-FFF2-40B4-BE49-F238E27FC236}">
                <a16:creationId xmlns:a16="http://schemas.microsoft.com/office/drawing/2014/main" id="{9D7C664C-F644-4F77-960F-02B7DCE567E6}"/>
              </a:ext>
            </a:extLst>
          </p:cNvPr>
          <p:cNvSpPr>
            <a:spLocks noGrp="1"/>
          </p:cNvSpPr>
          <p:nvPr>
            <p:ph idx="1"/>
          </p:nvPr>
        </p:nvSpPr>
        <p:spPr>
          <a:xfrm>
            <a:off x="1141412" y="2249487"/>
            <a:ext cx="9905999" cy="3281737"/>
          </a:xfrm>
        </p:spPr>
        <p:txBody>
          <a:bodyPr>
            <a:normAutofit/>
          </a:bodyPr>
          <a:lstStyle/>
          <a:p>
            <a:pPr marL="0" indent="0">
              <a:buNone/>
            </a:pPr>
            <a:r>
              <a:rPr lang="en-US" dirty="0"/>
              <a:t>The loan </a:t>
            </a:r>
            <a:r>
              <a:rPr lang="en-US" dirty="0">
                <a:latin typeface="+mj-lt"/>
                <a:cs typeface="Calibri" panose="020F0502020204030204" pitchFamily="34" charset="0"/>
              </a:rPr>
              <a:t>providing</a:t>
            </a:r>
            <a:r>
              <a:rPr lang="en-US" dirty="0">
                <a:latin typeface="+mj-lt"/>
              </a:rPr>
              <a:t> </a:t>
            </a:r>
            <a:r>
              <a:rPr lang="en-US" dirty="0"/>
              <a:t>companies find it hard to give loans to the people due to their insufficient or non-existent credit history. Because of that, some consumers use it to their advantage by becoming a defaulter. Suppose you work for a consumer finance company which </a:t>
            </a:r>
            <a:r>
              <a:rPr lang="en-US" dirty="0" err="1"/>
              <a:t>specialises</a:t>
            </a:r>
            <a:r>
              <a:rPr lang="en-US" dirty="0"/>
              <a:t> in lending various types of loans to urban customers. You have to use EDA to </a:t>
            </a:r>
            <a:r>
              <a:rPr lang="en-US" dirty="0" err="1"/>
              <a:t>analyse</a:t>
            </a:r>
            <a:r>
              <a:rPr lang="en-US" dirty="0"/>
              <a:t> the patterns present in the data. This will ensure that the applicants capable of repaying the loan are not rejected.</a:t>
            </a:r>
            <a:endParaRPr lang="en-IN" dirty="0"/>
          </a:p>
        </p:txBody>
      </p:sp>
    </p:spTree>
    <p:extLst>
      <p:ext uri="{BB962C8B-B14F-4D97-AF65-F5344CB8AC3E}">
        <p14:creationId xmlns:p14="http://schemas.microsoft.com/office/powerpoint/2010/main" val="1564845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6E20-5720-429A-9E7D-9C270ADAF008}"/>
              </a:ext>
            </a:extLst>
          </p:cNvPr>
          <p:cNvSpPr>
            <a:spLocks noGrp="1"/>
          </p:cNvSpPr>
          <p:nvPr>
            <p:ph type="title"/>
          </p:nvPr>
        </p:nvSpPr>
        <p:spPr>
          <a:xfrm>
            <a:off x="777619" y="3312557"/>
            <a:ext cx="9905998" cy="1478570"/>
          </a:xfrm>
        </p:spPr>
        <p:txBody>
          <a:bodyPr/>
          <a:lstStyle/>
          <a:p>
            <a:r>
              <a:rPr lang="en-IN" sz="3600" dirty="0">
                <a:solidFill>
                  <a:schemeClr val="accent2">
                    <a:lumMod val="50000"/>
                  </a:schemeClr>
                </a:solidFill>
                <a:latin typeface="Algerian" panose="04020705040A02060702" pitchFamily="82" charset="0"/>
              </a:rPr>
              <a:t>NUMERICAL analysis</a:t>
            </a:r>
            <a:endParaRPr lang="en-IN" dirty="0">
              <a:solidFill>
                <a:schemeClr val="accent2">
                  <a:lumMod val="50000"/>
                </a:schemeClr>
              </a:solidFill>
            </a:endParaRPr>
          </a:p>
        </p:txBody>
      </p:sp>
    </p:spTree>
    <p:extLst>
      <p:ext uri="{BB962C8B-B14F-4D97-AF65-F5344CB8AC3E}">
        <p14:creationId xmlns:p14="http://schemas.microsoft.com/office/powerpoint/2010/main" val="3200078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000">
              <a:schemeClr val="accent1">
                <a:lumMod val="45000"/>
                <a:lumOff val="55000"/>
              </a:schemeClr>
            </a:gs>
            <a:gs pos="83000">
              <a:schemeClr val="accent1">
                <a:lumMod val="45000"/>
                <a:lumOff val="5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F0D7-21AB-41D3-A95A-89470006A489}"/>
              </a:ext>
            </a:extLst>
          </p:cNvPr>
          <p:cNvSpPr>
            <a:spLocks noGrp="1"/>
          </p:cNvSpPr>
          <p:nvPr>
            <p:ph type="title"/>
          </p:nvPr>
        </p:nvSpPr>
        <p:spPr>
          <a:xfrm>
            <a:off x="920461" y="200025"/>
            <a:ext cx="6289964" cy="563546"/>
          </a:xfrm>
        </p:spPr>
        <p:txBody>
          <a:bodyPr>
            <a:noAutofit/>
          </a:bodyPr>
          <a:lstStyle/>
          <a:p>
            <a:r>
              <a:rPr lang="en-US" sz="2800" dirty="0">
                <a:solidFill>
                  <a:schemeClr val="accent2">
                    <a:lumMod val="75000"/>
                  </a:schemeClr>
                </a:solidFill>
                <a:latin typeface="Californian FB" panose="0207040306080B030204" pitchFamily="18" charset="0"/>
              </a:rPr>
              <a:t>SEGMENTED ANALYSIS</a:t>
            </a:r>
            <a:endParaRPr lang="en-IN" sz="2800" dirty="0">
              <a:latin typeface="Californian FB" panose="0207040306080B030204" pitchFamily="18" charset="0"/>
            </a:endParaRPr>
          </a:p>
        </p:txBody>
      </p:sp>
      <p:pic>
        <p:nvPicPr>
          <p:cNvPr id="4098" name="Picture 2">
            <a:extLst>
              <a:ext uri="{FF2B5EF4-FFF2-40B4-BE49-F238E27FC236}">
                <a16:creationId xmlns:a16="http://schemas.microsoft.com/office/drawing/2014/main" id="{CDD77F2E-F88B-43DC-BE17-309684DF2D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6602" y="966916"/>
            <a:ext cx="3346923" cy="195288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46C6FEC-5190-4D28-8AAF-3F3A7B5AC7CA}"/>
              </a:ext>
            </a:extLst>
          </p:cNvPr>
          <p:cNvSpPr>
            <a:spLocks noGrp="1"/>
          </p:cNvSpPr>
          <p:nvPr>
            <p:ph type="body" sz="half" idx="2"/>
          </p:nvPr>
        </p:nvSpPr>
        <p:spPr>
          <a:xfrm>
            <a:off x="8428054" y="1084083"/>
            <a:ext cx="3198829" cy="3667026"/>
          </a:xfrm>
          <a:ln w="57150">
            <a:solidFill>
              <a:schemeClr val="accent4">
                <a:lumMod val="75000"/>
              </a:schemeClr>
            </a:solidFill>
          </a:ln>
        </p:spPr>
        <p:txBody>
          <a:bodyPr/>
          <a:lstStyle/>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Clients change their registration closer to application date, they are more likely to default. </a:t>
            </a:r>
          </a:p>
          <a:p>
            <a:pPr marL="285750" indent="-285750">
              <a:buFont typeface="Arial" panose="020B0604020202020204" pitchFamily="34" charset="0"/>
              <a:buChar char="•"/>
            </a:pPr>
            <a:r>
              <a:rPr lang="en-US" sz="2000" b="0" i="0" dirty="0">
                <a:solidFill>
                  <a:srgbClr val="000000"/>
                </a:solidFill>
                <a:effectLst/>
                <a:latin typeface="Calibri" panose="020F0502020204030204" pitchFamily="34" charset="0"/>
                <a:cs typeface="Calibri" panose="020F0502020204030204" pitchFamily="34" charset="0"/>
              </a:rPr>
              <a:t>Clients who change their identity documents closer to loan application are less reliable than those who change it in advance. when the loan annuity is low the client are more likely to default</a:t>
            </a:r>
            <a:r>
              <a:rPr lang="en-US" b="0" i="0" dirty="0">
                <a:solidFill>
                  <a:srgbClr val="000000"/>
                </a:solidFill>
                <a:effectLst/>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DA647364-02DC-4DE7-8779-030DF96A1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393" y="978852"/>
            <a:ext cx="3535424" cy="19528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8D3D80-8D19-4AF0-B9D4-68B6EC9C7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602" y="3046523"/>
            <a:ext cx="3346922" cy="1771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F2D656E-BAB0-473D-9678-36E9174C7C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601" y="4944700"/>
            <a:ext cx="3346921" cy="1868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4D6E80-642A-4D8B-87B5-1F0235F057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393" y="3046523"/>
            <a:ext cx="3645658" cy="17714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2535EE5-91BA-4FF3-B18F-1BD7A9A70D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9393" y="4944700"/>
            <a:ext cx="3645658" cy="18688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83EBBF8-888B-4661-821B-91F4AC39BC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8054" y="4944700"/>
            <a:ext cx="3346922" cy="186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65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83000">
              <a:schemeClr val="accent1">
                <a:lumMod val="45000"/>
                <a:lumOff val="55000"/>
              </a:schemeClr>
            </a:gs>
            <a:gs pos="100000">
              <a:srgbClr val="ABC0E4"/>
            </a:gs>
            <a:gs pos="100000">
              <a:schemeClr val="accent1">
                <a:lumMod val="45000"/>
                <a:lumOff val="55000"/>
              </a:schemeClr>
            </a:gs>
            <a:gs pos="62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31E1-11B3-404C-B66F-2EB623B3DBC0}"/>
              </a:ext>
            </a:extLst>
          </p:cNvPr>
          <p:cNvSpPr>
            <a:spLocks noGrp="1"/>
          </p:cNvSpPr>
          <p:nvPr>
            <p:ph type="title"/>
          </p:nvPr>
        </p:nvSpPr>
        <p:spPr/>
        <p:txBody>
          <a:bodyPr>
            <a:normAutofit/>
          </a:bodyPr>
          <a:lstStyle/>
          <a:p>
            <a:r>
              <a:rPr lang="en-IN" sz="2800" dirty="0">
                <a:solidFill>
                  <a:schemeClr val="accent2">
                    <a:lumMod val="75000"/>
                  </a:schemeClr>
                </a:solidFill>
                <a:latin typeface="Californian FB" panose="0207040306080B030204" pitchFamily="18" charset="0"/>
              </a:rPr>
              <a:t>Income Range vs defaulters(target 1)</a:t>
            </a:r>
            <a:endParaRPr lang="en-IN" sz="2800" dirty="0"/>
          </a:p>
        </p:txBody>
      </p:sp>
      <p:sp>
        <p:nvSpPr>
          <p:cNvPr id="3" name="Text Placeholder 2">
            <a:extLst>
              <a:ext uri="{FF2B5EF4-FFF2-40B4-BE49-F238E27FC236}">
                <a16:creationId xmlns:a16="http://schemas.microsoft.com/office/drawing/2014/main" id="{16376920-601D-4587-86BA-F1E2FEC9D9F9}"/>
              </a:ext>
            </a:extLst>
          </p:cNvPr>
          <p:cNvSpPr>
            <a:spLocks noGrp="1"/>
          </p:cNvSpPr>
          <p:nvPr>
            <p:ph type="body" idx="1"/>
          </p:nvPr>
        </p:nvSpPr>
        <p:spPr>
          <a:xfrm>
            <a:off x="766762" y="4870450"/>
            <a:ext cx="5157787" cy="1186972"/>
          </a:xfrm>
        </p:spPr>
        <p:txBody>
          <a:bodyPr>
            <a:noAutofit/>
          </a:bodyPr>
          <a:lstStyle/>
          <a:p>
            <a:pPr marL="342900" indent="-342900">
              <a:buFont typeface="Arial" panose="020B0604020202020204" pitchFamily="34" charset="0"/>
              <a:buChar char="•"/>
            </a:pPr>
            <a:r>
              <a:rPr lang="en-US" sz="2000" b="0" i="0" dirty="0">
                <a:solidFill>
                  <a:srgbClr val="000000"/>
                </a:solidFill>
                <a:effectLst/>
                <a:latin typeface="Helvetica Neue"/>
              </a:rPr>
              <a:t> </a:t>
            </a:r>
            <a:r>
              <a:rPr lang="en-US" sz="2000" b="0" i="0" dirty="0">
                <a:solidFill>
                  <a:srgbClr val="000000"/>
                </a:solidFill>
                <a:effectLst/>
              </a:rPr>
              <a:t>Female have low income are more likely to default compare to male clients. Below 200000 income is having more </a:t>
            </a:r>
            <a:r>
              <a:rPr lang="en-US" sz="2000" b="0" i="0" dirty="0" err="1">
                <a:solidFill>
                  <a:srgbClr val="000000"/>
                </a:solidFill>
                <a:effectLst/>
              </a:rPr>
              <a:t>credict</a:t>
            </a:r>
            <a:r>
              <a:rPr lang="en-US" sz="2000" b="0" i="0" dirty="0">
                <a:solidFill>
                  <a:srgbClr val="000000"/>
                </a:solidFill>
                <a:effectLst/>
              </a:rPr>
              <a:t>. Above 400000 income is having less count</a:t>
            </a:r>
            <a:r>
              <a:rPr lang="en-US" sz="2000" b="0" i="0" dirty="0">
                <a:solidFill>
                  <a:srgbClr val="000000"/>
                </a:solidFill>
                <a:effectLst/>
                <a:latin typeface="Helvetica Neue"/>
              </a:rPr>
              <a:t>.</a:t>
            </a:r>
            <a:endParaRPr lang="en-IN" sz="2000" dirty="0"/>
          </a:p>
        </p:txBody>
      </p:sp>
      <p:sp>
        <p:nvSpPr>
          <p:cNvPr id="5" name="Text Placeholder 4">
            <a:extLst>
              <a:ext uri="{FF2B5EF4-FFF2-40B4-BE49-F238E27FC236}">
                <a16:creationId xmlns:a16="http://schemas.microsoft.com/office/drawing/2014/main" id="{63169476-3267-4378-925B-ABF4DD1D07C4}"/>
              </a:ext>
            </a:extLst>
          </p:cNvPr>
          <p:cNvSpPr>
            <a:spLocks noGrp="1"/>
          </p:cNvSpPr>
          <p:nvPr>
            <p:ph type="body" sz="quarter" idx="3"/>
          </p:nvPr>
        </p:nvSpPr>
        <p:spPr>
          <a:xfrm>
            <a:off x="6467475" y="4870450"/>
            <a:ext cx="5183188" cy="898047"/>
          </a:xfrm>
        </p:spPr>
        <p:txBody>
          <a:bodyPr>
            <a:noAutofit/>
          </a:bodyPr>
          <a:lstStyle/>
          <a:p>
            <a:pPr marL="342900" indent="-342900">
              <a:buFont typeface="Arial" panose="020B0604020202020204" pitchFamily="34" charset="0"/>
              <a:buChar char="•"/>
            </a:pPr>
            <a:r>
              <a:rPr lang="en-US" sz="2000" b="0" i="0" dirty="0">
                <a:solidFill>
                  <a:srgbClr val="000000"/>
                </a:solidFill>
                <a:effectLst/>
              </a:rPr>
              <a:t>Male having below 300000 income are more likely to default. Default rate is increasing when income are decrease.</a:t>
            </a:r>
            <a:endParaRPr lang="en-IN" sz="2000" dirty="0"/>
          </a:p>
        </p:txBody>
      </p:sp>
      <p:pic>
        <p:nvPicPr>
          <p:cNvPr id="7" name="Picture 2">
            <a:extLst>
              <a:ext uri="{FF2B5EF4-FFF2-40B4-BE49-F238E27FC236}">
                <a16:creationId xmlns:a16="http://schemas.microsoft.com/office/drawing/2014/main" id="{9CE03444-D848-423E-8B79-1809EDCE964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6763" y="2082932"/>
            <a:ext cx="5157787" cy="23952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A25C8CB0-281A-4902-9DB2-CCD6AC38CAD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53175" y="2039591"/>
            <a:ext cx="5183188" cy="243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54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6000">
              <a:schemeClr val="accent1">
                <a:lumMod val="45000"/>
                <a:lumOff val="55000"/>
              </a:schemeClr>
            </a:gs>
            <a:gs pos="100000">
              <a:srgbClr val="ABC0E4"/>
            </a:gs>
            <a:gs pos="100000">
              <a:schemeClr val="accent1">
                <a:lumMod val="45000"/>
                <a:lumOff val="55000"/>
              </a:schemeClr>
            </a:gs>
            <a:gs pos="47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1446-8E95-4F90-8ED0-2FABF50EE4CC}"/>
              </a:ext>
            </a:extLst>
          </p:cNvPr>
          <p:cNvSpPr>
            <a:spLocks noGrp="1"/>
          </p:cNvSpPr>
          <p:nvPr>
            <p:ph type="title"/>
          </p:nvPr>
        </p:nvSpPr>
        <p:spPr>
          <a:xfrm>
            <a:off x="546101" y="254001"/>
            <a:ext cx="4431506" cy="374650"/>
          </a:xfrm>
        </p:spPr>
        <p:txBody>
          <a:bodyPr>
            <a:normAutofit fontScale="90000"/>
          </a:bodyPr>
          <a:lstStyle/>
          <a:p>
            <a:r>
              <a:rPr lang="en-IN" sz="2800" dirty="0">
                <a:solidFill>
                  <a:schemeClr val="accent2">
                    <a:lumMod val="75000"/>
                  </a:schemeClr>
                </a:solidFill>
                <a:latin typeface="Californian FB" panose="0207040306080B030204" pitchFamily="18" charset="0"/>
              </a:rPr>
              <a:t>Age vs defaulters(target 1)</a:t>
            </a:r>
            <a:endParaRPr lang="en-IN" sz="2800" dirty="0"/>
          </a:p>
        </p:txBody>
      </p:sp>
      <p:sp>
        <p:nvSpPr>
          <p:cNvPr id="4" name="Text Placeholder 3">
            <a:extLst>
              <a:ext uri="{FF2B5EF4-FFF2-40B4-BE49-F238E27FC236}">
                <a16:creationId xmlns:a16="http://schemas.microsoft.com/office/drawing/2014/main" id="{B507A0BE-57FF-4E5A-A2AC-9F50157E81B8}"/>
              </a:ext>
            </a:extLst>
          </p:cNvPr>
          <p:cNvSpPr>
            <a:spLocks noGrp="1"/>
          </p:cNvSpPr>
          <p:nvPr>
            <p:ph type="body" sz="half" idx="2"/>
          </p:nvPr>
        </p:nvSpPr>
        <p:spPr>
          <a:xfrm>
            <a:off x="6600825" y="4143375"/>
            <a:ext cx="5334000" cy="2714625"/>
          </a:xfrm>
        </p:spPr>
        <p:txBody>
          <a:bodyPr>
            <a:normAutofit fontScale="92500" lnSpcReduction="10000"/>
          </a:bodyPr>
          <a:lstStyle/>
          <a:p>
            <a:r>
              <a:rPr lang="en-US" sz="1800" b="1" i="0" dirty="0">
                <a:solidFill>
                  <a:schemeClr val="accent2">
                    <a:lumMod val="50000"/>
                  </a:schemeClr>
                </a:solidFill>
                <a:effectLst/>
                <a:latin typeface="Helvetica Neue"/>
              </a:rPr>
              <a:t>FINDINGS</a:t>
            </a:r>
          </a:p>
          <a:p>
            <a:pPr marL="285750" indent="-285750" algn="l">
              <a:buFont typeface="Arial" panose="020B0604020202020204" pitchFamily="34" charset="0"/>
              <a:buChar char="•"/>
            </a:pPr>
            <a:r>
              <a:rPr lang="en-US" sz="1800" i="0" dirty="0">
                <a:solidFill>
                  <a:srgbClr val="000000"/>
                </a:solidFill>
                <a:effectLst/>
                <a:cs typeface="Calibri" panose="020F0502020204030204" pitchFamily="34" charset="0"/>
              </a:rPr>
              <a:t> Here younger clients are less reliable compare to older clients. as client get older more reliable</a:t>
            </a:r>
            <a:r>
              <a:rPr lang="en-US" b="0" i="0" dirty="0">
                <a:solidFill>
                  <a:srgbClr val="000000"/>
                </a:solidFill>
                <a:effectLst/>
                <a:latin typeface="Helvetica Neue"/>
              </a:rPr>
              <a:t>.</a:t>
            </a:r>
            <a:endParaRPr lang="en-US" b="0" i="0" dirty="0">
              <a:solidFill>
                <a:srgbClr val="000000"/>
              </a:solidFill>
              <a:effectLst/>
            </a:endParaRPr>
          </a:p>
          <a:p>
            <a:pPr marL="285750" indent="-285750" algn="l">
              <a:buFont typeface="Arial" panose="020B0604020202020204" pitchFamily="34" charset="0"/>
              <a:buChar char="•"/>
            </a:pPr>
            <a:r>
              <a:rPr lang="en-US" sz="1800" b="0" i="0" dirty="0">
                <a:solidFill>
                  <a:srgbClr val="000000"/>
                </a:solidFill>
                <a:effectLst/>
              </a:rPr>
              <a:t>In above bar chart age range from 30 to 60 is having more number of </a:t>
            </a:r>
            <a:r>
              <a:rPr lang="en-US" sz="1800" b="0" i="0" dirty="0" err="1">
                <a:solidFill>
                  <a:srgbClr val="000000"/>
                </a:solidFill>
                <a:effectLst/>
              </a:rPr>
              <a:t>credits.Clients</a:t>
            </a:r>
            <a:r>
              <a:rPr lang="en-US" sz="1800" b="0" i="0" dirty="0">
                <a:solidFill>
                  <a:srgbClr val="000000"/>
                </a:solidFill>
                <a:effectLst/>
              </a:rPr>
              <a:t> having below 30 age and above 60 year have less </a:t>
            </a:r>
            <a:r>
              <a:rPr lang="en-US" sz="1800" b="0" i="0" dirty="0" err="1">
                <a:solidFill>
                  <a:srgbClr val="000000"/>
                </a:solidFill>
                <a:effectLst/>
              </a:rPr>
              <a:t>credicts</a:t>
            </a:r>
            <a:endParaRPr lang="en-US" sz="1800" b="0" i="0" dirty="0">
              <a:solidFill>
                <a:srgbClr val="000000"/>
              </a:solidFill>
              <a:effectLst/>
            </a:endParaRPr>
          </a:p>
          <a:p>
            <a:pPr marL="285750" indent="-285750" algn="l">
              <a:buFont typeface="Arial" panose="020B0604020202020204" pitchFamily="34" charset="0"/>
              <a:buChar char="•"/>
            </a:pPr>
            <a:r>
              <a:rPr lang="en-US" sz="1800" b="0" i="0" dirty="0">
                <a:solidFill>
                  <a:srgbClr val="000000"/>
                </a:solidFill>
                <a:effectLst/>
              </a:rPr>
              <a:t>As per the heat map male having below 40 age and . female having below age 30 are more likely to default. Default rate is increasing when age decrease. Above 55 age female clients are more reliable.</a:t>
            </a:r>
          </a:p>
        </p:txBody>
      </p:sp>
      <p:pic>
        <p:nvPicPr>
          <p:cNvPr id="3074" name="Picture 2">
            <a:extLst>
              <a:ext uri="{FF2B5EF4-FFF2-40B4-BE49-F238E27FC236}">
                <a16:creationId xmlns:a16="http://schemas.microsoft.com/office/drawing/2014/main" id="{35E242F5-58FF-4629-8479-6544C4A47C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51" y="784225"/>
            <a:ext cx="6388099" cy="34766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1869F00-22D4-4E79-B4F0-827C14201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507" y="4575174"/>
            <a:ext cx="38481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28CACD0-E376-47DA-B2C5-0EDA75D85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913" y="784225"/>
            <a:ext cx="4138612"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32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6000">
              <a:schemeClr val="accent1">
                <a:lumMod val="45000"/>
                <a:lumOff val="55000"/>
              </a:schemeClr>
            </a:gs>
            <a:gs pos="100000">
              <a:srgbClr val="ABC0E4"/>
            </a:gs>
            <a:gs pos="100000">
              <a:schemeClr val="accent1">
                <a:lumMod val="45000"/>
                <a:lumOff val="55000"/>
              </a:schemeClr>
            </a:gs>
            <a:gs pos="47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43B8-8ADD-457B-9DE4-D85F8FA1A98C}"/>
              </a:ext>
            </a:extLst>
          </p:cNvPr>
          <p:cNvSpPr>
            <a:spLocks noGrp="1"/>
          </p:cNvSpPr>
          <p:nvPr>
            <p:ph type="title"/>
          </p:nvPr>
        </p:nvSpPr>
        <p:spPr>
          <a:xfrm>
            <a:off x="839788" y="457200"/>
            <a:ext cx="3998912" cy="647700"/>
          </a:xfrm>
        </p:spPr>
        <p:txBody>
          <a:bodyPr>
            <a:normAutofit/>
          </a:bodyPr>
          <a:lstStyle/>
          <a:p>
            <a:r>
              <a:rPr lang="en-US" sz="2800" dirty="0">
                <a:solidFill>
                  <a:schemeClr val="accent2">
                    <a:lumMod val="75000"/>
                  </a:schemeClr>
                </a:solidFill>
                <a:latin typeface="Californian FB" panose="0207040306080B030204" pitchFamily="18" charset="0"/>
              </a:rPr>
              <a:t>Family features</a:t>
            </a:r>
            <a:endParaRPr lang="en-IN" sz="2800" dirty="0">
              <a:solidFill>
                <a:schemeClr val="accent2">
                  <a:lumMod val="75000"/>
                </a:schemeClr>
              </a:solidFill>
              <a:latin typeface="Californian FB" panose="0207040306080B030204" pitchFamily="18" charset="0"/>
            </a:endParaRPr>
          </a:p>
        </p:txBody>
      </p:sp>
      <p:sp>
        <p:nvSpPr>
          <p:cNvPr id="4" name="Text Placeholder 3">
            <a:extLst>
              <a:ext uri="{FF2B5EF4-FFF2-40B4-BE49-F238E27FC236}">
                <a16:creationId xmlns:a16="http://schemas.microsoft.com/office/drawing/2014/main" id="{F00B7D8E-6702-49B2-9882-CEA818408EF4}"/>
              </a:ext>
            </a:extLst>
          </p:cNvPr>
          <p:cNvSpPr>
            <a:spLocks noGrp="1"/>
          </p:cNvSpPr>
          <p:nvPr>
            <p:ph type="body" sz="half" idx="2"/>
          </p:nvPr>
        </p:nvSpPr>
        <p:spPr>
          <a:xfrm>
            <a:off x="449263" y="4585007"/>
            <a:ext cx="11199812" cy="1920568"/>
          </a:xfrm>
        </p:spPr>
        <p:txBody>
          <a:bodyPr>
            <a:normAutofit/>
          </a:bodyPr>
          <a:lstStyle/>
          <a:p>
            <a:r>
              <a:rPr lang="en-US" sz="2000" b="1" i="0" dirty="0">
                <a:solidFill>
                  <a:schemeClr val="accent2">
                    <a:lumMod val="50000"/>
                  </a:schemeClr>
                </a:solidFill>
                <a:effectLst/>
              </a:rPr>
              <a:t>FINDINGS</a:t>
            </a:r>
          </a:p>
          <a:p>
            <a:pPr marL="342900" indent="-342900">
              <a:buFont typeface="Arial" panose="020B0604020202020204" pitchFamily="34" charset="0"/>
              <a:buChar char="•"/>
            </a:pPr>
            <a:r>
              <a:rPr lang="en-US" sz="2000" b="0" i="0" dirty="0">
                <a:solidFill>
                  <a:srgbClr val="000000"/>
                </a:solidFill>
                <a:effectLst/>
              </a:rPr>
              <a:t>Client have 3 kids they are more likely to default compare to others. Most clients have no or very few children and are likely less member in family are more reliable .</a:t>
            </a:r>
          </a:p>
          <a:p>
            <a:pPr marL="342900" indent="-342900">
              <a:buFont typeface="Arial" panose="020B0604020202020204" pitchFamily="34" charset="0"/>
              <a:buChar char="•"/>
            </a:pPr>
            <a:r>
              <a:rPr lang="en-US" sz="2000" b="0" i="0" dirty="0">
                <a:solidFill>
                  <a:srgbClr val="000000"/>
                </a:solidFill>
                <a:effectLst/>
              </a:rPr>
              <a:t> Increasing members in family increase the </a:t>
            </a:r>
            <a:r>
              <a:rPr lang="en-US" sz="2000" b="0" i="0" dirty="0" err="1">
                <a:solidFill>
                  <a:srgbClr val="000000"/>
                </a:solidFill>
                <a:effectLst/>
              </a:rPr>
              <a:t>deafult</a:t>
            </a:r>
            <a:r>
              <a:rPr lang="en-US" sz="2000" b="0" i="0" dirty="0">
                <a:solidFill>
                  <a:srgbClr val="000000"/>
                </a:solidFill>
                <a:effectLst/>
              </a:rPr>
              <a:t>. to repay loan on time.</a:t>
            </a:r>
            <a:endParaRPr lang="en-IN" sz="2000" dirty="0"/>
          </a:p>
        </p:txBody>
      </p:sp>
      <p:pic>
        <p:nvPicPr>
          <p:cNvPr id="5122" name="Picture 2">
            <a:extLst>
              <a:ext uri="{FF2B5EF4-FFF2-40B4-BE49-F238E27FC236}">
                <a16:creationId xmlns:a16="http://schemas.microsoft.com/office/drawing/2014/main" id="{989F133E-E949-42EE-90F9-7F26C0A74D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1" y="1441759"/>
            <a:ext cx="6324600" cy="28063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78D4771-B0E0-4FD2-9342-23002C17B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1441760"/>
            <a:ext cx="5286375" cy="280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5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6000">
              <a:schemeClr val="accent1">
                <a:lumMod val="45000"/>
                <a:lumOff val="55000"/>
              </a:schemeClr>
            </a:gs>
            <a:gs pos="100000">
              <a:srgbClr val="ABC0E4"/>
            </a:gs>
            <a:gs pos="100000">
              <a:schemeClr val="accent1">
                <a:lumMod val="45000"/>
                <a:lumOff val="55000"/>
              </a:schemeClr>
            </a:gs>
            <a:gs pos="47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7C98-C68E-4F4F-ABF5-045B5D059D76}"/>
              </a:ext>
            </a:extLst>
          </p:cNvPr>
          <p:cNvSpPr>
            <a:spLocks noGrp="1"/>
          </p:cNvSpPr>
          <p:nvPr>
            <p:ph type="title"/>
          </p:nvPr>
        </p:nvSpPr>
        <p:spPr>
          <a:xfrm>
            <a:off x="839788" y="457201"/>
            <a:ext cx="7332662" cy="628650"/>
          </a:xfrm>
        </p:spPr>
        <p:txBody>
          <a:bodyPr>
            <a:normAutofit/>
          </a:bodyPr>
          <a:lstStyle/>
          <a:p>
            <a:r>
              <a:rPr lang="en-US" sz="2800" dirty="0">
                <a:solidFill>
                  <a:schemeClr val="accent2">
                    <a:lumMod val="75000"/>
                  </a:schemeClr>
                </a:solidFill>
                <a:latin typeface="Californian FB" panose="0207040306080B030204" pitchFamily="18" charset="0"/>
              </a:rPr>
              <a:t>Correlation for External Source and Age</a:t>
            </a:r>
            <a:endParaRPr lang="en-IN" sz="2800" dirty="0">
              <a:solidFill>
                <a:schemeClr val="accent2">
                  <a:lumMod val="75000"/>
                </a:schemeClr>
              </a:solidFill>
              <a:latin typeface="Californian FB" panose="0207040306080B030204" pitchFamily="18" charset="0"/>
            </a:endParaRPr>
          </a:p>
        </p:txBody>
      </p:sp>
      <p:sp>
        <p:nvSpPr>
          <p:cNvPr id="4" name="Text Placeholder 3">
            <a:extLst>
              <a:ext uri="{FF2B5EF4-FFF2-40B4-BE49-F238E27FC236}">
                <a16:creationId xmlns:a16="http://schemas.microsoft.com/office/drawing/2014/main" id="{769175C8-ECA0-49EE-B9B7-B0FDCCC95E15}"/>
              </a:ext>
            </a:extLst>
          </p:cNvPr>
          <p:cNvSpPr>
            <a:spLocks noGrp="1"/>
          </p:cNvSpPr>
          <p:nvPr>
            <p:ph type="body" sz="half" idx="2"/>
          </p:nvPr>
        </p:nvSpPr>
        <p:spPr>
          <a:xfrm>
            <a:off x="7354888" y="1362075"/>
            <a:ext cx="4503737" cy="4133850"/>
          </a:xfrm>
        </p:spPr>
        <p:txBody>
          <a:bodyPr>
            <a:normAutofit/>
          </a:bodyPr>
          <a:lstStyle/>
          <a:p>
            <a:r>
              <a:rPr lang="en-US" sz="2400" b="1" dirty="0">
                <a:solidFill>
                  <a:schemeClr val="accent2">
                    <a:lumMod val="75000"/>
                  </a:schemeClr>
                </a:solidFill>
              </a:rPr>
              <a:t>FINDINGS</a:t>
            </a:r>
          </a:p>
          <a:p>
            <a:pPr marL="342900" indent="-342900">
              <a:buFont typeface="Arial" panose="020B0604020202020204" pitchFamily="34" charset="0"/>
              <a:buChar char="•"/>
            </a:pPr>
            <a:r>
              <a:rPr lang="en-US" sz="2200" b="0" i="0" dirty="0">
                <a:solidFill>
                  <a:srgbClr val="000000"/>
                </a:solidFill>
                <a:effectLst/>
              </a:rPr>
              <a:t>External source has negative correlations with the target</a:t>
            </a:r>
          </a:p>
          <a:p>
            <a:pPr marL="342900" indent="-342900">
              <a:buFont typeface="Arial" panose="020B0604020202020204" pitchFamily="34" charset="0"/>
              <a:buChar char="•"/>
            </a:pPr>
            <a:r>
              <a:rPr lang="en-US" sz="2200" b="0" i="0" dirty="0">
                <a:solidFill>
                  <a:srgbClr val="000000"/>
                </a:solidFill>
                <a:effectLst/>
              </a:rPr>
              <a:t> </a:t>
            </a:r>
            <a:r>
              <a:rPr lang="en-US" sz="2200" dirty="0">
                <a:solidFill>
                  <a:srgbClr val="000000"/>
                </a:solidFill>
              </a:rPr>
              <a:t>T</a:t>
            </a:r>
            <a:r>
              <a:rPr lang="en-US" sz="2200" b="0" i="0" dirty="0">
                <a:solidFill>
                  <a:srgbClr val="000000"/>
                </a:solidFill>
                <a:effectLst/>
              </a:rPr>
              <a:t>he value of the EXT_SOURCE2 increases, the client is more likely to repay the loan. </a:t>
            </a:r>
          </a:p>
          <a:p>
            <a:pPr marL="342900" indent="-342900">
              <a:buFont typeface="Arial" panose="020B0604020202020204" pitchFamily="34" charset="0"/>
              <a:buChar char="•"/>
            </a:pPr>
            <a:r>
              <a:rPr lang="en-US" sz="2200" b="0" i="0" dirty="0">
                <a:solidFill>
                  <a:srgbClr val="000000"/>
                </a:solidFill>
                <a:effectLst/>
              </a:rPr>
              <a:t>DAYS_BIRTH is positively correlated with EXT_SOURCE_2 ,age of client is increases Normalized score from external data source</a:t>
            </a:r>
            <a:r>
              <a:rPr lang="en-US" sz="2800" b="0" i="0" dirty="0">
                <a:solidFill>
                  <a:srgbClr val="000000"/>
                </a:solidFill>
                <a:effectLst/>
                <a:latin typeface="Helvetica Neue"/>
              </a:rPr>
              <a:t>.</a:t>
            </a:r>
            <a:endParaRPr lang="en-IN" sz="2400" b="1" dirty="0">
              <a:solidFill>
                <a:schemeClr val="accent2">
                  <a:lumMod val="75000"/>
                </a:schemeClr>
              </a:solidFill>
            </a:endParaRPr>
          </a:p>
        </p:txBody>
      </p:sp>
      <p:pic>
        <p:nvPicPr>
          <p:cNvPr id="9218" name="Picture 2">
            <a:extLst>
              <a:ext uri="{FF2B5EF4-FFF2-40B4-BE49-F238E27FC236}">
                <a16:creationId xmlns:a16="http://schemas.microsoft.com/office/drawing/2014/main" id="{131C1E07-D7FC-4E00-B20B-A6D1E71D03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113" y="1288890"/>
            <a:ext cx="6172200" cy="428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360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4ABD-7AD0-4F90-A58B-215B9816340A}"/>
              </a:ext>
            </a:extLst>
          </p:cNvPr>
          <p:cNvSpPr>
            <a:spLocks noGrp="1"/>
          </p:cNvSpPr>
          <p:nvPr>
            <p:ph type="title"/>
          </p:nvPr>
        </p:nvSpPr>
        <p:spPr>
          <a:xfrm>
            <a:off x="485775" y="3203575"/>
            <a:ext cx="10515600" cy="1325563"/>
          </a:xfrm>
        </p:spPr>
        <p:txBody>
          <a:bodyPr/>
          <a:lstStyle/>
          <a:p>
            <a:r>
              <a:rPr lang="en-US" dirty="0">
                <a:solidFill>
                  <a:schemeClr val="accent2">
                    <a:lumMod val="50000"/>
                  </a:schemeClr>
                </a:solidFill>
                <a:latin typeface="Algerian" panose="04020705040A02060702" pitchFamily="82" charset="0"/>
              </a:rPr>
              <a:t>Previous data  vs current data analysis</a:t>
            </a:r>
            <a:endParaRPr lang="en-IN"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115964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6000">
              <a:schemeClr val="accent1">
                <a:lumMod val="45000"/>
                <a:lumOff val="55000"/>
              </a:schemeClr>
            </a:gs>
            <a:gs pos="100000">
              <a:srgbClr val="ABC0E4"/>
            </a:gs>
            <a:gs pos="100000">
              <a:schemeClr val="accent1">
                <a:lumMod val="45000"/>
                <a:lumOff val="55000"/>
              </a:schemeClr>
            </a:gs>
            <a:gs pos="47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7F5F-BF8F-4BB1-BB8C-A8D96360932C}"/>
              </a:ext>
            </a:extLst>
          </p:cNvPr>
          <p:cNvSpPr>
            <a:spLocks noGrp="1"/>
          </p:cNvSpPr>
          <p:nvPr>
            <p:ph type="title"/>
          </p:nvPr>
        </p:nvSpPr>
        <p:spPr>
          <a:xfrm>
            <a:off x="382588" y="323850"/>
            <a:ext cx="6172200" cy="530225"/>
          </a:xfrm>
        </p:spPr>
        <p:txBody>
          <a:bodyPr>
            <a:normAutofit fontScale="90000"/>
          </a:bodyPr>
          <a:lstStyle/>
          <a:p>
            <a:r>
              <a:rPr lang="en-US" dirty="0">
                <a:solidFill>
                  <a:schemeClr val="accent2">
                    <a:lumMod val="75000"/>
                  </a:schemeClr>
                </a:solidFill>
                <a:latin typeface="Californian FB" panose="0207040306080B030204" pitchFamily="18" charset="0"/>
              </a:rPr>
              <a:t>Application status vs contract type</a:t>
            </a:r>
            <a:endParaRPr lang="en-IN" dirty="0">
              <a:solidFill>
                <a:schemeClr val="accent2">
                  <a:lumMod val="75000"/>
                </a:schemeClr>
              </a:solidFill>
              <a:latin typeface="Californian FB" panose="0207040306080B030204" pitchFamily="18" charset="0"/>
            </a:endParaRPr>
          </a:p>
        </p:txBody>
      </p:sp>
      <p:sp>
        <p:nvSpPr>
          <p:cNvPr id="4" name="Text Placeholder 3">
            <a:extLst>
              <a:ext uri="{FF2B5EF4-FFF2-40B4-BE49-F238E27FC236}">
                <a16:creationId xmlns:a16="http://schemas.microsoft.com/office/drawing/2014/main" id="{356D30ED-E5DF-45B3-903F-B4A57F1FD2FD}"/>
              </a:ext>
            </a:extLst>
          </p:cNvPr>
          <p:cNvSpPr>
            <a:spLocks noGrp="1"/>
          </p:cNvSpPr>
          <p:nvPr>
            <p:ph type="body" sz="half" idx="2"/>
          </p:nvPr>
        </p:nvSpPr>
        <p:spPr>
          <a:xfrm>
            <a:off x="839788" y="4979987"/>
            <a:ext cx="11095037" cy="1658937"/>
          </a:xfrm>
        </p:spPr>
        <p:txBody>
          <a:bodyPr>
            <a:normAutofit/>
          </a:bodyPr>
          <a:lstStyle/>
          <a:p>
            <a:r>
              <a:rPr lang="en-US" sz="2000" b="1" i="0" dirty="0">
                <a:solidFill>
                  <a:schemeClr val="accent2">
                    <a:lumMod val="50000"/>
                  </a:schemeClr>
                </a:solidFill>
                <a:effectLst/>
                <a:latin typeface="Helvetica Neue"/>
              </a:rPr>
              <a:t>FINDINGS</a:t>
            </a:r>
            <a:endParaRPr lang="en-US" sz="2000" b="0" i="0" dirty="0">
              <a:solidFill>
                <a:srgbClr val="000000"/>
              </a:solidFill>
              <a:effectLst/>
            </a:endParaRPr>
          </a:p>
          <a:p>
            <a:pPr marL="342900" indent="-342900">
              <a:buFont typeface="Arial" panose="020B0604020202020204" pitchFamily="34" charset="0"/>
              <a:buChar char="•"/>
            </a:pPr>
            <a:r>
              <a:rPr lang="en-US" sz="2000" b="0" i="0" dirty="0">
                <a:solidFill>
                  <a:srgbClr val="000000"/>
                </a:solidFill>
                <a:effectLst/>
              </a:rPr>
              <a:t>Consumer loan applications are most approved loans and cash loans are most cancelled and refused loans.</a:t>
            </a:r>
          </a:p>
          <a:p>
            <a:pPr marL="342900" indent="-342900">
              <a:buFont typeface="Arial" panose="020B0604020202020204" pitchFamily="34" charset="0"/>
              <a:buChar char="•"/>
            </a:pPr>
            <a:r>
              <a:rPr lang="en-US" sz="2000" b="0" i="0" dirty="0">
                <a:solidFill>
                  <a:srgbClr val="000000"/>
                </a:solidFill>
                <a:effectLst/>
              </a:rPr>
              <a:t> Consumer loans also rarely cancel, they are the most reliable type.</a:t>
            </a:r>
            <a:endParaRPr lang="en-IN" sz="2000" dirty="0"/>
          </a:p>
        </p:txBody>
      </p:sp>
      <p:pic>
        <p:nvPicPr>
          <p:cNvPr id="6146" name="Picture 2">
            <a:extLst>
              <a:ext uri="{FF2B5EF4-FFF2-40B4-BE49-F238E27FC236}">
                <a16:creationId xmlns:a16="http://schemas.microsoft.com/office/drawing/2014/main" id="{F7BAE029-1E8B-4D53-B24C-E15CB9AD48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9590" y="1600311"/>
            <a:ext cx="4208110" cy="260973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B74D4CF-7255-4F49-BB63-07EA32CA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147763"/>
            <a:ext cx="7391400" cy="353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054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6000">
              <a:schemeClr val="accent1">
                <a:lumMod val="45000"/>
                <a:lumOff val="55000"/>
              </a:schemeClr>
            </a:gs>
            <a:gs pos="100000">
              <a:srgbClr val="ABC0E4"/>
            </a:gs>
            <a:gs pos="100000">
              <a:schemeClr val="accent1">
                <a:lumMod val="45000"/>
                <a:lumOff val="55000"/>
              </a:schemeClr>
            </a:gs>
            <a:gs pos="47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1DC7-6841-4950-8914-9E8BBB7112CD}"/>
              </a:ext>
            </a:extLst>
          </p:cNvPr>
          <p:cNvSpPr>
            <a:spLocks noGrp="1"/>
          </p:cNvSpPr>
          <p:nvPr>
            <p:ph type="title"/>
          </p:nvPr>
        </p:nvSpPr>
        <p:spPr>
          <a:xfrm>
            <a:off x="839788" y="95250"/>
            <a:ext cx="10266362" cy="561975"/>
          </a:xfrm>
        </p:spPr>
        <p:txBody>
          <a:bodyPr>
            <a:normAutofit/>
          </a:bodyPr>
          <a:lstStyle/>
          <a:p>
            <a:r>
              <a:rPr lang="en-US" sz="2800" dirty="0">
                <a:solidFill>
                  <a:schemeClr val="accent2">
                    <a:lumMod val="75000"/>
                  </a:schemeClr>
                </a:solidFill>
                <a:latin typeface="Californian FB" panose="0207040306080B030204" pitchFamily="18" charset="0"/>
              </a:rPr>
              <a:t>Previous Credit amount vs Loan Purpose</a:t>
            </a:r>
            <a:endParaRPr lang="en-IN" sz="2800" dirty="0">
              <a:solidFill>
                <a:schemeClr val="accent2">
                  <a:lumMod val="75000"/>
                </a:schemeClr>
              </a:solidFill>
              <a:latin typeface="Californian FB" panose="0207040306080B030204" pitchFamily="18" charset="0"/>
            </a:endParaRPr>
          </a:p>
        </p:txBody>
      </p:sp>
      <p:sp>
        <p:nvSpPr>
          <p:cNvPr id="4" name="Text Placeholder 3">
            <a:extLst>
              <a:ext uri="{FF2B5EF4-FFF2-40B4-BE49-F238E27FC236}">
                <a16:creationId xmlns:a16="http://schemas.microsoft.com/office/drawing/2014/main" id="{1F0288DE-9CC4-4D4A-B94D-206348A0F30B}"/>
              </a:ext>
            </a:extLst>
          </p:cNvPr>
          <p:cNvSpPr>
            <a:spLocks noGrp="1"/>
          </p:cNvSpPr>
          <p:nvPr>
            <p:ph type="body" sz="half" idx="2"/>
          </p:nvPr>
        </p:nvSpPr>
        <p:spPr>
          <a:xfrm>
            <a:off x="609601" y="5611018"/>
            <a:ext cx="11239500" cy="1151732"/>
          </a:xfrm>
        </p:spPr>
        <p:txBody>
          <a:bodyPr/>
          <a:lstStyle/>
          <a:p>
            <a:r>
              <a:rPr lang="en-US" b="1" i="0" dirty="0">
                <a:solidFill>
                  <a:schemeClr val="accent2">
                    <a:lumMod val="50000"/>
                  </a:schemeClr>
                </a:solidFill>
                <a:effectLst/>
                <a:latin typeface="Helvetica Neue"/>
              </a:rPr>
              <a:t>FINDINGS</a:t>
            </a:r>
          </a:p>
          <a:p>
            <a:pPr marL="285750" indent="-285750">
              <a:buFont typeface="Arial" panose="020B0604020202020204" pitchFamily="34" charset="0"/>
              <a:buChar char="•"/>
            </a:pPr>
            <a:r>
              <a:rPr lang="en-US" b="0" i="0" dirty="0">
                <a:solidFill>
                  <a:srgbClr val="000000"/>
                </a:solidFill>
                <a:effectLst/>
                <a:latin typeface="Helvetica Neue"/>
              </a:rPr>
              <a:t>Buying a new </a:t>
            </a:r>
            <a:r>
              <a:rPr lang="en-US" b="0" i="0" dirty="0" err="1">
                <a:solidFill>
                  <a:srgbClr val="000000"/>
                </a:solidFill>
                <a:effectLst/>
                <a:latin typeface="Helvetica Neue"/>
              </a:rPr>
              <a:t>car,buying</a:t>
            </a:r>
            <a:r>
              <a:rPr lang="en-US" b="0" i="0" dirty="0">
                <a:solidFill>
                  <a:srgbClr val="000000"/>
                </a:solidFill>
                <a:effectLst/>
                <a:latin typeface="Helvetica Neue"/>
              </a:rPr>
              <a:t> a holiday </a:t>
            </a:r>
            <a:r>
              <a:rPr lang="en-US" b="0" i="0" dirty="0" err="1">
                <a:solidFill>
                  <a:srgbClr val="000000"/>
                </a:solidFill>
                <a:effectLst/>
                <a:latin typeface="Helvetica Neue"/>
              </a:rPr>
              <a:t>home,buying</a:t>
            </a:r>
            <a:r>
              <a:rPr lang="en-US" b="0" i="0" dirty="0">
                <a:solidFill>
                  <a:srgbClr val="000000"/>
                </a:solidFill>
                <a:effectLst/>
                <a:latin typeface="Helvetica Neue"/>
              </a:rPr>
              <a:t> a home and building a house or an annex are higher </a:t>
            </a:r>
            <a:r>
              <a:rPr lang="en-US" b="0" i="0" dirty="0" err="1">
                <a:solidFill>
                  <a:srgbClr val="000000"/>
                </a:solidFill>
                <a:effectLst/>
                <a:latin typeface="Helvetica Neue"/>
              </a:rPr>
              <a:t>credict</a:t>
            </a:r>
            <a:r>
              <a:rPr lang="en-US" b="0" i="0" dirty="0">
                <a:solidFill>
                  <a:srgbClr val="000000"/>
                </a:solidFill>
                <a:effectLst/>
                <a:latin typeface="Helvetica Neue"/>
              </a:rPr>
              <a:t>.</a:t>
            </a:r>
          </a:p>
          <a:p>
            <a:pPr marL="285750" indent="-285750">
              <a:buFont typeface="Arial" panose="020B0604020202020204" pitchFamily="34" charset="0"/>
              <a:buChar char="•"/>
            </a:pPr>
            <a:r>
              <a:rPr lang="en-US" b="0" i="0" dirty="0">
                <a:solidFill>
                  <a:srgbClr val="000000"/>
                </a:solidFill>
                <a:effectLst/>
                <a:latin typeface="Helvetica Neue"/>
              </a:rPr>
              <a:t>Money for third person or a Hobby is having less credits applied for.</a:t>
            </a:r>
            <a:endParaRPr lang="en-IN" dirty="0"/>
          </a:p>
        </p:txBody>
      </p:sp>
      <p:pic>
        <p:nvPicPr>
          <p:cNvPr id="7170" name="Picture 2">
            <a:extLst>
              <a:ext uri="{FF2B5EF4-FFF2-40B4-BE49-F238E27FC236}">
                <a16:creationId xmlns:a16="http://schemas.microsoft.com/office/drawing/2014/main" id="{542CEDF8-334B-4D30-B67A-765DAD1B86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926" y="989013"/>
            <a:ext cx="11239500" cy="448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74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96000">
              <a:schemeClr val="accent1">
                <a:lumMod val="45000"/>
                <a:lumOff val="55000"/>
              </a:schemeClr>
            </a:gs>
            <a:gs pos="100000">
              <a:srgbClr val="ABC0E4"/>
            </a:gs>
            <a:gs pos="100000">
              <a:schemeClr val="accent1">
                <a:lumMod val="45000"/>
                <a:lumOff val="55000"/>
              </a:schemeClr>
            </a:gs>
            <a:gs pos="47000">
              <a:srgbClr val="B9CBE9"/>
            </a:gs>
            <a:gs pos="0">
              <a:schemeClr val="bg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E26EA-6D57-46FE-ABC8-75EA48295F58}"/>
              </a:ext>
            </a:extLst>
          </p:cNvPr>
          <p:cNvSpPr>
            <a:spLocks noGrp="1"/>
          </p:cNvSpPr>
          <p:nvPr>
            <p:ph type="title"/>
          </p:nvPr>
        </p:nvSpPr>
        <p:spPr>
          <a:xfrm>
            <a:off x="525463" y="449262"/>
            <a:ext cx="7894637" cy="539750"/>
          </a:xfrm>
        </p:spPr>
        <p:txBody>
          <a:bodyPr>
            <a:normAutofit/>
          </a:bodyPr>
          <a:lstStyle/>
          <a:p>
            <a:r>
              <a:rPr lang="en-US" sz="2800" dirty="0">
                <a:solidFill>
                  <a:schemeClr val="accent2">
                    <a:lumMod val="75000"/>
                  </a:schemeClr>
                </a:solidFill>
                <a:latin typeface="Californian FB" panose="0207040306080B030204" pitchFamily="18" charset="0"/>
              </a:rPr>
              <a:t>Previous Credit amount vs Housing type</a:t>
            </a:r>
            <a:endParaRPr lang="en-IN" sz="2800" dirty="0">
              <a:solidFill>
                <a:schemeClr val="accent2">
                  <a:lumMod val="75000"/>
                </a:schemeClr>
              </a:solidFill>
              <a:latin typeface="Californian FB" panose="0207040306080B030204" pitchFamily="18" charset="0"/>
            </a:endParaRPr>
          </a:p>
        </p:txBody>
      </p:sp>
      <p:sp>
        <p:nvSpPr>
          <p:cNvPr id="4" name="Text Placeholder 3">
            <a:extLst>
              <a:ext uri="{FF2B5EF4-FFF2-40B4-BE49-F238E27FC236}">
                <a16:creationId xmlns:a16="http://schemas.microsoft.com/office/drawing/2014/main" id="{0C0C66A0-70DE-438A-A041-E1869BACAB60}"/>
              </a:ext>
            </a:extLst>
          </p:cNvPr>
          <p:cNvSpPr>
            <a:spLocks noGrp="1"/>
          </p:cNvSpPr>
          <p:nvPr>
            <p:ph type="body" sz="half" idx="2"/>
          </p:nvPr>
        </p:nvSpPr>
        <p:spPr>
          <a:xfrm>
            <a:off x="7526338" y="1209676"/>
            <a:ext cx="3932237" cy="3990974"/>
          </a:xfrm>
        </p:spPr>
        <p:txBody>
          <a:bodyPr/>
          <a:lstStyle/>
          <a:p>
            <a:pPr algn="l" rtl="0"/>
            <a:r>
              <a:rPr lang="en-US" b="1" i="0" dirty="0">
                <a:solidFill>
                  <a:schemeClr val="accent2">
                    <a:lumMod val="50000"/>
                  </a:schemeClr>
                </a:solidFill>
                <a:effectLst/>
                <a:latin typeface="Helvetica Neue"/>
              </a:rPr>
              <a:t>FINDINGS</a:t>
            </a:r>
          </a:p>
          <a:p>
            <a:pPr marL="285750" indent="-285750" algn="l" rtl="0">
              <a:buFont typeface="Arial" panose="020B0604020202020204" pitchFamily="34" charset="0"/>
              <a:buChar char="•"/>
            </a:pPr>
            <a:r>
              <a:rPr lang="en-US" b="0" i="0" dirty="0">
                <a:solidFill>
                  <a:srgbClr val="000000"/>
                </a:solidFill>
                <a:effectLst/>
                <a:latin typeface="Helvetica Neue"/>
              </a:rPr>
              <a:t>Co-op apartment having higher credit of target 1.House/apartment, office apartment is having higher credit of target 0.That means co-op apartment housing type are more default. </a:t>
            </a:r>
            <a:endParaRPr lang="en-US" dirty="0">
              <a:solidFill>
                <a:srgbClr val="000000"/>
              </a:solidFill>
              <a:latin typeface="Helvetica Neue"/>
            </a:endParaRPr>
          </a:p>
          <a:p>
            <a:pPr marL="285750" indent="-285750" algn="l" rtl="0">
              <a:buFont typeface="Arial" panose="020B0604020202020204" pitchFamily="34" charset="0"/>
              <a:buChar char="•"/>
            </a:pPr>
            <a:r>
              <a:rPr lang="en-US" b="0" i="0" dirty="0">
                <a:solidFill>
                  <a:srgbClr val="000000"/>
                </a:solidFill>
                <a:effectLst/>
                <a:latin typeface="Helvetica Neue"/>
              </a:rPr>
              <a:t>we can conclude that bank should avoid giving loans to the housing type of co-op apartment.</a:t>
            </a:r>
          </a:p>
          <a:p>
            <a:pPr marL="285750" indent="-285750" algn="l" rtl="0">
              <a:buFont typeface="Arial" panose="020B0604020202020204" pitchFamily="34" charset="0"/>
              <a:buChar char="•"/>
            </a:pPr>
            <a:r>
              <a:rPr lang="en-US" b="0" i="0" dirty="0">
                <a:solidFill>
                  <a:srgbClr val="000000"/>
                </a:solidFill>
                <a:effectLst/>
                <a:latin typeface="Helvetica Neue"/>
              </a:rPr>
              <a:t> Bank can focus mostly on housing type with parents or office apartment or House\apartment or municipal apartment for successful payments.</a:t>
            </a:r>
          </a:p>
          <a:p>
            <a:pPr marL="285750" indent="-285750">
              <a:buFont typeface="Arial" panose="020B0604020202020204" pitchFamily="34" charset="0"/>
              <a:buChar char="•"/>
            </a:pPr>
            <a:endParaRPr lang="en-IN" dirty="0"/>
          </a:p>
        </p:txBody>
      </p:sp>
      <p:pic>
        <p:nvPicPr>
          <p:cNvPr id="8194" name="Picture 2">
            <a:extLst>
              <a:ext uri="{FF2B5EF4-FFF2-40B4-BE49-F238E27FC236}">
                <a16:creationId xmlns:a16="http://schemas.microsoft.com/office/drawing/2014/main" id="{32E1B5D3-6E1E-4F4F-8DD6-A6C2343AF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463" y="1209676"/>
            <a:ext cx="6591300" cy="381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14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4849-DE59-4F8E-83A8-FFF73F136EAB}"/>
              </a:ext>
            </a:extLst>
          </p:cNvPr>
          <p:cNvSpPr>
            <a:spLocks noGrp="1"/>
          </p:cNvSpPr>
          <p:nvPr>
            <p:ph type="title"/>
          </p:nvPr>
        </p:nvSpPr>
        <p:spPr>
          <a:xfrm>
            <a:off x="1141413" y="618518"/>
            <a:ext cx="7948799" cy="5351976"/>
          </a:xfrm>
        </p:spPr>
        <p:txBody>
          <a:bodyPr>
            <a:normAutofit/>
          </a:bodyPr>
          <a:lstStyle/>
          <a:p>
            <a:r>
              <a:rPr lang="en-US" sz="4400" dirty="0">
                <a:solidFill>
                  <a:schemeClr val="accent2">
                    <a:lumMod val="50000"/>
                  </a:schemeClr>
                </a:solidFill>
                <a:latin typeface="Algerian" panose="04020705040A02060702" pitchFamily="82" charset="0"/>
              </a:rPr>
              <a:t>Under standing the data</a:t>
            </a:r>
            <a:endParaRPr lang="en-IN" sz="44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1887517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3AE4-BB8F-4723-9450-E3EAC536C76E}"/>
              </a:ext>
            </a:extLst>
          </p:cNvPr>
          <p:cNvSpPr>
            <a:spLocks noGrp="1"/>
          </p:cNvSpPr>
          <p:nvPr>
            <p:ph type="title"/>
          </p:nvPr>
        </p:nvSpPr>
        <p:spPr>
          <a:xfrm>
            <a:off x="412750" y="366714"/>
            <a:ext cx="10515600" cy="1014412"/>
          </a:xfrm>
        </p:spPr>
        <p:txBody>
          <a:bodyPr/>
          <a:lstStyle/>
          <a:p>
            <a:r>
              <a:rPr lang="en-US" dirty="0">
                <a:latin typeface="Californian FB" panose="0207040306080B030204" pitchFamily="18" charset="0"/>
              </a:rPr>
              <a:t>CONCLUSION</a:t>
            </a:r>
            <a:endParaRPr lang="en-IN" dirty="0">
              <a:latin typeface="Californian FB" panose="0207040306080B030204" pitchFamily="18" charset="0"/>
            </a:endParaRPr>
          </a:p>
        </p:txBody>
      </p:sp>
      <p:sp>
        <p:nvSpPr>
          <p:cNvPr id="3" name="Text Placeholder 2">
            <a:extLst>
              <a:ext uri="{FF2B5EF4-FFF2-40B4-BE49-F238E27FC236}">
                <a16:creationId xmlns:a16="http://schemas.microsoft.com/office/drawing/2014/main" id="{B30AEB47-E96A-4AAD-9EC9-DC465C90766A}"/>
              </a:ext>
            </a:extLst>
          </p:cNvPr>
          <p:cNvSpPr>
            <a:spLocks noGrp="1"/>
          </p:cNvSpPr>
          <p:nvPr>
            <p:ph type="body" idx="1"/>
          </p:nvPr>
        </p:nvSpPr>
        <p:spPr>
          <a:xfrm>
            <a:off x="412750" y="1495425"/>
            <a:ext cx="10934700" cy="5286375"/>
          </a:xfrm>
        </p:spPr>
        <p:txBody>
          <a:bodyPr>
            <a:normAutofit fontScale="92500" lnSpcReduction="20000"/>
          </a:bodyPr>
          <a:lstStyle/>
          <a:p>
            <a:pPr marL="342900" indent="-342900" algn="l">
              <a:buFont typeface="Wingdings" panose="05000000000000000000" pitchFamily="2" charset="2"/>
              <a:buChar char="Ø"/>
            </a:pPr>
            <a:r>
              <a:rPr lang="en-US" b="0" i="0" dirty="0">
                <a:solidFill>
                  <a:srgbClr val="000000"/>
                </a:solidFill>
                <a:effectLst/>
              </a:rPr>
              <a:t>Banks should focus more on contract type ‘Student’ ,’Pensioner’ and ‘Businessman with housing type with parents or office apartment or House\apartment or municipal apartment for successful payments.</a:t>
            </a:r>
          </a:p>
          <a:p>
            <a:pPr marL="342900" indent="-342900" algn="l">
              <a:buFont typeface="Wingdings" panose="05000000000000000000" pitchFamily="2" charset="2"/>
              <a:buChar char="Ø"/>
            </a:pPr>
            <a:r>
              <a:rPr lang="en-US" b="0" i="0" dirty="0">
                <a:solidFill>
                  <a:srgbClr val="000000"/>
                </a:solidFill>
                <a:effectLst/>
              </a:rPr>
              <a:t>Accountant, high skill tech staff, manager and sales staff are more reliable.</a:t>
            </a:r>
          </a:p>
          <a:p>
            <a:pPr marL="342900" indent="-342900" algn="l">
              <a:buFont typeface="Wingdings" panose="05000000000000000000" pitchFamily="2" charset="2"/>
              <a:buChar char="Ø"/>
            </a:pPr>
            <a:r>
              <a:rPr lang="en-US" b="0" i="0" dirty="0">
                <a:solidFill>
                  <a:srgbClr val="000000"/>
                </a:solidFill>
                <a:effectLst/>
              </a:rPr>
              <a:t>Clients have more income and better occupation lesser chance to defaulting.</a:t>
            </a:r>
          </a:p>
          <a:p>
            <a:pPr marL="342900" indent="-342900" algn="l">
              <a:buFont typeface="Wingdings" panose="05000000000000000000" pitchFamily="2" charset="2"/>
              <a:buChar char="Ø"/>
            </a:pPr>
            <a:r>
              <a:rPr lang="en-US" b="0" i="0" dirty="0">
                <a:solidFill>
                  <a:srgbClr val="000000"/>
                </a:solidFill>
                <a:effectLst/>
              </a:rPr>
              <a:t>Male client's are more default than female client's.</a:t>
            </a:r>
          </a:p>
          <a:p>
            <a:pPr marL="342900" indent="-342900" algn="l">
              <a:buFont typeface="Wingdings" panose="05000000000000000000" pitchFamily="2" charset="2"/>
              <a:buChar char="Ø"/>
            </a:pPr>
            <a:r>
              <a:rPr lang="en-US" b="0" i="0" dirty="0">
                <a:solidFill>
                  <a:srgbClr val="000000"/>
                </a:solidFill>
                <a:effectLst/>
              </a:rPr>
              <a:t>Loan purposes with repairs ,other and urgent needs are facing more difficulties for repay the loan.</a:t>
            </a:r>
          </a:p>
          <a:p>
            <a:pPr marL="342900" indent="-342900" algn="l">
              <a:buFont typeface="Wingdings" panose="05000000000000000000" pitchFamily="2" charset="2"/>
              <a:buChar char="Ø"/>
            </a:pPr>
            <a:r>
              <a:rPr lang="en-US" b="0" i="0" dirty="0">
                <a:solidFill>
                  <a:srgbClr val="000000"/>
                </a:solidFill>
                <a:effectLst/>
              </a:rPr>
              <a:t>External source has negative correlations with the target, the value of the EXT_SOURCE2 increases, the client is more likely to repay the loan. DAYS_BIRTH is positively correlated with EXT_SOURCE_2 ,age of client is increases Normalized score from external data source.</a:t>
            </a:r>
          </a:p>
          <a:p>
            <a:pPr marL="342900" indent="-342900" algn="l">
              <a:buFont typeface="Wingdings" panose="05000000000000000000" pitchFamily="2" charset="2"/>
              <a:buChar char="Ø"/>
            </a:pPr>
            <a:r>
              <a:rPr lang="en-US" b="0" i="0" dirty="0">
                <a:solidFill>
                  <a:srgbClr val="000000"/>
                </a:solidFill>
                <a:effectLst/>
              </a:rPr>
              <a:t>client's giving different address are more default.</a:t>
            </a:r>
          </a:p>
          <a:p>
            <a:pPr marL="342900" indent="-342900" algn="l">
              <a:buFont typeface="Wingdings" panose="05000000000000000000" pitchFamily="2" charset="2"/>
              <a:buChar char="Ø"/>
            </a:pPr>
            <a:r>
              <a:rPr lang="en-US" b="0" i="0" dirty="0">
                <a:solidFill>
                  <a:srgbClr val="000000"/>
                </a:solidFill>
                <a:effectLst/>
              </a:rPr>
              <a:t>client's having own flat and car they are more reliable compare to client's don't have car and </a:t>
            </a:r>
            <a:r>
              <a:rPr lang="en-US" b="0" i="0" dirty="0" err="1">
                <a:solidFill>
                  <a:srgbClr val="000000"/>
                </a:solidFill>
                <a:effectLst/>
              </a:rPr>
              <a:t>falt</a:t>
            </a:r>
            <a:r>
              <a:rPr lang="en-US" b="0" i="0" dirty="0">
                <a:solidFill>
                  <a:srgbClr val="000000"/>
                </a:solidFill>
                <a:effectLst/>
              </a:rPr>
              <a:t> their own.</a:t>
            </a:r>
          </a:p>
          <a:p>
            <a:pPr marL="342900" indent="-342900" algn="l">
              <a:buFont typeface="Wingdings" panose="05000000000000000000" pitchFamily="2" charset="2"/>
              <a:buChar char="Ø"/>
            </a:pPr>
            <a:r>
              <a:rPr lang="en-US" b="0" i="0" dirty="0">
                <a:solidFill>
                  <a:srgbClr val="000000"/>
                </a:solidFill>
                <a:effectLst/>
              </a:rPr>
              <a:t>client's are unemployed, Commercial associates, Working &amp; State servants are mostly defaulters.</a:t>
            </a:r>
          </a:p>
          <a:p>
            <a:r>
              <a:rPr lang="en-IN" dirty="0"/>
              <a:t>                                                                                                                            </a:t>
            </a:r>
          </a:p>
        </p:txBody>
      </p:sp>
    </p:spTree>
    <p:extLst>
      <p:ext uri="{BB962C8B-B14F-4D97-AF65-F5344CB8AC3E}">
        <p14:creationId xmlns:p14="http://schemas.microsoft.com/office/powerpoint/2010/main" val="3517308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9ACA-F02D-4822-8A4A-3EB508AA99D2}"/>
              </a:ext>
            </a:extLst>
          </p:cNvPr>
          <p:cNvSpPr>
            <a:spLocks noGrp="1"/>
          </p:cNvSpPr>
          <p:nvPr>
            <p:ph type="title"/>
          </p:nvPr>
        </p:nvSpPr>
        <p:spPr>
          <a:xfrm>
            <a:off x="2895600" y="2917825"/>
            <a:ext cx="10515600" cy="1325563"/>
          </a:xfrm>
        </p:spPr>
        <p:txBody>
          <a:bodyPr>
            <a:normAutofit/>
          </a:bodyPr>
          <a:lstStyle/>
          <a:p>
            <a:r>
              <a:rPr lang="en-US" sz="8800" dirty="0">
                <a:solidFill>
                  <a:schemeClr val="accent2">
                    <a:lumMod val="50000"/>
                  </a:schemeClr>
                </a:solidFill>
                <a:latin typeface="Algerian" panose="04020705040A02060702" pitchFamily="82" charset="0"/>
              </a:rPr>
              <a:t>THANK YOU</a:t>
            </a:r>
            <a:endParaRPr lang="en-IN" sz="88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186645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D061-8609-433C-A03B-9BC6E2C9EA3F}"/>
              </a:ext>
            </a:extLst>
          </p:cNvPr>
          <p:cNvSpPr>
            <a:spLocks noGrp="1"/>
          </p:cNvSpPr>
          <p:nvPr>
            <p:ph type="title"/>
          </p:nvPr>
        </p:nvSpPr>
        <p:spPr>
          <a:xfrm>
            <a:off x="839788" y="457200"/>
            <a:ext cx="3932237" cy="833718"/>
          </a:xfrm>
        </p:spPr>
        <p:txBody>
          <a:bodyPr>
            <a:normAutofit/>
          </a:bodyPr>
          <a:lstStyle/>
          <a:p>
            <a:r>
              <a:rPr lang="en-IN" sz="4400" u="sng" dirty="0">
                <a:solidFill>
                  <a:schemeClr val="accent1">
                    <a:lumMod val="50000"/>
                  </a:schemeClr>
                </a:solidFill>
                <a:latin typeface="Footlight MT Light" panose="0204060206030A020304" pitchFamily="18" charset="0"/>
              </a:rPr>
              <a:t>Target variable</a:t>
            </a:r>
          </a:p>
        </p:txBody>
      </p:sp>
      <p:pic>
        <p:nvPicPr>
          <p:cNvPr id="2050" name="Picture 2">
            <a:extLst>
              <a:ext uri="{FF2B5EF4-FFF2-40B4-BE49-F238E27FC236}">
                <a16:creationId xmlns:a16="http://schemas.microsoft.com/office/drawing/2014/main" id="{F0F8ABAF-20F9-4B48-859F-D725DE4461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65495" y="987425"/>
            <a:ext cx="6007586" cy="4873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7A57942-1B79-4E4C-A927-491908503747}"/>
              </a:ext>
            </a:extLst>
          </p:cNvPr>
          <p:cNvSpPr>
            <a:spLocks noGrp="1"/>
          </p:cNvSpPr>
          <p:nvPr>
            <p:ph type="body" sz="half" idx="2"/>
          </p:nvPr>
        </p:nvSpPr>
        <p:spPr/>
        <p:txBody>
          <a:bodyPr>
            <a:normAutofit/>
          </a:bodyPr>
          <a:lstStyle/>
          <a:p>
            <a:r>
              <a:rPr lang="en-IN" sz="2800" dirty="0">
                <a:latin typeface="Calibri" panose="020F0502020204030204" pitchFamily="34" charset="0"/>
                <a:cs typeface="Calibri" panose="020F0502020204030204" pitchFamily="34" charset="0"/>
              </a:rPr>
              <a:t>Finding</a:t>
            </a:r>
          </a:p>
          <a:p>
            <a:pPr marL="285750" indent="-285750">
              <a:buFont typeface="Arial" panose="020B0604020202020204" pitchFamily="34" charset="0"/>
              <a:buChar char="•"/>
            </a:pPr>
            <a:r>
              <a:rPr lang="en-US" b="0" i="0" dirty="0">
                <a:solidFill>
                  <a:srgbClr val="000000"/>
                </a:solidFill>
                <a:effectLst/>
                <a:latin typeface="Helvetica Neue"/>
              </a:rPr>
              <a:t>Data is highly imbalanced, ratio = 92:8 </a:t>
            </a:r>
          </a:p>
          <a:p>
            <a:pPr marL="285750" indent="-285750">
              <a:buFont typeface="Arial" panose="020B0604020202020204" pitchFamily="34" charset="0"/>
              <a:buChar char="•"/>
            </a:pPr>
            <a:r>
              <a:rPr lang="en-US" dirty="0">
                <a:solidFill>
                  <a:srgbClr val="000000"/>
                </a:solidFill>
                <a:latin typeface="Helvetica Neue"/>
              </a:rPr>
              <a:t>Most people are repaying the loan.</a:t>
            </a:r>
          </a:p>
          <a:p>
            <a:pPr marL="285750" indent="-285750">
              <a:buFont typeface="Arial" panose="020B0604020202020204" pitchFamily="34" charset="0"/>
              <a:buChar char="•"/>
            </a:pPr>
            <a:r>
              <a:rPr lang="en-US" b="0" i="0" dirty="0">
                <a:solidFill>
                  <a:srgbClr val="000000"/>
                </a:solidFill>
                <a:effectLst/>
                <a:latin typeface="Helvetica Neue"/>
              </a:rPr>
              <a:t>8% people are defaulters.</a:t>
            </a:r>
          </a:p>
          <a:p>
            <a:pPr marL="285750" indent="-285750">
              <a:buFont typeface="Arial" panose="020B0604020202020204" pitchFamily="34" charset="0"/>
              <a:buChar char="•"/>
            </a:pPr>
            <a:r>
              <a:rPr lang="en-US" b="0" i="0" dirty="0">
                <a:solidFill>
                  <a:srgbClr val="000000"/>
                </a:solidFill>
                <a:effectLst/>
                <a:latin typeface="Helvetica Neue"/>
              </a:rPr>
              <a:t>So we analyze the data with other features while taking the target values separately to get some insights.</a:t>
            </a:r>
            <a:endParaRPr lang="en-IN" dirty="0"/>
          </a:p>
        </p:txBody>
      </p:sp>
    </p:spTree>
    <p:extLst>
      <p:ext uri="{BB962C8B-B14F-4D97-AF65-F5344CB8AC3E}">
        <p14:creationId xmlns:p14="http://schemas.microsoft.com/office/powerpoint/2010/main" val="15186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F106-42B8-48F1-9FCA-66AD48BC303A}"/>
              </a:ext>
            </a:extLst>
          </p:cNvPr>
          <p:cNvSpPr>
            <a:spLocks noGrp="1"/>
          </p:cNvSpPr>
          <p:nvPr>
            <p:ph type="title"/>
          </p:nvPr>
        </p:nvSpPr>
        <p:spPr>
          <a:xfrm>
            <a:off x="993247" y="609602"/>
            <a:ext cx="3856037" cy="990598"/>
          </a:xfrm>
        </p:spPr>
        <p:txBody>
          <a:bodyPr>
            <a:normAutofit/>
          </a:bodyPr>
          <a:lstStyle/>
          <a:p>
            <a:r>
              <a:rPr lang="en-IN" sz="4400" u="sng" dirty="0">
                <a:solidFill>
                  <a:schemeClr val="accent1">
                    <a:lumMod val="50000"/>
                  </a:schemeClr>
                </a:solidFill>
                <a:latin typeface="Footlight MT Light" panose="0204060206030A020304" pitchFamily="18" charset="0"/>
              </a:rPr>
              <a:t>Missing data</a:t>
            </a:r>
          </a:p>
        </p:txBody>
      </p:sp>
      <p:pic>
        <p:nvPicPr>
          <p:cNvPr id="3074" name="Picture 2">
            <a:extLst>
              <a:ext uri="{FF2B5EF4-FFF2-40B4-BE49-F238E27FC236}">
                <a16:creationId xmlns:a16="http://schemas.microsoft.com/office/drawing/2014/main" id="{70F409E6-00DC-4765-B034-696A19574A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3188" y="1959981"/>
            <a:ext cx="6172200" cy="2928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162066A-3FEC-4D57-949D-1930B068B39F}"/>
              </a:ext>
            </a:extLst>
          </p:cNvPr>
          <p:cNvSpPr>
            <a:spLocks noGrp="1"/>
          </p:cNvSpPr>
          <p:nvPr>
            <p:ph type="body" sz="half" idx="2"/>
          </p:nvPr>
        </p:nvSpPr>
        <p:spPr/>
        <p:txBody>
          <a:bodyPr>
            <a:normAutofit/>
          </a:bodyPr>
          <a:lstStyle/>
          <a:p>
            <a:pPr marL="0" indent="0">
              <a:buNone/>
            </a:pPr>
            <a:r>
              <a:rPr lang="en-IN" sz="2800" dirty="0">
                <a:latin typeface="Calibri" panose="020F0502020204030204" pitchFamily="34" charset="0"/>
                <a:cs typeface="Calibri" panose="020F0502020204030204" pitchFamily="34" charset="0"/>
              </a:rPr>
              <a:t>Finding</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64 columns(30%-70% )have null values. Other columns have no null value.</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49 </a:t>
            </a:r>
            <a:r>
              <a:rPr lang="en-IN" sz="2000" dirty="0" err="1">
                <a:latin typeface="Calibri" panose="020F0502020204030204" pitchFamily="34" charset="0"/>
                <a:cs typeface="Calibri" panose="020F0502020204030204" pitchFamily="34" charset="0"/>
              </a:rPr>
              <a:t>cloumns</a:t>
            </a:r>
            <a:r>
              <a:rPr lang="en-IN" sz="2000" dirty="0">
                <a:latin typeface="Calibri" panose="020F0502020204030204" pitchFamily="34" charset="0"/>
                <a:cs typeface="Calibri" panose="020F0502020204030204" pitchFamily="34" charset="0"/>
              </a:rPr>
              <a:t> have 40% above null value.</a:t>
            </a:r>
          </a:p>
          <a:p>
            <a:pPr marL="342900" indent="-342900">
              <a:buFont typeface="Arial" panose="020B0604020202020204" pitchFamily="34" charset="0"/>
              <a:buChar char="•"/>
            </a:pPr>
            <a:r>
              <a:rPr lang="en-IN" sz="2000" dirty="0">
                <a:latin typeface="Calibri" panose="020F0502020204030204" pitchFamily="34" charset="0"/>
                <a:cs typeface="Calibri" panose="020F0502020204030204" pitchFamily="34" charset="0"/>
              </a:rPr>
              <a:t>For  analysis we drop high number of null value columns.so we </a:t>
            </a:r>
            <a:r>
              <a:rPr lang="en-IN" sz="2000" dirty="0" err="1">
                <a:latin typeface="Calibri" panose="020F0502020204030204" pitchFamily="34" charset="0"/>
                <a:cs typeface="Calibri" panose="020F0502020204030204" pitchFamily="34" charset="0"/>
              </a:rPr>
              <a:t>droped</a:t>
            </a:r>
            <a:r>
              <a:rPr lang="en-IN" sz="2000" dirty="0">
                <a:latin typeface="Calibri" panose="020F0502020204030204" pitchFamily="34" charset="0"/>
                <a:cs typeface="Calibri" panose="020F0502020204030204" pitchFamily="34" charset="0"/>
              </a:rPr>
              <a:t> the 49 column that have high number of null value</a:t>
            </a:r>
            <a:r>
              <a:rPr lang="en-IN" sz="1600" dirty="0">
                <a:latin typeface="Calibri" panose="020F0502020204030204" pitchFamily="34" charset="0"/>
                <a:cs typeface="Calibri" panose="020F0502020204030204" pitchFamily="34" charset="0"/>
              </a:rPr>
              <a:t>.</a:t>
            </a:r>
          </a:p>
          <a:p>
            <a:endParaRPr lang="en-IN" sz="16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6293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C5A7-C5BF-4523-B96E-D4A989B0DE73}"/>
              </a:ext>
            </a:extLst>
          </p:cNvPr>
          <p:cNvSpPr>
            <a:spLocks noGrp="1"/>
          </p:cNvSpPr>
          <p:nvPr>
            <p:ph type="title"/>
          </p:nvPr>
        </p:nvSpPr>
        <p:spPr/>
        <p:txBody>
          <a:bodyPr>
            <a:normAutofit/>
          </a:bodyPr>
          <a:lstStyle/>
          <a:p>
            <a:r>
              <a:rPr lang="en-IN" b="1" i="0" u="sng" dirty="0">
                <a:solidFill>
                  <a:schemeClr val="accent1">
                    <a:lumMod val="50000"/>
                  </a:schemeClr>
                </a:solidFill>
                <a:effectLst/>
                <a:latin typeface="Footlight MT Light" panose="0204060206030A020304" pitchFamily="18" charset="0"/>
              </a:rPr>
              <a:t>Missing Value </a:t>
            </a:r>
            <a:r>
              <a:rPr lang="en-IN" b="1" i="0" u="sng" dirty="0" err="1">
                <a:solidFill>
                  <a:schemeClr val="accent1">
                    <a:lumMod val="50000"/>
                  </a:schemeClr>
                </a:solidFill>
                <a:effectLst/>
                <a:latin typeface="Footlight MT Light" panose="0204060206030A020304" pitchFamily="18" charset="0"/>
              </a:rPr>
              <a:t>Treatement</a:t>
            </a:r>
            <a:br>
              <a:rPr lang="en-IN" b="1" i="0" dirty="0">
                <a:solidFill>
                  <a:srgbClr val="000000"/>
                </a:solidFill>
                <a:effectLst/>
                <a:latin typeface="Footlight MT Light" panose="0204060206030A020304" pitchFamily="18" charset="0"/>
              </a:rPr>
            </a:br>
            <a:endParaRPr lang="en-IN"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8057B098-1E16-4A88-9EC0-334A7CFB0EA8}"/>
              </a:ext>
            </a:extLst>
          </p:cNvPr>
          <p:cNvSpPr>
            <a:spLocks noGrp="1"/>
          </p:cNvSpPr>
          <p:nvPr>
            <p:ph idx="1"/>
          </p:nvPr>
        </p:nvSpPr>
        <p:spPr>
          <a:xfrm>
            <a:off x="1141412" y="1443318"/>
            <a:ext cx="9905999" cy="4347883"/>
          </a:xfrm>
        </p:spPr>
        <p:txBody>
          <a:bodyPr/>
          <a:lstStyle/>
          <a:p>
            <a:r>
              <a:rPr lang="en-US" sz="2000" b="0" i="0" dirty="0">
                <a:solidFill>
                  <a:srgbClr val="000000"/>
                </a:solidFill>
                <a:effectLst/>
                <a:latin typeface="Calibri" panose="020F0502020204030204" pitchFamily="34" charset="0"/>
                <a:cs typeface="Calibri" panose="020F0502020204030204" pitchFamily="34" charset="0"/>
              </a:rPr>
              <a:t>We can see that 'AMT_ANNUITY’,</a:t>
            </a:r>
            <a:r>
              <a:rPr lang="en-IN" sz="1600" b="0" i="0" dirty="0">
                <a:solidFill>
                  <a:srgbClr val="000000"/>
                </a:solidFill>
                <a:effectLst/>
                <a:latin typeface="Helvetica Neue"/>
              </a:rPr>
              <a:t> ‘AMT_GOODS_PRICE’</a:t>
            </a:r>
            <a:r>
              <a:rPr lang="en-US" sz="2000" b="0" i="0" dirty="0">
                <a:solidFill>
                  <a:srgbClr val="000000"/>
                </a:solidFill>
                <a:effectLst/>
                <a:latin typeface="Calibri" panose="020F0502020204030204" pitchFamily="34" charset="0"/>
                <a:cs typeface="Calibri" panose="020F0502020204030204" pitchFamily="34" charset="0"/>
              </a:rPr>
              <a:t> and ’</a:t>
            </a:r>
            <a:r>
              <a:rPr lang="en-IN" sz="1600" b="0" i="0" dirty="0">
                <a:solidFill>
                  <a:srgbClr val="000000"/>
                </a:solidFill>
                <a:effectLst/>
                <a:latin typeface="Helvetica Neue"/>
              </a:rPr>
              <a:t> EXT_SOURCE_2’ </a:t>
            </a:r>
            <a:r>
              <a:rPr lang="en-US" sz="2000" b="0" i="0" dirty="0">
                <a:solidFill>
                  <a:srgbClr val="000000"/>
                </a:solidFill>
                <a:effectLst/>
                <a:latin typeface="Calibri" panose="020F0502020204030204" pitchFamily="34" charset="0"/>
                <a:cs typeface="Calibri" panose="020F0502020204030204" pitchFamily="34" charset="0"/>
              </a:rPr>
              <a:t>columns  having very less percentage of null values and is also a numeric </a:t>
            </a:r>
            <a:r>
              <a:rPr lang="en-US" sz="2000" b="0" i="0" dirty="0" err="1">
                <a:solidFill>
                  <a:srgbClr val="000000"/>
                </a:solidFill>
                <a:effectLst/>
                <a:latin typeface="Calibri" panose="020F0502020204030204" pitchFamily="34" charset="0"/>
                <a:cs typeface="Calibri" panose="020F0502020204030204" pitchFamily="34" charset="0"/>
              </a:rPr>
              <a:t>data.We</a:t>
            </a:r>
            <a:r>
              <a:rPr lang="en-US" sz="2000" b="0" i="0" dirty="0">
                <a:solidFill>
                  <a:srgbClr val="000000"/>
                </a:solidFill>
                <a:effectLst/>
                <a:latin typeface="Calibri" panose="020F0502020204030204" pitchFamily="34" charset="0"/>
                <a:cs typeface="Calibri" panose="020F0502020204030204" pitchFamily="34" charset="0"/>
              </a:rPr>
              <a:t> can impute median here.</a:t>
            </a:r>
          </a:p>
          <a:p>
            <a:r>
              <a:rPr lang="en-IN" b="0" i="0" dirty="0">
                <a:solidFill>
                  <a:srgbClr val="000000"/>
                </a:solidFill>
                <a:effectLst/>
                <a:latin typeface="Helvetica Neue"/>
              </a:rPr>
              <a:t>‘</a:t>
            </a:r>
            <a:r>
              <a:rPr lang="en-IN" sz="2000" b="0" i="0" dirty="0">
                <a:solidFill>
                  <a:srgbClr val="000000"/>
                </a:solidFill>
                <a:effectLst/>
                <a:latin typeface="Calibri" panose="020F0502020204030204" pitchFamily="34" charset="0"/>
                <a:cs typeface="Calibri" panose="020F0502020204030204" pitchFamily="34" charset="0"/>
              </a:rPr>
              <a:t>NAME_TYPE_SUITE</a:t>
            </a:r>
            <a:r>
              <a:rPr lang="en-IN" sz="2000" b="0" i="0" dirty="0">
                <a:solidFill>
                  <a:srgbClr val="000000"/>
                </a:solidFill>
                <a:effectLst/>
                <a:latin typeface="Helvetica Neue"/>
              </a:rPr>
              <a:t>’ and ‘</a:t>
            </a:r>
            <a:r>
              <a:rPr lang="en-IN" sz="2000" b="0" i="0" dirty="0">
                <a:solidFill>
                  <a:srgbClr val="000000"/>
                </a:solidFill>
                <a:effectLst/>
                <a:latin typeface="Calibri" panose="020F0502020204030204" pitchFamily="34" charset="0"/>
                <a:cs typeface="Calibri" panose="020F0502020204030204" pitchFamily="34" charset="0"/>
              </a:rPr>
              <a:t>OCCUPATION_TYPE’ are categorical data .so we impute mode here.</a:t>
            </a:r>
          </a:p>
          <a:p>
            <a:r>
              <a:rPr lang="en-US" sz="2000" dirty="0">
                <a:solidFill>
                  <a:srgbClr val="000000"/>
                </a:solidFill>
                <a:latin typeface="Calibri" panose="020F0502020204030204" pitchFamily="34" charset="0"/>
                <a:cs typeface="Calibri" panose="020F0502020204030204" pitchFamily="34" charset="0"/>
              </a:rPr>
              <a:t>Some columns are not carrying any important information for our analysis ,so we deleting that columns</a:t>
            </a:r>
            <a:r>
              <a:rPr lang="en-IN" sz="2000" dirty="0">
                <a:solidFill>
                  <a:srgbClr val="000000"/>
                </a:solidFill>
                <a:latin typeface="Calibri" panose="020F0502020204030204" pitchFamily="34" charset="0"/>
                <a:cs typeface="Calibri" panose="020F0502020204030204" pitchFamily="34" charset="0"/>
              </a:rPr>
              <a:t>(51 columns).</a:t>
            </a:r>
          </a:p>
          <a:p>
            <a:r>
              <a:rPr lang="en-IN" sz="2000" dirty="0">
                <a:solidFill>
                  <a:srgbClr val="000000"/>
                </a:solidFill>
                <a:latin typeface="Calibri" panose="020F0502020204030204" pitchFamily="34" charset="0"/>
                <a:cs typeface="Calibri" panose="020F0502020204030204" pitchFamily="34" charset="0"/>
              </a:rPr>
              <a:t>CODE GENDR contain 4 ‘XNA’ values. We changed the XNA to the mode.</a:t>
            </a:r>
          </a:p>
          <a:p>
            <a:r>
              <a:rPr lang="en-IN" sz="2000" dirty="0">
                <a:latin typeface="Calibri" panose="020F0502020204030204" pitchFamily="34" charset="0"/>
                <a:cs typeface="Calibri" panose="020F0502020204030204" pitchFamily="34" charset="0"/>
              </a:rPr>
              <a:t>ORGANIZATION_TYPE contain 55374 ‘XNA’ value. So </a:t>
            </a:r>
            <a:r>
              <a:rPr lang="en-IN" sz="2000" dirty="0" err="1">
                <a:latin typeface="Calibri" panose="020F0502020204030204" pitchFamily="34" charset="0"/>
                <a:cs typeface="Calibri" panose="020F0502020204030204" pitchFamily="34" charset="0"/>
              </a:rPr>
              <a:t>droped</a:t>
            </a:r>
            <a:r>
              <a:rPr lang="en-IN" sz="2000" dirty="0">
                <a:latin typeface="Calibri" panose="020F0502020204030204" pitchFamily="34" charset="0"/>
                <a:cs typeface="Calibri" panose="020F0502020204030204" pitchFamily="34" charset="0"/>
              </a:rPr>
              <a:t> the ‘XNA’ values </a:t>
            </a:r>
            <a:r>
              <a:rPr lang="en-IN" sz="20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97202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441B-3C51-44E5-BECD-9A09094C6DDF}"/>
              </a:ext>
            </a:extLst>
          </p:cNvPr>
          <p:cNvSpPr>
            <a:spLocks noGrp="1"/>
          </p:cNvSpPr>
          <p:nvPr>
            <p:ph type="title"/>
          </p:nvPr>
        </p:nvSpPr>
        <p:spPr>
          <a:xfrm>
            <a:off x="1143001" y="2323493"/>
            <a:ext cx="9905998" cy="1478570"/>
          </a:xfrm>
        </p:spPr>
        <p:txBody>
          <a:bodyPr>
            <a:normAutofit/>
          </a:bodyPr>
          <a:lstStyle/>
          <a:p>
            <a:r>
              <a:rPr lang="en-IN" sz="4400" dirty="0">
                <a:solidFill>
                  <a:schemeClr val="accent2">
                    <a:lumMod val="50000"/>
                  </a:schemeClr>
                </a:solidFill>
                <a:latin typeface="Algerian" panose="04020705040A02060702" pitchFamily="82" charset="0"/>
              </a:rPr>
              <a:t>Categorical analysis </a:t>
            </a:r>
          </a:p>
        </p:txBody>
      </p:sp>
    </p:spTree>
    <p:extLst>
      <p:ext uri="{BB962C8B-B14F-4D97-AF65-F5344CB8AC3E}">
        <p14:creationId xmlns:p14="http://schemas.microsoft.com/office/powerpoint/2010/main" val="178110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5D1B-AF7B-4D6E-B8A2-0BC62323D475}"/>
              </a:ext>
            </a:extLst>
          </p:cNvPr>
          <p:cNvSpPr>
            <a:spLocks noGrp="1"/>
          </p:cNvSpPr>
          <p:nvPr>
            <p:ph type="title"/>
          </p:nvPr>
        </p:nvSpPr>
        <p:spPr/>
        <p:txBody>
          <a:bodyPr>
            <a:normAutofit fontScale="90000"/>
          </a:bodyPr>
          <a:lstStyle/>
          <a:p>
            <a:r>
              <a:rPr lang="en-IN" sz="4900" i="0" u="sng" dirty="0">
                <a:solidFill>
                  <a:schemeClr val="accent1">
                    <a:lumMod val="50000"/>
                  </a:schemeClr>
                </a:solidFill>
                <a:effectLst/>
                <a:latin typeface="Footlight MT Light" panose="0204060206030A020304" pitchFamily="18" charset="0"/>
                <a:cs typeface="Calibri" panose="020F0502020204030204" pitchFamily="34" charset="0"/>
              </a:rPr>
              <a:t>UNIVARIATE ANALYSIS</a:t>
            </a:r>
            <a:br>
              <a:rPr lang="en-IN" b="1" i="0" u="sng" dirty="0">
                <a:solidFill>
                  <a:srgbClr val="000000"/>
                </a:solidFill>
                <a:effectLst/>
                <a:latin typeface="Calibri" panose="020F0502020204030204" pitchFamily="34" charset="0"/>
                <a:cs typeface="Calibri" panose="020F0502020204030204" pitchFamily="34" charset="0"/>
              </a:rPr>
            </a:br>
            <a:br>
              <a:rPr lang="en-IN" b="1" i="0" dirty="0">
                <a:solidFill>
                  <a:srgbClr val="000000"/>
                </a:solidFill>
                <a:effectLst/>
                <a:latin typeface="Helvetica Neue"/>
              </a:rPr>
            </a:br>
            <a:r>
              <a:rPr lang="en-IN" sz="3100" dirty="0">
                <a:solidFill>
                  <a:schemeClr val="accent2">
                    <a:lumMod val="75000"/>
                  </a:schemeClr>
                </a:solidFill>
                <a:latin typeface="Californian FB" panose="0207040306080B030204" pitchFamily="18" charset="0"/>
              </a:rPr>
              <a:t>OCCUPATION</a:t>
            </a:r>
            <a:r>
              <a:rPr lang="en-IN" sz="3100" dirty="0">
                <a:solidFill>
                  <a:schemeClr val="accent4">
                    <a:lumMod val="50000"/>
                  </a:schemeClr>
                </a:solidFill>
                <a:latin typeface="Californian FB" panose="0207040306080B030204" pitchFamily="18" charset="0"/>
              </a:rPr>
              <a:t>_TYPE vs TARGET VARIABLE</a:t>
            </a:r>
          </a:p>
        </p:txBody>
      </p:sp>
      <p:sp>
        <p:nvSpPr>
          <p:cNvPr id="3" name="Content Placeholder 2">
            <a:extLst>
              <a:ext uri="{FF2B5EF4-FFF2-40B4-BE49-F238E27FC236}">
                <a16:creationId xmlns:a16="http://schemas.microsoft.com/office/drawing/2014/main" id="{AB1CF8FE-5B11-46C6-B100-A10848AEA463}"/>
              </a:ext>
            </a:extLst>
          </p:cNvPr>
          <p:cNvSpPr>
            <a:spLocks noGrp="1"/>
          </p:cNvSpPr>
          <p:nvPr>
            <p:ph sz="half" idx="1"/>
          </p:nvPr>
        </p:nvSpPr>
        <p:spPr>
          <a:xfrm>
            <a:off x="838200" y="2181226"/>
            <a:ext cx="3363915" cy="3541714"/>
          </a:xfrm>
        </p:spPr>
        <p:txBody>
          <a:bodyPr>
            <a:normAutofit fontScale="47500" lnSpcReduction="20000"/>
          </a:bodyPr>
          <a:lstStyle/>
          <a:p>
            <a:pPr marL="0" indent="0">
              <a:buNone/>
            </a:pPr>
            <a:r>
              <a:rPr lang="en-IN" sz="3600" u="sng" dirty="0">
                <a:solidFill>
                  <a:schemeClr val="accent2">
                    <a:lumMod val="50000"/>
                  </a:schemeClr>
                </a:solidFill>
              </a:rPr>
              <a:t>FINDINGS</a:t>
            </a:r>
          </a:p>
          <a:p>
            <a:pPr marL="0" indent="0">
              <a:buNone/>
            </a:pPr>
            <a:endParaRPr lang="en-IN" dirty="0">
              <a:solidFill>
                <a:schemeClr val="accent2">
                  <a:lumMod val="50000"/>
                </a:schemeClr>
              </a:solidFill>
            </a:endParaRPr>
          </a:p>
          <a:p>
            <a:r>
              <a:rPr lang="en-US" sz="4200" b="0" i="0" dirty="0" err="1">
                <a:solidFill>
                  <a:srgbClr val="000000"/>
                </a:solidFill>
                <a:effectLst/>
                <a:cs typeface="Calibri" panose="020F0502020204030204" pitchFamily="34" charset="0"/>
              </a:rPr>
              <a:t>Labourers</a:t>
            </a:r>
            <a:r>
              <a:rPr lang="en-US" sz="4200" b="0" i="0" dirty="0">
                <a:solidFill>
                  <a:srgbClr val="000000"/>
                </a:solidFill>
                <a:effectLst/>
                <a:cs typeface="Calibri" panose="020F0502020204030204" pitchFamily="34" charset="0"/>
              </a:rPr>
              <a:t> have high </a:t>
            </a:r>
            <a:r>
              <a:rPr lang="en-US" sz="4200" b="0" i="0" dirty="0" err="1">
                <a:solidFill>
                  <a:srgbClr val="000000"/>
                </a:solidFill>
                <a:effectLst/>
                <a:cs typeface="Calibri" panose="020F0502020204030204" pitchFamily="34" charset="0"/>
              </a:rPr>
              <a:t>repayement</a:t>
            </a:r>
            <a:r>
              <a:rPr lang="en-US" sz="4200" b="0" i="0" dirty="0">
                <a:solidFill>
                  <a:srgbClr val="000000"/>
                </a:solidFill>
                <a:effectLst/>
                <a:cs typeface="Calibri" panose="020F0502020204030204" pitchFamily="34" charset="0"/>
              </a:rPr>
              <a:t> percentage. </a:t>
            </a:r>
          </a:p>
          <a:p>
            <a:r>
              <a:rPr lang="en-US" sz="4200" b="0" i="0" dirty="0">
                <a:solidFill>
                  <a:srgbClr val="000000"/>
                </a:solidFill>
                <a:effectLst/>
                <a:cs typeface="Calibri" panose="020F0502020204030204" pitchFamily="34" charset="0"/>
              </a:rPr>
              <a:t>Low skill </a:t>
            </a:r>
            <a:r>
              <a:rPr lang="en-US" sz="4200" b="0" i="0" dirty="0" err="1">
                <a:solidFill>
                  <a:srgbClr val="000000"/>
                </a:solidFill>
                <a:effectLst/>
                <a:cs typeface="Calibri" panose="020F0502020204030204" pitchFamily="34" charset="0"/>
              </a:rPr>
              <a:t>labores</a:t>
            </a:r>
            <a:r>
              <a:rPr lang="en-US" sz="4200" b="0" i="0" dirty="0">
                <a:solidFill>
                  <a:srgbClr val="000000"/>
                </a:solidFill>
                <a:effectLst/>
                <a:cs typeface="Calibri" panose="020F0502020204030204" pitchFamily="34" charset="0"/>
              </a:rPr>
              <a:t> ,Sales staff, core staff, drivers, especially people with less income range are the most likely to be loan defaulters than highly paid staffs and accountants. </a:t>
            </a:r>
          </a:p>
          <a:p>
            <a:r>
              <a:rPr lang="en-US" sz="4200" b="0" i="0" dirty="0">
                <a:solidFill>
                  <a:srgbClr val="000000"/>
                </a:solidFill>
                <a:effectLst/>
                <a:cs typeface="Calibri" panose="020F0502020204030204" pitchFamily="34" charset="0"/>
              </a:rPr>
              <a:t>Better the occupation, lesser the chance of defaulting</a:t>
            </a:r>
            <a:r>
              <a:rPr lang="en-US" sz="4200" b="0" i="0" dirty="0">
                <a:solidFill>
                  <a:srgbClr val="000000"/>
                </a:solidFill>
                <a:effectLst/>
              </a:rPr>
              <a:t>.</a:t>
            </a:r>
            <a:endParaRPr lang="en-IN" sz="4200" dirty="0">
              <a:solidFill>
                <a:schemeClr val="accent4">
                  <a:lumMod val="50000"/>
                </a:schemeClr>
              </a:solidFill>
            </a:endParaRPr>
          </a:p>
        </p:txBody>
      </p:sp>
      <p:pic>
        <p:nvPicPr>
          <p:cNvPr id="4098" name="Picture 2">
            <a:extLst>
              <a:ext uri="{FF2B5EF4-FFF2-40B4-BE49-F238E27FC236}">
                <a16:creationId xmlns:a16="http://schemas.microsoft.com/office/drawing/2014/main" id="{F9E41870-912E-408D-A987-887D55CD067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05325" y="2181226"/>
            <a:ext cx="7781925" cy="368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67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A361-B1C3-4691-9869-4ED4D978CC1A}"/>
              </a:ext>
            </a:extLst>
          </p:cNvPr>
          <p:cNvSpPr>
            <a:spLocks noGrp="1"/>
          </p:cNvSpPr>
          <p:nvPr>
            <p:ph type="title"/>
          </p:nvPr>
        </p:nvSpPr>
        <p:spPr>
          <a:xfrm>
            <a:off x="1146704" y="609601"/>
            <a:ext cx="8187795" cy="571499"/>
          </a:xfrm>
        </p:spPr>
        <p:txBody>
          <a:bodyPr>
            <a:normAutofit/>
          </a:bodyPr>
          <a:lstStyle/>
          <a:p>
            <a:r>
              <a:rPr lang="en-IN" sz="2800" b="0" i="0" dirty="0">
                <a:solidFill>
                  <a:schemeClr val="accent2">
                    <a:lumMod val="75000"/>
                  </a:schemeClr>
                </a:solidFill>
                <a:effectLst/>
                <a:latin typeface="Californian FB" panose="0207040306080B030204" pitchFamily="18" charset="0"/>
              </a:rPr>
              <a:t>NAME_INCOME_TYPE </a:t>
            </a:r>
            <a:r>
              <a:rPr lang="en-IN" sz="2800" dirty="0">
                <a:solidFill>
                  <a:schemeClr val="accent2">
                    <a:lumMod val="75000"/>
                  </a:schemeClr>
                </a:solidFill>
                <a:latin typeface="Californian FB" panose="0207040306080B030204" pitchFamily="18" charset="0"/>
              </a:rPr>
              <a:t>VS TARGET VARIABLE</a:t>
            </a:r>
          </a:p>
        </p:txBody>
      </p:sp>
      <p:pic>
        <p:nvPicPr>
          <p:cNvPr id="5122" name="Picture 2">
            <a:extLst>
              <a:ext uri="{FF2B5EF4-FFF2-40B4-BE49-F238E27FC236}">
                <a16:creationId xmlns:a16="http://schemas.microsoft.com/office/drawing/2014/main" id="{DFE1652C-CE3F-4D1A-A1FA-F9F566DFD9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14825" y="1774036"/>
            <a:ext cx="7037387" cy="396001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B1C4DE6-DC04-4811-9BC7-514228682150}"/>
              </a:ext>
            </a:extLst>
          </p:cNvPr>
          <p:cNvSpPr>
            <a:spLocks noGrp="1"/>
          </p:cNvSpPr>
          <p:nvPr>
            <p:ph type="body" sz="half" idx="2"/>
          </p:nvPr>
        </p:nvSpPr>
        <p:spPr>
          <a:xfrm>
            <a:off x="238126" y="2057400"/>
            <a:ext cx="4190999" cy="3811588"/>
          </a:xfrm>
        </p:spPr>
        <p:txBody>
          <a:bodyPr/>
          <a:lstStyle/>
          <a:p>
            <a:pPr marL="285750" indent="-285750" algn="l">
              <a:buFont typeface="Arial" panose="020B0604020202020204" pitchFamily="34" charset="0"/>
              <a:buChar char="•"/>
            </a:pPr>
            <a:r>
              <a:rPr lang="en-US" sz="1800" b="0" i="0" dirty="0">
                <a:solidFill>
                  <a:srgbClr val="000000"/>
                </a:solidFill>
                <a:effectLst/>
                <a:latin typeface="Helvetica Neue"/>
              </a:rPr>
              <a:t>Working customers can be targeted to lend loans as they have higher percentage of making payments on time.</a:t>
            </a:r>
          </a:p>
          <a:p>
            <a:pPr marL="285750" indent="-285750" algn="l">
              <a:buFont typeface="Arial" panose="020B0604020202020204" pitchFamily="34" charset="0"/>
              <a:buChar char="•"/>
            </a:pPr>
            <a:r>
              <a:rPr lang="en-US" sz="1800" b="0" i="0" dirty="0">
                <a:solidFill>
                  <a:srgbClr val="000000"/>
                </a:solidFill>
                <a:effectLst/>
                <a:latin typeface="Helvetica Neue"/>
              </a:rPr>
              <a:t>commercial </a:t>
            </a:r>
            <a:r>
              <a:rPr lang="en-US" sz="1800" b="0" i="0" dirty="0" err="1">
                <a:solidFill>
                  <a:srgbClr val="000000"/>
                </a:solidFill>
                <a:effectLst/>
                <a:latin typeface="Helvetica Neue"/>
              </a:rPr>
              <a:t>associates,state</a:t>
            </a:r>
            <a:r>
              <a:rPr lang="en-US" sz="1800" b="0" i="0" dirty="0">
                <a:solidFill>
                  <a:srgbClr val="000000"/>
                </a:solidFill>
                <a:effectLst/>
                <a:latin typeface="Helvetica Neue"/>
              </a:rPr>
              <a:t> servants and pensioners are fairly more reliable.</a:t>
            </a:r>
          </a:p>
          <a:p>
            <a:endParaRPr lang="en-IN" dirty="0"/>
          </a:p>
        </p:txBody>
      </p:sp>
    </p:spTree>
    <p:extLst>
      <p:ext uri="{BB962C8B-B14F-4D97-AF65-F5344CB8AC3E}">
        <p14:creationId xmlns:p14="http://schemas.microsoft.com/office/powerpoint/2010/main" val="1891745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909</TotalTime>
  <Words>1579</Words>
  <Application>Microsoft Office PowerPoint</Application>
  <PresentationFormat>Widescreen</PresentationFormat>
  <Paragraphs>112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Algerian</vt:lpstr>
      <vt:lpstr>Arial</vt:lpstr>
      <vt:lpstr>Calibri</vt:lpstr>
      <vt:lpstr>Calibri Light</vt:lpstr>
      <vt:lpstr>Californian FB</vt:lpstr>
      <vt:lpstr>Footlight MT Light</vt:lpstr>
      <vt:lpstr>Helvetica Neue</vt:lpstr>
      <vt:lpstr>Wingdings</vt:lpstr>
      <vt:lpstr>Office Theme</vt:lpstr>
      <vt:lpstr>Bank data Analysis</vt:lpstr>
      <vt:lpstr>Business Understanding and overview</vt:lpstr>
      <vt:lpstr>Under standing the data</vt:lpstr>
      <vt:lpstr>Target variable</vt:lpstr>
      <vt:lpstr>Missing data</vt:lpstr>
      <vt:lpstr>Missing Value Treatement </vt:lpstr>
      <vt:lpstr>Categorical analysis </vt:lpstr>
      <vt:lpstr>UNIVARIATE ANALYSIS  OCCUPATION_TYPE vs TARGET VARIABLE</vt:lpstr>
      <vt:lpstr>NAME_INCOME_TYPE VS TARGET VARIABLE</vt:lpstr>
      <vt:lpstr>NAME_CONTRACT_TYPE , FLAG_OWN_CARvs TARGET VARIABLE</vt:lpstr>
      <vt:lpstr>NAME_EDUCATION_TYPE VS TARGET VARIABLES</vt:lpstr>
      <vt:lpstr>NAME_FAMILY_STATUS VS TARGET VARIABLES</vt:lpstr>
      <vt:lpstr>Categorical analysis vs target and gender</vt:lpstr>
      <vt:lpstr>Occupation type vs defaulters(target 1)</vt:lpstr>
      <vt:lpstr>FLAG_OWN_REALTY vs defaulters(target 1) </vt:lpstr>
      <vt:lpstr>FLAG_OWN_CAR vs defaulters(target 1)</vt:lpstr>
      <vt:lpstr>NAME_CONTRACT_TYPE vs defaulters(target 1)</vt:lpstr>
      <vt:lpstr>NAME_INCOME_TYPE vs defaulters(target 1)</vt:lpstr>
      <vt:lpstr>ORGANIZATION_TYPE vs defaulters  (target1)</vt:lpstr>
      <vt:lpstr>NUMERICAL analysis</vt:lpstr>
      <vt:lpstr>SEGMENTED ANALYSIS</vt:lpstr>
      <vt:lpstr>Income Range vs defaulters(target 1)</vt:lpstr>
      <vt:lpstr>Age vs defaulters(target 1)</vt:lpstr>
      <vt:lpstr>Family features</vt:lpstr>
      <vt:lpstr>Correlation for External Source and Age</vt:lpstr>
      <vt:lpstr>Previous data  vs current data analysis</vt:lpstr>
      <vt:lpstr>Application status vs contract type</vt:lpstr>
      <vt:lpstr>Previous Credit amount vs Loan Purpose</vt:lpstr>
      <vt:lpstr>Previous Credit amount vs Housing type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data Analysis</dc:title>
  <dc:creator>Swetha D J</dc:creator>
  <cp:lastModifiedBy>Swetha D J</cp:lastModifiedBy>
  <cp:revision>44</cp:revision>
  <dcterms:created xsi:type="dcterms:W3CDTF">2022-02-14T17:13:07Z</dcterms:created>
  <dcterms:modified xsi:type="dcterms:W3CDTF">2022-02-16T08:51:50Z</dcterms:modified>
</cp:coreProperties>
</file>