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5143500" type="screen16x9"/>
  <p:notesSz cx="6858000" cy="9144000"/>
  <p:embeddedFontLst>
    <p:embeddedFont>
      <p:font typeface="Old Standard TT" panose="020B0604020202020204" charset="0"/>
      <p:regular r:id="rId16"/>
      <p:bold r:id="rId17"/>
      <p:italic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754" y="6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126d77e53d7_0_6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126d77e53d7_0_6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12a110abb97_0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12a110abb97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1295a78c371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1295a78c371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12a110abb97_0_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12a110abb97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126d77e53d7_0_2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126d77e53d7_0_2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12a110abb97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12a110abb97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12a110abb97_0_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12a110abb97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126d77e53d7_0_2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126d77e53d7_0_2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126d77e53d7_0_6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126d77e53d7_0_6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126d77e53d7_0_6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126d77e53d7_0_6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126d77e53d7_2_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126d77e53d7_2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126d77e53d7_2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126d77e53d7_2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 name="Google Shape;11;p2"/>
          <p:cNvCxnSpPr/>
          <p:nvPr/>
        </p:nvCxnSpPr>
        <p:spPr>
          <a:xfrm>
            <a:off x="641934" y="3597500"/>
            <a:ext cx="390300" cy="0"/>
          </a:xfrm>
          <a:prstGeom prst="straightConnector1">
            <a:avLst/>
          </a:prstGeom>
          <a:noFill/>
          <a:ln w="28575" cap="flat" cmpd="sng">
            <a:solidFill>
              <a:schemeClr val="accent1"/>
            </a:solidFill>
            <a:prstDash val="solid"/>
            <a:round/>
            <a:headEnd type="none" w="sm" len="sm"/>
            <a:tailEnd type="none" w="sm" len="sm"/>
          </a:ln>
        </p:spPr>
      </p:cxnSp>
      <p:sp>
        <p:nvSpPr>
          <p:cNvPr id="12" name="Google Shape;12;p2"/>
          <p:cNvSpPr txBox="1">
            <a:spLocks noGrp="1"/>
          </p:cNvSpPr>
          <p:nvPr>
            <p:ph type="ctrTitle"/>
          </p:nvPr>
        </p:nvSpPr>
        <p:spPr>
          <a:xfrm>
            <a:off x="512700" y="1893300"/>
            <a:ext cx="8118600" cy="1522800"/>
          </a:xfrm>
          <a:prstGeom prst="rect">
            <a:avLst/>
          </a:prstGeom>
        </p:spPr>
        <p:txBody>
          <a:bodyPr spcFirstLastPara="1" wrap="square" lIns="91425" tIns="91425" rIns="91425" bIns="91425" anchor="b" anchorCtr="0">
            <a:normAutofit/>
          </a:bodyPr>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a:endParaRPr/>
          </a:p>
        </p:txBody>
      </p:sp>
      <p:sp>
        <p:nvSpPr>
          <p:cNvPr id="13" name="Google Shape;13;p2"/>
          <p:cNvSpPr txBox="1">
            <a:spLocks noGrp="1"/>
          </p:cNvSpPr>
          <p:nvPr>
            <p:ph type="subTitle" idx="1"/>
          </p:nvPr>
        </p:nvSpPr>
        <p:spPr>
          <a:xfrm>
            <a:off x="512700" y="3840639"/>
            <a:ext cx="8118600" cy="7875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a:endParaRPr/>
          </a:p>
        </p:txBody>
      </p:sp>
      <p:sp>
        <p:nvSpPr>
          <p:cNvPr id="14" name="Google Shape;14;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9"/>
        <p:cNvGrpSpPr/>
        <p:nvPr/>
      </p:nvGrpSpPr>
      <p:grpSpPr>
        <a:xfrm>
          <a:off x="0" y="0"/>
          <a:ext cx="0" cy="0"/>
          <a:chOff x="0" y="0"/>
          <a:chExt cx="0" cy="0"/>
        </a:xfrm>
      </p:grpSpPr>
      <p:sp>
        <p:nvSpPr>
          <p:cNvPr id="50" name="Google Shape;50;p11"/>
          <p:cNvSpPr txBox="1">
            <a:spLocks noGrp="1"/>
          </p:cNvSpPr>
          <p:nvPr>
            <p:ph type="title" hasCustomPrompt="1"/>
          </p:nvPr>
        </p:nvSpPr>
        <p:spPr>
          <a:xfrm>
            <a:off x="311700" y="1039650"/>
            <a:ext cx="8520600" cy="2106300"/>
          </a:xfrm>
          <a:prstGeom prst="rect">
            <a:avLst/>
          </a:prstGeom>
        </p:spPr>
        <p:txBody>
          <a:bodyPr spcFirstLastPara="1" wrap="square" lIns="91425" tIns="91425" rIns="91425" bIns="91425" anchor="b" anchorCtr="0">
            <a:normAutofit/>
          </a:bodyPr>
          <a:lstStyle>
            <a:lvl1pPr lvl="0" algn="ctr">
              <a:spcBef>
                <a:spcPts val="0"/>
              </a:spcBef>
              <a:spcAft>
                <a:spcPts val="0"/>
              </a:spcAft>
              <a:buSzPts val="14000"/>
              <a:buNone/>
              <a:defRPr sz="14000" b="1"/>
            </a:lvl1pPr>
            <a:lvl2pPr lvl="1" algn="ctr">
              <a:spcBef>
                <a:spcPts val="0"/>
              </a:spcBef>
              <a:spcAft>
                <a:spcPts val="0"/>
              </a:spcAft>
              <a:buSzPts val="14000"/>
              <a:buNone/>
              <a:defRPr sz="14000" b="1"/>
            </a:lvl2pPr>
            <a:lvl3pPr lvl="2" algn="ctr">
              <a:spcBef>
                <a:spcPts val="0"/>
              </a:spcBef>
              <a:spcAft>
                <a:spcPts val="0"/>
              </a:spcAft>
              <a:buSzPts val="14000"/>
              <a:buNone/>
              <a:defRPr sz="14000" b="1"/>
            </a:lvl3pPr>
            <a:lvl4pPr lvl="3" algn="ctr">
              <a:spcBef>
                <a:spcPts val="0"/>
              </a:spcBef>
              <a:spcAft>
                <a:spcPts val="0"/>
              </a:spcAft>
              <a:buSzPts val="14000"/>
              <a:buNone/>
              <a:defRPr sz="14000" b="1"/>
            </a:lvl4pPr>
            <a:lvl5pPr lvl="4" algn="ctr">
              <a:spcBef>
                <a:spcPts val="0"/>
              </a:spcBef>
              <a:spcAft>
                <a:spcPts val="0"/>
              </a:spcAft>
              <a:buSzPts val="14000"/>
              <a:buNone/>
              <a:defRPr sz="14000" b="1"/>
            </a:lvl5pPr>
            <a:lvl6pPr lvl="5" algn="ctr">
              <a:spcBef>
                <a:spcPts val="0"/>
              </a:spcBef>
              <a:spcAft>
                <a:spcPts val="0"/>
              </a:spcAft>
              <a:buSzPts val="14000"/>
              <a:buNone/>
              <a:defRPr sz="14000" b="1"/>
            </a:lvl6pPr>
            <a:lvl7pPr lvl="6" algn="ctr">
              <a:spcBef>
                <a:spcPts val="0"/>
              </a:spcBef>
              <a:spcAft>
                <a:spcPts val="0"/>
              </a:spcAft>
              <a:buSzPts val="14000"/>
              <a:buNone/>
              <a:defRPr sz="14000" b="1"/>
            </a:lvl7pPr>
            <a:lvl8pPr lvl="7" algn="ctr">
              <a:spcBef>
                <a:spcPts val="0"/>
              </a:spcBef>
              <a:spcAft>
                <a:spcPts val="0"/>
              </a:spcAft>
              <a:buSzPts val="14000"/>
              <a:buNone/>
              <a:defRPr sz="14000" b="1"/>
            </a:lvl8pPr>
            <a:lvl9pPr lvl="8" algn="ctr">
              <a:spcBef>
                <a:spcPts val="0"/>
              </a:spcBef>
              <a:spcAft>
                <a:spcPts val="0"/>
              </a:spcAft>
              <a:buSzPts val="14000"/>
              <a:buNone/>
              <a:defRPr sz="14000" b="1"/>
            </a:lvl9pPr>
          </a:lstStyle>
          <a:p>
            <a:r>
              <a:t>xx%</a:t>
            </a:r>
          </a:p>
        </p:txBody>
      </p:sp>
      <p:sp>
        <p:nvSpPr>
          <p:cNvPr id="51" name="Google Shape;51;p11"/>
          <p:cNvSpPr txBox="1">
            <a:spLocks noGrp="1"/>
          </p:cNvSpPr>
          <p:nvPr>
            <p:ph type="body" idx="1"/>
          </p:nvPr>
        </p:nvSpPr>
        <p:spPr>
          <a:xfrm>
            <a:off x="311700" y="32284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2" name="Google Shape;52;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w="28575" cap="flat" cmpd="sng">
            <a:solidFill>
              <a:schemeClr val="lt2"/>
            </a:solidFill>
            <a:prstDash val="solid"/>
            <a:round/>
            <a:headEnd type="none" w="sm" len="sm"/>
            <a:tailEnd type="none" w="sm" len="sm"/>
          </a:ln>
        </p:spPr>
      </p:cxnSp>
      <p:sp>
        <p:nvSpPr>
          <p:cNvPr id="17" name="Google Shape;17;p3"/>
          <p:cNvSpPr txBox="1">
            <a:spLocks noGrp="1"/>
          </p:cNvSpPr>
          <p:nvPr>
            <p:ph type="title"/>
          </p:nvPr>
        </p:nvSpPr>
        <p:spPr>
          <a:xfrm>
            <a:off x="512700" y="1893300"/>
            <a:ext cx="8118600" cy="1522800"/>
          </a:xfrm>
          <a:prstGeom prst="rect">
            <a:avLst/>
          </a:prstGeom>
        </p:spPr>
        <p:txBody>
          <a:bodyPr spcFirstLastPara="1" wrap="square" lIns="91425" tIns="91425" rIns="91425" bIns="91425" anchor="b" anchorCtr="0">
            <a:normAutofit/>
          </a:bodyPr>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a:endParaRPr/>
          </a:p>
        </p:txBody>
      </p:sp>
      <p:sp>
        <p:nvSpPr>
          <p:cNvPr id="18" name="Google Shape;18;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2" name="Google Shape;22;p4"/>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3" name="Google Shape;23;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6" name="Google Shape;26;p5"/>
          <p:cNvSpPr txBox="1">
            <a:spLocks noGrp="1"/>
          </p:cNvSpPr>
          <p:nvPr>
            <p:ph type="body" idx="1"/>
          </p:nvPr>
        </p:nvSpPr>
        <p:spPr>
          <a:xfrm>
            <a:off x="311700" y="1171675"/>
            <a:ext cx="3999900" cy="33972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7" name="Google Shape;27;p5"/>
          <p:cNvSpPr txBox="1">
            <a:spLocks noGrp="1"/>
          </p:cNvSpPr>
          <p:nvPr>
            <p:ph type="body" idx="2"/>
          </p:nvPr>
        </p:nvSpPr>
        <p:spPr>
          <a:xfrm>
            <a:off x="4832400" y="1171675"/>
            <a:ext cx="3999900" cy="33972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8" name="Google Shape;28;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1" name="Google Shape;3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4" name="Google Shape;34;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5" name="Google Shape;35;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490250" y="526350"/>
            <a:ext cx="56040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a:endParaRPr/>
          </a:p>
        </p:txBody>
      </p:sp>
      <p:sp>
        <p:nvSpPr>
          <p:cNvPr id="38" name="Google Shape;38;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1" name="Google Shape;41;p9"/>
          <p:cNvCxnSpPr/>
          <p:nvPr/>
        </p:nvCxnSpPr>
        <p:spPr>
          <a:xfrm>
            <a:off x="5029675" y="4495500"/>
            <a:ext cx="686400" cy="0"/>
          </a:xfrm>
          <a:prstGeom prst="straightConnector1">
            <a:avLst/>
          </a:prstGeom>
          <a:noFill/>
          <a:ln w="19050" cap="flat" cmpd="sng">
            <a:solidFill>
              <a:schemeClr val="lt2"/>
            </a:solidFill>
            <a:prstDash val="solid"/>
            <a:round/>
            <a:headEnd type="none" w="sm" len="sm"/>
            <a:tailEnd type="none" w="sm" len="sm"/>
          </a:ln>
        </p:spPr>
      </p:cxnSp>
      <p:sp>
        <p:nvSpPr>
          <p:cNvPr id="42" name="Google Shape;42;p9"/>
          <p:cNvSpPr txBox="1">
            <a:spLocks noGrp="1"/>
          </p:cNvSpPr>
          <p:nvPr>
            <p:ph type="title"/>
          </p:nvPr>
        </p:nvSpPr>
        <p:spPr>
          <a:xfrm>
            <a:off x="265500" y="1382350"/>
            <a:ext cx="4045200" cy="13332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a:endParaRPr/>
          </a:p>
        </p:txBody>
      </p:sp>
      <p:sp>
        <p:nvSpPr>
          <p:cNvPr id="43" name="Google Shape;43;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4" name="Google Shape;4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accent1"/>
              </a:buClr>
              <a:buSzPts val="1800"/>
              <a:buChar char="●"/>
              <a:defRPr>
                <a:solidFill>
                  <a:schemeClr val="accent1"/>
                </a:solidFill>
              </a:defRPr>
            </a:lvl1pPr>
            <a:lvl2pPr marL="914400" lvl="1" indent="-317500">
              <a:spcBef>
                <a:spcPts val="0"/>
              </a:spcBef>
              <a:spcAft>
                <a:spcPts val="0"/>
              </a:spcAft>
              <a:buClr>
                <a:schemeClr val="accent1"/>
              </a:buClr>
              <a:buSzPts val="1400"/>
              <a:buChar char="○"/>
              <a:defRPr>
                <a:solidFill>
                  <a:schemeClr val="accent1"/>
                </a:solidFill>
              </a:defRPr>
            </a:lvl2pPr>
            <a:lvl3pPr marL="1371600" lvl="2" indent="-317500">
              <a:spcBef>
                <a:spcPts val="0"/>
              </a:spcBef>
              <a:spcAft>
                <a:spcPts val="0"/>
              </a:spcAft>
              <a:buClr>
                <a:schemeClr val="accent1"/>
              </a:buClr>
              <a:buSzPts val="1400"/>
              <a:buChar char="■"/>
              <a:defRPr>
                <a:solidFill>
                  <a:schemeClr val="accent1"/>
                </a:solidFill>
              </a:defRPr>
            </a:lvl3pPr>
            <a:lvl4pPr marL="1828800" lvl="3" indent="-317500">
              <a:spcBef>
                <a:spcPts val="0"/>
              </a:spcBef>
              <a:spcAft>
                <a:spcPts val="0"/>
              </a:spcAft>
              <a:buClr>
                <a:schemeClr val="accent1"/>
              </a:buClr>
              <a:buSzPts val="1400"/>
              <a:buChar char="●"/>
              <a:defRPr>
                <a:solidFill>
                  <a:schemeClr val="accent1"/>
                </a:solidFill>
              </a:defRPr>
            </a:lvl4pPr>
            <a:lvl5pPr marL="2286000" lvl="4" indent="-317500">
              <a:spcBef>
                <a:spcPts val="0"/>
              </a:spcBef>
              <a:spcAft>
                <a:spcPts val="0"/>
              </a:spcAft>
              <a:buClr>
                <a:schemeClr val="accent1"/>
              </a:buClr>
              <a:buSzPts val="1400"/>
              <a:buChar char="○"/>
              <a:defRPr>
                <a:solidFill>
                  <a:schemeClr val="accent1"/>
                </a:solidFill>
              </a:defRPr>
            </a:lvl5pPr>
            <a:lvl6pPr marL="2743200" lvl="5" indent="-317500">
              <a:spcBef>
                <a:spcPts val="0"/>
              </a:spcBef>
              <a:spcAft>
                <a:spcPts val="0"/>
              </a:spcAft>
              <a:buClr>
                <a:schemeClr val="accent1"/>
              </a:buClr>
              <a:buSzPts val="1400"/>
              <a:buChar char="■"/>
              <a:defRPr>
                <a:solidFill>
                  <a:schemeClr val="accent1"/>
                </a:solidFill>
              </a:defRPr>
            </a:lvl6pPr>
            <a:lvl7pPr marL="3200400" lvl="6" indent="-317500">
              <a:spcBef>
                <a:spcPts val="0"/>
              </a:spcBef>
              <a:spcAft>
                <a:spcPts val="0"/>
              </a:spcAft>
              <a:buClr>
                <a:schemeClr val="accent1"/>
              </a:buClr>
              <a:buSzPts val="1400"/>
              <a:buChar char="●"/>
              <a:defRPr>
                <a:solidFill>
                  <a:schemeClr val="accent1"/>
                </a:solidFill>
              </a:defRPr>
            </a:lvl7pPr>
            <a:lvl8pPr marL="3657600" lvl="7" indent="-317500">
              <a:spcBef>
                <a:spcPts val="0"/>
              </a:spcBef>
              <a:spcAft>
                <a:spcPts val="0"/>
              </a:spcAft>
              <a:buClr>
                <a:schemeClr val="accent1"/>
              </a:buClr>
              <a:buSzPts val="1400"/>
              <a:buChar char="○"/>
              <a:defRPr>
                <a:solidFill>
                  <a:schemeClr val="accent1"/>
                </a:solidFill>
              </a:defRPr>
            </a:lvl8pPr>
            <a:lvl9pPr marL="4114800" lvl="8" indent="-317500">
              <a:spcBef>
                <a:spcPts val="0"/>
              </a:spcBef>
              <a:spcAft>
                <a:spcPts val="0"/>
              </a:spcAft>
              <a:buClr>
                <a:schemeClr val="accent1"/>
              </a:buClr>
              <a:buSzPts val="1400"/>
              <a:buChar char="■"/>
              <a:defRPr>
                <a:solidFill>
                  <a:schemeClr val="accent1"/>
                </a:solidFill>
              </a:defRPr>
            </a:lvl9pPr>
          </a:lstStyle>
          <a:p>
            <a:endParaRPr/>
          </a:p>
        </p:txBody>
      </p:sp>
      <p:sp>
        <p:nvSpPr>
          <p:cNvPr id="45" name="Google Shape;45;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6"/>
        <p:cNvGrpSpPr/>
        <p:nvPr/>
      </p:nvGrpSpPr>
      <p:grpSpPr>
        <a:xfrm>
          <a:off x="0" y="0"/>
          <a:ext cx="0" cy="0"/>
          <a:chOff x="0" y="0"/>
          <a:chExt cx="0" cy="0"/>
        </a:xfrm>
      </p:grpSpPr>
      <p:sp>
        <p:nvSpPr>
          <p:cNvPr id="47" name="Google Shape;47;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8" name="Google Shape;48;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aperback">
    <p:bg>
      <p:bgPr>
        <a:solidFill>
          <a:schemeClr val="accen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6132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a:endParaRPr/>
          </a:p>
        </p:txBody>
      </p:sp>
      <p:sp>
        <p:nvSpPr>
          <p:cNvPr id="7" name="Google Shape;7;p1"/>
          <p:cNvSpPr txBox="1">
            <a:spLocks noGrp="1"/>
          </p:cNvSpPr>
          <p:nvPr>
            <p:ph type="body" idx="1"/>
          </p:nvPr>
        </p:nvSpPr>
        <p:spPr>
          <a:xfrm>
            <a:off x="311700" y="1171600"/>
            <a:ext cx="8520600" cy="33972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marL="914400" lvl="1" indent="-3175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marL="1371600" lvl="2" indent="-3175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marL="1828800" lvl="3" indent="-3175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marL="2286000" lvl="4" indent="-3175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marL="2743200" lvl="5" indent="-3175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marL="3200400" lvl="6" indent="-3175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marL="3657600" lvl="7" indent="-3175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marL="4114800" lvl="8" indent="-3175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3"/>
          <p:cNvSpPr txBox="1">
            <a:spLocks noGrp="1"/>
          </p:cNvSpPr>
          <p:nvPr>
            <p:ph type="ctrTitle"/>
          </p:nvPr>
        </p:nvSpPr>
        <p:spPr>
          <a:xfrm>
            <a:off x="91850" y="86200"/>
            <a:ext cx="8380800" cy="1434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sz="4000" dirty="0">
                <a:latin typeface="Times New Roman"/>
                <a:ea typeface="Times New Roman"/>
                <a:cs typeface="Times New Roman"/>
                <a:sym typeface="Times New Roman"/>
              </a:rPr>
              <a:t>       </a:t>
            </a:r>
            <a:r>
              <a:rPr lang="en" sz="2900" dirty="0">
                <a:latin typeface="Times New Roman"/>
                <a:ea typeface="Times New Roman"/>
                <a:cs typeface="Times New Roman"/>
                <a:sym typeface="Times New Roman"/>
              </a:rPr>
              <a:t>SMART STICK FOR  BLIND  PEOPLE                                                                                                                         </a:t>
            </a:r>
            <a:endParaRPr sz="2900" dirty="0">
              <a:latin typeface="Times New Roman"/>
              <a:ea typeface="Times New Roman"/>
              <a:cs typeface="Times New Roman"/>
              <a:sym typeface="Times New Roman"/>
            </a:endParaRPr>
          </a:p>
          <a:p>
            <a:pPr marL="0" lvl="0" indent="0" algn="l" rtl="0">
              <a:spcBef>
                <a:spcPts val="0"/>
              </a:spcBef>
              <a:spcAft>
                <a:spcPts val="0"/>
              </a:spcAft>
              <a:buNone/>
            </a:pPr>
            <a:r>
              <a:rPr lang="en" sz="2900" dirty="0">
                <a:latin typeface="Times New Roman"/>
                <a:ea typeface="Times New Roman"/>
                <a:cs typeface="Times New Roman"/>
                <a:sym typeface="Times New Roman"/>
              </a:rPr>
              <a:t>                                  </a:t>
            </a:r>
            <a:endParaRPr sz="2900" dirty="0">
              <a:latin typeface="Times New Roman"/>
              <a:ea typeface="Times New Roman"/>
              <a:cs typeface="Times New Roman"/>
              <a:sym typeface="Times New Roman"/>
            </a:endParaRPr>
          </a:p>
        </p:txBody>
      </p:sp>
      <p:sp>
        <p:nvSpPr>
          <p:cNvPr id="60" name="Google Shape;60;p13"/>
          <p:cNvSpPr txBox="1">
            <a:spLocks noGrp="1"/>
          </p:cNvSpPr>
          <p:nvPr>
            <p:ph type="subTitle" idx="1"/>
          </p:nvPr>
        </p:nvSpPr>
        <p:spPr>
          <a:xfrm>
            <a:off x="0" y="1718350"/>
            <a:ext cx="9144000" cy="3425100"/>
          </a:xfrm>
          <a:prstGeom prst="rect">
            <a:avLst/>
          </a:prstGeom>
          <a:solidFill>
            <a:schemeClr val="accent1"/>
          </a:solidFill>
        </p:spPr>
        <p:txBody>
          <a:bodyPr spcFirstLastPara="1" wrap="square" lIns="91425" tIns="91425" rIns="91425" bIns="91425" anchor="t" anchorCtr="0">
            <a:normAutofit/>
          </a:bodyPr>
          <a:lstStyle/>
          <a:p>
            <a:pPr marL="0" lvl="0" indent="0" algn="l" rtl="0">
              <a:spcBef>
                <a:spcPts val="0"/>
              </a:spcBef>
              <a:spcAft>
                <a:spcPts val="0"/>
              </a:spcAft>
              <a:buNone/>
            </a:pPr>
            <a:endParaRPr dirty="0">
              <a:solidFill>
                <a:schemeClr val="dk1"/>
              </a:solidFill>
              <a:highlight>
                <a:schemeClr val="accent1"/>
              </a:highlight>
            </a:endParaRPr>
          </a:p>
          <a:p>
            <a:pPr marL="0" lvl="0" indent="0" algn="l" rtl="0">
              <a:spcBef>
                <a:spcPts val="0"/>
              </a:spcBef>
              <a:spcAft>
                <a:spcPts val="0"/>
              </a:spcAft>
              <a:buNone/>
            </a:pPr>
            <a:endParaRPr dirty="0">
              <a:solidFill>
                <a:schemeClr val="dk1"/>
              </a:solidFill>
              <a:highlight>
                <a:schemeClr val="accent1"/>
              </a:highlight>
            </a:endParaRPr>
          </a:p>
          <a:p>
            <a:pPr marL="0" lvl="0" indent="0" algn="l" rtl="0">
              <a:spcBef>
                <a:spcPts val="0"/>
              </a:spcBef>
              <a:spcAft>
                <a:spcPts val="0"/>
              </a:spcAft>
              <a:buNone/>
            </a:pPr>
            <a:endParaRPr dirty="0">
              <a:solidFill>
                <a:schemeClr val="dk1"/>
              </a:solidFill>
              <a:highlight>
                <a:schemeClr val="accent1"/>
              </a:highlight>
            </a:endParaRPr>
          </a:p>
          <a:p>
            <a:pPr marL="0" lvl="0" indent="0" algn="l" rtl="0">
              <a:spcBef>
                <a:spcPts val="0"/>
              </a:spcBef>
              <a:spcAft>
                <a:spcPts val="0"/>
              </a:spcAft>
              <a:buNone/>
            </a:pPr>
            <a:r>
              <a:rPr lang="en" sz="2000" dirty="0">
                <a:solidFill>
                  <a:schemeClr val="dk1"/>
                </a:solidFill>
                <a:highlight>
                  <a:schemeClr val="accent1"/>
                </a:highlight>
                <a:latin typeface="Times New Roman"/>
                <a:ea typeface="Times New Roman"/>
                <a:cs typeface="Times New Roman"/>
                <a:sym typeface="Times New Roman"/>
              </a:rPr>
              <a:t>     MECHANICAL  ENGINEERING                      Project Members:</a:t>
            </a:r>
            <a:endParaRPr sz="2000" dirty="0">
              <a:solidFill>
                <a:schemeClr val="dk1"/>
              </a:solidFill>
              <a:highlight>
                <a:schemeClr val="accent1"/>
              </a:highlight>
              <a:latin typeface="Times New Roman"/>
              <a:ea typeface="Times New Roman"/>
              <a:cs typeface="Times New Roman"/>
              <a:sym typeface="Times New Roman"/>
            </a:endParaRPr>
          </a:p>
          <a:p>
            <a:pPr marL="0" lvl="0" indent="0" algn="l" rtl="0">
              <a:spcBef>
                <a:spcPts val="0"/>
              </a:spcBef>
              <a:spcAft>
                <a:spcPts val="0"/>
              </a:spcAft>
              <a:buNone/>
            </a:pPr>
            <a:r>
              <a:rPr lang="en" sz="2000" dirty="0">
                <a:solidFill>
                  <a:schemeClr val="dk1"/>
                </a:solidFill>
                <a:highlight>
                  <a:schemeClr val="accent1"/>
                </a:highlight>
                <a:latin typeface="Times New Roman"/>
                <a:ea typeface="Times New Roman"/>
                <a:cs typeface="Times New Roman"/>
                <a:sym typeface="Times New Roman"/>
              </a:rPr>
              <a:t>                                                                                   CH.K.D TEJA VIKAS </a:t>
            </a:r>
            <a:endParaRPr sz="2000" dirty="0">
              <a:solidFill>
                <a:schemeClr val="dk1"/>
              </a:solidFill>
              <a:highlight>
                <a:schemeClr val="accent1"/>
              </a:highlight>
              <a:latin typeface="Times New Roman"/>
              <a:ea typeface="Times New Roman"/>
              <a:cs typeface="Times New Roman"/>
              <a:sym typeface="Times New Roman"/>
            </a:endParaRPr>
          </a:p>
          <a:p>
            <a:pPr marL="0" lvl="0" indent="0" algn="l" rtl="0">
              <a:spcBef>
                <a:spcPts val="0"/>
              </a:spcBef>
              <a:spcAft>
                <a:spcPts val="0"/>
              </a:spcAft>
              <a:buNone/>
            </a:pPr>
            <a:r>
              <a:rPr lang="en" sz="2000" dirty="0">
                <a:solidFill>
                  <a:schemeClr val="dk1"/>
                </a:solidFill>
                <a:highlight>
                  <a:schemeClr val="accent1"/>
                </a:highlight>
                <a:latin typeface="Times New Roman"/>
                <a:ea typeface="Times New Roman"/>
                <a:cs typeface="Times New Roman"/>
                <a:sym typeface="Times New Roman"/>
              </a:rPr>
              <a:t>                                                                                   B.PURNA CHANDRA RAO    </a:t>
            </a:r>
            <a:endParaRPr sz="2000" dirty="0">
              <a:solidFill>
                <a:schemeClr val="dk1"/>
              </a:solidFill>
              <a:highlight>
                <a:schemeClr val="accent1"/>
              </a:highlight>
              <a:latin typeface="Times New Roman"/>
              <a:ea typeface="Times New Roman"/>
              <a:cs typeface="Times New Roman"/>
              <a:sym typeface="Times New Roman"/>
            </a:endParaRPr>
          </a:p>
          <a:p>
            <a:pPr marL="0" lvl="0" indent="0" algn="l" rtl="0">
              <a:spcBef>
                <a:spcPts val="0"/>
              </a:spcBef>
              <a:spcAft>
                <a:spcPts val="0"/>
              </a:spcAft>
              <a:buNone/>
            </a:pPr>
            <a:r>
              <a:rPr lang="en" sz="2000" dirty="0">
                <a:solidFill>
                  <a:schemeClr val="dk1"/>
                </a:solidFill>
                <a:highlight>
                  <a:schemeClr val="accent1"/>
                </a:highlight>
                <a:latin typeface="Times New Roman"/>
                <a:ea typeface="Times New Roman"/>
                <a:cs typeface="Times New Roman"/>
                <a:sym typeface="Times New Roman"/>
              </a:rPr>
              <a:t>                                                                                   K.SAMUEL VIJAY RAJ</a:t>
            </a:r>
            <a:endParaRPr sz="2000" dirty="0">
              <a:solidFill>
                <a:schemeClr val="dk1"/>
              </a:solidFill>
              <a:highlight>
                <a:schemeClr val="accent1"/>
              </a:highlight>
              <a:latin typeface="Times New Roman"/>
              <a:ea typeface="Times New Roman"/>
              <a:cs typeface="Times New Roman"/>
              <a:sym typeface="Times New Roman"/>
            </a:endParaRPr>
          </a:p>
          <a:p>
            <a:pPr marL="0" lvl="0" indent="0" algn="l" rtl="0">
              <a:spcBef>
                <a:spcPts val="0"/>
              </a:spcBef>
              <a:spcAft>
                <a:spcPts val="0"/>
              </a:spcAft>
              <a:buNone/>
            </a:pPr>
            <a:r>
              <a:rPr lang="en" sz="2000" dirty="0">
                <a:solidFill>
                  <a:schemeClr val="dk1"/>
                </a:solidFill>
                <a:highlight>
                  <a:schemeClr val="accent1"/>
                </a:highlight>
                <a:latin typeface="Times New Roman"/>
                <a:ea typeface="Times New Roman"/>
                <a:cs typeface="Times New Roman"/>
                <a:sym typeface="Times New Roman"/>
              </a:rPr>
              <a:t>                                                                                   P.KUSUMALATHA</a:t>
            </a:r>
          </a:p>
          <a:p>
            <a:pPr marL="0" lvl="0" indent="0" algn="l" rtl="0">
              <a:spcBef>
                <a:spcPts val="0"/>
              </a:spcBef>
              <a:spcAft>
                <a:spcPts val="0"/>
              </a:spcAft>
              <a:buNone/>
            </a:pPr>
            <a:r>
              <a:rPr lang="en" sz="2000" dirty="0">
                <a:solidFill>
                  <a:schemeClr val="dk1"/>
                </a:solidFill>
                <a:highlight>
                  <a:schemeClr val="accent1"/>
                </a:highlight>
                <a:latin typeface="Times New Roman"/>
                <a:ea typeface="Times New Roman"/>
                <a:cs typeface="Times New Roman"/>
                <a:sym typeface="Times New Roman"/>
              </a:rPr>
              <a:t>                                                                                   N.SWETHA SRI </a:t>
            </a:r>
            <a:endParaRPr sz="2000" dirty="0">
              <a:solidFill>
                <a:schemeClr val="dk1"/>
              </a:solidFill>
              <a:highlight>
                <a:schemeClr val="accent1"/>
              </a:highlight>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2"/>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922">
                <a:latin typeface="Times New Roman"/>
                <a:ea typeface="Times New Roman"/>
                <a:cs typeface="Times New Roman"/>
                <a:sym typeface="Times New Roman"/>
              </a:rPr>
              <a:t>BLOCK DIAGRAM:</a:t>
            </a:r>
            <a:endParaRPr sz="2600">
              <a:latin typeface="Times New Roman"/>
              <a:ea typeface="Times New Roman"/>
              <a:cs typeface="Times New Roman"/>
              <a:sym typeface="Times New Roman"/>
            </a:endParaRPr>
          </a:p>
        </p:txBody>
      </p:sp>
      <p:sp>
        <p:nvSpPr>
          <p:cNvPr id="122" name="Google Shape;122;p22"/>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                                    </a:t>
            </a:r>
            <a:endParaRPr/>
          </a:p>
        </p:txBody>
      </p:sp>
      <p:pic>
        <p:nvPicPr>
          <p:cNvPr id="123" name="Google Shape;123;p22"/>
          <p:cNvPicPr preferRelativeResize="0"/>
          <p:nvPr/>
        </p:nvPicPr>
        <p:blipFill>
          <a:blip r:embed="rId3">
            <a:alphaModFix/>
          </a:blip>
          <a:stretch>
            <a:fillRect/>
          </a:stretch>
        </p:blipFill>
        <p:spPr>
          <a:xfrm>
            <a:off x="693975" y="1267950"/>
            <a:ext cx="7654000" cy="32045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3"/>
          <p:cNvSpPr txBox="1">
            <a:spLocks noGrp="1"/>
          </p:cNvSpPr>
          <p:nvPr>
            <p:ph type="title"/>
          </p:nvPr>
        </p:nvSpPr>
        <p:spPr>
          <a:xfrm>
            <a:off x="311700" y="1828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400">
                <a:latin typeface="Times New Roman"/>
                <a:ea typeface="Times New Roman"/>
                <a:cs typeface="Times New Roman"/>
                <a:sym typeface="Times New Roman"/>
              </a:rPr>
              <a:t>FLOW CHART:</a:t>
            </a:r>
            <a:endParaRPr sz="2400">
              <a:latin typeface="Times New Roman"/>
              <a:ea typeface="Times New Roman"/>
              <a:cs typeface="Times New Roman"/>
              <a:sym typeface="Times New Roman"/>
            </a:endParaRPr>
          </a:p>
        </p:txBody>
      </p:sp>
      <p:sp>
        <p:nvSpPr>
          <p:cNvPr id="129" name="Google Shape;129;p23"/>
          <p:cNvSpPr txBox="1">
            <a:spLocks noGrp="1"/>
          </p:cNvSpPr>
          <p:nvPr>
            <p:ph type="body" idx="1"/>
          </p:nvPr>
        </p:nvSpPr>
        <p:spPr>
          <a:xfrm>
            <a:off x="311700" y="796025"/>
            <a:ext cx="8520600" cy="37728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   </a:t>
            </a:r>
            <a:endParaRPr/>
          </a:p>
        </p:txBody>
      </p:sp>
      <p:pic>
        <p:nvPicPr>
          <p:cNvPr id="130" name="Google Shape;130;p23"/>
          <p:cNvPicPr preferRelativeResize="0"/>
          <p:nvPr/>
        </p:nvPicPr>
        <p:blipFill>
          <a:blip r:embed="rId3">
            <a:alphaModFix/>
          </a:blip>
          <a:stretch>
            <a:fillRect/>
          </a:stretch>
        </p:blipFill>
        <p:spPr>
          <a:xfrm>
            <a:off x="2581950" y="714375"/>
            <a:ext cx="4337275" cy="42046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4"/>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a:p>
            <a:pPr marL="0" lvl="0" indent="0" algn="l" rtl="0">
              <a:spcBef>
                <a:spcPts val="0"/>
              </a:spcBef>
              <a:spcAft>
                <a:spcPts val="0"/>
              </a:spcAft>
              <a:buNone/>
            </a:pPr>
            <a:endParaRPr>
              <a:latin typeface="Times New Roman"/>
              <a:ea typeface="Times New Roman"/>
              <a:cs typeface="Times New Roman"/>
              <a:sym typeface="Times New Roman"/>
            </a:endParaRPr>
          </a:p>
        </p:txBody>
      </p:sp>
      <p:sp>
        <p:nvSpPr>
          <p:cNvPr id="136" name="Google Shape;136;p24"/>
          <p:cNvSpPr txBox="1">
            <a:spLocks noGrp="1"/>
          </p:cNvSpPr>
          <p:nvPr>
            <p:ph type="body" idx="1"/>
          </p:nvPr>
        </p:nvSpPr>
        <p:spPr>
          <a:xfrm>
            <a:off x="311700" y="1309975"/>
            <a:ext cx="8520600" cy="3397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solidFill>
                  <a:srgbClr val="202124"/>
                </a:solidFill>
                <a:highlight>
                  <a:schemeClr val="accent1"/>
                </a:highlight>
                <a:latin typeface="Times New Roman"/>
                <a:ea typeface="Times New Roman"/>
                <a:cs typeface="Times New Roman"/>
                <a:sym typeface="Times New Roman"/>
              </a:rPr>
              <a:t>O</a:t>
            </a:r>
            <a:r>
              <a:rPr lang="en">
                <a:highlight>
                  <a:schemeClr val="accent1"/>
                </a:highlight>
                <a:latin typeface="Times New Roman"/>
                <a:ea typeface="Times New Roman"/>
                <a:cs typeface="Times New Roman"/>
                <a:sym typeface="Times New Roman"/>
              </a:rPr>
              <a:t>ur project is an innovation which helps the blind to move around and go from one place to another place with speed and confident by knowing  the near by obstacles using the help of our wearable band which produces ultrasonic waves which notify them with buzzer sound and vibration, The one of the main peculiarity of this innovation is it is affordable for everyone. This device will the blind to navigate without holding a stick ,Which is a bit annoying for them.They can simple wear it as a band or as a cloth and it can function very accurately and they can only need a very little training to use it.</a:t>
            </a:r>
            <a:endParaRPr>
              <a:highlight>
                <a:schemeClr val="accent1"/>
              </a:highlight>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5"/>
          <p:cNvSpPr txBox="1">
            <a:spLocks noGrp="1"/>
          </p:cNvSpPr>
          <p:nvPr>
            <p:ph type="body" idx="1"/>
          </p:nvPr>
        </p:nvSpPr>
        <p:spPr>
          <a:xfrm>
            <a:off x="1730250" y="1966650"/>
            <a:ext cx="5209500" cy="421500"/>
          </a:xfrm>
          <a:prstGeom prst="rect">
            <a:avLst/>
          </a:prstGeom>
        </p:spPr>
        <p:txBody>
          <a:bodyPr spcFirstLastPara="1" wrap="square" lIns="91425" tIns="91425" rIns="91425" bIns="91425" anchor="ctr" anchorCtr="0">
            <a:normAutofit fontScale="25000" lnSpcReduction="10000"/>
          </a:bodyPr>
          <a:lstStyle/>
          <a:p>
            <a:pPr marL="0" lvl="0" indent="0" algn="l" rtl="0">
              <a:spcBef>
                <a:spcPts val="0"/>
              </a:spcBef>
              <a:spcAft>
                <a:spcPts val="0"/>
              </a:spcAft>
              <a:buNone/>
            </a:pPr>
            <a:r>
              <a:rPr lang="en" sz="6400" b="1">
                <a:solidFill>
                  <a:schemeClr val="accent1"/>
                </a:solidFill>
                <a:highlight>
                  <a:schemeClr val="accent1"/>
                </a:highlight>
                <a:latin typeface="Times New Roman"/>
                <a:ea typeface="Times New Roman"/>
                <a:cs typeface="Times New Roman"/>
                <a:sym typeface="Times New Roman"/>
              </a:rPr>
              <a:t>     </a:t>
            </a:r>
            <a:endParaRPr sz="6400" b="1">
              <a:solidFill>
                <a:schemeClr val="accent1"/>
              </a:solidFill>
              <a:highlight>
                <a:schemeClr val="accent1"/>
              </a:highlight>
              <a:latin typeface="Times New Roman"/>
              <a:ea typeface="Times New Roman"/>
              <a:cs typeface="Times New Roman"/>
              <a:sym typeface="Times New Roman"/>
            </a:endParaRPr>
          </a:p>
        </p:txBody>
      </p:sp>
      <p:pic>
        <p:nvPicPr>
          <p:cNvPr id="142" name="Google Shape;142;p25"/>
          <p:cNvPicPr preferRelativeResize="0"/>
          <p:nvPr/>
        </p:nvPicPr>
        <p:blipFill>
          <a:blip r:embed="rId3">
            <a:alphaModFix/>
          </a:blip>
          <a:stretch>
            <a:fillRect/>
          </a:stretch>
        </p:blipFill>
        <p:spPr>
          <a:xfrm>
            <a:off x="1112375" y="510275"/>
            <a:ext cx="6388575" cy="41420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xfrm>
            <a:off x="311700" y="445025"/>
            <a:ext cx="8520600" cy="891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900">
                <a:latin typeface="Times New Roman"/>
                <a:ea typeface="Times New Roman"/>
                <a:cs typeface="Times New Roman"/>
                <a:sym typeface="Times New Roman"/>
              </a:rPr>
              <a:t>INTRODUCTION:</a:t>
            </a:r>
            <a:endParaRPr sz="2900">
              <a:latin typeface="Times New Roman"/>
              <a:ea typeface="Times New Roman"/>
              <a:cs typeface="Times New Roman"/>
              <a:sym typeface="Times New Roman"/>
            </a:endParaRPr>
          </a:p>
        </p:txBody>
      </p:sp>
      <p:sp>
        <p:nvSpPr>
          <p:cNvPr id="66" name="Google Shape;66;p14"/>
          <p:cNvSpPr txBox="1">
            <a:spLocks noGrp="1"/>
          </p:cNvSpPr>
          <p:nvPr>
            <p:ph type="body" idx="1"/>
          </p:nvPr>
        </p:nvSpPr>
        <p:spPr>
          <a:xfrm>
            <a:off x="311700" y="1192475"/>
            <a:ext cx="8649900" cy="4037100"/>
          </a:xfrm>
          <a:prstGeom prst="rect">
            <a:avLst/>
          </a:prstGeom>
        </p:spPr>
        <p:txBody>
          <a:bodyPr spcFirstLastPara="1" wrap="square" lIns="91425" tIns="91425" rIns="91425" bIns="91425" anchor="t" anchorCtr="0">
            <a:noAutofit/>
          </a:bodyPr>
          <a:lstStyle/>
          <a:p>
            <a:pPr marL="0" lvl="0" indent="0" algn="l" rtl="0">
              <a:lnSpc>
                <a:spcPct val="130000"/>
              </a:lnSpc>
              <a:spcBef>
                <a:spcPts val="700"/>
              </a:spcBef>
              <a:spcAft>
                <a:spcPts val="0"/>
              </a:spcAft>
              <a:buNone/>
            </a:pPr>
            <a:r>
              <a:rPr lang="en" sz="1900">
                <a:solidFill>
                  <a:schemeClr val="dk1"/>
                </a:solidFill>
                <a:highlight>
                  <a:schemeClr val="accent1"/>
                </a:highlight>
                <a:latin typeface="Times New Roman"/>
                <a:ea typeface="Times New Roman"/>
                <a:cs typeface="Times New Roman"/>
                <a:sym typeface="Times New Roman"/>
              </a:rPr>
              <a:t>Since  the running of daily life of blind people is very difficult. This project helps them to run their life as usual. They can make this project as a gadget or a device in their hands which detects the obstacle. This project is more efficient than the existing system with cheaper  and  accurate  one.   Here we are using arduino UNO board to perform this operation. To make the life to be as a normal one for the blind peoples this may be very helpful project for them. By making this as a gadget or a device in their hand they can easily judge an object by their own by knowing the buzzer sound. The system uses ultrasonic sensor as a wide range of field to detect an object with its higher detection range. Based on this project we take survey in our institution.</a:t>
            </a:r>
            <a:endParaRPr sz="1900">
              <a:solidFill>
                <a:schemeClr val="dk1"/>
              </a:solidFill>
              <a:highlight>
                <a:schemeClr val="accent1"/>
              </a:highlight>
              <a:latin typeface="Times New Roman"/>
              <a:ea typeface="Times New Roman"/>
              <a:cs typeface="Times New Roman"/>
              <a:sym typeface="Times New Roman"/>
            </a:endParaRPr>
          </a:p>
          <a:p>
            <a:pPr marL="0" lvl="0" indent="0" algn="l" rtl="0">
              <a:lnSpc>
                <a:spcPct val="105000"/>
              </a:lnSpc>
              <a:spcBef>
                <a:spcPts val="700"/>
              </a:spcBef>
              <a:spcAft>
                <a:spcPts val="1200"/>
              </a:spcAft>
              <a:buNone/>
            </a:pPr>
            <a:endParaRPr sz="1900">
              <a:solidFill>
                <a:schemeClr val="dk1"/>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5"/>
          <p:cNvSpPr txBox="1">
            <a:spLocks noGrp="1"/>
          </p:cNvSpPr>
          <p:nvPr>
            <p:ph type="title"/>
          </p:nvPr>
        </p:nvSpPr>
        <p:spPr>
          <a:xfrm>
            <a:off x="362725" y="218825"/>
            <a:ext cx="3454200" cy="755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sz="2900">
                <a:latin typeface="Times New Roman"/>
                <a:ea typeface="Times New Roman"/>
                <a:cs typeface="Times New Roman"/>
                <a:sym typeface="Times New Roman"/>
              </a:rPr>
              <a:t>HISTORY:</a:t>
            </a:r>
            <a:endParaRPr sz="2900">
              <a:latin typeface="Times New Roman"/>
              <a:ea typeface="Times New Roman"/>
              <a:cs typeface="Times New Roman"/>
              <a:sym typeface="Times New Roman"/>
            </a:endParaRPr>
          </a:p>
        </p:txBody>
      </p:sp>
      <p:sp>
        <p:nvSpPr>
          <p:cNvPr id="72" name="Google Shape;72;p15"/>
          <p:cNvSpPr txBox="1">
            <a:spLocks noGrp="1"/>
          </p:cNvSpPr>
          <p:nvPr>
            <p:ph type="body" idx="1"/>
          </p:nvPr>
        </p:nvSpPr>
        <p:spPr>
          <a:xfrm>
            <a:off x="362725" y="1035750"/>
            <a:ext cx="5566500" cy="35946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sz="1900">
                <a:latin typeface="Times New Roman"/>
                <a:ea typeface="Times New Roman"/>
                <a:cs typeface="Times New Roman"/>
                <a:sym typeface="Times New Roman"/>
              </a:rPr>
              <a:t>With the improvement of the living standards  of  the people, we have become  so materialistic that  we have forgotten  how  the  physically disabled  people live a tough life.Earlierly they use a white cane and pet dogs which is  very costly  and difficult  to maintain . To overcome  those limitations  this  project will  help. Nowadays there is a lot of technologies available for the  visually  challenged  but our  project   is cheaper among them. </a:t>
            </a:r>
            <a:endParaRPr sz="1900">
              <a:latin typeface="Times New Roman"/>
              <a:ea typeface="Times New Roman"/>
              <a:cs typeface="Times New Roman"/>
              <a:sym typeface="Times New Roman"/>
            </a:endParaRPr>
          </a:p>
        </p:txBody>
      </p:sp>
      <p:pic>
        <p:nvPicPr>
          <p:cNvPr id="73" name="Google Shape;73;p15"/>
          <p:cNvPicPr preferRelativeResize="0"/>
          <p:nvPr/>
        </p:nvPicPr>
        <p:blipFill>
          <a:blip r:embed="rId3">
            <a:alphaModFix/>
          </a:blip>
          <a:stretch>
            <a:fillRect/>
          </a:stretch>
        </p:blipFill>
        <p:spPr>
          <a:xfrm>
            <a:off x="5878200" y="815750"/>
            <a:ext cx="2961000" cy="1937023"/>
          </a:xfrm>
          <a:prstGeom prst="rect">
            <a:avLst/>
          </a:prstGeom>
          <a:noFill/>
          <a:ln>
            <a:noFill/>
          </a:ln>
        </p:spPr>
      </p:pic>
      <p:pic>
        <p:nvPicPr>
          <p:cNvPr id="74" name="Google Shape;74;p15"/>
          <p:cNvPicPr preferRelativeResize="0"/>
          <p:nvPr/>
        </p:nvPicPr>
        <p:blipFill>
          <a:blip r:embed="rId4">
            <a:alphaModFix/>
          </a:blip>
          <a:stretch>
            <a:fillRect/>
          </a:stretch>
        </p:blipFill>
        <p:spPr>
          <a:xfrm>
            <a:off x="5878200" y="2854150"/>
            <a:ext cx="2961000" cy="16872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6"/>
          <p:cNvSpPr txBox="1">
            <a:spLocks noGrp="1"/>
          </p:cNvSpPr>
          <p:nvPr>
            <p:ph type="title"/>
          </p:nvPr>
        </p:nvSpPr>
        <p:spPr>
          <a:xfrm>
            <a:off x="311700" y="863425"/>
            <a:ext cx="8520600" cy="851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latin typeface="Times New Roman"/>
                <a:ea typeface="Times New Roman"/>
                <a:cs typeface="Times New Roman"/>
                <a:sym typeface="Times New Roman"/>
              </a:rPr>
              <a:t>   </a:t>
            </a:r>
            <a:r>
              <a:rPr lang="en" sz="3200">
                <a:latin typeface="Times New Roman"/>
                <a:ea typeface="Times New Roman"/>
                <a:cs typeface="Times New Roman"/>
                <a:sym typeface="Times New Roman"/>
              </a:rPr>
              <a:t>AIM:</a:t>
            </a:r>
            <a:endParaRPr sz="3200">
              <a:latin typeface="Times New Roman"/>
              <a:ea typeface="Times New Roman"/>
              <a:cs typeface="Times New Roman"/>
              <a:sym typeface="Times New Roman"/>
            </a:endParaRPr>
          </a:p>
        </p:txBody>
      </p:sp>
      <p:sp>
        <p:nvSpPr>
          <p:cNvPr id="80" name="Google Shape;80;p16"/>
          <p:cNvSpPr txBox="1">
            <a:spLocks noGrp="1"/>
          </p:cNvSpPr>
          <p:nvPr>
            <p:ph type="body" idx="1"/>
          </p:nvPr>
        </p:nvSpPr>
        <p:spPr>
          <a:xfrm>
            <a:off x="1020525" y="1714525"/>
            <a:ext cx="7812000" cy="2854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sz="2200">
                <a:highlight>
                  <a:schemeClr val="accent1"/>
                </a:highlight>
                <a:latin typeface="Times New Roman"/>
                <a:ea typeface="Times New Roman"/>
                <a:cs typeface="Times New Roman"/>
                <a:sym typeface="Times New Roman"/>
              </a:rPr>
              <a:t>The main aim of this project is to detect the obstacles with the help of the ultrasonic sensors to help the blind and make it easy for them to move around easily without any hassle.</a:t>
            </a:r>
            <a:endParaRPr sz="2200">
              <a:highlight>
                <a:schemeClr val="accent1"/>
              </a:highlight>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7"/>
          <p:cNvSpPr txBox="1">
            <a:spLocks noGrp="1"/>
          </p:cNvSpPr>
          <p:nvPr>
            <p:ph type="title"/>
          </p:nvPr>
        </p:nvSpPr>
        <p:spPr>
          <a:xfrm>
            <a:off x="311700" y="258600"/>
            <a:ext cx="8520600" cy="70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900">
                <a:latin typeface="Times New Roman"/>
                <a:ea typeface="Times New Roman"/>
                <a:cs typeface="Times New Roman"/>
                <a:sym typeface="Times New Roman"/>
              </a:rPr>
              <a:t>PROPOSED SYSTEM:</a:t>
            </a:r>
            <a:endParaRPr sz="2900">
              <a:latin typeface="Times New Roman"/>
              <a:ea typeface="Times New Roman"/>
              <a:cs typeface="Times New Roman"/>
              <a:sym typeface="Times New Roman"/>
            </a:endParaRPr>
          </a:p>
        </p:txBody>
      </p:sp>
      <p:sp>
        <p:nvSpPr>
          <p:cNvPr id="86" name="Google Shape;86;p17"/>
          <p:cNvSpPr txBox="1">
            <a:spLocks noGrp="1"/>
          </p:cNvSpPr>
          <p:nvPr>
            <p:ph type="body" idx="1"/>
          </p:nvPr>
        </p:nvSpPr>
        <p:spPr>
          <a:xfrm>
            <a:off x="311700" y="818925"/>
            <a:ext cx="8520600" cy="3750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latin typeface="Times New Roman"/>
                <a:ea typeface="Times New Roman"/>
                <a:cs typeface="Times New Roman"/>
                <a:sym typeface="Times New Roman"/>
              </a:rPr>
              <a:t>The proposed system deals with the cheaper and effective obstacle detection with a wide range of coverage. The device includes the following components:</a:t>
            </a:r>
            <a:endParaRPr>
              <a:latin typeface="Times New Roman"/>
              <a:ea typeface="Times New Roman"/>
              <a:cs typeface="Times New Roman"/>
              <a:sym typeface="Times New Roman"/>
            </a:endParaRPr>
          </a:p>
          <a:p>
            <a:pPr marL="0" lvl="0" indent="0" algn="l" rtl="0">
              <a:spcBef>
                <a:spcPts val="1200"/>
              </a:spcBef>
              <a:spcAft>
                <a:spcPts val="0"/>
              </a:spcAft>
              <a:buNone/>
            </a:pPr>
            <a:r>
              <a:rPr lang="en">
                <a:latin typeface="Times New Roman"/>
                <a:ea typeface="Times New Roman"/>
                <a:cs typeface="Times New Roman"/>
                <a:sym typeface="Times New Roman"/>
              </a:rPr>
              <a:t>     • Arduino UNO                               • Male Header                   </a:t>
            </a:r>
            <a:endParaRPr>
              <a:latin typeface="Times New Roman"/>
              <a:ea typeface="Times New Roman"/>
              <a:cs typeface="Times New Roman"/>
              <a:sym typeface="Times New Roman"/>
            </a:endParaRPr>
          </a:p>
          <a:p>
            <a:pPr marL="0" lvl="0" indent="0" algn="l" rtl="0">
              <a:spcBef>
                <a:spcPts val="1200"/>
              </a:spcBef>
              <a:spcAft>
                <a:spcPts val="0"/>
              </a:spcAft>
              <a:buNone/>
            </a:pPr>
            <a:r>
              <a:rPr lang="en">
                <a:latin typeface="Times New Roman"/>
                <a:ea typeface="Times New Roman"/>
                <a:cs typeface="Times New Roman"/>
                <a:sym typeface="Times New Roman"/>
              </a:rPr>
              <a:t>     • Ultrasonic sensor                          • Jumper wires </a:t>
            </a:r>
            <a:endParaRPr>
              <a:latin typeface="Times New Roman"/>
              <a:ea typeface="Times New Roman"/>
              <a:cs typeface="Times New Roman"/>
              <a:sym typeface="Times New Roman"/>
            </a:endParaRPr>
          </a:p>
          <a:p>
            <a:pPr marL="0" lvl="0" indent="0" algn="l" rtl="0">
              <a:spcBef>
                <a:spcPts val="1200"/>
              </a:spcBef>
              <a:spcAft>
                <a:spcPts val="0"/>
              </a:spcAft>
              <a:buNone/>
            </a:pPr>
            <a:r>
              <a:rPr lang="en">
                <a:latin typeface="Times New Roman"/>
                <a:ea typeface="Times New Roman"/>
                <a:cs typeface="Times New Roman"/>
                <a:sym typeface="Times New Roman"/>
              </a:rPr>
              <a:t>     • Buzzer                                           • 5 mm LED: Red</a:t>
            </a:r>
            <a:endParaRPr>
              <a:latin typeface="Times New Roman"/>
              <a:ea typeface="Times New Roman"/>
              <a:cs typeface="Times New Roman"/>
              <a:sym typeface="Times New Roman"/>
            </a:endParaRPr>
          </a:p>
          <a:p>
            <a:pPr marL="0" lvl="0" indent="0" algn="l" rtl="0">
              <a:spcBef>
                <a:spcPts val="1200"/>
              </a:spcBef>
              <a:spcAft>
                <a:spcPts val="0"/>
              </a:spcAft>
              <a:buNone/>
            </a:pPr>
            <a:r>
              <a:rPr lang="en">
                <a:latin typeface="Times New Roman"/>
                <a:ea typeface="Times New Roman"/>
                <a:cs typeface="Times New Roman"/>
                <a:sym typeface="Times New Roman"/>
              </a:rPr>
              <a:t>     • Power bank                                   • Some elastics and stickers</a:t>
            </a:r>
            <a:endParaRPr>
              <a:latin typeface="Times New Roman"/>
              <a:ea typeface="Times New Roman"/>
              <a:cs typeface="Times New Roman"/>
              <a:sym typeface="Times New Roman"/>
            </a:endParaRPr>
          </a:p>
          <a:p>
            <a:pPr marL="0" lvl="0" indent="0" algn="l" rtl="0">
              <a:spcBef>
                <a:spcPts val="1200"/>
              </a:spcBef>
              <a:spcAft>
                <a:spcPts val="1200"/>
              </a:spcAft>
              <a:buNone/>
            </a:pPr>
            <a:r>
              <a:rPr lang="en">
                <a:latin typeface="Times New Roman"/>
                <a:ea typeface="Times New Roman"/>
                <a:cs typeface="Times New Roman"/>
                <a:sym typeface="Times New Roman"/>
              </a:rPr>
              <a:t>     • Female Header                              </a:t>
            </a:r>
            <a:endParaRPr>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8"/>
          <p:cNvSpPr txBox="1">
            <a:spLocks noGrp="1"/>
          </p:cNvSpPr>
          <p:nvPr>
            <p:ph type="title"/>
          </p:nvPr>
        </p:nvSpPr>
        <p:spPr>
          <a:xfrm>
            <a:off x="311700" y="148725"/>
            <a:ext cx="8520600" cy="694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900">
                <a:latin typeface="Times New Roman"/>
                <a:ea typeface="Times New Roman"/>
                <a:cs typeface="Times New Roman"/>
                <a:sym typeface="Times New Roman"/>
              </a:rPr>
              <a:t>COMPONENTS :</a:t>
            </a:r>
            <a:endParaRPr sz="2900">
              <a:latin typeface="Times New Roman"/>
              <a:ea typeface="Times New Roman"/>
              <a:cs typeface="Times New Roman"/>
              <a:sym typeface="Times New Roman"/>
            </a:endParaRPr>
          </a:p>
          <a:p>
            <a:pPr marL="0" lvl="0" indent="0" algn="l" rtl="0">
              <a:spcBef>
                <a:spcPts val="0"/>
              </a:spcBef>
              <a:spcAft>
                <a:spcPts val="0"/>
              </a:spcAft>
              <a:buSzPts val="990"/>
              <a:buNone/>
            </a:pPr>
            <a:endParaRPr sz="2900">
              <a:latin typeface="Times New Roman"/>
              <a:ea typeface="Times New Roman"/>
              <a:cs typeface="Times New Roman"/>
              <a:sym typeface="Times New Roman"/>
            </a:endParaRPr>
          </a:p>
        </p:txBody>
      </p:sp>
      <p:sp>
        <p:nvSpPr>
          <p:cNvPr id="92" name="Google Shape;92;p18"/>
          <p:cNvSpPr txBox="1">
            <a:spLocks noGrp="1"/>
          </p:cNvSpPr>
          <p:nvPr>
            <p:ph type="body" idx="1"/>
          </p:nvPr>
        </p:nvSpPr>
        <p:spPr>
          <a:xfrm>
            <a:off x="311700" y="873150"/>
            <a:ext cx="8520600" cy="3397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                   </a:t>
            </a:r>
            <a:endParaRPr/>
          </a:p>
        </p:txBody>
      </p:sp>
      <p:pic>
        <p:nvPicPr>
          <p:cNvPr id="93" name="Google Shape;93;p18"/>
          <p:cNvPicPr preferRelativeResize="0"/>
          <p:nvPr/>
        </p:nvPicPr>
        <p:blipFill>
          <a:blip r:embed="rId3">
            <a:alphaModFix/>
          </a:blip>
          <a:stretch>
            <a:fillRect/>
          </a:stretch>
        </p:blipFill>
        <p:spPr>
          <a:xfrm>
            <a:off x="398450" y="941350"/>
            <a:ext cx="2613275" cy="1810625"/>
          </a:xfrm>
          <a:prstGeom prst="rect">
            <a:avLst/>
          </a:prstGeom>
          <a:noFill/>
          <a:ln>
            <a:noFill/>
          </a:ln>
        </p:spPr>
      </p:pic>
      <p:sp>
        <p:nvSpPr>
          <p:cNvPr id="94" name="Google Shape;94;p18"/>
          <p:cNvSpPr txBox="1">
            <a:spLocks noGrp="1"/>
          </p:cNvSpPr>
          <p:nvPr>
            <p:ph type="body" idx="1"/>
          </p:nvPr>
        </p:nvSpPr>
        <p:spPr>
          <a:xfrm>
            <a:off x="390888" y="1025550"/>
            <a:ext cx="8520600" cy="3397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                   </a:t>
            </a:r>
            <a:endParaRPr/>
          </a:p>
        </p:txBody>
      </p:sp>
      <p:pic>
        <p:nvPicPr>
          <p:cNvPr id="95" name="Google Shape;95;p18"/>
          <p:cNvPicPr preferRelativeResize="0"/>
          <p:nvPr/>
        </p:nvPicPr>
        <p:blipFill>
          <a:blip r:embed="rId4">
            <a:alphaModFix/>
          </a:blip>
          <a:stretch>
            <a:fillRect/>
          </a:stretch>
        </p:blipFill>
        <p:spPr>
          <a:xfrm>
            <a:off x="3420725" y="1025550"/>
            <a:ext cx="2460950" cy="1651550"/>
          </a:xfrm>
          <a:prstGeom prst="rect">
            <a:avLst/>
          </a:prstGeom>
          <a:noFill/>
          <a:ln>
            <a:noFill/>
          </a:ln>
        </p:spPr>
      </p:pic>
      <p:pic>
        <p:nvPicPr>
          <p:cNvPr id="96" name="Google Shape;96;p18"/>
          <p:cNvPicPr preferRelativeResize="0"/>
          <p:nvPr/>
        </p:nvPicPr>
        <p:blipFill>
          <a:blip r:embed="rId5">
            <a:alphaModFix/>
          </a:blip>
          <a:stretch>
            <a:fillRect/>
          </a:stretch>
        </p:blipFill>
        <p:spPr>
          <a:xfrm>
            <a:off x="6070050" y="873150"/>
            <a:ext cx="2914650" cy="1878825"/>
          </a:xfrm>
          <a:prstGeom prst="rect">
            <a:avLst/>
          </a:prstGeom>
          <a:noFill/>
          <a:ln>
            <a:noFill/>
          </a:ln>
        </p:spPr>
      </p:pic>
      <p:pic>
        <p:nvPicPr>
          <p:cNvPr id="97" name="Google Shape;97;p18"/>
          <p:cNvPicPr preferRelativeResize="0"/>
          <p:nvPr/>
        </p:nvPicPr>
        <p:blipFill>
          <a:blip r:embed="rId6">
            <a:alphaModFix/>
          </a:blip>
          <a:stretch>
            <a:fillRect/>
          </a:stretch>
        </p:blipFill>
        <p:spPr>
          <a:xfrm>
            <a:off x="1984463" y="3109338"/>
            <a:ext cx="2181225" cy="1590675"/>
          </a:xfrm>
          <a:prstGeom prst="rect">
            <a:avLst/>
          </a:prstGeom>
          <a:noFill/>
          <a:ln>
            <a:noFill/>
          </a:ln>
        </p:spPr>
      </p:pic>
      <p:pic>
        <p:nvPicPr>
          <p:cNvPr id="98" name="Google Shape;98;p18"/>
          <p:cNvPicPr preferRelativeResize="0"/>
          <p:nvPr/>
        </p:nvPicPr>
        <p:blipFill>
          <a:blip r:embed="rId7">
            <a:alphaModFix/>
          </a:blip>
          <a:stretch>
            <a:fillRect/>
          </a:stretch>
        </p:blipFill>
        <p:spPr>
          <a:xfrm>
            <a:off x="4977524" y="3051800"/>
            <a:ext cx="2460950" cy="170578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9"/>
          <p:cNvSpPr txBox="1">
            <a:spLocks noGrp="1"/>
          </p:cNvSpPr>
          <p:nvPr>
            <p:ph type="title"/>
          </p:nvPr>
        </p:nvSpPr>
        <p:spPr>
          <a:xfrm>
            <a:off x="311700" y="359425"/>
            <a:ext cx="8520600" cy="681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900">
                <a:latin typeface="Times New Roman"/>
                <a:ea typeface="Times New Roman"/>
                <a:cs typeface="Times New Roman"/>
                <a:sym typeface="Times New Roman"/>
              </a:rPr>
              <a:t>ARDUINO UNO:</a:t>
            </a:r>
            <a:endParaRPr sz="2900">
              <a:latin typeface="Times New Roman"/>
              <a:ea typeface="Times New Roman"/>
              <a:cs typeface="Times New Roman"/>
              <a:sym typeface="Times New Roman"/>
            </a:endParaRPr>
          </a:p>
        </p:txBody>
      </p:sp>
      <p:sp>
        <p:nvSpPr>
          <p:cNvPr id="104" name="Google Shape;104;p19"/>
          <p:cNvSpPr txBox="1">
            <a:spLocks noGrp="1"/>
          </p:cNvSpPr>
          <p:nvPr>
            <p:ph type="body" idx="1"/>
          </p:nvPr>
        </p:nvSpPr>
        <p:spPr>
          <a:xfrm>
            <a:off x="386075" y="1183975"/>
            <a:ext cx="8520600" cy="3397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latin typeface="Times New Roman"/>
                <a:ea typeface="Times New Roman"/>
                <a:cs typeface="Times New Roman"/>
                <a:sym typeface="Times New Roman"/>
              </a:rPr>
              <a:t>The Arduino is an open source hardware and software that can make a user to do effective                operation in it.</a:t>
            </a:r>
            <a:endParaRPr>
              <a:latin typeface="Times New Roman"/>
              <a:ea typeface="Times New Roman"/>
              <a:cs typeface="Times New Roman"/>
              <a:sym typeface="Times New Roman"/>
            </a:endParaRPr>
          </a:p>
          <a:p>
            <a:pPr marL="0" lvl="0" indent="0" algn="l" rtl="0">
              <a:spcBef>
                <a:spcPts val="1200"/>
              </a:spcBef>
              <a:spcAft>
                <a:spcPts val="0"/>
              </a:spcAft>
              <a:buNone/>
            </a:pPr>
            <a:r>
              <a:rPr lang="en">
                <a:latin typeface="Times New Roman"/>
                <a:ea typeface="Times New Roman"/>
                <a:cs typeface="Times New Roman"/>
                <a:sym typeface="Times New Roman"/>
              </a:rPr>
              <a:t>The Arduino is a microcontroller. These microcontroller devices help in sensing and controlling the objects in the real-time situations and environment.</a:t>
            </a:r>
            <a:endParaRPr>
              <a:latin typeface="Times New Roman"/>
              <a:ea typeface="Times New Roman"/>
              <a:cs typeface="Times New Roman"/>
              <a:sym typeface="Times New Roman"/>
            </a:endParaRPr>
          </a:p>
          <a:p>
            <a:pPr marL="0" lvl="0" indent="0" algn="l" rtl="0">
              <a:spcBef>
                <a:spcPts val="1200"/>
              </a:spcBef>
              <a:spcAft>
                <a:spcPts val="0"/>
              </a:spcAft>
              <a:buNone/>
            </a:pPr>
            <a:r>
              <a:rPr lang="en">
                <a:latin typeface="Times New Roman"/>
                <a:ea typeface="Times New Roman"/>
                <a:cs typeface="Times New Roman"/>
                <a:sym typeface="Times New Roman"/>
              </a:rPr>
              <a:t>These boards are available cheaper in the market. There are a number of inventions performed in it and still it is going on. </a:t>
            </a:r>
            <a:endParaRPr>
              <a:latin typeface="Times New Roman"/>
              <a:ea typeface="Times New Roman"/>
              <a:cs typeface="Times New Roman"/>
              <a:sym typeface="Times New Roman"/>
            </a:endParaRPr>
          </a:p>
          <a:p>
            <a:pPr marL="0" lvl="0" indent="0" algn="l" rtl="0">
              <a:spcBef>
                <a:spcPts val="1200"/>
              </a:spcBef>
              <a:spcAft>
                <a:spcPts val="1200"/>
              </a:spcAft>
              <a:buNone/>
            </a:pPr>
            <a:r>
              <a:rPr lang="en">
                <a:latin typeface="Times New Roman"/>
                <a:ea typeface="Times New Roman"/>
                <a:cs typeface="Times New Roman"/>
                <a:sym typeface="Times New Roman"/>
              </a:rPr>
              <a:t>The board is equipped with sets of digital and analog input/output (I/O) pins that may be interfaced to various expansion boards (shields) and other circuits .</a:t>
            </a:r>
            <a:endParaRPr>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0"/>
          <p:cNvSpPr txBox="1">
            <a:spLocks noGrp="1"/>
          </p:cNvSpPr>
          <p:nvPr>
            <p:ph type="title"/>
          </p:nvPr>
        </p:nvSpPr>
        <p:spPr>
          <a:xfrm>
            <a:off x="311700" y="446825"/>
            <a:ext cx="8520600" cy="613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3222">
                <a:latin typeface="Times New Roman"/>
                <a:ea typeface="Times New Roman"/>
                <a:cs typeface="Times New Roman"/>
                <a:sym typeface="Times New Roman"/>
              </a:rPr>
              <a:t>ULTRASONIC SENSORS</a:t>
            </a:r>
            <a:r>
              <a:rPr lang="en">
                <a:latin typeface="Times New Roman"/>
                <a:ea typeface="Times New Roman"/>
                <a:cs typeface="Times New Roman"/>
                <a:sym typeface="Times New Roman"/>
              </a:rPr>
              <a:t>:</a:t>
            </a:r>
            <a:endParaRPr>
              <a:latin typeface="Times New Roman"/>
              <a:ea typeface="Times New Roman"/>
              <a:cs typeface="Times New Roman"/>
              <a:sym typeface="Times New Roman"/>
            </a:endParaRPr>
          </a:p>
        </p:txBody>
      </p:sp>
      <p:sp>
        <p:nvSpPr>
          <p:cNvPr id="110" name="Google Shape;110;p20"/>
          <p:cNvSpPr txBox="1">
            <a:spLocks noGrp="1"/>
          </p:cNvSpPr>
          <p:nvPr>
            <p:ph type="body" idx="1"/>
          </p:nvPr>
        </p:nvSpPr>
        <p:spPr>
          <a:xfrm>
            <a:off x="311700" y="1266325"/>
            <a:ext cx="8270400" cy="34533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solidFill>
                  <a:srgbClr val="202124"/>
                </a:solidFill>
                <a:highlight>
                  <a:schemeClr val="accent1"/>
                </a:highlight>
                <a:latin typeface="Times New Roman"/>
                <a:ea typeface="Times New Roman"/>
                <a:cs typeface="Times New Roman"/>
                <a:sym typeface="Times New Roman"/>
              </a:rPr>
              <a:t>An ultrasonic sensor is  an  instrument that  measures the  distance to  an object using </a:t>
            </a:r>
            <a:r>
              <a:rPr lang="en" b="1">
                <a:solidFill>
                  <a:srgbClr val="202124"/>
                </a:solidFill>
                <a:highlight>
                  <a:schemeClr val="accent1"/>
                </a:highlight>
                <a:latin typeface="Times New Roman"/>
                <a:ea typeface="Times New Roman"/>
                <a:cs typeface="Times New Roman"/>
                <a:sym typeface="Times New Roman"/>
              </a:rPr>
              <a:t>ultrasonic sound waves</a:t>
            </a:r>
            <a:r>
              <a:rPr lang="en">
                <a:solidFill>
                  <a:srgbClr val="202124"/>
                </a:solidFill>
                <a:highlight>
                  <a:schemeClr val="accent1"/>
                </a:highlight>
                <a:latin typeface="Times New Roman"/>
                <a:ea typeface="Times New Roman"/>
                <a:cs typeface="Times New Roman"/>
                <a:sym typeface="Times New Roman"/>
              </a:rPr>
              <a:t>. An ultrasonic sensor uses a  transducer to  send and  receive  ultrasonic pulses  that  relay back  information about an object proximity.</a:t>
            </a:r>
            <a:r>
              <a:rPr lang="en">
                <a:latin typeface="Times New Roman"/>
                <a:ea typeface="Times New Roman"/>
                <a:cs typeface="Times New Roman"/>
                <a:sym typeface="Times New Roman"/>
              </a:rPr>
              <a:t>The ultrasonic sensor  consists  of   transmitter,  receiver  and  transceiver. The  transmitter   convert electrical signal into soundwaves. The receiver converts the soundwaves into electrical signal  again. The transceiver  performs  both  the receiver  and transmitter operations.      It  also  has  crystal oscillators  in  it. It  will perform  the stabilization operation in the ultrasonic sensor.</a:t>
            </a:r>
            <a:endParaRPr>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1"/>
          <p:cNvSpPr txBox="1">
            <a:spLocks noGrp="1"/>
          </p:cNvSpPr>
          <p:nvPr>
            <p:ph type="title"/>
          </p:nvPr>
        </p:nvSpPr>
        <p:spPr>
          <a:xfrm>
            <a:off x="311700" y="260275"/>
            <a:ext cx="8520600" cy="632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800">
                <a:latin typeface="Times New Roman"/>
                <a:ea typeface="Times New Roman"/>
                <a:cs typeface="Times New Roman"/>
                <a:sym typeface="Times New Roman"/>
              </a:rPr>
              <a:t>JUMPER WIRE:</a:t>
            </a:r>
            <a:endParaRPr sz="2800">
              <a:latin typeface="Times New Roman"/>
              <a:ea typeface="Times New Roman"/>
              <a:cs typeface="Times New Roman"/>
              <a:sym typeface="Times New Roman"/>
            </a:endParaRPr>
          </a:p>
        </p:txBody>
      </p:sp>
      <p:sp>
        <p:nvSpPr>
          <p:cNvPr id="116" name="Google Shape;116;p21"/>
          <p:cNvSpPr txBox="1">
            <a:spLocks noGrp="1"/>
          </p:cNvSpPr>
          <p:nvPr>
            <p:ph type="body" idx="1"/>
          </p:nvPr>
        </p:nvSpPr>
        <p:spPr>
          <a:xfrm>
            <a:off x="311700" y="979125"/>
            <a:ext cx="8520600" cy="36765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a:highlight>
                  <a:schemeClr val="accent1"/>
                </a:highlight>
                <a:latin typeface="Times New Roman"/>
                <a:ea typeface="Times New Roman"/>
                <a:cs typeface="Times New Roman"/>
                <a:sym typeface="Times New Roman"/>
              </a:rPr>
              <a:t>The jump wires are also known as jumper wire used to connect devices. Without soldering we can make an easier connection with devices. These are available as a set of wire that has the pin on both sides. These wires are used as making their one end connecting to the corresponding device and another end to the breadboard.</a:t>
            </a:r>
            <a:endParaRPr>
              <a:highlight>
                <a:schemeClr val="accent1"/>
              </a:highlight>
              <a:latin typeface="Times New Roman"/>
              <a:ea typeface="Times New Roman"/>
              <a:cs typeface="Times New Roman"/>
              <a:sym typeface="Times New Roman"/>
            </a:endParaRPr>
          </a:p>
          <a:p>
            <a:pPr marL="0" lvl="0" indent="0" algn="l" rtl="0">
              <a:spcBef>
                <a:spcPts val="1200"/>
              </a:spcBef>
              <a:spcAft>
                <a:spcPts val="0"/>
              </a:spcAft>
              <a:buNone/>
            </a:pPr>
            <a:r>
              <a:rPr lang="en">
                <a:highlight>
                  <a:schemeClr val="accent1"/>
                </a:highlight>
                <a:latin typeface="Times New Roman"/>
                <a:ea typeface="Times New Roman"/>
                <a:cs typeface="Times New Roman"/>
                <a:sym typeface="Times New Roman"/>
              </a:rPr>
              <a:t> </a:t>
            </a:r>
            <a:r>
              <a:rPr lang="en" sz="2800">
                <a:highlight>
                  <a:schemeClr val="accent1"/>
                </a:highlight>
                <a:latin typeface="Times New Roman"/>
                <a:ea typeface="Times New Roman"/>
                <a:cs typeface="Times New Roman"/>
                <a:sym typeface="Times New Roman"/>
              </a:rPr>
              <a:t>PIEZO BUZZER:</a:t>
            </a:r>
            <a:endParaRPr sz="2800">
              <a:highlight>
                <a:schemeClr val="accent1"/>
              </a:highlight>
              <a:latin typeface="Times New Roman"/>
              <a:ea typeface="Times New Roman"/>
              <a:cs typeface="Times New Roman"/>
              <a:sym typeface="Times New Roman"/>
            </a:endParaRPr>
          </a:p>
          <a:p>
            <a:pPr marL="0" lvl="0" indent="0" algn="l" rtl="0">
              <a:spcBef>
                <a:spcPts val="1200"/>
              </a:spcBef>
              <a:spcAft>
                <a:spcPts val="0"/>
              </a:spcAft>
              <a:buNone/>
            </a:pPr>
            <a:r>
              <a:rPr lang="en">
                <a:highlight>
                  <a:schemeClr val="accent1"/>
                </a:highlight>
                <a:latin typeface="Times New Roman"/>
                <a:ea typeface="Times New Roman"/>
                <a:cs typeface="Times New Roman"/>
                <a:sym typeface="Times New Roman"/>
              </a:rPr>
              <a:t>The piezo buzzer is an electronic device which generates sound through it. The buzzer is   used as an indication to the user. It is used in the car reversing system and braking system as an indication. It is based on the principle of piezoelectricity discovered in 1880 by Jacques and Pierre Curie</a:t>
            </a:r>
            <a:endParaRPr>
              <a:highlight>
                <a:schemeClr val="accent1"/>
              </a:highlight>
              <a:latin typeface="Times New Roman"/>
              <a:ea typeface="Times New Roman"/>
              <a:cs typeface="Times New Roman"/>
              <a:sym typeface="Times New Roman"/>
            </a:endParaRPr>
          </a:p>
          <a:p>
            <a:pPr marL="0" lvl="0" indent="0" algn="l" rtl="0">
              <a:spcBef>
                <a:spcPts val="1200"/>
              </a:spcBef>
              <a:spcAft>
                <a:spcPts val="1200"/>
              </a:spcAft>
              <a:buNone/>
            </a:pPr>
            <a:endParaRPr>
              <a:highlight>
                <a:schemeClr val="accent1"/>
              </a:highlight>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840</Words>
  <Application>Microsoft Office PowerPoint</Application>
  <PresentationFormat>On-screen Show (16:9)</PresentationFormat>
  <Paragraphs>45</Paragraphs>
  <Slides>13</Slides>
  <Notes>13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Times New Roman</vt:lpstr>
      <vt:lpstr>Arial</vt:lpstr>
      <vt:lpstr>Old Standard TT</vt:lpstr>
      <vt:lpstr>Paperback</vt:lpstr>
      <vt:lpstr>       SMART STICK FOR  BLIND  PEOPLE                                                                                                                                                            </vt:lpstr>
      <vt:lpstr>INTRODUCTION:</vt:lpstr>
      <vt:lpstr>HISTORY:</vt:lpstr>
      <vt:lpstr>   AIM:</vt:lpstr>
      <vt:lpstr>PROPOSED SYSTEM:</vt:lpstr>
      <vt:lpstr>COMPONENTS : </vt:lpstr>
      <vt:lpstr>ARDUINO UNO:</vt:lpstr>
      <vt:lpstr>ULTRASONIC SENSORS:</vt:lpstr>
      <vt:lpstr>JUMPER WIRE:</vt:lpstr>
      <vt:lpstr>BLOCK DIAGRAM:</vt:lpstr>
      <vt:lpstr>FLOW CHART:</vt:lpstr>
      <vt:lpstr>CONCLUSION: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SMART STICK FOR  BLIND  PEOPLE                                                                                                                                                            </dc:title>
  <cp:lastModifiedBy>teja vikas</cp:lastModifiedBy>
  <cp:revision>1</cp:revision>
  <dcterms:modified xsi:type="dcterms:W3CDTF">2022-09-20T16:21:06Z</dcterms:modified>
</cp:coreProperties>
</file>