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f2fbe32e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f2fbe3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bf2fbe32e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bf2fbe3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bf2fbe32e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bf2fbe3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bf2fbe32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bf2fbe32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bf2fbe32e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bf2fbe32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TESLA Stock Price Prediction LSTM vs GRU</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Swetha Subramanian</a:t>
            </a:r>
            <a:br>
              <a:rPr lang="en"/>
            </a:br>
            <a:r>
              <a:rPr lang="en"/>
              <a:t>205002111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831175" y="802500"/>
            <a:ext cx="75294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p>
          <a:p>
            <a:pPr indent="0" lvl="0" marL="0" rtl="0" algn="ctr">
              <a:spcBef>
                <a:spcPts val="0"/>
              </a:spcBef>
              <a:spcAft>
                <a:spcPts val="0"/>
              </a:spcAft>
              <a:buNone/>
            </a:pPr>
            <a:r>
              <a:rPr lang="en" sz="2500"/>
              <a:t>Future Work</a:t>
            </a:r>
            <a:endParaRPr sz="2500"/>
          </a:p>
          <a:p>
            <a:pPr indent="0" lvl="0" marL="0" rtl="0" algn="l">
              <a:spcBef>
                <a:spcPts val="0"/>
              </a:spcBef>
              <a:spcAft>
                <a:spcPts val="0"/>
              </a:spcAft>
              <a:buNone/>
            </a:pPr>
            <a:r>
              <a:t/>
            </a:r>
            <a:endParaRPr sz="2000"/>
          </a:p>
          <a:p>
            <a:pPr indent="0" lvl="0" marL="0" rtl="0" algn="l">
              <a:spcBef>
                <a:spcPts val="0"/>
              </a:spcBef>
              <a:spcAft>
                <a:spcPts val="0"/>
              </a:spcAft>
              <a:buNone/>
            </a:pPr>
            <a:r>
              <a:rPr lang="en" sz="2000"/>
              <a:t>Enhancements:</a:t>
            </a:r>
            <a:endParaRPr sz="2000"/>
          </a:p>
          <a:p>
            <a:pPr indent="0" lvl="0" marL="0" rtl="0" algn="l">
              <a:spcBef>
                <a:spcPts val="0"/>
              </a:spcBef>
              <a:spcAft>
                <a:spcPts val="0"/>
              </a:spcAft>
              <a:buNone/>
            </a:pPr>
            <a:r>
              <a:rPr b="0" lang="en" sz="2000"/>
              <a:t>Explore the use of more advanced architectures or ensemble methods. Investigate the impact of additional features on prediction accuracy.</a:t>
            </a:r>
            <a:endParaRPr b="0"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Extended Applications:</a:t>
            </a:r>
            <a:endParaRPr sz="2000"/>
          </a:p>
          <a:p>
            <a:pPr indent="0" lvl="0" marL="0" rtl="0" algn="l">
              <a:spcBef>
                <a:spcPts val="0"/>
              </a:spcBef>
              <a:spcAft>
                <a:spcPts val="0"/>
              </a:spcAft>
              <a:buNone/>
            </a:pPr>
            <a:r>
              <a:rPr b="0" lang="en" sz="2000"/>
              <a:t>Apply the models to predict stock prices of other companies. Explore the integration of external factors, such as market news and economic indicators.</a:t>
            </a:r>
            <a:endParaRPr b="0"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Fine-tuning and Optimization:</a:t>
            </a:r>
            <a:endParaRPr sz="2000"/>
          </a:p>
          <a:p>
            <a:pPr indent="0" lvl="0" marL="0" rtl="0" algn="l">
              <a:spcBef>
                <a:spcPts val="0"/>
              </a:spcBef>
              <a:spcAft>
                <a:spcPts val="0"/>
              </a:spcAft>
              <a:buNone/>
            </a:pPr>
            <a:r>
              <a:rPr b="0" lang="en" sz="2000"/>
              <a:t>Fine-tune hyperparameters for improved model performance. Optimize the models for real-time predictions and scalability.</a:t>
            </a:r>
            <a:endParaRPr b="0" sz="20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664425"/>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chemeClr val="dk2"/>
                </a:solidFill>
                <a:latin typeface="Source Code Pro"/>
                <a:ea typeface="Source Code Pro"/>
                <a:cs typeface="Source Code Pro"/>
                <a:sym typeface="Source Code Pro"/>
              </a:rPr>
              <a:t>Motivation:</a:t>
            </a:r>
            <a:endParaRPr b="0" sz="2000">
              <a:solidFill>
                <a:schemeClr val="dk2"/>
              </a:solidFill>
              <a:latin typeface="Source Code Pro"/>
              <a:ea typeface="Source Code Pro"/>
              <a:cs typeface="Source Code Pro"/>
              <a:sym typeface="Source Code Pro"/>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markets are dynamic, and accurate stock price prediction is valuable for investors and traders. LSTM and GRU, as advanced neural network architectures, offer the potential to capture intricate patterns in time-series data and improve prediction accuracy.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831175" y="802500"/>
            <a:ext cx="75294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p>
          <a:p>
            <a:pPr indent="0" lvl="0" marL="0" rtl="0" algn="ctr">
              <a:spcBef>
                <a:spcPts val="0"/>
              </a:spcBef>
              <a:spcAft>
                <a:spcPts val="0"/>
              </a:spcAft>
              <a:buNone/>
            </a:pPr>
            <a:r>
              <a:rPr lang="en" sz="2500"/>
              <a:t>Introduction:</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The stock market is characterized by complex and dynamic patterns, making accurate prediction challenging. Neural networks, specifically LSTM and GRU, are employed due to their ability to model temporal dependencies and learn from historical data. This study aims to leverage these architectures to forecast Tesla stock prices.</a:t>
            </a:r>
            <a:endParaRPr sz="25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766288" y="152400"/>
            <a:ext cx="7611436"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00925" y="296900"/>
            <a:ext cx="84585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Workflow</a:t>
            </a:r>
            <a:endParaRPr sz="3600"/>
          </a:p>
        </p:txBody>
      </p:sp>
      <p:sp>
        <p:nvSpPr>
          <p:cNvPr id="79" name="Google Shape;79;p17"/>
          <p:cNvSpPr txBox="1"/>
          <p:nvPr>
            <p:ph idx="1" type="body"/>
          </p:nvPr>
        </p:nvSpPr>
        <p:spPr>
          <a:xfrm>
            <a:off x="400875" y="1021400"/>
            <a:ext cx="84585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Data Collection and Preprocessing:</a:t>
            </a:r>
            <a:endParaRPr b="1" sz="1600"/>
          </a:p>
          <a:p>
            <a:pPr indent="0" lvl="0" marL="0" rtl="0" algn="l">
              <a:spcBef>
                <a:spcPts val="0"/>
              </a:spcBef>
              <a:spcAft>
                <a:spcPts val="0"/>
              </a:spcAft>
              <a:buNone/>
            </a:pPr>
            <a:r>
              <a:rPr lang="en" sz="1400"/>
              <a:t>Gather historical Tesla stock data.</a:t>
            </a:r>
            <a:endParaRPr sz="1400"/>
          </a:p>
          <a:p>
            <a:pPr indent="0" lvl="0" marL="0" rtl="0" algn="l">
              <a:spcBef>
                <a:spcPts val="0"/>
              </a:spcBef>
              <a:spcAft>
                <a:spcPts val="0"/>
              </a:spcAft>
              <a:buNone/>
            </a:pPr>
            <a:r>
              <a:rPr lang="en" sz="1400"/>
              <a:t>Split the data into training and testing sets.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80" name="Google Shape;80;p17"/>
          <p:cNvSpPr txBox="1"/>
          <p:nvPr>
            <p:ph idx="1" type="body"/>
          </p:nvPr>
        </p:nvSpPr>
        <p:spPr>
          <a:xfrm>
            <a:off x="400925" y="2150600"/>
            <a:ext cx="84585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Development:</a:t>
            </a:r>
            <a:endParaRPr b="1" sz="1600"/>
          </a:p>
          <a:p>
            <a:pPr indent="0" lvl="0" marL="0" rtl="0" algn="l">
              <a:spcBef>
                <a:spcPts val="0"/>
              </a:spcBef>
              <a:spcAft>
                <a:spcPts val="0"/>
              </a:spcAft>
              <a:buNone/>
            </a:pPr>
            <a:r>
              <a:rPr lang="en" sz="1400"/>
              <a:t>Implement LSTM and GRU models for stock price prediction. Train the models using the training dataset</a:t>
            </a:r>
            <a:endParaRPr sz="1400"/>
          </a:p>
          <a:p>
            <a:pPr indent="0" lvl="0" marL="0" rtl="0" algn="l">
              <a:spcBef>
                <a:spcPts val="0"/>
              </a:spcBef>
              <a:spcAft>
                <a:spcPts val="0"/>
              </a:spcAft>
              <a:buNone/>
            </a:pPr>
            <a:r>
              <a:t/>
            </a:r>
            <a:endParaRPr sz="1400"/>
          </a:p>
        </p:txBody>
      </p:sp>
      <p:sp>
        <p:nvSpPr>
          <p:cNvPr id="81" name="Google Shape;81;p17"/>
          <p:cNvSpPr txBox="1"/>
          <p:nvPr>
            <p:ph idx="1" type="body"/>
          </p:nvPr>
        </p:nvSpPr>
        <p:spPr>
          <a:xfrm>
            <a:off x="400925" y="3943100"/>
            <a:ext cx="84585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Performance Evaluation:</a:t>
            </a:r>
            <a:endParaRPr b="1" sz="1600"/>
          </a:p>
          <a:p>
            <a:pPr indent="0" lvl="0" marL="0" rtl="0" algn="l">
              <a:spcBef>
                <a:spcPts val="0"/>
              </a:spcBef>
              <a:spcAft>
                <a:spcPts val="0"/>
              </a:spcAft>
              <a:buNone/>
            </a:pPr>
            <a:r>
              <a:rPr lang="en" sz="1400"/>
              <a:t>Evaluate models based on metrics such as Mean Squared Error (MSE), Mean Absolute Error (MAE), and Root Mean Squared Error (RMSE).</a:t>
            </a:r>
            <a:endParaRPr sz="1400"/>
          </a:p>
          <a:p>
            <a:pPr indent="0" lvl="0" marL="0" rtl="0" algn="l">
              <a:spcBef>
                <a:spcPts val="0"/>
              </a:spcBef>
              <a:spcAft>
                <a:spcPts val="0"/>
              </a:spcAft>
              <a:buNone/>
            </a:pPr>
            <a:r>
              <a:t/>
            </a:r>
            <a:endParaRPr sz="1400"/>
          </a:p>
        </p:txBody>
      </p:sp>
      <p:sp>
        <p:nvSpPr>
          <p:cNvPr id="82" name="Google Shape;82;p17"/>
          <p:cNvSpPr txBox="1"/>
          <p:nvPr>
            <p:ph idx="1" type="body"/>
          </p:nvPr>
        </p:nvSpPr>
        <p:spPr>
          <a:xfrm>
            <a:off x="400925" y="3184400"/>
            <a:ext cx="84585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Iterative Prediction:</a:t>
            </a:r>
            <a:endParaRPr b="1" sz="1600"/>
          </a:p>
          <a:p>
            <a:pPr indent="0" lvl="0" marL="0" rtl="0" algn="l">
              <a:spcBef>
                <a:spcPts val="0"/>
              </a:spcBef>
              <a:spcAft>
                <a:spcPts val="0"/>
              </a:spcAft>
              <a:buNone/>
            </a:pPr>
            <a:r>
              <a:rPr lang="en" sz="1400"/>
              <a:t>Iterate over future time steps to predict multiple future stock prices.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00925" y="296900"/>
            <a:ext cx="84585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Result</a:t>
            </a:r>
            <a:endParaRPr sz="3600"/>
          </a:p>
        </p:txBody>
      </p:sp>
      <p:sp>
        <p:nvSpPr>
          <p:cNvPr id="88" name="Google Shape;88;p18"/>
          <p:cNvSpPr txBox="1"/>
          <p:nvPr>
            <p:ph idx="1" type="body"/>
          </p:nvPr>
        </p:nvSpPr>
        <p:spPr>
          <a:xfrm>
            <a:off x="400875" y="1021400"/>
            <a:ext cx="38430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LSTM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MSE: 959.7093530787853</a:t>
            </a:r>
            <a:endParaRPr sz="1400"/>
          </a:p>
          <a:p>
            <a:pPr indent="0" lvl="0" marL="0" rtl="0" algn="l">
              <a:spcBef>
                <a:spcPts val="0"/>
              </a:spcBef>
              <a:spcAft>
                <a:spcPts val="0"/>
              </a:spcAft>
              <a:buNone/>
            </a:pPr>
            <a:r>
              <a:rPr lang="en" sz="1400"/>
              <a:t>MAE: 24.330810721261155</a:t>
            </a:r>
            <a:endParaRPr sz="1400"/>
          </a:p>
          <a:p>
            <a:pPr indent="0" lvl="0" marL="0" rtl="0" algn="l">
              <a:spcBef>
                <a:spcPts val="0"/>
              </a:spcBef>
              <a:spcAft>
                <a:spcPts val="0"/>
              </a:spcAft>
              <a:buNone/>
            </a:pPr>
            <a:r>
              <a:rPr lang="en" sz="1400"/>
              <a:t>RMSE: 30.979176120077586</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GRU:</a:t>
            </a:r>
            <a:endParaRPr sz="1400"/>
          </a:p>
          <a:p>
            <a:pPr indent="0" lvl="0" marL="0" rtl="0" algn="l">
              <a:spcBef>
                <a:spcPts val="0"/>
              </a:spcBef>
              <a:spcAft>
                <a:spcPts val="0"/>
              </a:spcAft>
              <a:buNone/>
            </a:pPr>
            <a:r>
              <a:rPr lang="en" sz="1400"/>
              <a:t>MSE: 460.76398197982417</a:t>
            </a:r>
            <a:endParaRPr sz="1400"/>
          </a:p>
          <a:p>
            <a:pPr indent="0" lvl="0" marL="0" rtl="0" algn="l">
              <a:spcBef>
                <a:spcPts val="0"/>
              </a:spcBef>
              <a:spcAft>
                <a:spcPts val="0"/>
              </a:spcAft>
              <a:buNone/>
            </a:pPr>
            <a:r>
              <a:rPr lang="en" sz="1400"/>
              <a:t>MAE: 17.060944431849887</a:t>
            </a:r>
            <a:endParaRPr sz="1400"/>
          </a:p>
          <a:p>
            <a:pPr indent="0" lvl="0" marL="0" rtl="0" algn="l">
              <a:spcBef>
                <a:spcPts val="0"/>
              </a:spcBef>
              <a:spcAft>
                <a:spcPts val="0"/>
              </a:spcAft>
              <a:buNone/>
            </a:pPr>
            <a:r>
              <a:rPr lang="en" sz="1400"/>
              <a:t>RMSE: 21.465413622379238</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89" name="Google Shape;89;p18"/>
          <p:cNvPicPr preferRelativeResize="0"/>
          <p:nvPr/>
        </p:nvPicPr>
        <p:blipFill>
          <a:blip r:embed="rId3">
            <a:alphaModFix/>
          </a:blip>
          <a:stretch>
            <a:fillRect/>
          </a:stretch>
        </p:blipFill>
        <p:spPr>
          <a:xfrm>
            <a:off x="3555026" y="2804403"/>
            <a:ext cx="5075051" cy="1947947"/>
          </a:xfrm>
          <a:prstGeom prst="rect">
            <a:avLst/>
          </a:prstGeom>
          <a:noFill/>
          <a:ln>
            <a:noFill/>
          </a:ln>
        </p:spPr>
      </p:pic>
      <p:pic>
        <p:nvPicPr>
          <p:cNvPr id="90" name="Google Shape;90;p18"/>
          <p:cNvPicPr preferRelativeResize="0"/>
          <p:nvPr/>
        </p:nvPicPr>
        <p:blipFill>
          <a:blip r:embed="rId4">
            <a:alphaModFix/>
          </a:blip>
          <a:stretch>
            <a:fillRect/>
          </a:stretch>
        </p:blipFill>
        <p:spPr>
          <a:xfrm>
            <a:off x="3555025" y="529325"/>
            <a:ext cx="5075051" cy="19415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64425"/>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chemeClr val="dk2"/>
                </a:solidFill>
                <a:latin typeface="Source Code Pro"/>
                <a:ea typeface="Source Code Pro"/>
                <a:cs typeface="Source Code Pro"/>
                <a:sym typeface="Source Code Pro"/>
              </a:rPr>
              <a:t>Inference: GRU is better than LSTM</a:t>
            </a:r>
            <a:endParaRPr b="0" sz="2000">
              <a:solidFill>
                <a:schemeClr val="dk2"/>
              </a:solidFill>
              <a:latin typeface="Source Code Pro"/>
              <a:ea typeface="Source Code Pro"/>
              <a:cs typeface="Source Code Pro"/>
              <a:sym typeface="Source Code Pro"/>
            </a:endParaRPr>
          </a:p>
        </p:txBody>
      </p:sp>
      <p:sp>
        <p:nvSpPr>
          <p:cNvPr id="96" name="Google Shape;96;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Simplicity and Training Speed:</a:t>
            </a:r>
            <a:endParaRPr/>
          </a:p>
          <a:p>
            <a:pPr indent="0" lvl="0" marL="0" rtl="0" algn="l">
              <a:spcBef>
                <a:spcPts val="1600"/>
              </a:spcBef>
              <a:spcAft>
                <a:spcPts val="1600"/>
              </a:spcAft>
              <a:buNone/>
            </a:pPr>
            <a:r>
              <a:rPr lang="en"/>
              <a:t>GRUs have a simpler architecture compared to LSTMs. The reduced complexity may make them easier to train, converge faster, and potentially find a more optimal solution for the specific dataset. Simplicity can sometimes lead to better generalization, especially when the dataset is not very large.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Fewer Parameters:</a:t>
            </a:r>
            <a:endParaRPr/>
          </a:p>
          <a:p>
            <a:pPr indent="0" lvl="0" marL="0" rtl="0" algn="l">
              <a:spcBef>
                <a:spcPts val="1600"/>
              </a:spcBef>
              <a:spcAft>
                <a:spcPts val="0"/>
              </a:spcAft>
              <a:buNone/>
            </a:pPr>
            <a:r>
              <a:rPr lang="en"/>
              <a:t>GRUs have fewer parameters compared to LSTMs. This reduction in the number of parameters can be advantageous, especially when the dataset is limited. With fewer parameters, GRUs might be less prone to overfitting the training data, resulting in a better generalization to unseen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Task-Specific Patterns:</a:t>
            </a:r>
            <a:endParaRPr/>
          </a:p>
          <a:p>
            <a:pPr indent="0" lvl="0" marL="0" rtl="0" algn="l">
              <a:spcBef>
                <a:spcPts val="1600"/>
              </a:spcBef>
              <a:spcAft>
                <a:spcPts val="0"/>
              </a:spcAft>
              <a:buNone/>
            </a:pPr>
            <a:r>
              <a:rPr lang="en"/>
              <a:t>The specific temporal patterns present in the dataset may be well-suited to the gating mechanisms of GRUs. If the dataset has short-term dependencies and does not require the explicit long-term memory capabilities of LSTMs, GRUs might perform better.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