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9" r:id="rId2"/>
    <p:sldId id="311" r:id="rId3"/>
    <p:sldId id="414" r:id="rId4"/>
    <p:sldId id="415" r:id="rId5"/>
    <p:sldId id="416" r:id="rId6"/>
    <p:sldId id="417" r:id="rId7"/>
    <p:sldId id="418" r:id="rId8"/>
    <p:sldId id="421" r:id="rId9"/>
    <p:sldId id="419" r:id="rId10"/>
    <p:sldId id="365" r:id="rId11"/>
    <p:sldId id="366" r:id="rId12"/>
    <p:sldId id="424" r:id="rId13"/>
    <p:sldId id="422" r:id="rId14"/>
    <p:sldId id="423" r:id="rId15"/>
    <p:sldId id="425" r:id="rId16"/>
    <p:sldId id="427" r:id="rId17"/>
    <p:sldId id="426" r:id="rId18"/>
    <p:sldId id="428"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373" r:id="rId33"/>
    <p:sldId id="375" r:id="rId34"/>
    <p:sldId id="376" r:id="rId35"/>
    <p:sldId id="377" r:id="rId36"/>
    <p:sldId id="378" r:id="rId37"/>
    <p:sldId id="379" r:id="rId38"/>
    <p:sldId id="380" r:id="rId39"/>
    <p:sldId id="38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3451" autoAdjust="0"/>
  </p:normalViewPr>
  <p:slideViewPr>
    <p:cSldViewPr snapToGrid="0">
      <p:cViewPr varScale="1">
        <p:scale>
          <a:sx n="117" d="100"/>
          <a:sy n="117" d="100"/>
        </p:scale>
        <p:origin x="1680" y="9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29733-C094-422D-B25D-B914D4859930}"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B93CF-C969-4D3B-993E-04101CB60893}" type="slidenum">
              <a:rPr lang="en-US" smtClean="0"/>
              <a:t>‹#›</a:t>
            </a:fld>
            <a:endParaRPr lang="en-US"/>
          </a:p>
        </p:txBody>
      </p:sp>
    </p:spTree>
    <p:extLst>
      <p:ext uri="{BB962C8B-B14F-4D97-AF65-F5344CB8AC3E}">
        <p14:creationId xmlns:p14="http://schemas.microsoft.com/office/powerpoint/2010/main" val="401985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utomationar.com/products/collaborative-robot-28.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sha.gov/SLTC/robotics/standards.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osha.gov/dts/osta/otm/otm_iv/otm_iv_4.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6C81B4F-E0F6-4E65-BC52-E6D0C4BE350B}" type="slidenum">
              <a:rPr lang="en-CA" smtClean="0"/>
              <a:t>1</a:t>
            </a:fld>
            <a:endParaRPr lang="en-CA"/>
          </a:p>
        </p:txBody>
      </p:sp>
    </p:spTree>
    <p:extLst>
      <p:ext uri="{BB962C8B-B14F-4D97-AF65-F5344CB8AC3E}">
        <p14:creationId xmlns:p14="http://schemas.microsoft.com/office/powerpoint/2010/main" val="57872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82828"/>
                </a:solidFill>
                <a:effectLst/>
                <a:latin typeface="Roboto" panose="02000000000000000000" pitchFamily="2" charset="0"/>
              </a:rPr>
              <a:t>Articulated Robots mechanical movement and configuration closely resembles a human arm. The arm is mounted to a base with a twisting joint. The arm itself can feature anywhere from two rotary joints up to ten rotary joints which act as axes, with each additional joint or axis allowing for a greater degree of motion.  Most Articulated Robots utilize four or six-axis. Typical applications for Articulated Robots are assembly, arc welding, material handling, machine tending, and packaging.</a:t>
            </a:r>
          </a:p>
          <a:p>
            <a:endParaRPr lang="en-US" b="0" i="0" dirty="0">
              <a:solidFill>
                <a:srgbClr val="282828"/>
              </a:solidFill>
              <a:effectLst/>
              <a:latin typeface="Roboto" panose="02000000000000000000" pitchFamily="2" charset="0"/>
            </a:endParaRPr>
          </a:p>
          <a:p>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17</a:t>
            </a:fld>
            <a:endParaRPr lang="en-US"/>
          </a:p>
        </p:txBody>
      </p:sp>
    </p:spTree>
    <p:extLst>
      <p:ext uri="{BB962C8B-B14F-4D97-AF65-F5344CB8AC3E}">
        <p14:creationId xmlns:p14="http://schemas.microsoft.com/office/powerpoint/2010/main" val="61615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757575"/>
                </a:solidFill>
                <a:effectLst/>
                <a:latin typeface="inherit"/>
              </a:rPr>
              <a:t>1. Point To Point control (PTP)</a:t>
            </a:r>
            <a:endParaRPr lang="en-US" b="0" i="0" dirty="0">
              <a:solidFill>
                <a:srgbClr val="757575"/>
              </a:solidFill>
              <a:effectLst/>
              <a:latin typeface="Roboto" panose="02000000000000000000" pitchFamily="2" charset="0"/>
            </a:endParaRPr>
          </a:p>
          <a:p>
            <a:pPr algn="l" fontAlgn="base"/>
            <a:r>
              <a:rPr lang="en-US" b="0" i="0" dirty="0">
                <a:solidFill>
                  <a:srgbClr val="757575"/>
                </a:solidFill>
                <a:effectLst/>
                <a:latin typeface="inherit"/>
              </a:rPr>
              <a:t>This control method only controls the position and posture of the end effector of industrial robot at some specified discrete points in the working space. In control, only industrial </a:t>
            </a:r>
            <a:r>
              <a:rPr lang="en-US" b="0" i="0" u="none" strike="noStrike" dirty="0">
                <a:solidFill>
                  <a:srgbClr val="252628"/>
                </a:solidFill>
                <a:effectLst/>
                <a:latin typeface="inherit"/>
                <a:hlinkClick r:id="rId3"/>
              </a:rPr>
              <a:t>robots</a:t>
            </a:r>
            <a:r>
              <a:rPr lang="en-US" b="0" i="0" dirty="0">
                <a:solidFill>
                  <a:srgbClr val="757575"/>
                </a:solidFill>
                <a:effectLst/>
                <a:latin typeface="inherit"/>
              </a:rPr>
              <a:t> are required to move quickly and accurately between adjacent points, and there is no requirement for the trajectory of the robot to reach the target point. Position accuracy and speed required for motion are two main technical indicators of this control method. This control method has the characteristics of easy realization and low positioning accuracy requirement. Therefore, it is often used in pick and place, handling, spot welding and inserting components on circuit boards, which require only accurate position and posture of the end effector at the target point. This method is relatively simple, but it is very difficult to achieve the positioning accuracy of 2-3um.</a:t>
            </a:r>
            <a:endParaRPr lang="en-US" b="0" i="0" dirty="0">
              <a:solidFill>
                <a:srgbClr val="757575"/>
              </a:solidFill>
              <a:effectLst/>
              <a:latin typeface="Roboto" panose="02000000000000000000" pitchFamily="2" charset="0"/>
            </a:endParaRPr>
          </a:p>
          <a:p>
            <a:pPr algn="l" fontAlgn="base"/>
            <a:r>
              <a:rPr lang="en-US" b="1" i="0" dirty="0">
                <a:solidFill>
                  <a:srgbClr val="757575"/>
                </a:solidFill>
                <a:effectLst/>
                <a:latin typeface="inherit"/>
              </a:rPr>
              <a:t>2. Continuous Trajectory Control (CP)</a:t>
            </a:r>
            <a:endParaRPr lang="en-US" b="0" i="0" dirty="0">
              <a:solidFill>
                <a:srgbClr val="757575"/>
              </a:solidFill>
              <a:effectLst/>
              <a:latin typeface="Roboto" panose="02000000000000000000" pitchFamily="2" charset="0"/>
            </a:endParaRPr>
          </a:p>
          <a:p>
            <a:pPr algn="l" fontAlgn="base"/>
            <a:r>
              <a:rPr lang="en-US" b="0" i="0" dirty="0">
                <a:solidFill>
                  <a:srgbClr val="757575"/>
                </a:solidFill>
                <a:effectLst/>
                <a:latin typeface="inherit"/>
              </a:rPr>
              <a:t>This control method is to continuously control the position and posture of the end-effector of industrial robot in the working space. It is required to move in a certain range of accuracy in strict accordance with the predetermined trajectory and speed. Moreover, the speed is controllable, the trajectory is smooth and the motion is smooth to complete the task. The joint of industrial robot moves continuously and synchronously, and its end effector can form a continuous trajectory. The main technical index of this control method is the trajectory tracking accuracy and stability of the end effector position of industrial robots. This control method is usually used in arc welding, spray painting, edge removal and inspection robots.</a:t>
            </a:r>
            <a:endParaRPr lang="en-US" b="0" i="0" dirty="0">
              <a:solidFill>
                <a:srgbClr val="757575"/>
              </a:solidFill>
              <a:effectLst/>
              <a:latin typeface="Roboto" panose="02000000000000000000" pitchFamily="2" charset="0"/>
            </a:endParaRPr>
          </a:p>
          <a:p>
            <a:pPr algn="l" fontAlgn="base"/>
            <a:r>
              <a:rPr lang="en-US" b="1" i="0" dirty="0">
                <a:solidFill>
                  <a:srgbClr val="757575"/>
                </a:solidFill>
                <a:effectLst/>
                <a:latin typeface="inherit"/>
              </a:rPr>
              <a:t>3. Force (Torque) Control Mode</a:t>
            </a:r>
            <a:endParaRPr lang="en-US" b="0" i="0" dirty="0">
              <a:solidFill>
                <a:srgbClr val="757575"/>
              </a:solidFill>
              <a:effectLst/>
              <a:latin typeface="Roboto" panose="02000000000000000000" pitchFamily="2" charset="0"/>
            </a:endParaRPr>
          </a:p>
          <a:p>
            <a:pPr algn="l" fontAlgn="base"/>
            <a:r>
              <a:rPr lang="en-US" b="0" i="0" dirty="0">
                <a:solidFill>
                  <a:srgbClr val="757575"/>
                </a:solidFill>
                <a:effectLst/>
                <a:latin typeface="inherit"/>
              </a:rPr>
              <a:t>When assembling and place the workpieces, etc. In addition to the need for accurate positioning, It also requires that the force used be appropriate. In this case, the Force control(servo) mode must be used. The principle of this control mode is basically the same as that of position servo control, But feedback are not position signals. It's a force signal. So the torque sensor must be used in the system. Sometimes adaptive control is also implemented by using the sensing functions such as proximity and sliding.</a:t>
            </a:r>
            <a:endParaRPr lang="en-US" b="0" i="0" dirty="0">
              <a:solidFill>
                <a:srgbClr val="757575"/>
              </a:solidFill>
              <a:effectLst/>
              <a:latin typeface="Roboto" panose="02000000000000000000" pitchFamily="2" charset="0"/>
            </a:endParaRPr>
          </a:p>
          <a:p>
            <a:pPr algn="l" fontAlgn="base"/>
            <a:r>
              <a:rPr lang="en-US" b="1" i="0" dirty="0">
                <a:solidFill>
                  <a:srgbClr val="757575"/>
                </a:solidFill>
                <a:effectLst/>
                <a:latin typeface="inherit"/>
              </a:rPr>
              <a:t>4. Intelligent Control Mode</a:t>
            </a:r>
            <a:endParaRPr lang="en-US" b="0" i="0" dirty="0">
              <a:solidFill>
                <a:srgbClr val="757575"/>
              </a:solidFill>
              <a:effectLst/>
              <a:latin typeface="Roboto" panose="02000000000000000000" pitchFamily="2" charset="0"/>
            </a:endParaRPr>
          </a:p>
          <a:p>
            <a:pPr algn="l" fontAlgn="base"/>
            <a:r>
              <a:rPr lang="en-US" b="0" i="0" dirty="0">
                <a:solidFill>
                  <a:srgbClr val="757575"/>
                </a:solidFill>
                <a:effectLst/>
                <a:latin typeface="inherit"/>
              </a:rPr>
              <a:t>Intelligent control of robots is to acquire knowledge of the surrounding environment through sensors. And make corresponding decisions according to their own internal knowledge base</a:t>
            </a:r>
            <a:endParaRPr lang="en-US" b="0" i="0" dirty="0">
              <a:solidFill>
                <a:srgbClr val="757575"/>
              </a:solidFill>
              <a:effectLst/>
              <a:latin typeface="Roboto" panose="02000000000000000000" pitchFamily="2" charset="0"/>
            </a:endParaRPr>
          </a:p>
          <a:p>
            <a:pPr algn="l" fontAlgn="base"/>
            <a:r>
              <a:rPr lang="en-US" b="0" i="0" dirty="0">
                <a:solidFill>
                  <a:srgbClr val="757575"/>
                </a:solidFill>
                <a:effectLst/>
                <a:latin typeface="inherit"/>
              </a:rPr>
              <a:t>Using intelligent control technology, the robot has strong environmental adaptability and self-learning ability. The development of intelligent control technology depends on the rapid development of artificial intelligence such as artificial neural network, genetic algorithm, genetic algorithm and expert system in recent years. Maybe this control mode will make industrial robots really have the feeling of artificial intelligence. It is also the most difficult to control well. Besides the algorithm, it also depends heavily on the accuracy of components.</a:t>
            </a:r>
            <a:endParaRPr lang="en-US" b="0" i="0" dirty="0">
              <a:solidFill>
                <a:srgbClr val="757575"/>
              </a:solidFill>
              <a:effectLst/>
              <a:latin typeface="Roboto" panose="02000000000000000000" pitchFamily="2" charset="0"/>
            </a:endParaRPr>
          </a:p>
          <a:p>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18</a:t>
            </a:fld>
            <a:endParaRPr lang="en-US"/>
          </a:p>
        </p:txBody>
      </p:sp>
    </p:spTree>
    <p:extLst>
      <p:ext uri="{BB962C8B-B14F-4D97-AF65-F5344CB8AC3E}">
        <p14:creationId xmlns:p14="http://schemas.microsoft.com/office/powerpoint/2010/main" val="189734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19</a:t>
            </a:fld>
            <a:endParaRPr lang="en-US"/>
          </a:p>
        </p:txBody>
      </p:sp>
    </p:spTree>
    <p:extLst>
      <p:ext uri="{BB962C8B-B14F-4D97-AF65-F5344CB8AC3E}">
        <p14:creationId xmlns:p14="http://schemas.microsoft.com/office/powerpoint/2010/main" val="180231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20</a:t>
            </a:fld>
            <a:endParaRPr lang="en-US"/>
          </a:p>
        </p:txBody>
      </p:sp>
    </p:spTree>
    <p:extLst>
      <p:ext uri="{BB962C8B-B14F-4D97-AF65-F5344CB8AC3E}">
        <p14:creationId xmlns:p14="http://schemas.microsoft.com/office/powerpoint/2010/main" val="2261139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21</a:t>
            </a:fld>
            <a:endParaRPr lang="en-US"/>
          </a:p>
        </p:txBody>
      </p:sp>
    </p:spTree>
    <p:extLst>
      <p:ext uri="{BB962C8B-B14F-4D97-AF65-F5344CB8AC3E}">
        <p14:creationId xmlns:p14="http://schemas.microsoft.com/office/powerpoint/2010/main" val="427066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22</a:t>
            </a:fld>
            <a:endParaRPr lang="en-US"/>
          </a:p>
        </p:txBody>
      </p:sp>
    </p:spTree>
    <p:extLst>
      <p:ext uri="{BB962C8B-B14F-4D97-AF65-F5344CB8AC3E}">
        <p14:creationId xmlns:p14="http://schemas.microsoft.com/office/powerpoint/2010/main" val="71437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23</a:t>
            </a:fld>
            <a:endParaRPr lang="en-US"/>
          </a:p>
        </p:txBody>
      </p:sp>
    </p:spTree>
    <p:extLst>
      <p:ext uri="{BB962C8B-B14F-4D97-AF65-F5344CB8AC3E}">
        <p14:creationId xmlns:p14="http://schemas.microsoft.com/office/powerpoint/2010/main" val="3233303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24</a:t>
            </a:fld>
            <a:endParaRPr lang="en-US"/>
          </a:p>
        </p:txBody>
      </p:sp>
    </p:spTree>
    <p:extLst>
      <p:ext uri="{BB962C8B-B14F-4D97-AF65-F5344CB8AC3E}">
        <p14:creationId xmlns:p14="http://schemas.microsoft.com/office/powerpoint/2010/main" val="3613336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25</a:t>
            </a:fld>
            <a:endParaRPr lang="en-US"/>
          </a:p>
        </p:txBody>
      </p:sp>
    </p:spTree>
    <p:extLst>
      <p:ext uri="{BB962C8B-B14F-4D97-AF65-F5344CB8AC3E}">
        <p14:creationId xmlns:p14="http://schemas.microsoft.com/office/powerpoint/2010/main" val="397910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26</a:t>
            </a:fld>
            <a:endParaRPr lang="en-US"/>
          </a:p>
        </p:txBody>
      </p:sp>
    </p:spTree>
    <p:extLst>
      <p:ext uri="{BB962C8B-B14F-4D97-AF65-F5344CB8AC3E}">
        <p14:creationId xmlns:p14="http://schemas.microsoft.com/office/powerpoint/2010/main" val="145165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Standards: </a:t>
            </a:r>
          </a:p>
          <a:p>
            <a:r>
              <a:rPr lang="en-US" dirty="0"/>
              <a:t>OSHA </a:t>
            </a:r>
            <a:r>
              <a:rPr lang="en-US" dirty="0">
                <a:hlinkClick r:id="rId3"/>
              </a:rPr>
              <a:t>https://www.osha.gov/SLTC/robotics/standards.html</a:t>
            </a:r>
            <a:endParaRPr lang="en-US" dirty="0"/>
          </a:p>
          <a:p>
            <a:r>
              <a:rPr lang="en-US" dirty="0">
                <a:hlinkClick r:id="rId4"/>
              </a:rPr>
              <a:t>https://www.osha.gov/dts/osta/otm/otm_iv/otm_iv_4.html</a:t>
            </a:r>
            <a:r>
              <a:rPr lang="zh-CN" altLang="en-US" dirty="0"/>
              <a:t>   </a:t>
            </a:r>
            <a:r>
              <a:rPr lang="en-US" altLang="zh-CN" dirty="0"/>
              <a:t>Word list</a:t>
            </a:r>
            <a:endParaRPr lang="en-US" dirty="0"/>
          </a:p>
          <a:p>
            <a:r>
              <a:rPr lang="zh-CN" altLang="en-US" dirty="0"/>
              <a:t> </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a:t>
            </a:fld>
            <a:endParaRPr lang="en-US"/>
          </a:p>
        </p:txBody>
      </p:sp>
    </p:spTree>
    <p:extLst>
      <p:ext uri="{BB962C8B-B14F-4D97-AF65-F5344CB8AC3E}">
        <p14:creationId xmlns:p14="http://schemas.microsoft.com/office/powerpoint/2010/main" val="451986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27</a:t>
            </a:fld>
            <a:endParaRPr lang="en-US"/>
          </a:p>
        </p:txBody>
      </p:sp>
    </p:spTree>
    <p:extLst>
      <p:ext uri="{BB962C8B-B14F-4D97-AF65-F5344CB8AC3E}">
        <p14:creationId xmlns:p14="http://schemas.microsoft.com/office/powerpoint/2010/main" val="107792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28</a:t>
            </a:fld>
            <a:endParaRPr lang="en-US"/>
          </a:p>
        </p:txBody>
      </p:sp>
    </p:spTree>
    <p:extLst>
      <p:ext uri="{BB962C8B-B14F-4D97-AF65-F5344CB8AC3E}">
        <p14:creationId xmlns:p14="http://schemas.microsoft.com/office/powerpoint/2010/main" val="317692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29</a:t>
            </a:fld>
            <a:endParaRPr lang="en-US"/>
          </a:p>
        </p:txBody>
      </p:sp>
    </p:spTree>
    <p:extLst>
      <p:ext uri="{BB962C8B-B14F-4D97-AF65-F5344CB8AC3E}">
        <p14:creationId xmlns:p14="http://schemas.microsoft.com/office/powerpoint/2010/main" val="3841035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30</a:t>
            </a:fld>
            <a:endParaRPr lang="en-US"/>
          </a:p>
        </p:txBody>
      </p:sp>
    </p:spTree>
    <p:extLst>
      <p:ext uri="{BB962C8B-B14F-4D97-AF65-F5344CB8AC3E}">
        <p14:creationId xmlns:p14="http://schemas.microsoft.com/office/powerpoint/2010/main" val="408905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S PGothic" panose="020B0600070205080204" pitchFamily="34" charset="-128"/>
                <a:cs typeface="MS PGothic" charset="0"/>
              </a:rPr>
              <a:t>Robotic Industries Association</a:t>
            </a:r>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31</a:t>
            </a:fld>
            <a:endParaRPr lang="en-US"/>
          </a:p>
        </p:txBody>
      </p:sp>
    </p:spTree>
    <p:extLst>
      <p:ext uri="{BB962C8B-B14F-4D97-AF65-F5344CB8AC3E}">
        <p14:creationId xmlns:p14="http://schemas.microsoft.com/office/powerpoint/2010/main" val="487380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32</a:t>
            </a:fld>
            <a:endParaRPr lang="en-US"/>
          </a:p>
        </p:txBody>
      </p:sp>
    </p:spTree>
    <p:extLst>
      <p:ext uri="{BB962C8B-B14F-4D97-AF65-F5344CB8AC3E}">
        <p14:creationId xmlns:p14="http://schemas.microsoft.com/office/powerpoint/2010/main" val="4217019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33</a:t>
            </a:fld>
            <a:endParaRPr lang="en-US"/>
          </a:p>
        </p:txBody>
      </p:sp>
    </p:spTree>
    <p:extLst>
      <p:ext uri="{BB962C8B-B14F-4D97-AF65-F5344CB8AC3E}">
        <p14:creationId xmlns:p14="http://schemas.microsoft.com/office/powerpoint/2010/main" val="208410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34</a:t>
            </a:fld>
            <a:endParaRPr lang="en-US"/>
          </a:p>
        </p:txBody>
      </p:sp>
    </p:spTree>
    <p:extLst>
      <p:ext uri="{BB962C8B-B14F-4D97-AF65-F5344CB8AC3E}">
        <p14:creationId xmlns:p14="http://schemas.microsoft.com/office/powerpoint/2010/main" val="2345516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can be linked to the book</a:t>
            </a:r>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35</a:t>
            </a:fld>
            <a:endParaRPr lang="en-US"/>
          </a:p>
        </p:txBody>
      </p:sp>
    </p:spTree>
    <p:extLst>
      <p:ext uri="{BB962C8B-B14F-4D97-AF65-F5344CB8AC3E}">
        <p14:creationId xmlns:p14="http://schemas.microsoft.com/office/powerpoint/2010/main" val="904045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36</a:t>
            </a:fld>
            <a:endParaRPr lang="en-US"/>
          </a:p>
        </p:txBody>
      </p:sp>
    </p:spTree>
    <p:extLst>
      <p:ext uri="{BB962C8B-B14F-4D97-AF65-F5344CB8AC3E}">
        <p14:creationId xmlns:p14="http://schemas.microsoft.com/office/powerpoint/2010/main" val="193654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4</a:t>
            </a:fld>
            <a:endParaRPr lang="en-US"/>
          </a:p>
        </p:txBody>
      </p:sp>
    </p:spTree>
    <p:extLst>
      <p:ext uri="{BB962C8B-B14F-4D97-AF65-F5344CB8AC3E}">
        <p14:creationId xmlns:p14="http://schemas.microsoft.com/office/powerpoint/2010/main" val="2107117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37</a:t>
            </a:fld>
            <a:endParaRPr lang="en-US"/>
          </a:p>
        </p:txBody>
      </p:sp>
    </p:spTree>
    <p:extLst>
      <p:ext uri="{BB962C8B-B14F-4D97-AF65-F5344CB8AC3E}">
        <p14:creationId xmlns:p14="http://schemas.microsoft.com/office/powerpoint/2010/main" val="1937611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38</a:t>
            </a:fld>
            <a:endParaRPr lang="en-US"/>
          </a:p>
        </p:txBody>
      </p:sp>
    </p:spTree>
    <p:extLst>
      <p:ext uri="{BB962C8B-B14F-4D97-AF65-F5344CB8AC3E}">
        <p14:creationId xmlns:p14="http://schemas.microsoft.com/office/powerpoint/2010/main" val="3829699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39</a:t>
            </a:fld>
            <a:endParaRPr lang="en-US"/>
          </a:p>
        </p:txBody>
      </p:sp>
    </p:spTree>
    <p:extLst>
      <p:ext uri="{BB962C8B-B14F-4D97-AF65-F5344CB8AC3E}">
        <p14:creationId xmlns:p14="http://schemas.microsoft.com/office/powerpoint/2010/main" val="68201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roadmap paper and find the numbers</a:t>
            </a:r>
          </a:p>
        </p:txBody>
      </p:sp>
      <p:sp>
        <p:nvSpPr>
          <p:cNvPr id="4" name="Slide Number Placeholder 3"/>
          <p:cNvSpPr>
            <a:spLocks noGrp="1"/>
          </p:cNvSpPr>
          <p:nvPr>
            <p:ph type="sldNum" sz="quarter" idx="5"/>
          </p:nvPr>
        </p:nvSpPr>
        <p:spPr/>
        <p:txBody>
          <a:bodyPr/>
          <a:lstStyle/>
          <a:p>
            <a:pPr>
              <a:defRPr/>
            </a:pPr>
            <a:fld id="{1A60B8F3-4DE0-044E-A0D2-83BDE6C791D5}" type="slidenum">
              <a:rPr lang="en-US" smtClean="0"/>
              <a:pPr>
                <a:defRPr/>
              </a:pPr>
              <a:t>11</a:t>
            </a:fld>
            <a:endParaRPr lang="en-US"/>
          </a:p>
        </p:txBody>
      </p:sp>
    </p:spTree>
    <p:extLst>
      <p:ext uri="{BB962C8B-B14F-4D97-AF65-F5344CB8AC3E}">
        <p14:creationId xmlns:p14="http://schemas.microsoft.com/office/powerpoint/2010/main" val="207622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12</a:t>
            </a:fld>
            <a:endParaRPr lang="en-US"/>
          </a:p>
        </p:txBody>
      </p:sp>
    </p:spTree>
    <p:extLst>
      <p:ext uri="{BB962C8B-B14F-4D97-AF65-F5344CB8AC3E}">
        <p14:creationId xmlns:p14="http://schemas.microsoft.com/office/powerpoint/2010/main" val="2223705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82828"/>
                </a:solidFill>
                <a:effectLst/>
                <a:latin typeface="inherit"/>
              </a:rPr>
              <a:t>Cartesian robots, which are also called linear robots or gantry robots, are industrial robots that work on three linear axes that use the Cartesian Coordinate system (X, Y, and Z), meaning they move in straight lines on 3-axis (up and down, in and out, and side to side). Cartesian robots are a popular choice due to being highly flexible in their configurations, giving users the ability to adjust the robot’s speed, precision, stroke length, and size. Cartesian Robots are one of the most commonly used robot types for industrial applications and are often used for CNC machines and 3D printing.</a:t>
            </a:r>
          </a:p>
          <a:p>
            <a:br>
              <a:rPr lang="en-US" b="0" i="0" dirty="0">
                <a:solidFill>
                  <a:srgbClr val="000000"/>
                </a:solidFill>
                <a:effectLst/>
                <a:latin typeface="inherit"/>
              </a:rPr>
            </a:br>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13</a:t>
            </a:fld>
            <a:endParaRPr lang="en-US"/>
          </a:p>
        </p:txBody>
      </p:sp>
    </p:spTree>
    <p:extLst>
      <p:ext uri="{BB962C8B-B14F-4D97-AF65-F5344CB8AC3E}">
        <p14:creationId xmlns:p14="http://schemas.microsoft.com/office/powerpoint/2010/main" val="331449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82828"/>
                </a:solidFill>
                <a:effectLst/>
                <a:latin typeface="Roboto" panose="02000000000000000000" pitchFamily="2" charset="0"/>
              </a:rPr>
              <a:t>Cylindrical Robots have a rotary joint at the base and a prismatic joint to connect the links. The robots have a cylindrical-shaped work envelop, which is achieved with rotating shaft and an extendable arm that moves in a vertical and sliding motion. Cylindrical Robots are often used in tight workspaces for simple assembly, machine tending, or coating applications due to their compact design.</a:t>
            </a:r>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14</a:t>
            </a:fld>
            <a:endParaRPr lang="en-US"/>
          </a:p>
        </p:txBody>
      </p:sp>
    </p:spTree>
    <p:extLst>
      <p:ext uri="{BB962C8B-B14F-4D97-AF65-F5344CB8AC3E}">
        <p14:creationId xmlns:p14="http://schemas.microsoft.com/office/powerpoint/2010/main" val="338470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82828"/>
                </a:solidFill>
                <a:effectLst/>
                <a:latin typeface="Roboto" panose="02000000000000000000" pitchFamily="2" charset="0"/>
              </a:rPr>
              <a:t>Polar Robots, or spherical robots, have an arm with two rotary joints and one linear joint connected to a base with a twisting joint. The axes of the robot work together to form a polar coordinate, which allows the robot to have a spherical work envelope. Polar Robots are credited as one of the first types of industrial robots to ever be developed. Polar robots are commonly used for die casting, injection molding, welding, and material handling.</a:t>
            </a:r>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15</a:t>
            </a:fld>
            <a:endParaRPr lang="en-US"/>
          </a:p>
        </p:txBody>
      </p:sp>
    </p:spTree>
    <p:extLst>
      <p:ext uri="{BB962C8B-B14F-4D97-AF65-F5344CB8AC3E}">
        <p14:creationId xmlns:p14="http://schemas.microsoft.com/office/powerpoint/2010/main" val="4019960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myriad-pro-n4"/>
              </a:rPr>
              <a:t>SCARA robots offer a more complete solution than the Cartesian or Cylindrical. They are all-in-one robots, meaning a SCARA robot is equipped with x, y, z and rotary motion in one package that comes ready-to-go, apart from the end-of-arm tooling. The work envelope is similar to Cylindrical robots but it has more degrees of motion in a radius or arch-shaped space. Applications are also similar to Cylindrical and Cartesian robots, but SCARA robots can move quicker than the other two. They are seen often in biomed applications due to their small work area. Because SCARAs have the easiest integration they seem like the best solution for the majority of applications, but Cartesians are more common because of their level of customization. </a:t>
            </a:r>
            <a:endParaRPr lang="en-CA" dirty="0"/>
          </a:p>
        </p:txBody>
      </p:sp>
      <p:sp>
        <p:nvSpPr>
          <p:cNvPr id="4" name="Slide Number Placeholder 3"/>
          <p:cNvSpPr>
            <a:spLocks noGrp="1"/>
          </p:cNvSpPr>
          <p:nvPr>
            <p:ph type="sldNum" sz="quarter" idx="5"/>
          </p:nvPr>
        </p:nvSpPr>
        <p:spPr/>
        <p:txBody>
          <a:bodyPr/>
          <a:lstStyle/>
          <a:p>
            <a:fld id="{1F8B93CF-C969-4D3B-993E-04101CB60893}" type="slidenum">
              <a:rPr lang="en-US" smtClean="0"/>
              <a:t>16</a:t>
            </a:fld>
            <a:endParaRPr lang="en-US"/>
          </a:p>
        </p:txBody>
      </p:sp>
    </p:spTree>
    <p:extLst>
      <p:ext uri="{BB962C8B-B14F-4D97-AF65-F5344CB8AC3E}">
        <p14:creationId xmlns:p14="http://schemas.microsoft.com/office/powerpoint/2010/main" val="48397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327612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85720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2704334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1465027" y="2234919"/>
            <a:ext cx="10477383" cy="1779041"/>
          </a:xfrm>
        </p:spPr>
        <p:txBody>
          <a:bodyPr/>
          <a:lstStyle>
            <a:lvl1pPr algn="l">
              <a:lnSpc>
                <a:spcPct val="80000"/>
              </a:lnSpc>
              <a:defRPr sz="4800">
                <a:solidFill>
                  <a:schemeClr val="bg1"/>
                </a:solidFill>
              </a:defRPr>
            </a:lvl1pPr>
          </a:lstStyle>
          <a:p>
            <a:r>
              <a:rPr lang="en-US" dirty="0"/>
              <a:t>Presentation Title</a:t>
            </a:r>
            <a:br>
              <a:rPr lang="en-US" dirty="0"/>
            </a:br>
            <a:r>
              <a:rPr lang="en-US" dirty="0"/>
              <a:t>With Two Lines</a:t>
            </a:r>
          </a:p>
        </p:txBody>
      </p:sp>
      <p:sp>
        <p:nvSpPr>
          <p:cNvPr id="7" name="Text Placeholder 3"/>
          <p:cNvSpPr>
            <a:spLocks noGrp="1"/>
          </p:cNvSpPr>
          <p:nvPr>
            <p:ph type="body" sz="half" idx="2" hasCustomPrompt="1"/>
          </p:nvPr>
        </p:nvSpPr>
        <p:spPr>
          <a:xfrm>
            <a:off x="1465030" y="4127675"/>
            <a:ext cx="10477380" cy="774700"/>
          </a:xfrm>
        </p:spPr>
        <p:txBody>
          <a:bodyPr rtlCol="0">
            <a:noAutofit/>
          </a:bodyPr>
          <a:lstStyle>
            <a:lvl1pPr marL="0" indent="0" algn="l">
              <a:buNone/>
              <a:defRPr kumimoji="0" sz="2400" b="0" i="0" u="none" strike="noStrike" kern="1200" cap="none" spc="0" normalizeH="0" baseline="0">
                <a:ln>
                  <a:noFill/>
                </a:ln>
                <a:solidFill>
                  <a:schemeClr val="bg1"/>
                </a:solidFill>
                <a:effectLst/>
                <a:uLnTx/>
                <a:uFillTx/>
                <a:latin typeface="Gentona Book"/>
                <a:ea typeface="+mj-ea"/>
                <a:cs typeface="Gentona Book"/>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Presentation Subtitle</a:t>
            </a:r>
          </a:p>
        </p:txBody>
      </p:sp>
    </p:spTree>
    <p:extLst>
      <p:ext uri="{BB962C8B-B14F-4D97-AF65-F5344CB8AC3E}">
        <p14:creationId xmlns:p14="http://schemas.microsoft.com/office/powerpoint/2010/main" val="300956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771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5586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965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85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4108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369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007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3361373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502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048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819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402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9978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857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4031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6969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011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922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2920576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811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972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69905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2135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54302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40990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bwMode="auto">
          <a:xfrm>
            <a:off x="437158" y="1191805"/>
            <a:ext cx="10075333" cy="111601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3200"/>
            </a:lvl1pPr>
          </a:lstStyle>
          <a:p>
            <a:pPr lvl="0"/>
            <a:r>
              <a:rPr lang="en-US" dirty="0"/>
              <a:t>Click to edit Master title style</a:t>
            </a:r>
          </a:p>
        </p:txBody>
      </p:sp>
      <p:sp>
        <p:nvSpPr>
          <p:cNvPr id="11" name="Text Placeholder 2"/>
          <p:cNvSpPr>
            <a:spLocks noGrp="1"/>
          </p:cNvSpPr>
          <p:nvPr>
            <p:ph idx="10"/>
          </p:nvPr>
        </p:nvSpPr>
        <p:spPr bwMode="auto">
          <a:xfrm>
            <a:off x="437157" y="2307817"/>
            <a:ext cx="11286867" cy="409882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540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128253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392133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36228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86219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217589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8E63-3BBE-438A-84EA-CA7C1B20A6CD}" type="slidenum">
              <a:rPr lang="en-US" smtClean="0"/>
              <a:t>‹#›</a:t>
            </a:fld>
            <a:endParaRPr lang="en-US"/>
          </a:p>
        </p:txBody>
      </p:sp>
    </p:spTree>
    <p:extLst>
      <p:ext uri="{BB962C8B-B14F-4D97-AF65-F5344CB8AC3E}">
        <p14:creationId xmlns:p14="http://schemas.microsoft.com/office/powerpoint/2010/main" val="39721925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98E63-3BBE-438A-84EA-CA7C1B20A6CD}" type="slidenum">
              <a:rPr lang="en-US" smtClean="0"/>
              <a:t>‹#›</a:t>
            </a:fld>
            <a:endParaRPr lang="en-US"/>
          </a:p>
        </p:txBody>
      </p:sp>
    </p:spTree>
    <p:extLst>
      <p:ext uri="{BB962C8B-B14F-4D97-AF65-F5344CB8AC3E}">
        <p14:creationId xmlns:p14="http://schemas.microsoft.com/office/powerpoint/2010/main" val="395625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merriam-webster.com/dictionary/robot"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www.osha.gov/laws-regs/regulations/standardnumber/1910#1910_Subpart_J" TargetMode="External"/><Relationship Id="rId7" Type="http://schemas.openxmlformats.org/officeDocument/2006/relationships/hyperlink" Target="https://www.osha.gov/laws-regs/regulations/standardnumber/1910/1910.212"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hyperlink" Target="https://www.osha.gov/laws-regs/regulations/standardnumber/1910/1910.211" TargetMode="External"/><Relationship Id="rId5" Type="http://schemas.openxmlformats.org/officeDocument/2006/relationships/hyperlink" Target="https://www.osha.gov/laws-regs/regulations/standardnumber/1910#1910_Subpart_O" TargetMode="External"/><Relationship Id="rId4" Type="http://schemas.openxmlformats.org/officeDocument/2006/relationships/hyperlink" Target="https://www.osha.gov/laws-regs/regulations/standardnumber/1910/1910.14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www.osha.gov/laws-regs/regulations/standardnumber/1910/1910.333" TargetMode="External"/><Relationship Id="rId3" Type="http://schemas.openxmlformats.org/officeDocument/2006/relationships/hyperlink" Target="https://www.osha.gov/laws-regs/regulations/standardnumber/1910/1910.213" TargetMode="External"/><Relationship Id="rId7" Type="http://schemas.openxmlformats.org/officeDocument/2006/relationships/hyperlink" Target="https://www.osha.gov/laws-regs/regulations/standardnumber/1910#1910_Subpart_S"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osha.gov/laws-regs/regulations/standardnumber/1910/1910.217" TargetMode="External"/><Relationship Id="rId5" Type="http://schemas.openxmlformats.org/officeDocument/2006/relationships/hyperlink" Target="https://www.osha.gov/laws-regs/regulations/standardnumber/1910/1910.216" TargetMode="External"/><Relationship Id="rId4" Type="http://schemas.openxmlformats.org/officeDocument/2006/relationships/hyperlink" Target="https://www.osha.gov/laws-regs/regulations/standardnumber/1910/1910.215"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quirement" TargetMode="External"/><Relationship Id="rId2" Type="http://schemas.openxmlformats.org/officeDocument/2006/relationships/hyperlink" Target="https://en.wikipedia.org/wiki/Norm_(social)" TargetMode="Externa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22771" y="1935116"/>
            <a:ext cx="9133800" cy="1779041"/>
          </a:xfrm>
        </p:spPr>
        <p:txBody>
          <a:bodyPr/>
          <a:lstStyle/>
          <a:p>
            <a:r>
              <a:rPr lang="en-US" sz="4400" dirty="0"/>
              <a:t>Using Technical Standards to Support Design</a:t>
            </a:r>
          </a:p>
        </p:txBody>
      </p:sp>
      <p:sp>
        <p:nvSpPr>
          <p:cNvPr id="5" name="Text Placeholder 4"/>
          <p:cNvSpPr>
            <a:spLocks noGrp="1"/>
          </p:cNvSpPr>
          <p:nvPr>
            <p:ph type="body" sz="half" idx="2"/>
          </p:nvPr>
        </p:nvSpPr>
        <p:spPr>
          <a:xfrm>
            <a:off x="2622773" y="3827872"/>
            <a:ext cx="7858035" cy="774700"/>
          </a:xfrm>
        </p:spPr>
        <p:txBody>
          <a:bodyPr/>
          <a:lstStyle/>
          <a:p>
            <a:r>
              <a:rPr lang="en-US" sz="2000" dirty="0"/>
              <a:t>EIN 4245/6905 – Spring 2024</a:t>
            </a:r>
          </a:p>
          <a:p>
            <a:r>
              <a:rPr lang="en-US" sz="2000" dirty="0"/>
              <a:t>Dr. Wayne Giang</a:t>
            </a:r>
          </a:p>
          <a:p>
            <a:endParaRPr lang="en-US" sz="2000" dirty="0"/>
          </a:p>
          <a:p>
            <a:r>
              <a:rPr lang="en-US" sz="2000" dirty="0"/>
              <a:t>Lecture 37</a:t>
            </a:r>
          </a:p>
          <a:p>
            <a:r>
              <a:rPr lang="en-US" sz="2000" dirty="0"/>
              <a:t>April 10, 2024</a:t>
            </a:r>
          </a:p>
        </p:txBody>
      </p:sp>
    </p:spTree>
    <p:extLst>
      <p:ext uri="{BB962C8B-B14F-4D97-AF65-F5344CB8AC3E}">
        <p14:creationId xmlns:p14="http://schemas.microsoft.com/office/powerpoint/2010/main" val="4102649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Robot</a:t>
            </a:r>
          </a:p>
        </p:txBody>
      </p:sp>
      <p:sp>
        <p:nvSpPr>
          <p:cNvPr id="3" name="Content Placeholder 2"/>
          <p:cNvSpPr>
            <a:spLocks noGrp="1"/>
          </p:cNvSpPr>
          <p:nvPr>
            <p:ph idx="10"/>
          </p:nvPr>
        </p:nvSpPr>
        <p:spPr>
          <a:xfrm>
            <a:off x="1851868" y="2307816"/>
            <a:ext cx="8511332" cy="4407616"/>
          </a:xfrm>
        </p:spPr>
        <p:txBody>
          <a:bodyPr/>
          <a:lstStyle/>
          <a:p>
            <a:r>
              <a:rPr lang="en-US" dirty="0">
                <a:hlinkClick r:id="rId2"/>
              </a:rPr>
              <a:t>https://www.merriam-webster.com/dictionary/robot</a:t>
            </a:r>
            <a:r>
              <a:rPr lang="en-US" dirty="0"/>
              <a:t>: a mechanism guided by automatic controls, often repetitive tasks</a:t>
            </a:r>
          </a:p>
          <a:p>
            <a:r>
              <a:rPr lang="en-US" dirty="0"/>
              <a:t>ISO 8373:2021 </a:t>
            </a:r>
            <a:r>
              <a:rPr lang="en-US"/>
              <a:t>(Robots— </a:t>
            </a:r>
            <a:r>
              <a:rPr lang="en-US" dirty="0"/>
              <a:t>Vocabulary): actuated mechanism programmable in two or more axes with a degree of autonomy, moving within its environment, to perform intended tasks</a:t>
            </a:r>
          </a:p>
        </p:txBody>
      </p:sp>
    </p:spTree>
    <p:extLst>
      <p:ext uri="{BB962C8B-B14F-4D97-AF65-F5344CB8AC3E}">
        <p14:creationId xmlns:p14="http://schemas.microsoft.com/office/powerpoint/2010/main" val="96370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Industrial Robot</a:t>
            </a:r>
          </a:p>
        </p:txBody>
      </p:sp>
      <p:sp>
        <p:nvSpPr>
          <p:cNvPr id="3" name="Content Placeholder 2"/>
          <p:cNvSpPr>
            <a:spLocks noGrp="1"/>
          </p:cNvSpPr>
          <p:nvPr>
            <p:ph idx="10"/>
          </p:nvPr>
        </p:nvSpPr>
        <p:spPr>
          <a:xfrm>
            <a:off x="1851868" y="2307816"/>
            <a:ext cx="8511332" cy="4407616"/>
          </a:xfrm>
        </p:spPr>
        <p:txBody>
          <a:bodyPr/>
          <a:lstStyle/>
          <a:p>
            <a:r>
              <a:rPr lang="en-US" dirty="0"/>
              <a:t>ANSI/RIA (American National Standards Institute) R15.06-2012 (ISO 10218-1:2011): automatically controlled, reprogrammable multipurpose manipulator, programmable in three or more axes, which can be either fixed in place or mobile for use in industrial automation applications</a:t>
            </a:r>
          </a:p>
          <a:p>
            <a:r>
              <a:rPr lang="en-US" dirty="0"/>
              <a:t>UL 1740 (Standard for Robots and Robotic Equipment): automatically controlled, reprogrammable multipurpose machine, programmable in several degrees of freedom, which can be either fixed in place or mobile </a:t>
            </a:r>
          </a:p>
        </p:txBody>
      </p:sp>
    </p:spTree>
    <p:extLst>
      <p:ext uri="{BB962C8B-B14F-4D97-AF65-F5344CB8AC3E}">
        <p14:creationId xmlns:p14="http://schemas.microsoft.com/office/powerpoint/2010/main" val="57939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Cartesian (Gantry)</a:t>
            </a:r>
          </a:p>
          <a:p>
            <a:r>
              <a:rPr lang="en-CA" dirty="0"/>
              <a:t>Cylindrical</a:t>
            </a:r>
          </a:p>
          <a:p>
            <a:r>
              <a:rPr lang="en-CA" dirty="0"/>
              <a:t>Polar/Spherical</a:t>
            </a:r>
          </a:p>
          <a:p>
            <a:r>
              <a:rPr lang="en-CA" dirty="0"/>
              <a:t>SCARA</a:t>
            </a:r>
          </a:p>
          <a:p>
            <a:r>
              <a:rPr lang="en-CA" dirty="0"/>
              <a:t>Articulated </a:t>
            </a:r>
          </a:p>
        </p:txBody>
      </p:sp>
      <p:pic>
        <p:nvPicPr>
          <p:cNvPr id="2050" name="Picture 2" descr="Robots">
            <a:extLst>
              <a:ext uri="{FF2B5EF4-FFF2-40B4-BE49-F238E27FC236}">
                <a16:creationId xmlns:a16="http://schemas.microsoft.com/office/drawing/2014/main" id="{90893F19-14A2-EC9F-86C8-0C89B94F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906" y="0"/>
            <a:ext cx="4141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03566B-FA76-31E4-DC82-6B26A2DDB5D9}"/>
              </a:ext>
            </a:extLst>
          </p:cNvPr>
          <p:cNvSpPr txBox="1"/>
          <p:nvPr/>
        </p:nvSpPr>
        <p:spPr>
          <a:xfrm>
            <a:off x="4565877" y="6601698"/>
            <a:ext cx="6094638" cy="261610"/>
          </a:xfrm>
          <a:prstGeom prst="rect">
            <a:avLst/>
          </a:prstGeom>
          <a:noFill/>
        </p:spPr>
        <p:txBody>
          <a:bodyPr wrap="square">
            <a:spAutoFit/>
          </a:bodyPr>
          <a:lstStyle/>
          <a:p>
            <a:r>
              <a:rPr lang="en-CA" sz="1050" dirty="0"/>
              <a:t>http://www.robot-welding.com/robots.htm</a:t>
            </a:r>
          </a:p>
        </p:txBody>
      </p:sp>
    </p:spTree>
    <p:extLst>
      <p:ext uri="{BB962C8B-B14F-4D97-AF65-F5344CB8AC3E}">
        <p14:creationId xmlns:p14="http://schemas.microsoft.com/office/powerpoint/2010/main" val="334354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b="1" dirty="0"/>
              <a:t>Cartesian (Gantry)</a:t>
            </a:r>
          </a:p>
          <a:p>
            <a:r>
              <a:rPr lang="en-CA" dirty="0"/>
              <a:t>Cylindrical</a:t>
            </a:r>
          </a:p>
          <a:p>
            <a:r>
              <a:rPr lang="en-CA" dirty="0"/>
              <a:t>Polar/Spherical</a:t>
            </a:r>
          </a:p>
          <a:p>
            <a:r>
              <a:rPr lang="en-CA" dirty="0"/>
              <a:t>SCARA</a:t>
            </a:r>
          </a:p>
          <a:p>
            <a:r>
              <a:rPr lang="en-CA" dirty="0"/>
              <a:t>Articulated</a:t>
            </a:r>
          </a:p>
        </p:txBody>
      </p:sp>
      <p:grpSp>
        <p:nvGrpSpPr>
          <p:cNvPr id="6" name="Group 5">
            <a:extLst>
              <a:ext uri="{FF2B5EF4-FFF2-40B4-BE49-F238E27FC236}">
                <a16:creationId xmlns:a16="http://schemas.microsoft.com/office/drawing/2014/main" id="{2E9E7A7B-4BD7-F432-415C-E57759518CA1}"/>
              </a:ext>
            </a:extLst>
          </p:cNvPr>
          <p:cNvGrpSpPr/>
          <p:nvPr/>
        </p:nvGrpSpPr>
        <p:grpSpPr>
          <a:xfrm>
            <a:off x="8281362" y="2500993"/>
            <a:ext cx="3700206" cy="2833007"/>
            <a:chOff x="6302829" y="2762250"/>
            <a:chExt cx="3048000" cy="2333655"/>
          </a:xfrm>
        </p:grpSpPr>
        <p:pic>
          <p:nvPicPr>
            <p:cNvPr id="1026" name="Picture 2" descr="What is a Cartesian robot?">
              <a:extLst>
                <a:ext uri="{FF2B5EF4-FFF2-40B4-BE49-F238E27FC236}">
                  <a16:creationId xmlns:a16="http://schemas.microsoft.com/office/drawing/2014/main" id="{7F6AA7D4-6441-252C-40B6-02BA0161E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829" y="2762250"/>
              <a:ext cx="3048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69F9A9-CB9E-92A8-3C93-6A437919B3DC}"/>
                </a:ext>
              </a:extLst>
            </p:cNvPr>
            <p:cNvSpPr txBox="1"/>
            <p:nvPr/>
          </p:nvSpPr>
          <p:spPr>
            <a:xfrm>
              <a:off x="6476320" y="4895850"/>
              <a:ext cx="2773816" cy="200055"/>
            </a:xfrm>
            <a:prstGeom prst="rect">
              <a:avLst/>
            </a:prstGeom>
            <a:noFill/>
          </p:spPr>
          <p:txBody>
            <a:bodyPr wrap="square">
              <a:spAutoFit/>
            </a:bodyPr>
            <a:lstStyle/>
            <a:p>
              <a:r>
                <a:rPr lang="en-CA" sz="700" dirty="0"/>
                <a:t>https://</a:t>
              </a:r>
              <a:r>
                <a:rPr lang="en-CA" sz="600" dirty="0"/>
                <a:t>www</a:t>
              </a:r>
              <a:r>
                <a:rPr lang="en-CA" sz="700" dirty="0"/>
                <a:t>.linearmotiontips.com/what-is-a-cartesian-robot/</a:t>
              </a:r>
            </a:p>
          </p:txBody>
        </p:sp>
      </p:grpSp>
      <p:pic>
        <p:nvPicPr>
          <p:cNvPr id="1028" name="Picture 4" descr="Gantry Robots">
            <a:extLst>
              <a:ext uri="{FF2B5EF4-FFF2-40B4-BE49-F238E27FC236}">
                <a16:creationId xmlns:a16="http://schemas.microsoft.com/office/drawing/2014/main" id="{8D2145CC-D4FD-E126-7B06-DC8A54978F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107" y="2194034"/>
            <a:ext cx="4552950" cy="313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25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Cartesian (Gantry)</a:t>
            </a:r>
          </a:p>
          <a:p>
            <a:r>
              <a:rPr lang="en-CA" b="1" dirty="0"/>
              <a:t>Cylindrical</a:t>
            </a:r>
          </a:p>
          <a:p>
            <a:r>
              <a:rPr lang="en-CA" dirty="0"/>
              <a:t>Polar/Spherical</a:t>
            </a:r>
          </a:p>
          <a:p>
            <a:r>
              <a:rPr lang="en-CA" dirty="0"/>
              <a:t>SCARA</a:t>
            </a:r>
          </a:p>
          <a:p>
            <a:r>
              <a:rPr lang="en-CA" dirty="0"/>
              <a:t>Articulated</a:t>
            </a:r>
          </a:p>
        </p:txBody>
      </p:sp>
      <p:pic>
        <p:nvPicPr>
          <p:cNvPr id="3074" name="Picture 2">
            <a:extLst>
              <a:ext uri="{FF2B5EF4-FFF2-40B4-BE49-F238E27FC236}">
                <a16:creationId xmlns:a16="http://schemas.microsoft.com/office/drawing/2014/main" id="{B0C6CF60-6EA9-873D-2911-8720A821B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292" y="1811792"/>
            <a:ext cx="4524375" cy="4067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7F42180-460E-2256-9D0A-57C2793E5F0C}"/>
              </a:ext>
            </a:extLst>
          </p:cNvPr>
          <p:cNvSpPr txBox="1"/>
          <p:nvPr/>
        </p:nvSpPr>
        <p:spPr>
          <a:xfrm>
            <a:off x="5050292" y="5930946"/>
            <a:ext cx="6094638" cy="261610"/>
          </a:xfrm>
          <a:prstGeom prst="rect">
            <a:avLst/>
          </a:prstGeom>
          <a:noFill/>
        </p:spPr>
        <p:txBody>
          <a:bodyPr wrap="square">
            <a:spAutoFit/>
          </a:bodyPr>
          <a:lstStyle/>
          <a:p>
            <a:r>
              <a:rPr lang="en-CA" sz="1100" dirty="0"/>
              <a:t>https://www.industrial-electronics.com/industrial-electricity-com/4_Cylindrical_Robots.html</a:t>
            </a:r>
          </a:p>
        </p:txBody>
      </p:sp>
    </p:spTree>
    <p:extLst>
      <p:ext uri="{BB962C8B-B14F-4D97-AF65-F5344CB8AC3E}">
        <p14:creationId xmlns:p14="http://schemas.microsoft.com/office/powerpoint/2010/main" val="2790035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Cartesian (Gantry)</a:t>
            </a:r>
          </a:p>
          <a:p>
            <a:r>
              <a:rPr lang="en-CA" dirty="0"/>
              <a:t>Cylindrical</a:t>
            </a:r>
          </a:p>
          <a:p>
            <a:r>
              <a:rPr lang="en-CA" b="1" dirty="0"/>
              <a:t>Polar/Spherical</a:t>
            </a:r>
          </a:p>
          <a:p>
            <a:r>
              <a:rPr lang="en-CA" dirty="0"/>
              <a:t>SCARA</a:t>
            </a:r>
          </a:p>
          <a:p>
            <a:r>
              <a:rPr lang="en-CA" dirty="0"/>
              <a:t>Articulated</a:t>
            </a:r>
          </a:p>
        </p:txBody>
      </p:sp>
      <p:sp>
        <p:nvSpPr>
          <p:cNvPr id="10" name="TextBox 9">
            <a:extLst>
              <a:ext uri="{FF2B5EF4-FFF2-40B4-BE49-F238E27FC236}">
                <a16:creationId xmlns:a16="http://schemas.microsoft.com/office/drawing/2014/main" id="{37F42180-460E-2256-9D0A-57C2793E5F0C}"/>
              </a:ext>
            </a:extLst>
          </p:cNvPr>
          <p:cNvSpPr txBox="1"/>
          <p:nvPr/>
        </p:nvSpPr>
        <p:spPr>
          <a:xfrm>
            <a:off x="5050292" y="5930946"/>
            <a:ext cx="6094638" cy="261610"/>
          </a:xfrm>
          <a:prstGeom prst="rect">
            <a:avLst/>
          </a:prstGeom>
          <a:noFill/>
        </p:spPr>
        <p:txBody>
          <a:bodyPr wrap="square">
            <a:spAutoFit/>
          </a:bodyPr>
          <a:lstStyle/>
          <a:p>
            <a:r>
              <a:rPr lang="en-CA" sz="1100" dirty="0"/>
              <a:t>https://www.industrial-electronics.com/industrial-electricity-com/6_Spherical_Robots.html</a:t>
            </a:r>
          </a:p>
        </p:txBody>
      </p:sp>
      <p:pic>
        <p:nvPicPr>
          <p:cNvPr id="4098" name="Picture 2">
            <a:extLst>
              <a:ext uri="{FF2B5EF4-FFF2-40B4-BE49-F238E27FC236}">
                <a16:creationId xmlns:a16="http://schemas.microsoft.com/office/drawing/2014/main" id="{A5ABFCC1-A7ED-3087-F076-1E1739353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929" y="2127477"/>
            <a:ext cx="452437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8D6E56-7A59-F522-33C0-406B37616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3362" y="3438334"/>
            <a:ext cx="3441464" cy="1362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16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Cartesian (Gantry)</a:t>
            </a:r>
          </a:p>
          <a:p>
            <a:r>
              <a:rPr lang="en-CA" dirty="0"/>
              <a:t>Cylindrical</a:t>
            </a:r>
          </a:p>
          <a:p>
            <a:r>
              <a:rPr lang="en-CA" dirty="0"/>
              <a:t>Polar/Spherical</a:t>
            </a:r>
          </a:p>
          <a:p>
            <a:r>
              <a:rPr lang="en-CA" b="1" dirty="0"/>
              <a:t>SCARA (Selective Compliance Assembly Robot)</a:t>
            </a:r>
          </a:p>
          <a:p>
            <a:r>
              <a:rPr lang="en-CA" dirty="0"/>
              <a:t>Articulated</a:t>
            </a:r>
          </a:p>
        </p:txBody>
      </p:sp>
      <p:sp>
        <p:nvSpPr>
          <p:cNvPr id="10" name="TextBox 9">
            <a:extLst>
              <a:ext uri="{FF2B5EF4-FFF2-40B4-BE49-F238E27FC236}">
                <a16:creationId xmlns:a16="http://schemas.microsoft.com/office/drawing/2014/main" id="{37F42180-460E-2256-9D0A-57C2793E5F0C}"/>
              </a:ext>
            </a:extLst>
          </p:cNvPr>
          <p:cNvSpPr txBox="1"/>
          <p:nvPr/>
        </p:nvSpPr>
        <p:spPr>
          <a:xfrm>
            <a:off x="9053125" y="5766735"/>
            <a:ext cx="2406473" cy="600164"/>
          </a:xfrm>
          <a:prstGeom prst="rect">
            <a:avLst/>
          </a:prstGeom>
          <a:noFill/>
        </p:spPr>
        <p:txBody>
          <a:bodyPr wrap="square">
            <a:spAutoFit/>
          </a:bodyPr>
          <a:lstStyle/>
          <a:p>
            <a:r>
              <a:rPr lang="en-CA" sz="1100" dirty="0"/>
              <a:t>https://processsolutions.com/what-are-the-different-types-of-industrial-robots-and-their-applications/</a:t>
            </a:r>
          </a:p>
        </p:txBody>
      </p:sp>
      <p:pic>
        <p:nvPicPr>
          <p:cNvPr id="6146" name="Picture 2" descr="SCARA Robot">
            <a:extLst>
              <a:ext uri="{FF2B5EF4-FFF2-40B4-BE49-F238E27FC236}">
                <a16:creationId xmlns:a16="http://schemas.microsoft.com/office/drawing/2014/main" id="{48171F81-3415-3C43-9476-144FD1DD4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6746" y="1099751"/>
            <a:ext cx="5464854" cy="462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6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Common Types of Industrial Robots</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Cartesian (Gantry)</a:t>
            </a:r>
          </a:p>
          <a:p>
            <a:r>
              <a:rPr lang="en-CA" dirty="0"/>
              <a:t>Cylindrical</a:t>
            </a:r>
          </a:p>
          <a:p>
            <a:r>
              <a:rPr lang="en-CA" dirty="0"/>
              <a:t>Polar/Spherical</a:t>
            </a:r>
          </a:p>
          <a:p>
            <a:r>
              <a:rPr lang="en-CA" dirty="0"/>
              <a:t>SCARA</a:t>
            </a:r>
          </a:p>
          <a:p>
            <a:r>
              <a:rPr lang="en-CA" b="1" dirty="0"/>
              <a:t>Articulated</a:t>
            </a:r>
          </a:p>
        </p:txBody>
      </p:sp>
      <p:sp>
        <p:nvSpPr>
          <p:cNvPr id="10" name="TextBox 9">
            <a:extLst>
              <a:ext uri="{FF2B5EF4-FFF2-40B4-BE49-F238E27FC236}">
                <a16:creationId xmlns:a16="http://schemas.microsoft.com/office/drawing/2014/main" id="{37F42180-460E-2256-9D0A-57C2793E5F0C}"/>
              </a:ext>
            </a:extLst>
          </p:cNvPr>
          <p:cNvSpPr txBox="1"/>
          <p:nvPr/>
        </p:nvSpPr>
        <p:spPr>
          <a:xfrm>
            <a:off x="9053125" y="5666195"/>
            <a:ext cx="3138875" cy="430887"/>
          </a:xfrm>
          <a:prstGeom prst="rect">
            <a:avLst/>
          </a:prstGeom>
          <a:noFill/>
        </p:spPr>
        <p:txBody>
          <a:bodyPr wrap="square">
            <a:spAutoFit/>
          </a:bodyPr>
          <a:lstStyle/>
          <a:p>
            <a:r>
              <a:rPr lang="en-CA" sz="1100" dirty="0"/>
              <a:t>https://www.industrial-electronics.com/industrial-electricity-com/7_Jointed_Spherical.html</a:t>
            </a:r>
          </a:p>
        </p:txBody>
      </p:sp>
      <p:pic>
        <p:nvPicPr>
          <p:cNvPr id="5124" name="Picture 4">
            <a:extLst>
              <a:ext uri="{FF2B5EF4-FFF2-40B4-BE49-F238E27FC236}">
                <a16:creationId xmlns:a16="http://schemas.microsoft.com/office/drawing/2014/main" id="{24998BF2-AFE1-40D9-636B-3223B27A9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113" y="922745"/>
            <a:ext cx="4524375" cy="47434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Universal Robots UR5 &amp; UR5e | MYBOTSHOP.DE">
            <a:extLst>
              <a:ext uri="{FF2B5EF4-FFF2-40B4-BE49-F238E27FC236}">
                <a16:creationId xmlns:a16="http://schemas.microsoft.com/office/drawing/2014/main" id="{AB3558A5-4B00-09DA-75D2-35A467A2E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628" y="2086045"/>
            <a:ext cx="3580150" cy="358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04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EA1-7724-A2D0-AE6A-A9C1A3431F69}"/>
              </a:ext>
            </a:extLst>
          </p:cNvPr>
          <p:cNvSpPr>
            <a:spLocks noGrp="1"/>
          </p:cNvSpPr>
          <p:nvPr>
            <p:ph type="title"/>
          </p:nvPr>
        </p:nvSpPr>
        <p:spPr/>
        <p:txBody>
          <a:bodyPr/>
          <a:lstStyle/>
          <a:p>
            <a:r>
              <a:rPr lang="en-CA" dirty="0"/>
              <a:t>Robot Control</a:t>
            </a:r>
          </a:p>
        </p:txBody>
      </p:sp>
      <p:sp>
        <p:nvSpPr>
          <p:cNvPr id="3" name="Content Placeholder 2">
            <a:extLst>
              <a:ext uri="{FF2B5EF4-FFF2-40B4-BE49-F238E27FC236}">
                <a16:creationId xmlns:a16="http://schemas.microsoft.com/office/drawing/2014/main" id="{D61CA7E6-557F-FA11-5CAB-248B06ADEDFB}"/>
              </a:ext>
            </a:extLst>
          </p:cNvPr>
          <p:cNvSpPr>
            <a:spLocks noGrp="1"/>
          </p:cNvSpPr>
          <p:nvPr>
            <p:ph idx="10"/>
          </p:nvPr>
        </p:nvSpPr>
        <p:spPr/>
        <p:txBody>
          <a:bodyPr/>
          <a:lstStyle/>
          <a:p>
            <a:r>
              <a:rPr lang="en-CA" dirty="0"/>
              <a:t>Point-to-point Control</a:t>
            </a:r>
          </a:p>
          <a:p>
            <a:r>
              <a:rPr lang="en-CA" dirty="0"/>
              <a:t>Continuous-path/Continuous Trajectory Control</a:t>
            </a:r>
          </a:p>
          <a:p>
            <a:r>
              <a:rPr lang="en-CA" dirty="0"/>
              <a:t>Force/Torque Control</a:t>
            </a:r>
          </a:p>
          <a:p>
            <a:r>
              <a:rPr lang="en-CA" dirty="0"/>
              <a:t>Intelligent Control</a:t>
            </a:r>
          </a:p>
          <a:p>
            <a:endParaRPr lang="en-CA" dirty="0"/>
          </a:p>
          <a:p>
            <a:endParaRPr lang="en-CA" dirty="0"/>
          </a:p>
        </p:txBody>
      </p:sp>
    </p:spTree>
    <p:extLst>
      <p:ext uri="{BB962C8B-B14F-4D97-AF65-F5344CB8AC3E}">
        <p14:creationId xmlns:p14="http://schemas.microsoft.com/office/powerpoint/2010/main" val="307417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OSHA</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No specific OSHA standards for the robotics industry. We list OSHA standards and documents related to robotics.</a:t>
            </a:r>
          </a:p>
          <a:p>
            <a:r>
              <a:rPr lang="en-US" dirty="0"/>
              <a:t>General Industry (29 CFR 1910)</a:t>
            </a:r>
          </a:p>
          <a:p>
            <a:pPr lvl="1"/>
            <a:r>
              <a:rPr lang="en-US" dirty="0">
                <a:hlinkClick r:id="rId3" tooltip="Subpart J"/>
              </a:rPr>
              <a:t>Subpart J</a:t>
            </a:r>
            <a:r>
              <a:rPr lang="en-US" dirty="0"/>
              <a:t> – General Environmental Controls </a:t>
            </a:r>
          </a:p>
          <a:p>
            <a:pPr lvl="2"/>
            <a:r>
              <a:rPr lang="en-US" dirty="0">
                <a:hlinkClick r:id="rId4" tooltip="1910.147"/>
              </a:rPr>
              <a:t>1910.147</a:t>
            </a:r>
            <a:r>
              <a:rPr lang="en-US" dirty="0"/>
              <a:t>, The control of hazardous energy (lockout/tagout)</a:t>
            </a:r>
          </a:p>
          <a:p>
            <a:pPr lvl="1"/>
            <a:r>
              <a:rPr lang="en-US" dirty="0">
                <a:hlinkClick r:id="rId5" tooltip="Subpart O"/>
              </a:rPr>
              <a:t>Subpart O</a:t>
            </a:r>
            <a:r>
              <a:rPr lang="en-US" dirty="0"/>
              <a:t> – Machinery and Machine Guarding</a:t>
            </a:r>
          </a:p>
          <a:p>
            <a:pPr lvl="2"/>
            <a:r>
              <a:rPr lang="en-US" dirty="0">
                <a:hlinkClick r:id="rId6" tooltip="1910.211"/>
              </a:rPr>
              <a:t>1910.211</a:t>
            </a:r>
            <a:r>
              <a:rPr lang="en-US" dirty="0"/>
              <a:t>, Definitions</a:t>
            </a:r>
          </a:p>
          <a:p>
            <a:pPr lvl="2"/>
            <a:r>
              <a:rPr lang="en-US" dirty="0">
                <a:hlinkClick r:id="rId7" tooltip="1910.212"/>
              </a:rPr>
              <a:t>1910.212</a:t>
            </a:r>
            <a:r>
              <a:rPr lang="en-US" dirty="0"/>
              <a:t>, General requirements for all machines. States that any machines that creates a hazard must be safeguarded in order to protect the operator and other employees.</a:t>
            </a:r>
          </a:p>
          <a:p>
            <a:pPr lvl="1"/>
            <a:endParaRPr lang="en-US" dirty="0"/>
          </a:p>
          <a:p>
            <a:pPr marL="0" indent="0">
              <a:buNone/>
            </a:pPr>
            <a:endParaRPr lang="en-US" dirty="0"/>
          </a:p>
        </p:txBody>
      </p:sp>
    </p:spTree>
    <p:extLst>
      <p:ext uri="{BB962C8B-B14F-4D97-AF65-F5344CB8AC3E}">
        <p14:creationId xmlns:p14="http://schemas.microsoft.com/office/powerpoint/2010/main" val="107934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0"/>
          </p:nvPr>
        </p:nvSpPr>
        <p:spPr>
          <a:xfrm>
            <a:off x="437158" y="2226174"/>
            <a:ext cx="8511332" cy="4407616"/>
          </a:xfrm>
        </p:spPr>
        <p:txBody>
          <a:bodyPr>
            <a:normAutofit/>
          </a:bodyPr>
          <a:lstStyle/>
          <a:p>
            <a:r>
              <a:rPr lang="en-US" sz="3200" dirty="0"/>
              <a:t>Technical standards in Human Factors</a:t>
            </a:r>
          </a:p>
          <a:p>
            <a:r>
              <a:rPr lang="en-US" sz="3200" dirty="0"/>
              <a:t>Robotics related safety standards</a:t>
            </a:r>
          </a:p>
          <a:p>
            <a:pPr lvl="1"/>
            <a:r>
              <a:rPr lang="en-US" sz="3200" dirty="0"/>
              <a:t>Background </a:t>
            </a:r>
          </a:p>
          <a:p>
            <a:pPr lvl="1"/>
            <a:r>
              <a:rPr lang="en-US" sz="3200" dirty="0"/>
              <a:t>Existing standards</a:t>
            </a:r>
          </a:p>
          <a:p>
            <a:pPr lvl="1"/>
            <a:r>
              <a:rPr lang="en-US" sz="3200" dirty="0"/>
              <a:t>Key questions/topics</a:t>
            </a:r>
          </a:p>
        </p:txBody>
      </p:sp>
    </p:spTree>
    <p:extLst>
      <p:ext uri="{BB962C8B-B14F-4D97-AF65-F5344CB8AC3E}">
        <p14:creationId xmlns:p14="http://schemas.microsoft.com/office/powerpoint/2010/main" val="1821949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OSHA</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Depending on the material being processed, these standards are also applicable</a:t>
            </a:r>
            <a:r>
              <a:rPr lang="zh-CN" altLang="en-US" dirty="0"/>
              <a:t> （</a:t>
            </a:r>
            <a:r>
              <a:rPr lang="en-US" altLang="zh-CN" dirty="0"/>
              <a:t>Still Subpart )</a:t>
            </a:r>
            <a:r>
              <a:rPr lang="en-US" dirty="0"/>
              <a:t>:</a:t>
            </a:r>
          </a:p>
          <a:p>
            <a:pPr lvl="1"/>
            <a:r>
              <a:rPr lang="en-US" altLang="zh-CN" dirty="0">
                <a:hlinkClick r:id="rId3" tooltip="1910.213"/>
              </a:rPr>
              <a:t>1</a:t>
            </a:r>
            <a:r>
              <a:rPr lang="en-US" dirty="0">
                <a:hlinkClick r:id="rId3" tooltip="1910.213"/>
              </a:rPr>
              <a:t>910.213</a:t>
            </a:r>
            <a:r>
              <a:rPr lang="en-US" dirty="0"/>
              <a:t>, Woodworking machinery requirements</a:t>
            </a:r>
          </a:p>
          <a:p>
            <a:pPr lvl="1"/>
            <a:r>
              <a:rPr lang="en-US" dirty="0">
                <a:hlinkClick r:id="rId4" tooltip="1910.215"/>
              </a:rPr>
              <a:t>1910.215</a:t>
            </a:r>
            <a:r>
              <a:rPr lang="en-US" dirty="0"/>
              <a:t>, Abrasive wheel machinery</a:t>
            </a:r>
          </a:p>
          <a:p>
            <a:pPr lvl="1"/>
            <a:r>
              <a:rPr lang="en-US" dirty="0">
                <a:hlinkClick r:id="rId5" tooltip="1910.216"/>
              </a:rPr>
              <a:t>1910.216</a:t>
            </a:r>
            <a:r>
              <a:rPr lang="en-US" dirty="0"/>
              <a:t>, Mills and </a:t>
            </a:r>
            <a:r>
              <a:rPr lang="en-US" dirty="0" err="1"/>
              <a:t>calenders</a:t>
            </a:r>
            <a:r>
              <a:rPr lang="en-US" dirty="0"/>
              <a:t> in the rubber and plastics industries</a:t>
            </a:r>
          </a:p>
          <a:p>
            <a:pPr lvl="1"/>
            <a:r>
              <a:rPr lang="en-US" dirty="0">
                <a:hlinkClick r:id="rId6" tooltip="1910.217"/>
              </a:rPr>
              <a:t>1910.217</a:t>
            </a:r>
            <a:r>
              <a:rPr lang="en-US" dirty="0"/>
              <a:t>, Mechanical power presses</a:t>
            </a:r>
          </a:p>
          <a:p>
            <a:r>
              <a:rPr lang="en-US" dirty="0">
                <a:hlinkClick r:id="rId7" tooltip="Subpart S"/>
              </a:rPr>
              <a:t>Subpart S</a:t>
            </a:r>
            <a:r>
              <a:rPr lang="en-US" dirty="0"/>
              <a:t> – Electrical</a:t>
            </a:r>
          </a:p>
          <a:p>
            <a:pPr lvl="1"/>
            <a:r>
              <a:rPr lang="en-US" dirty="0">
                <a:hlinkClick r:id="rId8" tooltip="1910.333"/>
              </a:rPr>
              <a:t>1910.333</a:t>
            </a:r>
            <a:r>
              <a:rPr lang="en-US" dirty="0"/>
              <a:t>, Selection and use of work practices</a:t>
            </a:r>
          </a:p>
          <a:p>
            <a:pPr lvl="1"/>
            <a:endParaRPr lang="en-US" dirty="0"/>
          </a:p>
          <a:p>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340581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R15.06</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i="1" dirty="0"/>
              <a:t>American National Standards Institute (ANSI)</a:t>
            </a:r>
          </a:p>
          <a:p>
            <a:pPr lvl="1"/>
            <a:r>
              <a:rPr lang="en-US" i="1" dirty="0"/>
              <a:t>R15.06</a:t>
            </a:r>
            <a:r>
              <a:rPr lang="en-US" dirty="0"/>
              <a:t>, Industrial Robots and Robot Systems - Safety Requirements. Provides safety requirements for industrial robot manufacture, remanufacture, and rebuild (Part 1); and robot system integration/installation (Part 2). R15.06 (ANSI/RIA R15.06-2012) is the U.S. National Adoption of the ISO 10218-1,2:2011.</a:t>
            </a:r>
          </a:p>
          <a:p>
            <a:pPr lvl="2"/>
            <a:r>
              <a:rPr lang="en-US" i="1" dirty="0"/>
              <a:t>RIA TR R15.306-2016 ("TR 306"), Task-Based Risk Assessment Methodology</a:t>
            </a:r>
            <a:r>
              <a:rPr lang="en-US" dirty="0"/>
              <a:t>. Describes one method of risk assessment that would comply with the R15.06 requirements.</a:t>
            </a:r>
          </a:p>
          <a:p>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2307245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R15.06</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i="1" dirty="0"/>
              <a:t>RIA TR R15.406-2014 ("TR 406"), Safeguarding</a:t>
            </a:r>
            <a:r>
              <a:rPr lang="en-US" dirty="0"/>
              <a:t>. Explains how to design a system of safeguards to protect human workers in an industrial environment that also contains robot system(s). TR 406 contains greater detail than the 2012 R15.06 standard.</a:t>
            </a:r>
          </a:p>
          <a:p>
            <a:r>
              <a:rPr lang="en-US" i="1" dirty="0"/>
              <a:t>RIA TR R15.506-2014 ("TR 506"), Applicability of R15.06-2012 for Existing Industrial Robot Applications</a:t>
            </a:r>
            <a:r>
              <a:rPr lang="en-US" dirty="0"/>
              <a:t>. The R15.06 standard is forward-looking; that is, its primary topic is the installation of an all-new robot system. TR 506 explains how to take the 2012 R15.06 standard into account for existing robot systems.</a:t>
            </a:r>
          </a:p>
          <a:p>
            <a:pPr lvl="1"/>
            <a:endParaRPr lang="en-US" dirty="0"/>
          </a:p>
          <a:p>
            <a:pPr marL="0" indent="0">
              <a:buNone/>
            </a:pPr>
            <a:endParaRPr lang="en-US" dirty="0"/>
          </a:p>
        </p:txBody>
      </p:sp>
    </p:spTree>
    <p:extLst>
      <p:ext uri="{BB962C8B-B14F-4D97-AF65-F5344CB8AC3E}">
        <p14:creationId xmlns:p14="http://schemas.microsoft.com/office/powerpoint/2010/main" val="2025155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R15.06</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i="1" dirty="0"/>
              <a:t>RIA TR R15.606-2016 ("TR 606"), Collaborative Robot Safety</a:t>
            </a:r>
            <a:r>
              <a:rPr lang="en-US" dirty="0"/>
              <a:t>. Explains safety requirements specific to collaborative robots and robot systems and is supplemental to the guidance in ANSI/RIA R15.06. TR 606 is the U.S. National Adoption of the ISO/TS 15066:2016.</a:t>
            </a:r>
          </a:p>
          <a:p>
            <a:r>
              <a:rPr lang="en-US" i="1" dirty="0"/>
              <a:t>RIA TR R15.806-2018 ("TR 806"), Testing Methods for Power &amp; Force Limited Collaborative Applications</a:t>
            </a:r>
            <a:r>
              <a:rPr lang="en-US" dirty="0"/>
              <a:t>. Describes methods to test and verify that the forces exerted by a collaborative robot system remain within the allowable limits described in TR 606 (ISO/TS 15066).</a:t>
            </a:r>
          </a:p>
          <a:p>
            <a:pPr marL="0" indent="0">
              <a:buNone/>
            </a:pPr>
            <a:endParaRPr lang="en-US" dirty="0"/>
          </a:p>
        </p:txBody>
      </p:sp>
    </p:spTree>
    <p:extLst>
      <p:ext uri="{BB962C8B-B14F-4D97-AF65-F5344CB8AC3E}">
        <p14:creationId xmlns:p14="http://schemas.microsoft.com/office/powerpoint/2010/main" val="412526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ANSI</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i="1" dirty="0"/>
              <a:t>B11.0-2015, Safety of Machinery – General Requirements and Risk Assessment</a:t>
            </a:r>
            <a:r>
              <a:rPr lang="en-US" dirty="0"/>
              <a:t>. Applies to new, existing, modified, or rebuilt power-driven machines, not portable by hand while working, used to shape and/or form metal or other materials by cutting, impact, pressure, electrical, or other processing techniques, or a combination of these processes. This can be a single machine, a machine tool, or a machine tool system(s), and may include industrial robot(s) and robot system(s). Also contains guidance on performing risk assessments.</a:t>
            </a:r>
          </a:p>
          <a:p>
            <a:pPr lvl="1"/>
            <a:endParaRPr lang="en-US" dirty="0"/>
          </a:p>
          <a:p>
            <a:pPr marL="0" indent="0">
              <a:buNone/>
            </a:pPr>
            <a:endParaRPr lang="en-US" dirty="0"/>
          </a:p>
        </p:txBody>
      </p:sp>
    </p:spTree>
    <p:extLst>
      <p:ext uri="{BB962C8B-B14F-4D97-AF65-F5344CB8AC3E}">
        <p14:creationId xmlns:p14="http://schemas.microsoft.com/office/powerpoint/2010/main" val="158689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ANSI</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i="1" dirty="0"/>
              <a:t>B11.20-2017, Safety Requirements for Integrated Manufacturing Systems</a:t>
            </a:r>
            <a:r>
              <a:rPr lang="en-US" dirty="0"/>
              <a:t>. Specifies the safety requirements for the design, construction, set-up, operation, and maintenance (including installation, dismantling and transport) of integrated manufacturing systems, which may include industrial robot(s) and robot system(s).</a:t>
            </a:r>
          </a:p>
          <a:p>
            <a:pPr marL="0" indent="0">
              <a:buNone/>
            </a:pPr>
            <a:endParaRPr lang="en-US" dirty="0"/>
          </a:p>
        </p:txBody>
      </p:sp>
    </p:spTree>
    <p:extLst>
      <p:ext uri="{BB962C8B-B14F-4D97-AF65-F5344CB8AC3E}">
        <p14:creationId xmlns:p14="http://schemas.microsoft.com/office/powerpoint/2010/main" val="385750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ISO</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2144044"/>
            <a:ext cx="8465150" cy="4098827"/>
          </a:xfrm>
        </p:spPr>
        <p:txBody>
          <a:bodyPr>
            <a:normAutofit lnSpcReduction="10000"/>
          </a:bodyPr>
          <a:lstStyle/>
          <a:p>
            <a:r>
              <a:rPr lang="en-US" i="1" dirty="0"/>
              <a:t>TC 299, Robotics</a:t>
            </a:r>
            <a:r>
              <a:rPr lang="en-US" dirty="0"/>
              <a:t>. Develops high quality standards for the safety of industrial robots and service robots to enable innovative robotic product to be brought onto the market. In addition, develops standards in fields like terminology, performance measurement and modularity.</a:t>
            </a:r>
          </a:p>
          <a:p>
            <a:r>
              <a:rPr lang="en-US" i="1" dirty="0"/>
              <a:t>ISO 10218-1: 2011, Robots for industrial environments - Safety requirements - Part 1: Robots</a:t>
            </a:r>
            <a:r>
              <a:rPr lang="en-US" dirty="0"/>
              <a:t>. Specifies requirements and guidelines for the inherent safe design, protective measures, and information for use of industrial robots. It describes basic hazards associated with robots and provides requirements to eliminate or adequately reduce the risks associated with these hazards.</a:t>
            </a:r>
          </a:p>
        </p:txBody>
      </p:sp>
    </p:spTree>
    <p:extLst>
      <p:ext uri="{BB962C8B-B14F-4D97-AF65-F5344CB8AC3E}">
        <p14:creationId xmlns:p14="http://schemas.microsoft.com/office/powerpoint/2010/main" val="2366135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ISO</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2144044"/>
            <a:ext cx="8465150" cy="4098827"/>
          </a:xfrm>
        </p:spPr>
        <p:txBody>
          <a:bodyPr/>
          <a:lstStyle/>
          <a:p>
            <a:r>
              <a:rPr lang="en-US" i="1" dirty="0"/>
              <a:t>ISO 10218-2:2011, Robots for industrial environments – Safety requirements – Part 2: Robot systems and system integration</a:t>
            </a:r>
            <a:r>
              <a:rPr lang="en-US" dirty="0"/>
              <a:t>. Specifies requirements and guidelines for the safe integration of an industrial robot into a complete robot system, which includes end-effectors and other related equipment. This document describes basic hazards associated with robot systems and provides requirements to eliminate or adequately reduce the risks associated with these hazards.</a:t>
            </a:r>
          </a:p>
        </p:txBody>
      </p:sp>
    </p:spTree>
    <p:extLst>
      <p:ext uri="{BB962C8B-B14F-4D97-AF65-F5344CB8AC3E}">
        <p14:creationId xmlns:p14="http://schemas.microsoft.com/office/powerpoint/2010/main" val="368755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ISO</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2144044"/>
            <a:ext cx="8465150" cy="4098827"/>
          </a:xfrm>
        </p:spPr>
        <p:txBody>
          <a:bodyPr/>
          <a:lstStyle/>
          <a:p>
            <a:r>
              <a:rPr lang="en-US" dirty="0"/>
              <a:t>In the U.S., ISO 10218-1,2:2011 has been Nationally Adopted as the single U.S. standard ANSI/RIA R15.06-2012</a:t>
            </a:r>
          </a:p>
          <a:p>
            <a:pPr lvl="1"/>
            <a:r>
              <a:rPr lang="en-US" dirty="0"/>
              <a:t>ISO 10218 does not apply to non-industrial robots although the safety principles established in ISO 10218 may be utilized for these other robots. Examples of non-industrial robot applications include, but are not limited to: undersea, military and space robots; tele-operated manipulators; prosthetics and other aids for the physically impaired; micro-robots (displacement &lt;1 mm); surgery or healthcare; and service or consumer products.</a:t>
            </a:r>
          </a:p>
        </p:txBody>
      </p:sp>
    </p:spTree>
    <p:extLst>
      <p:ext uri="{BB962C8B-B14F-4D97-AF65-F5344CB8AC3E}">
        <p14:creationId xmlns:p14="http://schemas.microsoft.com/office/powerpoint/2010/main" val="1267247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ISO</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2144044"/>
            <a:ext cx="8465150" cy="4098827"/>
          </a:xfrm>
        </p:spPr>
        <p:txBody>
          <a:bodyPr/>
          <a:lstStyle/>
          <a:p>
            <a:r>
              <a:rPr lang="en-US" i="1" dirty="0"/>
              <a:t>ISO/TS 15066:2016, Collaborative Robot Safety</a:t>
            </a:r>
            <a:r>
              <a:rPr lang="en-US" dirty="0"/>
              <a:t>. Provides important information about how to implement a collaborative robot system in a manner that maintains safety for the human operator. In the U.S., this ISO TS has been Nationally Adopted as TR 606.</a:t>
            </a:r>
          </a:p>
          <a:p>
            <a:r>
              <a:rPr lang="en-US" i="1" dirty="0"/>
              <a:t>ISO/TR 20218-1:2018, Safety Design for End-effectors</a:t>
            </a:r>
            <a:r>
              <a:rPr lang="en-US" dirty="0"/>
              <a:t>. Describes how an industrial robot system should handle and manage end-effectors (end-of-arm tooling or EOAT) to maintain human safety, in either a collaborative or non-collaborative industrial environment.</a:t>
            </a:r>
          </a:p>
        </p:txBody>
      </p:sp>
    </p:spTree>
    <p:extLst>
      <p:ext uri="{BB962C8B-B14F-4D97-AF65-F5344CB8AC3E}">
        <p14:creationId xmlns:p14="http://schemas.microsoft.com/office/powerpoint/2010/main" val="31520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Standards</a:t>
            </a:r>
          </a:p>
        </p:txBody>
      </p:sp>
      <p:sp>
        <p:nvSpPr>
          <p:cNvPr id="3" name="Content Placeholder 2"/>
          <p:cNvSpPr>
            <a:spLocks noGrp="1"/>
          </p:cNvSpPr>
          <p:nvPr>
            <p:ph idx="10"/>
          </p:nvPr>
        </p:nvSpPr>
        <p:spPr>
          <a:xfrm>
            <a:off x="734786" y="2031585"/>
            <a:ext cx="10515600" cy="4407616"/>
          </a:xfrm>
        </p:spPr>
        <p:txBody>
          <a:bodyPr/>
          <a:lstStyle/>
          <a:p>
            <a:pPr marL="0" indent="0">
              <a:buNone/>
            </a:pPr>
            <a:r>
              <a:rPr lang="en-US" dirty="0"/>
              <a:t>“</a:t>
            </a:r>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technical standard</a:t>
            </a:r>
            <a:r>
              <a:rPr lang="en-US" b="0" i="0" dirty="0">
                <a:solidFill>
                  <a:srgbClr val="202122"/>
                </a:solidFill>
                <a:effectLst/>
                <a:latin typeface="Arial" panose="020B0604020202020204" pitchFamily="34" charset="0"/>
              </a:rPr>
              <a:t> is an established </a:t>
            </a:r>
            <a:r>
              <a:rPr lang="en-US" b="0" i="0" u="none" strike="noStrike" dirty="0">
                <a:solidFill>
                  <a:srgbClr val="0645AD"/>
                </a:solidFill>
                <a:effectLst/>
                <a:latin typeface="Arial" panose="020B0604020202020204" pitchFamily="34" charset="0"/>
                <a:hlinkClick r:id="rId2" tooltip="Norm (social)"/>
              </a:rPr>
              <a:t>norm</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3" tooltip="Requirement"/>
              </a:rPr>
              <a:t>requirement</a:t>
            </a:r>
            <a:r>
              <a:rPr lang="en-US" b="0" i="0" dirty="0">
                <a:solidFill>
                  <a:srgbClr val="202122"/>
                </a:solidFill>
                <a:effectLst/>
                <a:latin typeface="Arial" panose="020B0604020202020204" pitchFamily="34" charset="0"/>
              </a:rPr>
              <a:t> for a repeatable technical task which is applied to a common and repeated use of rules, conditions, guidelines or characteristics for products or related processes and production methods, and related management systems practices. </a:t>
            </a:r>
          </a:p>
          <a:p>
            <a:pPr marL="0" indent="0">
              <a:buNone/>
            </a:pPr>
            <a:r>
              <a:rPr lang="en-US" b="0" i="0" dirty="0">
                <a:solidFill>
                  <a:srgbClr val="202122"/>
                </a:solidFill>
                <a:effectLst/>
                <a:latin typeface="Arial" panose="020B0604020202020204" pitchFamily="34" charset="0"/>
              </a:rPr>
              <a:t>A technical standard includes </a:t>
            </a:r>
            <a:r>
              <a:rPr lang="en-US" b="1" i="0" dirty="0">
                <a:solidFill>
                  <a:srgbClr val="202122"/>
                </a:solidFill>
                <a:effectLst/>
                <a:latin typeface="Arial" panose="020B0604020202020204" pitchFamily="34" charset="0"/>
              </a:rPr>
              <a:t>definition</a:t>
            </a:r>
            <a:r>
              <a:rPr lang="en-US" b="0" i="0" dirty="0">
                <a:solidFill>
                  <a:srgbClr val="202122"/>
                </a:solidFill>
                <a:effectLst/>
                <a:latin typeface="Arial" panose="020B0604020202020204" pitchFamily="34" charset="0"/>
              </a:rPr>
              <a:t> of terms; </a:t>
            </a:r>
            <a:r>
              <a:rPr lang="en-US" i="0" dirty="0">
                <a:solidFill>
                  <a:srgbClr val="202122"/>
                </a:solidFill>
                <a:effectLst/>
                <a:latin typeface="Arial" panose="020B0604020202020204" pitchFamily="34" charset="0"/>
              </a:rPr>
              <a:t>classification</a:t>
            </a:r>
            <a:r>
              <a:rPr lang="en-US" b="0" i="0" dirty="0">
                <a:solidFill>
                  <a:srgbClr val="202122"/>
                </a:solidFill>
                <a:effectLst/>
                <a:latin typeface="Arial" panose="020B0604020202020204" pitchFamily="34" charset="0"/>
              </a:rPr>
              <a:t> of </a:t>
            </a:r>
            <a:r>
              <a:rPr lang="en-US" b="1" i="0" dirty="0">
                <a:solidFill>
                  <a:srgbClr val="202122"/>
                </a:solidFill>
                <a:effectLst/>
                <a:latin typeface="Arial" panose="020B0604020202020204" pitchFamily="34" charset="0"/>
              </a:rPr>
              <a:t>components</a:t>
            </a:r>
            <a:r>
              <a:rPr lang="en-US" b="0" i="0" dirty="0">
                <a:solidFill>
                  <a:srgbClr val="202122"/>
                </a:solidFill>
                <a:effectLst/>
                <a:latin typeface="Arial" panose="020B0604020202020204" pitchFamily="34" charset="0"/>
              </a:rPr>
              <a:t>; delineation of </a:t>
            </a:r>
            <a:r>
              <a:rPr lang="en-US" b="1" i="0" dirty="0">
                <a:solidFill>
                  <a:srgbClr val="202122"/>
                </a:solidFill>
                <a:effectLst/>
                <a:latin typeface="Arial" panose="020B0604020202020204" pitchFamily="34" charset="0"/>
              </a:rPr>
              <a:t>procedures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specification</a:t>
            </a:r>
            <a:r>
              <a:rPr lang="en-US" b="0" i="0" dirty="0">
                <a:solidFill>
                  <a:srgbClr val="202122"/>
                </a:solidFill>
                <a:effectLst/>
                <a:latin typeface="Arial" panose="020B0604020202020204" pitchFamily="34" charset="0"/>
              </a:rPr>
              <a:t> of </a:t>
            </a:r>
            <a:r>
              <a:rPr lang="en-US" i="0" dirty="0">
                <a:solidFill>
                  <a:srgbClr val="202122"/>
                </a:solidFill>
                <a:effectLst/>
                <a:latin typeface="Arial" panose="020B0604020202020204" pitchFamily="34" charset="0"/>
              </a:rPr>
              <a:t>dimensions</a:t>
            </a:r>
            <a:r>
              <a:rPr lang="en-US" b="0" i="0" dirty="0">
                <a:solidFill>
                  <a:srgbClr val="202122"/>
                </a:solidFill>
                <a:effectLst/>
                <a:latin typeface="Arial" panose="020B0604020202020204" pitchFamily="34" charset="0"/>
              </a:rPr>
              <a:t>, materials, performance, designs, or operations; </a:t>
            </a:r>
            <a:r>
              <a:rPr lang="en-US" b="1" i="0" dirty="0">
                <a:solidFill>
                  <a:srgbClr val="202122"/>
                </a:solidFill>
                <a:effectLst/>
                <a:latin typeface="Arial" panose="020B0604020202020204" pitchFamily="34" charset="0"/>
              </a:rPr>
              <a:t>measurement </a:t>
            </a:r>
            <a:r>
              <a:rPr lang="en-US" b="0" i="0" dirty="0">
                <a:solidFill>
                  <a:srgbClr val="202122"/>
                </a:solidFill>
                <a:effectLst/>
                <a:latin typeface="Arial" panose="020B0604020202020204" pitchFamily="34" charset="0"/>
              </a:rPr>
              <a:t>of quality and quantity in describing materials, processes, products, systems, services, or practices; </a:t>
            </a:r>
            <a:r>
              <a:rPr lang="en-US" b="1" i="0" dirty="0">
                <a:solidFill>
                  <a:srgbClr val="202122"/>
                </a:solidFill>
                <a:effectLst/>
                <a:latin typeface="Arial" panose="020B0604020202020204" pitchFamily="34" charset="0"/>
              </a:rPr>
              <a:t>test methods</a:t>
            </a:r>
            <a:r>
              <a:rPr lang="en-US" b="0" i="0" dirty="0">
                <a:solidFill>
                  <a:srgbClr val="202122"/>
                </a:solidFill>
                <a:effectLst/>
                <a:latin typeface="Arial" panose="020B0604020202020204" pitchFamily="34" charset="0"/>
              </a:rPr>
              <a:t> and sampling procedures; or descriptions of fit and measurements of size or strength”</a:t>
            </a:r>
            <a:endParaRPr lang="en-US" dirty="0"/>
          </a:p>
        </p:txBody>
      </p:sp>
      <p:sp>
        <p:nvSpPr>
          <p:cNvPr id="6" name="TextBox 5">
            <a:extLst>
              <a:ext uri="{FF2B5EF4-FFF2-40B4-BE49-F238E27FC236}">
                <a16:creationId xmlns:a16="http://schemas.microsoft.com/office/drawing/2014/main" id="{98A91F9E-B5BE-4EA6-9C0B-465FF222D83B}"/>
              </a:ext>
            </a:extLst>
          </p:cNvPr>
          <p:cNvSpPr txBox="1"/>
          <p:nvPr/>
        </p:nvSpPr>
        <p:spPr>
          <a:xfrm>
            <a:off x="173491" y="6417384"/>
            <a:ext cx="6094638" cy="369332"/>
          </a:xfrm>
          <a:prstGeom prst="rect">
            <a:avLst/>
          </a:prstGeom>
          <a:noFill/>
        </p:spPr>
        <p:txBody>
          <a:bodyPr wrap="square">
            <a:spAutoFit/>
          </a:bodyPr>
          <a:lstStyle/>
          <a:p>
            <a:r>
              <a:rPr lang="en-CA" dirty="0"/>
              <a:t>https://en.wikipedia.org/wiki/Technical_standard</a:t>
            </a:r>
          </a:p>
        </p:txBody>
      </p:sp>
    </p:spTree>
    <p:extLst>
      <p:ext uri="{BB962C8B-B14F-4D97-AF65-F5344CB8AC3E}">
        <p14:creationId xmlns:p14="http://schemas.microsoft.com/office/powerpoint/2010/main" val="2039401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ISO</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2144044"/>
            <a:ext cx="8465150" cy="4098827"/>
          </a:xfrm>
        </p:spPr>
        <p:txBody>
          <a:bodyPr/>
          <a:lstStyle/>
          <a:p>
            <a:r>
              <a:rPr lang="en-US" i="1" dirty="0"/>
              <a:t>ISO/TR 20218-2:2017, Safety Design for Manual Load/ Unload Stations</a:t>
            </a:r>
            <a:r>
              <a:rPr lang="en-US" dirty="0"/>
              <a:t>. Describes how to design a Manual Load/ Unload Station (MLUS) that will be safe and effective for the human worker to use.</a:t>
            </a:r>
          </a:p>
        </p:txBody>
      </p:sp>
    </p:spTree>
    <p:extLst>
      <p:ext uri="{BB962C8B-B14F-4D97-AF65-F5344CB8AC3E}">
        <p14:creationId xmlns:p14="http://schemas.microsoft.com/office/powerpoint/2010/main" val="234313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Others</a:t>
            </a:r>
            <a:br>
              <a:rPr lang="en-US" dirty="0"/>
            </a:br>
            <a:endParaRPr lang="en-US" dirty="0"/>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a:xfrm>
            <a:off x="1851868" y="1749812"/>
            <a:ext cx="8465150" cy="4098827"/>
          </a:xfrm>
        </p:spPr>
        <p:txBody>
          <a:bodyPr>
            <a:normAutofit fontScale="92500"/>
          </a:bodyPr>
          <a:lstStyle/>
          <a:p>
            <a:r>
              <a:rPr lang="en-US" i="1" dirty="0"/>
              <a:t>Canadian Standards Association (CSA)</a:t>
            </a:r>
          </a:p>
          <a:p>
            <a:pPr lvl="1"/>
            <a:r>
              <a:rPr lang="en-US" i="1" dirty="0"/>
              <a:t>Z434-14</a:t>
            </a:r>
            <a:r>
              <a:rPr lang="en-US" dirty="0"/>
              <a:t>, Industrial Robots and Robot Systems. This is the Canadian National Adoption of ISO 10218-1,2:2011.</a:t>
            </a:r>
          </a:p>
          <a:p>
            <a:r>
              <a:rPr lang="en-US" i="1" dirty="0"/>
              <a:t>American Welding Society (AWS)</a:t>
            </a:r>
          </a:p>
          <a:p>
            <a:pPr lvl="1"/>
            <a:r>
              <a:rPr lang="en-US" i="1" dirty="0"/>
              <a:t>D16.1M/D16.1</a:t>
            </a:r>
            <a:r>
              <a:rPr lang="en-US" dirty="0"/>
              <a:t>, Specification for Robotic Arc Welding Safety. Identifies hazards involved in maintaining, operating, integrating, and setting up arc welding robot systems.</a:t>
            </a:r>
          </a:p>
          <a:p>
            <a:r>
              <a:rPr lang="en-US" dirty="0"/>
              <a:t>ASME (American Society of Mechanical Engineers)</a:t>
            </a:r>
          </a:p>
          <a:p>
            <a:pPr lvl="1"/>
            <a:r>
              <a:rPr lang="en-US" dirty="0"/>
              <a:t>B56.5 Safety Standard for Automatic Guided Industrial Vehicle and Automated Functions of Manned Industrial Vehicles</a:t>
            </a:r>
          </a:p>
          <a:p>
            <a:pPr lvl="2"/>
            <a:r>
              <a:rPr lang="en-US" dirty="0"/>
              <a:t>Language tailored to vehicles that follow a prescribed path</a:t>
            </a:r>
          </a:p>
          <a:p>
            <a:pPr lvl="2"/>
            <a:endParaRPr lang="en-US" dirty="0"/>
          </a:p>
          <a:p>
            <a:pPr lvl="2"/>
            <a:endParaRPr lang="en-US" dirty="0"/>
          </a:p>
          <a:p>
            <a:pPr lvl="1"/>
            <a:endParaRPr lang="en-US" dirty="0"/>
          </a:p>
        </p:txBody>
      </p:sp>
    </p:spTree>
    <p:extLst>
      <p:ext uri="{BB962C8B-B14F-4D97-AF65-F5344CB8AC3E}">
        <p14:creationId xmlns:p14="http://schemas.microsoft.com/office/powerpoint/2010/main" val="1015156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Standards - Others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EN 1525 (European Standards) Safety of industrial trucks. Driverless trucks and their systems</a:t>
            </a:r>
          </a:p>
          <a:p>
            <a:r>
              <a:rPr lang="en-US" dirty="0"/>
              <a:t>EN1526 Safety of industrial trucks. Additional requirements for automated functions on trucks</a:t>
            </a:r>
          </a:p>
          <a:p>
            <a:r>
              <a:rPr lang="en-US" dirty="0"/>
              <a:t>ISO3691-4 Driverless industrial trucks and their systems (committee draft) </a:t>
            </a:r>
          </a:p>
          <a:p>
            <a:r>
              <a:rPr lang="en-US" dirty="0"/>
              <a:t>ISO 13482:2014 Safety requirements for personal care robots</a:t>
            </a:r>
          </a:p>
          <a:p>
            <a:pPr lvl="1"/>
            <a:r>
              <a:rPr lang="en-US" dirty="0"/>
              <a:t>Type 1.2: Mobile servant robot with manipulator </a:t>
            </a:r>
          </a:p>
          <a:p>
            <a:pPr lvl="1"/>
            <a:r>
              <a:rPr lang="en-US" dirty="0"/>
              <a:t>Specifically excludes industrial robots</a:t>
            </a:r>
          </a:p>
        </p:txBody>
      </p:sp>
    </p:spTree>
    <p:extLst>
      <p:ext uri="{BB962C8B-B14F-4D97-AF65-F5344CB8AC3E}">
        <p14:creationId xmlns:p14="http://schemas.microsoft.com/office/powerpoint/2010/main" val="2347744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 Safety Strategies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Traditional industrial robot safety</a:t>
            </a:r>
          </a:p>
          <a:p>
            <a:pPr lvl="1"/>
            <a:r>
              <a:rPr lang="en-US" dirty="0"/>
              <a:t>Separation of operator from hazards</a:t>
            </a:r>
          </a:p>
          <a:p>
            <a:pPr lvl="1"/>
            <a:r>
              <a:rPr lang="en-US" dirty="0"/>
              <a:t>Fencing, light curtains</a:t>
            </a:r>
          </a:p>
          <a:p>
            <a:r>
              <a:rPr lang="en-US" dirty="0"/>
              <a:t>AGV safety</a:t>
            </a:r>
          </a:p>
          <a:p>
            <a:pPr lvl="1"/>
            <a:r>
              <a:rPr lang="en-US" dirty="0"/>
              <a:t>Well-defined paths</a:t>
            </a:r>
          </a:p>
          <a:p>
            <a:pPr lvl="1"/>
            <a:r>
              <a:rPr lang="en-US" dirty="0"/>
              <a:t>Awareness means</a:t>
            </a:r>
          </a:p>
          <a:p>
            <a:pPr lvl="1"/>
            <a:r>
              <a:rPr lang="en-US" dirty="0"/>
              <a:t>Bumpers, scanners</a:t>
            </a:r>
          </a:p>
          <a:p>
            <a:pPr lvl="1"/>
            <a:r>
              <a:rPr lang="en-US" dirty="0"/>
              <a:t>Training</a:t>
            </a:r>
          </a:p>
        </p:txBody>
      </p:sp>
    </p:spTree>
    <p:extLst>
      <p:ext uri="{BB962C8B-B14F-4D97-AF65-F5344CB8AC3E}">
        <p14:creationId xmlns:p14="http://schemas.microsoft.com/office/powerpoint/2010/main" val="3871628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Issues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Mobility</a:t>
            </a:r>
          </a:p>
          <a:p>
            <a:r>
              <a:rPr lang="en-US" dirty="0"/>
              <a:t>Integrated vs. isolated controllers</a:t>
            </a:r>
          </a:p>
          <a:p>
            <a:r>
              <a:rPr lang="en-US" dirty="0"/>
              <a:t>Requirements</a:t>
            </a:r>
          </a:p>
          <a:p>
            <a:pPr lvl="1"/>
            <a:r>
              <a:rPr lang="en-US" dirty="0"/>
              <a:t>Components</a:t>
            </a:r>
          </a:p>
          <a:p>
            <a:pPr lvl="1"/>
            <a:r>
              <a:rPr lang="en-US" dirty="0"/>
              <a:t>Interfaces</a:t>
            </a:r>
          </a:p>
          <a:p>
            <a:pPr lvl="1"/>
            <a:r>
              <a:rPr lang="en-US" dirty="0"/>
              <a:t>System</a:t>
            </a:r>
          </a:p>
        </p:txBody>
      </p:sp>
    </p:spTree>
    <p:extLst>
      <p:ext uri="{BB962C8B-B14F-4D97-AF65-F5344CB8AC3E}">
        <p14:creationId xmlns:p14="http://schemas.microsoft.com/office/powerpoint/2010/main" val="286280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Questions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New standard vs. modifications to existing standards</a:t>
            </a:r>
          </a:p>
          <a:p>
            <a:r>
              <a:rPr lang="en-US" dirty="0"/>
              <a:t>Framework for decision</a:t>
            </a:r>
          </a:p>
        </p:txBody>
      </p:sp>
    </p:spTree>
    <p:extLst>
      <p:ext uri="{BB962C8B-B14F-4D97-AF65-F5344CB8AC3E}">
        <p14:creationId xmlns:p14="http://schemas.microsoft.com/office/powerpoint/2010/main" val="3519756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Questions: Scope</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What is ‘industrial’?</a:t>
            </a:r>
          </a:p>
          <a:p>
            <a:pPr lvl="1"/>
            <a:r>
              <a:rPr lang="en-US" dirty="0"/>
              <a:t>Manufacturing only?</a:t>
            </a:r>
          </a:p>
          <a:p>
            <a:pPr lvl="1"/>
            <a:r>
              <a:rPr lang="en-US" dirty="0"/>
              <a:t>Distribution?</a:t>
            </a:r>
          </a:p>
          <a:p>
            <a:pPr lvl="1"/>
            <a:r>
              <a:rPr lang="en-US" dirty="0"/>
              <a:t>Commercial?</a:t>
            </a:r>
          </a:p>
          <a:p>
            <a:r>
              <a:rPr lang="en-US" dirty="0"/>
              <a:t>Mobility environment</a:t>
            </a:r>
          </a:p>
          <a:p>
            <a:pPr lvl="1"/>
            <a:r>
              <a:rPr lang="en-US" dirty="0"/>
              <a:t>Airborne</a:t>
            </a:r>
          </a:p>
          <a:p>
            <a:pPr lvl="1"/>
            <a:r>
              <a:rPr lang="en-US" dirty="0"/>
              <a:t>Waterborne (on/under)</a:t>
            </a:r>
          </a:p>
          <a:p>
            <a:pPr lvl="1"/>
            <a:r>
              <a:rPr lang="en-US" dirty="0"/>
              <a:t>Indoor/outdoor</a:t>
            </a:r>
          </a:p>
          <a:p>
            <a:r>
              <a:rPr lang="en-US" dirty="0"/>
              <a:t>Mobility modality: wheels, tracks, legs</a:t>
            </a:r>
          </a:p>
        </p:txBody>
      </p:sp>
    </p:spTree>
    <p:extLst>
      <p:ext uri="{BB962C8B-B14F-4D97-AF65-F5344CB8AC3E}">
        <p14:creationId xmlns:p14="http://schemas.microsoft.com/office/powerpoint/2010/main" val="3132441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Questions: HRI</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How to deal with human-robot interaction</a:t>
            </a:r>
          </a:p>
          <a:p>
            <a:r>
              <a:rPr lang="en-US" dirty="0"/>
              <a:t>Trained personnel vs. ‘the public’</a:t>
            </a:r>
          </a:p>
          <a:p>
            <a:pPr lvl="1"/>
            <a:r>
              <a:rPr lang="en-US" dirty="0"/>
              <a:t>Grocery stores</a:t>
            </a:r>
          </a:p>
          <a:p>
            <a:pPr lvl="1"/>
            <a:r>
              <a:rPr lang="en-US" dirty="0"/>
              <a:t>Stockroom vs. stocking shelves</a:t>
            </a:r>
          </a:p>
          <a:p>
            <a:pPr lvl="1"/>
            <a:r>
              <a:rPr lang="en-US" dirty="0"/>
              <a:t>Hospitals</a:t>
            </a:r>
          </a:p>
        </p:txBody>
      </p:sp>
    </p:spTree>
    <p:extLst>
      <p:ext uri="{BB962C8B-B14F-4D97-AF65-F5344CB8AC3E}">
        <p14:creationId xmlns:p14="http://schemas.microsoft.com/office/powerpoint/2010/main" val="87989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Framework for decision on new standard vs. revising related standards</a:t>
            </a:r>
          </a:p>
          <a:p>
            <a:pPr lvl="1"/>
            <a:r>
              <a:rPr lang="en-US" dirty="0"/>
              <a:t>Committee members reviewing related standards</a:t>
            </a:r>
          </a:p>
          <a:p>
            <a:pPr lvl="1"/>
            <a:r>
              <a:rPr lang="en-US" dirty="0"/>
              <a:t>May consider workload of committees responsible for related standards</a:t>
            </a:r>
          </a:p>
          <a:p>
            <a:pPr lvl="1"/>
            <a:r>
              <a:rPr lang="en-US" dirty="0"/>
              <a:t>Related standards: base of people familiar with requirements vs</a:t>
            </a:r>
          </a:p>
          <a:p>
            <a:pPr lvl="1"/>
            <a:r>
              <a:rPr lang="en-US" dirty="0"/>
              <a:t>New standard: one stop shop for requirements</a:t>
            </a:r>
          </a:p>
        </p:txBody>
      </p:sp>
    </p:spTree>
    <p:extLst>
      <p:ext uri="{BB962C8B-B14F-4D97-AF65-F5344CB8AC3E}">
        <p14:creationId xmlns:p14="http://schemas.microsoft.com/office/powerpoint/2010/main" val="22916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4" name="Content Placeholder 3">
            <a:extLst>
              <a:ext uri="{FF2B5EF4-FFF2-40B4-BE49-F238E27FC236}">
                <a16:creationId xmlns:a16="http://schemas.microsoft.com/office/drawing/2014/main" id="{4A1F9D66-BC49-F84F-8EFA-9A59166D3D57}"/>
              </a:ext>
            </a:extLst>
          </p:cNvPr>
          <p:cNvSpPr>
            <a:spLocks noGrp="1"/>
          </p:cNvSpPr>
          <p:nvPr>
            <p:ph idx="10"/>
          </p:nvPr>
        </p:nvSpPr>
        <p:spPr/>
        <p:txBody>
          <a:bodyPr/>
          <a:lstStyle/>
          <a:p>
            <a:r>
              <a:rPr lang="en-US" dirty="0"/>
              <a:t>Use profiles, e.g.</a:t>
            </a:r>
          </a:p>
          <a:p>
            <a:pPr lvl="1"/>
            <a:r>
              <a:rPr lang="en-US" dirty="0"/>
              <a:t>Material handling with load/unload</a:t>
            </a:r>
          </a:p>
          <a:p>
            <a:pPr lvl="1"/>
            <a:r>
              <a:rPr lang="en-US" dirty="0"/>
              <a:t>Processing large parts</a:t>
            </a:r>
          </a:p>
          <a:p>
            <a:r>
              <a:rPr lang="en-US" dirty="0"/>
              <a:t>Simultaneous vs. independent motion</a:t>
            </a:r>
          </a:p>
          <a:p>
            <a:pPr lvl="1"/>
            <a:r>
              <a:rPr lang="en-US" dirty="0"/>
              <a:t>Arm only moves when base doesn’t </a:t>
            </a:r>
          </a:p>
          <a:p>
            <a:pPr lvl="1"/>
            <a:r>
              <a:rPr lang="en-US" dirty="0"/>
              <a:t>Coordinated arm/base motion</a:t>
            </a:r>
          </a:p>
        </p:txBody>
      </p:sp>
    </p:spTree>
    <p:extLst>
      <p:ext uri="{BB962C8B-B14F-4D97-AF65-F5344CB8AC3E}">
        <p14:creationId xmlns:p14="http://schemas.microsoft.com/office/powerpoint/2010/main" val="272789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58" y="261078"/>
            <a:ext cx="10075333" cy="1116012"/>
          </a:xfrm>
        </p:spPr>
        <p:txBody>
          <a:bodyPr/>
          <a:lstStyle/>
          <a:p>
            <a:r>
              <a:rPr lang="en-US" dirty="0"/>
              <a:t>Standards Organizations</a:t>
            </a:r>
          </a:p>
        </p:txBody>
      </p:sp>
      <p:sp>
        <p:nvSpPr>
          <p:cNvPr id="3" name="Content Placeholder 2"/>
          <p:cNvSpPr>
            <a:spLocks noGrp="1"/>
          </p:cNvSpPr>
          <p:nvPr>
            <p:ph idx="10"/>
          </p:nvPr>
        </p:nvSpPr>
        <p:spPr>
          <a:xfrm>
            <a:off x="437157" y="1092694"/>
            <a:ext cx="11009172" cy="5324690"/>
          </a:xfrm>
        </p:spPr>
        <p:txBody>
          <a:bodyPr>
            <a:normAutofit lnSpcReduction="10000"/>
          </a:bodyPr>
          <a:lstStyle/>
          <a:p>
            <a:pPr marL="0" indent="0">
              <a:buNone/>
            </a:pPr>
            <a:r>
              <a:rPr lang="en-US" dirty="0"/>
              <a:t>National:</a:t>
            </a:r>
          </a:p>
          <a:p>
            <a:r>
              <a:rPr lang="en-US" dirty="0"/>
              <a:t>American National Standards Institute (ANSI)</a:t>
            </a:r>
          </a:p>
          <a:p>
            <a:pPr lvl="1"/>
            <a:r>
              <a:rPr lang="en-US" dirty="0"/>
              <a:t>Advancement of Medical Instrumentation (AAMI)</a:t>
            </a:r>
          </a:p>
          <a:p>
            <a:pPr lvl="1"/>
            <a:r>
              <a:rPr lang="en-US" dirty="0"/>
              <a:t>Human Factors and Ergonomics Society (HFES)</a:t>
            </a:r>
          </a:p>
          <a:p>
            <a:r>
              <a:rPr lang="en-US" dirty="0"/>
              <a:t>Occupational Safety and Health Administration (OHSA)</a:t>
            </a:r>
          </a:p>
          <a:p>
            <a:r>
              <a:rPr lang="en-US" dirty="0"/>
              <a:t>National Highway Traffic Safety Administration (NHTSA)</a:t>
            </a:r>
          </a:p>
          <a:p>
            <a:pPr marL="0" indent="0">
              <a:buNone/>
            </a:pPr>
            <a:endParaRPr lang="en-US" dirty="0"/>
          </a:p>
          <a:p>
            <a:pPr marL="0" indent="0">
              <a:buNone/>
            </a:pPr>
            <a:r>
              <a:rPr lang="en-US" dirty="0"/>
              <a:t>International:</a:t>
            </a:r>
          </a:p>
          <a:p>
            <a:r>
              <a:rPr lang="en-US" dirty="0"/>
              <a:t>International Organization for Standardization (ISO)</a:t>
            </a:r>
          </a:p>
          <a:p>
            <a:r>
              <a:rPr lang="en-US" dirty="0"/>
              <a:t>International Electrotechnical Commission (IEC)</a:t>
            </a:r>
          </a:p>
          <a:p>
            <a:r>
              <a:rPr lang="en-US" dirty="0"/>
              <a:t>International Telecommunication Union (ITU)</a:t>
            </a:r>
          </a:p>
          <a:p>
            <a:r>
              <a:rPr lang="en-US" dirty="0"/>
              <a:t>Society of Automotive Engineers (SAE)</a:t>
            </a:r>
          </a:p>
          <a:p>
            <a:r>
              <a:rPr lang="en-US" dirty="0"/>
              <a:t>UL</a:t>
            </a:r>
          </a:p>
        </p:txBody>
      </p:sp>
    </p:spTree>
    <p:extLst>
      <p:ext uri="{BB962C8B-B14F-4D97-AF65-F5344CB8AC3E}">
        <p14:creationId xmlns:p14="http://schemas.microsoft.com/office/powerpoint/2010/main" val="366305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58" y="261078"/>
            <a:ext cx="10075333" cy="1116012"/>
          </a:xfrm>
        </p:spPr>
        <p:txBody>
          <a:bodyPr/>
          <a:lstStyle/>
          <a:p>
            <a:r>
              <a:rPr lang="en-US" dirty="0"/>
              <a:t>Examples of Technical Standards in Medical Devices</a:t>
            </a:r>
          </a:p>
        </p:txBody>
      </p:sp>
      <p:sp>
        <p:nvSpPr>
          <p:cNvPr id="3" name="Content Placeholder 2"/>
          <p:cNvSpPr>
            <a:spLocks noGrp="1"/>
          </p:cNvSpPr>
          <p:nvPr>
            <p:ph idx="10"/>
          </p:nvPr>
        </p:nvSpPr>
        <p:spPr>
          <a:xfrm>
            <a:off x="437157" y="1092694"/>
            <a:ext cx="10911200" cy="4908056"/>
          </a:xfrm>
        </p:spPr>
        <p:txBody>
          <a:bodyPr>
            <a:normAutofit fontScale="92500" lnSpcReduction="10000"/>
          </a:bodyPr>
          <a:lstStyle/>
          <a:p>
            <a:r>
              <a:rPr lang="en-US" dirty="0"/>
              <a:t>IEC 62366-1:2015, Medical Devices Part 1: Application of Usability Engineering to Medical Devices</a:t>
            </a:r>
          </a:p>
          <a:p>
            <a:r>
              <a:rPr lang="en-US" dirty="0"/>
              <a:t>IEC TR 62366-2:2016, Medical Devices Part 2: Applications of Usability Engineering to Medical Devices</a:t>
            </a:r>
          </a:p>
          <a:p>
            <a:r>
              <a:rPr lang="en-US" dirty="0"/>
              <a:t>IEC 60601-1-6:2010+AMD1:2013 CSV, Medical electrical equipment – Part 1-6: General requirements for basic safety and essential performance – Collateral standard: Usability</a:t>
            </a:r>
          </a:p>
          <a:p>
            <a:r>
              <a:rPr lang="en-US" dirty="0"/>
              <a:t>ISO 14971:2007, Medical devices – Application of risk management to medical devices</a:t>
            </a:r>
          </a:p>
          <a:p>
            <a:r>
              <a:rPr lang="en-US" dirty="0"/>
              <a:t>ANSI/AAMI HE75:2009/(R)2018, Human factors engineering – Design of medical devices</a:t>
            </a:r>
          </a:p>
          <a:p>
            <a:r>
              <a:rPr lang="en-US" dirty="0"/>
              <a:t>AAMI TIR59:2017, Integrating human factors into design controls</a:t>
            </a:r>
          </a:p>
          <a:p>
            <a:r>
              <a:rPr lang="en-US" dirty="0"/>
              <a:t>AAMI TIR51:2014/(R)2017, Human factors engineering – Guidance for contextual inquiry</a:t>
            </a:r>
          </a:p>
          <a:p>
            <a:r>
              <a:rPr lang="en-US" dirty="0"/>
              <a:t>AAMI TIR 50:2014/(R)2017, Post-market surveillance of use error management</a:t>
            </a:r>
          </a:p>
          <a:p>
            <a:r>
              <a:rPr lang="en-US" dirty="0"/>
              <a:t>AAMI TIR49:2013, Design of training and instructional materials for medical devices used in non-clinical environments</a:t>
            </a:r>
          </a:p>
          <a:p>
            <a:endParaRPr lang="en-US" dirty="0"/>
          </a:p>
        </p:txBody>
      </p:sp>
      <p:sp>
        <p:nvSpPr>
          <p:cNvPr id="6" name="TextBox 5">
            <a:extLst>
              <a:ext uri="{FF2B5EF4-FFF2-40B4-BE49-F238E27FC236}">
                <a16:creationId xmlns:a16="http://schemas.microsoft.com/office/drawing/2014/main" id="{98A91F9E-B5BE-4EA6-9C0B-465FF222D83B}"/>
              </a:ext>
            </a:extLst>
          </p:cNvPr>
          <p:cNvSpPr txBox="1"/>
          <p:nvPr/>
        </p:nvSpPr>
        <p:spPr>
          <a:xfrm>
            <a:off x="69761" y="6211669"/>
            <a:ext cx="10268630" cy="461665"/>
          </a:xfrm>
          <a:prstGeom prst="rect">
            <a:avLst/>
          </a:prstGeom>
          <a:noFill/>
        </p:spPr>
        <p:txBody>
          <a:bodyPr wrap="square">
            <a:spAutoFit/>
          </a:bodyPr>
          <a:lstStyle/>
          <a:p>
            <a:r>
              <a:rPr lang="en-CA" sz="1200" dirty="0"/>
              <a:t>Story (2019) </a:t>
            </a:r>
            <a:r>
              <a:rPr lang="en-US" sz="1200" dirty="0"/>
              <a:t>Medical Device Human Factors Standards: Finding Them and What They Contain</a:t>
            </a:r>
          </a:p>
          <a:p>
            <a:r>
              <a:rPr lang="en-CA" sz="1200" dirty="0"/>
              <a:t>https://journals.sagepub.com/doi/pdf/10.1177/1071181319631375</a:t>
            </a:r>
          </a:p>
        </p:txBody>
      </p:sp>
    </p:spTree>
    <p:extLst>
      <p:ext uri="{BB962C8B-B14F-4D97-AF65-F5344CB8AC3E}">
        <p14:creationId xmlns:p14="http://schemas.microsoft.com/office/powerpoint/2010/main" val="136323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58" y="261078"/>
            <a:ext cx="10075333" cy="1116012"/>
          </a:xfrm>
        </p:spPr>
        <p:txBody>
          <a:bodyPr/>
          <a:lstStyle/>
          <a:p>
            <a:r>
              <a:rPr lang="en-US" dirty="0"/>
              <a:t>Examples of Technical Standards in Surface Transportation</a:t>
            </a:r>
          </a:p>
        </p:txBody>
      </p:sp>
      <p:sp>
        <p:nvSpPr>
          <p:cNvPr id="3" name="Content Placeholder 2"/>
          <p:cNvSpPr>
            <a:spLocks noGrp="1"/>
          </p:cNvSpPr>
          <p:nvPr>
            <p:ph idx="10"/>
          </p:nvPr>
        </p:nvSpPr>
        <p:spPr>
          <a:xfrm>
            <a:off x="437157" y="1092694"/>
            <a:ext cx="10911200" cy="4908056"/>
          </a:xfrm>
        </p:spPr>
        <p:txBody>
          <a:bodyPr>
            <a:normAutofit fontScale="92500" lnSpcReduction="10000"/>
          </a:bodyPr>
          <a:lstStyle/>
          <a:p>
            <a:r>
              <a:rPr lang="en-US" dirty="0"/>
              <a:t>Metrics and Performance:</a:t>
            </a:r>
          </a:p>
          <a:p>
            <a:pPr lvl="1"/>
            <a:r>
              <a:rPr lang="en-US" dirty="0"/>
              <a:t>J2364 – Navigation system usability</a:t>
            </a:r>
          </a:p>
          <a:p>
            <a:pPr lvl="1"/>
            <a:r>
              <a:rPr lang="en-US" dirty="0"/>
              <a:t>J3665 – Task time calculation</a:t>
            </a:r>
          </a:p>
          <a:p>
            <a:pPr lvl="1"/>
            <a:r>
              <a:rPr lang="en-US" dirty="0"/>
              <a:t>J2396 – Eye fixation terms</a:t>
            </a:r>
          </a:p>
          <a:p>
            <a:pPr lvl="1"/>
            <a:r>
              <a:rPr lang="en-US" dirty="0"/>
              <a:t>J2678 – Navigation system access rationale</a:t>
            </a:r>
          </a:p>
          <a:p>
            <a:pPr lvl="1"/>
            <a:r>
              <a:rPr lang="en-US" dirty="0"/>
              <a:t>J2944 – Driving performance definitions</a:t>
            </a:r>
          </a:p>
          <a:p>
            <a:pPr lvl="1"/>
            <a:r>
              <a:rPr lang="en-US" dirty="0"/>
              <a:t>J3151 – Relating distraction to crashes</a:t>
            </a:r>
          </a:p>
          <a:p>
            <a:r>
              <a:rPr lang="en-US" dirty="0"/>
              <a:t>Automation and ADAS: </a:t>
            </a:r>
          </a:p>
          <a:p>
            <a:pPr lvl="1"/>
            <a:r>
              <a:rPr lang="en-US" dirty="0"/>
              <a:t>J3114 – Automated driving definitions</a:t>
            </a:r>
          </a:p>
          <a:p>
            <a:pPr lvl="1"/>
            <a:r>
              <a:rPr lang="en-US" dirty="0"/>
              <a:t>J2399 – ACC user interface</a:t>
            </a:r>
          </a:p>
          <a:p>
            <a:pPr lvl="1"/>
            <a:r>
              <a:rPr lang="en-US" dirty="0"/>
              <a:t>J2400 – FCW user interface</a:t>
            </a:r>
          </a:p>
          <a:p>
            <a:pPr lvl="1"/>
            <a:r>
              <a:rPr lang="en-US" dirty="0"/>
              <a:t>J2802 – Blind post user interface</a:t>
            </a:r>
          </a:p>
          <a:p>
            <a:pPr lvl="1"/>
            <a:r>
              <a:rPr lang="en-US" dirty="0"/>
              <a:t>J2808 – LDW user interface</a:t>
            </a:r>
          </a:p>
          <a:p>
            <a:pPr lvl="1"/>
            <a:r>
              <a:rPr lang="en-US" dirty="0"/>
              <a:t>J3048 – LKA user interface</a:t>
            </a:r>
          </a:p>
          <a:p>
            <a:pPr lvl="1"/>
            <a:endParaRPr lang="en-US" dirty="0"/>
          </a:p>
        </p:txBody>
      </p:sp>
      <p:sp>
        <p:nvSpPr>
          <p:cNvPr id="6" name="TextBox 5">
            <a:extLst>
              <a:ext uri="{FF2B5EF4-FFF2-40B4-BE49-F238E27FC236}">
                <a16:creationId xmlns:a16="http://schemas.microsoft.com/office/drawing/2014/main" id="{98A91F9E-B5BE-4EA6-9C0B-465FF222D83B}"/>
              </a:ext>
            </a:extLst>
          </p:cNvPr>
          <p:cNvSpPr txBox="1"/>
          <p:nvPr/>
        </p:nvSpPr>
        <p:spPr>
          <a:xfrm>
            <a:off x="69761" y="6257835"/>
            <a:ext cx="10268630" cy="461665"/>
          </a:xfrm>
          <a:prstGeom prst="rect">
            <a:avLst/>
          </a:prstGeom>
          <a:noFill/>
        </p:spPr>
        <p:txBody>
          <a:bodyPr wrap="square">
            <a:spAutoFit/>
          </a:bodyPr>
          <a:lstStyle/>
          <a:p>
            <a:r>
              <a:rPr lang="en-CA" sz="1200" dirty="0"/>
              <a:t>Green (2019) </a:t>
            </a:r>
            <a:r>
              <a:rPr lang="en-US" sz="1200" dirty="0"/>
              <a:t>SAE Automotive Human Factors Standards: Finding Them and What They Contain</a:t>
            </a:r>
          </a:p>
          <a:p>
            <a:r>
              <a:rPr lang="en-CA" sz="1200" dirty="0"/>
              <a:t>https://journals.sagepub.com/doi/pdf/10.1177/1071181319631373</a:t>
            </a:r>
          </a:p>
        </p:txBody>
      </p:sp>
    </p:spTree>
    <p:extLst>
      <p:ext uri="{BB962C8B-B14F-4D97-AF65-F5344CB8AC3E}">
        <p14:creationId xmlns:p14="http://schemas.microsoft.com/office/powerpoint/2010/main" val="357660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F7D0-0129-44B3-9542-A4424033F00A}"/>
              </a:ext>
            </a:extLst>
          </p:cNvPr>
          <p:cNvSpPr>
            <a:spLocks noGrp="1"/>
          </p:cNvSpPr>
          <p:nvPr>
            <p:ph type="title"/>
          </p:nvPr>
        </p:nvSpPr>
        <p:spPr>
          <a:xfrm>
            <a:off x="437157" y="451356"/>
            <a:ext cx="10075333" cy="1116012"/>
          </a:xfrm>
        </p:spPr>
        <p:txBody>
          <a:bodyPr/>
          <a:lstStyle/>
          <a:p>
            <a:r>
              <a:rPr lang="en-CA" dirty="0"/>
              <a:t>How do we use standards? SAE J2944 Example</a:t>
            </a:r>
          </a:p>
        </p:txBody>
      </p:sp>
      <p:sp>
        <p:nvSpPr>
          <p:cNvPr id="3" name="Content Placeholder 2">
            <a:extLst>
              <a:ext uri="{FF2B5EF4-FFF2-40B4-BE49-F238E27FC236}">
                <a16:creationId xmlns:a16="http://schemas.microsoft.com/office/drawing/2014/main" id="{12744497-A7A2-469B-B691-10E8D9AD4120}"/>
              </a:ext>
            </a:extLst>
          </p:cNvPr>
          <p:cNvSpPr>
            <a:spLocks noGrp="1"/>
          </p:cNvSpPr>
          <p:nvPr>
            <p:ph idx="10"/>
          </p:nvPr>
        </p:nvSpPr>
        <p:spPr>
          <a:xfrm>
            <a:off x="437157" y="1379586"/>
            <a:ext cx="5212529" cy="5176335"/>
          </a:xfrm>
        </p:spPr>
        <p:txBody>
          <a:bodyPr>
            <a:normAutofit lnSpcReduction="10000"/>
          </a:bodyPr>
          <a:lstStyle/>
          <a:p>
            <a:r>
              <a:rPr lang="en-CA" dirty="0"/>
              <a:t>SAE J2944 (Driving performance definitions)</a:t>
            </a:r>
          </a:p>
          <a:p>
            <a:r>
              <a:rPr lang="en-CA" dirty="0"/>
              <a:t>Can be used to provide explanations of driving performance metrics that are used and how they are calculated</a:t>
            </a:r>
          </a:p>
          <a:p>
            <a:r>
              <a:rPr lang="en-CA" dirty="0"/>
              <a:t>Lets you reference a set of metrics that are used by many researchers</a:t>
            </a:r>
          </a:p>
          <a:p>
            <a:r>
              <a:rPr lang="en-CA" dirty="0"/>
              <a:t>Example: You are studying road departures. What does roadway mean (paved surface or paved surface + shoulders or entire right of way)? You can cite the specific type of definition used in J2944.</a:t>
            </a:r>
          </a:p>
          <a:p>
            <a:r>
              <a:rPr lang="en-CA" dirty="0"/>
              <a:t>Example (right): Longitudinal distance measures</a:t>
            </a:r>
          </a:p>
        </p:txBody>
      </p:sp>
      <p:pic>
        <p:nvPicPr>
          <p:cNvPr id="5" name="Picture 4">
            <a:extLst>
              <a:ext uri="{FF2B5EF4-FFF2-40B4-BE49-F238E27FC236}">
                <a16:creationId xmlns:a16="http://schemas.microsoft.com/office/drawing/2014/main" id="{9D1BD6DF-9127-43E1-A4B3-180EE095B700}"/>
              </a:ext>
            </a:extLst>
          </p:cNvPr>
          <p:cNvPicPr>
            <a:picLocks noChangeAspect="1"/>
          </p:cNvPicPr>
          <p:nvPr/>
        </p:nvPicPr>
        <p:blipFill>
          <a:blip r:embed="rId2"/>
          <a:stretch>
            <a:fillRect/>
          </a:stretch>
        </p:blipFill>
        <p:spPr>
          <a:xfrm>
            <a:off x="5821136" y="1804129"/>
            <a:ext cx="6385467" cy="4539521"/>
          </a:xfrm>
          <a:prstGeom prst="rect">
            <a:avLst/>
          </a:prstGeom>
        </p:spPr>
      </p:pic>
      <p:sp>
        <p:nvSpPr>
          <p:cNvPr id="6" name="TextBox 5">
            <a:extLst>
              <a:ext uri="{FF2B5EF4-FFF2-40B4-BE49-F238E27FC236}">
                <a16:creationId xmlns:a16="http://schemas.microsoft.com/office/drawing/2014/main" id="{9A3B4205-BCE5-4EDD-BFEF-C126A7B7B521}"/>
              </a:ext>
            </a:extLst>
          </p:cNvPr>
          <p:cNvSpPr txBox="1"/>
          <p:nvPr/>
        </p:nvSpPr>
        <p:spPr>
          <a:xfrm>
            <a:off x="0" y="6406644"/>
            <a:ext cx="10268630" cy="430887"/>
          </a:xfrm>
          <a:prstGeom prst="rect">
            <a:avLst/>
          </a:prstGeom>
          <a:noFill/>
        </p:spPr>
        <p:txBody>
          <a:bodyPr wrap="square">
            <a:spAutoFit/>
          </a:bodyPr>
          <a:lstStyle/>
          <a:p>
            <a:r>
              <a:rPr lang="en-CA" sz="1050" dirty="0"/>
              <a:t>Green (2019) </a:t>
            </a:r>
            <a:r>
              <a:rPr lang="en-US" sz="1050" dirty="0"/>
              <a:t>SAE Automotive Human Factors Standards: Finding Them and What They Contain</a:t>
            </a:r>
          </a:p>
          <a:p>
            <a:r>
              <a:rPr lang="en-CA" sz="1050" dirty="0"/>
              <a:t>https://journals.sagepub.com/doi/pdf/10.1177/1071181319631373</a:t>
            </a:r>
          </a:p>
        </p:txBody>
      </p:sp>
    </p:spTree>
    <p:extLst>
      <p:ext uri="{BB962C8B-B14F-4D97-AF65-F5344CB8AC3E}">
        <p14:creationId xmlns:p14="http://schemas.microsoft.com/office/powerpoint/2010/main" val="301118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HFES Technical Standards</a:t>
            </a:r>
          </a:p>
        </p:txBody>
      </p:sp>
      <p:sp>
        <p:nvSpPr>
          <p:cNvPr id="6" name="TextBox 5">
            <a:extLst>
              <a:ext uri="{FF2B5EF4-FFF2-40B4-BE49-F238E27FC236}">
                <a16:creationId xmlns:a16="http://schemas.microsoft.com/office/drawing/2014/main" id="{98A91F9E-B5BE-4EA6-9C0B-465FF222D83B}"/>
              </a:ext>
            </a:extLst>
          </p:cNvPr>
          <p:cNvSpPr txBox="1"/>
          <p:nvPr/>
        </p:nvSpPr>
        <p:spPr>
          <a:xfrm>
            <a:off x="173491" y="6417384"/>
            <a:ext cx="6094638" cy="369332"/>
          </a:xfrm>
          <a:prstGeom prst="rect">
            <a:avLst/>
          </a:prstGeom>
          <a:noFill/>
        </p:spPr>
        <p:txBody>
          <a:bodyPr wrap="square">
            <a:spAutoFit/>
          </a:bodyPr>
          <a:lstStyle/>
          <a:p>
            <a:r>
              <a:rPr lang="en-CA" dirty="0"/>
              <a:t>https://www.hfes.org/publications/technical-standards</a:t>
            </a:r>
          </a:p>
        </p:txBody>
      </p:sp>
      <p:sp>
        <p:nvSpPr>
          <p:cNvPr id="5" name="Content Placeholder 4">
            <a:extLst>
              <a:ext uri="{FF2B5EF4-FFF2-40B4-BE49-F238E27FC236}">
                <a16:creationId xmlns:a16="http://schemas.microsoft.com/office/drawing/2014/main" id="{CEF89BB9-B782-4AE7-B235-8238313903D1}"/>
              </a:ext>
            </a:extLst>
          </p:cNvPr>
          <p:cNvSpPr>
            <a:spLocks noGrp="1"/>
          </p:cNvSpPr>
          <p:nvPr>
            <p:ph idx="10"/>
          </p:nvPr>
        </p:nvSpPr>
        <p:spPr/>
        <p:txBody>
          <a:bodyPr/>
          <a:lstStyle/>
          <a:p>
            <a:endParaRPr lang="en-CA"/>
          </a:p>
        </p:txBody>
      </p:sp>
    </p:spTree>
    <p:extLst>
      <p:ext uri="{BB962C8B-B14F-4D97-AF65-F5344CB8AC3E}">
        <p14:creationId xmlns:p14="http://schemas.microsoft.com/office/powerpoint/2010/main" val="210992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183" y="3167562"/>
            <a:ext cx="8469633" cy="1116012"/>
          </a:xfrm>
        </p:spPr>
        <p:txBody>
          <a:bodyPr/>
          <a:lstStyle/>
          <a:p>
            <a:r>
              <a:rPr lang="en-US" dirty="0"/>
              <a:t>Technical Standards in Human-Robot Interaction</a:t>
            </a:r>
          </a:p>
        </p:txBody>
      </p:sp>
    </p:spTree>
    <p:extLst>
      <p:ext uri="{BB962C8B-B14F-4D97-AF65-F5344CB8AC3E}">
        <p14:creationId xmlns:p14="http://schemas.microsoft.com/office/powerpoint/2010/main" val="3698739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9748</TotalTime>
  <Words>3522</Words>
  <Application>Microsoft Office PowerPoint</Application>
  <PresentationFormat>Widescreen</PresentationFormat>
  <Paragraphs>299</Paragraphs>
  <Slides>39</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Gentona Book</vt:lpstr>
      <vt:lpstr>inherit</vt:lpstr>
      <vt:lpstr>myriad-pro-n4</vt:lpstr>
      <vt:lpstr>Arial</vt:lpstr>
      <vt:lpstr>Calibri</vt:lpstr>
      <vt:lpstr>Calibri Light</vt:lpstr>
      <vt:lpstr>Roboto</vt:lpstr>
      <vt:lpstr>Office Theme</vt:lpstr>
      <vt:lpstr>Using Technical Standards to Support Design</vt:lpstr>
      <vt:lpstr>Topics</vt:lpstr>
      <vt:lpstr>Technical Standards</vt:lpstr>
      <vt:lpstr>Standards Organizations</vt:lpstr>
      <vt:lpstr>Examples of Technical Standards in Medical Devices</vt:lpstr>
      <vt:lpstr>Examples of Technical Standards in Surface Transportation</vt:lpstr>
      <vt:lpstr>How do we use standards? SAE J2944 Example</vt:lpstr>
      <vt:lpstr>HFES Technical Standards</vt:lpstr>
      <vt:lpstr>Technical Standards in Human-Robot Interaction</vt:lpstr>
      <vt:lpstr>Definitions: Robot</vt:lpstr>
      <vt:lpstr>Definitions: Industrial Robot</vt:lpstr>
      <vt:lpstr>Common Types of Industrial Robots</vt:lpstr>
      <vt:lpstr>Common Types of Industrial Robots</vt:lpstr>
      <vt:lpstr>Common Types of Industrial Robots</vt:lpstr>
      <vt:lpstr>Common Types of Industrial Robots</vt:lpstr>
      <vt:lpstr>Common Types of Industrial Robots</vt:lpstr>
      <vt:lpstr>Common Types of Industrial Robots</vt:lpstr>
      <vt:lpstr>Robot Control</vt:lpstr>
      <vt:lpstr>Existing Standards - OSHA</vt:lpstr>
      <vt:lpstr>Existing Standards - OSHA</vt:lpstr>
      <vt:lpstr>Existing Standards – R15.06 </vt:lpstr>
      <vt:lpstr>Existing Standards – R15.06 </vt:lpstr>
      <vt:lpstr>Existing Standards – R15.06 </vt:lpstr>
      <vt:lpstr>Existing Standards – ANSI </vt:lpstr>
      <vt:lpstr>Existing Standards – ANSI </vt:lpstr>
      <vt:lpstr>Existing Standards – ISO </vt:lpstr>
      <vt:lpstr>Existing Standards – ISO </vt:lpstr>
      <vt:lpstr>Existing Standards – ISO </vt:lpstr>
      <vt:lpstr>Existing Standards – ISO </vt:lpstr>
      <vt:lpstr>Existing Standards – ISO </vt:lpstr>
      <vt:lpstr>Existing Standards – Others </vt:lpstr>
      <vt:lpstr>Existing Standards - Others</vt:lpstr>
      <vt:lpstr>Key Issues: Safety Strategies</vt:lpstr>
      <vt:lpstr>Key Issues</vt:lpstr>
      <vt:lpstr>Key Questions</vt:lpstr>
      <vt:lpstr>Key Questions: Scope</vt:lpstr>
      <vt:lpstr>Key Questions: HRI</vt:lpstr>
      <vt:lpstr>Strategies</vt:lpstr>
      <vt:lpstr>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Human Factors</dc:title>
  <dc:creator>Giang, Wayne Chi Wei</dc:creator>
  <cp:lastModifiedBy>Giang, Wayne Chi Wei</cp:lastModifiedBy>
  <cp:revision>361</cp:revision>
  <dcterms:created xsi:type="dcterms:W3CDTF">2019-01-07T22:37:51Z</dcterms:created>
  <dcterms:modified xsi:type="dcterms:W3CDTF">2024-03-27T02:42:37Z</dcterms:modified>
</cp:coreProperties>
</file>