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2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610472252119565E-2"/>
          <c:y val="3.0770281238608442E-2"/>
          <c:w val="0.76245661738325876"/>
          <c:h val="0.820460144556446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Sheet3!$B$4:$B$5</c:f>
              <c:strCache>
                <c:ptCount val="1"/>
                <c:pt idx="0">
                  <c:v>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Sheet3!$A$6:$A$18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Sheet3!$B$6:$B$18</c:f>
              <c:numCache>
                <c:formatCode>General</c:formatCode>
                <c:ptCount val="12"/>
                <c:pt idx="0">
                  <c:v>210667.53</c:v>
                </c:pt>
                <c:pt idx="1">
                  <c:v>160338.84</c:v>
                </c:pt>
                <c:pt idx="3">
                  <c:v>100731.95</c:v>
                </c:pt>
                <c:pt idx="5">
                  <c:v>105370.85</c:v>
                </c:pt>
                <c:pt idx="7">
                  <c:v>50449.46</c:v>
                </c:pt>
                <c:pt idx="8">
                  <c:v>96753.78</c:v>
                </c:pt>
                <c:pt idx="9">
                  <c:v>224483.78999999998</c:v>
                </c:pt>
                <c:pt idx="10">
                  <c:v>28974.03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11-448C-B3C6-42CA8CFB2A04}"/>
            </c:ext>
          </c:extLst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Sheet3!$A$6:$A$18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Sheet3!$C$6:$C$18</c:f>
              <c:numCache>
                <c:formatCode>General</c:formatCode>
                <c:ptCount val="12"/>
                <c:pt idx="0">
                  <c:v>159377.82</c:v>
                </c:pt>
                <c:pt idx="1">
                  <c:v>61688.77</c:v>
                </c:pt>
                <c:pt idx="3">
                  <c:v>67957.899999999994</c:v>
                </c:pt>
                <c:pt idx="4">
                  <c:v>66572.58</c:v>
                </c:pt>
                <c:pt idx="5">
                  <c:v>104903.79</c:v>
                </c:pt>
                <c:pt idx="6">
                  <c:v>117321.76999999999</c:v>
                </c:pt>
                <c:pt idx="7">
                  <c:v>92449.45</c:v>
                </c:pt>
                <c:pt idx="10">
                  <c:v>135480.58000000002</c:v>
                </c:pt>
                <c:pt idx="11">
                  <c:v>257493.13999999998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11-448C-B3C6-42CA8CFB2A04}"/>
            </c:ext>
          </c:extLst>
        </c:ser>
        <c:ser>
          <c:idx val="2"/>
          <c:order val="2"/>
          <c:tx>
            <c:strRef>
              <c:f>Sheet3!$D$4:$D$5</c:f>
              <c:strCache>
                <c:ptCount val="1"/>
                <c:pt idx="0">
                  <c:v>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Sheet3!$A$6:$A$18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Sheet3!$D$6:$D$18</c:f>
              <c:numCache>
                <c:formatCode>General</c:formatCode>
                <c:ptCount val="12"/>
                <c:pt idx="0">
                  <c:v>120597.5</c:v>
                </c:pt>
                <c:pt idx="1">
                  <c:v>616129.38000000012</c:v>
                </c:pt>
                <c:pt idx="2">
                  <c:v>97105.19</c:v>
                </c:pt>
                <c:pt idx="3">
                  <c:v>35943.620000000003</c:v>
                </c:pt>
                <c:pt idx="5">
                  <c:v>65699.02</c:v>
                </c:pt>
                <c:pt idx="6">
                  <c:v>104335.03999999999</c:v>
                </c:pt>
                <c:pt idx="8">
                  <c:v>68860.399999999994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11-448C-B3C6-42CA8CFB2A04}"/>
            </c:ext>
          </c:extLst>
        </c:ser>
        <c:ser>
          <c:idx val="3"/>
          <c:order val="3"/>
          <c:tx>
            <c:strRef>
              <c:f>Sheet3!$E$4:$E$5</c:f>
              <c:strCache>
                <c:ptCount val="1"/>
                <c:pt idx="0">
                  <c:v>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Sheet3!$A$6:$A$18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Sheet3!$E$6:$E$18</c:f>
              <c:numCache>
                <c:formatCode>General</c:formatCode>
                <c:ptCount val="12"/>
                <c:pt idx="0">
                  <c:v>95954.02</c:v>
                </c:pt>
                <c:pt idx="1">
                  <c:v>175052.09</c:v>
                </c:pt>
                <c:pt idx="2">
                  <c:v>88425.08</c:v>
                </c:pt>
                <c:pt idx="3">
                  <c:v>198861.81</c:v>
                </c:pt>
                <c:pt idx="4">
                  <c:v>167920.3</c:v>
                </c:pt>
                <c:pt idx="5">
                  <c:v>76932.600000000006</c:v>
                </c:pt>
                <c:pt idx="6">
                  <c:v>190116.03</c:v>
                </c:pt>
                <c:pt idx="7">
                  <c:v>92336.08</c:v>
                </c:pt>
                <c:pt idx="8">
                  <c:v>116954.91</c:v>
                </c:pt>
                <c:pt idx="9">
                  <c:v>89690.38</c:v>
                </c:pt>
                <c:pt idx="10">
                  <c:v>104802.63</c:v>
                </c:pt>
                <c:pt idx="11">
                  <c:v>231507.1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11-448C-B3C6-42CA8CFB2A04}"/>
            </c:ext>
          </c:extLst>
        </c:ser>
        <c:ser>
          <c:idx val="4"/>
          <c:order val="4"/>
          <c:tx>
            <c:strRef>
              <c:f>Sheet3!$F$4:$F$5</c:f>
              <c:strCache>
                <c:ptCount val="1"/>
                <c:pt idx="0">
                  <c:v>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Sheet3!$A$6:$A$18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Sheet3!$F$6:$F$18</c:f>
              <c:numCache>
                <c:formatCode>General</c:formatCode>
                <c:ptCount val="12"/>
                <c:pt idx="0">
                  <c:v>224513.94999999998</c:v>
                </c:pt>
                <c:pt idx="1">
                  <c:v>68980.52</c:v>
                </c:pt>
                <c:pt idx="2">
                  <c:v>108872.77</c:v>
                </c:pt>
                <c:pt idx="4">
                  <c:v>302915.78000000003</c:v>
                </c:pt>
                <c:pt idx="5">
                  <c:v>66017.179999999993</c:v>
                </c:pt>
                <c:pt idx="6">
                  <c:v>217946.64</c:v>
                </c:pt>
                <c:pt idx="7">
                  <c:v>84309.95</c:v>
                </c:pt>
                <c:pt idx="8">
                  <c:v>143665.66999999998</c:v>
                </c:pt>
                <c:pt idx="9">
                  <c:v>155792.62</c:v>
                </c:pt>
                <c:pt idx="10">
                  <c:v>218146.71000000002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11-448C-B3C6-42CA8CFB2A04}"/>
            </c:ext>
          </c:extLst>
        </c:ser>
        <c:ser>
          <c:idx val="5"/>
          <c:order val="5"/>
          <c:tx>
            <c:strRef>
              <c:f>Sheet3!$G$4:$G$5</c:f>
              <c:strCache>
                <c:ptCount val="1"/>
                <c:pt idx="0">
                  <c:v>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Sheet3!$A$6:$A$18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Sheet3!$G$6:$G$18</c:f>
              <c:numCache>
                <c:formatCode>General</c:formatCode>
                <c:ptCount val="12"/>
                <c:pt idx="0">
                  <c:v>44845.33</c:v>
                </c:pt>
                <c:pt idx="1">
                  <c:v>88360.79</c:v>
                </c:pt>
                <c:pt idx="4">
                  <c:v>90697.67</c:v>
                </c:pt>
                <c:pt idx="5">
                  <c:v>89605.13</c:v>
                </c:pt>
                <c:pt idx="6">
                  <c:v>133730.98000000001</c:v>
                </c:pt>
                <c:pt idx="7">
                  <c:v>44447.26</c:v>
                </c:pt>
                <c:pt idx="9">
                  <c:v>197852.47999999998</c:v>
                </c:pt>
                <c:pt idx="10">
                  <c:v>118516.38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511-448C-B3C6-42CA8CFB2A04}"/>
            </c:ext>
          </c:extLst>
        </c:ser>
        <c:ser>
          <c:idx val="6"/>
          <c:order val="6"/>
          <c:tx>
            <c:strRef>
              <c:f>Sheet3!$H$4:$H$5</c:f>
              <c:strCache>
                <c:ptCount val="1"/>
                <c:pt idx="0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Sheet3!$A$6:$A$18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Sheet3!$H$6:$H$18</c:f>
              <c:numCache>
                <c:formatCode>General</c:formatCode>
                <c:ptCount val="12"/>
                <c:pt idx="0">
                  <c:v>114177.23</c:v>
                </c:pt>
                <c:pt idx="2">
                  <c:v>284256.88</c:v>
                </c:pt>
                <c:pt idx="4">
                  <c:v>111049.84</c:v>
                </c:pt>
                <c:pt idx="5">
                  <c:v>40753.54</c:v>
                </c:pt>
                <c:pt idx="7">
                  <c:v>159734.53999999998</c:v>
                </c:pt>
                <c:pt idx="9">
                  <c:v>227805.02000000002</c:v>
                </c:pt>
                <c:pt idx="11">
                  <c:v>84745.93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11-448C-B3C6-42CA8CFB2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785440"/>
        <c:axId val="671785920"/>
      </c:barChart>
      <c:catAx>
        <c:axId val="67178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785920"/>
        <c:crosses val="autoZero"/>
        <c:auto val="1"/>
        <c:lblAlgn val="ctr"/>
        <c:lblOffset val="100"/>
        <c:noMultiLvlLbl val="0"/>
      </c:catAx>
      <c:valAx>
        <c:axId val="67178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78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6640231122189"/>
          <c:y val="0.41310765523628906"/>
          <c:w val="0.12937895353008932"/>
          <c:h val="0.330433173755174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7162800" y="8858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Swetha .s</a:t>
            </a:r>
          </a:p>
          <a:p>
            <a:r>
              <a:rPr lang="en-US" sz="2400" dirty="0"/>
              <a:t>REGISTER NO: 312217165</a:t>
            </a:r>
          </a:p>
          <a:p>
            <a:r>
              <a:rPr lang="en-US" sz="2400" dirty="0"/>
              <a:t>DEPARTMENT: B.com(computer applications)</a:t>
            </a:r>
          </a:p>
          <a:p>
            <a:r>
              <a:rPr lang="en-US" sz="2400" dirty="0"/>
              <a:t>NAAN MUDHALVA ID</a:t>
            </a:r>
            <a:r>
              <a:rPr lang="en-US" sz="2400"/>
              <a:t>: 4778DA40309B1E38475469716C8D14F1</a:t>
            </a:r>
            <a:endParaRPr lang="en-US" sz="2400" dirty="0"/>
          </a:p>
          <a:p>
            <a:r>
              <a:rPr lang="en-US" sz="2400" dirty="0"/>
              <a:t>COLLEGE: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543800" y="6026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5EC2B19-ECA0-160D-B7C1-DA75313FB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588591"/>
              </p:ext>
            </p:extLst>
          </p:nvPr>
        </p:nvGraphicFramePr>
        <p:xfrm>
          <a:off x="152400" y="1089180"/>
          <a:ext cx="10591800" cy="4540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DE377-AA33-ECC6-DAAB-63B7D664797C}"/>
              </a:ext>
            </a:extLst>
          </p:cNvPr>
          <p:cNvSpPr txBox="1"/>
          <p:nvPr/>
        </p:nvSpPr>
        <p:spPr>
          <a:xfrm>
            <a:off x="914400" y="1219200"/>
            <a:ext cx="8001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Summary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Key insights into salary distribution and disparities.</a:t>
            </a:r>
          </a:p>
          <a:p>
            <a:r>
              <a:rPr lang="en-US" sz="3200" b="1" dirty="0"/>
              <a:t>Recommendations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Adjust pay structures as needed.</a:t>
            </a:r>
          </a:p>
          <a:p>
            <a:r>
              <a:rPr lang="en-US" sz="3200" b="1" dirty="0"/>
              <a:t>Next Steps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Further analysis if required.</a:t>
            </a:r>
          </a:p>
          <a:p>
            <a:r>
              <a:rPr lang="en-US" sz="3200" b="1" dirty="0"/>
              <a:t>Impact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Supports informed decision-making on compensation.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85598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971800" y="947111"/>
            <a:ext cx="304800" cy="32385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098694" y="94711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499918" y="762000"/>
            <a:ext cx="4805882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>
                <a:latin typeface="STZhongsong" panose="02010600040101010101" pitchFamily="2" charset="-122"/>
                <a:ea typeface="STZhongsong" panose="02010600040101010101" pitchFamily="2" charset="-122"/>
              </a:rPr>
              <a:t>PROJECT</a:t>
            </a:r>
            <a:r>
              <a:rPr sz="4250" u="sng" spc="-85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sz="4250" u="sng" spc="25" dirty="0">
                <a:latin typeface="STZhongsong" panose="02010600040101010101" pitchFamily="2" charset="-122"/>
                <a:ea typeface="STZhongsong" panose="02010600040101010101" pitchFamily="2" charset="-122"/>
              </a:rPr>
              <a:t>TITLE</a:t>
            </a:r>
            <a:endParaRPr sz="4250" u="sng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14178" y="3047534"/>
            <a:ext cx="10024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34550" y="372746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772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57074-16AE-B8BF-F636-38E71E4DCF03}"/>
              </a:ext>
            </a:extLst>
          </p:cNvPr>
          <p:cNvSpPr txBox="1"/>
          <p:nvPr/>
        </p:nvSpPr>
        <p:spPr>
          <a:xfrm>
            <a:off x="434022" y="1501765"/>
            <a:ext cx="1068165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Objective</a:t>
            </a:r>
            <a:r>
              <a:rPr lang="en-US" sz="2800" dirty="0"/>
              <a:t>: To analyze employee salary data to understand salary distribution, identify patterns and trends, and provide insights for strategic decision-making regarding compensation.</a:t>
            </a:r>
          </a:p>
          <a:p>
            <a:endParaRPr lang="en-US" sz="2800" b="1" dirty="0"/>
          </a:p>
          <a:p>
            <a:r>
              <a:rPr lang="en-US" sz="2800" b="1" dirty="0"/>
              <a:t>Key Questions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is the average salary across different departments or job titles?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Are there noticeable disparities in salaries based on gender, location, or experience?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does salary distribution vary across the organization?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Are there any trends or patterns in salary changes over time?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We’re Doing</a:t>
            </a:r>
            <a:r>
              <a:rPr lang="en-US" sz="2400" dirty="0"/>
              <a:t>: We’re diving into our salary data to figure out who’s making what, and why. We’ll clean up the data, crunch the numbers, and use charts to make everything easy to understand.</a:t>
            </a:r>
          </a:p>
          <a:p>
            <a:r>
              <a:rPr lang="en-US" sz="2400" b="1" dirty="0"/>
              <a:t>Our Goals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Break down the salary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Spot any discrepancies or patterns in pay.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Examine how experience and role affect salaries.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 visual aids to make our findings clear and actionable.</a:t>
            </a:r>
          </a:p>
          <a:p>
            <a:r>
              <a:rPr lang="en-US" sz="2400" b="1" dirty="0"/>
              <a:t>Tools We’re Using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Excel—our trusty tool for data analysis and visualization.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086600" y="55841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08B3C-A5CB-9DC1-8CF3-9388677C8E16}"/>
              </a:ext>
            </a:extLst>
          </p:cNvPr>
          <p:cNvSpPr txBox="1"/>
          <p:nvPr/>
        </p:nvSpPr>
        <p:spPr>
          <a:xfrm>
            <a:off x="990600" y="1864102"/>
            <a:ext cx="88106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Who Will Benefit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HR Managers</a:t>
            </a:r>
            <a:r>
              <a:rPr lang="en-US" sz="2400" dirty="0"/>
              <a:t>: To review and improve how we handle salaries and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Finance Teams</a:t>
            </a:r>
            <a:r>
              <a:rPr lang="en-US" sz="2400" dirty="0"/>
              <a:t>: To get a handle on salary costs and budgeting.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Senior Management</a:t>
            </a:r>
            <a:r>
              <a:rPr lang="en-US" sz="2400" dirty="0"/>
              <a:t>: To make informed decisions about pay strategies.</a:t>
            </a:r>
          </a:p>
          <a:p>
            <a:endParaRPr lang="en-US" sz="2400" b="1" u="sng" dirty="0"/>
          </a:p>
          <a:p>
            <a:r>
              <a:rPr lang="en-US" sz="2400" b="1" u="sng" dirty="0"/>
              <a:t>Other Interested Parties</a:t>
            </a:r>
            <a:r>
              <a:rPr lang="en-US" sz="24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Employees</a:t>
            </a:r>
            <a:r>
              <a:rPr lang="en-US" sz="2400" dirty="0"/>
              <a:t>: For transparency about how salaries are structured.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Analysts</a:t>
            </a:r>
            <a:r>
              <a:rPr lang="en-US" sz="2400" dirty="0"/>
              <a:t>: To get additional insights and support deeper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838200" cy="11144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515600" y="5340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1B11F-919A-4FAC-E0CA-61DEF69A4BD3}"/>
              </a:ext>
            </a:extLst>
          </p:cNvPr>
          <p:cNvSpPr txBox="1"/>
          <p:nvPr/>
        </p:nvSpPr>
        <p:spPr>
          <a:xfrm>
            <a:off x="914400" y="1905000"/>
            <a:ext cx="10058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How We’ll Address the Problem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Collection</a:t>
            </a:r>
            <a:r>
              <a:rPr lang="en-US" sz="2400" dirty="0"/>
              <a:t>: Gather all relevant salary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Cleaning</a:t>
            </a:r>
            <a:r>
              <a:rPr lang="en-US" sz="2400" dirty="0"/>
              <a:t>: Make sure the data is accurate and consistent.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Analysis</a:t>
            </a:r>
            <a:r>
              <a:rPr lang="en-US" sz="2400" dirty="0"/>
              <a:t>: Look at the average, median, and distribution of salaries.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Visualization</a:t>
            </a:r>
            <a:r>
              <a:rPr lang="en-US" sz="2400" dirty="0"/>
              <a:t>: Create charts and graphs to illustrate what the data is telling 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Reporting</a:t>
            </a:r>
            <a:r>
              <a:rPr lang="en-US" sz="2400" dirty="0"/>
              <a:t>: Put together a summary report and dashboard with key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pivot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Chart</a:t>
            </a:r>
          </a:p>
          <a:p>
            <a:endParaRPr lang="en-US" sz="2400" dirty="0"/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4C1D6-88D8-D229-D5E6-64634A8B2897}"/>
              </a:ext>
            </a:extLst>
          </p:cNvPr>
          <p:cNvSpPr txBox="1"/>
          <p:nvPr/>
        </p:nvSpPr>
        <p:spPr>
          <a:xfrm>
            <a:off x="609600" y="1676400"/>
            <a:ext cx="11741468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What We Have</a:t>
            </a:r>
            <a:r>
              <a:rPr lang="en-US" sz="24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Employee ID</a:t>
            </a:r>
            <a:r>
              <a:rPr lang="en-US" sz="2400" dirty="0"/>
              <a:t>: Unique ID for each person.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Name</a:t>
            </a:r>
            <a:r>
              <a:rPr lang="en-US" sz="2400" dirty="0"/>
              <a:t>: Employee’s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Department</a:t>
            </a:r>
            <a:r>
              <a:rPr lang="en-US" sz="2400" dirty="0"/>
              <a:t>: Which department they work 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Employee type: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like permanent or temporary or fixed term.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Job Title</a:t>
            </a:r>
            <a:r>
              <a:rPr lang="en-US" sz="2400" dirty="0"/>
              <a:t>: Their role in the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Gender</a:t>
            </a:r>
            <a:r>
              <a:rPr lang="en-US" sz="2400" dirty="0"/>
              <a:t>: Their gender.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Location</a:t>
            </a:r>
            <a:r>
              <a:rPr lang="en-US" sz="2400" dirty="0"/>
              <a:t>: Where they are based.</a:t>
            </a:r>
          </a:p>
          <a:p>
            <a:endParaRPr lang="en-US" sz="2400" b="1" dirty="0"/>
          </a:p>
          <a:p>
            <a:r>
              <a:rPr lang="en-US" sz="2000" b="1" dirty="0"/>
              <a:t>Source</a:t>
            </a:r>
            <a:r>
              <a:rPr lang="en-US" sz="2000" dirty="0"/>
              <a:t>: This data comes from source, like our HR system or payroll database.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09600" y="1443841"/>
            <a:ext cx="125249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Data Cleaning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Fix any errors, fill in missing information, and ensure everything is formatted correctly.</a:t>
            </a:r>
          </a:p>
          <a:p>
            <a:r>
              <a:rPr lang="en-US" b="1" dirty="0"/>
              <a:t>2. Descriptive Statistics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 key metrics like the average and median salaries.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histograms and box plots to visualize how salaries are distributed.</a:t>
            </a:r>
          </a:p>
          <a:p>
            <a:r>
              <a:rPr lang="en-US" b="1" dirty="0"/>
              <a:t>3. Comparative 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PivotTables to break down salaries by department, role, and gender.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charts to compare and visualize these differences.</a:t>
            </a:r>
          </a:p>
          <a:p>
            <a:r>
              <a:rPr lang="en-US" b="1" dirty="0"/>
              <a:t>4. Trend 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 at how salaries have changed over time using line charts.</a:t>
            </a:r>
          </a:p>
          <a:p>
            <a:r>
              <a:rPr lang="en-US" b="1" dirty="0"/>
              <a:t>5. Correlation Analysis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how years of experience relate to salary with scatter plots.</a:t>
            </a:r>
          </a:p>
          <a:p>
            <a:r>
              <a:rPr lang="en-US" b="1" dirty="0"/>
              <a:t>6. Visualization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a dashboard with clear, easy-to-read charts and graphs to present our findings.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646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STZhongsong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rebe mercy</cp:lastModifiedBy>
  <cp:revision>18</cp:revision>
  <dcterms:created xsi:type="dcterms:W3CDTF">2024-03-29T15:07:22Z</dcterms:created>
  <dcterms:modified xsi:type="dcterms:W3CDTF">2024-10-24T08:29:42Z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