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379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5" y="2971800"/>
            <a:ext cx="8610600" cy="1569660"/>
          </a:xfrm>
          <a:prstGeom prst="rect">
            <a:avLst/>
          </a:prstGeom>
          <a:noFill/>
        </p:spPr>
        <p:txBody>
          <a:bodyPr wrap="square" rtlCol="0">
            <a:spAutoFit/>
          </a:bodyPr>
          <a:lstStyle/>
          <a:p>
            <a:r>
              <a:rPr lang="en-US" sz="2400" dirty="0"/>
              <a:t>STUDENT </a:t>
            </a:r>
            <a:r>
              <a:rPr lang="en-US" sz="2400" dirty="0" smtClean="0"/>
              <a:t>NAME: SWETHA S</a:t>
            </a:r>
            <a:endParaRPr lang="en-US" sz="2400" dirty="0"/>
          </a:p>
          <a:p>
            <a:r>
              <a:rPr lang="en-US" sz="2400" dirty="0"/>
              <a:t>REGISTER NO</a:t>
            </a:r>
            <a:r>
              <a:rPr lang="en-US" sz="2400" dirty="0" smtClean="0"/>
              <a:t>: 422200925</a:t>
            </a:r>
            <a:endParaRPr lang="en-US" sz="2400" dirty="0"/>
          </a:p>
          <a:p>
            <a:r>
              <a:rPr lang="en-US" sz="2400" dirty="0"/>
              <a:t>DEPARTMENT</a:t>
            </a:r>
            <a:r>
              <a:rPr lang="en-US" sz="2400" dirty="0" smtClean="0"/>
              <a:t>: B.COM INFORMATION SYSTEM MANAGEMENT</a:t>
            </a:r>
            <a:endParaRPr lang="en-US" sz="2400" dirty="0"/>
          </a:p>
          <a:p>
            <a:r>
              <a:rPr lang="en-US" sz="2400" dirty="0" smtClean="0"/>
              <a:t>COLLEGE: SHRI KRISHNASWAMY COLLEGE FOR WOMEN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14400" y="1371600"/>
            <a:ext cx="8229600" cy="3847207"/>
          </a:xfrm>
          <a:prstGeom prst="rect">
            <a:avLst/>
          </a:prstGeom>
        </p:spPr>
        <p:txBody>
          <a:bodyPr wrap="square">
            <a:spAutoFit/>
          </a:bodyPr>
          <a:lstStyle/>
          <a:p>
            <a:r>
              <a:rPr lang="en-US" sz="2800" b="1" dirty="0"/>
              <a:t>Tips for Creating a "Wow" Factor in Modeling</a:t>
            </a:r>
            <a:r>
              <a:rPr lang="en-US" sz="2800" b="1" dirty="0" smtClean="0"/>
              <a:t>:     </a:t>
            </a:r>
          </a:p>
          <a:p>
            <a:r>
              <a:rPr lang="en-US" b="1" dirty="0" smtClean="0"/>
              <a:t>Clarity</a:t>
            </a:r>
            <a:r>
              <a:rPr lang="en-US" b="1" dirty="0"/>
              <a:t>: </a:t>
            </a:r>
            <a:r>
              <a:rPr lang="en-US" dirty="0"/>
              <a:t>Ensure that your model is easy to understand and interpret, even for those unfamiliar with the subject</a:t>
            </a:r>
            <a:r>
              <a:rPr lang="en-US" dirty="0" smtClean="0"/>
              <a:t>.</a:t>
            </a:r>
          </a:p>
          <a:p>
            <a:r>
              <a:rPr lang="en-US" b="1" dirty="0" smtClean="0"/>
              <a:t>Accuracy</a:t>
            </a:r>
            <a:r>
              <a:rPr lang="en-US" b="1" dirty="0"/>
              <a:t>: </a:t>
            </a:r>
            <a:r>
              <a:rPr lang="en-US" dirty="0"/>
              <a:t>Validate your model to ensure it reflects real-world conditions and produces reliable results</a:t>
            </a:r>
            <a:r>
              <a:rPr lang="en-US" dirty="0" smtClean="0"/>
              <a:t>.</a:t>
            </a:r>
          </a:p>
          <a:p>
            <a:r>
              <a:rPr lang="en-US" b="1" dirty="0" smtClean="0"/>
              <a:t>Innovation</a:t>
            </a:r>
            <a:r>
              <a:rPr lang="en-US" b="1" dirty="0"/>
              <a:t>: </a:t>
            </a:r>
            <a:r>
              <a:rPr lang="en-US" dirty="0"/>
              <a:t>Incorporate advanced techniques or unique approaches to stand out from traditional methods</a:t>
            </a:r>
            <a:r>
              <a:rPr lang="en-US" dirty="0" smtClean="0"/>
              <a:t>.</a:t>
            </a:r>
          </a:p>
          <a:p>
            <a:r>
              <a:rPr lang="en-US" b="1" dirty="0" smtClean="0"/>
              <a:t>Interactivity</a:t>
            </a:r>
            <a:r>
              <a:rPr lang="en-US" b="1" dirty="0"/>
              <a:t>: </a:t>
            </a:r>
            <a:r>
              <a:rPr lang="en-US" dirty="0"/>
              <a:t>Allow users to interact with the model for a more engaging and insightful experience</a:t>
            </a:r>
            <a:r>
              <a:rPr lang="en-US" dirty="0" smtClean="0"/>
              <a:t>.</a:t>
            </a:r>
          </a:p>
          <a:p>
            <a:r>
              <a:rPr lang="en-US" b="1" dirty="0" smtClean="0"/>
              <a:t>Visualization: </a:t>
            </a:r>
            <a:r>
              <a:rPr lang="en-US" dirty="0" smtClean="0"/>
              <a:t>Use </a:t>
            </a:r>
            <a:r>
              <a:rPr lang="en-US" dirty="0"/>
              <a:t>effective and visually appealing ways to present the model’s results, making it easier to grasp complex information</a:t>
            </a:r>
            <a:r>
              <a:rPr lang="en-US" dirty="0" smtClean="0"/>
              <a:t>.</a:t>
            </a:r>
          </a:p>
          <a:p>
            <a:r>
              <a:rPr lang="en-US" b="1" dirty="0" smtClean="0"/>
              <a:t>Real-world </a:t>
            </a:r>
            <a:r>
              <a:rPr lang="en-US" b="1" dirty="0"/>
              <a:t>Application: </a:t>
            </a:r>
            <a:r>
              <a:rPr lang="en-US" dirty="0"/>
              <a:t>Demonstrate how the model applies to practical scenarios and delivers tangible benefits.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73152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524000"/>
            <a:ext cx="7924800" cy="3416320"/>
          </a:xfrm>
          <a:prstGeom prst="rect">
            <a:avLst/>
          </a:prstGeom>
        </p:spPr>
        <p:txBody>
          <a:bodyPr wrap="square">
            <a:spAutoFit/>
          </a:bodyPr>
          <a:lstStyle/>
          <a:p>
            <a:r>
              <a:rPr lang="en-US" dirty="0"/>
              <a:t>"In conclusion</a:t>
            </a:r>
            <a:r>
              <a:rPr lang="en-US" dirty="0" smtClean="0"/>
              <a:t>, </a:t>
            </a:r>
            <a:r>
              <a:rPr lang="en-US" dirty="0"/>
              <a:t>a </a:t>
            </a:r>
            <a:r>
              <a:rPr lang="en-US" dirty="0" smtClean="0"/>
              <a:t>thorough </a:t>
            </a:r>
            <a:r>
              <a:rPr lang="en-US" dirty="0"/>
              <a:t>review of our employee salary structure reveals that while our base salaries are competitive within the industry, there are opportunities to enhance our compensation package to better align with market standards and address internal equity concerns. This is crucial for maintaining high employee satisfaction and ensuring our organization remains attractive to top </a:t>
            </a:r>
            <a:r>
              <a:rPr lang="en-US" dirty="0" err="1"/>
              <a:t>talent.To</a:t>
            </a:r>
            <a:r>
              <a:rPr lang="en-US" dirty="0"/>
              <a:t> address these findings, I recommend implementing a revised salary adjustment plan, increasing transparency in compensation discussions, and establishing a regular review process. By balancing competitive compensation with our financial constraints and strategic objectives, we can improve employee retention, satisfaction, and overall organizational performance. Continuous evaluation and adaptation will be key to sustaining these improvements and aligning our salary structure with our long-term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94567" y="1524000"/>
            <a:ext cx="6096000" cy="3416320"/>
          </a:xfrm>
          <a:prstGeom prst="rect">
            <a:avLst/>
          </a:prstGeom>
        </p:spPr>
        <p:txBody>
          <a:bodyPr>
            <a:spAutoFit/>
          </a:bodyPr>
          <a:lstStyle/>
          <a:p>
            <a:r>
              <a:rPr lang="en-US" b="1" dirty="0"/>
              <a:t>Introduction</a:t>
            </a:r>
            <a:r>
              <a:rPr lang="en-US" dirty="0"/>
              <a:t>: In many urban areas, public transportation systems are struggling with </a:t>
            </a:r>
            <a:r>
              <a:rPr lang="en-US" dirty="0" smtClean="0"/>
              <a:t>overcrowding.</a:t>
            </a:r>
          </a:p>
          <a:p>
            <a:r>
              <a:rPr lang="en-US" b="1" dirty="0" smtClean="0"/>
              <a:t>Problem </a:t>
            </a:r>
            <a:r>
              <a:rPr lang="en-US" b="1" dirty="0"/>
              <a:t>Statement: </a:t>
            </a:r>
            <a:r>
              <a:rPr lang="en-US" dirty="0"/>
              <a:t>The current public transportation system in City X is experiencing severe overcrowding during peak hours, leading to delays and decreased comfort for passengers</a:t>
            </a:r>
            <a:r>
              <a:rPr lang="en-US" dirty="0" smtClean="0"/>
              <a:t>.               </a:t>
            </a:r>
            <a:r>
              <a:rPr lang="en-US" b="1" dirty="0" smtClean="0"/>
              <a:t>Impact</a:t>
            </a:r>
            <a:r>
              <a:rPr lang="en-US" b="1" dirty="0"/>
              <a:t>: </a:t>
            </a:r>
            <a:r>
              <a:rPr lang="en-US" dirty="0"/>
              <a:t>This overcrowding issue results in longer commute times, increased stress for passengers, and a decline in overall satisfaction with the public transit system</a:t>
            </a:r>
            <a:r>
              <a:rPr lang="en-US" dirty="0" smtClean="0"/>
              <a:t>.                       </a:t>
            </a:r>
            <a:r>
              <a:rPr lang="en-US" b="1" dirty="0" smtClean="0"/>
              <a:t>Objective</a:t>
            </a:r>
            <a:r>
              <a:rPr lang="en-US" b="1" dirty="0"/>
              <a:t>: </a:t>
            </a:r>
            <a:r>
              <a:rPr lang="en-US" dirty="0"/>
              <a:t>To develop and implement strategies that alleviate overcrowding during peak hours, thereby improving the efficiency and user experience of the public transportation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70767" y="1695450"/>
            <a:ext cx="6096000" cy="4801314"/>
          </a:xfrm>
          <a:prstGeom prst="rect">
            <a:avLst/>
          </a:prstGeom>
        </p:spPr>
        <p:txBody>
          <a:bodyPr>
            <a:spAutoFit/>
          </a:bodyPr>
          <a:lstStyle/>
          <a:p>
            <a:r>
              <a:rPr lang="en-US" b="1" dirty="0"/>
              <a:t>Project Title: </a:t>
            </a:r>
            <a:r>
              <a:rPr lang="en-US" dirty="0"/>
              <a:t>The name of the project</a:t>
            </a:r>
            <a:r>
              <a:rPr lang="en-US" dirty="0" smtClean="0"/>
              <a:t>.                                  </a:t>
            </a:r>
            <a:r>
              <a:rPr lang="en-US" b="1" dirty="0" smtClean="0"/>
              <a:t>Project </a:t>
            </a:r>
            <a:r>
              <a:rPr lang="en-US" b="1" u="sng" dirty="0" smtClean="0"/>
              <a:t>Purpose</a:t>
            </a:r>
            <a:r>
              <a:rPr lang="en-US" b="1" u="sng" dirty="0"/>
              <a:t>: </a:t>
            </a:r>
            <a:r>
              <a:rPr lang="en-US" dirty="0"/>
              <a:t>A brief explanation of why the project is being undertaken and what it aims to achieve</a:t>
            </a:r>
            <a:r>
              <a:rPr lang="en-US" dirty="0" smtClean="0"/>
              <a:t>.                                                                            </a:t>
            </a:r>
            <a:r>
              <a:rPr lang="en-US" b="1" dirty="0" smtClean="0"/>
              <a:t>Objectives</a:t>
            </a:r>
            <a:r>
              <a:rPr lang="en-US" b="1" dirty="0"/>
              <a:t>: </a:t>
            </a:r>
            <a:r>
              <a:rPr lang="en-US" dirty="0"/>
              <a:t>Specific goals the project intends to accomplish. These should be clear and measurable</a:t>
            </a:r>
            <a:r>
              <a:rPr lang="en-US" dirty="0" smtClean="0"/>
              <a:t>.                                  </a:t>
            </a:r>
            <a:r>
              <a:rPr lang="en-US" b="1" dirty="0" smtClean="0"/>
              <a:t>Scope</a:t>
            </a:r>
            <a:r>
              <a:rPr lang="en-US" b="1" dirty="0"/>
              <a:t>: </a:t>
            </a:r>
            <a:r>
              <a:rPr lang="en-US" dirty="0"/>
              <a:t>An outline of what the project will cover, including its boundaries and limitations</a:t>
            </a:r>
            <a:r>
              <a:rPr lang="en-US" dirty="0" smtClean="0"/>
              <a:t>.                                                                                 </a:t>
            </a:r>
            <a:r>
              <a:rPr lang="en-US" b="1" dirty="0" smtClean="0"/>
              <a:t>Deliverables</a:t>
            </a:r>
            <a:r>
              <a:rPr lang="en-US" b="1" dirty="0"/>
              <a:t>: </a:t>
            </a:r>
            <a:r>
              <a:rPr lang="en-US" dirty="0"/>
              <a:t>The tangible outputs or results that the project will produce</a:t>
            </a:r>
            <a:r>
              <a:rPr lang="en-US" dirty="0" smtClean="0"/>
              <a:t>.                                                                                      </a:t>
            </a:r>
            <a:r>
              <a:rPr lang="en-US" b="1" dirty="0" smtClean="0"/>
              <a:t>Timeline</a:t>
            </a:r>
            <a:r>
              <a:rPr lang="en-US" b="1" dirty="0"/>
              <a:t>: </a:t>
            </a:r>
            <a:r>
              <a:rPr lang="en-US" dirty="0"/>
              <a:t>An overview of the project schedule, including key milestones and deadlines</a:t>
            </a:r>
            <a:r>
              <a:rPr lang="en-US" dirty="0" smtClean="0"/>
              <a:t>.                                                         </a:t>
            </a:r>
            <a:r>
              <a:rPr lang="en-US" b="1" dirty="0" smtClean="0"/>
              <a:t>Stakeholders</a:t>
            </a:r>
            <a:r>
              <a:rPr lang="en-US" b="1" dirty="0"/>
              <a:t>: </a:t>
            </a:r>
            <a:r>
              <a:rPr lang="en-US" dirty="0"/>
              <a:t>Individuals or groups who have an interest in the project and may be affected by its </a:t>
            </a:r>
            <a:r>
              <a:rPr lang="en-US" dirty="0" smtClean="0"/>
              <a:t>                               </a:t>
            </a:r>
            <a:r>
              <a:rPr lang="en-US" b="1" dirty="0" err="1" smtClean="0"/>
              <a:t>outcomes.Resources</a:t>
            </a:r>
            <a:r>
              <a:rPr lang="en-US" b="1" dirty="0"/>
              <a:t>: </a:t>
            </a:r>
            <a:r>
              <a:rPr lang="en-US" dirty="0"/>
              <a:t>The resources required for the project, including budget, personnel, and materials</a:t>
            </a:r>
            <a:r>
              <a:rPr lang="en-US" dirty="0" smtClean="0"/>
              <a:t>.                                     </a:t>
            </a:r>
            <a:r>
              <a:rPr lang="en-US" b="1" dirty="0" smtClean="0"/>
              <a:t>Risks</a:t>
            </a:r>
            <a:r>
              <a:rPr lang="en-US" dirty="0"/>
              <a:t>: Potential challenges or risks that could impact the project, along with strategies for managing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36114" y="1447800"/>
            <a:ext cx="10103285" cy="2585323"/>
          </a:xfrm>
          <a:prstGeom prst="rect">
            <a:avLst/>
          </a:prstGeom>
        </p:spPr>
        <p:txBody>
          <a:bodyPr wrap="square">
            <a:spAutoFit/>
          </a:bodyPr>
          <a:lstStyle/>
          <a:p>
            <a:r>
              <a:rPr lang="en-US" b="1" dirty="0"/>
              <a:t>Definition: </a:t>
            </a:r>
            <a:r>
              <a:rPr lang="en-US" dirty="0"/>
              <a:t>End users are the final recipients of the product or service. They are not involved in the development or production process but directly interact with or benefit from the outcome</a:t>
            </a:r>
            <a:r>
              <a:rPr lang="en-US" dirty="0" smtClean="0"/>
              <a:t>.                                                                                                                              </a:t>
            </a:r>
            <a:r>
              <a:rPr lang="en-US" b="1" dirty="0" smtClean="0"/>
              <a:t>Characteristics:                                                                                                                                                         Needs </a:t>
            </a:r>
            <a:r>
              <a:rPr lang="en-US" b="1" dirty="0"/>
              <a:t>and Preferences: </a:t>
            </a:r>
            <a:r>
              <a:rPr lang="en-US" dirty="0"/>
              <a:t>Their needs and preferences shape the requirements and features of the project or </a:t>
            </a:r>
            <a:r>
              <a:rPr lang="en-US" dirty="0" smtClean="0"/>
              <a:t>product.                                                                                                                                                                  </a:t>
            </a:r>
            <a:r>
              <a:rPr lang="en-US" b="1" dirty="0" smtClean="0"/>
              <a:t>Usage Context</a:t>
            </a:r>
            <a:r>
              <a:rPr lang="en-US" b="1" dirty="0"/>
              <a:t>: </a:t>
            </a:r>
            <a:r>
              <a:rPr lang="en-US" dirty="0"/>
              <a:t>They use the product or service in their daily lives or work, which influences how the product should be designed or </a:t>
            </a:r>
            <a:r>
              <a:rPr lang="en-US" dirty="0" smtClean="0"/>
              <a:t>delivered.                                                                                                     </a:t>
            </a:r>
            <a:r>
              <a:rPr lang="en-US" b="1" dirty="0" smtClean="0"/>
              <a:t>Feedback</a:t>
            </a:r>
            <a:r>
              <a:rPr lang="en-US" b="1" dirty="0"/>
              <a:t>: </a:t>
            </a:r>
            <a:r>
              <a:rPr lang="en-US" dirty="0"/>
              <a:t>Their feedback is essential for evaluating the product’s success and making necessary adjustments.</a:t>
            </a:r>
          </a:p>
        </p:txBody>
      </p:sp>
      <p:sp>
        <p:nvSpPr>
          <p:cNvPr id="10" name="Rectangle 9"/>
          <p:cNvSpPr/>
          <p:nvPr/>
        </p:nvSpPr>
        <p:spPr>
          <a:xfrm>
            <a:off x="457200" y="4033123"/>
            <a:ext cx="9258881" cy="923330"/>
          </a:xfrm>
          <a:prstGeom prst="rect">
            <a:avLst/>
          </a:prstGeom>
        </p:spPr>
        <p:txBody>
          <a:bodyPr wrap="none">
            <a:spAutoFit/>
          </a:bodyPr>
          <a:lstStyle/>
          <a:p>
            <a:r>
              <a:rPr lang="en-US" b="1" dirty="0"/>
              <a:t>Example </a:t>
            </a:r>
            <a:r>
              <a:rPr lang="en-US" b="1" dirty="0" smtClean="0"/>
              <a:t>Scenarios                                                                                                                                          </a:t>
            </a:r>
          </a:p>
          <a:p>
            <a:r>
              <a:rPr lang="en-US" dirty="0" smtClean="0"/>
              <a:t>      </a:t>
            </a:r>
            <a:r>
              <a:rPr lang="en-US" b="1" dirty="0" smtClean="0"/>
              <a:t>1.</a:t>
            </a:r>
            <a:r>
              <a:rPr lang="en-US" dirty="0" smtClean="0"/>
              <a:t>Software Development.</a:t>
            </a:r>
          </a:p>
          <a:p>
            <a:r>
              <a:rPr lang="en-US" dirty="0" smtClean="0"/>
              <a:t>      </a:t>
            </a:r>
            <a:r>
              <a:rPr lang="en-US" b="1" dirty="0" smtClean="0"/>
              <a:t>2.</a:t>
            </a:r>
            <a:r>
              <a:rPr lang="en-US" dirty="0" smtClean="0"/>
              <a:t>Public </a:t>
            </a:r>
            <a:r>
              <a:rPr lang="en-US" dirty="0"/>
              <a:t>Transportation Project</a:t>
            </a:r>
          </a:p>
        </p:txBody>
      </p:sp>
      <p:sp>
        <p:nvSpPr>
          <p:cNvPr id="11" name="Rectangle 10"/>
          <p:cNvSpPr/>
          <p:nvPr/>
        </p:nvSpPr>
        <p:spPr>
          <a:xfrm>
            <a:off x="762000" y="4850761"/>
            <a:ext cx="2251257" cy="646331"/>
          </a:xfrm>
          <a:prstGeom prst="rect">
            <a:avLst/>
          </a:prstGeom>
        </p:spPr>
        <p:txBody>
          <a:bodyPr wrap="none">
            <a:spAutoFit/>
          </a:bodyPr>
          <a:lstStyle/>
          <a:p>
            <a:r>
              <a:rPr lang="en-US" b="1" dirty="0" smtClean="0"/>
              <a:t>3</a:t>
            </a:r>
            <a:r>
              <a:rPr lang="en-US" dirty="0" smtClean="0"/>
              <a:t>.Healthcare Initiative</a:t>
            </a:r>
          </a:p>
          <a:p>
            <a:r>
              <a:rPr lang="en-US" b="1" dirty="0" smtClean="0"/>
              <a:t>4</a:t>
            </a:r>
            <a:r>
              <a:rPr lang="en-US" dirty="0" smtClean="0"/>
              <a:t>.Consumer product</a:t>
            </a:r>
            <a:endParaRPr lang="en-US" dirty="0"/>
          </a:p>
        </p:txBody>
      </p:sp>
      <p:sp>
        <p:nvSpPr>
          <p:cNvPr id="14" name="Rectangle 13"/>
          <p:cNvSpPr/>
          <p:nvPr/>
        </p:nvSpPr>
        <p:spPr>
          <a:xfrm>
            <a:off x="533400" y="5478210"/>
            <a:ext cx="3873571" cy="646331"/>
          </a:xfrm>
          <a:prstGeom prst="rect">
            <a:avLst/>
          </a:prstGeom>
        </p:spPr>
        <p:txBody>
          <a:bodyPr wrap="square">
            <a:spAutoFit/>
          </a:bodyPr>
          <a:lstStyle/>
          <a:p>
            <a:r>
              <a:rPr lang="en-US" b="1" dirty="0"/>
              <a:t>Why Identifying End Users is Important</a:t>
            </a:r>
            <a:r>
              <a:rPr lang="en-US" dirty="0"/>
              <a:t> </a:t>
            </a:r>
          </a:p>
        </p:txBody>
      </p:sp>
      <p:sp>
        <p:nvSpPr>
          <p:cNvPr id="15" name="Rectangle 14"/>
          <p:cNvSpPr/>
          <p:nvPr/>
        </p:nvSpPr>
        <p:spPr>
          <a:xfrm>
            <a:off x="723900" y="6045755"/>
            <a:ext cx="2761294" cy="923330"/>
          </a:xfrm>
          <a:prstGeom prst="rect">
            <a:avLst/>
          </a:prstGeom>
        </p:spPr>
        <p:txBody>
          <a:bodyPr wrap="square">
            <a:spAutoFit/>
          </a:bodyPr>
          <a:lstStyle/>
          <a:p>
            <a:r>
              <a:rPr lang="en-US" b="1" dirty="0" smtClean="0"/>
              <a:t>1.</a:t>
            </a:r>
            <a:r>
              <a:rPr lang="en-US" dirty="0" smtClean="0"/>
              <a:t>Design </a:t>
            </a:r>
            <a:r>
              <a:rPr lang="en-US" dirty="0"/>
              <a:t>and </a:t>
            </a:r>
            <a:r>
              <a:rPr lang="en-US" dirty="0" smtClean="0"/>
              <a:t>Functionality      </a:t>
            </a:r>
          </a:p>
          <a:p>
            <a:r>
              <a:rPr lang="en-US" b="1" dirty="0" smtClean="0"/>
              <a:t>2.</a:t>
            </a:r>
            <a:r>
              <a:rPr lang="en-US" dirty="0" smtClean="0"/>
              <a:t>User experience</a:t>
            </a:r>
          </a:p>
          <a:p>
            <a:r>
              <a:rPr lang="en-US" b="1" dirty="0" smtClean="0"/>
              <a:t>3.</a:t>
            </a:r>
            <a:r>
              <a:rPr lang="en-US" dirty="0" smtClean="0"/>
              <a:t>Feedback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1515442"/>
            <a:ext cx="10058400" cy="5355312"/>
          </a:xfrm>
          <a:prstGeom prst="rect">
            <a:avLst/>
          </a:prstGeom>
          <a:solidFill>
            <a:schemeClr val="bg1"/>
          </a:solidFill>
        </p:spPr>
        <p:txBody>
          <a:bodyPr wrap="square">
            <a:spAutoFit/>
          </a:bodyPr>
          <a:lstStyle/>
          <a:p>
            <a:r>
              <a:rPr lang="en-US" b="1" dirty="0"/>
              <a:t>Definition: </a:t>
            </a:r>
            <a:r>
              <a:rPr lang="en-US" dirty="0"/>
              <a:t>Your solution is the product or service you are offering to address the identified problem. It outlines what you are providing and how it functions</a:t>
            </a:r>
            <a:r>
              <a:rPr lang="en-US" dirty="0" smtClean="0"/>
              <a:t>.    </a:t>
            </a:r>
            <a:r>
              <a:rPr lang="en-US" b="1" dirty="0" smtClean="0"/>
              <a:t>Components </a:t>
            </a:r>
            <a:r>
              <a:rPr lang="en-US" b="1" dirty="0"/>
              <a:t>to Describe</a:t>
            </a:r>
            <a:r>
              <a:rPr lang="en-US" b="1" dirty="0" smtClean="0"/>
              <a:t>:                            </a:t>
            </a:r>
          </a:p>
          <a:p>
            <a:r>
              <a:rPr lang="en-US" b="1" dirty="0" smtClean="0"/>
              <a:t>Overview</a:t>
            </a:r>
            <a:r>
              <a:rPr lang="en-US" b="1" dirty="0"/>
              <a:t>: </a:t>
            </a:r>
            <a:r>
              <a:rPr lang="en-US" dirty="0"/>
              <a:t>A brief description of the solution and its primary features or </a:t>
            </a:r>
            <a:r>
              <a:rPr lang="en-US" dirty="0" smtClean="0"/>
              <a:t>functions.</a:t>
            </a:r>
          </a:p>
          <a:p>
            <a:r>
              <a:rPr lang="en-US" b="1" dirty="0" smtClean="0"/>
              <a:t>Key </a:t>
            </a:r>
            <a:r>
              <a:rPr lang="en-US" b="1" dirty="0"/>
              <a:t>Features: </a:t>
            </a:r>
            <a:r>
              <a:rPr lang="en-US" dirty="0"/>
              <a:t>Specific characteristics or functionalities that make your solution effective</a:t>
            </a:r>
            <a:r>
              <a:rPr lang="en-US" dirty="0" smtClean="0"/>
              <a:t>.</a:t>
            </a:r>
          </a:p>
          <a:p>
            <a:r>
              <a:rPr lang="en-US" b="1" dirty="0" smtClean="0"/>
              <a:t>Technology </a:t>
            </a:r>
            <a:r>
              <a:rPr lang="en-US" b="1" dirty="0"/>
              <a:t>or Methodology: </a:t>
            </a:r>
            <a:r>
              <a:rPr lang="en-US" dirty="0"/>
              <a:t>The underlying technology, methods, or processes that enable your solution to work</a:t>
            </a:r>
            <a:r>
              <a:rPr lang="en-US" dirty="0" smtClean="0"/>
              <a:t>.</a:t>
            </a:r>
          </a:p>
          <a:p>
            <a:r>
              <a:rPr lang="en-US" b="1" dirty="0" smtClean="0"/>
              <a:t>Implementation</a:t>
            </a:r>
            <a:r>
              <a:rPr lang="en-US" b="1" dirty="0"/>
              <a:t>: </a:t>
            </a:r>
            <a:r>
              <a:rPr lang="en-US" dirty="0"/>
              <a:t>How the solution will be delivered or deployed to the end users</a:t>
            </a:r>
            <a:r>
              <a:rPr lang="en-US" dirty="0" smtClean="0"/>
              <a:t>.</a:t>
            </a:r>
          </a:p>
          <a:p>
            <a:r>
              <a:rPr lang="en-US" b="1" dirty="0" smtClean="0"/>
              <a:t>Example:</a:t>
            </a:r>
          </a:p>
          <a:p>
            <a:r>
              <a:rPr lang="en-US" b="1" dirty="0" smtClean="0"/>
              <a:t>Solution </a:t>
            </a:r>
            <a:r>
              <a:rPr lang="en-US" b="1" dirty="0"/>
              <a:t>Overview: </a:t>
            </a:r>
            <a:r>
              <a:rPr lang="en-US" dirty="0"/>
              <a:t>Our solution is a smart home energy management system that allows users to monitor and control their energy usage through a mobile app</a:t>
            </a:r>
            <a:r>
              <a:rPr lang="en-US" dirty="0" smtClean="0"/>
              <a:t>.</a:t>
            </a:r>
          </a:p>
          <a:p>
            <a:r>
              <a:rPr lang="en-US" b="1" dirty="0" smtClean="0"/>
              <a:t>Key </a:t>
            </a:r>
            <a:r>
              <a:rPr lang="en-US" b="1" dirty="0"/>
              <a:t>Features</a:t>
            </a:r>
            <a:r>
              <a:rPr lang="en-US" b="1" dirty="0" smtClean="0"/>
              <a:t>:</a:t>
            </a:r>
          </a:p>
          <a:p>
            <a:r>
              <a:rPr lang="en-US" b="1" dirty="0" smtClean="0"/>
              <a:t>Real-Time </a:t>
            </a:r>
            <a:r>
              <a:rPr lang="en-US" b="1" dirty="0"/>
              <a:t>Monitoring: </a:t>
            </a:r>
            <a:r>
              <a:rPr lang="en-US" dirty="0"/>
              <a:t>Users can track their energy consumption in real-time</a:t>
            </a:r>
            <a:r>
              <a:rPr lang="en-US" dirty="0" smtClean="0"/>
              <a:t>.</a:t>
            </a:r>
          </a:p>
          <a:p>
            <a:r>
              <a:rPr lang="en-US" b="1" dirty="0" smtClean="0"/>
              <a:t>Automated </a:t>
            </a:r>
            <a:r>
              <a:rPr lang="en-US" b="1" dirty="0"/>
              <a:t>Control: </a:t>
            </a:r>
            <a:r>
              <a:rPr lang="en-US" dirty="0"/>
              <a:t>The system can automatically adjust energy settings based on usage patterns and preferences</a:t>
            </a:r>
            <a:r>
              <a:rPr lang="en-US" dirty="0" smtClean="0"/>
              <a:t>.</a:t>
            </a:r>
          </a:p>
          <a:p>
            <a:r>
              <a:rPr lang="en-US" b="1" dirty="0" smtClean="0"/>
              <a:t>Alerts </a:t>
            </a:r>
            <a:r>
              <a:rPr lang="en-US" b="1" dirty="0"/>
              <a:t>and Recommendations: </a:t>
            </a:r>
            <a:r>
              <a:rPr lang="en-US" dirty="0"/>
              <a:t>Provides alerts for unusual energy consumption and recommendations for </a:t>
            </a:r>
            <a:r>
              <a:rPr lang="en-US" dirty="0" smtClean="0"/>
              <a:t>saving energy.</a:t>
            </a:r>
          </a:p>
          <a:p>
            <a:r>
              <a:rPr lang="en-US" b="1" dirty="0" smtClean="0"/>
              <a:t>Technology</a:t>
            </a:r>
            <a:r>
              <a:rPr lang="en-US" b="1" dirty="0"/>
              <a:t>: </a:t>
            </a:r>
            <a:r>
              <a:rPr lang="en-US" dirty="0"/>
              <a:t>The system uses </a:t>
            </a:r>
            <a:r>
              <a:rPr lang="en-US" dirty="0" err="1"/>
              <a:t>IoT</a:t>
            </a:r>
            <a:r>
              <a:rPr lang="en-US" dirty="0"/>
              <a:t> sensors and a cloud-based platform to collect and </a:t>
            </a:r>
            <a:r>
              <a:rPr lang="en-US" dirty="0" smtClean="0"/>
              <a:t>analyze</a:t>
            </a:r>
          </a:p>
          <a:p>
            <a:r>
              <a:rPr lang="en-US" dirty="0" smtClean="0"/>
              <a:t> </a:t>
            </a:r>
            <a:r>
              <a:rPr lang="en-US" b="1" dirty="0" err="1" smtClean="0"/>
              <a:t>Data.Implementation</a:t>
            </a:r>
            <a:r>
              <a:rPr lang="en-US" b="1" dirty="0"/>
              <a:t>: </a:t>
            </a:r>
            <a:r>
              <a:rPr lang="en-US" dirty="0"/>
              <a:t>The system is installed by a technician, and users interact with it through a user-friendly mobile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10287000" cy="5078313"/>
          </a:xfrm>
          <a:prstGeom prst="rect">
            <a:avLst/>
          </a:prstGeom>
        </p:spPr>
        <p:txBody>
          <a:bodyPr wrap="square">
            <a:spAutoFit/>
          </a:bodyPr>
          <a:lstStyle/>
          <a:p>
            <a:r>
              <a:rPr lang="en-US" b="1" dirty="0"/>
              <a:t>Components of a Dataset </a:t>
            </a:r>
            <a:r>
              <a:rPr lang="en-US" b="1" dirty="0" smtClean="0"/>
              <a:t>Description</a:t>
            </a:r>
          </a:p>
          <a:p>
            <a:r>
              <a:rPr lang="en-US" b="1" dirty="0" smtClean="0"/>
              <a:t>Title</a:t>
            </a:r>
            <a:r>
              <a:rPr lang="en-US" b="1" dirty="0"/>
              <a:t>: </a:t>
            </a:r>
            <a:r>
              <a:rPr lang="en-US" dirty="0"/>
              <a:t>The name of the dataset</a:t>
            </a:r>
            <a:r>
              <a:rPr lang="en-US" dirty="0" smtClean="0"/>
              <a:t>.</a:t>
            </a:r>
          </a:p>
          <a:p>
            <a:r>
              <a:rPr lang="en-US" b="1" dirty="0" smtClean="0"/>
              <a:t>Overview</a:t>
            </a:r>
            <a:r>
              <a:rPr lang="en-US" b="1" dirty="0"/>
              <a:t>: </a:t>
            </a:r>
            <a:r>
              <a:rPr lang="en-US" dirty="0"/>
              <a:t>A brief summary of what the dataset contains and its purpose</a:t>
            </a:r>
            <a:r>
              <a:rPr lang="en-US" dirty="0" smtClean="0"/>
              <a:t>.</a:t>
            </a:r>
          </a:p>
          <a:p>
            <a:r>
              <a:rPr lang="en-US" b="1" dirty="0" smtClean="0"/>
              <a:t>Source</a:t>
            </a:r>
            <a:r>
              <a:rPr lang="en-US" b="1" dirty="0"/>
              <a:t>: </a:t>
            </a:r>
            <a:r>
              <a:rPr lang="en-US" dirty="0"/>
              <a:t>Where the dataset originates from, including any organizations or databases that provided it</a:t>
            </a:r>
            <a:r>
              <a:rPr lang="en-US" dirty="0" smtClean="0"/>
              <a:t>.</a:t>
            </a:r>
          </a:p>
          <a:p>
            <a:r>
              <a:rPr lang="en-US" b="1" dirty="0" smtClean="0"/>
              <a:t>Data </a:t>
            </a:r>
            <a:r>
              <a:rPr lang="en-US" b="1" dirty="0"/>
              <a:t>Collection: </a:t>
            </a:r>
            <a:r>
              <a:rPr lang="en-US" dirty="0"/>
              <a:t>How the data was collected, including methodologies, tools, and processes used</a:t>
            </a:r>
            <a:r>
              <a:rPr lang="en-US" dirty="0" smtClean="0"/>
              <a:t>.</a:t>
            </a:r>
          </a:p>
          <a:p>
            <a:r>
              <a:rPr lang="en-US" b="1" dirty="0" smtClean="0"/>
              <a:t>Content:</a:t>
            </a:r>
          </a:p>
          <a:p>
            <a:r>
              <a:rPr lang="en-US" b="1" dirty="0" smtClean="0"/>
              <a:t>    .Attributes/Features</a:t>
            </a:r>
            <a:r>
              <a:rPr lang="en-US" b="1" dirty="0"/>
              <a:t>: </a:t>
            </a:r>
            <a:r>
              <a:rPr lang="en-US" dirty="0"/>
              <a:t>A list of the variables or columns in the dataset, along with descriptions of each</a:t>
            </a:r>
            <a:r>
              <a:rPr lang="en-US" dirty="0" smtClean="0"/>
              <a:t>.</a:t>
            </a:r>
          </a:p>
          <a:p>
            <a:r>
              <a:rPr lang="en-US" b="1" dirty="0" smtClean="0"/>
              <a:t>    .Data </a:t>
            </a:r>
            <a:r>
              <a:rPr lang="en-US" b="1" dirty="0"/>
              <a:t>Types: </a:t>
            </a:r>
            <a:r>
              <a:rPr lang="en-US" dirty="0"/>
              <a:t>The type of data for each attribute (e.g., numerical, categorical, text, date</a:t>
            </a:r>
            <a:r>
              <a:rPr lang="en-US" dirty="0" smtClean="0"/>
              <a:t>).</a:t>
            </a:r>
          </a:p>
          <a:p>
            <a:r>
              <a:rPr lang="en-US" b="1" dirty="0" smtClean="0"/>
              <a:t>    .Sample </a:t>
            </a:r>
            <a:r>
              <a:rPr lang="en-US" b="1" dirty="0"/>
              <a:t>Data: </a:t>
            </a:r>
            <a:r>
              <a:rPr lang="en-US" dirty="0"/>
              <a:t>Example entries from the dataset to illustrate the data structure</a:t>
            </a:r>
            <a:r>
              <a:rPr lang="en-US" dirty="0" smtClean="0"/>
              <a:t>.</a:t>
            </a:r>
          </a:p>
          <a:p>
            <a:r>
              <a:rPr lang="en-US" b="1" dirty="0" smtClean="0"/>
              <a:t>Size </a:t>
            </a:r>
            <a:r>
              <a:rPr lang="en-US" b="1" dirty="0"/>
              <a:t>and Scope</a:t>
            </a:r>
            <a:r>
              <a:rPr lang="en-US" b="1" dirty="0" smtClean="0"/>
              <a:t>:</a:t>
            </a:r>
          </a:p>
          <a:p>
            <a:r>
              <a:rPr lang="en-US" b="1" dirty="0" smtClean="0"/>
              <a:t>     .Number </a:t>
            </a:r>
            <a:r>
              <a:rPr lang="en-US" b="1" dirty="0"/>
              <a:t>of Records: </a:t>
            </a:r>
            <a:r>
              <a:rPr lang="en-US" dirty="0"/>
              <a:t>Total number of rows or instances in the dataset</a:t>
            </a:r>
            <a:r>
              <a:rPr lang="en-US" dirty="0" smtClean="0"/>
              <a:t>.</a:t>
            </a:r>
          </a:p>
          <a:p>
            <a:r>
              <a:rPr lang="en-US" b="1" dirty="0" smtClean="0"/>
              <a:t>     .Number </a:t>
            </a:r>
            <a:r>
              <a:rPr lang="en-US" b="1" dirty="0"/>
              <a:t>of Attributes: </a:t>
            </a:r>
            <a:r>
              <a:rPr lang="en-US" dirty="0"/>
              <a:t>Total number of columns or features</a:t>
            </a:r>
            <a:r>
              <a:rPr lang="en-US" dirty="0" smtClean="0"/>
              <a:t>.</a:t>
            </a:r>
          </a:p>
          <a:p>
            <a:r>
              <a:rPr lang="en-US" b="1" dirty="0" smtClean="0"/>
              <a:t>Quality </a:t>
            </a:r>
            <a:r>
              <a:rPr lang="en-US" b="1" dirty="0"/>
              <a:t>and Completeness</a:t>
            </a:r>
            <a:r>
              <a:rPr lang="en-US" b="1" dirty="0" smtClean="0"/>
              <a:t>:</a:t>
            </a:r>
          </a:p>
          <a:p>
            <a:r>
              <a:rPr lang="en-US" dirty="0" smtClean="0"/>
              <a:t>      </a:t>
            </a:r>
            <a:r>
              <a:rPr lang="en-US" b="1" dirty="0" smtClean="0"/>
              <a:t>.Missing </a:t>
            </a:r>
            <a:r>
              <a:rPr lang="en-US" b="1" dirty="0"/>
              <a:t>Values: </a:t>
            </a:r>
            <a:r>
              <a:rPr lang="en-US" dirty="0"/>
              <a:t>Information on any missing or incomplete data and how it’s handled</a:t>
            </a:r>
            <a:r>
              <a:rPr lang="en-US" dirty="0" smtClean="0"/>
              <a:t>.</a:t>
            </a:r>
          </a:p>
          <a:p>
            <a:r>
              <a:rPr lang="en-US" b="1" dirty="0" smtClean="0"/>
              <a:t>      .Data </a:t>
            </a:r>
            <a:r>
              <a:rPr lang="en-US" b="1" dirty="0"/>
              <a:t>Accuracy: </a:t>
            </a:r>
            <a:r>
              <a:rPr lang="en-US" dirty="0"/>
              <a:t>Details on the accuracy and reliability of the data</a:t>
            </a:r>
            <a:r>
              <a:rPr lang="en-US" dirty="0" smtClean="0"/>
              <a:t>.</a:t>
            </a:r>
          </a:p>
          <a:p>
            <a:r>
              <a:rPr lang="en-US" b="1" dirty="0" smtClean="0"/>
              <a:t>Usage </a:t>
            </a:r>
            <a:r>
              <a:rPr lang="en-US" b="1" dirty="0"/>
              <a:t>and Applications: </a:t>
            </a:r>
            <a:r>
              <a:rPr lang="en-US" dirty="0"/>
              <a:t>How the dataset can be used, including potential applications and analyses</a:t>
            </a:r>
            <a:r>
              <a:rPr lang="en-US" dirty="0" smtClean="0"/>
              <a:t>.</a:t>
            </a:r>
          </a:p>
          <a:p>
            <a:r>
              <a:rPr lang="en-US" b="1" dirty="0" smtClean="0"/>
              <a:t>Access </a:t>
            </a:r>
            <a:r>
              <a:rPr lang="en-US" b="1" dirty="0"/>
              <a:t>and Licensing: </a:t>
            </a:r>
            <a:r>
              <a:rPr lang="en-US" dirty="0"/>
              <a:t>Information on how to access the dataset and any licensing or usage restrictions</a:t>
            </a:r>
            <a:r>
              <a:rPr lang="en-US" dirty="0" smtClean="0"/>
              <a:t>.</a:t>
            </a:r>
          </a:p>
          <a:p>
            <a:r>
              <a:rPr lang="en-US" b="1" dirty="0" smtClean="0"/>
              <a:t>Updates </a:t>
            </a:r>
            <a:r>
              <a:rPr lang="en-US" b="1" dirty="0"/>
              <a:t>and Versioning: </a:t>
            </a:r>
            <a:r>
              <a:rPr lang="en-US" dirty="0"/>
              <a:t>Details on how often the dataset is updated and the version history if applicable.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53483" y="1620857"/>
            <a:ext cx="7772400" cy="4801314"/>
          </a:xfrm>
          <a:prstGeom prst="rect">
            <a:avLst/>
          </a:prstGeom>
        </p:spPr>
        <p:txBody>
          <a:bodyPr wrap="square">
            <a:spAutoFit/>
          </a:bodyPr>
          <a:lstStyle/>
          <a:p>
            <a:r>
              <a:rPr lang="en-US" b="1" dirty="0"/>
              <a:t>Innovation: </a:t>
            </a:r>
            <a:r>
              <a:rPr lang="en-US" dirty="0"/>
              <a:t>Introduce a novel approach or technology that sets your solution apart from others</a:t>
            </a:r>
            <a:r>
              <a:rPr lang="en-US" dirty="0" smtClean="0"/>
              <a:t>.</a:t>
            </a:r>
          </a:p>
          <a:p>
            <a:r>
              <a:rPr lang="en-US" b="1" dirty="0" smtClean="0"/>
              <a:t>User </a:t>
            </a:r>
            <a:r>
              <a:rPr lang="en-US" b="1" dirty="0"/>
              <a:t>Experience: </a:t>
            </a:r>
            <a:r>
              <a:rPr lang="en-US" dirty="0"/>
              <a:t>Ensure that your solution is not only functional but also user-friendly and intuitive, making the user's experience smooth and enjoyable</a:t>
            </a:r>
            <a:r>
              <a:rPr lang="en-US" dirty="0" smtClean="0"/>
              <a:t>.</a:t>
            </a:r>
          </a:p>
          <a:p>
            <a:r>
              <a:rPr lang="en-US" b="1" dirty="0" smtClean="0"/>
              <a:t>Value</a:t>
            </a:r>
            <a:r>
              <a:rPr lang="en-US" b="1" dirty="0"/>
              <a:t>: </a:t>
            </a:r>
            <a:r>
              <a:rPr lang="en-US" dirty="0"/>
              <a:t>Provide significant benefits or solve a problem in a way that offers exceptional value, whether through cost savings, efficiency, or enhanced functionality</a:t>
            </a:r>
            <a:r>
              <a:rPr lang="en-US" dirty="0" smtClean="0"/>
              <a:t>.</a:t>
            </a:r>
          </a:p>
          <a:p>
            <a:r>
              <a:rPr lang="en-US" b="1" dirty="0" smtClean="0"/>
              <a:t>Design</a:t>
            </a:r>
            <a:r>
              <a:rPr lang="en-US" b="1" dirty="0"/>
              <a:t>: </a:t>
            </a:r>
            <a:r>
              <a:rPr lang="en-US" dirty="0"/>
              <a:t>Incorporate aesthetically pleasing or highly functional design elements that catch the eye and make the solution stand out</a:t>
            </a:r>
            <a:r>
              <a:rPr lang="en-US" dirty="0" smtClean="0"/>
              <a:t>.</a:t>
            </a:r>
          </a:p>
          <a:p>
            <a:r>
              <a:rPr lang="en-US" b="1" dirty="0" smtClean="0"/>
              <a:t>Performance</a:t>
            </a:r>
            <a:r>
              <a:rPr lang="en-US" b="1" dirty="0"/>
              <a:t>: </a:t>
            </a:r>
            <a:r>
              <a:rPr lang="en-US" dirty="0"/>
              <a:t>Deliver outstanding performance, reliability, or speed that exceeds industry standards or user expectations</a:t>
            </a:r>
            <a:r>
              <a:rPr lang="en-US" dirty="0" smtClean="0"/>
              <a:t>.</a:t>
            </a:r>
          </a:p>
          <a:p>
            <a:r>
              <a:rPr lang="en-US" b="1" dirty="0" smtClean="0"/>
              <a:t>Personalization</a:t>
            </a:r>
            <a:r>
              <a:rPr lang="en-US" b="1" dirty="0"/>
              <a:t>: </a:t>
            </a:r>
            <a:r>
              <a:rPr lang="en-US" dirty="0"/>
              <a:t>Tailor the solution to meet individual needs or preferences, creating a sense of personalization and relevance</a:t>
            </a:r>
            <a:r>
              <a:rPr lang="en-US" dirty="0" smtClean="0"/>
              <a:t>.</a:t>
            </a:r>
          </a:p>
          <a:p>
            <a:r>
              <a:rPr lang="en-US" b="1" dirty="0" smtClean="0"/>
              <a:t>Scalability</a:t>
            </a:r>
            <a:r>
              <a:rPr lang="en-US" b="1" dirty="0"/>
              <a:t>: </a:t>
            </a:r>
            <a:r>
              <a:rPr lang="en-US" dirty="0"/>
              <a:t>Offer a solution that can grow and adapt with the user's needs, demonstrating forward-thinking and long-term value</a:t>
            </a:r>
            <a:r>
              <a:rPr lang="en-US" dirty="0" smtClean="0"/>
              <a:t>.</a:t>
            </a:r>
          </a:p>
          <a:p>
            <a:r>
              <a:rPr lang="en-US" b="1" dirty="0" smtClean="0"/>
              <a:t>Impact</a:t>
            </a:r>
            <a:r>
              <a:rPr lang="en-US" b="1" dirty="0"/>
              <a:t>: </a:t>
            </a:r>
            <a:r>
              <a:rPr lang="en-US" dirty="0"/>
              <a:t>Show how your solution creates a meaningful difference or positive change, whether for individuals, businesses, or society as a whole.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1352</Words>
  <Application>Microsoft Office PowerPoint</Application>
  <PresentationFormat>Custom</PresentationFormat>
  <Paragraphs>101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19</cp:revision>
  <dcterms:created xsi:type="dcterms:W3CDTF">2024-03-29T15:07:22Z</dcterms:created>
  <dcterms:modified xsi:type="dcterms:W3CDTF">2024-08-30T06:25:32Z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