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8" y="3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C:\Users\sweth\Downloads\AMER2%20Q1.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weth\Downloads\AMER2%20Q3.1.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[AMER2 Q1.1.xlsx]Sheet1!PivotTable52</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Approved Forced outage</a:t>
            </a:r>
          </a:p>
        </c:rich>
      </c:tx>
      <c:layout>
        <c:manualLayout>
          <c:xMode val="edge"/>
          <c:yMode val="edge"/>
          <c:x val="0.29780555555555549"/>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Forced</c:v>
                </c:pt>
              </c:strCache>
            </c:strRef>
          </c:tx>
          <c:spPr>
            <a:solidFill>
              <a:schemeClr val="accent1"/>
            </a:solidFill>
            <a:ln>
              <a:noFill/>
            </a:ln>
            <a:effectLst/>
          </c:spPr>
          <c:invertIfNegative val="0"/>
          <c:cat>
            <c:strRef>
              <c:f>Sheet1!$A$5:$A$7</c:f>
              <c:strCache>
                <c:ptCount val="2"/>
                <c:pt idx="0">
                  <c:v>2016</c:v>
                </c:pt>
                <c:pt idx="1">
                  <c:v>2017</c:v>
                </c:pt>
              </c:strCache>
            </c:strRef>
          </c:cat>
          <c:val>
            <c:numRef>
              <c:f>Sheet1!$B$5:$B$7</c:f>
              <c:numCache>
                <c:formatCode>General</c:formatCode>
                <c:ptCount val="2"/>
                <c:pt idx="0">
                  <c:v>1264</c:v>
                </c:pt>
                <c:pt idx="1">
                  <c:v>1622</c:v>
                </c:pt>
              </c:numCache>
            </c:numRef>
          </c:val>
          <c:extLst>
            <c:ext xmlns:c16="http://schemas.microsoft.com/office/drawing/2014/chart" uri="{C3380CC4-5D6E-409C-BE32-E72D297353CC}">
              <c16:uniqueId val="{00000000-D982-4536-8A33-B9EAB85CBC7F}"/>
            </c:ext>
          </c:extLst>
        </c:ser>
        <c:dLbls>
          <c:showLegendKey val="0"/>
          <c:showVal val="0"/>
          <c:showCatName val="0"/>
          <c:showSerName val="0"/>
          <c:showPercent val="0"/>
          <c:showBubbleSize val="0"/>
        </c:dLbls>
        <c:gapWidth val="219"/>
        <c:overlap val="-27"/>
        <c:axId val="1593804368"/>
        <c:axId val="1593802288"/>
      </c:barChart>
      <c:catAx>
        <c:axId val="1593804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3802288"/>
        <c:crosses val="autoZero"/>
        <c:auto val="1"/>
        <c:lblAlgn val="ctr"/>
        <c:lblOffset val="100"/>
        <c:noMultiLvlLbl val="0"/>
      </c:catAx>
      <c:valAx>
        <c:axId val="1593802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38043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[AMER2 Q1.2.xlsx]Sheet3!PivotTable58</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Forced outage percentage in 2016 1nd 2017</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pivotFmt>
      <c:pivotFmt>
        <c:idx val="8"/>
        <c:spPr>
          <a:solidFill>
            <a:schemeClr val="accent1"/>
          </a:solidFill>
          <a:ln>
            <a:noFill/>
          </a:ln>
          <a:effectLst/>
        </c:spPr>
      </c:pivotFmt>
    </c:pivotFmts>
    <c:plotArea>
      <c:layout/>
      <c:pieChart>
        <c:varyColors val="1"/>
        <c:ser>
          <c:idx val="0"/>
          <c:order val="0"/>
          <c:tx>
            <c:strRef>
              <c:f>Sheet3!$B$1</c:f>
              <c:strCache>
                <c:ptCount val="1"/>
                <c:pt idx="0">
                  <c:v>Total</c:v>
                </c:pt>
              </c:strCache>
            </c:strRef>
          </c:tx>
          <c:dPt>
            <c:idx val="0"/>
            <c:bubble3D val="0"/>
            <c:spPr>
              <a:solidFill>
                <a:schemeClr val="accent1"/>
              </a:solidFill>
              <a:ln>
                <a:noFill/>
              </a:ln>
              <a:effectLst/>
            </c:spPr>
            <c:extLst>
              <c:ext xmlns:c16="http://schemas.microsoft.com/office/drawing/2014/chart" uri="{C3380CC4-5D6E-409C-BE32-E72D297353CC}">
                <c16:uniqueId val="{00000001-5E57-4139-99A9-0CE5D1504101}"/>
              </c:ext>
            </c:extLst>
          </c:dPt>
          <c:dPt>
            <c:idx val="1"/>
            <c:bubble3D val="0"/>
            <c:spPr>
              <a:solidFill>
                <a:schemeClr val="accent2"/>
              </a:solidFill>
              <a:ln>
                <a:noFill/>
              </a:ln>
              <a:effectLst/>
            </c:spPr>
            <c:extLst>
              <c:ext xmlns:c16="http://schemas.microsoft.com/office/drawing/2014/chart" uri="{C3380CC4-5D6E-409C-BE32-E72D297353CC}">
                <c16:uniqueId val="{00000003-5E57-4139-99A9-0CE5D150410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Sheet3!$A$2:$A$4</c:f>
              <c:strCache>
                <c:ptCount val="2"/>
                <c:pt idx="0">
                  <c:v>2016</c:v>
                </c:pt>
                <c:pt idx="1">
                  <c:v>2017</c:v>
                </c:pt>
              </c:strCache>
            </c:strRef>
          </c:cat>
          <c:val>
            <c:numRef>
              <c:f>Sheet3!$B$2:$B$4</c:f>
              <c:numCache>
                <c:formatCode>General</c:formatCode>
                <c:ptCount val="2"/>
                <c:pt idx="0">
                  <c:v>65.459999999999994</c:v>
                </c:pt>
                <c:pt idx="1">
                  <c:v>74.709999999999994</c:v>
                </c:pt>
              </c:numCache>
            </c:numRef>
          </c:val>
          <c:extLst>
            <c:ext xmlns:c16="http://schemas.microsoft.com/office/drawing/2014/chart" uri="{C3380CC4-5D6E-409C-BE32-E72D297353CC}">
              <c16:uniqueId val="{00000004-5E57-4139-99A9-0CE5D1504101}"/>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[AMER2 Q3.1.xlsx]Sheet2!PivotTable69</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ENRG</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Sheet2!$A$5</c:f>
              <c:strCache>
                <c:ptCount val="1"/>
                <c:pt idx="0">
                  <c:v>Total</c:v>
                </c:pt>
              </c:strCache>
            </c:strRef>
          </c:cat>
          <c:val>
            <c:numRef>
              <c:f>Sheet2!$B$5</c:f>
              <c:numCache>
                <c:formatCode>General</c:formatCode>
                <c:ptCount val="1"/>
                <c:pt idx="0">
                  <c:v>9.9500000000000011</c:v>
                </c:pt>
              </c:numCache>
            </c:numRef>
          </c:val>
          <c:extLst>
            <c:ext xmlns:c16="http://schemas.microsoft.com/office/drawing/2014/chart" uri="{C3380CC4-5D6E-409C-BE32-E72D297353CC}">
              <c16:uniqueId val="{00000000-D862-4C53-B754-33C52ED42A7F}"/>
            </c:ext>
          </c:extLst>
        </c:ser>
        <c:ser>
          <c:idx val="1"/>
          <c:order val="1"/>
          <c:tx>
            <c:strRef>
              <c:f>Sheet2!$C$3:$C$4</c:f>
              <c:strCache>
                <c:ptCount val="1"/>
                <c:pt idx="0">
                  <c:v>EUCT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Sheet2!$A$5</c:f>
              <c:strCache>
                <c:ptCount val="1"/>
                <c:pt idx="0">
                  <c:v>Total</c:v>
                </c:pt>
              </c:strCache>
            </c:strRef>
          </c:cat>
          <c:val>
            <c:numRef>
              <c:f>Sheet2!$C$5</c:f>
              <c:numCache>
                <c:formatCode>General</c:formatCode>
                <c:ptCount val="1"/>
                <c:pt idx="0">
                  <c:v>4.8899999999999997</c:v>
                </c:pt>
              </c:numCache>
            </c:numRef>
          </c:val>
          <c:extLst>
            <c:ext xmlns:c16="http://schemas.microsoft.com/office/drawing/2014/chart" uri="{C3380CC4-5D6E-409C-BE32-E72D297353CC}">
              <c16:uniqueId val="{00000001-D862-4C53-B754-33C52ED42A7F}"/>
            </c:ext>
          </c:extLst>
        </c:ser>
        <c:ser>
          <c:idx val="2"/>
          <c:order val="2"/>
          <c:tx>
            <c:strRef>
              <c:f>Sheet2!$D$3:$D$4</c:f>
              <c:strCache>
                <c:ptCount val="1"/>
                <c:pt idx="0">
                  <c:v>MELK</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Sheet2!$A$5</c:f>
              <c:strCache>
                <c:ptCount val="1"/>
                <c:pt idx="0">
                  <c:v>Total</c:v>
                </c:pt>
              </c:strCache>
            </c:strRef>
          </c:cat>
          <c:val>
            <c:numRef>
              <c:f>Sheet2!$D$5</c:f>
              <c:numCache>
                <c:formatCode>General</c:formatCode>
                <c:ptCount val="1"/>
                <c:pt idx="0">
                  <c:v>2.5500000000000003</c:v>
                </c:pt>
              </c:numCache>
            </c:numRef>
          </c:val>
          <c:extLst>
            <c:ext xmlns:c16="http://schemas.microsoft.com/office/drawing/2014/chart" uri="{C3380CC4-5D6E-409C-BE32-E72D297353CC}">
              <c16:uniqueId val="{00000002-D862-4C53-B754-33C52ED42A7F}"/>
            </c:ext>
          </c:extLst>
        </c:ser>
        <c:ser>
          <c:idx val="3"/>
          <c:order val="3"/>
          <c:tx>
            <c:strRef>
              <c:f>Sheet2!$E$3:$E$4</c:f>
              <c:strCache>
                <c:ptCount val="1"/>
                <c:pt idx="0">
                  <c:v>MCG</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Sheet2!$A$5</c:f>
              <c:strCache>
                <c:ptCount val="1"/>
                <c:pt idx="0">
                  <c:v>Total</c:v>
                </c:pt>
              </c:strCache>
            </c:strRef>
          </c:cat>
          <c:val>
            <c:numRef>
              <c:f>Sheet2!$E$5</c:f>
              <c:numCache>
                <c:formatCode>General</c:formatCode>
                <c:ptCount val="1"/>
                <c:pt idx="0">
                  <c:v>0.76</c:v>
                </c:pt>
              </c:numCache>
            </c:numRef>
          </c:val>
          <c:extLst>
            <c:ext xmlns:c16="http://schemas.microsoft.com/office/drawing/2014/chart" uri="{C3380CC4-5D6E-409C-BE32-E72D297353CC}">
              <c16:uniqueId val="{00000003-D862-4C53-B754-33C52ED42A7F}"/>
            </c:ext>
          </c:extLst>
        </c:ser>
        <c:ser>
          <c:idx val="4"/>
          <c:order val="4"/>
          <c:tx>
            <c:strRef>
              <c:f>Sheet2!$F$3:$F$4</c:f>
              <c:strCache>
                <c:ptCount val="1"/>
                <c:pt idx="0">
                  <c:v>COLLGAR</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Sheet2!$A$5</c:f>
              <c:strCache>
                <c:ptCount val="1"/>
                <c:pt idx="0">
                  <c:v>Total</c:v>
                </c:pt>
              </c:strCache>
            </c:strRef>
          </c:cat>
          <c:val>
            <c:numRef>
              <c:f>Sheet2!$F$5</c:f>
              <c:numCache>
                <c:formatCode>General</c:formatCode>
                <c:ptCount val="1"/>
                <c:pt idx="0">
                  <c:v>0.69</c:v>
                </c:pt>
              </c:numCache>
            </c:numRef>
          </c:val>
          <c:extLst>
            <c:ext xmlns:c16="http://schemas.microsoft.com/office/drawing/2014/chart" uri="{C3380CC4-5D6E-409C-BE32-E72D297353CC}">
              <c16:uniqueId val="{00000004-D862-4C53-B754-33C52ED42A7F}"/>
            </c:ext>
          </c:extLst>
        </c:ser>
        <c:ser>
          <c:idx val="5"/>
          <c:order val="5"/>
          <c:tx>
            <c:strRef>
              <c:f>Sheet2!$G$3:$G$4</c:f>
              <c:strCache>
                <c:ptCount val="1"/>
                <c:pt idx="0">
                  <c:v>GW</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Sheet2!$A$5</c:f>
              <c:strCache>
                <c:ptCount val="1"/>
                <c:pt idx="0">
                  <c:v>Total</c:v>
                </c:pt>
              </c:strCache>
            </c:strRef>
          </c:cat>
          <c:val>
            <c:numRef>
              <c:f>Sheet2!$G$5</c:f>
              <c:numCache>
                <c:formatCode>General</c:formatCode>
                <c:ptCount val="1"/>
                <c:pt idx="0">
                  <c:v>0.57000000000000006</c:v>
                </c:pt>
              </c:numCache>
            </c:numRef>
          </c:val>
          <c:extLst>
            <c:ext xmlns:c16="http://schemas.microsoft.com/office/drawing/2014/chart" uri="{C3380CC4-5D6E-409C-BE32-E72D297353CC}">
              <c16:uniqueId val="{00000005-D862-4C53-B754-33C52ED42A7F}"/>
            </c:ext>
          </c:extLst>
        </c:ser>
        <c:ser>
          <c:idx val="6"/>
          <c:order val="6"/>
          <c:tx>
            <c:strRef>
              <c:f>Sheet2!$H$3:$H$4</c:f>
              <c:strCache>
                <c:ptCount val="1"/>
                <c:pt idx="0">
                  <c:v>PUG</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Sheet2!$A$5</c:f>
              <c:strCache>
                <c:ptCount val="1"/>
                <c:pt idx="0">
                  <c:v>Total</c:v>
                </c:pt>
              </c:strCache>
            </c:strRef>
          </c:cat>
          <c:val>
            <c:numRef>
              <c:f>Sheet2!$H$5</c:f>
              <c:numCache>
                <c:formatCode>General</c:formatCode>
                <c:ptCount val="1"/>
                <c:pt idx="0">
                  <c:v>0.55000000000000004</c:v>
                </c:pt>
              </c:numCache>
            </c:numRef>
          </c:val>
          <c:extLst>
            <c:ext xmlns:c16="http://schemas.microsoft.com/office/drawing/2014/chart" uri="{C3380CC4-5D6E-409C-BE32-E72D297353CC}">
              <c16:uniqueId val="{00000006-D862-4C53-B754-33C52ED42A7F}"/>
            </c:ext>
          </c:extLst>
        </c:ser>
        <c:ser>
          <c:idx val="7"/>
          <c:order val="7"/>
          <c:tx>
            <c:strRef>
              <c:f>Sheet2!$I$3:$I$4</c:f>
              <c:strCache>
                <c:ptCount val="1"/>
                <c:pt idx="0">
                  <c:v>KORL</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Sheet2!$A$5</c:f>
              <c:strCache>
                <c:ptCount val="1"/>
                <c:pt idx="0">
                  <c:v>Total</c:v>
                </c:pt>
              </c:strCache>
            </c:strRef>
          </c:cat>
          <c:val>
            <c:numRef>
              <c:f>Sheet2!$I$5</c:f>
              <c:numCache>
                <c:formatCode>General</c:formatCode>
                <c:ptCount val="1"/>
                <c:pt idx="0">
                  <c:v>0.44500000000000006</c:v>
                </c:pt>
              </c:numCache>
            </c:numRef>
          </c:val>
          <c:extLst>
            <c:ext xmlns:c16="http://schemas.microsoft.com/office/drawing/2014/chart" uri="{C3380CC4-5D6E-409C-BE32-E72D297353CC}">
              <c16:uniqueId val="{00000007-D862-4C53-B754-33C52ED42A7F}"/>
            </c:ext>
          </c:extLst>
        </c:ser>
        <c:ser>
          <c:idx val="8"/>
          <c:order val="8"/>
          <c:tx>
            <c:strRef>
              <c:f>Sheet2!$J$3:$J$4</c:f>
              <c:strCache>
                <c:ptCount val="1"/>
                <c:pt idx="0">
                  <c:v>DNHR</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Sheet2!$A$5</c:f>
              <c:strCache>
                <c:ptCount val="1"/>
                <c:pt idx="0">
                  <c:v>Total</c:v>
                </c:pt>
              </c:strCache>
            </c:strRef>
          </c:cat>
          <c:val>
            <c:numRef>
              <c:f>Sheet2!$J$5</c:f>
              <c:numCache>
                <c:formatCode>General</c:formatCode>
                <c:ptCount val="1"/>
                <c:pt idx="0">
                  <c:v>0.44</c:v>
                </c:pt>
              </c:numCache>
            </c:numRef>
          </c:val>
          <c:extLst>
            <c:ext xmlns:c16="http://schemas.microsoft.com/office/drawing/2014/chart" uri="{C3380CC4-5D6E-409C-BE32-E72D297353CC}">
              <c16:uniqueId val="{00000008-D862-4C53-B754-33C52ED42A7F}"/>
            </c:ext>
          </c:extLst>
        </c:ser>
        <c:ser>
          <c:idx val="9"/>
          <c:order val="9"/>
          <c:tx>
            <c:strRef>
              <c:f>Sheet2!$K$3:$K$4</c:f>
              <c:strCache>
                <c:ptCount val="1"/>
                <c:pt idx="0">
                  <c:v>PJRH</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Sheet2!$A$5</c:f>
              <c:strCache>
                <c:ptCount val="1"/>
                <c:pt idx="0">
                  <c:v>Total</c:v>
                </c:pt>
              </c:strCache>
            </c:strRef>
          </c:cat>
          <c:val>
            <c:numRef>
              <c:f>Sheet2!$K$5</c:f>
              <c:numCache>
                <c:formatCode>General</c:formatCode>
                <c:ptCount val="1"/>
                <c:pt idx="0">
                  <c:v>0.375</c:v>
                </c:pt>
              </c:numCache>
            </c:numRef>
          </c:val>
          <c:extLst>
            <c:ext xmlns:c16="http://schemas.microsoft.com/office/drawing/2014/chart" uri="{C3380CC4-5D6E-409C-BE32-E72D297353CC}">
              <c16:uniqueId val="{00000009-D862-4C53-B754-33C52ED42A7F}"/>
            </c:ext>
          </c:extLst>
        </c:ser>
        <c:ser>
          <c:idx val="10"/>
          <c:order val="10"/>
          <c:tx>
            <c:strRef>
              <c:f>Sheet2!$L$3:$L$4</c:f>
              <c:strCache>
                <c:ptCount val="1"/>
                <c:pt idx="0">
                  <c:v>MUND</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Sheet2!$A$5</c:f>
              <c:strCache>
                <c:ptCount val="1"/>
                <c:pt idx="0">
                  <c:v>Total</c:v>
                </c:pt>
              </c:strCache>
            </c:strRef>
          </c:cat>
          <c:val>
            <c:numRef>
              <c:f>Sheet2!$L$5</c:f>
              <c:numCache>
                <c:formatCode>General</c:formatCode>
                <c:ptCount val="1"/>
                <c:pt idx="0">
                  <c:v>0.33999999999999997</c:v>
                </c:pt>
              </c:numCache>
            </c:numRef>
          </c:val>
          <c:extLst>
            <c:ext xmlns:c16="http://schemas.microsoft.com/office/drawing/2014/chart" uri="{C3380CC4-5D6E-409C-BE32-E72D297353CC}">
              <c16:uniqueId val="{0000000A-D862-4C53-B754-33C52ED42A7F}"/>
            </c:ext>
          </c:extLst>
        </c:ser>
        <c:ser>
          <c:idx val="11"/>
          <c:order val="11"/>
          <c:tx>
            <c:strRef>
              <c:f>Sheet2!$M$3:$M$4</c:f>
              <c:strCache>
                <c:ptCount val="1"/>
                <c:pt idx="0">
                  <c:v>WGUTD</c:v>
                </c:pt>
              </c:strCache>
            </c:strRef>
          </c:tx>
          <c:spPr>
            <a:solidFill>
              <a:schemeClr val="accent6">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Sheet2!$A$5</c:f>
              <c:strCache>
                <c:ptCount val="1"/>
                <c:pt idx="0">
                  <c:v>Total</c:v>
                </c:pt>
              </c:strCache>
            </c:strRef>
          </c:cat>
          <c:val>
            <c:numRef>
              <c:f>Sheet2!$M$5</c:f>
              <c:numCache>
                <c:formatCode>General</c:formatCode>
                <c:ptCount val="1"/>
                <c:pt idx="0">
                  <c:v>0.3</c:v>
                </c:pt>
              </c:numCache>
            </c:numRef>
          </c:val>
          <c:extLst>
            <c:ext xmlns:c16="http://schemas.microsoft.com/office/drawing/2014/chart" uri="{C3380CC4-5D6E-409C-BE32-E72D297353CC}">
              <c16:uniqueId val="{0000000B-D862-4C53-B754-33C52ED42A7F}"/>
            </c:ext>
          </c:extLst>
        </c:ser>
        <c:ser>
          <c:idx val="12"/>
          <c:order val="12"/>
          <c:tx>
            <c:strRef>
              <c:f>Sheet2!$N$3:$N$4</c:f>
              <c:strCache>
                <c:ptCount val="1"/>
                <c:pt idx="0">
                  <c:v>TSLA_MGT</c:v>
                </c:pt>
              </c:strCache>
            </c:strRef>
          </c:tx>
          <c:spPr>
            <a:solidFill>
              <a:schemeClr val="accent1">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Sheet2!$A$5</c:f>
              <c:strCache>
                <c:ptCount val="1"/>
                <c:pt idx="0">
                  <c:v>Total</c:v>
                </c:pt>
              </c:strCache>
            </c:strRef>
          </c:cat>
          <c:val>
            <c:numRef>
              <c:f>Sheet2!$N$5</c:f>
              <c:numCache>
                <c:formatCode>General</c:formatCode>
                <c:ptCount val="1"/>
                <c:pt idx="0">
                  <c:v>0.28000000000000003</c:v>
                </c:pt>
              </c:numCache>
            </c:numRef>
          </c:val>
          <c:extLst>
            <c:ext xmlns:c16="http://schemas.microsoft.com/office/drawing/2014/chart" uri="{C3380CC4-5D6E-409C-BE32-E72D297353CC}">
              <c16:uniqueId val="{0000000C-D862-4C53-B754-33C52ED42A7F}"/>
            </c:ext>
          </c:extLst>
        </c:ser>
        <c:ser>
          <c:idx val="13"/>
          <c:order val="13"/>
          <c:tx>
            <c:strRef>
              <c:f>Sheet2!$O$3:$O$4</c:f>
              <c:strCache>
                <c:ptCount val="1"/>
                <c:pt idx="0">
                  <c:v>STHRNCRS</c:v>
                </c:pt>
              </c:strCache>
            </c:strRef>
          </c:tx>
          <c:spPr>
            <a:solidFill>
              <a:schemeClr val="accent2">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Sheet2!$A$5</c:f>
              <c:strCache>
                <c:ptCount val="1"/>
                <c:pt idx="0">
                  <c:v>Total</c:v>
                </c:pt>
              </c:strCache>
            </c:strRef>
          </c:cat>
          <c:val>
            <c:numRef>
              <c:f>Sheet2!$O$5</c:f>
              <c:numCache>
                <c:formatCode>General</c:formatCode>
                <c:ptCount val="1"/>
                <c:pt idx="0">
                  <c:v>0.27</c:v>
                </c:pt>
              </c:numCache>
            </c:numRef>
          </c:val>
          <c:extLst>
            <c:ext xmlns:c16="http://schemas.microsoft.com/office/drawing/2014/chart" uri="{C3380CC4-5D6E-409C-BE32-E72D297353CC}">
              <c16:uniqueId val="{0000000D-D862-4C53-B754-33C52ED42A7F}"/>
            </c:ext>
          </c:extLst>
        </c:ser>
        <c:ser>
          <c:idx val="14"/>
          <c:order val="14"/>
          <c:tx>
            <c:strRef>
              <c:f>Sheet2!$P$3:$P$4</c:f>
              <c:strCache>
                <c:ptCount val="1"/>
                <c:pt idx="0">
                  <c:v>PMC</c:v>
                </c:pt>
              </c:strCache>
            </c:strRef>
          </c:tx>
          <c:spPr>
            <a:solidFill>
              <a:schemeClr val="accent3">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Sheet2!$A$5</c:f>
              <c:strCache>
                <c:ptCount val="1"/>
                <c:pt idx="0">
                  <c:v>Total</c:v>
                </c:pt>
              </c:strCache>
            </c:strRef>
          </c:cat>
          <c:val>
            <c:numRef>
              <c:f>Sheet2!$P$5</c:f>
              <c:numCache>
                <c:formatCode>General</c:formatCode>
                <c:ptCount val="1"/>
                <c:pt idx="0">
                  <c:v>0.17499999999999999</c:v>
                </c:pt>
              </c:numCache>
            </c:numRef>
          </c:val>
          <c:extLst>
            <c:ext xmlns:c16="http://schemas.microsoft.com/office/drawing/2014/chart" uri="{C3380CC4-5D6E-409C-BE32-E72D297353CC}">
              <c16:uniqueId val="{0000000E-D862-4C53-B754-33C52ED42A7F}"/>
            </c:ext>
          </c:extLst>
        </c:ser>
        <c:ser>
          <c:idx val="15"/>
          <c:order val="15"/>
          <c:tx>
            <c:strRef>
              <c:f>Sheet2!$Q$3:$Q$4</c:f>
              <c:strCache>
                <c:ptCount val="1"/>
                <c:pt idx="0">
                  <c:v>TRMOS</c:v>
                </c:pt>
              </c:strCache>
            </c:strRef>
          </c:tx>
          <c:spPr>
            <a:solidFill>
              <a:schemeClr val="accent4">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Sheet2!$A$5</c:f>
              <c:strCache>
                <c:ptCount val="1"/>
                <c:pt idx="0">
                  <c:v>Total</c:v>
                </c:pt>
              </c:strCache>
            </c:strRef>
          </c:cat>
          <c:val>
            <c:numRef>
              <c:f>Sheet2!$Q$5</c:f>
              <c:numCache>
                <c:formatCode>General</c:formatCode>
                <c:ptCount val="1"/>
                <c:pt idx="0">
                  <c:v>0.11</c:v>
                </c:pt>
              </c:numCache>
            </c:numRef>
          </c:val>
          <c:extLst>
            <c:ext xmlns:c16="http://schemas.microsoft.com/office/drawing/2014/chart" uri="{C3380CC4-5D6E-409C-BE32-E72D297353CC}">
              <c16:uniqueId val="{0000000F-D862-4C53-B754-33C52ED42A7F}"/>
            </c:ext>
          </c:extLst>
        </c:ser>
        <c:ser>
          <c:idx val="16"/>
          <c:order val="16"/>
          <c:tx>
            <c:strRef>
              <c:f>Sheet2!$R$3:$R$4</c:f>
              <c:strCache>
                <c:ptCount val="1"/>
                <c:pt idx="0">
                  <c:v>AURICON</c:v>
                </c:pt>
              </c:strCache>
            </c:strRef>
          </c:tx>
          <c:spPr>
            <a:solidFill>
              <a:schemeClr val="accent5">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Sheet2!$A$5</c:f>
              <c:strCache>
                <c:ptCount val="1"/>
                <c:pt idx="0">
                  <c:v>Total</c:v>
                </c:pt>
              </c:strCache>
            </c:strRef>
          </c:cat>
          <c:val>
            <c:numRef>
              <c:f>Sheet2!$R$5</c:f>
              <c:numCache>
                <c:formatCode>General</c:formatCode>
                <c:ptCount val="1"/>
                <c:pt idx="0">
                  <c:v>7.5000000000000011E-2</c:v>
                </c:pt>
              </c:numCache>
            </c:numRef>
          </c:val>
          <c:extLst>
            <c:ext xmlns:c16="http://schemas.microsoft.com/office/drawing/2014/chart" uri="{C3380CC4-5D6E-409C-BE32-E72D297353CC}">
              <c16:uniqueId val="{00000010-D862-4C53-B754-33C52ED42A7F}"/>
            </c:ext>
          </c:extLst>
        </c:ser>
        <c:ser>
          <c:idx val="17"/>
          <c:order val="17"/>
          <c:tx>
            <c:strRef>
              <c:f>Sheet2!$S$3:$S$4</c:f>
              <c:strCache>
                <c:ptCount val="1"/>
                <c:pt idx="0">
                  <c:v>AUXC</c:v>
                </c:pt>
              </c:strCache>
            </c:strRef>
          </c:tx>
          <c:spPr>
            <a:solidFill>
              <a:schemeClr val="accent6">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Sheet2!$A$5</c:f>
              <c:strCache>
                <c:ptCount val="1"/>
                <c:pt idx="0">
                  <c:v>Total</c:v>
                </c:pt>
              </c:strCache>
            </c:strRef>
          </c:cat>
          <c:val>
            <c:numRef>
              <c:f>Sheet2!$S$5</c:f>
              <c:numCache>
                <c:formatCode>General</c:formatCode>
                <c:ptCount val="1"/>
                <c:pt idx="0">
                  <c:v>4.4999999999999998E-2</c:v>
                </c:pt>
              </c:numCache>
            </c:numRef>
          </c:val>
          <c:extLst>
            <c:ext xmlns:c16="http://schemas.microsoft.com/office/drawing/2014/chart" uri="{C3380CC4-5D6E-409C-BE32-E72D297353CC}">
              <c16:uniqueId val="{00000011-D862-4C53-B754-33C52ED42A7F}"/>
            </c:ext>
          </c:extLst>
        </c:ser>
        <c:dLbls>
          <c:dLblPos val="outEnd"/>
          <c:showLegendKey val="0"/>
          <c:showVal val="1"/>
          <c:showCatName val="0"/>
          <c:showSerName val="0"/>
          <c:showPercent val="0"/>
          <c:showBubbleSize val="0"/>
        </c:dLbls>
        <c:gapWidth val="219"/>
        <c:overlap val="-27"/>
        <c:axId val="2045503856"/>
        <c:axId val="2045512064"/>
      </c:barChart>
      <c:catAx>
        <c:axId val="2045503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5512064"/>
        <c:crosses val="autoZero"/>
        <c:auto val="1"/>
        <c:lblAlgn val="ctr"/>
        <c:lblOffset val="100"/>
        <c:noMultiLvlLbl val="0"/>
      </c:catAx>
      <c:valAx>
        <c:axId val="2045512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55038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EEF21-6CC6-4A06-AB26-6B6642F052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643811-3F8E-4E69-BADF-86508FD4CC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DA6F84-CBF2-4E19-8211-75C23D123978}"/>
              </a:ext>
            </a:extLst>
          </p:cNvPr>
          <p:cNvSpPr>
            <a:spLocks noGrp="1"/>
          </p:cNvSpPr>
          <p:nvPr>
            <p:ph type="dt" sz="half" idx="10"/>
          </p:nvPr>
        </p:nvSpPr>
        <p:spPr/>
        <p:txBody>
          <a:bodyPr/>
          <a:lstStyle/>
          <a:p>
            <a:fld id="{524B2C87-6327-4110-929E-E2514CD93FC5}" type="datetimeFigureOut">
              <a:rPr lang="en-US" smtClean="0"/>
              <a:t>4/26/2021</a:t>
            </a:fld>
            <a:endParaRPr lang="en-US"/>
          </a:p>
        </p:txBody>
      </p:sp>
      <p:sp>
        <p:nvSpPr>
          <p:cNvPr id="5" name="Footer Placeholder 4">
            <a:extLst>
              <a:ext uri="{FF2B5EF4-FFF2-40B4-BE49-F238E27FC236}">
                <a16:creationId xmlns:a16="http://schemas.microsoft.com/office/drawing/2014/main" id="{188C82B7-1D99-4D34-A04C-22D87CDF4B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0BD18-6AB1-495F-A495-65B020C0FEFB}"/>
              </a:ext>
            </a:extLst>
          </p:cNvPr>
          <p:cNvSpPr>
            <a:spLocks noGrp="1"/>
          </p:cNvSpPr>
          <p:nvPr>
            <p:ph type="sldNum" sz="quarter" idx="12"/>
          </p:nvPr>
        </p:nvSpPr>
        <p:spPr/>
        <p:txBody>
          <a:bodyPr/>
          <a:lstStyle/>
          <a:p>
            <a:fld id="{8F9613DE-EF25-416A-96E9-6851394DE8F7}" type="slidenum">
              <a:rPr lang="en-US" smtClean="0"/>
              <a:t>‹#›</a:t>
            </a:fld>
            <a:endParaRPr lang="en-US"/>
          </a:p>
        </p:txBody>
      </p:sp>
    </p:spTree>
    <p:extLst>
      <p:ext uri="{BB962C8B-B14F-4D97-AF65-F5344CB8AC3E}">
        <p14:creationId xmlns:p14="http://schemas.microsoft.com/office/powerpoint/2010/main" val="4202467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8AA8C-A5C9-4394-8D86-F1F6116CB4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48FA17-12AD-4845-B697-05D9A7AA02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C6EB30-EF6B-4027-8C38-5C126400CB99}"/>
              </a:ext>
            </a:extLst>
          </p:cNvPr>
          <p:cNvSpPr>
            <a:spLocks noGrp="1"/>
          </p:cNvSpPr>
          <p:nvPr>
            <p:ph type="dt" sz="half" idx="10"/>
          </p:nvPr>
        </p:nvSpPr>
        <p:spPr/>
        <p:txBody>
          <a:bodyPr/>
          <a:lstStyle/>
          <a:p>
            <a:fld id="{524B2C87-6327-4110-929E-E2514CD93FC5}" type="datetimeFigureOut">
              <a:rPr lang="en-US" smtClean="0"/>
              <a:t>4/26/2021</a:t>
            </a:fld>
            <a:endParaRPr lang="en-US"/>
          </a:p>
        </p:txBody>
      </p:sp>
      <p:sp>
        <p:nvSpPr>
          <p:cNvPr id="5" name="Footer Placeholder 4">
            <a:extLst>
              <a:ext uri="{FF2B5EF4-FFF2-40B4-BE49-F238E27FC236}">
                <a16:creationId xmlns:a16="http://schemas.microsoft.com/office/drawing/2014/main" id="{FB645673-6672-46C6-9860-65BBA7BC67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62B8E-6575-49BD-806F-812811E2EF3F}"/>
              </a:ext>
            </a:extLst>
          </p:cNvPr>
          <p:cNvSpPr>
            <a:spLocks noGrp="1"/>
          </p:cNvSpPr>
          <p:nvPr>
            <p:ph type="sldNum" sz="quarter" idx="12"/>
          </p:nvPr>
        </p:nvSpPr>
        <p:spPr/>
        <p:txBody>
          <a:bodyPr/>
          <a:lstStyle/>
          <a:p>
            <a:fld id="{8F9613DE-EF25-416A-96E9-6851394DE8F7}" type="slidenum">
              <a:rPr lang="en-US" smtClean="0"/>
              <a:t>‹#›</a:t>
            </a:fld>
            <a:endParaRPr lang="en-US"/>
          </a:p>
        </p:txBody>
      </p:sp>
    </p:spTree>
    <p:extLst>
      <p:ext uri="{BB962C8B-B14F-4D97-AF65-F5344CB8AC3E}">
        <p14:creationId xmlns:p14="http://schemas.microsoft.com/office/powerpoint/2010/main" val="3733904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D0DB27-1DD5-465D-B6BE-F9045C5B1A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95A7D0-97C1-4AC2-9B4A-2CF95774CB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98C210-198B-4D07-BE1F-F533DDFED245}"/>
              </a:ext>
            </a:extLst>
          </p:cNvPr>
          <p:cNvSpPr>
            <a:spLocks noGrp="1"/>
          </p:cNvSpPr>
          <p:nvPr>
            <p:ph type="dt" sz="half" idx="10"/>
          </p:nvPr>
        </p:nvSpPr>
        <p:spPr/>
        <p:txBody>
          <a:bodyPr/>
          <a:lstStyle/>
          <a:p>
            <a:fld id="{524B2C87-6327-4110-929E-E2514CD93FC5}" type="datetimeFigureOut">
              <a:rPr lang="en-US" smtClean="0"/>
              <a:t>4/26/2021</a:t>
            </a:fld>
            <a:endParaRPr lang="en-US"/>
          </a:p>
        </p:txBody>
      </p:sp>
      <p:sp>
        <p:nvSpPr>
          <p:cNvPr id="5" name="Footer Placeholder 4">
            <a:extLst>
              <a:ext uri="{FF2B5EF4-FFF2-40B4-BE49-F238E27FC236}">
                <a16:creationId xmlns:a16="http://schemas.microsoft.com/office/drawing/2014/main" id="{E8CA59CE-883A-4F4F-B7D1-4A5EE68657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557522-0518-4469-8ED9-64ACE776463E}"/>
              </a:ext>
            </a:extLst>
          </p:cNvPr>
          <p:cNvSpPr>
            <a:spLocks noGrp="1"/>
          </p:cNvSpPr>
          <p:nvPr>
            <p:ph type="sldNum" sz="quarter" idx="12"/>
          </p:nvPr>
        </p:nvSpPr>
        <p:spPr/>
        <p:txBody>
          <a:bodyPr/>
          <a:lstStyle/>
          <a:p>
            <a:fld id="{8F9613DE-EF25-416A-96E9-6851394DE8F7}" type="slidenum">
              <a:rPr lang="en-US" smtClean="0"/>
              <a:t>‹#›</a:t>
            </a:fld>
            <a:endParaRPr lang="en-US"/>
          </a:p>
        </p:txBody>
      </p:sp>
    </p:spTree>
    <p:extLst>
      <p:ext uri="{BB962C8B-B14F-4D97-AF65-F5344CB8AC3E}">
        <p14:creationId xmlns:p14="http://schemas.microsoft.com/office/powerpoint/2010/main" val="219942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3AD53-5BAC-4DD4-92B4-1C6CDC4686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D37FD-0265-408D-BE1C-DEF90E2CE1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48A290-557E-4C85-9800-4B3614EB7128}"/>
              </a:ext>
            </a:extLst>
          </p:cNvPr>
          <p:cNvSpPr>
            <a:spLocks noGrp="1"/>
          </p:cNvSpPr>
          <p:nvPr>
            <p:ph type="dt" sz="half" idx="10"/>
          </p:nvPr>
        </p:nvSpPr>
        <p:spPr/>
        <p:txBody>
          <a:bodyPr/>
          <a:lstStyle/>
          <a:p>
            <a:fld id="{524B2C87-6327-4110-929E-E2514CD93FC5}" type="datetimeFigureOut">
              <a:rPr lang="en-US" smtClean="0"/>
              <a:t>4/26/2021</a:t>
            </a:fld>
            <a:endParaRPr lang="en-US"/>
          </a:p>
        </p:txBody>
      </p:sp>
      <p:sp>
        <p:nvSpPr>
          <p:cNvPr id="5" name="Footer Placeholder 4">
            <a:extLst>
              <a:ext uri="{FF2B5EF4-FFF2-40B4-BE49-F238E27FC236}">
                <a16:creationId xmlns:a16="http://schemas.microsoft.com/office/drawing/2014/main" id="{30587C4D-8CC7-4907-8916-08B4257768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F13432-5AD6-4B44-821D-CE0313FFCA64}"/>
              </a:ext>
            </a:extLst>
          </p:cNvPr>
          <p:cNvSpPr>
            <a:spLocks noGrp="1"/>
          </p:cNvSpPr>
          <p:nvPr>
            <p:ph type="sldNum" sz="quarter" idx="12"/>
          </p:nvPr>
        </p:nvSpPr>
        <p:spPr/>
        <p:txBody>
          <a:bodyPr/>
          <a:lstStyle/>
          <a:p>
            <a:fld id="{8F9613DE-EF25-416A-96E9-6851394DE8F7}" type="slidenum">
              <a:rPr lang="en-US" smtClean="0"/>
              <a:t>‹#›</a:t>
            </a:fld>
            <a:endParaRPr lang="en-US"/>
          </a:p>
        </p:txBody>
      </p:sp>
    </p:spTree>
    <p:extLst>
      <p:ext uri="{BB962C8B-B14F-4D97-AF65-F5344CB8AC3E}">
        <p14:creationId xmlns:p14="http://schemas.microsoft.com/office/powerpoint/2010/main" val="1807706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30E79-A3C4-4197-9D4E-1EC5C11746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95975E-EB49-4CF0-BA50-23F425768A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3F5AD8-4B5C-4D4A-BB5A-EB9DB6CAAD1D}"/>
              </a:ext>
            </a:extLst>
          </p:cNvPr>
          <p:cNvSpPr>
            <a:spLocks noGrp="1"/>
          </p:cNvSpPr>
          <p:nvPr>
            <p:ph type="dt" sz="half" idx="10"/>
          </p:nvPr>
        </p:nvSpPr>
        <p:spPr/>
        <p:txBody>
          <a:bodyPr/>
          <a:lstStyle/>
          <a:p>
            <a:fld id="{524B2C87-6327-4110-929E-E2514CD93FC5}" type="datetimeFigureOut">
              <a:rPr lang="en-US" smtClean="0"/>
              <a:t>4/26/2021</a:t>
            </a:fld>
            <a:endParaRPr lang="en-US"/>
          </a:p>
        </p:txBody>
      </p:sp>
      <p:sp>
        <p:nvSpPr>
          <p:cNvPr id="5" name="Footer Placeholder 4">
            <a:extLst>
              <a:ext uri="{FF2B5EF4-FFF2-40B4-BE49-F238E27FC236}">
                <a16:creationId xmlns:a16="http://schemas.microsoft.com/office/drawing/2014/main" id="{08981E98-E8C4-4EF6-B644-CB84319390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682341-7D29-4FCA-971B-952D26725A2F}"/>
              </a:ext>
            </a:extLst>
          </p:cNvPr>
          <p:cNvSpPr>
            <a:spLocks noGrp="1"/>
          </p:cNvSpPr>
          <p:nvPr>
            <p:ph type="sldNum" sz="quarter" idx="12"/>
          </p:nvPr>
        </p:nvSpPr>
        <p:spPr/>
        <p:txBody>
          <a:bodyPr/>
          <a:lstStyle/>
          <a:p>
            <a:fld id="{8F9613DE-EF25-416A-96E9-6851394DE8F7}" type="slidenum">
              <a:rPr lang="en-US" smtClean="0"/>
              <a:t>‹#›</a:t>
            </a:fld>
            <a:endParaRPr lang="en-US"/>
          </a:p>
        </p:txBody>
      </p:sp>
    </p:spTree>
    <p:extLst>
      <p:ext uri="{BB962C8B-B14F-4D97-AF65-F5344CB8AC3E}">
        <p14:creationId xmlns:p14="http://schemas.microsoft.com/office/powerpoint/2010/main" val="2624711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30C8F-F45B-44FD-9A9F-76D993D800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409E28-8A26-425B-8AA5-03D7A096F5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7CBA38-1980-4A58-A95F-738D59F38E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D00F9C-ED24-4C41-BC29-C202C303431A}"/>
              </a:ext>
            </a:extLst>
          </p:cNvPr>
          <p:cNvSpPr>
            <a:spLocks noGrp="1"/>
          </p:cNvSpPr>
          <p:nvPr>
            <p:ph type="dt" sz="half" idx="10"/>
          </p:nvPr>
        </p:nvSpPr>
        <p:spPr/>
        <p:txBody>
          <a:bodyPr/>
          <a:lstStyle/>
          <a:p>
            <a:fld id="{524B2C87-6327-4110-929E-E2514CD93FC5}" type="datetimeFigureOut">
              <a:rPr lang="en-US" smtClean="0"/>
              <a:t>4/26/2021</a:t>
            </a:fld>
            <a:endParaRPr lang="en-US"/>
          </a:p>
        </p:txBody>
      </p:sp>
      <p:sp>
        <p:nvSpPr>
          <p:cNvPr id="6" name="Footer Placeholder 5">
            <a:extLst>
              <a:ext uri="{FF2B5EF4-FFF2-40B4-BE49-F238E27FC236}">
                <a16:creationId xmlns:a16="http://schemas.microsoft.com/office/drawing/2014/main" id="{0CE2A82C-D6A5-4224-B832-91DFE894CE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900D89-E5D0-4AF2-B92E-6912BED0EC21}"/>
              </a:ext>
            </a:extLst>
          </p:cNvPr>
          <p:cNvSpPr>
            <a:spLocks noGrp="1"/>
          </p:cNvSpPr>
          <p:nvPr>
            <p:ph type="sldNum" sz="quarter" idx="12"/>
          </p:nvPr>
        </p:nvSpPr>
        <p:spPr/>
        <p:txBody>
          <a:bodyPr/>
          <a:lstStyle/>
          <a:p>
            <a:fld id="{8F9613DE-EF25-416A-96E9-6851394DE8F7}" type="slidenum">
              <a:rPr lang="en-US" smtClean="0"/>
              <a:t>‹#›</a:t>
            </a:fld>
            <a:endParaRPr lang="en-US"/>
          </a:p>
        </p:txBody>
      </p:sp>
    </p:spTree>
    <p:extLst>
      <p:ext uri="{BB962C8B-B14F-4D97-AF65-F5344CB8AC3E}">
        <p14:creationId xmlns:p14="http://schemas.microsoft.com/office/powerpoint/2010/main" val="2571684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21833-A1F5-49B1-AB3C-E4F3B12912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B2B0C1-0DB9-4E3C-A9EF-D0F5CD42BE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ADB3FD-CAD3-4CA7-A0C8-73DAC10265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5F8AD7-4820-4911-85CE-F59F03DCE5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5A54C0-EA00-487D-B3BB-264F14ECC3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4DDCF6-80E5-4E6A-BA19-D6A3DCD5307D}"/>
              </a:ext>
            </a:extLst>
          </p:cNvPr>
          <p:cNvSpPr>
            <a:spLocks noGrp="1"/>
          </p:cNvSpPr>
          <p:nvPr>
            <p:ph type="dt" sz="half" idx="10"/>
          </p:nvPr>
        </p:nvSpPr>
        <p:spPr/>
        <p:txBody>
          <a:bodyPr/>
          <a:lstStyle/>
          <a:p>
            <a:fld id="{524B2C87-6327-4110-929E-E2514CD93FC5}" type="datetimeFigureOut">
              <a:rPr lang="en-US" smtClean="0"/>
              <a:t>4/26/2021</a:t>
            </a:fld>
            <a:endParaRPr lang="en-US"/>
          </a:p>
        </p:txBody>
      </p:sp>
      <p:sp>
        <p:nvSpPr>
          <p:cNvPr id="8" name="Footer Placeholder 7">
            <a:extLst>
              <a:ext uri="{FF2B5EF4-FFF2-40B4-BE49-F238E27FC236}">
                <a16:creationId xmlns:a16="http://schemas.microsoft.com/office/drawing/2014/main" id="{1352A751-80F8-4CDE-86A2-DD2C6F5931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DF1870-266F-4932-BAD4-C45BCBFFFF1E}"/>
              </a:ext>
            </a:extLst>
          </p:cNvPr>
          <p:cNvSpPr>
            <a:spLocks noGrp="1"/>
          </p:cNvSpPr>
          <p:nvPr>
            <p:ph type="sldNum" sz="quarter" idx="12"/>
          </p:nvPr>
        </p:nvSpPr>
        <p:spPr/>
        <p:txBody>
          <a:bodyPr/>
          <a:lstStyle/>
          <a:p>
            <a:fld id="{8F9613DE-EF25-416A-96E9-6851394DE8F7}" type="slidenum">
              <a:rPr lang="en-US" smtClean="0"/>
              <a:t>‹#›</a:t>
            </a:fld>
            <a:endParaRPr lang="en-US"/>
          </a:p>
        </p:txBody>
      </p:sp>
    </p:spTree>
    <p:extLst>
      <p:ext uri="{BB962C8B-B14F-4D97-AF65-F5344CB8AC3E}">
        <p14:creationId xmlns:p14="http://schemas.microsoft.com/office/powerpoint/2010/main" val="3605823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42E06-0286-4163-A219-FC304FDA5F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7E8C9C-3CDA-4445-9C86-477D9AEBAFBE}"/>
              </a:ext>
            </a:extLst>
          </p:cNvPr>
          <p:cNvSpPr>
            <a:spLocks noGrp="1"/>
          </p:cNvSpPr>
          <p:nvPr>
            <p:ph type="dt" sz="half" idx="10"/>
          </p:nvPr>
        </p:nvSpPr>
        <p:spPr/>
        <p:txBody>
          <a:bodyPr/>
          <a:lstStyle/>
          <a:p>
            <a:fld id="{524B2C87-6327-4110-929E-E2514CD93FC5}" type="datetimeFigureOut">
              <a:rPr lang="en-US" smtClean="0"/>
              <a:t>4/26/2021</a:t>
            </a:fld>
            <a:endParaRPr lang="en-US"/>
          </a:p>
        </p:txBody>
      </p:sp>
      <p:sp>
        <p:nvSpPr>
          <p:cNvPr id="4" name="Footer Placeholder 3">
            <a:extLst>
              <a:ext uri="{FF2B5EF4-FFF2-40B4-BE49-F238E27FC236}">
                <a16:creationId xmlns:a16="http://schemas.microsoft.com/office/drawing/2014/main" id="{4A706D1A-D9EB-449A-BEC2-7B419A7E4D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14DD8B-616E-44E8-BA12-45D9D6D73873}"/>
              </a:ext>
            </a:extLst>
          </p:cNvPr>
          <p:cNvSpPr>
            <a:spLocks noGrp="1"/>
          </p:cNvSpPr>
          <p:nvPr>
            <p:ph type="sldNum" sz="quarter" idx="12"/>
          </p:nvPr>
        </p:nvSpPr>
        <p:spPr/>
        <p:txBody>
          <a:bodyPr/>
          <a:lstStyle/>
          <a:p>
            <a:fld id="{8F9613DE-EF25-416A-96E9-6851394DE8F7}" type="slidenum">
              <a:rPr lang="en-US" smtClean="0"/>
              <a:t>‹#›</a:t>
            </a:fld>
            <a:endParaRPr lang="en-US"/>
          </a:p>
        </p:txBody>
      </p:sp>
    </p:spTree>
    <p:extLst>
      <p:ext uri="{BB962C8B-B14F-4D97-AF65-F5344CB8AC3E}">
        <p14:creationId xmlns:p14="http://schemas.microsoft.com/office/powerpoint/2010/main" val="3253345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CAA3F3-082A-4CA3-A4DC-E9275E7FCDCE}"/>
              </a:ext>
            </a:extLst>
          </p:cNvPr>
          <p:cNvSpPr>
            <a:spLocks noGrp="1"/>
          </p:cNvSpPr>
          <p:nvPr>
            <p:ph type="dt" sz="half" idx="10"/>
          </p:nvPr>
        </p:nvSpPr>
        <p:spPr/>
        <p:txBody>
          <a:bodyPr/>
          <a:lstStyle/>
          <a:p>
            <a:fld id="{524B2C87-6327-4110-929E-E2514CD93FC5}" type="datetimeFigureOut">
              <a:rPr lang="en-US" smtClean="0"/>
              <a:t>4/26/2021</a:t>
            </a:fld>
            <a:endParaRPr lang="en-US"/>
          </a:p>
        </p:txBody>
      </p:sp>
      <p:sp>
        <p:nvSpPr>
          <p:cNvPr id="3" name="Footer Placeholder 2">
            <a:extLst>
              <a:ext uri="{FF2B5EF4-FFF2-40B4-BE49-F238E27FC236}">
                <a16:creationId xmlns:a16="http://schemas.microsoft.com/office/drawing/2014/main" id="{F41B962F-34E4-4A21-B66D-60FB580928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6D3058-FC8E-4D09-B945-4B9F0A98D274}"/>
              </a:ext>
            </a:extLst>
          </p:cNvPr>
          <p:cNvSpPr>
            <a:spLocks noGrp="1"/>
          </p:cNvSpPr>
          <p:nvPr>
            <p:ph type="sldNum" sz="quarter" idx="12"/>
          </p:nvPr>
        </p:nvSpPr>
        <p:spPr/>
        <p:txBody>
          <a:bodyPr/>
          <a:lstStyle/>
          <a:p>
            <a:fld id="{8F9613DE-EF25-416A-96E9-6851394DE8F7}" type="slidenum">
              <a:rPr lang="en-US" smtClean="0"/>
              <a:t>‹#›</a:t>
            </a:fld>
            <a:endParaRPr lang="en-US"/>
          </a:p>
        </p:txBody>
      </p:sp>
    </p:spTree>
    <p:extLst>
      <p:ext uri="{BB962C8B-B14F-4D97-AF65-F5344CB8AC3E}">
        <p14:creationId xmlns:p14="http://schemas.microsoft.com/office/powerpoint/2010/main" val="1096914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758D2-7C1C-492B-8806-AE1C16F225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2EF210-6516-4988-A67E-CF3A7DA657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A082BF-448F-4996-BAF9-5F3218B70C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E39C7A-7FAF-479C-89C8-AA50E9C5B3E9}"/>
              </a:ext>
            </a:extLst>
          </p:cNvPr>
          <p:cNvSpPr>
            <a:spLocks noGrp="1"/>
          </p:cNvSpPr>
          <p:nvPr>
            <p:ph type="dt" sz="half" idx="10"/>
          </p:nvPr>
        </p:nvSpPr>
        <p:spPr/>
        <p:txBody>
          <a:bodyPr/>
          <a:lstStyle/>
          <a:p>
            <a:fld id="{524B2C87-6327-4110-929E-E2514CD93FC5}" type="datetimeFigureOut">
              <a:rPr lang="en-US" smtClean="0"/>
              <a:t>4/26/2021</a:t>
            </a:fld>
            <a:endParaRPr lang="en-US"/>
          </a:p>
        </p:txBody>
      </p:sp>
      <p:sp>
        <p:nvSpPr>
          <p:cNvPr id="6" name="Footer Placeholder 5">
            <a:extLst>
              <a:ext uri="{FF2B5EF4-FFF2-40B4-BE49-F238E27FC236}">
                <a16:creationId xmlns:a16="http://schemas.microsoft.com/office/drawing/2014/main" id="{E6151040-D838-4274-AA44-796FCFD6BD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874AF8-852B-405B-8F72-4F29FA0CF406}"/>
              </a:ext>
            </a:extLst>
          </p:cNvPr>
          <p:cNvSpPr>
            <a:spLocks noGrp="1"/>
          </p:cNvSpPr>
          <p:nvPr>
            <p:ph type="sldNum" sz="quarter" idx="12"/>
          </p:nvPr>
        </p:nvSpPr>
        <p:spPr/>
        <p:txBody>
          <a:bodyPr/>
          <a:lstStyle/>
          <a:p>
            <a:fld id="{8F9613DE-EF25-416A-96E9-6851394DE8F7}" type="slidenum">
              <a:rPr lang="en-US" smtClean="0"/>
              <a:t>‹#›</a:t>
            </a:fld>
            <a:endParaRPr lang="en-US"/>
          </a:p>
        </p:txBody>
      </p:sp>
    </p:spTree>
    <p:extLst>
      <p:ext uri="{BB962C8B-B14F-4D97-AF65-F5344CB8AC3E}">
        <p14:creationId xmlns:p14="http://schemas.microsoft.com/office/powerpoint/2010/main" val="2303120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F68A7-A261-4283-8690-61574D9037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25EA91-383D-4403-B7F1-41A4AD90A4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CBF7BA-15B4-4FAD-A592-A9106C29FE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D3EC47-655F-43E3-A3D7-D390AFBED27F}"/>
              </a:ext>
            </a:extLst>
          </p:cNvPr>
          <p:cNvSpPr>
            <a:spLocks noGrp="1"/>
          </p:cNvSpPr>
          <p:nvPr>
            <p:ph type="dt" sz="half" idx="10"/>
          </p:nvPr>
        </p:nvSpPr>
        <p:spPr/>
        <p:txBody>
          <a:bodyPr/>
          <a:lstStyle/>
          <a:p>
            <a:fld id="{524B2C87-6327-4110-929E-E2514CD93FC5}" type="datetimeFigureOut">
              <a:rPr lang="en-US" smtClean="0"/>
              <a:t>4/26/2021</a:t>
            </a:fld>
            <a:endParaRPr lang="en-US"/>
          </a:p>
        </p:txBody>
      </p:sp>
      <p:sp>
        <p:nvSpPr>
          <p:cNvPr id="6" name="Footer Placeholder 5">
            <a:extLst>
              <a:ext uri="{FF2B5EF4-FFF2-40B4-BE49-F238E27FC236}">
                <a16:creationId xmlns:a16="http://schemas.microsoft.com/office/drawing/2014/main" id="{1D983438-03DC-4FCC-AF32-B13713C614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9544B4-5A5D-4755-9F7E-EB9947EB0619}"/>
              </a:ext>
            </a:extLst>
          </p:cNvPr>
          <p:cNvSpPr>
            <a:spLocks noGrp="1"/>
          </p:cNvSpPr>
          <p:nvPr>
            <p:ph type="sldNum" sz="quarter" idx="12"/>
          </p:nvPr>
        </p:nvSpPr>
        <p:spPr/>
        <p:txBody>
          <a:bodyPr/>
          <a:lstStyle/>
          <a:p>
            <a:fld id="{8F9613DE-EF25-416A-96E9-6851394DE8F7}" type="slidenum">
              <a:rPr lang="en-US" smtClean="0"/>
              <a:t>‹#›</a:t>
            </a:fld>
            <a:endParaRPr lang="en-US"/>
          </a:p>
        </p:txBody>
      </p:sp>
    </p:spTree>
    <p:extLst>
      <p:ext uri="{BB962C8B-B14F-4D97-AF65-F5344CB8AC3E}">
        <p14:creationId xmlns:p14="http://schemas.microsoft.com/office/powerpoint/2010/main" val="2644008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38192C-8CB9-41AD-96D4-8969D8AED5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51DD6F-CD00-485B-98B4-181247E495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6BF291-556D-4372-9750-6E7681D1E4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B2C87-6327-4110-929E-E2514CD93FC5}" type="datetimeFigureOut">
              <a:rPr lang="en-US" smtClean="0"/>
              <a:t>4/26/2021</a:t>
            </a:fld>
            <a:endParaRPr lang="en-US"/>
          </a:p>
        </p:txBody>
      </p:sp>
      <p:sp>
        <p:nvSpPr>
          <p:cNvPr id="5" name="Footer Placeholder 4">
            <a:extLst>
              <a:ext uri="{FF2B5EF4-FFF2-40B4-BE49-F238E27FC236}">
                <a16:creationId xmlns:a16="http://schemas.microsoft.com/office/drawing/2014/main" id="{4372DB93-0E61-4B82-A7A7-EB7EFCA679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6B0086-A022-41A7-B636-70C1E8B390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9613DE-EF25-416A-96E9-6851394DE8F7}" type="slidenum">
              <a:rPr lang="en-US" smtClean="0"/>
              <a:t>‹#›</a:t>
            </a:fld>
            <a:endParaRPr lang="en-US"/>
          </a:p>
        </p:txBody>
      </p:sp>
    </p:spTree>
    <p:extLst>
      <p:ext uri="{BB962C8B-B14F-4D97-AF65-F5344CB8AC3E}">
        <p14:creationId xmlns:p14="http://schemas.microsoft.com/office/powerpoint/2010/main" val="722287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2CCB5-D0E4-47AD-9DEE-D4D2DB104630}"/>
              </a:ext>
            </a:extLst>
          </p:cNvPr>
          <p:cNvSpPr>
            <a:spLocks noGrp="1"/>
          </p:cNvSpPr>
          <p:nvPr>
            <p:ph type="ctrTitle"/>
          </p:nvPr>
        </p:nvSpPr>
        <p:spPr/>
        <p:txBody>
          <a:bodyPr>
            <a:normAutofit/>
          </a:bodyPr>
          <a:lstStyle/>
          <a:p>
            <a:r>
              <a:rPr lang="en-US" sz="4400" dirty="0"/>
              <a:t>AMER case Study executive slides</a:t>
            </a:r>
          </a:p>
        </p:txBody>
      </p:sp>
      <p:sp>
        <p:nvSpPr>
          <p:cNvPr id="3" name="Subtitle 2">
            <a:extLst>
              <a:ext uri="{FF2B5EF4-FFF2-40B4-BE49-F238E27FC236}">
                <a16:creationId xmlns:a16="http://schemas.microsoft.com/office/drawing/2014/main" id="{2863539F-FA4B-4D38-89F5-3B4E507282C2}"/>
              </a:ext>
            </a:extLst>
          </p:cNvPr>
          <p:cNvSpPr>
            <a:spLocks noGrp="1"/>
          </p:cNvSpPr>
          <p:nvPr>
            <p:ph type="subTitle" idx="1"/>
          </p:nvPr>
        </p:nvSpPr>
        <p:spPr/>
        <p:txBody>
          <a:bodyPr/>
          <a:lstStyle/>
          <a:p>
            <a:r>
              <a:rPr lang="en-US" dirty="0"/>
              <a:t>-Swetha Kundurthi</a:t>
            </a:r>
          </a:p>
          <a:p>
            <a:endParaRPr lang="en-US" dirty="0"/>
          </a:p>
        </p:txBody>
      </p:sp>
    </p:spTree>
    <p:extLst>
      <p:ext uri="{BB962C8B-B14F-4D97-AF65-F5344CB8AC3E}">
        <p14:creationId xmlns:p14="http://schemas.microsoft.com/office/powerpoint/2010/main" val="2044064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B4A83-F7EC-47D8-9853-5EFFDBCC049D}"/>
              </a:ext>
            </a:extLst>
          </p:cNvPr>
          <p:cNvSpPr>
            <a:spLocks noGrp="1"/>
          </p:cNvSpPr>
          <p:nvPr>
            <p:ph type="title"/>
          </p:nvPr>
        </p:nvSpPr>
        <p:spPr/>
        <p:txBody>
          <a:bodyPr>
            <a:normAutofit/>
          </a:bodyPr>
          <a:lstStyle/>
          <a:p>
            <a:r>
              <a:rPr lang="en-US" sz="2000" b="1" dirty="0"/>
              <a:t>The total number of approved forced outages are increased in 2017 than 2016. the proportion of outages that were forced in 2017 is increased than 2016.</a:t>
            </a:r>
          </a:p>
        </p:txBody>
      </p:sp>
      <p:graphicFrame>
        <p:nvGraphicFramePr>
          <p:cNvPr id="3" name="Chart 2">
            <a:extLst>
              <a:ext uri="{FF2B5EF4-FFF2-40B4-BE49-F238E27FC236}">
                <a16:creationId xmlns:a16="http://schemas.microsoft.com/office/drawing/2014/main" id="{286E69FF-9EAE-4CED-B7B7-BE70AD166600}"/>
              </a:ext>
            </a:extLst>
          </p:cNvPr>
          <p:cNvGraphicFramePr>
            <a:graphicFrameLocks/>
          </p:cNvGraphicFramePr>
          <p:nvPr>
            <p:extLst>
              <p:ext uri="{D42A27DB-BD31-4B8C-83A1-F6EECF244321}">
                <p14:modId xmlns:p14="http://schemas.microsoft.com/office/powerpoint/2010/main" val="1991699340"/>
              </p:ext>
            </p:extLst>
          </p:nvPr>
        </p:nvGraphicFramePr>
        <p:xfrm>
          <a:off x="838200" y="1752599"/>
          <a:ext cx="4966252" cy="438315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E20C9B3B-7970-42D5-B726-F7D15551DE6D}"/>
              </a:ext>
            </a:extLst>
          </p:cNvPr>
          <p:cNvGraphicFramePr>
            <a:graphicFrameLocks/>
          </p:cNvGraphicFramePr>
          <p:nvPr>
            <p:extLst>
              <p:ext uri="{D42A27DB-BD31-4B8C-83A1-F6EECF244321}">
                <p14:modId xmlns:p14="http://schemas.microsoft.com/office/powerpoint/2010/main" val="1339722424"/>
              </p:ext>
            </p:extLst>
          </p:nvPr>
        </p:nvGraphicFramePr>
        <p:xfrm>
          <a:off x="5539408" y="1752600"/>
          <a:ext cx="4691269" cy="43831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86090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A75FB-09CB-42F9-B135-B0BEBFBD2142}"/>
              </a:ext>
            </a:extLst>
          </p:cNvPr>
          <p:cNvSpPr>
            <a:spLocks noGrp="1"/>
          </p:cNvSpPr>
          <p:nvPr>
            <p:ph type="title"/>
          </p:nvPr>
        </p:nvSpPr>
        <p:spPr>
          <a:xfrm>
            <a:off x="321365" y="126586"/>
            <a:ext cx="11757991" cy="1325563"/>
          </a:xfrm>
        </p:spPr>
        <p:txBody>
          <a:bodyPr>
            <a:normAutofit/>
          </a:bodyPr>
          <a:lstStyle/>
          <a:p>
            <a:r>
              <a:rPr lang="en-US" sz="2000" b="1" dirty="0"/>
              <a:t>The average duration for a forced outage during both 2016 and 2017 are 812  and 1144 minutes respectively. And there is an increase in the average duration of forced outages from 2016 t0 2017. the highest average duration of minutes is opportunistic maintenance outage type.</a:t>
            </a:r>
          </a:p>
        </p:txBody>
      </p:sp>
      <p:pic>
        <p:nvPicPr>
          <p:cNvPr id="6" name="Picture 5">
            <a:extLst>
              <a:ext uri="{FF2B5EF4-FFF2-40B4-BE49-F238E27FC236}">
                <a16:creationId xmlns:a16="http://schemas.microsoft.com/office/drawing/2014/main" id="{8CAA78CE-4222-4E09-BE0F-F675AF99ACB4}"/>
              </a:ext>
            </a:extLst>
          </p:cNvPr>
          <p:cNvPicPr>
            <a:picLocks noChangeAspect="1"/>
          </p:cNvPicPr>
          <p:nvPr/>
        </p:nvPicPr>
        <p:blipFill>
          <a:blip r:embed="rId2"/>
          <a:stretch>
            <a:fillRect/>
          </a:stretch>
        </p:blipFill>
        <p:spPr>
          <a:xfrm>
            <a:off x="321366" y="1302436"/>
            <a:ext cx="5350564" cy="5120946"/>
          </a:xfrm>
          <a:prstGeom prst="rect">
            <a:avLst/>
          </a:prstGeom>
        </p:spPr>
      </p:pic>
      <p:pic>
        <p:nvPicPr>
          <p:cNvPr id="7" name="Picture 6">
            <a:extLst>
              <a:ext uri="{FF2B5EF4-FFF2-40B4-BE49-F238E27FC236}">
                <a16:creationId xmlns:a16="http://schemas.microsoft.com/office/drawing/2014/main" id="{B365E8CF-4BD3-4B92-B141-3265D1E9D235}"/>
              </a:ext>
            </a:extLst>
          </p:cNvPr>
          <p:cNvPicPr>
            <a:picLocks noChangeAspect="1"/>
          </p:cNvPicPr>
          <p:nvPr/>
        </p:nvPicPr>
        <p:blipFill>
          <a:blip r:embed="rId3"/>
          <a:stretch>
            <a:fillRect/>
          </a:stretch>
        </p:blipFill>
        <p:spPr>
          <a:xfrm>
            <a:off x="5926296" y="1302435"/>
            <a:ext cx="6214975" cy="5120945"/>
          </a:xfrm>
          <a:prstGeom prst="rect">
            <a:avLst/>
          </a:prstGeom>
        </p:spPr>
      </p:pic>
    </p:spTree>
    <p:extLst>
      <p:ext uri="{BB962C8B-B14F-4D97-AF65-F5344CB8AC3E}">
        <p14:creationId xmlns:p14="http://schemas.microsoft.com/office/powerpoint/2010/main" val="3761941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71EAC-C05A-4396-AEBF-1B2C7FF133F2}"/>
              </a:ext>
            </a:extLst>
          </p:cNvPr>
          <p:cNvSpPr>
            <a:spLocks noGrp="1"/>
          </p:cNvSpPr>
          <p:nvPr>
            <p:ph type="title"/>
          </p:nvPr>
        </p:nvSpPr>
        <p:spPr/>
        <p:txBody>
          <a:bodyPr>
            <a:normAutofit/>
          </a:bodyPr>
          <a:lstStyle/>
          <a:p>
            <a:r>
              <a:rPr lang="en-US" sz="2000" b="1" dirty="0"/>
              <a:t>The most unreliable energy providers tend to be ENRG as it has the highest average duration outage time in days. The highest AVERAGE energy lost (MW) for all approved outages where the reason is Forced outage for PMC energy provider.</a:t>
            </a:r>
          </a:p>
        </p:txBody>
      </p:sp>
      <p:graphicFrame>
        <p:nvGraphicFramePr>
          <p:cNvPr id="3" name="Chart 2">
            <a:extLst>
              <a:ext uri="{FF2B5EF4-FFF2-40B4-BE49-F238E27FC236}">
                <a16:creationId xmlns:a16="http://schemas.microsoft.com/office/drawing/2014/main" id="{89A4291D-1657-4D16-B17B-520FCC6C0E3C}"/>
              </a:ext>
            </a:extLst>
          </p:cNvPr>
          <p:cNvGraphicFramePr>
            <a:graphicFrameLocks/>
          </p:cNvGraphicFramePr>
          <p:nvPr>
            <p:extLst>
              <p:ext uri="{D42A27DB-BD31-4B8C-83A1-F6EECF244321}">
                <p14:modId xmlns:p14="http://schemas.microsoft.com/office/powerpoint/2010/main" val="4127136000"/>
              </p:ext>
            </p:extLst>
          </p:nvPr>
        </p:nvGraphicFramePr>
        <p:xfrm>
          <a:off x="838200" y="1409079"/>
          <a:ext cx="10515600" cy="2208764"/>
        </p:xfrm>
        <a:graphic>
          <a:graphicData uri="http://schemas.openxmlformats.org/drawingml/2006/chart">
            <c:chart xmlns:c="http://schemas.openxmlformats.org/drawingml/2006/chart" xmlns:r="http://schemas.openxmlformats.org/officeDocument/2006/relationships" r:id="rId2"/>
          </a:graphicData>
        </a:graphic>
      </p:graphicFrame>
      <p:pic>
        <p:nvPicPr>
          <p:cNvPr id="4" name="Picture 3">
            <a:extLst>
              <a:ext uri="{FF2B5EF4-FFF2-40B4-BE49-F238E27FC236}">
                <a16:creationId xmlns:a16="http://schemas.microsoft.com/office/drawing/2014/main" id="{FEC8D71C-057C-4E49-A48A-EE90EBEE92DC}"/>
              </a:ext>
            </a:extLst>
          </p:cNvPr>
          <p:cNvPicPr>
            <a:picLocks noChangeAspect="1"/>
          </p:cNvPicPr>
          <p:nvPr/>
        </p:nvPicPr>
        <p:blipFill>
          <a:blip r:embed="rId3"/>
          <a:stretch>
            <a:fillRect/>
          </a:stretch>
        </p:blipFill>
        <p:spPr>
          <a:xfrm>
            <a:off x="838200" y="3756990"/>
            <a:ext cx="10515600" cy="3026219"/>
          </a:xfrm>
          <a:prstGeom prst="rect">
            <a:avLst/>
          </a:prstGeom>
        </p:spPr>
      </p:pic>
    </p:spTree>
    <p:extLst>
      <p:ext uri="{BB962C8B-B14F-4D97-AF65-F5344CB8AC3E}">
        <p14:creationId xmlns:p14="http://schemas.microsoft.com/office/powerpoint/2010/main" val="1342213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8E352-5BCA-4962-A4B2-933F44B97885}"/>
              </a:ext>
            </a:extLst>
          </p:cNvPr>
          <p:cNvSpPr>
            <a:spLocks noGrp="1"/>
          </p:cNvSpPr>
          <p:nvPr>
            <p:ph type="title"/>
          </p:nvPr>
        </p:nvSpPr>
        <p:spPr>
          <a:xfrm>
            <a:off x="414130" y="2103437"/>
            <a:ext cx="10976114" cy="1945102"/>
          </a:xfrm>
        </p:spPr>
        <p:txBody>
          <a:bodyPr>
            <a:normAutofit/>
          </a:bodyPr>
          <a:lstStyle/>
          <a:p>
            <a:pPr algn="ctr"/>
            <a:r>
              <a:rPr lang="en-US" sz="7200" dirty="0"/>
              <a:t>THANK YOU</a:t>
            </a:r>
          </a:p>
        </p:txBody>
      </p:sp>
    </p:spTree>
    <p:extLst>
      <p:ext uri="{BB962C8B-B14F-4D97-AF65-F5344CB8AC3E}">
        <p14:creationId xmlns:p14="http://schemas.microsoft.com/office/powerpoint/2010/main" val="3831985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83</TotalTime>
  <Words>140</Words>
  <Application>Microsoft Office PowerPoint</Application>
  <PresentationFormat>Widescreen</PresentationFormat>
  <Paragraphs>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AMER case Study executive slides</vt:lpstr>
      <vt:lpstr>The total number of approved forced outages are increased in 2017 than 2016. the proportion of outages that were forced in 2017 is increased than 2016.</vt:lpstr>
      <vt:lpstr>The average duration for a forced outage during both 2016 and 2017 are 812  and 1144 minutes respectively. And there is an increase in the average duration of forced outages from 2016 t0 2017. the highest average duration of minutes is opportunistic maintenance outage type.</vt:lpstr>
      <vt:lpstr>The most unreliable energy providers tend to be ENRG as it has the highest average duration outage time in days. The highest AVERAGE energy lost (MW) for all approved outages where the reason is Forced outage for PMC energy provider.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 case Study executive slides</dc:title>
  <dc:creator>swetha kundurthi</dc:creator>
  <cp:lastModifiedBy>swetha kundurthi</cp:lastModifiedBy>
  <cp:revision>9</cp:revision>
  <dcterms:created xsi:type="dcterms:W3CDTF">2021-04-26T07:15:11Z</dcterms:created>
  <dcterms:modified xsi:type="dcterms:W3CDTF">2021-04-26T08:38:33Z</dcterms:modified>
</cp:coreProperties>
</file>