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1" r:id="rId4"/>
    <p:sldId id="262" r:id="rId5"/>
    <p:sldId id="264" r:id="rId6"/>
    <p:sldId id="266" r:id="rId7"/>
    <p:sldId id="269" r:id="rId8"/>
    <p:sldId id="270" r:id="rId9"/>
    <p:sldId id="271"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327106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3A01E-7C33-4A6B-A8C9-0CED3BD8E288}" type="datetimeFigureOut">
              <a:rPr lang="en-IN" smtClean="0"/>
              <a:t>18-07-2025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107910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23201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580C0-8EE3-4B4A-9D77-0F4D89001D3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166424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1261576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A3A01E-7C33-4A6B-A8C9-0CED3BD8E288}" type="datetimeFigureOut">
              <a:rPr lang="en-IN" smtClean="0"/>
              <a:t>18-07-2025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441701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CA3A01E-7C33-4A6B-A8C9-0CED3BD8E288}" type="datetimeFigureOut">
              <a:rPr lang="en-IN" smtClean="0"/>
              <a:t>18-07-2025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1865439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3932733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20757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14105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2441223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3A01E-7C33-4A6B-A8C9-0CED3BD8E288}" type="datetimeFigureOut">
              <a:rPr lang="en-IN" smtClean="0"/>
              <a:t>18-07-2025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185598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3A01E-7C33-4A6B-A8C9-0CED3BD8E288}" type="datetimeFigureOut">
              <a:rPr lang="en-IN" smtClean="0"/>
              <a:t>18-07-2025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46712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342428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1186527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CA3A01E-7C33-4A6B-A8C9-0CED3BD8E288}" type="datetimeFigureOut">
              <a:rPr lang="en-IN" smtClean="0"/>
              <a:t>18-07-2025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211946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3A01E-7C33-4A6B-A8C9-0CED3BD8E288}" type="datetimeFigureOut">
              <a:rPr lang="en-IN" smtClean="0"/>
              <a:t>18-07-2025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F580C0-8EE3-4B4A-9D77-0F4D89001D3B}" type="slidenum">
              <a:rPr lang="en-IN" smtClean="0"/>
              <a:t>‹#›</a:t>
            </a:fld>
            <a:endParaRPr lang="en-IN"/>
          </a:p>
        </p:txBody>
      </p:sp>
    </p:spTree>
    <p:extLst>
      <p:ext uri="{BB962C8B-B14F-4D97-AF65-F5344CB8AC3E}">
        <p14:creationId xmlns:p14="http://schemas.microsoft.com/office/powerpoint/2010/main" val="1477396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CA3A01E-7C33-4A6B-A8C9-0CED3BD8E288}" type="datetimeFigureOut">
              <a:rPr lang="en-IN" smtClean="0"/>
              <a:t>18-07-2025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F580C0-8EE3-4B4A-9D77-0F4D89001D3B}" type="slidenum">
              <a:rPr lang="en-IN" smtClean="0"/>
              <a:t>‹#›</a:t>
            </a:fld>
            <a:endParaRPr lang="en-IN"/>
          </a:p>
        </p:txBody>
      </p:sp>
    </p:spTree>
    <p:extLst>
      <p:ext uri="{BB962C8B-B14F-4D97-AF65-F5344CB8AC3E}">
        <p14:creationId xmlns:p14="http://schemas.microsoft.com/office/powerpoint/2010/main" val="25813708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0CFC-DB4B-3587-53FF-F547B5DE306E}"/>
              </a:ext>
            </a:extLst>
          </p:cNvPr>
          <p:cNvSpPr>
            <a:spLocks noGrp="1"/>
          </p:cNvSpPr>
          <p:nvPr>
            <p:ph type="ctrTitle"/>
          </p:nvPr>
        </p:nvSpPr>
        <p:spPr/>
        <p:txBody>
          <a:bodyPr/>
          <a:lstStyle/>
          <a:p>
            <a:r>
              <a:rPr lang="en-IN" b="1" dirty="0"/>
              <a:t>Clustered Systems </a:t>
            </a:r>
            <a:endParaRPr lang="en-IN" dirty="0"/>
          </a:p>
        </p:txBody>
      </p:sp>
      <p:sp>
        <p:nvSpPr>
          <p:cNvPr id="3" name="Subtitle 2">
            <a:extLst>
              <a:ext uri="{FF2B5EF4-FFF2-40B4-BE49-F238E27FC236}">
                <a16:creationId xmlns:a16="http://schemas.microsoft.com/office/drawing/2014/main" id="{B1FD7D42-2CB5-94A7-4B78-F6A5DE30087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6242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1859-CC2E-F0E0-C5C6-D6CFE1152C67}"/>
              </a:ext>
            </a:extLst>
          </p:cNvPr>
          <p:cNvSpPr>
            <a:spLocks noGrp="1"/>
          </p:cNvSpPr>
          <p:nvPr>
            <p:ph type="title"/>
          </p:nvPr>
        </p:nvSpPr>
        <p:spPr/>
        <p:txBody>
          <a:bodyPr/>
          <a:lstStyle/>
          <a:p>
            <a:r>
              <a:rPr lang="en-IN" dirty="0"/>
              <a:t>TIMER</a:t>
            </a:r>
          </a:p>
        </p:txBody>
      </p:sp>
      <p:sp>
        <p:nvSpPr>
          <p:cNvPr id="3" name="Content Placeholder 2">
            <a:extLst>
              <a:ext uri="{FF2B5EF4-FFF2-40B4-BE49-F238E27FC236}">
                <a16:creationId xmlns:a16="http://schemas.microsoft.com/office/drawing/2014/main" id="{DF0B2E60-DA78-73FC-B8E8-98939E975A4F}"/>
              </a:ext>
            </a:extLst>
          </p:cNvPr>
          <p:cNvSpPr>
            <a:spLocks noGrp="1"/>
          </p:cNvSpPr>
          <p:nvPr>
            <p:ph idx="1"/>
          </p:nvPr>
        </p:nvSpPr>
        <p:spPr>
          <a:xfrm>
            <a:off x="1103312" y="1306286"/>
            <a:ext cx="9662659" cy="4942113"/>
          </a:xfrm>
        </p:spPr>
        <p:txBody>
          <a:bodyPr>
            <a:noAutofit/>
          </a:bodyPr>
          <a:lstStyle/>
          <a:p>
            <a:pPr algn="just"/>
            <a:r>
              <a:rPr lang="en-US" sz="2400" dirty="0">
                <a:latin typeface="Times New Roman" panose="02020603050405020304" pitchFamily="18" charset="0"/>
                <a:cs typeface="Times New Roman" panose="02020603050405020304" pitchFamily="18" charset="0"/>
              </a:rPr>
              <a:t>Operating system maintains control over the CPU. </a:t>
            </a:r>
          </a:p>
          <a:p>
            <a:pPr algn="just"/>
            <a:r>
              <a:rPr lang="en-US" sz="2400" dirty="0">
                <a:latin typeface="Times New Roman" panose="02020603050405020304" pitchFamily="18" charset="0"/>
                <a:cs typeface="Times New Roman" panose="02020603050405020304" pitchFamily="18" charset="0"/>
              </a:rPr>
              <a:t>We cannot allow a user program to get stuck in an infinite loop or to fail to call system services and never return control to the operating system. To accomplish this goal, we can use a </a:t>
            </a:r>
            <a:r>
              <a:rPr lang="en-US" sz="2400" b="1" dirty="0">
                <a:latin typeface="Times New Roman" panose="02020603050405020304" pitchFamily="18" charset="0"/>
                <a:cs typeface="Times New Roman" panose="02020603050405020304" pitchFamily="18" charset="0"/>
              </a:rPr>
              <a:t>timer</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A timer can be set to interrupt the computer after a specified period. The period may be fixed (for example, 1/60 second) or variable (for example, from 1 millisecond to 1 second).</a:t>
            </a: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variable timer i</a:t>
            </a:r>
            <a:r>
              <a:rPr lang="en-US" sz="2400" dirty="0">
                <a:latin typeface="Times New Roman" panose="02020603050405020304" pitchFamily="18" charset="0"/>
                <a:cs typeface="Times New Roman" panose="02020603050405020304" pitchFamily="18" charset="0"/>
              </a:rPr>
              <a:t>s generally implemented by a fixed-rate clock and a counter. The operating system sets the counter. Every time the clock ticks, the counter is decremented. When the counter reaches 0, an interrupt occur.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01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D5908-2081-6D37-2A37-9FA822DF778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1E6915E-BC69-F8E2-137D-CBEBA9BE6066}"/>
              </a:ext>
            </a:extLst>
          </p:cNvPr>
          <p:cNvSpPr>
            <a:spLocks noGrp="1"/>
          </p:cNvSpPr>
          <p:nvPr>
            <p:ph idx="1"/>
          </p:nvPr>
        </p:nvSpPr>
        <p:spPr>
          <a:xfrm>
            <a:off x="1103312" y="838200"/>
            <a:ext cx="8946541" cy="5410199"/>
          </a:xfrm>
        </p:spPr>
        <p:txBody>
          <a:bodyPr>
            <a:normAutofit fontScale="92500"/>
          </a:bodyPr>
          <a:lstStyle/>
          <a:p>
            <a:pPr algn="just"/>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clustered system </a:t>
            </a:r>
            <a:r>
              <a:rPr lang="en-US" sz="2800" dirty="0">
                <a:latin typeface="Times New Roman" panose="02020603050405020304" pitchFamily="18" charset="0"/>
                <a:cs typeface="Times New Roman" panose="02020603050405020304" pitchFamily="18" charset="0"/>
              </a:rPr>
              <a:t>is a type of multiprocessor system, which gathers together multiple CPUs. </a:t>
            </a:r>
          </a:p>
          <a:p>
            <a:pPr algn="just"/>
            <a:r>
              <a:rPr lang="en-US" sz="2800" dirty="0">
                <a:latin typeface="Times New Roman" panose="02020603050405020304" pitchFamily="18" charset="0"/>
                <a:cs typeface="Times New Roman" panose="02020603050405020304" pitchFamily="18" charset="0"/>
              </a:rPr>
              <a:t>Clustered systems differ from the multiprocessor systems in that they are composed of </a:t>
            </a:r>
            <a:r>
              <a:rPr lang="en-US" sz="2800" b="1" i="1" dirty="0">
                <a:latin typeface="Times New Roman" panose="02020603050405020304" pitchFamily="18" charset="0"/>
                <a:cs typeface="Times New Roman" panose="02020603050405020304" pitchFamily="18" charset="0"/>
              </a:rPr>
              <a:t>two or more individual systems</a:t>
            </a:r>
            <a:r>
              <a:rPr lang="en-US" sz="2800" dirty="0">
                <a:latin typeface="Times New Roman" panose="02020603050405020304" pitchFamily="18" charset="0"/>
                <a:cs typeface="Times New Roman" panose="02020603050405020304" pitchFamily="18" charset="0"/>
              </a:rPr>
              <a:t>—or </a:t>
            </a:r>
            <a:r>
              <a:rPr lang="en-US" sz="2800" b="1" i="1" dirty="0">
                <a:latin typeface="Times New Roman" panose="02020603050405020304" pitchFamily="18" charset="0"/>
                <a:cs typeface="Times New Roman" panose="02020603050405020304" pitchFamily="18" charset="0"/>
              </a:rPr>
              <a:t>nodes—joined together</a:t>
            </a:r>
            <a:r>
              <a:rPr lang="en-US" sz="2800" dirty="0">
                <a:latin typeface="Times New Roman" panose="02020603050405020304" pitchFamily="18" charset="0"/>
                <a:cs typeface="Times New Roman" panose="02020603050405020304" pitchFamily="18" charset="0"/>
              </a:rPr>
              <a:t>; each node is typically a multicore system.</a:t>
            </a:r>
          </a:p>
          <a:p>
            <a:pPr algn="just"/>
            <a:r>
              <a:rPr lang="en-US" sz="2800" dirty="0">
                <a:latin typeface="Times New Roman" panose="02020603050405020304" pitchFamily="18" charset="0"/>
                <a:cs typeface="Times New Roman" panose="02020603050405020304" pitchFamily="18" charset="0"/>
              </a:rPr>
              <a:t>Clustered computers share storage and are closely linked via a local-area network </a:t>
            </a:r>
            <a:r>
              <a:rPr lang="en-US" sz="2800" b="1" dirty="0">
                <a:latin typeface="Times New Roman" panose="02020603050405020304" pitchFamily="18" charset="0"/>
                <a:cs typeface="Times New Roman" panose="02020603050405020304" pitchFamily="18" charset="0"/>
              </a:rPr>
              <a:t>LAN</a:t>
            </a:r>
            <a:r>
              <a:rPr lang="en-US" sz="2800" dirty="0">
                <a:latin typeface="Times New Roman" panose="02020603050405020304" pitchFamily="18" charset="0"/>
                <a:cs typeface="Times New Roman" panose="02020603050405020304" pitchFamily="18" charset="0"/>
              </a:rPr>
              <a:t> or a faster interconnect, such as </a:t>
            </a:r>
            <a:r>
              <a:rPr lang="en-US" sz="2800" b="1" dirty="0">
                <a:latin typeface="Times New Roman" panose="02020603050405020304" pitchFamily="18" charset="0"/>
                <a:cs typeface="Times New Roman" panose="02020603050405020304" pitchFamily="18" charset="0"/>
              </a:rPr>
              <a:t>InfiniBand. </a:t>
            </a:r>
          </a:p>
          <a:p>
            <a:pPr algn="just"/>
            <a:r>
              <a:rPr lang="en-US" sz="2800" dirty="0">
                <a:latin typeface="Times New Roman" panose="02020603050405020304" pitchFamily="18" charset="0"/>
                <a:cs typeface="Times New Roman" panose="02020603050405020304" pitchFamily="18" charset="0"/>
              </a:rPr>
              <a:t>Clustering is usually used to provide </a:t>
            </a:r>
            <a:r>
              <a:rPr lang="en-US" sz="2800" b="1" dirty="0">
                <a:latin typeface="Times New Roman" panose="02020603050405020304" pitchFamily="18" charset="0"/>
                <a:cs typeface="Times New Roman" panose="02020603050405020304" pitchFamily="18" charset="0"/>
              </a:rPr>
              <a:t>high-availability service.</a:t>
            </a:r>
          </a:p>
          <a:p>
            <a:pPr algn="just"/>
            <a:r>
              <a:rPr lang="en-US" sz="2800" dirty="0">
                <a:latin typeface="Times New Roman" panose="02020603050405020304" pitchFamily="18" charset="0"/>
                <a:cs typeface="Times New Roman" panose="02020603050405020304" pitchFamily="18" charset="0"/>
              </a:rPr>
              <a:t>A layer of </a:t>
            </a:r>
            <a:r>
              <a:rPr lang="en-US" sz="2800" b="1" dirty="0">
                <a:latin typeface="Times New Roman" panose="02020603050405020304" pitchFamily="18" charset="0"/>
                <a:cs typeface="Times New Roman" panose="02020603050405020304" pitchFamily="18" charset="0"/>
              </a:rPr>
              <a:t>cluster software </a:t>
            </a:r>
            <a:r>
              <a:rPr lang="en-US" sz="2800" dirty="0">
                <a:latin typeface="Times New Roman" panose="02020603050405020304" pitchFamily="18" charset="0"/>
                <a:cs typeface="Times New Roman" panose="02020603050405020304" pitchFamily="18" charset="0"/>
              </a:rPr>
              <a:t>runs on the cluster nodes. Each node can monitor one or more of the others (over the network). </a:t>
            </a:r>
          </a:p>
          <a:p>
            <a:pPr algn="just"/>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37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ABB4-6C5E-0D8D-5680-7B8CDF540920}"/>
              </a:ext>
            </a:extLst>
          </p:cNvPr>
          <p:cNvSpPr>
            <a:spLocks noGrp="1"/>
          </p:cNvSpPr>
          <p:nvPr>
            <p:ph type="title"/>
          </p:nvPr>
        </p:nvSpPr>
        <p:spPr/>
        <p:txBody>
          <a:bodyPr/>
          <a:lstStyle/>
          <a:p>
            <a:r>
              <a:rPr lang="en-IN" dirty="0"/>
              <a:t>CLUSTERING STRUCTURE	</a:t>
            </a:r>
          </a:p>
        </p:txBody>
      </p:sp>
      <p:sp>
        <p:nvSpPr>
          <p:cNvPr id="3" name="Content Placeholder 2">
            <a:extLst>
              <a:ext uri="{FF2B5EF4-FFF2-40B4-BE49-F238E27FC236}">
                <a16:creationId xmlns:a16="http://schemas.microsoft.com/office/drawing/2014/main" id="{4051D94C-B8CE-0A66-9B21-763E47EA51CA}"/>
              </a:ext>
            </a:extLst>
          </p:cNvPr>
          <p:cNvSpPr>
            <a:spLocks noGrp="1"/>
          </p:cNvSpPr>
          <p:nvPr>
            <p:ph idx="1"/>
          </p:nvPr>
        </p:nvSpPr>
        <p:spPr>
          <a:xfrm>
            <a:off x="1103312" y="1513114"/>
            <a:ext cx="8946541" cy="4735285"/>
          </a:xfrm>
        </p:spPr>
        <p:txBody>
          <a:bodyPr>
            <a:noAutofit/>
          </a:bodyPr>
          <a:lstStyle/>
          <a:p>
            <a:pPr algn="just"/>
            <a:r>
              <a:rPr lang="en-US" sz="2800" dirty="0">
                <a:latin typeface="Times New Roman" panose="02020603050405020304" pitchFamily="18" charset="0"/>
                <a:cs typeface="Times New Roman" panose="02020603050405020304" pitchFamily="18" charset="0"/>
              </a:rPr>
              <a:t>In </a:t>
            </a:r>
            <a:r>
              <a:rPr lang="en-US" sz="2800" b="1" dirty="0">
                <a:latin typeface="Times New Roman" panose="02020603050405020304" pitchFamily="18" charset="0"/>
                <a:cs typeface="Times New Roman" panose="02020603050405020304" pitchFamily="18" charset="0"/>
              </a:rPr>
              <a:t>asymmetric clustering, </a:t>
            </a:r>
            <a:r>
              <a:rPr lang="en-US" sz="2800" dirty="0">
                <a:latin typeface="Times New Roman" panose="02020603050405020304" pitchFamily="18" charset="0"/>
                <a:cs typeface="Times New Roman" panose="02020603050405020304" pitchFamily="18" charset="0"/>
              </a:rPr>
              <a:t>one machine is in hot-standby mode while the other is running the applications</a:t>
            </a:r>
          </a:p>
          <a:p>
            <a:pPr algn="just"/>
            <a:r>
              <a:rPr lang="en-US" sz="2800" dirty="0">
                <a:latin typeface="Times New Roman" panose="02020603050405020304" pitchFamily="18" charset="0"/>
                <a:cs typeface="Times New Roman" panose="02020603050405020304" pitchFamily="18" charset="0"/>
              </a:rPr>
              <a:t>In </a:t>
            </a:r>
            <a:r>
              <a:rPr lang="en-US" sz="2800" b="1" dirty="0">
                <a:latin typeface="Times New Roman" panose="02020603050405020304" pitchFamily="18" charset="0"/>
                <a:cs typeface="Times New Roman" panose="02020603050405020304" pitchFamily="18" charset="0"/>
              </a:rPr>
              <a:t>symmetric clustering</a:t>
            </a:r>
            <a:r>
              <a:rPr lang="en-US" sz="2800" dirty="0">
                <a:latin typeface="Times New Roman" panose="02020603050405020304" pitchFamily="18" charset="0"/>
                <a:cs typeface="Times New Roman" panose="02020603050405020304" pitchFamily="18" charset="0"/>
              </a:rPr>
              <a:t>, two or more hosts are running applications and are monitoring each other. This structure is obviously more efficient, as it uses all of the available hardware.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45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8F6B-3C1E-CD12-3786-75B46FC4FED6}"/>
              </a:ext>
            </a:extLst>
          </p:cNvPr>
          <p:cNvSpPr>
            <a:spLocks noGrp="1"/>
          </p:cNvSpPr>
          <p:nvPr>
            <p:ph type="title"/>
          </p:nvPr>
        </p:nvSpPr>
        <p:spPr/>
        <p:txBody>
          <a:bodyPr/>
          <a:lstStyle/>
          <a:p>
            <a:r>
              <a:rPr lang="en-IN" dirty="0"/>
              <a:t>Shared Access in a cluster</a:t>
            </a:r>
          </a:p>
        </p:txBody>
      </p:sp>
      <p:sp>
        <p:nvSpPr>
          <p:cNvPr id="3" name="Content Placeholder 2">
            <a:extLst>
              <a:ext uri="{FF2B5EF4-FFF2-40B4-BE49-F238E27FC236}">
                <a16:creationId xmlns:a16="http://schemas.microsoft.com/office/drawing/2014/main" id="{FF62AEEB-1923-E42E-58A7-52D9B27473A6}"/>
              </a:ext>
            </a:extLst>
          </p:cNvPr>
          <p:cNvSpPr>
            <a:spLocks noGrp="1"/>
          </p:cNvSpPr>
          <p:nvPr>
            <p:ph idx="1"/>
          </p:nvPr>
        </p:nvSpPr>
        <p:spPr>
          <a:xfrm>
            <a:off x="1103312" y="1687286"/>
            <a:ext cx="9989231" cy="4561113"/>
          </a:xfrm>
        </p:spPr>
        <p:txBody>
          <a:bodyPr>
            <a:normAutofit fontScale="92500" lnSpcReduction="10000"/>
          </a:bodyPr>
          <a:lstStyle/>
          <a:p>
            <a:pPr algn="just"/>
            <a:r>
              <a:rPr lang="en-US" sz="2800" dirty="0">
                <a:latin typeface="Times New Roman" panose="02020603050405020304" pitchFamily="18" charset="0"/>
                <a:cs typeface="Times New Roman" panose="02020603050405020304" pitchFamily="18" charset="0"/>
              </a:rPr>
              <a:t>Each machine has full access to all data in the database. </a:t>
            </a:r>
          </a:p>
          <a:p>
            <a:pPr algn="just"/>
            <a:r>
              <a:rPr lang="en-US" sz="2800" dirty="0">
                <a:latin typeface="Times New Roman" panose="02020603050405020304" pitchFamily="18" charset="0"/>
                <a:cs typeface="Times New Roman" panose="02020603050405020304" pitchFamily="18" charset="0"/>
              </a:rPr>
              <a:t>The system must also supply access control and locking to ensure that no conflicting operations occur. This function, commonly known as a </a:t>
            </a:r>
            <a:r>
              <a:rPr lang="en-US" sz="2800" b="1" dirty="0">
                <a:latin typeface="Times New Roman" panose="02020603050405020304" pitchFamily="18" charset="0"/>
                <a:cs typeface="Times New Roman" panose="02020603050405020304" pitchFamily="18" charset="0"/>
              </a:rPr>
              <a:t>distributed lock manager (DLM)</a:t>
            </a:r>
            <a:r>
              <a:rPr lang="en-US" sz="2800" dirty="0">
                <a:latin typeface="Times New Roman" panose="02020603050405020304" pitchFamily="18" charset="0"/>
                <a:cs typeface="Times New Roman" panose="02020603050405020304" pitchFamily="18" charset="0"/>
              </a:rPr>
              <a:t>, is included in some cluster technology. DLM is a traffic controller. </a:t>
            </a:r>
          </a:p>
          <a:p>
            <a:pPr algn="just"/>
            <a:r>
              <a:rPr lang="en-US" sz="2800" dirty="0">
                <a:latin typeface="Times New Roman" panose="02020603050405020304" pitchFamily="18" charset="0"/>
                <a:cs typeface="Times New Roman" panose="02020603050405020304" pitchFamily="18" charset="0"/>
              </a:rPr>
              <a:t>Cluster technology is changing rapidly. Some cluster products support </a:t>
            </a:r>
            <a:r>
              <a:rPr lang="en-US" sz="2800" b="1" dirty="0">
                <a:latin typeface="Times New Roman" panose="02020603050405020304" pitchFamily="18" charset="0"/>
                <a:cs typeface="Times New Roman" panose="02020603050405020304" pitchFamily="18" charset="0"/>
              </a:rPr>
              <a:t>thousands of systems </a:t>
            </a:r>
            <a:r>
              <a:rPr lang="en-US" sz="2800" dirty="0">
                <a:latin typeface="Times New Roman" panose="02020603050405020304" pitchFamily="18" charset="0"/>
                <a:cs typeface="Times New Roman" panose="02020603050405020304" pitchFamily="18" charset="0"/>
              </a:rPr>
              <a:t>in a cluster, as well as clustered nodes that are separated by miles. </a:t>
            </a:r>
          </a:p>
          <a:p>
            <a:pPr algn="just"/>
            <a:r>
              <a:rPr lang="en-US" sz="2800" dirty="0">
                <a:latin typeface="Times New Roman" panose="02020603050405020304" pitchFamily="18" charset="0"/>
                <a:cs typeface="Times New Roman" panose="02020603050405020304" pitchFamily="18" charset="0"/>
              </a:rPr>
              <a:t>Many of these improvements are made possible by </a:t>
            </a:r>
            <a:r>
              <a:rPr lang="en-US" sz="2800" b="1" dirty="0">
                <a:latin typeface="Times New Roman" panose="02020603050405020304" pitchFamily="18" charset="0"/>
                <a:cs typeface="Times New Roman" panose="02020603050405020304" pitchFamily="18" charset="0"/>
              </a:rPr>
              <a:t>storage-area networks (SANs), </a:t>
            </a:r>
            <a:r>
              <a:rPr lang="en-US" sz="2800" dirty="0">
                <a:latin typeface="Times New Roman" panose="02020603050405020304" pitchFamily="18" charset="0"/>
                <a:cs typeface="Times New Roman" panose="02020603050405020304" pitchFamily="18" charset="0"/>
              </a:rPr>
              <a:t>which allow many systems to attach to a pool of storage.</a:t>
            </a: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71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391A-9074-F019-BC31-F4AE05EE5E66}"/>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8421495-8E31-6563-CE06-CDE6759F54FC}"/>
              </a:ext>
            </a:extLst>
          </p:cNvPr>
          <p:cNvPicPr>
            <a:picLocks noGrp="1" noChangeAspect="1"/>
          </p:cNvPicPr>
          <p:nvPr>
            <p:ph idx="1"/>
          </p:nvPr>
        </p:nvPicPr>
        <p:blipFill>
          <a:blip r:embed="rId2"/>
          <a:stretch>
            <a:fillRect/>
          </a:stretch>
        </p:blipFill>
        <p:spPr>
          <a:xfrm>
            <a:off x="1023848" y="1766162"/>
            <a:ext cx="8649248" cy="3995983"/>
          </a:xfrm>
        </p:spPr>
      </p:pic>
    </p:spTree>
    <p:extLst>
      <p:ext uri="{BB962C8B-B14F-4D97-AF65-F5344CB8AC3E}">
        <p14:creationId xmlns:p14="http://schemas.microsoft.com/office/powerpoint/2010/main" val="126553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EA8-E528-20BF-2C6D-DD152F71A52D}"/>
              </a:ext>
            </a:extLst>
          </p:cNvPr>
          <p:cNvSpPr>
            <a:spLocks noGrp="1"/>
          </p:cNvSpPr>
          <p:nvPr>
            <p:ph type="title"/>
          </p:nvPr>
        </p:nvSpPr>
        <p:spPr/>
        <p:txBody>
          <a:bodyPr/>
          <a:lstStyle/>
          <a:p>
            <a:r>
              <a:rPr lang="en-US" sz="4400" dirty="0" err="1">
                <a:latin typeface="Times New Roman" panose="02020603050405020304" pitchFamily="18" charset="0"/>
                <a:cs typeface="Times New Roman" panose="02020603050405020304" pitchFamily="18" charset="0"/>
              </a:rPr>
              <a:t>Multiprogrammed</a:t>
            </a:r>
            <a:r>
              <a:rPr lang="en-US" sz="4400" dirty="0">
                <a:latin typeface="Times New Roman" panose="02020603050405020304" pitchFamily="18" charset="0"/>
                <a:cs typeface="Times New Roman" panose="02020603050405020304" pitchFamily="18" charset="0"/>
              </a:rPr>
              <a:t> system</a:t>
            </a:r>
            <a:endParaRPr lang="en-IN" dirty="0"/>
          </a:p>
        </p:txBody>
      </p:sp>
      <p:sp>
        <p:nvSpPr>
          <p:cNvPr id="3" name="Content Placeholder 2">
            <a:extLst>
              <a:ext uri="{FF2B5EF4-FFF2-40B4-BE49-F238E27FC236}">
                <a16:creationId xmlns:a16="http://schemas.microsoft.com/office/drawing/2014/main" id="{78EBB18B-78F2-6CBA-8283-73D3479D30AC}"/>
              </a:ext>
            </a:extLst>
          </p:cNvPr>
          <p:cNvSpPr>
            <a:spLocks noGrp="1"/>
          </p:cNvSpPr>
          <p:nvPr>
            <p:ph idx="1"/>
          </p:nvPr>
        </p:nvSpPr>
        <p:spPr>
          <a:xfrm>
            <a:off x="681108" y="1748118"/>
            <a:ext cx="6220436" cy="4195481"/>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In a </a:t>
            </a:r>
            <a:r>
              <a:rPr lang="en-US" sz="2800" dirty="0" err="1">
                <a:latin typeface="Times New Roman" panose="02020603050405020304" pitchFamily="18" charset="0"/>
                <a:cs typeface="Times New Roman" panose="02020603050405020304" pitchFamily="18" charset="0"/>
              </a:rPr>
              <a:t>multiprogrammed</a:t>
            </a:r>
            <a:r>
              <a:rPr lang="en-US" sz="2800" dirty="0">
                <a:latin typeface="Times New Roman" panose="02020603050405020304" pitchFamily="18" charset="0"/>
                <a:cs typeface="Times New Roman" panose="02020603050405020304" pitchFamily="18" charset="0"/>
              </a:rPr>
              <a:t> system, a </a:t>
            </a:r>
            <a:r>
              <a:rPr lang="en-US" sz="2800" b="1" dirty="0">
                <a:latin typeface="Times New Roman" panose="02020603050405020304" pitchFamily="18" charset="0"/>
                <a:cs typeface="Times New Roman" panose="02020603050405020304" pitchFamily="18" charset="0"/>
              </a:rPr>
              <a:t>program in execution is termed a process. </a:t>
            </a:r>
            <a:r>
              <a:rPr lang="en-US" sz="2800" dirty="0">
                <a:latin typeface="Times New Roman" panose="02020603050405020304" pitchFamily="18" charset="0"/>
                <a:cs typeface="Times New Roman" panose="02020603050405020304" pitchFamily="18" charset="0"/>
              </a:rPr>
              <a:t>The operating system keeps several processes in memory simultaneously. </a:t>
            </a:r>
          </a:p>
          <a:p>
            <a:pPr algn="just"/>
            <a:r>
              <a:rPr lang="en-US" sz="2800" b="1" dirty="0">
                <a:latin typeface="Times New Roman" panose="02020603050405020304" pitchFamily="18" charset="0"/>
                <a:cs typeface="Times New Roman" panose="02020603050405020304" pitchFamily="18" charset="0"/>
              </a:rPr>
              <a:t>The operating system picks and begins to execute one of these processes. </a:t>
            </a:r>
            <a:r>
              <a:rPr lang="en-US" sz="2800" dirty="0">
                <a:latin typeface="Times New Roman" panose="02020603050405020304" pitchFamily="18" charset="0"/>
                <a:cs typeface="Times New Roman" panose="02020603050405020304" pitchFamily="18" charset="0"/>
              </a:rPr>
              <a:t>Eventually, the process may have to wait for some task, such as an I/O operation, to complete.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EB61341-A17F-8753-488C-5AE36F842619}"/>
              </a:ext>
            </a:extLst>
          </p:cNvPr>
          <p:cNvPicPr>
            <a:picLocks noChangeAspect="1"/>
          </p:cNvPicPr>
          <p:nvPr/>
        </p:nvPicPr>
        <p:blipFill>
          <a:blip r:embed="rId2"/>
          <a:stretch>
            <a:fillRect/>
          </a:stretch>
        </p:blipFill>
        <p:spPr>
          <a:xfrm>
            <a:off x="7142033" y="1748118"/>
            <a:ext cx="4636309" cy="3915278"/>
          </a:xfrm>
          <a:prstGeom prst="rect">
            <a:avLst/>
          </a:prstGeom>
        </p:spPr>
      </p:pic>
    </p:spTree>
    <p:extLst>
      <p:ext uri="{BB962C8B-B14F-4D97-AF65-F5344CB8AC3E}">
        <p14:creationId xmlns:p14="http://schemas.microsoft.com/office/powerpoint/2010/main" val="2316386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3A7D-B62A-222C-F6AC-300CE9CA270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Dual-Mode and Multimode Operation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B9E36F-42EB-EDD6-0225-27C2B2033A22}"/>
              </a:ext>
            </a:extLst>
          </p:cNvPr>
          <p:cNvSpPr>
            <a:spLocks noGrp="1"/>
          </p:cNvSpPr>
          <p:nvPr>
            <p:ph idx="1"/>
          </p:nvPr>
        </p:nvSpPr>
        <p:spPr>
          <a:xfrm>
            <a:off x="1103312" y="1853248"/>
            <a:ext cx="10119859" cy="4885008"/>
          </a:xfrm>
        </p:spPr>
        <p:txBody>
          <a:bodyPr>
            <a:noAutofit/>
          </a:bodyPr>
          <a:lstStyle/>
          <a:p>
            <a:pPr algn="just"/>
            <a:r>
              <a:rPr lang="en-US" sz="2800" dirty="0">
                <a:latin typeface="Times New Roman" panose="02020603050405020304" pitchFamily="18" charset="0"/>
                <a:cs typeface="Times New Roman" panose="02020603050405020304" pitchFamily="18" charset="0"/>
              </a:rPr>
              <a:t>In order to ensure the proper execution of the operating system.</a:t>
            </a:r>
          </a:p>
          <a:p>
            <a:pPr algn="just"/>
            <a:r>
              <a:rPr lang="en-US" sz="2800" dirty="0">
                <a:latin typeface="Times New Roman" panose="02020603050405020304" pitchFamily="18" charset="0"/>
                <a:cs typeface="Times New Roman" panose="02020603050405020304" pitchFamily="18" charset="0"/>
              </a:rPr>
              <a:t>There are two separate modes of operation: </a:t>
            </a:r>
            <a:r>
              <a:rPr lang="en-US" sz="2800" b="1" dirty="0">
                <a:latin typeface="Times New Roman" panose="02020603050405020304" pitchFamily="18" charset="0"/>
                <a:cs typeface="Times New Roman" panose="02020603050405020304" pitchFamily="18" charset="0"/>
              </a:rPr>
              <a:t>user mode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kernel mode (also called supervisor mode, system mode, or privileged mode</a:t>
            </a:r>
            <a:r>
              <a:rPr lang="en-US" sz="2800" dirty="0">
                <a:latin typeface="Times New Roman" panose="02020603050405020304" pitchFamily="18" charset="0"/>
                <a:cs typeface="Times New Roman" panose="02020603050405020304" pitchFamily="18" charset="0"/>
              </a:rPr>
              <a:t>). A bit, called the </a:t>
            </a:r>
            <a:r>
              <a:rPr lang="en-US" sz="2800" b="1" i="1" dirty="0">
                <a:latin typeface="Times New Roman" panose="02020603050405020304" pitchFamily="18" charset="0"/>
                <a:cs typeface="Times New Roman" panose="02020603050405020304" pitchFamily="18" charset="0"/>
              </a:rPr>
              <a:t>mode bit</a:t>
            </a:r>
            <a:r>
              <a:rPr lang="en-US" sz="2800" dirty="0">
                <a:latin typeface="Times New Roman" panose="02020603050405020304" pitchFamily="18" charset="0"/>
                <a:cs typeface="Times New Roman" panose="02020603050405020304" pitchFamily="18" charset="0"/>
              </a:rPr>
              <a:t>, is added to the hardware of the computer to indicate the current mode: </a:t>
            </a:r>
            <a:r>
              <a:rPr lang="en-US" sz="2800" b="1" dirty="0">
                <a:latin typeface="Times New Roman" panose="02020603050405020304" pitchFamily="18" charset="0"/>
                <a:cs typeface="Times New Roman" panose="02020603050405020304" pitchFamily="18" charset="0"/>
              </a:rPr>
              <a:t>kernel (0) or user (1).</a:t>
            </a:r>
          </a:p>
          <a:p>
            <a:pPr algn="just"/>
            <a:r>
              <a:rPr lang="en-US" sz="2800" dirty="0">
                <a:latin typeface="Times New Roman" panose="02020603050405020304" pitchFamily="18" charset="0"/>
                <a:cs typeface="Times New Roman" panose="02020603050405020304" pitchFamily="18" charset="0"/>
              </a:rPr>
              <a:t>At system boot time, the </a:t>
            </a:r>
            <a:r>
              <a:rPr lang="en-US" sz="2800" b="1" dirty="0">
                <a:latin typeface="Times New Roman" panose="02020603050405020304" pitchFamily="18" charset="0"/>
                <a:cs typeface="Times New Roman" panose="02020603050405020304" pitchFamily="18" charset="0"/>
              </a:rPr>
              <a:t>hardware starts in kernel mode. </a:t>
            </a:r>
            <a:r>
              <a:rPr lang="en-US" sz="2800" dirty="0">
                <a:latin typeface="Times New Roman" panose="02020603050405020304" pitchFamily="18" charset="0"/>
                <a:cs typeface="Times New Roman" panose="02020603050405020304" pitchFamily="18" charset="0"/>
              </a:rPr>
              <a:t>The operating system is then loaded and starts user applications in user mode.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12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14EB-EA20-3ABD-751C-6E0A39E3FF1E}"/>
              </a:ext>
            </a:extLst>
          </p:cNvPr>
          <p:cNvSpPr>
            <a:spLocks noGrp="1"/>
          </p:cNvSpPr>
          <p:nvPr>
            <p:ph type="title"/>
          </p:nvPr>
        </p:nvSpPr>
        <p:spPr/>
        <p:txBody>
          <a:bodyPr/>
          <a:lstStyle/>
          <a:p>
            <a:pPr algn="just"/>
            <a:r>
              <a:rPr lang="en-US" sz="2400" dirty="0">
                <a:latin typeface="Times New Roman" panose="02020603050405020304" pitchFamily="18" charset="0"/>
                <a:cs typeface="Times New Roman" panose="02020603050405020304" pitchFamily="18" charset="0"/>
              </a:rPr>
              <a:t>However, when a user application requests a service from the operating system (via a system call), the system must transition from user to kernel mode to fulfill the request.</a:t>
            </a: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CE3BA70-AC3B-51FB-0776-DF024806813A}"/>
              </a:ext>
            </a:extLst>
          </p:cNvPr>
          <p:cNvPicPr>
            <a:picLocks noGrp="1" noChangeAspect="1"/>
          </p:cNvPicPr>
          <p:nvPr>
            <p:ph idx="1"/>
          </p:nvPr>
        </p:nvPicPr>
        <p:blipFill>
          <a:blip r:embed="rId2"/>
          <a:stretch>
            <a:fillRect/>
          </a:stretch>
        </p:blipFill>
        <p:spPr>
          <a:xfrm>
            <a:off x="839273" y="1970314"/>
            <a:ext cx="9211561" cy="3890598"/>
          </a:xfrm>
        </p:spPr>
      </p:pic>
    </p:spTree>
    <p:extLst>
      <p:ext uri="{BB962C8B-B14F-4D97-AF65-F5344CB8AC3E}">
        <p14:creationId xmlns:p14="http://schemas.microsoft.com/office/powerpoint/2010/main" val="424968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C223-7A58-7346-73CE-1B197C1A628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63F3D64-10B8-B8FF-A1A8-BB76348B06AF}"/>
              </a:ext>
            </a:extLst>
          </p:cNvPr>
          <p:cNvSpPr>
            <a:spLocks noGrp="1"/>
          </p:cNvSpPr>
          <p:nvPr>
            <p:ph idx="1"/>
          </p:nvPr>
        </p:nvSpPr>
        <p:spPr>
          <a:xfrm>
            <a:off x="1103312" y="1317172"/>
            <a:ext cx="9404723" cy="4931228"/>
          </a:xfrm>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dual mode of operation provides us with the means for protecting the operating system from errant users. </a:t>
            </a:r>
          </a:p>
          <a:p>
            <a:r>
              <a:rPr lang="en-US" sz="2800" dirty="0">
                <a:latin typeface="Times New Roman" panose="02020603050405020304" pitchFamily="18" charset="0"/>
                <a:cs typeface="Times New Roman" panose="02020603050405020304" pitchFamily="18" charset="0"/>
              </a:rPr>
              <a:t>The hardware allows privileged instructions to be executed only in kernel mode.</a:t>
            </a:r>
          </a:p>
          <a:p>
            <a:r>
              <a:rPr lang="en-US" sz="2800" dirty="0">
                <a:latin typeface="Times New Roman" panose="02020603050405020304" pitchFamily="18" charset="0"/>
                <a:cs typeface="Times New Roman" panose="02020603050405020304" pitchFamily="18" charset="0"/>
              </a:rPr>
              <a:t>The instruction to switch to kernel mode is an example of a privileged instruction. Some other examples include I/O control, timer management, and interrupt management.</a:t>
            </a:r>
          </a:p>
          <a:p>
            <a:r>
              <a:rPr lang="en-US" sz="2800" dirty="0">
                <a:latin typeface="Times New Roman" panose="02020603050405020304" pitchFamily="18" charset="0"/>
                <a:cs typeface="Times New Roman" panose="02020603050405020304" pitchFamily="18" charset="0"/>
              </a:rPr>
              <a:t>CPUs that </a:t>
            </a:r>
            <a:r>
              <a:rPr lang="en-US" sz="2800" b="1" dirty="0">
                <a:latin typeface="Times New Roman" panose="02020603050405020304" pitchFamily="18" charset="0"/>
                <a:cs typeface="Times New Roman" panose="02020603050405020304" pitchFamily="18" charset="0"/>
              </a:rPr>
              <a:t>support virtualization </a:t>
            </a:r>
            <a:r>
              <a:rPr lang="en-US" sz="2800" dirty="0">
                <a:latin typeface="Times New Roman" panose="02020603050405020304" pitchFamily="18" charset="0"/>
                <a:cs typeface="Times New Roman" panose="02020603050405020304" pitchFamily="18" charset="0"/>
              </a:rPr>
              <a:t>frequently have a separate mode to indicate when the virtual machine manager (VMM)—and the virtualization management software—is in control of the system. In this mode, the VMM has more privileges than user processes but fewer than the kernel</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599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508</TotalTime>
  <Words>710</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vt:lpstr>
      <vt:lpstr>Clustered Systems </vt:lpstr>
      <vt:lpstr>PowerPoint Presentation</vt:lpstr>
      <vt:lpstr>CLUSTERING STRUCTURE </vt:lpstr>
      <vt:lpstr>Shared Access in a cluster</vt:lpstr>
      <vt:lpstr>PowerPoint Presentation</vt:lpstr>
      <vt:lpstr>Multiprogrammed system</vt:lpstr>
      <vt:lpstr>Dual-Mode and Multimode Operation</vt:lpstr>
      <vt:lpstr>However, when a user application requests a service from the operating system (via a system call), the system must transition from user to kernel mode to fulfill the request.</vt:lpstr>
      <vt:lpstr>PowerPoint Presentation</vt:lpstr>
      <vt:lpstr>TIMER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Revathi Vijay</dc:creator>
  <cp:lastModifiedBy>Revathi Vijay</cp:lastModifiedBy>
  <cp:revision>2</cp:revision>
  <dcterms:created xsi:type="dcterms:W3CDTF">2025-07-16T07:19:52Z</dcterms:created>
  <dcterms:modified xsi:type="dcterms:W3CDTF">2025-07-18T15:10:35Z</dcterms:modified>
</cp:coreProperties>
</file>