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573" autoAdjust="0"/>
  </p:normalViewPr>
  <p:slideViewPr>
    <p:cSldViewPr>
      <p:cViewPr>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0"/>
    </c:view3D>
    <c:floor>
      <c:thickness val="0"/>
      <c:spPr>
        <a:ln w="12700">
          <a:solidFill>
            <a:srgbClr val="000000"/>
          </a:solidFill>
          <a:prstDash val="solid"/>
        </a:ln>
      </c:spPr>
    </c:floor>
    <c:sideWall>
      <c:thickness val="0"/>
      <c:spPr>
        <a:noFill/>
        <a:ln>
          <a:noFill/>
        </a:ln>
      </c:spPr>
    </c:sideWall>
    <c:backWall>
      <c:thickness val="0"/>
      <c:spPr>
        <a:noFill/>
        <a:ln>
          <a:noFill/>
        </a:ln>
      </c:spPr>
    </c:backWall>
    <c:plotArea>
      <c:layout>
        <c:manualLayout>
          <c:layoutTarget val="inner"/>
          <c:xMode val="edge"/>
          <c:yMode val="edge"/>
          <c:x val="0.028972367"/>
          <c:y val="0.040994618"/>
          <c:w val="0.9710276"/>
          <c:h val="0.85057884"/>
        </c:manualLayout>
      </c:layout>
      <c:bar3DChart>
        <c:barDir val="col"/>
        <c:grouping val="clustered"/>
        <c:varyColors val="0"/>
        <c:ser>
          <c:idx val="0"/>
          <c:order val="0"/>
          <c:tx>
            <c:v>Exceeds</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150"/>
        <c:gapDepth val="150"/>
        <c:shape val="box"/>
        <c:axId val="0"/>
        <c:axId val="1"/>
      </c:bar3DChart>
      <c:catAx>
        <c:axId val="0"/>
        <c:scaling>
          <c:orientation val="minMax"/>
        </c:scaling>
        <c:delete val="0"/>
        <c:axPos val="b"/>
        <c:numFmt formatCode="General" sourceLinked="0"/>
        <c:majorTickMark val="out"/>
        <c:minorTickMark val="none"/>
        <c:tickLblPos val="nextTo"/>
        <c:txPr>
          <a:bodyPr/>
          <a:lstStyle/>
          <a:p>
            <a:pPr>
              <a:defRPr sz="2200" b="0" i="0" u="none" strike="noStrike" baseline="0">
                <a:solidFill>
                  <a:srgbClr val="00000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1"/>
        <c:axPos val="l"/>
        <c:numFmt formatCode="General" sourceLinked="0"/>
        <c:majorTickMark val="out"/>
        <c:minorTickMark val="none"/>
        <c:tickLblPos val="none"/>
        <c:txPr>
          <a:bodyPr/>
          <a:lstStyle/>
          <a:p>
            <a:pPr>
              <a:defRPr sz="2200" b="0" i="0" u="none" strike="noStrike" baseline="0">
                <a:solidFill>
                  <a:srgbClr val="000000"/>
                </a:solidFill>
                <a:latin typeface="Droid Sans"/>
                <a:ea typeface="Droid Sans"/>
                <a:cs typeface="Lucida Sans"/>
              </a:defRPr>
            </a:pPr>
            <a:endParaRPr lang="zh-CN"/>
          </a:p>
        </c:txPr>
        <c:crosses val="autoZero"/>
        <c:crossBetween val="between"/>
        <c:crossAx val="0"/>
      </c:valAx>
      <c:spPr>
        <a:noFill/>
        <a:ln>
          <a:noFill/>
        </a:ln>
      </c:spPr>
    </c:plotArea>
    <c:plotVisOnly val="1"/>
    <c:dispBlanksAs val="gap"/>
    <c:showDLblsOverMax val="0"/>
  </c:chart>
  <c:spPr>
    <a:solidFill>
      <a:srgbClr val="FFFFFF"/>
    </a:solidFill>
  </c:spPr>
  <c:txPr>
    <a:bodyPr/>
    <a:lstStyle/>
    <a:p>
      <a:pPr>
        <a:defRPr sz="22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684078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018533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339324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914758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084101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443660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064363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1572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0493439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989604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512976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566415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191554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096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3139074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950069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57809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6893577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5813798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5502497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812312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281244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563419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236409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369682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711003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949556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43836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6788888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image" Target="../media/11.jpg"/><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S.Swetha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a:t>
            </a:r>
            <a:r>
              <a:rPr lang="en-US" altLang="zh-CN" sz="2400" b="0" i="0" u="none" strike="noStrike" kern="1200" cap="none" spc="0" baseline="0">
                <a:solidFill>
                  <a:schemeClr val="tx1"/>
                </a:solidFill>
                <a:latin typeface="Calibri" pitchFamily="0" charset="0"/>
                <a:ea typeface="宋体" pitchFamily="0" charset="0"/>
                <a:cs typeface="Calibri" pitchFamily="0" charset="0"/>
              </a:rPr>
              <a:t>12</a:t>
            </a:r>
            <a:r>
              <a:rPr lang="en-US" altLang="zh-CN" sz="2400" b="0" i="0" u="none" strike="noStrike" kern="1200" cap="none" spc="0" baseline="0">
                <a:solidFill>
                  <a:schemeClr val="tx1"/>
                </a:solidFill>
                <a:latin typeface="Calibri" pitchFamily="0" charset="0"/>
                <a:ea typeface="宋体" pitchFamily="0" charset="0"/>
                <a:cs typeface="Calibri" pitchFamily="0" charset="0"/>
              </a:rPr>
              <a:t>216615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DEPARTMENT:COMMERCE B.GENRAL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 R.B.Gothi Jain college for women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7638161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文本框"/>
          <p:cNvSpPr>
            <a:spLocks noGrp="1"/>
          </p:cNvSpPr>
          <p:nvPr>
            <p:ph type="body" idx="1"/>
          </p:nvPr>
        </p:nvSpPr>
        <p:spPr>
          <a:xfrm rot="0">
            <a:off x="609600" y="1577340"/>
            <a:ext cx="10972800" cy="52322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a:t>
            </a:r>
            <a:r>
              <a:rPr lang="en-US" altLang="zh-CN" sz="2800" b="0" i="0" u="none" strike="noStrike" kern="0" cap="none" spc="0" baseline="0">
                <a:latin typeface="Calibri" pitchFamily="0" charset="0"/>
                <a:ea typeface="宋体" pitchFamily="0" charset="0"/>
                <a:cs typeface="Lucida Sans"/>
              </a:rPr>
              <a:t>To visualize employee performance data using a bar chart in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a:t>
            </a:r>
            <a:r>
              <a:rPr lang="en-US" altLang="zh-CN" sz="2800" b="0" i="0" u="none" strike="noStrike" kern="0" cap="none" spc="0" baseline="0">
                <a:latin typeface="Calibri" pitchFamily="0" charset="0"/>
                <a:ea typeface="宋体" pitchFamily="0" charset="0"/>
                <a:cs typeface="Lucida Sans"/>
              </a:rPr>
              <a:t>exel</a:t>
            </a:r>
            <a:r>
              <a:rPr lang="en-US" altLang="zh-CN" sz="2800" b="0" i="0" u="none" strike="noStrike" kern="0" cap="none" spc="0" baseline="0">
                <a:latin typeface="Calibri" pitchFamily="0" charset="0"/>
                <a:ea typeface="宋体" pitchFamily="0" charset="0"/>
                <a:cs typeface="Lucida Sans"/>
              </a:rPr>
              <a:t> , follow these  steps after setting up your data and creating a employee performance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1. collection of data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collection of data using </a:t>
            </a:r>
            <a:r>
              <a:rPr lang="en-US" altLang="zh-CN" sz="2800" b="0" i="0" u="none" strike="noStrike" kern="0" cap="none" spc="0" baseline="0">
                <a:latin typeface="Calibri" pitchFamily="0" charset="0"/>
                <a:ea typeface="宋体" pitchFamily="0" charset="0"/>
                <a:cs typeface="Lucida Sans"/>
              </a:rPr>
              <a:t>edunet</a:t>
            </a:r>
            <a:r>
              <a:rPr lang="en-US" altLang="zh-CN" sz="2800" b="0" i="0" u="none" strike="noStrike" kern="0" cap="none" spc="0" baseline="0">
                <a:latin typeface="Calibri" pitchFamily="0" charset="0"/>
                <a:ea typeface="宋体" pitchFamily="0" charset="0"/>
                <a:cs typeface="Lucida Sans"/>
              </a:rPr>
              <a:t> dash board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2. select data:</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select and highlight data like </a:t>
            </a:r>
            <a:r>
              <a:rPr lang="en-US" altLang="zh-CN" sz="2800" b="0" i="0" u="none" strike="noStrike" kern="0" cap="none" spc="0" baseline="0">
                <a:latin typeface="Calibri" pitchFamily="0" charset="0"/>
                <a:ea typeface="宋体" pitchFamily="0" charset="0"/>
                <a:cs typeface="Lucida Sans"/>
              </a:rPr>
              <a:t>employe</a:t>
            </a:r>
            <a:r>
              <a:rPr lang="en-US" altLang="zh-CN" sz="2800" b="0" i="0" u="none" strike="noStrike" kern="0" cap="none" spc="0" baseline="0">
                <a:latin typeface="Calibri" pitchFamily="0" charset="0"/>
                <a:ea typeface="宋体" pitchFamily="0" charset="0"/>
                <a:cs typeface="Lucida Sans"/>
              </a:rPr>
              <a:t> id , name , gender , department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performance score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3. filtering missing value:</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filtering missing value is the use conditional format to highlight the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the blank value and filter it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a:t>
            </a: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4644747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4. Entering formula :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entering formula for the Z8 value to compute the very high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,high , mid, true , low</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the formula is = IF (Z8&gt;=5,”VERY HIGH “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Z8&gt;=4,”HIGH”,Z8&gt;=3,”MED”,TRUE,”LOW</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5. pivot table: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using pivot table for showing the result through bar chart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6. bar chart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bar chart is used for this data is 3D clustered chart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70778201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2" name="图表"/>
          <p:cNvGraphicFramePr/>
          <p:nvPr/>
        </p:nvGraphicFramePr>
        <p:xfrm>
          <a:off x="609600" y="8382000"/>
          <a:ext cx="45718" cy="381000"/>
        </p:xfrm>
        <a:graphic>
          <a:graphicData uri="http://schemas.openxmlformats.org/drawingml/2006/chart">
            <c:chart xmlns:c="http://schemas.openxmlformats.org/drawingml/2006/chart" r:id="rId2"/>
          </a:graphicData>
        </a:graphic>
      </p:graphicFrame>
      <p:pic>
        <p:nvPicPr>
          <p:cNvPr id="187" name="图片"/>
          <p:cNvPicPr>
            <a:picLocks noChangeAspect="1"/>
          </p:cNvPicPr>
          <p:nvPr/>
        </p:nvPicPr>
        <p:blipFill>
          <a:blip r:embed="rId3" cstate="print"/>
          <a:stretch>
            <a:fillRect/>
          </a:stretch>
        </p:blipFill>
        <p:spPr>
          <a:xfrm rot="0">
            <a:off x="3543246" y="1695424"/>
            <a:ext cx="5105322" cy="3467047"/>
          </a:xfrm>
          <a:prstGeom prst="rect"/>
          <a:noFill/>
          <a:ln w="12700" cmpd="sng" cap="flat">
            <a:noFill/>
            <a:prstDash val="solid"/>
            <a:miter/>
          </a:ln>
        </p:spPr>
      </p:pic>
    </p:spTree>
    <p:extLst>
      <p:ext uri="{BB962C8B-B14F-4D97-AF65-F5344CB8AC3E}">
        <p14:creationId xmlns:p14="http://schemas.microsoft.com/office/powerpoint/2010/main" val="136865190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6"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altLang="zh-CN" sz="3200" b="0" i="0" u="none" strike="noStrike" kern="0" cap="none" spc="0" baseline="0">
                <a:latin typeface="Calibri" pitchFamily="0" charset="0"/>
                <a:ea typeface="宋体" pitchFamily="0" charset="0"/>
                <a:cs typeface="Lucida Sans"/>
              </a:rPr>
              <a:t>This facilitates detailed analysis and helps in identifying trends and patterns.</a:t>
            </a: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92600720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9761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4163935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7991475" y="2933700"/>
            <a:ext cx="2762249" cy="3257550"/>
            <a:chOff x="7991475" y="2933700"/>
            <a:chExt cx="2762249" cy="325755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62000" y="152400"/>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body" idx="1"/>
          </p:nvPr>
        </p:nvSpPr>
        <p:spPr>
          <a:xfrm rot="0">
            <a:off x="152400" y="914400"/>
            <a:ext cx="10972800" cy="560153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a:rPr>
              <a:t>Analyzing employee performance using </a:t>
            </a:r>
            <a:r>
              <a:rPr lang="en-US" altLang="zh-CN" sz="2800" b="1" i="0" u="none" strike="noStrike" kern="0" cap="none" spc="0" baseline="0">
                <a:latin typeface="Calibri" pitchFamily="0" charset="0"/>
                <a:ea typeface="宋体" pitchFamily="0" charset="0"/>
                <a:cs typeface="Lucida Sans"/>
              </a:rPr>
              <a:t>exel</a:t>
            </a:r>
            <a:r>
              <a:rPr lang="en-US" altLang="zh-CN" sz="2800" b="1" i="0" u="none" strike="noStrike" kern="0" cap="none" spc="0" baseline="0">
                <a:latin typeface="Calibri" pitchFamily="0" charset="0"/>
                <a:ea typeface="宋体" pitchFamily="0" charset="0"/>
                <a:cs typeface="Lucida Sans"/>
              </a:rPr>
              <a:t> </a:t>
            </a:r>
            <a:r>
              <a:rPr lang="en-US" altLang="zh-CN" sz="2800" b="1" i="0" u="none" strike="noStrike" kern="0" cap="none" spc="0" baseline="0">
                <a:latin typeface="Calibri" pitchFamily="0" charset="0"/>
                <a:ea typeface="宋体" pitchFamily="0" charset="0"/>
                <a:cs typeface="Lucida Sans"/>
              </a:rPr>
              <a:t>invovels</a:t>
            </a:r>
            <a:r>
              <a:rPr lang="en-US" altLang="zh-CN" sz="2800" b="1" i="0" u="none" strike="noStrike" kern="0" cap="none" spc="0" baseline="0">
                <a:latin typeface="Calibri" pitchFamily="0" charset="0"/>
                <a:ea typeface="宋体" pitchFamily="0" charset="0"/>
                <a:cs typeface="Lucida Sans"/>
              </a:rPr>
              <a:t> several </a:t>
            </a:r>
            <a:endParaRPr lang="en-US" altLang="zh-CN" sz="28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a:rPr>
              <a:t>Step to collect ,organize ,and </a:t>
            </a:r>
            <a:r>
              <a:rPr lang="en-US" altLang="zh-CN" sz="2800" b="1" i="0" u="none" strike="noStrike" kern="0" cap="none" spc="0" baseline="0">
                <a:latin typeface="Calibri" pitchFamily="0" charset="0"/>
                <a:ea typeface="宋体" pitchFamily="0" charset="0"/>
                <a:cs typeface="Lucida Sans"/>
              </a:rPr>
              <a:t>evalute</a:t>
            </a:r>
            <a:r>
              <a:rPr lang="en-US" altLang="zh-CN" sz="2800" b="1" i="0" u="none" strike="noStrike" kern="0" cap="none" spc="0" baseline="0">
                <a:latin typeface="Calibri" pitchFamily="0" charset="0"/>
                <a:ea typeface="宋体" pitchFamily="0" charset="0"/>
                <a:cs typeface="Lucida Sans"/>
              </a:rPr>
              <a:t> data effectively. Here </a:t>
            </a:r>
            <a:endParaRPr lang="en-US" altLang="zh-CN" sz="28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a:rPr>
              <a:t>a step -by-step guide to help you with this process:</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Difine</a:t>
            </a:r>
            <a:r>
              <a:rPr lang="en-US" altLang="zh-CN" sz="2800" b="1" i="0" u="none" strike="noStrike" kern="0" cap="none" spc="0" baseline="0">
                <a:latin typeface="Calibri" pitchFamily="0" charset="0"/>
                <a:ea typeface="宋体" pitchFamily="0" charset="0"/>
                <a:cs typeface="Lucida Sans"/>
              </a:rPr>
              <a:t> key performance indicators (KPIs)</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Enter data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Collect data</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Set up your </a:t>
            </a:r>
            <a:r>
              <a:rPr lang="en-US" altLang="zh-CN" sz="2800" b="1" i="0" u="none" strike="noStrike" kern="0" cap="none" spc="0" baseline="0">
                <a:latin typeface="Calibri" pitchFamily="0" charset="0"/>
                <a:ea typeface="宋体" pitchFamily="0" charset="0"/>
                <a:cs typeface="Lucida Sans"/>
              </a:rPr>
              <a:t>exel</a:t>
            </a:r>
            <a:r>
              <a:rPr lang="en-US" altLang="zh-CN" sz="2800" b="1" i="0" u="none" strike="noStrike" kern="0" cap="none" spc="0" baseline="0">
                <a:latin typeface="Calibri" pitchFamily="0" charset="0"/>
                <a:ea typeface="宋体" pitchFamily="0" charset="0"/>
                <a:cs typeface="Lucida Sans"/>
              </a:rPr>
              <a:t> </a:t>
            </a:r>
            <a:r>
              <a:rPr lang="en-US" altLang="zh-CN" sz="2800" b="1" i="0" u="none" strike="noStrike" kern="0" cap="none" spc="0" baseline="0">
                <a:latin typeface="Calibri" pitchFamily="0" charset="0"/>
                <a:ea typeface="宋体" pitchFamily="0" charset="0"/>
                <a:cs typeface="Lucida Sans"/>
              </a:rPr>
              <a:t>spreedsheet</a:t>
            </a:r>
            <a:r>
              <a:rPr lang="en-US" altLang="zh-CN" sz="2800" b="1" i="0" u="none" strike="noStrike" kern="0" cap="none" spc="0" baseline="0">
                <a:latin typeface="Calibri" pitchFamily="0" charset="0"/>
                <a:ea typeface="宋体" pitchFamily="0" charset="0"/>
                <a:cs typeface="Lucida Sans"/>
              </a:rPr>
              <a:t>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Calculate performance scores</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Conditional format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Use pivot table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create  chart</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Analyze the data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Generate report </a:t>
            </a:r>
            <a:endParaRPr lang="zh-CN" altLang="en-US" sz="2800" b="1" i="0" u="none" strike="noStrike" kern="0" cap="none" spc="0" baseline="0">
              <a:latin typeface="Calibri" pitchFamily="0" charset="0"/>
              <a:ea typeface="宋体" pitchFamily="0" charset="0"/>
              <a:cs typeface="Lucida Sans"/>
            </a:endParaRPr>
          </a:p>
        </p:txBody>
      </p:sp>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140960693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5" name="组合"/>
          <p:cNvGrpSpPr>
            <a:grpSpLocks/>
          </p:cNvGrpSpPr>
          <p:nvPr/>
        </p:nvGrpSpPr>
        <p:grpSpPr>
          <a:xfrm>
            <a:off x="9906001" y="4038600"/>
            <a:ext cx="2695574" cy="3200400"/>
            <a:chOff x="9906001" y="4038600"/>
            <a:chExt cx="2695574" cy="3200400"/>
          </a:xfrm>
        </p:grpSpPr>
        <p:sp>
          <p:nvSpPr>
            <p:cNvPr id="132" name="曲线"/>
            <p:cNvSpPr>
              <a:spLocks/>
            </p:cNvSpPr>
            <p:nvPr/>
          </p:nvSpPr>
          <p:spPr>
            <a:xfrm rot="0">
              <a:off x="10436396" y="6318885"/>
              <a:ext cx="348753" cy="3840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10436396" y="6766940"/>
              <a:ext cx="138048" cy="1520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1" cstate="print"/>
            <a:stretch>
              <a:fillRect/>
            </a:stretch>
          </p:blipFill>
          <p:spPr>
            <a:xfrm rot="0">
              <a:off x="9906001" y="4038600"/>
              <a:ext cx="2695574" cy="3200400"/>
            </a:xfrm>
            <a:prstGeom prst="rect"/>
            <a:noFill/>
            <a:ln w="12700" cmpd="sng" cap="flat">
              <a:noFill/>
              <a:prstDash val="solid"/>
              <a:miter/>
            </a:ln>
          </p:spPr>
        </p:pic>
      </p:gr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Objective:</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endParaRPr lang="zh-CN" altLang="en-US" sz="3200" b="0" i="0" u="none" strike="noStrike" kern="0" cap="none" spc="0" baseline="0">
              <a:latin typeface="Calibri" pitchFamily="0" charset="0"/>
              <a:ea typeface="宋体" pitchFamily="0" charset="0"/>
              <a:cs typeface="Lucida Sans"/>
            </a:endParaRPr>
          </a:p>
        </p:txBody>
      </p:sp>
      <p:sp>
        <p:nvSpPr>
          <p:cNvPr id="1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1209751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The  end users of an </a:t>
            </a:r>
            <a:r>
              <a:rPr lang="en-US" altLang="zh-CN" sz="3200" b="0" i="0" u="none" strike="noStrike" kern="0" cap="none" spc="0" baseline="0">
                <a:latin typeface="Calibri" pitchFamily="0" charset="0"/>
                <a:ea typeface="宋体" pitchFamily="0" charset="0"/>
                <a:cs typeface="Lucida Sans"/>
              </a:rPr>
              <a:t>empoyee</a:t>
            </a:r>
            <a:r>
              <a:rPr lang="en-US" altLang="zh-CN" sz="3200" b="0" i="0" u="none" strike="noStrike" kern="0" cap="none" spc="0" baseline="0">
                <a:latin typeface="Calibri" pitchFamily="0" charset="0"/>
                <a:ea typeface="宋体" pitchFamily="0" charset="0"/>
                <a:cs typeface="Lucida Sans"/>
              </a:rPr>
              <a:t> performance </a:t>
            </a:r>
            <a:r>
              <a:rPr lang="en-US" altLang="zh-CN" sz="3200" b="0" i="0" u="none" strike="noStrike" kern="0" cap="none" spc="0" baseline="0">
                <a:latin typeface="Calibri" pitchFamily="0" charset="0"/>
                <a:ea typeface="宋体" pitchFamily="0" charset="0"/>
                <a:cs typeface="Lucida Sans"/>
              </a:rPr>
              <a:t>analyse</a:t>
            </a:r>
            <a:r>
              <a:rPr lang="en-US" altLang="zh-CN" sz="3200" b="0" i="0" u="none" strike="noStrike" kern="0" cap="none" spc="0" baseline="0">
                <a:latin typeface="Calibri" pitchFamily="0" charset="0"/>
                <a:ea typeface="宋体" pitchFamily="0" charset="0"/>
                <a:cs typeface="Lucida Sans"/>
              </a:rPr>
              <a: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to tool typically include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1. Hr professionals</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2. managers/supervisor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3. </a:t>
            </a:r>
            <a:r>
              <a:rPr lang="en-US" altLang="zh-CN" sz="3200" b="0" i="0" u="none" strike="noStrike" kern="0" cap="none" spc="0" baseline="0">
                <a:latin typeface="Calibri" pitchFamily="0" charset="0"/>
                <a:ea typeface="宋体" pitchFamily="0" charset="0"/>
                <a:cs typeface="Lucida Sans"/>
              </a:rPr>
              <a:t>empoyees</a:t>
            </a:r>
            <a:r>
              <a:rPr lang="en-US" altLang="zh-CN" sz="3200" b="0" i="0" u="none" strike="noStrike" kern="0" cap="none" spc="0" baseline="0">
                <a:latin typeface="Calibri" pitchFamily="0" charset="0"/>
                <a:ea typeface="宋体" pitchFamily="0" charset="0"/>
                <a:cs typeface="Lucida Sans"/>
              </a:rPr>
              <a: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4. department heads</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5. senior leadership</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6. it teams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a:endParaRPr>
          </a:p>
        </p:txBody>
      </p:sp>
      <p:sp>
        <p:nvSpPr>
          <p:cNvPr id="14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73712374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9" name="图片"/>
          <p:cNvPicPr>
            <a:picLocks/>
          </p:cNvPicPr>
          <p:nvPr/>
        </p:nvPicPr>
        <p:blipFill>
          <a:blip r:embed="rId1" cstate="print"/>
          <a:stretch>
            <a:fillRect/>
          </a:stretch>
        </p:blipFill>
        <p:spPr>
          <a:xfrm rot="0">
            <a:off x="381000" y="1524000"/>
            <a:ext cx="2695574" cy="3248025"/>
          </a:xfrm>
          <a:prstGeom prst="rect"/>
          <a:noFill/>
          <a:ln w="12700" cmpd="sng" cap="flat">
            <a:noFill/>
            <a:prstDash val="solid"/>
            <a:miter/>
          </a:ln>
        </p:spPr>
      </p:pic>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3"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文本框"/>
          <p:cNvSpPr>
            <a:spLocks noGrp="1"/>
          </p:cNvSpPr>
          <p:nvPr>
            <p:ph type="body" idx="1"/>
          </p:nvPr>
        </p:nvSpPr>
        <p:spPr>
          <a:xfrm rot="0">
            <a:off x="2057400" y="2057400"/>
            <a:ext cx="10134600" cy="33239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3600" b="0" i="0" u="none" strike="noStrike" kern="0" cap="none" spc="0" baseline="0">
                <a:latin typeface="Calibri" pitchFamily="0" charset="0"/>
                <a:ea typeface="宋体" pitchFamily="0" charset="0"/>
                <a:cs typeface="Lucida Sans"/>
              </a:rPr>
              <a:t>conditional formatting – to high light to</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the </a:t>
            </a:r>
            <a:r>
              <a:rPr lang="en-US" altLang="zh-CN" sz="3600" b="0" i="0" u="none" strike="noStrike" kern="0" cap="none" spc="0" baseline="0">
                <a:latin typeface="Calibri" pitchFamily="0" charset="0"/>
                <a:ea typeface="宋体" pitchFamily="0" charset="0"/>
                <a:cs typeface="Lucida Sans"/>
              </a:rPr>
              <a:t>missig</a:t>
            </a:r>
            <a:r>
              <a:rPr lang="en-US" altLang="zh-CN" sz="3600" b="0" i="0" u="none" strike="noStrike" kern="0" cap="none" spc="0" baseline="0">
                <a:latin typeface="Calibri" pitchFamily="0" charset="0"/>
                <a:ea typeface="宋体" pitchFamily="0" charset="0"/>
                <a:cs typeface="Lucida Sans"/>
              </a:rPr>
              <a:t> value                                                                                      </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filtering – for removing missing value </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pivot table –summary</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graph –data visualize </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a:t>
            </a:r>
            <a:endParaRPr lang="zh-CN" altLang="en-US" sz="3200" b="0" i="0" u="none" strike="noStrike" kern="0" cap="none" spc="0" baseline="0">
              <a:latin typeface="Calibri" pitchFamily="0" charset="0"/>
              <a:ea typeface="宋体" pitchFamily="0" charset="0"/>
              <a:cs typeface="Lucida Sans"/>
            </a:endParaRPr>
          </a:p>
        </p:txBody>
      </p:sp>
      <p:sp>
        <p:nvSpPr>
          <p:cNvPr id="15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3287497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文本框"/>
          <p:cNvSpPr>
            <a:spLocks noGrp="1"/>
          </p:cNvSpPr>
          <p:nvPr>
            <p:ph type="body" idx="1"/>
          </p:nvPr>
        </p:nvSpPr>
        <p:spPr>
          <a:xfrm rot="0">
            <a:off x="609600" y="1577340"/>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employee= </a:t>
            </a:r>
            <a:r>
              <a:rPr lang="en-US" altLang="zh-CN" sz="3200" b="0" i="0" u="none" strike="noStrike" kern="0" cap="none" spc="0" baseline="0">
                <a:latin typeface="Calibri" pitchFamily="0" charset="0"/>
                <a:ea typeface="宋体" pitchFamily="0" charset="0"/>
                <a:cs typeface="Lucida Sans"/>
              </a:rPr>
              <a:t>edunet</a:t>
            </a:r>
            <a:r>
              <a:rPr lang="en-US" altLang="zh-CN" sz="3200" b="0" i="0" u="none" strike="noStrike" kern="0" cap="none" spc="0" baseline="0">
                <a:latin typeface="Calibri" pitchFamily="0" charset="0"/>
                <a:ea typeface="宋体" pitchFamily="0" charset="0"/>
                <a:cs typeface="Lucida Sans"/>
              </a:rPr>
              <a:t> dash board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26 features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Emp</a:t>
            </a:r>
            <a:r>
              <a:rPr lang="en-US" altLang="zh-CN" sz="3200" b="0" i="0" u="none" strike="noStrike" kern="0" cap="none" spc="0" baseline="0">
                <a:latin typeface="Calibri" pitchFamily="0" charset="0"/>
                <a:ea typeface="宋体" pitchFamily="0" charset="0"/>
                <a:cs typeface="Lucida Sans"/>
              </a:rPr>
              <a:t> id-num</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Name-text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Emp department</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High light the missing value </a:t>
            </a:r>
            <a:r>
              <a:rPr lang="en-US" altLang="zh-CN" sz="3200" b="0" i="0" u="none" strike="noStrike" kern="0" cap="none" spc="0" baseline="0">
                <a:latin typeface="Calibri" pitchFamily="0" charset="0"/>
                <a:ea typeface="宋体" pitchFamily="0" charset="0"/>
                <a:cs typeface="Lucida Sans"/>
              </a:rPr>
              <a:t>thorugh</a:t>
            </a:r>
            <a:r>
              <a:rPr lang="en-US" altLang="zh-CN" sz="3200" b="0" i="0" u="none" strike="noStrike" kern="0" cap="none" spc="0" baseline="0">
                <a:latin typeface="Calibri" pitchFamily="0" charset="0"/>
                <a:ea typeface="宋体" pitchFamily="0" charset="0"/>
                <a:cs typeface="Lucida Sans"/>
              </a:rPr>
              <a:t> conditional format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Performance level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Gender- male female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Employee rating -num</a:t>
            </a: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214573819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3"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4"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文本框"/>
          <p:cNvSpPr>
            <a:spLocks noGrp="1"/>
          </p:cNvSpPr>
          <p:nvPr>
            <p:ph type="body" idx="1"/>
          </p:nvPr>
        </p:nvSpPr>
        <p:spPr>
          <a:xfrm rot="0">
            <a:off x="609600" y="1577340"/>
            <a:ext cx="10972800" cy="1107995"/>
          </a:xfrm>
          <a:prstGeom prst="rect"/>
          <a:noFill/>
          <a:ln w="12700" cmpd="sng" cap="flat">
            <a:noFill/>
            <a:prstDash val="solid"/>
            <a:miter/>
          </a:ln>
        </p:spPr>
        <p:txBody>
          <a:bodyPr vert="horz" wrap="square" lIns="91440" tIns="45720" rIns="91440" bIns="45720" anchor="t" anchorCtr="0">
            <a:prstTxWarp prst="textNoShape"/>
          </a:bodyPr>
          <a:lstStyle/>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a:rPr>
              <a:t>   performance level = IF (Z8&gt;=5,”VERY HIGH “</a:t>
            </a:r>
            <a:endParaRPr lang="en-US" altLang="zh-CN" sz="3600" b="0" i="0" u="none" strike="noStrike" kern="0" cap="none" spc="0" baseline="0">
              <a:latin typeface="Calibri" pitchFamily="0" charset="0"/>
              <a:ea typeface="宋体" pitchFamily="0" charset="0"/>
              <a:cs typeface="Lucida Sans"/>
            </a:endParaRPr>
          </a:p>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a:rPr>
              <a:t>   Z8&gt;=4,”HIGH”,Z8&gt;=3,”MED”,TRUE,”LOW”)</a:t>
            </a:r>
            <a:endParaRPr lang="zh-CN" altLang="en-US" sz="3600" b="0" i="0" u="none" strike="noStrike" kern="0" cap="none" spc="0" baseline="0">
              <a:latin typeface="Calibri" pitchFamily="0" charset="0"/>
              <a:ea typeface="宋体" pitchFamily="0" charset="0"/>
              <a:cs typeface="Lucida Sans"/>
            </a:endParaRPr>
          </a:p>
        </p:txBody>
      </p:sp>
      <p:sp>
        <p:nvSpPr>
          <p:cNvPr id="16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3245432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23487828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88</cp:revision>
  <dcterms:created xsi:type="dcterms:W3CDTF">2024-03-29T15:07:22Z</dcterms:created>
  <dcterms:modified xsi:type="dcterms:W3CDTF">2024-09-09T03:31:01Z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